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8"/>
  </p:notesMasterIdLst>
  <p:handoutMasterIdLst>
    <p:handoutMasterId r:id="rId149"/>
  </p:handoutMasterIdLst>
  <p:sldIdLst>
    <p:sldId id="284" r:id="rId2"/>
    <p:sldId id="549" r:id="rId3"/>
    <p:sldId id="537" r:id="rId4"/>
    <p:sldId id="538" r:id="rId5"/>
    <p:sldId id="539" r:id="rId6"/>
    <p:sldId id="540" r:id="rId7"/>
    <p:sldId id="541" r:id="rId8"/>
    <p:sldId id="542" r:id="rId9"/>
    <p:sldId id="543" r:id="rId10"/>
    <p:sldId id="544" r:id="rId11"/>
    <p:sldId id="412" r:id="rId12"/>
    <p:sldId id="423" r:id="rId13"/>
    <p:sldId id="424" r:id="rId14"/>
    <p:sldId id="416" r:id="rId15"/>
    <p:sldId id="417" r:id="rId16"/>
    <p:sldId id="444" r:id="rId17"/>
    <p:sldId id="443" r:id="rId18"/>
    <p:sldId id="445" r:id="rId19"/>
    <p:sldId id="446" r:id="rId20"/>
    <p:sldId id="447" r:id="rId21"/>
    <p:sldId id="448" r:id="rId22"/>
    <p:sldId id="425" r:id="rId23"/>
    <p:sldId id="426" r:id="rId24"/>
    <p:sldId id="420" r:id="rId25"/>
    <p:sldId id="545" r:id="rId26"/>
    <p:sldId id="427" r:id="rId27"/>
    <p:sldId id="429" r:id="rId28"/>
    <p:sldId id="430" r:id="rId29"/>
    <p:sldId id="431" r:id="rId30"/>
    <p:sldId id="432" r:id="rId31"/>
    <p:sldId id="433" r:id="rId32"/>
    <p:sldId id="434" r:id="rId33"/>
    <p:sldId id="435" r:id="rId34"/>
    <p:sldId id="436" r:id="rId35"/>
    <p:sldId id="441" r:id="rId36"/>
    <p:sldId id="437" r:id="rId37"/>
    <p:sldId id="438" r:id="rId38"/>
    <p:sldId id="442" r:id="rId39"/>
    <p:sldId id="439" r:id="rId40"/>
    <p:sldId id="440" r:id="rId41"/>
    <p:sldId id="449" r:id="rId42"/>
    <p:sldId id="450" r:id="rId43"/>
    <p:sldId id="451" r:id="rId44"/>
    <p:sldId id="452" r:id="rId45"/>
    <p:sldId id="453" r:id="rId46"/>
    <p:sldId id="454" r:id="rId47"/>
    <p:sldId id="455" r:id="rId48"/>
    <p:sldId id="456" r:id="rId49"/>
    <p:sldId id="457" r:id="rId50"/>
    <p:sldId id="462" r:id="rId51"/>
    <p:sldId id="458" r:id="rId52"/>
    <p:sldId id="463" r:id="rId53"/>
    <p:sldId id="459" r:id="rId54"/>
    <p:sldId id="460" r:id="rId55"/>
    <p:sldId id="461" r:id="rId56"/>
    <p:sldId id="464" r:id="rId57"/>
    <p:sldId id="465" r:id="rId58"/>
    <p:sldId id="466" r:id="rId59"/>
    <p:sldId id="469" r:id="rId60"/>
    <p:sldId id="470" r:id="rId61"/>
    <p:sldId id="546" r:id="rId62"/>
    <p:sldId id="472" r:id="rId63"/>
    <p:sldId id="473" r:id="rId64"/>
    <p:sldId id="477" r:id="rId65"/>
    <p:sldId id="478" r:id="rId66"/>
    <p:sldId id="479" r:id="rId67"/>
    <p:sldId id="526" r:id="rId68"/>
    <p:sldId id="482" r:id="rId69"/>
    <p:sldId id="527" r:id="rId70"/>
    <p:sldId id="483" r:id="rId71"/>
    <p:sldId id="528" r:id="rId72"/>
    <p:sldId id="484" r:id="rId73"/>
    <p:sldId id="529" r:id="rId74"/>
    <p:sldId id="485" r:id="rId75"/>
    <p:sldId id="530" r:id="rId76"/>
    <p:sldId id="487" r:id="rId77"/>
    <p:sldId id="531" r:id="rId78"/>
    <p:sldId id="488" r:id="rId79"/>
    <p:sldId id="532" r:id="rId80"/>
    <p:sldId id="489" r:id="rId81"/>
    <p:sldId id="490" r:id="rId82"/>
    <p:sldId id="547" r:id="rId83"/>
    <p:sldId id="533" r:id="rId84"/>
    <p:sldId id="493" r:id="rId85"/>
    <p:sldId id="491" r:id="rId86"/>
    <p:sldId id="548" r:id="rId87"/>
    <p:sldId id="534" r:id="rId88"/>
    <p:sldId id="486" r:id="rId89"/>
    <p:sldId id="535" r:id="rId90"/>
    <p:sldId id="494" r:id="rId91"/>
    <p:sldId id="496" r:id="rId92"/>
    <p:sldId id="495" r:id="rId93"/>
    <p:sldId id="502" r:id="rId94"/>
    <p:sldId id="503" r:id="rId95"/>
    <p:sldId id="504" r:id="rId96"/>
    <p:sldId id="507" r:id="rId97"/>
    <p:sldId id="506" r:id="rId98"/>
    <p:sldId id="508" r:id="rId99"/>
    <p:sldId id="505" r:id="rId100"/>
    <p:sldId id="509" r:id="rId101"/>
    <p:sldId id="497" r:id="rId102"/>
    <p:sldId id="510" r:id="rId103"/>
    <p:sldId id="511" r:id="rId104"/>
    <p:sldId id="512" r:id="rId105"/>
    <p:sldId id="513" r:id="rId106"/>
    <p:sldId id="514" r:id="rId107"/>
    <p:sldId id="515" r:id="rId108"/>
    <p:sldId id="518" r:id="rId109"/>
    <p:sldId id="550" r:id="rId110"/>
    <p:sldId id="564" r:id="rId111"/>
    <p:sldId id="565" r:id="rId112"/>
    <p:sldId id="551" r:id="rId113"/>
    <p:sldId id="552" r:id="rId114"/>
    <p:sldId id="553" r:id="rId115"/>
    <p:sldId id="554" r:id="rId116"/>
    <p:sldId id="555" r:id="rId117"/>
    <p:sldId id="556" r:id="rId118"/>
    <p:sldId id="557" r:id="rId119"/>
    <p:sldId id="558" r:id="rId120"/>
    <p:sldId id="559" r:id="rId121"/>
    <p:sldId id="560" r:id="rId122"/>
    <p:sldId id="561" r:id="rId123"/>
    <p:sldId id="562" r:id="rId124"/>
    <p:sldId id="516" r:id="rId125"/>
    <p:sldId id="519" r:id="rId126"/>
    <p:sldId id="524" r:id="rId127"/>
    <p:sldId id="525" r:id="rId128"/>
    <p:sldId id="520" r:id="rId129"/>
    <p:sldId id="522" r:id="rId130"/>
    <p:sldId id="563" r:id="rId131"/>
    <p:sldId id="566" r:id="rId132"/>
    <p:sldId id="567" r:id="rId133"/>
    <p:sldId id="568" r:id="rId134"/>
    <p:sldId id="569" r:id="rId135"/>
    <p:sldId id="570" r:id="rId136"/>
    <p:sldId id="579" r:id="rId137"/>
    <p:sldId id="578" r:id="rId138"/>
    <p:sldId id="577" r:id="rId139"/>
    <p:sldId id="576" r:id="rId140"/>
    <p:sldId id="575" r:id="rId141"/>
    <p:sldId id="574" r:id="rId142"/>
    <p:sldId id="573" r:id="rId143"/>
    <p:sldId id="572" r:id="rId144"/>
    <p:sldId id="571" r:id="rId145"/>
    <p:sldId id="580" r:id="rId146"/>
    <p:sldId id="523" r:id="rId14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968EE86F-C163-40DC-8C09-315D5758F999}">
          <p14:sldIdLst>
            <p14:sldId id="284"/>
            <p14:sldId id="549"/>
          </p14:sldIdLst>
        </p14:section>
        <p14:section name="第一章" id="{0F9E84BF-06E5-40F8-B080-593689CE2D35}">
          <p14:sldIdLst>
            <p14:sldId id="537"/>
            <p14:sldId id="538"/>
            <p14:sldId id="539"/>
            <p14:sldId id="540"/>
            <p14:sldId id="541"/>
            <p14:sldId id="542"/>
            <p14:sldId id="543"/>
            <p14:sldId id="544"/>
            <p14:sldId id="412"/>
            <p14:sldId id="423"/>
            <p14:sldId id="424"/>
            <p14:sldId id="416"/>
            <p14:sldId id="417"/>
            <p14:sldId id="444"/>
            <p14:sldId id="443"/>
            <p14:sldId id="445"/>
            <p14:sldId id="446"/>
            <p14:sldId id="447"/>
            <p14:sldId id="448"/>
            <p14:sldId id="425"/>
            <p14:sldId id="426"/>
            <p14:sldId id="420"/>
            <p14:sldId id="545"/>
            <p14:sldId id="427"/>
            <p14:sldId id="429"/>
            <p14:sldId id="430"/>
            <p14:sldId id="431"/>
            <p14:sldId id="432"/>
            <p14:sldId id="433"/>
            <p14:sldId id="434"/>
            <p14:sldId id="435"/>
            <p14:sldId id="436"/>
            <p14:sldId id="441"/>
            <p14:sldId id="437"/>
            <p14:sldId id="438"/>
            <p14:sldId id="442"/>
            <p14:sldId id="439"/>
            <p14:sldId id="440"/>
            <p14:sldId id="449"/>
            <p14:sldId id="450"/>
            <p14:sldId id="451"/>
            <p14:sldId id="452"/>
            <p14:sldId id="453"/>
            <p14:sldId id="454"/>
            <p14:sldId id="455"/>
            <p14:sldId id="456"/>
            <p14:sldId id="457"/>
            <p14:sldId id="462"/>
            <p14:sldId id="458"/>
            <p14:sldId id="463"/>
            <p14:sldId id="459"/>
            <p14:sldId id="460"/>
            <p14:sldId id="461"/>
            <p14:sldId id="464"/>
            <p14:sldId id="465"/>
            <p14:sldId id="466"/>
            <p14:sldId id="469"/>
            <p14:sldId id="470"/>
            <p14:sldId id="546"/>
            <p14:sldId id="472"/>
            <p14:sldId id="473"/>
            <p14:sldId id="477"/>
            <p14:sldId id="478"/>
            <p14:sldId id="479"/>
            <p14:sldId id="526"/>
            <p14:sldId id="482"/>
            <p14:sldId id="527"/>
            <p14:sldId id="483"/>
            <p14:sldId id="528"/>
            <p14:sldId id="484"/>
            <p14:sldId id="529"/>
            <p14:sldId id="485"/>
            <p14:sldId id="530"/>
            <p14:sldId id="487"/>
            <p14:sldId id="531"/>
            <p14:sldId id="488"/>
            <p14:sldId id="532"/>
            <p14:sldId id="489"/>
            <p14:sldId id="490"/>
            <p14:sldId id="547"/>
            <p14:sldId id="533"/>
            <p14:sldId id="493"/>
            <p14:sldId id="491"/>
            <p14:sldId id="548"/>
            <p14:sldId id="534"/>
            <p14:sldId id="486"/>
            <p14:sldId id="535"/>
            <p14:sldId id="494"/>
            <p14:sldId id="496"/>
            <p14:sldId id="495"/>
            <p14:sldId id="502"/>
            <p14:sldId id="503"/>
            <p14:sldId id="504"/>
            <p14:sldId id="507"/>
            <p14:sldId id="506"/>
            <p14:sldId id="508"/>
            <p14:sldId id="505"/>
            <p14:sldId id="509"/>
            <p14:sldId id="497"/>
            <p14:sldId id="510"/>
            <p14:sldId id="511"/>
            <p14:sldId id="512"/>
            <p14:sldId id="513"/>
            <p14:sldId id="514"/>
            <p14:sldId id="515"/>
            <p14:sldId id="518"/>
            <p14:sldId id="550"/>
            <p14:sldId id="564"/>
            <p14:sldId id="565"/>
            <p14:sldId id="551"/>
            <p14:sldId id="552"/>
            <p14:sldId id="553"/>
            <p14:sldId id="554"/>
            <p14:sldId id="555"/>
            <p14:sldId id="556"/>
            <p14:sldId id="557"/>
            <p14:sldId id="558"/>
            <p14:sldId id="559"/>
            <p14:sldId id="560"/>
            <p14:sldId id="561"/>
            <p14:sldId id="562"/>
            <p14:sldId id="516"/>
            <p14:sldId id="519"/>
            <p14:sldId id="524"/>
            <p14:sldId id="525"/>
            <p14:sldId id="520"/>
            <p14:sldId id="522"/>
            <p14:sldId id="563"/>
            <p14:sldId id="566"/>
            <p14:sldId id="567"/>
            <p14:sldId id="568"/>
            <p14:sldId id="569"/>
            <p14:sldId id="570"/>
            <p14:sldId id="579"/>
            <p14:sldId id="578"/>
            <p14:sldId id="577"/>
            <p14:sldId id="576"/>
            <p14:sldId id="575"/>
            <p14:sldId id="574"/>
            <p14:sldId id="573"/>
            <p14:sldId id="572"/>
            <p14:sldId id="571"/>
            <p14:sldId id="580"/>
            <p14:sldId id="523"/>
          </p14:sldIdLst>
        </p14:section>
      </p14:sectionLst>
    </p:ext>
    <p:ext uri="{EFAFB233-063F-42B5-8137-9DF3F51BA10A}">
      <p15:sldGuideLst xmlns:p15="http://schemas.microsoft.com/office/powerpoint/2012/main">
        <p15:guide id="1" orient="horz" pos="157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00"/>
    <a:srgbClr val="04AEDA"/>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66" autoAdjust="0"/>
    <p:restoredTop sz="90511" autoAdjust="0"/>
  </p:normalViewPr>
  <p:slideViewPr>
    <p:cSldViewPr>
      <p:cViewPr varScale="1">
        <p:scale>
          <a:sx n="88" d="100"/>
          <a:sy n="88" d="100"/>
        </p:scale>
        <p:origin x="978" y="72"/>
      </p:cViewPr>
      <p:guideLst>
        <p:guide orient="horz" pos="1575"/>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notesMaster" Target="notesMasters/notesMaster1.xml"/><Relationship Id="rId15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image" Target="../media/image114.jpeg"/></Relationships>
</file>

<file path=ppt/diagrams/_rels/data3.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image" Target="../media/image116.jpeg"/></Relationships>
</file>

<file path=ppt/diagrams/_rels/data5.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image" Target="../media/image116.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image" Target="../media/image114.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image" Target="../media/image116.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image" Target="../media/image11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33CA1D-1F1B-49FC-A659-F5237F147174}" type="doc">
      <dgm:prSet loTypeId="urn:microsoft.com/office/officeart/2005/8/layout/hList7#1" loCatId="list" qsTypeId="urn:microsoft.com/office/officeart/2005/8/quickstyle/simple3" qsCatId="simple" csTypeId="urn:microsoft.com/office/officeart/2005/8/colors/colorful5" csCatId="colorful" phldr="1"/>
      <dgm:spPr/>
      <dgm:t>
        <a:bodyPr/>
        <a:lstStyle/>
        <a:p>
          <a:endParaRPr lang="zh-CN" altLang="en-US"/>
        </a:p>
      </dgm:t>
    </dgm:pt>
    <dgm:pt modelId="{84F1059C-A480-4016-9FBE-7D532FFFB04D}">
      <dgm:prSet phldrT="[文本]" custT="1"/>
      <dgm:spPr/>
      <dgm:t>
        <a:bodyPr/>
        <a:lstStyle/>
        <a:p>
          <a:r>
            <a:rPr lang="zh-CN" altLang="en-US" sz="1200" b="1" dirty="0" smtClean="0">
              <a:latin typeface="微软雅黑" pitchFamily="34" charset="-122"/>
              <a:ea typeface="微软雅黑" pitchFamily="34" charset="-122"/>
            </a:rPr>
            <a:t>系统管理</a:t>
          </a:r>
          <a:endParaRPr lang="zh-CN" altLang="en-US" sz="1200" b="1" dirty="0">
            <a:latin typeface="微软雅黑" pitchFamily="34" charset="-122"/>
            <a:ea typeface="微软雅黑" pitchFamily="34" charset="-122"/>
          </a:endParaRPr>
        </a:p>
      </dgm:t>
    </dgm:pt>
    <dgm:pt modelId="{FC779AF9-BA82-425E-9F10-15FC8788305C}" type="parTrans" cxnId="{9695BE0E-FA6C-46A9-8268-55BF18BC8D5B}">
      <dgm:prSet/>
      <dgm:spPr/>
      <dgm:t>
        <a:bodyPr/>
        <a:lstStyle/>
        <a:p>
          <a:endParaRPr lang="zh-CN" altLang="en-US" sz="1800" b="1">
            <a:latin typeface="微软雅黑" pitchFamily="34" charset="-122"/>
            <a:ea typeface="微软雅黑" pitchFamily="34" charset="-122"/>
          </a:endParaRPr>
        </a:p>
      </dgm:t>
    </dgm:pt>
    <dgm:pt modelId="{D937B156-7687-41C6-9978-69336675A390}" type="sibTrans" cxnId="{9695BE0E-FA6C-46A9-8268-55BF18BC8D5B}">
      <dgm:prSet/>
      <dgm:spPr/>
      <dgm:t>
        <a:bodyPr/>
        <a:lstStyle/>
        <a:p>
          <a:endParaRPr lang="zh-CN" altLang="en-US" sz="1800" b="1">
            <a:latin typeface="微软雅黑" pitchFamily="34" charset="-122"/>
            <a:ea typeface="微软雅黑" pitchFamily="34" charset="-122"/>
          </a:endParaRPr>
        </a:p>
      </dgm:t>
    </dgm:pt>
    <dgm:pt modelId="{C3A45878-B0D3-42DB-979A-DC892172C89F}">
      <dgm:prSet phldrT="[文本]" custT="1"/>
      <dgm:spPr/>
      <dgm:t>
        <a:bodyPr/>
        <a:lstStyle/>
        <a:p>
          <a:r>
            <a:rPr lang="zh-CN" altLang="en-US" sz="1400" b="1" dirty="0" smtClean="0">
              <a:latin typeface="微软雅黑" pitchFamily="34" charset="-122"/>
              <a:ea typeface="微软雅黑" pitchFamily="34" charset="-122"/>
            </a:rPr>
            <a:t>云管理平台</a:t>
          </a:r>
          <a:endParaRPr lang="zh-CN" altLang="en-US" sz="1400" b="1" dirty="0">
            <a:latin typeface="微软雅黑" pitchFamily="34" charset="-122"/>
            <a:ea typeface="微软雅黑" pitchFamily="34" charset="-122"/>
          </a:endParaRPr>
        </a:p>
      </dgm:t>
    </dgm:pt>
    <dgm:pt modelId="{37028C34-C06C-4EDC-A8F2-F3969FE84124}" type="parTrans" cxnId="{8D803C85-95D6-46CD-8048-3E47C746ADE5}">
      <dgm:prSet/>
      <dgm:spPr/>
      <dgm:t>
        <a:bodyPr/>
        <a:lstStyle/>
        <a:p>
          <a:endParaRPr lang="zh-CN" altLang="en-US" sz="1400"/>
        </a:p>
      </dgm:t>
    </dgm:pt>
    <dgm:pt modelId="{B5334DC7-0CAD-4640-97B0-EF9DF9E3CE9E}" type="sibTrans" cxnId="{8D803C85-95D6-46CD-8048-3E47C746ADE5}">
      <dgm:prSet/>
      <dgm:spPr/>
      <dgm:t>
        <a:bodyPr/>
        <a:lstStyle/>
        <a:p>
          <a:endParaRPr lang="zh-CN" altLang="en-US" sz="1400"/>
        </a:p>
      </dgm:t>
    </dgm:pt>
    <dgm:pt modelId="{1B37A24C-87D8-4447-A449-ADB57F6C1F97}">
      <dgm:prSet custT="1"/>
      <dgm:spPr/>
      <dgm:t>
        <a:bodyPr/>
        <a:lstStyle/>
        <a:p>
          <a:r>
            <a:rPr lang="zh-CN" altLang="en-US" sz="1400" b="1" dirty="0" smtClean="0">
              <a:latin typeface="微软雅黑" pitchFamily="34" charset="-122"/>
              <a:ea typeface="微软雅黑" pitchFamily="34" charset="-122"/>
            </a:rPr>
            <a:t>统一管理平台</a:t>
          </a:r>
          <a:endParaRPr lang="zh-CN" altLang="en-US" sz="1400" b="1" dirty="0">
            <a:latin typeface="微软雅黑" pitchFamily="34" charset="-122"/>
            <a:ea typeface="微软雅黑" pitchFamily="34" charset="-122"/>
          </a:endParaRPr>
        </a:p>
      </dgm:t>
    </dgm:pt>
    <dgm:pt modelId="{17CFB013-547F-4DC0-8248-C52D8600BDEC}" type="parTrans" cxnId="{7D060783-CAB4-4ACC-B350-26F8330E8C15}">
      <dgm:prSet/>
      <dgm:spPr/>
      <dgm:t>
        <a:bodyPr/>
        <a:lstStyle/>
        <a:p>
          <a:endParaRPr lang="zh-CN" altLang="en-US"/>
        </a:p>
      </dgm:t>
    </dgm:pt>
    <dgm:pt modelId="{5BD40C45-80B6-45B8-938A-C93C5661CBC0}" type="sibTrans" cxnId="{7D060783-CAB4-4ACC-B350-26F8330E8C15}">
      <dgm:prSet/>
      <dgm:spPr/>
      <dgm:t>
        <a:bodyPr/>
        <a:lstStyle/>
        <a:p>
          <a:endParaRPr lang="zh-CN" altLang="en-US"/>
        </a:p>
      </dgm:t>
    </dgm:pt>
    <dgm:pt modelId="{8D3C7781-7D2D-4C4F-82C9-D89F5A99781B}">
      <dgm:prSet custT="1"/>
      <dgm:spPr/>
      <dgm:t>
        <a:bodyPr/>
        <a:lstStyle/>
        <a:p>
          <a:r>
            <a:rPr lang="zh-CN" altLang="en-US" sz="1200" b="1" dirty="0" smtClean="0">
              <a:latin typeface="微软雅黑" pitchFamily="34" charset="-122"/>
              <a:ea typeface="微软雅黑" pitchFamily="34" charset="-122"/>
            </a:rPr>
            <a:t>系统管理接口</a:t>
          </a:r>
          <a:endParaRPr lang="zh-CN" altLang="en-US" sz="1200" b="1" dirty="0">
            <a:latin typeface="微软雅黑" pitchFamily="34" charset="-122"/>
            <a:ea typeface="微软雅黑" pitchFamily="34" charset="-122"/>
          </a:endParaRPr>
        </a:p>
      </dgm:t>
    </dgm:pt>
    <dgm:pt modelId="{C56E496E-88B0-49B5-B665-61BAA180DDBA}" type="parTrans" cxnId="{A18C4DB0-6138-4DB8-AAAF-16ABB1A4A331}">
      <dgm:prSet/>
      <dgm:spPr/>
      <dgm:t>
        <a:bodyPr/>
        <a:lstStyle/>
        <a:p>
          <a:endParaRPr lang="zh-CN" altLang="en-US"/>
        </a:p>
      </dgm:t>
    </dgm:pt>
    <dgm:pt modelId="{863F08D5-96F8-4603-A67A-DB819F6E429C}" type="sibTrans" cxnId="{A18C4DB0-6138-4DB8-AAAF-16ABB1A4A331}">
      <dgm:prSet/>
      <dgm:spPr/>
      <dgm:t>
        <a:bodyPr/>
        <a:lstStyle/>
        <a:p>
          <a:endParaRPr lang="zh-CN" altLang="en-US"/>
        </a:p>
      </dgm:t>
    </dgm:pt>
    <dgm:pt modelId="{72596495-8A24-44F1-979A-D32F3C226DEF}">
      <dgm:prSet phldrT="[文本]" custT="1"/>
      <dgm:spPr/>
      <dgm:t>
        <a:bodyPr/>
        <a:lstStyle/>
        <a:p>
          <a:r>
            <a:rPr lang="zh-CN" altLang="en-US" sz="1200" b="1" dirty="0" smtClean="0">
              <a:latin typeface="微软雅黑" pitchFamily="34" charset="-122"/>
              <a:ea typeface="微软雅黑" pitchFamily="34" charset="-122"/>
            </a:rPr>
            <a:t>机构管理</a:t>
          </a:r>
          <a:endParaRPr lang="zh-CN" altLang="en-US" sz="1200" b="1" dirty="0">
            <a:latin typeface="微软雅黑" pitchFamily="34" charset="-122"/>
            <a:ea typeface="微软雅黑" pitchFamily="34" charset="-122"/>
          </a:endParaRPr>
        </a:p>
      </dgm:t>
    </dgm:pt>
    <dgm:pt modelId="{6E48B1DB-83FA-4696-AB50-CEEC98C3AA56}" type="parTrans" cxnId="{CA6C765C-A0F4-4643-8E28-AE943EAA2F4C}">
      <dgm:prSet/>
      <dgm:spPr/>
      <dgm:t>
        <a:bodyPr/>
        <a:lstStyle/>
        <a:p>
          <a:endParaRPr lang="zh-CN" altLang="en-US"/>
        </a:p>
      </dgm:t>
    </dgm:pt>
    <dgm:pt modelId="{841732A1-4298-4C36-BBD9-9935C472B4AC}" type="sibTrans" cxnId="{CA6C765C-A0F4-4643-8E28-AE943EAA2F4C}">
      <dgm:prSet/>
      <dgm:spPr/>
      <dgm:t>
        <a:bodyPr/>
        <a:lstStyle/>
        <a:p>
          <a:endParaRPr lang="zh-CN" altLang="en-US"/>
        </a:p>
      </dgm:t>
    </dgm:pt>
    <dgm:pt modelId="{8B9D45F8-84BF-4A20-9214-E53E90397F05}">
      <dgm:prSet phldrT="[文本]" custT="1"/>
      <dgm:spPr/>
      <dgm:t>
        <a:bodyPr/>
        <a:lstStyle/>
        <a:p>
          <a:r>
            <a:rPr lang="zh-CN" altLang="en-US" sz="1200" b="1" dirty="0" smtClean="0">
              <a:latin typeface="微软雅黑" pitchFamily="34" charset="-122"/>
              <a:ea typeface="微软雅黑" pitchFamily="34" charset="-122"/>
            </a:rPr>
            <a:t>日志管理</a:t>
          </a:r>
          <a:endParaRPr lang="zh-CN" altLang="en-US" sz="1200" b="1" dirty="0">
            <a:latin typeface="微软雅黑" pitchFamily="34" charset="-122"/>
            <a:ea typeface="微软雅黑" pitchFamily="34" charset="-122"/>
          </a:endParaRPr>
        </a:p>
      </dgm:t>
    </dgm:pt>
    <dgm:pt modelId="{EFCD841A-EBEB-4915-8A30-A59D66B4C436}" type="parTrans" cxnId="{334B4A6D-34F7-42C6-9AB4-FFD8636C51EE}">
      <dgm:prSet/>
      <dgm:spPr/>
      <dgm:t>
        <a:bodyPr/>
        <a:lstStyle/>
        <a:p>
          <a:endParaRPr lang="zh-CN" altLang="en-US"/>
        </a:p>
      </dgm:t>
    </dgm:pt>
    <dgm:pt modelId="{C0054706-08EC-452E-9A50-6237EDA34986}" type="sibTrans" cxnId="{334B4A6D-34F7-42C6-9AB4-FFD8636C51EE}">
      <dgm:prSet/>
      <dgm:spPr/>
      <dgm:t>
        <a:bodyPr/>
        <a:lstStyle/>
        <a:p>
          <a:endParaRPr lang="zh-CN" altLang="en-US"/>
        </a:p>
      </dgm:t>
    </dgm:pt>
    <dgm:pt modelId="{31C1F1D0-4E01-4AD8-AF24-5E7E46A6C5E3}">
      <dgm:prSet phldrT="[文本]" custT="1"/>
      <dgm:spPr/>
      <dgm:t>
        <a:bodyPr/>
        <a:lstStyle/>
        <a:p>
          <a:r>
            <a:rPr lang="zh-CN" altLang="en-US" sz="1200" b="1" dirty="0" smtClean="0">
              <a:latin typeface="微软雅黑" pitchFamily="34" charset="-122"/>
              <a:ea typeface="微软雅黑" pitchFamily="34" charset="-122"/>
            </a:rPr>
            <a:t>消息推送管理</a:t>
          </a:r>
          <a:endParaRPr lang="zh-CN" altLang="en-US" sz="1200" b="1" dirty="0">
            <a:latin typeface="微软雅黑" pitchFamily="34" charset="-122"/>
            <a:ea typeface="微软雅黑" pitchFamily="34" charset="-122"/>
          </a:endParaRPr>
        </a:p>
      </dgm:t>
    </dgm:pt>
    <dgm:pt modelId="{A9512689-4C29-4C85-A776-9FD18DF0BE66}" type="parTrans" cxnId="{6E10484F-9DEB-4B8E-AC2F-3F92CC788409}">
      <dgm:prSet/>
      <dgm:spPr/>
      <dgm:t>
        <a:bodyPr/>
        <a:lstStyle/>
        <a:p>
          <a:endParaRPr lang="zh-CN" altLang="en-US"/>
        </a:p>
      </dgm:t>
    </dgm:pt>
    <dgm:pt modelId="{BDF3C78A-BA18-431C-80B7-9F1F404C34CB}" type="sibTrans" cxnId="{6E10484F-9DEB-4B8E-AC2F-3F92CC788409}">
      <dgm:prSet/>
      <dgm:spPr/>
      <dgm:t>
        <a:bodyPr/>
        <a:lstStyle/>
        <a:p>
          <a:endParaRPr lang="zh-CN" altLang="en-US"/>
        </a:p>
      </dgm:t>
    </dgm:pt>
    <dgm:pt modelId="{223459D2-599B-4907-BC7D-C3C5F37E6155}">
      <dgm:prSet custT="1"/>
      <dgm:spPr/>
      <dgm:t>
        <a:bodyPr/>
        <a:lstStyle/>
        <a:p>
          <a:r>
            <a:rPr lang="zh-CN" altLang="en-US" sz="1200" b="1" dirty="0" smtClean="0">
              <a:latin typeface="微软雅黑" pitchFamily="34" charset="-122"/>
              <a:ea typeface="微软雅黑" pitchFamily="34" charset="-122"/>
            </a:rPr>
            <a:t>机构管理接口</a:t>
          </a:r>
          <a:endParaRPr lang="zh-CN" altLang="en-US" sz="1200" b="1" dirty="0">
            <a:latin typeface="微软雅黑" pitchFamily="34" charset="-122"/>
            <a:ea typeface="微软雅黑" pitchFamily="34" charset="-122"/>
          </a:endParaRPr>
        </a:p>
      </dgm:t>
    </dgm:pt>
    <dgm:pt modelId="{9256BB3D-C9E0-487D-A993-716097CEAD41}" type="parTrans" cxnId="{91B51B04-3D09-49F7-866C-870EDD1193A3}">
      <dgm:prSet/>
      <dgm:spPr/>
      <dgm:t>
        <a:bodyPr/>
        <a:lstStyle/>
        <a:p>
          <a:endParaRPr lang="zh-CN" altLang="en-US"/>
        </a:p>
      </dgm:t>
    </dgm:pt>
    <dgm:pt modelId="{7C10AFB6-EC54-4A33-B366-B73BFB595789}" type="sibTrans" cxnId="{91B51B04-3D09-49F7-866C-870EDD1193A3}">
      <dgm:prSet/>
      <dgm:spPr/>
      <dgm:t>
        <a:bodyPr/>
        <a:lstStyle/>
        <a:p>
          <a:endParaRPr lang="zh-CN" altLang="en-US"/>
        </a:p>
      </dgm:t>
    </dgm:pt>
    <dgm:pt modelId="{FCF5DC74-B19D-44E0-9E10-FC2A921787BD}">
      <dgm:prSet custT="1"/>
      <dgm:spPr/>
      <dgm:t>
        <a:bodyPr/>
        <a:lstStyle/>
        <a:p>
          <a:r>
            <a:rPr lang="zh-CN" altLang="en-US" sz="1200" b="1" dirty="0" smtClean="0">
              <a:latin typeface="微软雅黑" pitchFamily="34" charset="-122"/>
              <a:ea typeface="微软雅黑" pitchFamily="34" charset="-122"/>
            </a:rPr>
            <a:t>消息推送管理接口</a:t>
          </a:r>
          <a:endParaRPr lang="zh-CN" altLang="en-US" sz="1200" b="1" dirty="0">
            <a:latin typeface="微软雅黑" pitchFamily="34" charset="-122"/>
            <a:ea typeface="微软雅黑" pitchFamily="34" charset="-122"/>
          </a:endParaRPr>
        </a:p>
      </dgm:t>
    </dgm:pt>
    <dgm:pt modelId="{7FA86E35-F287-442D-9B53-AD677B2A08B5}" type="parTrans" cxnId="{42AEFDF6-6E90-4751-A196-4671D4D56C10}">
      <dgm:prSet/>
      <dgm:spPr/>
      <dgm:t>
        <a:bodyPr/>
        <a:lstStyle/>
        <a:p>
          <a:endParaRPr lang="zh-CN" altLang="en-US"/>
        </a:p>
      </dgm:t>
    </dgm:pt>
    <dgm:pt modelId="{FAABB796-CF24-410D-9194-65CAF17B6DC5}" type="sibTrans" cxnId="{42AEFDF6-6E90-4751-A196-4671D4D56C10}">
      <dgm:prSet/>
      <dgm:spPr/>
      <dgm:t>
        <a:bodyPr/>
        <a:lstStyle/>
        <a:p>
          <a:endParaRPr lang="zh-CN" altLang="en-US"/>
        </a:p>
      </dgm:t>
    </dgm:pt>
    <dgm:pt modelId="{FACE6278-96F3-4600-922E-EFFF0325A01B}">
      <dgm:prSet custT="1"/>
      <dgm:spPr/>
      <dgm:t>
        <a:bodyPr/>
        <a:lstStyle/>
        <a:p>
          <a:r>
            <a:rPr lang="zh-CN" altLang="en-US" sz="1200" b="1" dirty="0" smtClean="0">
              <a:latin typeface="微软雅黑" pitchFamily="34" charset="-122"/>
              <a:ea typeface="微软雅黑" pitchFamily="34" charset="-122"/>
            </a:rPr>
            <a:t>日志管理接口</a:t>
          </a:r>
          <a:endParaRPr lang="zh-CN" altLang="en-US" sz="1200" b="1" dirty="0">
            <a:latin typeface="微软雅黑" pitchFamily="34" charset="-122"/>
            <a:ea typeface="微软雅黑" pitchFamily="34" charset="-122"/>
          </a:endParaRPr>
        </a:p>
      </dgm:t>
    </dgm:pt>
    <dgm:pt modelId="{B9852F1A-5C65-431A-B6AB-9CF7EA56621C}" type="parTrans" cxnId="{B8C41AB6-846F-4E4D-BF45-0B5A838BE4CA}">
      <dgm:prSet/>
      <dgm:spPr/>
      <dgm:t>
        <a:bodyPr/>
        <a:lstStyle/>
        <a:p>
          <a:endParaRPr lang="zh-CN" altLang="en-US"/>
        </a:p>
      </dgm:t>
    </dgm:pt>
    <dgm:pt modelId="{23862555-80BF-4BFE-B51B-A0E6958A7B48}" type="sibTrans" cxnId="{B8C41AB6-846F-4E4D-BF45-0B5A838BE4CA}">
      <dgm:prSet/>
      <dgm:spPr/>
      <dgm:t>
        <a:bodyPr/>
        <a:lstStyle/>
        <a:p>
          <a:endParaRPr lang="zh-CN" altLang="en-US"/>
        </a:p>
      </dgm:t>
    </dgm:pt>
    <dgm:pt modelId="{C99CC02A-BABA-49AF-BD2B-34CEF697D818}" type="pres">
      <dgm:prSet presAssocID="{B433CA1D-1F1B-49FC-A659-F5237F147174}" presName="Name0" presStyleCnt="0">
        <dgm:presLayoutVars>
          <dgm:dir/>
          <dgm:resizeHandles val="exact"/>
        </dgm:presLayoutVars>
      </dgm:prSet>
      <dgm:spPr/>
      <dgm:t>
        <a:bodyPr/>
        <a:lstStyle/>
        <a:p>
          <a:endParaRPr lang="zh-CN" altLang="en-US"/>
        </a:p>
      </dgm:t>
    </dgm:pt>
    <dgm:pt modelId="{0973D26D-96F7-44DA-871B-C543A964904A}" type="pres">
      <dgm:prSet presAssocID="{B433CA1D-1F1B-49FC-A659-F5237F147174}" presName="fgShape" presStyleLbl="fgShp" presStyleIdx="0" presStyleCnt="1" custScaleX="24573" custScaleY="68115" custLinFactY="-85720" custLinFactNeighborX="-1758" custLinFactNeighborY="-100000"/>
      <dgm:spPr/>
      <dgm:t>
        <a:bodyPr/>
        <a:lstStyle/>
        <a:p>
          <a:endParaRPr lang="zh-CN" altLang="en-US"/>
        </a:p>
      </dgm:t>
    </dgm:pt>
    <dgm:pt modelId="{CAF248C9-3CFD-44B9-85E1-2BF700E34F70}" type="pres">
      <dgm:prSet presAssocID="{B433CA1D-1F1B-49FC-A659-F5237F147174}" presName="linComp" presStyleCnt="0"/>
      <dgm:spPr/>
      <dgm:t>
        <a:bodyPr/>
        <a:lstStyle/>
        <a:p>
          <a:endParaRPr lang="zh-CN" altLang="en-US"/>
        </a:p>
      </dgm:t>
    </dgm:pt>
    <dgm:pt modelId="{E1D1EF34-A666-4456-86A6-BF0C9B0A3F6A}" type="pres">
      <dgm:prSet presAssocID="{C3A45878-B0D3-42DB-979A-DC892172C89F}" presName="compNode" presStyleCnt="0"/>
      <dgm:spPr/>
      <dgm:t>
        <a:bodyPr/>
        <a:lstStyle/>
        <a:p>
          <a:endParaRPr lang="zh-CN" altLang="en-US"/>
        </a:p>
      </dgm:t>
    </dgm:pt>
    <dgm:pt modelId="{DCA490BB-4A96-48D4-B865-5BF3B01F1A22}" type="pres">
      <dgm:prSet presAssocID="{C3A45878-B0D3-42DB-979A-DC892172C89F}" presName="bkgdShape" presStyleLbl="node1" presStyleIdx="0" presStyleCnt="2"/>
      <dgm:spPr/>
      <dgm:t>
        <a:bodyPr/>
        <a:lstStyle/>
        <a:p>
          <a:endParaRPr lang="zh-CN" altLang="en-US"/>
        </a:p>
      </dgm:t>
    </dgm:pt>
    <dgm:pt modelId="{D000BD64-CE06-4EAD-ABD1-F9AF52674C7C}" type="pres">
      <dgm:prSet presAssocID="{C3A45878-B0D3-42DB-979A-DC892172C89F}" presName="nodeTx" presStyleLbl="node1" presStyleIdx="0" presStyleCnt="2">
        <dgm:presLayoutVars>
          <dgm:bulletEnabled val="1"/>
        </dgm:presLayoutVars>
      </dgm:prSet>
      <dgm:spPr/>
      <dgm:t>
        <a:bodyPr/>
        <a:lstStyle/>
        <a:p>
          <a:endParaRPr lang="zh-CN" altLang="en-US"/>
        </a:p>
      </dgm:t>
    </dgm:pt>
    <dgm:pt modelId="{C605A525-A92E-4E1A-B1C0-72625677852D}" type="pres">
      <dgm:prSet presAssocID="{C3A45878-B0D3-42DB-979A-DC892172C89F}" presName="invisiNode" presStyleLbl="node1" presStyleIdx="0" presStyleCnt="2"/>
      <dgm:spPr/>
      <dgm:t>
        <a:bodyPr/>
        <a:lstStyle/>
        <a:p>
          <a:endParaRPr lang="zh-CN" altLang="en-US"/>
        </a:p>
      </dgm:t>
    </dgm:pt>
    <dgm:pt modelId="{2CBB3F63-709C-4F53-8ECB-992781F5020B}" type="pres">
      <dgm:prSet presAssocID="{C3A45878-B0D3-42DB-979A-DC892172C89F}" presName="imagNode" presStyleLbl="fg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t>
        <a:bodyPr/>
        <a:lstStyle/>
        <a:p>
          <a:endParaRPr lang="zh-CN" altLang="en-US"/>
        </a:p>
      </dgm:t>
    </dgm:pt>
    <dgm:pt modelId="{79564BF1-1373-4949-8680-BAD005658037}" type="pres">
      <dgm:prSet presAssocID="{B5334DC7-0CAD-4640-97B0-EF9DF9E3CE9E}" presName="sibTrans" presStyleLbl="sibTrans2D1" presStyleIdx="0" presStyleCnt="0"/>
      <dgm:spPr/>
      <dgm:t>
        <a:bodyPr/>
        <a:lstStyle/>
        <a:p>
          <a:endParaRPr lang="zh-CN" altLang="en-US"/>
        </a:p>
      </dgm:t>
    </dgm:pt>
    <dgm:pt modelId="{96C6891D-8897-4BD3-A1D6-CA25FB84DA1F}" type="pres">
      <dgm:prSet presAssocID="{1B37A24C-87D8-4447-A449-ADB57F6C1F97}" presName="compNode" presStyleCnt="0"/>
      <dgm:spPr/>
      <dgm:t>
        <a:bodyPr/>
        <a:lstStyle/>
        <a:p>
          <a:endParaRPr lang="zh-CN" altLang="en-US"/>
        </a:p>
      </dgm:t>
    </dgm:pt>
    <dgm:pt modelId="{69197517-FC55-40C5-8AA2-A8AEEC86DEB4}" type="pres">
      <dgm:prSet presAssocID="{1B37A24C-87D8-4447-A449-ADB57F6C1F97}" presName="bkgdShape" presStyleLbl="node1" presStyleIdx="1" presStyleCnt="2"/>
      <dgm:spPr/>
      <dgm:t>
        <a:bodyPr/>
        <a:lstStyle/>
        <a:p>
          <a:endParaRPr lang="zh-CN" altLang="en-US"/>
        </a:p>
      </dgm:t>
    </dgm:pt>
    <dgm:pt modelId="{FB33D3B6-F37F-40E3-A0F2-259A7446B02E}" type="pres">
      <dgm:prSet presAssocID="{1B37A24C-87D8-4447-A449-ADB57F6C1F97}" presName="nodeTx" presStyleLbl="node1" presStyleIdx="1" presStyleCnt="2">
        <dgm:presLayoutVars>
          <dgm:bulletEnabled val="1"/>
        </dgm:presLayoutVars>
      </dgm:prSet>
      <dgm:spPr/>
      <dgm:t>
        <a:bodyPr/>
        <a:lstStyle/>
        <a:p>
          <a:endParaRPr lang="zh-CN" altLang="en-US"/>
        </a:p>
      </dgm:t>
    </dgm:pt>
    <dgm:pt modelId="{AF5838A4-1F14-471C-BC01-16E74A45620B}" type="pres">
      <dgm:prSet presAssocID="{1B37A24C-87D8-4447-A449-ADB57F6C1F97}" presName="invisiNode" presStyleLbl="node1" presStyleIdx="1" presStyleCnt="2"/>
      <dgm:spPr/>
      <dgm:t>
        <a:bodyPr/>
        <a:lstStyle/>
        <a:p>
          <a:endParaRPr lang="zh-CN" altLang="en-US"/>
        </a:p>
      </dgm:t>
    </dgm:pt>
    <dgm:pt modelId="{34CB0A20-1BFE-45FE-A189-7A94D8804C9B}" type="pres">
      <dgm:prSet presAssocID="{1B37A24C-87D8-4447-A449-ADB57F6C1F97}" presName="imagNode" presStyleLbl="fg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l="-34000" r="-34000"/>
          </a:stretch>
        </a:blipFill>
      </dgm:spPr>
      <dgm:t>
        <a:bodyPr/>
        <a:lstStyle/>
        <a:p>
          <a:endParaRPr lang="zh-CN" altLang="en-US"/>
        </a:p>
      </dgm:t>
    </dgm:pt>
  </dgm:ptLst>
  <dgm:cxnLst>
    <dgm:cxn modelId="{DF433807-5604-479E-B9E1-119EE2305BF4}" type="presOf" srcId="{B5334DC7-0CAD-4640-97B0-EF9DF9E3CE9E}" destId="{79564BF1-1373-4949-8680-BAD005658037}" srcOrd="0" destOrd="0" presId="urn:microsoft.com/office/officeart/2005/8/layout/hList7#1"/>
    <dgm:cxn modelId="{DE33D1D5-1F6B-4817-BADF-71D4943AA715}" type="presOf" srcId="{8B9D45F8-84BF-4A20-9214-E53E90397F05}" destId="{D000BD64-CE06-4EAD-ABD1-F9AF52674C7C}" srcOrd="1" destOrd="4" presId="urn:microsoft.com/office/officeart/2005/8/layout/hList7#1"/>
    <dgm:cxn modelId="{9695BE0E-FA6C-46A9-8268-55BF18BC8D5B}" srcId="{C3A45878-B0D3-42DB-979A-DC892172C89F}" destId="{84F1059C-A480-4016-9FBE-7D532FFFB04D}" srcOrd="0" destOrd="0" parTransId="{FC779AF9-BA82-425E-9F10-15FC8788305C}" sibTransId="{D937B156-7687-41C6-9978-69336675A390}"/>
    <dgm:cxn modelId="{C20EDF8F-B655-44D1-95CE-E15F1ED3CCFC}" type="presOf" srcId="{B433CA1D-1F1B-49FC-A659-F5237F147174}" destId="{C99CC02A-BABA-49AF-BD2B-34CEF697D818}" srcOrd="0" destOrd="0" presId="urn:microsoft.com/office/officeart/2005/8/layout/hList7#1"/>
    <dgm:cxn modelId="{24EC671B-C95D-4E1E-B3F7-BD02517F9626}" type="presOf" srcId="{FCF5DC74-B19D-44E0-9E10-FC2A921787BD}" destId="{FB33D3B6-F37F-40E3-A0F2-259A7446B02E}" srcOrd="1" destOrd="3" presId="urn:microsoft.com/office/officeart/2005/8/layout/hList7#1"/>
    <dgm:cxn modelId="{AE54E347-66D7-4CAC-AE59-75EA036B0873}" type="presOf" srcId="{72596495-8A24-44F1-979A-D32F3C226DEF}" destId="{DCA490BB-4A96-48D4-B865-5BF3B01F1A22}" srcOrd="0" destOrd="2" presId="urn:microsoft.com/office/officeart/2005/8/layout/hList7#1"/>
    <dgm:cxn modelId="{334B4A6D-34F7-42C6-9AB4-FFD8636C51EE}" srcId="{C3A45878-B0D3-42DB-979A-DC892172C89F}" destId="{8B9D45F8-84BF-4A20-9214-E53E90397F05}" srcOrd="3" destOrd="0" parTransId="{EFCD841A-EBEB-4915-8A30-A59D66B4C436}" sibTransId="{C0054706-08EC-452E-9A50-6237EDA34986}"/>
    <dgm:cxn modelId="{DC2180B6-2566-4D3B-873A-D80B26245ED1}" type="presOf" srcId="{223459D2-599B-4907-BC7D-C3C5F37E6155}" destId="{69197517-FC55-40C5-8AA2-A8AEEC86DEB4}" srcOrd="0" destOrd="2" presId="urn:microsoft.com/office/officeart/2005/8/layout/hList7#1"/>
    <dgm:cxn modelId="{6E10484F-9DEB-4B8E-AC2F-3F92CC788409}" srcId="{C3A45878-B0D3-42DB-979A-DC892172C89F}" destId="{31C1F1D0-4E01-4AD8-AF24-5E7E46A6C5E3}" srcOrd="2" destOrd="0" parTransId="{A9512689-4C29-4C85-A776-9FD18DF0BE66}" sibTransId="{BDF3C78A-BA18-431C-80B7-9F1F404C34CB}"/>
    <dgm:cxn modelId="{69EB3A67-70FB-44AC-82E9-FEC3F5EAC0BB}" type="presOf" srcId="{FACE6278-96F3-4600-922E-EFFF0325A01B}" destId="{FB33D3B6-F37F-40E3-A0F2-259A7446B02E}" srcOrd="1" destOrd="4" presId="urn:microsoft.com/office/officeart/2005/8/layout/hList7#1"/>
    <dgm:cxn modelId="{2BEEBB83-9FCC-486B-A3E6-4F9542226C29}" type="presOf" srcId="{72596495-8A24-44F1-979A-D32F3C226DEF}" destId="{D000BD64-CE06-4EAD-ABD1-F9AF52674C7C}" srcOrd="1" destOrd="2" presId="urn:microsoft.com/office/officeart/2005/8/layout/hList7#1"/>
    <dgm:cxn modelId="{FA473E6D-B7A3-4B13-B4E6-E823B7297B95}" type="presOf" srcId="{84F1059C-A480-4016-9FBE-7D532FFFB04D}" destId="{DCA490BB-4A96-48D4-B865-5BF3B01F1A22}" srcOrd="0" destOrd="1" presId="urn:microsoft.com/office/officeart/2005/8/layout/hList7#1"/>
    <dgm:cxn modelId="{C2981A77-D652-44E7-AB6E-FB1ED291EDA4}" type="presOf" srcId="{1B37A24C-87D8-4447-A449-ADB57F6C1F97}" destId="{FB33D3B6-F37F-40E3-A0F2-259A7446B02E}" srcOrd="1" destOrd="0" presId="urn:microsoft.com/office/officeart/2005/8/layout/hList7#1"/>
    <dgm:cxn modelId="{CA6C765C-A0F4-4643-8E28-AE943EAA2F4C}" srcId="{C3A45878-B0D3-42DB-979A-DC892172C89F}" destId="{72596495-8A24-44F1-979A-D32F3C226DEF}" srcOrd="1" destOrd="0" parTransId="{6E48B1DB-83FA-4696-AB50-CEEC98C3AA56}" sibTransId="{841732A1-4298-4C36-BBD9-9935C472B4AC}"/>
    <dgm:cxn modelId="{730F44B8-D8CB-49AF-BEB6-2FCC86F538DD}" type="presOf" srcId="{C3A45878-B0D3-42DB-979A-DC892172C89F}" destId="{DCA490BB-4A96-48D4-B865-5BF3B01F1A22}" srcOrd="0" destOrd="0" presId="urn:microsoft.com/office/officeart/2005/8/layout/hList7#1"/>
    <dgm:cxn modelId="{7D060783-CAB4-4ACC-B350-26F8330E8C15}" srcId="{B433CA1D-1F1B-49FC-A659-F5237F147174}" destId="{1B37A24C-87D8-4447-A449-ADB57F6C1F97}" srcOrd="1" destOrd="0" parTransId="{17CFB013-547F-4DC0-8248-C52D8600BDEC}" sibTransId="{5BD40C45-80B6-45B8-938A-C93C5661CBC0}"/>
    <dgm:cxn modelId="{91B51B04-3D09-49F7-866C-870EDD1193A3}" srcId="{1B37A24C-87D8-4447-A449-ADB57F6C1F97}" destId="{223459D2-599B-4907-BC7D-C3C5F37E6155}" srcOrd="1" destOrd="0" parTransId="{9256BB3D-C9E0-487D-A993-716097CEAD41}" sibTransId="{7C10AFB6-EC54-4A33-B366-B73BFB595789}"/>
    <dgm:cxn modelId="{A18C4DB0-6138-4DB8-AAAF-16ABB1A4A331}" srcId="{1B37A24C-87D8-4447-A449-ADB57F6C1F97}" destId="{8D3C7781-7D2D-4C4F-82C9-D89F5A99781B}" srcOrd="0" destOrd="0" parTransId="{C56E496E-88B0-49B5-B665-61BAA180DDBA}" sibTransId="{863F08D5-96F8-4603-A67A-DB819F6E429C}"/>
    <dgm:cxn modelId="{F476B14C-54BA-4CCA-A189-DB8DE69F859F}" type="presOf" srcId="{FACE6278-96F3-4600-922E-EFFF0325A01B}" destId="{69197517-FC55-40C5-8AA2-A8AEEC86DEB4}" srcOrd="0" destOrd="4" presId="urn:microsoft.com/office/officeart/2005/8/layout/hList7#1"/>
    <dgm:cxn modelId="{34D01573-1BEB-4BF3-98BA-D927BF24C6F5}" type="presOf" srcId="{C3A45878-B0D3-42DB-979A-DC892172C89F}" destId="{D000BD64-CE06-4EAD-ABD1-F9AF52674C7C}" srcOrd="1" destOrd="0" presId="urn:microsoft.com/office/officeart/2005/8/layout/hList7#1"/>
    <dgm:cxn modelId="{88DCEEDB-4E60-42CA-8C61-59585834849E}" type="presOf" srcId="{84F1059C-A480-4016-9FBE-7D532FFFB04D}" destId="{D000BD64-CE06-4EAD-ABD1-F9AF52674C7C}" srcOrd="1" destOrd="1" presId="urn:microsoft.com/office/officeart/2005/8/layout/hList7#1"/>
    <dgm:cxn modelId="{7C7ECCB1-1AE0-45B7-8D42-6412F762F0BA}" type="presOf" srcId="{31C1F1D0-4E01-4AD8-AF24-5E7E46A6C5E3}" destId="{DCA490BB-4A96-48D4-B865-5BF3B01F1A22}" srcOrd="0" destOrd="3" presId="urn:microsoft.com/office/officeart/2005/8/layout/hList7#1"/>
    <dgm:cxn modelId="{9648BED7-4255-41A8-ADFE-DC167CDCF44B}" type="presOf" srcId="{223459D2-599B-4907-BC7D-C3C5F37E6155}" destId="{FB33D3B6-F37F-40E3-A0F2-259A7446B02E}" srcOrd="1" destOrd="2" presId="urn:microsoft.com/office/officeart/2005/8/layout/hList7#1"/>
    <dgm:cxn modelId="{28A13E76-5BA4-468B-B983-89FE5B547CC0}" type="presOf" srcId="{8B9D45F8-84BF-4A20-9214-E53E90397F05}" destId="{DCA490BB-4A96-48D4-B865-5BF3B01F1A22}" srcOrd="0" destOrd="4" presId="urn:microsoft.com/office/officeart/2005/8/layout/hList7#1"/>
    <dgm:cxn modelId="{F94850C8-CD2E-4D35-9CE2-0EF652A7FAD6}" type="presOf" srcId="{8D3C7781-7D2D-4C4F-82C9-D89F5A99781B}" destId="{FB33D3B6-F37F-40E3-A0F2-259A7446B02E}" srcOrd="1" destOrd="1" presId="urn:microsoft.com/office/officeart/2005/8/layout/hList7#1"/>
    <dgm:cxn modelId="{19963A84-2FED-4D8A-8DCC-D53E9A70030F}" type="presOf" srcId="{31C1F1D0-4E01-4AD8-AF24-5E7E46A6C5E3}" destId="{D000BD64-CE06-4EAD-ABD1-F9AF52674C7C}" srcOrd="1" destOrd="3" presId="urn:microsoft.com/office/officeart/2005/8/layout/hList7#1"/>
    <dgm:cxn modelId="{C6F56AF7-72D4-4C53-AABA-41BE88EF0EB2}" type="presOf" srcId="{FCF5DC74-B19D-44E0-9E10-FC2A921787BD}" destId="{69197517-FC55-40C5-8AA2-A8AEEC86DEB4}" srcOrd="0" destOrd="3" presId="urn:microsoft.com/office/officeart/2005/8/layout/hList7#1"/>
    <dgm:cxn modelId="{8D803C85-95D6-46CD-8048-3E47C746ADE5}" srcId="{B433CA1D-1F1B-49FC-A659-F5237F147174}" destId="{C3A45878-B0D3-42DB-979A-DC892172C89F}" srcOrd="0" destOrd="0" parTransId="{37028C34-C06C-4EDC-A8F2-F3969FE84124}" sibTransId="{B5334DC7-0CAD-4640-97B0-EF9DF9E3CE9E}"/>
    <dgm:cxn modelId="{B8C41AB6-846F-4E4D-BF45-0B5A838BE4CA}" srcId="{1B37A24C-87D8-4447-A449-ADB57F6C1F97}" destId="{FACE6278-96F3-4600-922E-EFFF0325A01B}" srcOrd="3" destOrd="0" parTransId="{B9852F1A-5C65-431A-B6AB-9CF7EA56621C}" sibTransId="{23862555-80BF-4BFE-B51B-A0E6958A7B48}"/>
    <dgm:cxn modelId="{4D4D1285-C1A5-4310-9DE1-A03263B3A766}" type="presOf" srcId="{1B37A24C-87D8-4447-A449-ADB57F6C1F97}" destId="{69197517-FC55-40C5-8AA2-A8AEEC86DEB4}" srcOrd="0" destOrd="0" presId="urn:microsoft.com/office/officeart/2005/8/layout/hList7#1"/>
    <dgm:cxn modelId="{3628B94D-052A-4DF9-B110-347CB90F11AC}" type="presOf" srcId="{8D3C7781-7D2D-4C4F-82C9-D89F5A99781B}" destId="{69197517-FC55-40C5-8AA2-A8AEEC86DEB4}" srcOrd="0" destOrd="1" presId="urn:microsoft.com/office/officeart/2005/8/layout/hList7#1"/>
    <dgm:cxn modelId="{42AEFDF6-6E90-4751-A196-4671D4D56C10}" srcId="{1B37A24C-87D8-4447-A449-ADB57F6C1F97}" destId="{FCF5DC74-B19D-44E0-9E10-FC2A921787BD}" srcOrd="2" destOrd="0" parTransId="{7FA86E35-F287-442D-9B53-AD677B2A08B5}" sibTransId="{FAABB796-CF24-410D-9194-65CAF17B6DC5}"/>
    <dgm:cxn modelId="{2848EFE1-7855-4A49-8C4E-DECC7D7F7093}" type="presParOf" srcId="{C99CC02A-BABA-49AF-BD2B-34CEF697D818}" destId="{0973D26D-96F7-44DA-871B-C543A964904A}" srcOrd="0" destOrd="0" presId="urn:microsoft.com/office/officeart/2005/8/layout/hList7#1"/>
    <dgm:cxn modelId="{7871992A-A1C7-4729-B37C-EA0E3266DAF9}" type="presParOf" srcId="{C99CC02A-BABA-49AF-BD2B-34CEF697D818}" destId="{CAF248C9-3CFD-44B9-85E1-2BF700E34F70}" srcOrd="1" destOrd="0" presId="urn:microsoft.com/office/officeart/2005/8/layout/hList7#1"/>
    <dgm:cxn modelId="{2CBDFEF9-9295-47DF-B6D3-5553D22C10F6}" type="presParOf" srcId="{CAF248C9-3CFD-44B9-85E1-2BF700E34F70}" destId="{E1D1EF34-A666-4456-86A6-BF0C9B0A3F6A}" srcOrd="0" destOrd="0" presId="urn:microsoft.com/office/officeart/2005/8/layout/hList7#1"/>
    <dgm:cxn modelId="{AC7B42C7-3723-4D23-9551-B8413CE9A362}" type="presParOf" srcId="{E1D1EF34-A666-4456-86A6-BF0C9B0A3F6A}" destId="{DCA490BB-4A96-48D4-B865-5BF3B01F1A22}" srcOrd="0" destOrd="0" presId="urn:microsoft.com/office/officeart/2005/8/layout/hList7#1"/>
    <dgm:cxn modelId="{945CDE6A-B66C-4D3F-B75C-38B79BD49E6F}" type="presParOf" srcId="{E1D1EF34-A666-4456-86A6-BF0C9B0A3F6A}" destId="{D000BD64-CE06-4EAD-ABD1-F9AF52674C7C}" srcOrd="1" destOrd="0" presId="urn:microsoft.com/office/officeart/2005/8/layout/hList7#1"/>
    <dgm:cxn modelId="{F3E9B2CC-0555-492D-8231-8B1AAFDD40DA}" type="presParOf" srcId="{E1D1EF34-A666-4456-86A6-BF0C9B0A3F6A}" destId="{C605A525-A92E-4E1A-B1C0-72625677852D}" srcOrd="2" destOrd="0" presId="urn:microsoft.com/office/officeart/2005/8/layout/hList7#1"/>
    <dgm:cxn modelId="{E8747421-0EB5-44F5-8738-14840556E717}" type="presParOf" srcId="{E1D1EF34-A666-4456-86A6-BF0C9B0A3F6A}" destId="{2CBB3F63-709C-4F53-8ECB-992781F5020B}" srcOrd="3" destOrd="0" presId="urn:microsoft.com/office/officeart/2005/8/layout/hList7#1"/>
    <dgm:cxn modelId="{FA716A1A-11EB-469D-BD1A-745806FC6F67}" type="presParOf" srcId="{CAF248C9-3CFD-44B9-85E1-2BF700E34F70}" destId="{79564BF1-1373-4949-8680-BAD005658037}" srcOrd="1" destOrd="0" presId="urn:microsoft.com/office/officeart/2005/8/layout/hList7#1"/>
    <dgm:cxn modelId="{BC34945C-A254-41B0-AA82-C7908C84A30C}" type="presParOf" srcId="{CAF248C9-3CFD-44B9-85E1-2BF700E34F70}" destId="{96C6891D-8897-4BD3-A1D6-CA25FB84DA1F}" srcOrd="2" destOrd="0" presId="urn:microsoft.com/office/officeart/2005/8/layout/hList7#1"/>
    <dgm:cxn modelId="{074FDE7F-00B5-4BD3-8FE5-7A66720B25FF}" type="presParOf" srcId="{96C6891D-8897-4BD3-A1D6-CA25FB84DA1F}" destId="{69197517-FC55-40C5-8AA2-A8AEEC86DEB4}" srcOrd="0" destOrd="0" presId="urn:microsoft.com/office/officeart/2005/8/layout/hList7#1"/>
    <dgm:cxn modelId="{4DB2D6BC-E11A-4B3D-8E96-E0807EBDBCE1}" type="presParOf" srcId="{96C6891D-8897-4BD3-A1D6-CA25FB84DA1F}" destId="{FB33D3B6-F37F-40E3-A0F2-259A7446B02E}" srcOrd="1" destOrd="0" presId="urn:microsoft.com/office/officeart/2005/8/layout/hList7#1"/>
    <dgm:cxn modelId="{5A6765A7-024E-406D-9751-A4C465C1DCD9}" type="presParOf" srcId="{96C6891D-8897-4BD3-A1D6-CA25FB84DA1F}" destId="{AF5838A4-1F14-471C-BC01-16E74A45620B}" srcOrd="2" destOrd="0" presId="urn:microsoft.com/office/officeart/2005/8/layout/hList7#1"/>
    <dgm:cxn modelId="{BA0762D0-0D0B-4410-B2A2-CCAC1654F6BB}" type="presParOf" srcId="{96C6891D-8897-4BD3-A1D6-CA25FB84DA1F}" destId="{34CB0A20-1BFE-45FE-A189-7A94D8804C9B}" srcOrd="3" destOrd="0" presId="urn:microsoft.com/office/officeart/2005/8/layout/hList7#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D4D152-9302-42AE-BEAB-EF2894DD88FE}" type="doc">
      <dgm:prSet loTypeId="urn:microsoft.com/office/officeart/2008/layout/AlternatingHexagons" loCatId="list" qsTypeId="urn:microsoft.com/office/officeart/2005/8/quickstyle/simple1" qsCatId="simple" csTypeId="urn:microsoft.com/office/officeart/2005/8/colors/colorful1#3" csCatId="colorful" phldr="1"/>
      <dgm:spPr/>
      <dgm:t>
        <a:bodyPr/>
        <a:lstStyle/>
        <a:p>
          <a:endParaRPr lang="zh-CN" altLang="en-US"/>
        </a:p>
      </dgm:t>
    </dgm:pt>
    <dgm:pt modelId="{5367035D-72F9-4BF2-96F8-ABE353EAB8F4}">
      <dgm:prSet phldrT="[文本]"/>
      <dgm:spPr/>
      <dgm:t>
        <a:bodyPr/>
        <a:lstStyle/>
        <a:p>
          <a:r>
            <a:rPr lang="zh-CN" altLang="en-US" dirty="0" smtClean="0"/>
            <a:t>统一身份认证系统</a:t>
          </a:r>
          <a:endParaRPr lang="zh-CN" altLang="en-US" dirty="0"/>
        </a:p>
      </dgm:t>
    </dgm:pt>
    <dgm:pt modelId="{89A6F8BD-26EA-4EE6-942A-CB58D589B971}" type="parTrans" cxnId="{F7E9F433-C331-44AB-BFC1-ED7985CD711A}">
      <dgm:prSet/>
      <dgm:spPr/>
      <dgm:t>
        <a:bodyPr/>
        <a:lstStyle/>
        <a:p>
          <a:endParaRPr lang="zh-CN" altLang="en-US"/>
        </a:p>
      </dgm:t>
    </dgm:pt>
    <dgm:pt modelId="{50D7598E-2294-4541-A710-B02A36EA4EC8}" type="sibTrans" cxnId="{F7E9F433-C331-44AB-BFC1-ED7985CD711A}">
      <dgm:prSet/>
      <dgm:spPr/>
      <dgm:t>
        <a:bodyPr/>
        <a:lstStyle/>
        <a:p>
          <a:endParaRPr lang="zh-CN" altLang="en-US"/>
        </a:p>
      </dgm:t>
    </dgm:pt>
    <dgm:pt modelId="{E9C27149-C3C9-4086-B19A-90E8E343E466}">
      <dgm:prSet phldrT="[文本]"/>
      <dgm:spPr/>
      <dgm:t>
        <a:bodyPr/>
        <a:lstStyle/>
        <a:p>
          <a:r>
            <a:rPr lang="zh-CN" altLang="en-US" dirty="0" smtClean="0"/>
            <a:t>数据交换系统</a:t>
          </a:r>
          <a:endParaRPr lang="zh-CN" altLang="en-US" dirty="0"/>
        </a:p>
      </dgm:t>
    </dgm:pt>
    <dgm:pt modelId="{D1038012-3598-41B4-BC04-55E840C13712}" type="parTrans" cxnId="{1FF54C0D-F6F5-499F-B67B-D727EF82A280}">
      <dgm:prSet/>
      <dgm:spPr/>
      <dgm:t>
        <a:bodyPr/>
        <a:lstStyle/>
        <a:p>
          <a:endParaRPr lang="zh-CN" altLang="en-US"/>
        </a:p>
      </dgm:t>
    </dgm:pt>
    <dgm:pt modelId="{0C554213-82E8-419A-A406-444DA8E6396B}" type="sibTrans" cxnId="{1FF54C0D-F6F5-499F-B67B-D727EF82A280}">
      <dgm:prSet/>
      <dgm:spPr/>
      <dgm:t>
        <a:bodyPr/>
        <a:lstStyle/>
        <a:p>
          <a:endParaRPr lang="zh-CN" altLang="en-US"/>
        </a:p>
      </dgm:t>
    </dgm:pt>
    <dgm:pt modelId="{E2C41217-E3FD-4F98-BB76-E8E37FF7E250}">
      <dgm:prSet phldrT="[文本]"/>
      <dgm:spPr/>
      <dgm:t>
        <a:bodyPr/>
        <a:lstStyle/>
        <a:p>
          <a:r>
            <a:rPr lang="zh-CN" altLang="en-US" dirty="0" smtClean="0"/>
            <a:t>用户管理系统</a:t>
          </a:r>
          <a:endParaRPr lang="zh-CN" altLang="en-US" dirty="0"/>
        </a:p>
      </dgm:t>
    </dgm:pt>
    <dgm:pt modelId="{F2152B1D-5868-4049-ADB7-D54D07FA2B33}" type="parTrans" cxnId="{E3F9F6D7-C060-42E5-BB38-7B95DE099344}">
      <dgm:prSet/>
      <dgm:spPr/>
      <dgm:t>
        <a:bodyPr/>
        <a:lstStyle/>
        <a:p>
          <a:endParaRPr lang="zh-CN" altLang="en-US"/>
        </a:p>
      </dgm:t>
    </dgm:pt>
    <dgm:pt modelId="{74B77720-C0F6-4CC6-BA36-194204A163F7}" type="sibTrans" cxnId="{E3F9F6D7-C060-42E5-BB38-7B95DE099344}">
      <dgm:prSet/>
      <dgm:spPr/>
      <dgm:t>
        <a:bodyPr/>
        <a:lstStyle/>
        <a:p>
          <a:endParaRPr lang="zh-CN" altLang="en-US"/>
        </a:p>
      </dgm:t>
    </dgm:pt>
    <dgm:pt modelId="{320D6FDD-60F3-4427-8249-FDA041062716}">
      <dgm:prSet phldrT="[文本]"/>
      <dgm:spPr/>
      <dgm:t>
        <a:bodyPr/>
        <a:lstStyle/>
        <a:p>
          <a:r>
            <a:rPr lang="zh-CN" altLang="en-US" dirty="0" smtClean="0"/>
            <a:t>教育标准数据库</a:t>
          </a:r>
          <a:endParaRPr lang="zh-CN" altLang="en-US" dirty="0"/>
        </a:p>
      </dgm:t>
    </dgm:pt>
    <dgm:pt modelId="{4BDBC88C-7558-4579-A74F-D9B67E761E49}" type="parTrans" cxnId="{36525D91-632D-4E68-90FD-05F5CDD27CF5}">
      <dgm:prSet/>
      <dgm:spPr/>
      <dgm:t>
        <a:bodyPr/>
        <a:lstStyle/>
        <a:p>
          <a:endParaRPr lang="zh-CN" altLang="en-US"/>
        </a:p>
      </dgm:t>
    </dgm:pt>
    <dgm:pt modelId="{9D33C602-A1AA-434E-A3F4-F7499B522D9D}" type="sibTrans" cxnId="{36525D91-632D-4E68-90FD-05F5CDD27CF5}">
      <dgm:prSet/>
      <dgm:spPr/>
      <dgm:t>
        <a:bodyPr/>
        <a:lstStyle/>
        <a:p>
          <a:endParaRPr lang="zh-CN" altLang="en-US"/>
        </a:p>
      </dgm:t>
    </dgm:pt>
    <dgm:pt modelId="{1D1FA7BB-61B7-4EC8-A140-E3F68196B4E8}" type="pres">
      <dgm:prSet presAssocID="{E6D4D152-9302-42AE-BEAB-EF2894DD88FE}" presName="Name0" presStyleCnt="0">
        <dgm:presLayoutVars>
          <dgm:chMax/>
          <dgm:chPref/>
          <dgm:dir/>
          <dgm:animLvl val="lvl"/>
        </dgm:presLayoutVars>
      </dgm:prSet>
      <dgm:spPr/>
      <dgm:t>
        <a:bodyPr/>
        <a:lstStyle/>
        <a:p>
          <a:endParaRPr lang="zh-CN" altLang="en-US"/>
        </a:p>
      </dgm:t>
    </dgm:pt>
    <dgm:pt modelId="{C796A5A0-CC59-493E-8DD8-1376C9858CED}" type="pres">
      <dgm:prSet presAssocID="{E2C41217-E3FD-4F98-BB76-E8E37FF7E250}" presName="composite" presStyleCnt="0"/>
      <dgm:spPr/>
    </dgm:pt>
    <dgm:pt modelId="{5AD8A2E6-D057-4968-ACBF-4851D2A86899}" type="pres">
      <dgm:prSet presAssocID="{E2C41217-E3FD-4F98-BB76-E8E37FF7E250}" presName="Parent1" presStyleLbl="node1" presStyleIdx="0" presStyleCnt="8">
        <dgm:presLayoutVars>
          <dgm:chMax val="1"/>
          <dgm:chPref val="1"/>
          <dgm:bulletEnabled val="1"/>
        </dgm:presLayoutVars>
      </dgm:prSet>
      <dgm:spPr/>
      <dgm:t>
        <a:bodyPr/>
        <a:lstStyle/>
        <a:p>
          <a:endParaRPr lang="zh-CN" altLang="en-US"/>
        </a:p>
      </dgm:t>
    </dgm:pt>
    <dgm:pt modelId="{9DAA4E1B-ECE7-44BB-A3E4-70F5E25ADDD1}" type="pres">
      <dgm:prSet presAssocID="{E2C41217-E3FD-4F98-BB76-E8E37FF7E250}" presName="Childtext1" presStyleLbl="revTx" presStyleIdx="0" presStyleCnt="4">
        <dgm:presLayoutVars>
          <dgm:chMax val="0"/>
          <dgm:chPref val="0"/>
          <dgm:bulletEnabled val="1"/>
        </dgm:presLayoutVars>
      </dgm:prSet>
      <dgm:spPr/>
    </dgm:pt>
    <dgm:pt modelId="{6CCDE256-6F97-4D63-8D47-F3CA52ED4EA5}" type="pres">
      <dgm:prSet presAssocID="{E2C41217-E3FD-4F98-BB76-E8E37FF7E250}" presName="BalanceSpacing" presStyleCnt="0"/>
      <dgm:spPr/>
    </dgm:pt>
    <dgm:pt modelId="{1FB2CC76-F971-476C-A46D-7C4E497CE993}" type="pres">
      <dgm:prSet presAssocID="{E2C41217-E3FD-4F98-BB76-E8E37FF7E250}" presName="BalanceSpacing1" presStyleCnt="0"/>
      <dgm:spPr/>
    </dgm:pt>
    <dgm:pt modelId="{2BFA3732-3D39-4C67-9057-0A637166CFFC}" type="pres">
      <dgm:prSet presAssocID="{74B77720-C0F6-4CC6-BA36-194204A163F7}" presName="Accent1Text" presStyleLbl="node1" presStyleIdx="1" presStyleCnt="8"/>
      <dgm:spPr/>
      <dgm:t>
        <a:bodyPr/>
        <a:lstStyle/>
        <a:p>
          <a:endParaRPr lang="zh-CN" altLang="en-US"/>
        </a:p>
      </dgm:t>
    </dgm:pt>
    <dgm:pt modelId="{D5374268-052A-44AA-A250-6140F5ED2AD8}" type="pres">
      <dgm:prSet presAssocID="{74B77720-C0F6-4CC6-BA36-194204A163F7}" presName="spaceBetweenRectangles" presStyleCnt="0"/>
      <dgm:spPr/>
    </dgm:pt>
    <dgm:pt modelId="{673C4AC8-79A2-4CF0-9B08-835F32FC4449}" type="pres">
      <dgm:prSet presAssocID="{5367035D-72F9-4BF2-96F8-ABE353EAB8F4}" presName="composite" presStyleCnt="0"/>
      <dgm:spPr/>
    </dgm:pt>
    <dgm:pt modelId="{5350D3A1-A9FA-4EA3-B276-A07B6DEE31DA}" type="pres">
      <dgm:prSet presAssocID="{5367035D-72F9-4BF2-96F8-ABE353EAB8F4}" presName="Parent1" presStyleLbl="node1" presStyleIdx="2" presStyleCnt="8">
        <dgm:presLayoutVars>
          <dgm:chMax val="1"/>
          <dgm:chPref val="1"/>
          <dgm:bulletEnabled val="1"/>
        </dgm:presLayoutVars>
      </dgm:prSet>
      <dgm:spPr/>
      <dgm:t>
        <a:bodyPr/>
        <a:lstStyle/>
        <a:p>
          <a:endParaRPr lang="zh-CN" altLang="en-US"/>
        </a:p>
      </dgm:t>
    </dgm:pt>
    <dgm:pt modelId="{B0CB1CA9-B322-4E4C-9FA1-016E6A970EB9}" type="pres">
      <dgm:prSet presAssocID="{5367035D-72F9-4BF2-96F8-ABE353EAB8F4}" presName="Childtext1" presStyleLbl="revTx" presStyleIdx="1" presStyleCnt="4">
        <dgm:presLayoutVars>
          <dgm:chMax val="0"/>
          <dgm:chPref val="0"/>
          <dgm:bulletEnabled val="1"/>
        </dgm:presLayoutVars>
      </dgm:prSet>
      <dgm:spPr/>
    </dgm:pt>
    <dgm:pt modelId="{13FFF642-2DA0-4B7A-BEFA-41ADB5320645}" type="pres">
      <dgm:prSet presAssocID="{5367035D-72F9-4BF2-96F8-ABE353EAB8F4}" presName="BalanceSpacing" presStyleCnt="0"/>
      <dgm:spPr/>
    </dgm:pt>
    <dgm:pt modelId="{D7FC3D92-3E0B-4507-AEFE-6A7DDDDB4521}" type="pres">
      <dgm:prSet presAssocID="{5367035D-72F9-4BF2-96F8-ABE353EAB8F4}" presName="BalanceSpacing1" presStyleCnt="0"/>
      <dgm:spPr/>
    </dgm:pt>
    <dgm:pt modelId="{C8090427-5797-4204-9C34-1C9E9530BD60}" type="pres">
      <dgm:prSet presAssocID="{50D7598E-2294-4541-A710-B02A36EA4EC8}" presName="Accent1Text" presStyleLbl="node1" presStyleIdx="3" presStyleCnt="8"/>
      <dgm:spPr/>
      <dgm:t>
        <a:bodyPr/>
        <a:lstStyle/>
        <a:p>
          <a:endParaRPr lang="zh-CN" altLang="en-US"/>
        </a:p>
      </dgm:t>
    </dgm:pt>
    <dgm:pt modelId="{340BE064-2926-4882-B95D-DE03A41CA832}" type="pres">
      <dgm:prSet presAssocID="{50D7598E-2294-4541-A710-B02A36EA4EC8}" presName="spaceBetweenRectangles" presStyleCnt="0"/>
      <dgm:spPr/>
    </dgm:pt>
    <dgm:pt modelId="{6C98A6F2-B58B-4F3A-AC3D-4078F8BF149D}" type="pres">
      <dgm:prSet presAssocID="{E9C27149-C3C9-4086-B19A-90E8E343E466}" presName="composite" presStyleCnt="0"/>
      <dgm:spPr/>
    </dgm:pt>
    <dgm:pt modelId="{9EE7E785-3006-4294-803A-AC0E3627D277}" type="pres">
      <dgm:prSet presAssocID="{E9C27149-C3C9-4086-B19A-90E8E343E466}" presName="Parent1" presStyleLbl="node1" presStyleIdx="4" presStyleCnt="8">
        <dgm:presLayoutVars>
          <dgm:chMax val="1"/>
          <dgm:chPref val="1"/>
          <dgm:bulletEnabled val="1"/>
        </dgm:presLayoutVars>
      </dgm:prSet>
      <dgm:spPr/>
      <dgm:t>
        <a:bodyPr/>
        <a:lstStyle/>
        <a:p>
          <a:endParaRPr lang="zh-CN" altLang="en-US"/>
        </a:p>
      </dgm:t>
    </dgm:pt>
    <dgm:pt modelId="{2BC7F712-871E-4B10-BA3E-0FB9EC6EBC76}" type="pres">
      <dgm:prSet presAssocID="{E9C27149-C3C9-4086-B19A-90E8E343E466}" presName="Childtext1" presStyleLbl="revTx" presStyleIdx="2" presStyleCnt="4">
        <dgm:presLayoutVars>
          <dgm:chMax val="0"/>
          <dgm:chPref val="0"/>
          <dgm:bulletEnabled val="1"/>
        </dgm:presLayoutVars>
      </dgm:prSet>
      <dgm:spPr/>
    </dgm:pt>
    <dgm:pt modelId="{2FD724A2-1D2F-421E-BF2C-BF760665D21E}" type="pres">
      <dgm:prSet presAssocID="{E9C27149-C3C9-4086-B19A-90E8E343E466}" presName="BalanceSpacing" presStyleCnt="0"/>
      <dgm:spPr/>
    </dgm:pt>
    <dgm:pt modelId="{18EA46FE-41AB-4B2F-8842-55081B19125C}" type="pres">
      <dgm:prSet presAssocID="{E9C27149-C3C9-4086-B19A-90E8E343E466}" presName="BalanceSpacing1" presStyleCnt="0"/>
      <dgm:spPr/>
    </dgm:pt>
    <dgm:pt modelId="{8AA71535-54C6-4531-83EC-C8901856B8E3}" type="pres">
      <dgm:prSet presAssocID="{0C554213-82E8-419A-A406-444DA8E6396B}" presName="Accent1Text" presStyleLbl="node1" presStyleIdx="5" presStyleCnt="8"/>
      <dgm:spPr/>
      <dgm:t>
        <a:bodyPr/>
        <a:lstStyle/>
        <a:p>
          <a:endParaRPr lang="zh-CN" altLang="en-US"/>
        </a:p>
      </dgm:t>
    </dgm:pt>
    <dgm:pt modelId="{EFA4FC35-C57B-4503-BCB7-53ADFD56161D}" type="pres">
      <dgm:prSet presAssocID="{0C554213-82E8-419A-A406-444DA8E6396B}" presName="spaceBetweenRectangles" presStyleCnt="0"/>
      <dgm:spPr/>
    </dgm:pt>
    <dgm:pt modelId="{358A7EF2-20BE-4697-977F-DD1D4630BB52}" type="pres">
      <dgm:prSet presAssocID="{320D6FDD-60F3-4427-8249-FDA041062716}" presName="composite" presStyleCnt="0"/>
      <dgm:spPr/>
    </dgm:pt>
    <dgm:pt modelId="{B2660E09-7D7A-4A56-B155-C39DA9DA0A89}" type="pres">
      <dgm:prSet presAssocID="{320D6FDD-60F3-4427-8249-FDA041062716}" presName="Parent1" presStyleLbl="node1" presStyleIdx="6" presStyleCnt="8">
        <dgm:presLayoutVars>
          <dgm:chMax val="1"/>
          <dgm:chPref val="1"/>
          <dgm:bulletEnabled val="1"/>
        </dgm:presLayoutVars>
      </dgm:prSet>
      <dgm:spPr/>
      <dgm:t>
        <a:bodyPr/>
        <a:lstStyle/>
        <a:p>
          <a:endParaRPr lang="zh-CN" altLang="en-US"/>
        </a:p>
      </dgm:t>
    </dgm:pt>
    <dgm:pt modelId="{8A20E6FA-48DB-4D0A-83C1-14375600D7EA}" type="pres">
      <dgm:prSet presAssocID="{320D6FDD-60F3-4427-8249-FDA041062716}" presName="Childtext1" presStyleLbl="revTx" presStyleIdx="3" presStyleCnt="4">
        <dgm:presLayoutVars>
          <dgm:chMax val="0"/>
          <dgm:chPref val="0"/>
          <dgm:bulletEnabled val="1"/>
        </dgm:presLayoutVars>
      </dgm:prSet>
      <dgm:spPr/>
    </dgm:pt>
    <dgm:pt modelId="{54F01CFB-3633-4AC7-8EC5-6594442D6FFF}" type="pres">
      <dgm:prSet presAssocID="{320D6FDD-60F3-4427-8249-FDA041062716}" presName="BalanceSpacing" presStyleCnt="0"/>
      <dgm:spPr/>
    </dgm:pt>
    <dgm:pt modelId="{D372B4C4-981B-41F3-A0BE-9850EC08EB1C}" type="pres">
      <dgm:prSet presAssocID="{320D6FDD-60F3-4427-8249-FDA041062716}" presName="BalanceSpacing1" presStyleCnt="0"/>
      <dgm:spPr/>
    </dgm:pt>
    <dgm:pt modelId="{4109EEDC-0EC1-449A-9783-745467B770EC}" type="pres">
      <dgm:prSet presAssocID="{9D33C602-A1AA-434E-A3F4-F7499B522D9D}" presName="Accent1Text" presStyleLbl="node1" presStyleIdx="7" presStyleCnt="8"/>
      <dgm:spPr/>
      <dgm:t>
        <a:bodyPr/>
        <a:lstStyle/>
        <a:p>
          <a:endParaRPr lang="zh-CN" altLang="en-US"/>
        </a:p>
      </dgm:t>
    </dgm:pt>
  </dgm:ptLst>
  <dgm:cxnLst>
    <dgm:cxn modelId="{5160E7B1-3E00-451F-918C-ED9D2B49A9F2}" type="presOf" srcId="{5367035D-72F9-4BF2-96F8-ABE353EAB8F4}" destId="{5350D3A1-A9FA-4EA3-B276-A07B6DEE31DA}" srcOrd="0" destOrd="0" presId="urn:microsoft.com/office/officeart/2008/layout/AlternatingHexagons"/>
    <dgm:cxn modelId="{393A96AB-817D-4382-9C4F-033B0B53C52C}" type="presOf" srcId="{50D7598E-2294-4541-A710-B02A36EA4EC8}" destId="{C8090427-5797-4204-9C34-1C9E9530BD60}" srcOrd="0" destOrd="0" presId="urn:microsoft.com/office/officeart/2008/layout/AlternatingHexagons"/>
    <dgm:cxn modelId="{81D15DD7-4B85-4D95-974D-01D488F3139F}" type="presOf" srcId="{9D33C602-A1AA-434E-A3F4-F7499B522D9D}" destId="{4109EEDC-0EC1-449A-9783-745467B770EC}" srcOrd="0" destOrd="0" presId="urn:microsoft.com/office/officeart/2008/layout/AlternatingHexagons"/>
    <dgm:cxn modelId="{F7E9F433-C331-44AB-BFC1-ED7985CD711A}" srcId="{E6D4D152-9302-42AE-BEAB-EF2894DD88FE}" destId="{5367035D-72F9-4BF2-96F8-ABE353EAB8F4}" srcOrd="1" destOrd="0" parTransId="{89A6F8BD-26EA-4EE6-942A-CB58D589B971}" sibTransId="{50D7598E-2294-4541-A710-B02A36EA4EC8}"/>
    <dgm:cxn modelId="{36525D91-632D-4E68-90FD-05F5CDD27CF5}" srcId="{E6D4D152-9302-42AE-BEAB-EF2894DD88FE}" destId="{320D6FDD-60F3-4427-8249-FDA041062716}" srcOrd="3" destOrd="0" parTransId="{4BDBC88C-7558-4579-A74F-D9B67E761E49}" sibTransId="{9D33C602-A1AA-434E-A3F4-F7499B522D9D}"/>
    <dgm:cxn modelId="{542E6C08-9FB2-4EAB-ACE4-C6BE1B83F893}" type="presOf" srcId="{E6D4D152-9302-42AE-BEAB-EF2894DD88FE}" destId="{1D1FA7BB-61B7-4EC8-A140-E3F68196B4E8}" srcOrd="0" destOrd="0" presId="urn:microsoft.com/office/officeart/2008/layout/AlternatingHexagons"/>
    <dgm:cxn modelId="{E3F9F6D7-C060-42E5-BB38-7B95DE099344}" srcId="{E6D4D152-9302-42AE-BEAB-EF2894DD88FE}" destId="{E2C41217-E3FD-4F98-BB76-E8E37FF7E250}" srcOrd="0" destOrd="0" parTransId="{F2152B1D-5868-4049-ADB7-D54D07FA2B33}" sibTransId="{74B77720-C0F6-4CC6-BA36-194204A163F7}"/>
    <dgm:cxn modelId="{1FF54C0D-F6F5-499F-B67B-D727EF82A280}" srcId="{E6D4D152-9302-42AE-BEAB-EF2894DD88FE}" destId="{E9C27149-C3C9-4086-B19A-90E8E343E466}" srcOrd="2" destOrd="0" parTransId="{D1038012-3598-41B4-BC04-55E840C13712}" sibTransId="{0C554213-82E8-419A-A406-444DA8E6396B}"/>
    <dgm:cxn modelId="{CC134C8A-E392-4F9C-B3F3-13532DBD6A5B}" type="presOf" srcId="{320D6FDD-60F3-4427-8249-FDA041062716}" destId="{B2660E09-7D7A-4A56-B155-C39DA9DA0A89}" srcOrd="0" destOrd="0" presId="urn:microsoft.com/office/officeart/2008/layout/AlternatingHexagons"/>
    <dgm:cxn modelId="{6260F08F-1A55-4839-ACC3-5C3AD8245DF4}" type="presOf" srcId="{74B77720-C0F6-4CC6-BA36-194204A163F7}" destId="{2BFA3732-3D39-4C67-9057-0A637166CFFC}" srcOrd="0" destOrd="0" presId="urn:microsoft.com/office/officeart/2008/layout/AlternatingHexagons"/>
    <dgm:cxn modelId="{A727B3FB-8DA8-43C9-99DA-9450B7C9CE77}" type="presOf" srcId="{E9C27149-C3C9-4086-B19A-90E8E343E466}" destId="{9EE7E785-3006-4294-803A-AC0E3627D277}" srcOrd="0" destOrd="0" presId="urn:microsoft.com/office/officeart/2008/layout/AlternatingHexagons"/>
    <dgm:cxn modelId="{B491A8DA-D028-4FAE-97E6-36F789478796}" type="presOf" srcId="{E2C41217-E3FD-4F98-BB76-E8E37FF7E250}" destId="{5AD8A2E6-D057-4968-ACBF-4851D2A86899}" srcOrd="0" destOrd="0" presId="urn:microsoft.com/office/officeart/2008/layout/AlternatingHexagons"/>
    <dgm:cxn modelId="{BCD34D74-F204-4B09-AD9E-65AAEDF5A8F7}" type="presOf" srcId="{0C554213-82E8-419A-A406-444DA8E6396B}" destId="{8AA71535-54C6-4531-83EC-C8901856B8E3}" srcOrd="0" destOrd="0" presId="urn:microsoft.com/office/officeart/2008/layout/AlternatingHexagons"/>
    <dgm:cxn modelId="{0EBF2C1C-1FF7-48DF-9AE3-AD37DD964C1F}" type="presParOf" srcId="{1D1FA7BB-61B7-4EC8-A140-E3F68196B4E8}" destId="{C796A5A0-CC59-493E-8DD8-1376C9858CED}" srcOrd="0" destOrd="0" presId="urn:microsoft.com/office/officeart/2008/layout/AlternatingHexagons"/>
    <dgm:cxn modelId="{BF00A6BC-4962-476F-BB14-47470BC72F0E}" type="presParOf" srcId="{C796A5A0-CC59-493E-8DD8-1376C9858CED}" destId="{5AD8A2E6-D057-4968-ACBF-4851D2A86899}" srcOrd="0" destOrd="0" presId="urn:microsoft.com/office/officeart/2008/layout/AlternatingHexagons"/>
    <dgm:cxn modelId="{B02DD855-F97C-4649-8823-1CC7F281ED6B}" type="presParOf" srcId="{C796A5A0-CC59-493E-8DD8-1376C9858CED}" destId="{9DAA4E1B-ECE7-44BB-A3E4-70F5E25ADDD1}" srcOrd="1" destOrd="0" presId="urn:microsoft.com/office/officeart/2008/layout/AlternatingHexagons"/>
    <dgm:cxn modelId="{1FAC54A7-9C7C-4CC4-AA0C-3B60E86FC0FE}" type="presParOf" srcId="{C796A5A0-CC59-493E-8DD8-1376C9858CED}" destId="{6CCDE256-6F97-4D63-8D47-F3CA52ED4EA5}" srcOrd="2" destOrd="0" presId="urn:microsoft.com/office/officeart/2008/layout/AlternatingHexagons"/>
    <dgm:cxn modelId="{604230BE-413C-4FE4-884A-58D4FEBAD4A2}" type="presParOf" srcId="{C796A5A0-CC59-493E-8DD8-1376C9858CED}" destId="{1FB2CC76-F971-476C-A46D-7C4E497CE993}" srcOrd="3" destOrd="0" presId="urn:microsoft.com/office/officeart/2008/layout/AlternatingHexagons"/>
    <dgm:cxn modelId="{CAB3F617-4867-4178-AB9F-617B411A7A21}" type="presParOf" srcId="{C796A5A0-CC59-493E-8DD8-1376C9858CED}" destId="{2BFA3732-3D39-4C67-9057-0A637166CFFC}" srcOrd="4" destOrd="0" presId="urn:microsoft.com/office/officeart/2008/layout/AlternatingHexagons"/>
    <dgm:cxn modelId="{88C95256-6B3C-497B-8E95-EEAC3D25CD52}" type="presParOf" srcId="{1D1FA7BB-61B7-4EC8-A140-E3F68196B4E8}" destId="{D5374268-052A-44AA-A250-6140F5ED2AD8}" srcOrd="1" destOrd="0" presId="urn:microsoft.com/office/officeart/2008/layout/AlternatingHexagons"/>
    <dgm:cxn modelId="{886A437E-583E-4BAC-8AAD-3E66A05B7627}" type="presParOf" srcId="{1D1FA7BB-61B7-4EC8-A140-E3F68196B4E8}" destId="{673C4AC8-79A2-4CF0-9B08-835F32FC4449}" srcOrd="2" destOrd="0" presId="urn:microsoft.com/office/officeart/2008/layout/AlternatingHexagons"/>
    <dgm:cxn modelId="{B18C03FD-C167-488C-B24D-51CC053F5972}" type="presParOf" srcId="{673C4AC8-79A2-4CF0-9B08-835F32FC4449}" destId="{5350D3A1-A9FA-4EA3-B276-A07B6DEE31DA}" srcOrd="0" destOrd="0" presId="urn:microsoft.com/office/officeart/2008/layout/AlternatingHexagons"/>
    <dgm:cxn modelId="{AE6056BA-BC5B-4E77-980A-8E243616FEF0}" type="presParOf" srcId="{673C4AC8-79A2-4CF0-9B08-835F32FC4449}" destId="{B0CB1CA9-B322-4E4C-9FA1-016E6A970EB9}" srcOrd="1" destOrd="0" presId="urn:microsoft.com/office/officeart/2008/layout/AlternatingHexagons"/>
    <dgm:cxn modelId="{A38C04F8-5EEB-4FFB-97D4-774276A78784}" type="presParOf" srcId="{673C4AC8-79A2-4CF0-9B08-835F32FC4449}" destId="{13FFF642-2DA0-4B7A-BEFA-41ADB5320645}" srcOrd="2" destOrd="0" presId="urn:microsoft.com/office/officeart/2008/layout/AlternatingHexagons"/>
    <dgm:cxn modelId="{DA6DD4FD-231C-41AA-96F3-95E89C89988B}" type="presParOf" srcId="{673C4AC8-79A2-4CF0-9B08-835F32FC4449}" destId="{D7FC3D92-3E0B-4507-AEFE-6A7DDDDB4521}" srcOrd="3" destOrd="0" presId="urn:microsoft.com/office/officeart/2008/layout/AlternatingHexagons"/>
    <dgm:cxn modelId="{F118A58E-EF14-4CCD-9430-83B7DCA810AF}" type="presParOf" srcId="{673C4AC8-79A2-4CF0-9B08-835F32FC4449}" destId="{C8090427-5797-4204-9C34-1C9E9530BD60}" srcOrd="4" destOrd="0" presId="urn:microsoft.com/office/officeart/2008/layout/AlternatingHexagons"/>
    <dgm:cxn modelId="{6674E063-878A-4D2C-9560-34B6E0153E64}" type="presParOf" srcId="{1D1FA7BB-61B7-4EC8-A140-E3F68196B4E8}" destId="{340BE064-2926-4882-B95D-DE03A41CA832}" srcOrd="3" destOrd="0" presId="urn:microsoft.com/office/officeart/2008/layout/AlternatingHexagons"/>
    <dgm:cxn modelId="{C4E8152C-9D6A-4298-9664-7A2ABF63A488}" type="presParOf" srcId="{1D1FA7BB-61B7-4EC8-A140-E3F68196B4E8}" destId="{6C98A6F2-B58B-4F3A-AC3D-4078F8BF149D}" srcOrd="4" destOrd="0" presId="urn:microsoft.com/office/officeart/2008/layout/AlternatingHexagons"/>
    <dgm:cxn modelId="{0FF6668D-EBC8-4D49-AAAB-869BD1E8C342}" type="presParOf" srcId="{6C98A6F2-B58B-4F3A-AC3D-4078F8BF149D}" destId="{9EE7E785-3006-4294-803A-AC0E3627D277}" srcOrd="0" destOrd="0" presId="urn:microsoft.com/office/officeart/2008/layout/AlternatingHexagons"/>
    <dgm:cxn modelId="{6E996AAC-F317-44F3-805E-CC20E5CD680A}" type="presParOf" srcId="{6C98A6F2-B58B-4F3A-AC3D-4078F8BF149D}" destId="{2BC7F712-871E-4B10-BA3E-0FB9EC6EBC76}" srcOrd="1" destOrd="0" presId="urn:microsoft.com/office/officeart/2008/layout/AlternatingHexagons"/>
    <dgm:cxn modelId="{9F719F9D-D6F6-41C7-AD5C-339AF31900F1}" type="presParOf" srcId="{6C98A6F2-B58B-4F3A-AC3D-4078F8BF149D}" destId="{2FD724A2-1D2F-421E-BF2C-BF760665D21E}" srcOrd="2" destOrd="0" presId="urn:microsoft.com/office/officeart/2008/layout/AlternatingHexagons"/>
    <dgm:cxn modelId="{5281E13D-CF02-4DD9-A859-A97E3E602B0E}" type="presParOf" srcId="{6C98A6F2-B58B-4F3A-AC3D-4078F8BF149D}" destId="{18EA46FE-41AB-4B2F-8842-55081B19125C}" srcOrd="3" destOrd="0" presId="urn:microsoft.com/office/officeart/2008/layout/AlternatingHexagons"/>
    <dgm:cxn modelId="{A4E5A424-D50F-4246-A932-0D06E44E6C45}" type="presParOf" srcId="{6C98A6F2-B58B-4F3A-AC3D-4078F8BF149D}" destId="{8AA71535-54C6-4531-83EC-C8901856B8E3}" srcOrd="4" destOrd="0" presId="urn:microsoft.com/office/officeart/2008/layout/AlternatingHexagons"/>
    <dgm:cxn modelId="{7DACD2EB-D445-4FDB-A5DD-DB91EB86702F}" type="presParOf" srcId="{1D1FA7BB-61B7-4EC8-A140-E3F68196B4E8}" destId="{EFA4FC35-C57B-4503-BCB7-53ADFD56161D}" srcOrd="5" destOrd="0" presId="urn:microsoft.com/office/officeart/2008/layout/AlternatingHexagons"/>
    <dgm:cxn modelId="{13E364D5-8608-47CD-AD2C-63FB1D278BB9}" type="presParOf" srcId="{1D1FA7BB-61B7-4EC8-A140-E3F68196B4E8}" destId="{358A7EF2-20BE-4697-977F-DD1D4630BB52}" srcOrd="6" destOrd="0" presId="urn:microsoft.com/office/officeart/2008/layout/AlternatingHexagons"/>
    <dgm:cxn modelId="{E563BAB0-8982-4ECC-886B-C5F532761BE6}" type="presParOf" srcId="{358A7EF2-20BE-4697-977F-DD1D4630BB52}" destId="{B2660E09-7D7A-4A56-B155-C39DA9DA0A89}" srcOrd="0" destOrd="0" presId="urn:microsoft.com/office/officeart/2008/layout/AlternatingHexagons"/>
    <dgm:cxn modelId="{220BFFB9-14D5-44E8-93DF-3D656B233A73}" type="presParOf" srcId="{358A7EF2-20BE-4697-977F-DD1D4630BB52}" destId="{8A20E6FA-48DB-4D0A-83C1-14375600D7EA}" srcOrd="1" destOrd="0" presId="urn:microsoft.com/office/officeart/2008/layout/AlternatingHexagons"/>
    <dgm:cxn modelId="{F990A89D-A727-4D70-84F0-B520B25CBF62}" type="presParOf" srcId="{358A7EF2-20BE-4697-977F-DD1D4630BB52}" destId="{54F01CFB-3633-4AC7-8EC5-6594442D6FFF}" srcOrd="2" destOrd="0" presId="urn:microsoft.com/office/officeart/2008/layout/AlternatingHexagons"/>
    <dgm:cxn modelId="{FC02B052-1362-4DC8-BB03-CC085E589FF6}" type="presParOf" srcId="{358A7EF2-20BE-4697-977F-DD1D4630BB52}" destId="{D372B4C4-981B-41F3-A0BE-9850EC08EB1C}" srcOrd="3" destOrd="0" presId="urn:microsoft.com/office/officeart/2008/layout/AlternatingHexagons"/>
    <dgm:cxn modelId="{482AABEE-9A7B-4560-B90B-499415D0399F}" type="presParOf" srcId="{358A7EF2-20BE-4697-977F-DD1D4630BB52}" destId="{4109EEDC-0EC1-449A-9783-745467B770EC}"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33CA1D-1F1B-49FC-A659-F5237F147174}" type="doc">
      <dgm:prSet loTypeId="urn:microsoft.com/office/officeart/2005/8/layout/hList7#2" loCatId="list" qsTypeId="urn:microsoft.com/office/officeart/2005/8/quickstyle/simple3" qsCatId="simple" csTypeId="urn:microsoft.com/office/officeart/2005/8/colors/colorful5" csCatId="colorful" phldr="1"/>
      <dgm:spPr/>
      <dgm:t>
        <a:bodyPr/>
        <a:lstStyle/>
        <a:p>
          <a:endParaRPr lang="zh-CN" altLang="en-US"/>
        </a:p>
      </dgm:t>
    </dgm:pt>
    <dgm:pt modelId="{C3A45878-B0D3-42DB-979A-DC892172C89F}">
      <dgm:prSet phldrT="[文本]" custT="1"/>
      <dgm:spPr/>
      <dgm:t>
        <a:bodyPr/>
        <a:lstStyle/>
        <a:p>
          <a:r>
            <a:rPr lang="zh-CN" altLang="en-US" sz="1400" b="1" dirty="0" smtClean="0">
              <a:latin typeface="微软雅黑" pitchFamily="34" charset="-122"/>
              <a:ea typeface="微软雅黑" pitchFamily="34" charset="-122"/>
            </a:rPr>
            <a:t>云监控平台</a:t>
          </a:r>
          <a:endParaRPr lang="zh-CN" altLang="en-US" sz="1400" b="1" dirty="0">
            <a:latin typeface="微软雅黑" pitchFamily="34" charset="-122"/>
            <a:ea typeface="微软雅黑" pitchFamily="34" charset="-122"/>
          </a:endParaRPr>
        </a:p>
      </dgm:t>
    </dgm:pt>
    <dgm:pt modelId="{37028C34-C06C-4EDC-A8F2-F3969FE84124}" type="parTrans" cxnId="{8D803C85-95D6-46CD-8048-3E47C746ADE5}">
      <dgm:prSet/>
      <dgm:spPr/>
      <dgm:t>
        <a:bodyPr/>
        <a:lstStyle/>
        <a:p>
          <a:endParaRPr lang="zh-CN" altLang="en-US" sz="1400"/>
        </a:p>
      </dgm:t>
    </dgm:pt>
    <dgm:pt modelId="{B5334DC7-0CAD-4640-97B0-EF9DF9E3CE9E}" type="sibTrans" cxnId="{8D803C85-95D6-46CD-8048-3E47C746ADE5}">
      <dgm:prSet/>
      <dgm:spPr/>
      <dgm:t>
        <a:bodyPr/>
        <a:lstStyle/>
        <a:p>
          <a:endParaRPr lang="zh-CN" altLang="en-US" sz="1400"/>
        </a:p>
      </dgm:t>
    </dgm:pt>
    <dgm:pt modelId="{1B37A24C-87D8-4447-A449-ADB57F6C1F97}">
      <dgm:prSet custT="1"/>
      <dgm:spPr/>
      <dgm:t>
        <a:bodyPr/>
        <a:lstStyle/>
        <a:p>
          <a:r>
            <a:rPr lang="zh-CN" altLang="en-US" sz="1400" b="1" dirty="0" smtClean="0">
              <a:latin typeface="微软雅黑" pitchFamily="34" charset="-122"/>
              <a:ea typeface="微软雅黑" pitchFamily="34" charset="-122"/>
            </a:rPr>
            <a:t>统一管理平台</a:t>
          </a:r>
          <a:endParaRPr lang="zh-CN" altLang="en-US" sz="1400" b="1" dirty="0">
            <a:latin typeface="微软雅黑" pitchFamily="34" charset="-122"/>
            <a:ea typeface="微软雅黑" pitchFamily="34" charset="-122"/>
          </a:endParaRPr>
        </a:p>
      </dgm:t>
    </dgm:pt>
    <dgm:pt modelId="{17CFB013-547F-4DC0-8248-C52D8600BDEC}" type="parTrans" cxnId="{7D060783-CAB4-4ACC-B350-26F8330E8C15}">
      <dgm:prSet/>
      <dgm:spPr/>
      <dgm:t>
        <a:bodyPr/>
        <a:lstStyle/>
        <a:p>
          <a:endParaRPr lang="zh-CN" altLang="en-US"/>
        </a:p>
      </dgm:t>
    </dgm:pt>
    <dgm:pt modelId="{5BD40C45-80B6-45B8-938A-C93C5661CBC0}" type="sibTrans" cxnId="{7D060783-CAB4-4ACC-B350-26F8330E8C15}">
      <dgm:prSet/>
      <dgm:spPr/>
      <dgm:t>
        <a:bodyPr/>
        <a:lstStyle/>
        <a:p>
          <a:endParaRPr lang="zh-CN" altLang="en-US"/>
        </a:p>
      </dgm:t>
    </dgm:pt>
    <dgm:pt modelId="{8D3C7781-7D2D-4C4F-82C9-D89F5A99781B}">
      <dgm:prSet custT="1"/>
      <dgm:spPr/>
      <dgm:t>
        <a:bodyPr/>
        <a:lstStyle/>
        <a:p>
          <a:r>
            <a:rPr lang="zh-CN" altLang="en-US" sz="1200" b="1" dirty="0" smtClean="0">
              <a:latin typeface="微软雅黑" pitchFamily="34" charset="-122"/>
              <a:ea typeface="微软雅黑" pitchFamily="34" charset="-122"/>
            </a:rPr>
            <a:t>应用系统监控接口</a:t>
          </a:r>
          <a:endParaRPr lang="zh-CN" altLang="en-US" sz="1200" b="1" dirty="0">
            <a:latin typeface="微软雅黑" pitchFamily="34" charset="-122"/>
            <a:ea typeface="微软雅黑" pitchFamily="34" charset="-122"/>
          </a:endParaRPr>
        </a:p>
      </dgm:t>
    </dgm:pt>
    <dgm:pt modelId="{C56E496E-88B0-49B5-B665-61BAA180DDBA}" type="parTrans" cxnId="{A18C4DB0-6138-4DB8-AAAF-16ABB1A4A331}">
      <dgm:prSet/>
      <dgm:spPr/>
      <dgm:t>
        <a:bodyPr/>
        <a:lstStyle/>
        <a:p>
          <a:endParaRPr lang="zh-CN" altLang="en-US"/>
        </a:p>
      </dgm:t>
    </dgm:pt>
    <dgm:pt modelId="{863F08D5-96F8-4603-A67A-DB819F6E429C}" type="sibTrans" cxnId="{A18C4DB0-6138-4DB8-AAAF-16ABB1A4A331}">
      <dgm:prSet/>
      <dgm:spPr/>
      <dgm:t>
        <a:bodyPr/>
        <a:lstStyle/>
        <a:p>
          <a:endParaRPr lang="zh-CN" altLang="en-US"/>
        </a:p>
      </dgm:t>
    </dgm:pt>
    <dgm:pt modelId="{5C5E8574-39BA-4F67-8F81-238B24AC04F4}">
      <dgm:prSet custT="1"/>
      <dgm:spPr/>
      <dgm:t>
        <a:bodyPr/>
        <a:lstStyle/>
        <a:p>
          <a:r>
            <a:rPr lang="zh-CN" altLang="en-US" sz="1200" b="1" dirty="0" smtClean="0">
              <a:latin typeface="微软雅黑" pitchFamily="34" charset="-122"/>
              <a:ea typeface="微软雅黑" pitchFamily="34" charset="-122"/>
            </a:rPr>
            <a:t>应用系统监控</a:t>
          </a:r>
          <a:endParaRPr lang="zh-CN" altLang="en-US" sz="1200" b="1" dirty="0">
            <a:latin typeface="微软雅黑" pitchFamily="34" charset="-122"/>
            <a:ea typeface="微软雅黑" pitchFamily="34" charset="-122"/>
          </a:endParaRPr>
        </a:p>
      </dgm:t>
    </dgm:pt>
    <dgm:pt modelId="{733F564B-19F0-44C5-BCF9-D9028985430A}" type="parTrans" cxnId="{6BCE84C6-21B0-4A56-B371-271427604AA1}">
      <dgm:prSet/>
      <dgm:spPr/>
      <dgm:t>
        <a:bodyPr/>
        <a:lstStyle/>
        <a:p>
          <a:endParaRPr lang="zh-CN" altLang="en-US"/>
        </a:p>
      </dgm:t>
    </dgm:pt>
    <dgm:pt modelId="{CD3344B0-5211-4086-861A-7182B8AE50E8}" type="sibTrans" cxnId="{6BCE84C6-21B0-4A56-B371-271427604AA1}">
      <dgm:prSet/>
      <dgm:spPr/>
      <dgm:t>
        <a:bodyPr/>
        <a:lstStyle/>
        <a:p>
          <a:endParaRPr lang="zh-CN" altLang="en-US"/>
        </a:p>
      </dgm:t>
    </dgm:pt>
    <dgm:pt modelId="{D2D2B974-3217-40B3-8CE0-00A807898CE9}">
      <dgm:prSet custT="1"/>
      <dgm:spPr/>
      <dgm:t>
        <a:bodyPr/>
        <a:lstStyle/>
        <a:p>
          <a:r>
            <a:rPr lang="zh-CN" altLang="en-US" sz="1200" b="1" dirty="0" smtClean="0">
              <a:latin typeface="微软雅黑" pitchFamily="34" charset="-122"/>
              <a:ea typeface="微软雅黑" pitchFamily="34" charset="-122"/>
            </a:rPr>
            <a:t>网络监控</a:t>
          </a:r>
          <a:endParaRPr lang="zh-CN" altLang="en-US" sz="1200" b="1" dirty="0">
            <a:latin typeface="微软雅黑" pitchFamily="34" charset="-122"/>
            <a:ea typeface="微软雅黑" pitchFamily="34" charset="-122"/>
          </a:endParaRPr>
        </a:p>
      </dgm:t>
    </dgm:pt>
    <dgm:pt modelId="{DC39C0AA-597F-4331-9D67-8288CEF8391B}" type="parTrans" cxnId="{FC75A29F-78C1-4089-BC8E-DE2D579AF4D7}">
      <dgm:prSet/>
      <dgm:spPr/>
      <dgm:t>
        <a:bodyPr/>
        <a:lstStyle/>
        <a:p>
          <a:endParaRPr lang="zh-CN" altLang="en-US"/>
        </a:p>
      </dgm:t>
    </dgm:pt>
    <dgm:pt modelId="{73F3735F-DD08-466B-B50D-4AD58846BEA8}" type="sibTrans" cxnId="{FC75A29F-78C1-4089-BC8E-DE2D579AF4D7}">
      <dgm:prSet/>
      <dgm:spPr/>
      <dgm:t>
        <a:bodyPr/>
        <a:lstStyle/>
        <a:p>
          <a:endParaRPr lang="zh-CN" altLang="en-US"/>
        </a:p>
      </dgm:t>
    </dgm:pt>
    <dgm:pt modelId="{770D7160-BB96-4BD2-969A-C4119DE9B923}">
      <dgm:prSet custT="1"/>
      <dgm:spPr/>
      <dgm:t>
        <a:bodyPr/>
        <a:lstStyle/>
        <a:p>
          <a:r>
            <a:rPr lang="zh-CN" altLang="en-US" sz="1200" b="1" dirty="0" smtClean="0">
              <a:latin typeface="微软雅黑" pitchFamily="34" charset="-122"/>
              <a:ea typeface="微软雅黑" pitchFamily="34" charset="-122"/>
            </a:rPr>
            <a:t>日志监控</a:t>
          </a:r>
          <a:endParaRPr lang="zh-CN" altLang="en-US" sz="1200" b="1" dirty="0">
            <a:latin typeface="微软雅黑" pitchFamily="34" charset="-122"/>
            <a:ea typeface="微软雅黑" pitchFamily="34" charset="-122"/>
          </a:endParaRPr>
        </a:p>
      </dgm:t>
    </dgm:pt>
    <dgm:pt modelId="{F557ADFE-9924-4AF3-A0CF-A9AAF63E8014}" type="parTrans" cxnId="{7DDA2AB6-24C1-4CE3-BAAE-25BD3577C05E}">
      <dgm:prSet/>
      <dgm:spPr/>
      <dgm:t>
        <a:bodyPr/>
        <a:lstStyle/>
        <a:p>
          <a:endParaRPr lang="zh-CN" altLang="en-US"/>
        </a:p>
      </dgm:t>
    </dgm:pt>
    <dgm:pt modelId="{8D68AC8D-8E1B-4DDD-A1CD-79E35C8421E1}" type="sibTrans" cxnId="{7DDA2AB6-24C1-4CE3-BAAE-25BD3577C05E}">
      <dgm:prSet/>
      <dgm:spPr/>
      <dgm:t>
        <a:bodyPr/>
        <a:lstStyle/>
        <a:p>
          <a:endParaRPr lang="zh-CN" altLang="en-US"/>
        </a:p>
      </dgm:t>
    </dgm:pt>
    <dgm:pt modelId="{8A188A98-A08D-41D6-B712-663CB3A1ECD8}">
      <dgm:prSet custT="1"/>
      <dgm:spPr/>
      <dgm:t>
        <a:bodyPr/>
        <a:lstStyle/>
        <a:p>
          <a:r>
            <a:rPr lang="zh-CN" altLang="en-US" sz="1200" b="1" dirty="0" smtClean="0">
              <a:latin typeface="微软雅黑" pitchFamily="34" charset="-122"/>
              <a:ea typeface="微软雅黑" pitchFamily="34" charset="-122"/>
            </a:rPr>
            <a:t>运行监控</a:t>
          </a:r>
          <a:endParaRPr lang="zh-CN" altLang="en-US" sz="1200" b="1" dirty="0">
            <a:latin typeface="微软雅黑" pitchFamily="34" charset="-122"/>
            <a:ea typeface="微软雅黑" pitchFamily="34" charset="-122"/>
          </a:endParaRPr>
        </a:p>
      </dgm:t>
    </dgm:pt>
    <dgm:pt modelId="{63F61BD9-212A-4AFD-A954-01F841E95438}" type="parTrans" cxnId="{D3C7054D-BDC7-4100-82A6-7A37EF121135}">
      <dgm:prSet/>
      <dgm:spPr/>
      <dgm:t>
        <a:bodyPr/>
        <a:lstStyle/>
        <a:p>
          <a:endParaRPr lang="zh-CN" altLang="en-US"/>
        </a:p>
      </dgm:t>
    </dgm:pt>
    <dgm:pt modelId="{B3D90254-5F40-4863-A34D-5C631E5FF3DD}" type="sibTrans" cxnId="{D3C7054D-BDC7-4100-82A6-7A37EF121135}">
      <dgm:prSet/>
      <dgm:spPr/>
      <dgm:t>
        <a:bodyPr/>
        <a:lstStyle/>
        <a:p>
          <a:endParaRPr lang="zh-CN" altLang="en-US"/>
        </a:p>
      </dgm:t>
    </dgm:pt>
    <dgm:pt modelId="{144FD17C-D569-4CF3-893F-276840E4A0EC}">
      <dgm:prSet custT="1"/>
      <dgm:spPr/>
      <dgm:t>
        <a:bodyPr/>
        <a:lstStyle/>
        <a:p>
          <a:r>
            <a:rPr lang="zh-CN" altLang="en-US" sz="1200" b="1" dirty="0" smtClean="0">
              <a:latin typeface="微软雅黑" pitchFamily="34" charset="-122"/>
              <a:ea typeface="微软雅黑" pitchFamily="34" charset="-122"/>
            </a:rPr>
            <a:t>数据监控</a:t>
          </a:r>
          <a:endParaRPr lang="zh-CN" altLang="en-US" sz="1200" b="1" dirty="0">
            <a:latin typeface="微软雅黑" pitchFamily="34" charset="-122"/>
            <a:ea typeface="微软雅黑" pitchFamily="34" charset="-122"/>
          </a:endParaRPr>
        </a:p>
      </dgm:t>
    </dgm:pt>
    <dgm:pt modelId="{6A9A17D4-0672-4B03-BF1D-D069CD59A0FA}" type="parTrans" cxnId="{4479B86C-B2C1-4B11-987B-E1EF3FECF587}">
      <dgm:prSet/>
      <dgm:spPr/>
      <dgm:t>
        <a:bodyPr/>
        <a:lstStyle/>
        <a:p>
          <a:endParaRPr lang="zh-CN" altLang="en-US"/>
        </a:p>
      </dgm:t>
    </dgm:pt>
    <dgm:pt modelId="{0083E2C9-BA9F-4A96-8088-4125B5F3A434}" type="sibTrans" cxnId="{4479B86C-B2C1-4B11-987B-E1EF3FECF587}">
      <dgm:prSet/>
      <dgm:spPr/>
      <dgm:t>
        <a:bodyPr/>
        <a:lstStyle/>
        <a:p>
          <a:endParaRPr lang="zh-CN" altLang="en-US"/>
        </a:p>
      </dgm:t>
    </dgm:pt>
    <dgm:pt modelId="{71512603-68E2-479E-91C0-7E1CEE6EF371}">
      <dgm:prSet custT="1"/>
      <dgm:spPr/>
      <dgm:t>
        <a:bodyPr/>
        <a:lstStyle/>
        <a:p>
          <a:r>
            <a:rPr lang="zh-CN" altLang="en-US" sz="1200" b="1" dirty="0" smtClean="0">
              <a:latin typeface="微软雅黑" pitchFamily="34" charset="-122"/>
              <a:ea typeface="微软雅黑" pitchFamily="34" charset="-122"/>
            </a:rPr>
            <a:t>网络监控接口</a:t>
          </a:r>
          <a:endParaRPr lang="zh-CN" altLang="en-US" sz="1200" b="1" dirty="0">
            <a:latin typeface="微软雅黑" pitchFamily="34" charset="-122"/>
            <a:ea typeface="微软雅黑" pitchFamily="34" charset="-122"/>
          </a:endParaRPr>
        </a:p>
      </dgm:t>
    </dgm:pt>
    <dgm:pt modelId="{83CF18DF-E95E-434D-BCC4-136931553087}" type="parTrans" cxnId="{D32824D6-5BD8-400D-B419-25160B213EF9}">
      <dgm:prSet/>
      <dgm:spPr/>
      <dgm:t>
        <a:bodyPr/>
        <a:lstStyle/>
        <a:p>
          <a:endParaRPr lang="zh-CN" altLang="en-US"/>
        </a:p>
      </dgm:t>
    </dgm:pt>
    <dgm:pt modelId="{B7F1A2E2-6E18-4E68-88FF-2D20530D4111}" type="sibTrans" cxnId="{D32824D6-5BD8-400D-B419-25160B213EF9}">
      <dgm:prSet/>
      <dgm:spPr/>
      <dgm:t>
        <a:bodyPr/>
        <a:lstStyle/>
        <a:p>
          <a:endParaRPr lang="zh-CN" altLang="en-US"/>
        </a:p>
      </dgm:t>
    </dgm:pt>
    <dgm:pt modelId="{D04F9F1C-EBBE-477A-BC5A-551E75FB3750}">
      <dgm:prSet custT="1"/>
      <dgm:spPr/>
      <dgm:t>
        <a:bodyPr/>
        <a:lstStyle/>
        <a:p>
          <a:r>
            <a:rPr lang="zh-CN" altLang="en-US" sz="1200" b="1" dirty="0" smtClean="0">
              <a:latin typeface="微软雅黑" pitchFamily="34" charset="-122"/>
              <a:ea typeface="微软雅黑" pitchFamily="34" charset="-122"/>
            </a:rPr>
            <a:t>日志监控接口</a:t>
          </a:r>
          <a:endParaRPr lang="zh-CN" altLang="en-US" sz="1200" b="1" dirty="0">
            <a:latin typeface="微软雅黑" pitchFamily="34" charset="-122"/>
            <a:ea typeface="微软雅黑" pitchFamily="34" charset="-122"/>
          </a:endParaRPr>
        </a:p>
      </dgm:t>
    </dgm:pt>
    <dgm:pt modelId="{886119FB-B344-48AE-BFFA-F593EEDA8B76}" type="parTrans" cxnId="{68D9B14F-22CC-4816-A94E-229C0D366318}">
      <dgm:prSet/>
      <dgm:spPr/>
      <dgm:t>
        <a:bodyPr/>
        <a:lstStyle/>
        <a:p>
          <a:endParaRPr lang="zh-CN" altLang="en-US"/>
        </a:p>
      </dgm:t>
    </dgm:pt>
    <dgm:pt modelId="{F925C134-AD37-4588-9716-D8D0B9D2C008}" type="sibTrans" cxnId="{68D9B14F-22CC-4816-A94E-229C0D366318}">
      <dgm:prSet/>
      <dgm:spPr/>
      <dgm:t>
        <a:bodyPr/>
        <a:lstStyle/>
        <a:p>
          <a:endParaRPr lang="zh-CN" altLang="en-US"/>
        </a:p>
      </dgm:t>
    </dgm:pt>
    <dgm:pt modelId="{1A526CDE-E3BD-41F4-BFC4-914174BD6BEC}">
      <dgm:prSet custT="1"/>
      <dgm:spPr/>
      <dgm:t>
        <a:bodyPr/>
        <a:lstStyle/>
        <a:p>
          <a:r>
            <a:rPr lang="zh-CN" altLang="en-US" sz="1200" b="1" dirty="0" smtClean="0">
              <a:latin typeface="微软雅黑" pitchFamily="34" charset="-122"/>
              <a:ea typeface="微软雅黑" pitchFamily="34" charset="-122"/>
            </a:rPr>
            <a:t>运行监控接口</a:t>
          </a:r>
          <a:endParaRPr lang="zh-CN" altLang="en-US" sz="1200" b="1" dirty="0">
            <a:latin typeface="微软雅黑" pitchFamily="34" charset="-122"/>
            <a:ea typeface="微软雅黑" pitchFamily="34" charset="-122"/>
          </a:endParaRPr>
        </a:p>
      </dgm:t>
    </dgm:pt>
    <dgm:pt modelId="{9606124C-6C7A-424F-8724-E7CF86B825A0}" type="parTrans" cxnId="{3BC55FB4-6380-4356-9699-47605D6AE56D}">
      <dgm:prSet/>
      <dgm:spPr/>
      <dgm:t>
        <a:bodyPr/>
        <a:lstStyle/>
        <a:p>
          <a:endParaRPr lang="zh-CN" altLang="en-US"/>
        </a:p>
      </dgm:t>
    </dgm:pt>
    <dgm:pt modelId="{34B67340-587A-4DFE-813D-612CF542F478}" type="sibTrans" cxnId="{3BC55FB4-6380-4356-9699-47605D6AE56D}">
      <dgm:prSet/>
      <dgm:spPr/>
      <dgm:t>
        <a:bodyPr/>
        <a:lstStyle/>
        <a:p>
          <a:endParaRPr lang="zh-CN" altLang="en-US"/>
        </a:p>
      </dgm:t>
    </dgm:pt>
    <dgm:pt modelId="{2619479C-67E5-440C-932B-9D900551B0E3}">
      <dgm:prSet custT="1"/>
      <dgm:spPr/>
      <dgm:t>
        <a:bodyPr/>
        <a:lstStyle/>
        <a:p>
          <a:r>
            <a:rPr lang="zh-CN" altLang="en-US" sz="1200" b="1" dirty="0" smtClean="0">
              <a:latin typeface="微软雅黑" pitchFamily="34" charset="-122"/>
              <a:ea typeface="微软雅黑" pitchFamily="34" charset="-122"/>
            </a:rPr>
            <a:t>数据监控接口</a:t>
          </a:r>
          <a:endParaRPr lang="zh-CN" altLang="en-US" sz="1200" b="1" dirty="0">
            <a:latin typeface="微软雅黑" pitchFamily="34" charset="-122"/>
            <a:ea typeface="微软雅黑" pitchFamily="34" charset="-122"/>
          </a:endParaRPr>
        </a:p>
      </dgm:t>
    </dgm:pt>
    <dgm:pt modelId="{CEF3B21E-A79E-4393-9A1E-F6813D4BBD56}" type="parTrans" cxnId="{3F3376FE-E245-4D23-84D1-CB9BE666F6DD}">
      <dgm:prSet/>
      <dgm:spPr/>
      <dgm:t>
        <a:bodyPr/>
        <a:lstStyle/>
        <a:p>
          <a:endParaRPr lang="zh-CN" altLang="en-US"/>
        </a:p>
      </dgm:t>
    </dgm:pt>
    <dgm:pt modelId="{CDDB1474-7D3F-43B5-8F84-D6F3CCA74125}" type="sibTrans" cxnId="{3F3376FE-E245-4D23-84D1-CB9BE666F6DD}">
      <dgm:prSet/>
      <dgm:spPr/>
      <dgm:t>
        <a:bodyPr/>
        <a:lstStyle/>
        <a:p>
          <a:endParaRPr lang="zh-CN" altLang="en-US"/>
        </a:p>
      </dgm:t>
    </dgm:pt>
    <dgm:pt modelId="{C99CC02A-BABA-49AF-BD2B-34CEF697D818}" type="pres">
      <dgm:prSet presAssocID="{B433CA1D-1F1B-49FC-A659-F5237F147174}" presName="Name0" presStyleCnt="0">
        <dgm:presLayoutVars>
          <dgm:dir/>
          <dgm:resizeHandles val="exact"/>
        </dgm:presLayoutVars>
      </dgm:prSet>
      <dgm:spPr/>
      <dgm:t>
        <a:bodyPr/>
        <a:lstStyle/>
        <a:p>
          <a:endParaRPr lang="zh-CN" altLang="en-US"/>
        </a:p>
      </dgm:t>
    </dgm:pt>
    <dgm:pt modelId="{0973D26D-96F7-44DA-871B-C543A964904A}" type="pres">
      <dgm:prSet presAssocID="{B433CA1D-1F1B-49FC-A659-F5237F147174}" presName="fgShape" presStyleLbl="fgShp" presStyleIdx="0" presStyleCnt="1" custScaleX="27015" custScaleY="59322" custLinFactY="-61017" custLinFactNeighborX="-537" custLinFactNeighborY="-100000"/>
      <dgm:spPr/>
      <dgm:t>
        <a:bodyPr/>
        <a:lstStyle/>
        <a:p>
          <a:endParaRPr lang="zh-CN" altLang="en-US"/>
        </a:p>
      </dgm:t>
    </dgm:pt>
    <dgm:pt modelId="{CAF248C9-3CFD-44B9-85E1-2BF700E34F70}" type="pres">
      <dgm:prSet presAssocID="{B433CA1D-1F1B-49FC-A659-F5237F147174}" presName="linComp" presStyleCnt="0"/>
      <dgm:spPr/>
      <dgm:t>
        <a:bodyPr/>
        <a:lstStyle/>
        <a:p>
          <a:endParaRPr lang="zh-CN" altLang="en-US"/>
        </a:p>
      </dgm:t>
    </dgm:pt>
    <dgm:pt modelId="{E1D1EF34-A666-4456-86A6-BF0C9B0A3F6A}" type="pres">
      <dgm:prSet presAssocID="{C3A45878-B0D3-42DB-979A-DC892172C89F}" presName="compNode" presStyleCnt="0"/>
      <dgm:spPr/>
      <dgm:t>
        <a:bodyPr/>
        <a:lstStyle/>
        <a:p>
          <a:endParaRPr lang="zh-CN" altLang="en-US"/>
        </a:p>
      </dgm:t>
    </dgm:pt>
    <dgm:pt modelId="{DCA490BB-4A96-48D4-B865-5BF3B01F1A22}" type="pres">
      <dgm:prSet presAssocID="{C3A45878-B0D3-42DB-979A-DC892172C89F}" presName="bkgdShape" presStyleLbl="node1" presStyleIdx="0" presStyleCnt="2" custLinFactNeighborX="-2370"/>
      <dgm:spPr/>
      <dgm:t>
        <a:bodyPr/>
        <a:lstStyle/>
        <a:p>
          <a:endParaRPr lang="zh-CN" altLang="en-US"/>
        </a:p>
      </dgm:t>
    </dgm:pt>
    <dgm:pt modelId="{D000BD64-CE06-4EAD-ABD1-F9AF52674C7C}" type="pres">
      <dgm:prSet presAssocID="{C3A45878-B0D3-42DB-979A-DC892172C89F}" presName="nodeTx" presStyleLbl="node1" presStyleIdx="0" presStyleCnt="2">
        <dgm:presLayoutVars>
          <dgm:bulletEnabled val="1"/>
        </dgm:presLayoutVars>
      </dgm:prSet>
      <dgm:spPr/>
      <dgm:t>
        <a:bodyPr/>
        <a:lstStyle/>
        <a:p>
          <a:endParaRPr lang="zh-CN" altLang="en-US"/>
        </a:p>
      </dgm:t>
    </dgm:pt>
    <dgm:pt modelId="{C605A525-A92E-4E1A-B1C0-72625677852D}" type="pres">
      <dgm:prSet presAssocID="{C3A45878-B0D3-42DB-979A-DC892172C89F}" presName="invisiNode" presStyleLbl="node1" presStyleIdx="0" presStyleCnt="2"/>
      <dgm:spPr/>
      <dgm:t>
        <a:bodyPr/>
        <a:lstStyle/>
        <a:p>
          <a:endParaRPr lang="zh-CN" altLang="en-US"/>
        </a:p>
      </dgm:t>
    </dgm:pt>
    <dgm:pt modelId="{2CBB3F63-709C-4F53-8ECB-992781F5020B}" type="pres">
      <dgm:prSet presAssocID="{C3A45878-B0D3-42DB-979A-DC892172C89F}" presName="imagNode" presStyleLbl="fgImgPlace1" presStyleIdx="0" presStyleCnt="2" custLinFactNeighborY="368"/>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t>
        <a:bodyPr/>
        <a:lstStyle/>
        <a:p>
          <a:endParaRPr lang="zh-CN" altLang="en-US"/>
        </a:p>
      </dgm:t>
    </dgm:pt>
    <dgm:pt modelId="{79564BF1-1373-4949-8680-BAD005658037}" type="pres">
      <dgm:prSet presAssocID="{B5334DC7-0CAD-4640-97B0-EF9DF9E3CE9E}" presName="sibTrans" presStyleLbl="sibTrans2D1" presStyleIdx="0" presStyleCnt="0"/>
      <dgm:spPr/>
      <dgm:t>
        <a:bodyPr/>
        <a:lstStyle/>
        <a:p>
          <a:endParaRPr lang="zh-CN" altLang="en-US"/>
        </a:p>
      </dgm:t>
    </dgm:pt>
    <dgm:pt modelId="{96C6891D-8897-4BD3-A1D6-CA25FB84DA1F}" type="pres">
      <dgm:prSet presAssocID="{1B37A24C-87D8-4447-A449-ADB57F6C1F97}" presName="compNode" presStyleCnt="0"/>
      <dgm:spPr/>
      <dgm:t>
        <a:bodyPr/>
        <a:lstStyle/>
        <a:p>
          <a:endParaRPr lang="zh-CN" altLang="en-US"/>
        </a:p>
      </dgm:t>
    </dgm:pt>
    <dgm:pt modelId="{69197517-FC55-40C5-8AA2-A8AEEC86DEB4}" type="pres">
      <dgm:prSet presAssocID="{1B37A24C-87D8-4447-A449-ADB57F6C1F97}" presName="bkgdShape" presStyleLbl="node1" presStyleIdx="1" presStyleCnt="2" custLinFactNeighborY="1695"/>
      <dgm:spPr/>
      <dgm:t>
        <a:bodyPr/>
        <a:lstStyle/>
        <a:p>
          <a:endParaRPr lang="zh-CN" altLang="en-US"/>
        </a:p>
      </dgm:t>
    </dgm:pt>
    <dgm:pt modelId="{FB33D3B6-F37F-40E3-A0F2-259A7446B02E}" type="pres">
      <dgm:prSet presAssocID="{1B37A24C-87D8-4447-A449-ADB57F6C1F97}" presName="nodeTx" presStyleLbl="node1" presStyleIdx="1" presStyleCnt="2">
        <dgm:presLayoutVars>
          <dgm:bulletEnabled val="1"/>
        </dgm:presLayoutVars>
      </dgm:prSet>
      <dgm:spPr/>
      <dgm:t>
        <a:bodyPr/>
        <a:lstStyle/>
        <a:p>
          <a:endParaRPr lang="zh-CN" altLang="en-US"/>
        </a:p>
      </dgm:t>
    </dgm:pt>
    <dgm:pt modelId="{AF5838A4-1F14-471C-BC01-16E74A45620B}" type="pres">
      <dgm:prSet presAssocID="{1B37A24C-87D8-4447-A449-ADB57F6C1F97}" presName="invisiNode" presStyleLbl="node1" presStyleIdx="1" presStyleCnt="2"/>
      <dgm:spPr/>
      <dgm:t>
        <a:bodyPr/>
        <a:lstStyle/>
        <a:p>
          <a:endParaRPr lang="zh-CN" altLang="en-US"/>
        </a:p>
      </dgm:t>
    </dgm:pt>
    <dgm:pt modelId="{34CB0A20-1BFE-45FE-A189-7A94D8804C9B}" type="pres">
      <dgm:prSet presAssocID="{1B37A24C-87D8-4447-A449-ADB57F6C1F97}" presName="imagNode" presStyleLbl="fg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l="-34000" r="-34000"/>
          </a:stretch>
        </a:blipFill>
      </dgm:spPr>
      <dgm:t>
        <a:bodyPr/>
        <a:lstStyle/>
        <a:p>
          <a:endParaRPr lang="zh-CN" altLang="en-US"/>
        </a:p>
      </dgm:t>
    </dgm:pt>
  </dgm:ptLst>
  <dgm:cxnLst>
    <dgm:cxn modelId="{86404AD7-5B3C-45FB-BB27-AD612B781282}" type="presOf" srcId="{C3A45878-B0D3-42DB-979A-DC892172C89F}" destId="{D000BD64-CE06-4EAD-ABD1-F9AF52674C7C}" srcOrd="1" destOrd="0" presId="urn:microsoft.com/office/officeart/2005/8/layout/hList7#2"/>
    <dgm:cxn modelId="{FC75A29F-78C1-4089-BC8E-DE2D579AF4D7}" srcId="{C3A45878-B0D3-42DB-979A-DC892172C89F}" destId="{D2D2B974-3217-40B3-8CE0-00A807898CE9}" srcOrd="1" destOrd="0" parTransId="{DC39C0AA-597F-4331-9D67-8288CEF8391B}" sibTransId="{73F3735F-DD08-466B-B50D-4AD58846BEA8}"/>
    <dgm:cxn modelId="{93874338-D259-4AF9-9E16-104B379BD7F3}" type="presOf" srcId="{2619479C-67E5-440C-932B-9D900551B0E3}" destId="{69197517-FC55-40C5-8AA2-A8AEEC86DEB4}" srcOrd="0" destOrd="5" presId="urn:microsoft.com/office/officeart/2005/8/layout/hList7#2"/>
    <dgm:cxn modelId="{CDC29489-548C-47E7-9C7A-CE0FE492765C}" type="presOf" srcId="{8A188A98-A08D-41D6-B712-663CB3A1ECD8}" destId="{D000BD64-CE06-4EAD-ABD1-F9AF52674C7C}" srcOrd="1" destOrd="4" presId="urn:microsoft.com/office/officeart/2005/8/layout/hList7#2"/>
    <dgm:cxn modelId="{62EA0298-47C0-495E-B5C9-5DC42CD7CB7D}" type="presOf" srcId="{1A526CDE-E3BD-41F4-BFC4-914174BD6BEC}" destId="{FB33D3B6-F37F-40E3-A0F2-259A7446B02E}" srcOrd="1" destOrd="4" presId="urn:microsoft.com/office/officeart/2005/8/layout/hList7#2"/>
    <dgm:cxn modelId="{DD3B4C9F-59E9-4B4B-AF6D-BE8993FF4DBF}" type="presOf" srcId="{B433CA1D-1F1B-49FC-A659-F5237F147174}" destId="{C99CC02A-BABA-49AF-BD2B-34CEF697D818}" srcOrd="0" destOrd="0" presId="urn:microsoft.com/office/officeart/2005/8/layout/hList7#2"/>
    <dgm:cxn modelId="{6B8C8259-C2F9-46AE-BA3A-214250FBA163}" type="presOf" srcId="{5C5E8574-39BA-4F67-8F81-238B24AC04F4}" destId="{DCA490BB-4A96-48D4-B865-5BF3B01F1A22}" srcOrd="0" destOrd="1" presId="urn:microsoft.com/office/officeart/2005/8/layout/hList7#2"/>
    <dgm:cxn modelId="{7DDA2AB6-24C1-4CE3-BAAE-25BD3577C05E}" srcId="{C3A45878-B0D3-42DB-979A-DC892172C89F}" destId="{770D7160-BB96-4BD2-969A-C4119DE9B923}" srcOrd="2" destOrd="0" parTransId="{F557ADFE-9924-4AF3-A0CF-A9AAF63E8014}" sibTransId="{8D68AC8D-8E1B-4DDD-A1CD-79E35C8421E1}"/>
    <dgm:cxn modelId="{A2914A4A-FAC8-434F-A34E-F9542D57BD2F}" type="presOf" srcId="{1A526CDE-E3BD-41F4-BFC4-914174BD6BEC}" destId="{69197517-FC55-40C5-8AA2-A8AEEC86DEB4}" srcOrd="0" destOrd="4" presId="urn:microsoft.com/office/officeart/2005/8/layout/hList7#2"/>
    <dgm:cxn modelId="{C711941D-DEE1-49D5-BB7A-9B7F72645690}" type="presOf" srcId="{71512603-68E2-479E-91C0-7E1CEE6EF371}" destId="{FB33D3B6-F37F-40E3-A0F2-259A7446B02E}" srcOrd="1" destOrd="2" presId="urn:microsoft.com/office/officeart/2005/8/layout/hList7#2"/>
    <dgm:cxn modelId="{7337148C-BD49-4847-BD1C-14B9D898F9A4}" type="presOf" srcId="{770D7160-BB96-4BD2-969A-C4119DE9B923}" destId="{DCA490BB-4A96-48D4-B865-5BF3B01F1A22}" srcOrd="0" destOrd="3" presId="urn:microsoft.com/office/officeart/2005/8/layout/hList7#2"/>
    <dgm:cxn modelId="{68D9B14F-22CC-4816-A94E-229C0D366318}" srcId="{1B37A24C-87D8-4447-A449-ADB57F6C1F97}" destId="{D04F9F1C-EBBE-477A-BC5A-551E75FB3750}" srcOrd="2" destOrd="0" parTransId="{886119FB-B344-48AE-BFFA-F593EEDA8B76}" sibTransId="{F925C134-AD37-4588-9716-D8D0B9D2C008}"/>
    <dgm:cxn modelId="{6B9CB41E-9678-4013-BCFD-913496FCFD29}" type="presOf" srcId="{D2D2B974-3217-40B3-8CE0-00A807898CE9}" destId="{DCA490BB-4A96-48D4-B865-5BF3B01F1A22}" srcOrd="0" destOrd="2" presId="urn:microsoft.com/office/officeart/2005/8/layout/hList7#2"/>
    <dgm:cxn modelId="{7D060783-CAB4-4ACC-B350-26F8330E8C15}" srcId="{B433CA1D-1F1B-49FC-A659-F5237F147174}" destId="{1B37A24C-87D8-4447-A449-ADB57F6C1F97}" srcOrd="1" destOrd="0" parTransId="{17CFB013-547F-4DC0-8248-C52D8600BDEC}" sibTransId="{5BD40C45-80B6-45B8-938A-C93C5661CBC0}"/>
    <dgm:cxn modelId="{0ED302CF-9349-4961-934B-B4787923B12E}" type="presOf" srcId="{5C5E8574-39BA-4F67-8F81-238B24AC04F4}" destId="{D000BD64-CE06-4EAD-ABD1-F9AF52674C7C}" srcOrd="1" destOrd="1" presId="urn:microsoft.com/office/officeart/2005/8/layout/hList7#2"/>
    <dgm:cxn modelId="{0421529B-EC0F-4BE8-838B-0FF1ECAA9458}" type="presOf" srcId="{144FD17C-D569-4CF3-893F-276840E4A0EC}" destId="{DCA490BB-4A96-48D4-B865-5BF3B01F1A22}" srcOrd="0" destOrd="5" presId="urn:microsoft.com/office/officeart/2005/8/layout/hList7#2"/>
    <dgm:cxn modelId="{BDB114B5-26E2-4B72-91F3-57CB21F0FFCD}" type="presOf" srcId="{770D7160-BB96-4BD2-969A-C4119DE9B923}" destId="{D000BD64-CE06-4EAD-ABD1-F9AF52674C7C}" srcOrd="1" destOrd="3" presId="urn:microsoft.com/office/officeart/2005/8/layout/hList7#2"/>
    <dgm:cxn modelId="{A18C4DB0-6138-4DB8-AAAF-16ABB1A4A331}" srcId="{1B37A24C-87D8-4447-A449-ADB57F6C1F97}" destId="{8D3C7781-7D2D-4C4F-82C9-D89F5A99781B}" srcOrd="0" destOrd="0" parTransId="{C56E496E-88B0-49B5-B665-61BAA180DDBA}" sibTransId="{863F08D5-96F8-4603-A67A-DB819F6E429C}"/>
    <dgm:cxn modelId="{0C77D887-0B68-4F94-98EA-FDA7F2EEAC43}" type="presOf" srcId="{1B37A24C-87D8-4447-A449-ADB57F6C1F97}" destId="{FB33D3B6-F37F-40E3-A0F2-259A7446B02E}" srcOrd="1" destOrd="0" presId="urn:microsoft.com/office/officeart/2005/8/layout/hList7#2"/>
    <dgm:cxn modelId="{358204A7-B42E-42C3-816C-58024B85A477}" type="presOf" srcId="{1B37A24C-87D8-4447-A449-ADB57F6C1F97}" destId="{69197517-FC55-40C5-8AA2-A8AEEC86DEB4}" srcOrd="0" destOrd="0" presId="urn:microsoft.com/office/officeart/2005/8/layout/hList7#2"/>
    <dgm:cxn modelId="{B50641DC-20CA-45F1-99E9-80C4574D1930}" type="presOf" srcId="{B5334DC7-0CAD-4640-97B0-EF9DF9E3CE9E}" destId="{79564BF1-1373-4949-8680-BAD005658037}" srcOrd="0" destOrd="0" presId="urn:microsoft.com/office/officeart/2005/8/layout/hList7#2"/>
    <dgm:cxn modelId="{3BC55FB4-6380-4356-9699-47605D6AE56D}" srcId="{1B37A24C-87D8-4447-A449-ADB57F6C1F97}" destId="{1A526CDE-E3BD-41F4-BFC4-914174BD6BEC}" srcOrd="3" destOrd="0" parTransId="{9606124C-6C7A-424F-8724-E7CF86B825A0}" sibTransId="{34B67340-587A-4DFE-813D-612CF542F478}"/>
    <dgm:cxn modelId="{4479B86C-B2C1-4B11-987B-E1EF3FECF587}" srcId="{C3A45878-B0D3-42DB-979A-DC892172C89F}" destId="{144FD17C-D569-4CF3-893F-276840E4A0EC}" srcOrd="4" destOrd="0" parTransId="{6A9A17D4-0672-4B03-BF1D-D069CD59A0FA}" sibTransId="{0083E2C9-BA9F-4A96-8088-4125B5F3A434}"/>
    <dgm:cxn modelId="{3F3376FE-E245-4D23-84D1-CB9BE666F6DD}" srcId="{1B37A24C-87D8-4447-A449-ADB57F6C1F97}" destId="{2619479C-67E5-440C-932B-9D900551B0E3}" srcOrd="4" destOrd="0" parTransId="{CEF3B21E-A79E-4393-9A1E-F6813D4BBD56}" sibTransId="{CDDB1474-7D3F-43B5-8F84-D6F3CCA74125}"/>
    <dgm:cxn modelId="{A5354924-6127-46CE-9448-B6C547259005}" type="presOf" srcId="{D04F9F1C-EBBE-477A-BC5A-551E75FB3750}" destId="{FB33D3B6-F37F-40E3-A0F2-259A7446B02E}" srcOrd="1" destOrd="3" presId="urn:microsoft.com/office/officeart/2005/8/layout/hList7#2"/>
    <dgm:cxn modelId="{0D03249E-F76E-4941-876E-1BAFEB6DAC2E}" type="presOf" srcId="{8D3C7781-7D2D-4C4F-82C9-D89F5A99781B}" destId="{69197517-FC55-40C5-8AA2-A8AEEC86DEB4}" srcOrd="0" destOrd="1" presId="urn:microsoft.com/office/officeart/2005/8/layout/hList7#2"/>
    <dgm:cxn modelId="{CAE769F4-1104-4231-8787-989C548F49D0}" type="presOf" srcId="{71512603-68E2-479E-91C0-7E1CEE6EF371}" destId="{69197517-FC55-40C5-8AA2-A8AEEC86DEB4}" srcOrd="0" destOrd="2" presId="urn:microsoft.com/office/officeart/2005/8/layout/hList7#2"/>
    <dgm:cxn modelId="{8D803C85-95D6-46CD-8048-3E47C746ADE5}" srcId="{B433CA1D-1F1B-49FC-A659-F5237F147174}" destId="{C3A45878-B0D3-42DB-979A-DC892172C89F}" srcOrd="0" destOrd="0" parTransId="{37028C34-C06C-4EDC-A8F2-F3969FE84124}" sibTransId="{B5334DC7-0CAD-4640-97B0-EF9DF9E3CE9E}"/>
    <dgm:cxn modelId="{658BCD14-DB52-42BF-B53A-E3E051550D3E}" type="presOf" srcId="{2619479C-67E5-440C-932B-9D900551B0E3}" destId="{FB33D3B6-F37F-40E3-A0F2-259A7446B02E}" srcOrd="1" destOrd="5" presId="urn:microsoft.com/office/officeart/2005/8/layout/hList7#2"/>
    <dgm:cxn modelId="{28AE0C26-E480-4F1E-9D3A-3D1DC702BC6A}" type="presOf" srcId="{144FD17C-D569-4CF3-893F-276840E4A0EC}" destId="{D000BD64-CE06-4EAD-ABD1-F9AF52674C7C}" srcOrd="1" destOrd="5" presId="urn:microsoft.com/office/officeart/2005/8/layout/hList7#2"/>
    <dgm:cxn modelId="{287EE0E2-DB2B-4F39-A5BA-5F43BA1C48DA}" type="presOf" srcId="{D2D2B974-3217-40B3-8CE0-00A807898CE9}" destId="{D000BD64-CE06-4EAD-ABD1-F9AF52674C7C}" srcOrd="1" destOrd="2" presId="urn:microsoft.com/office/officeart/2005/8/layout/hList7#2"/>
    <dgm:cxn modelId="{6BCE84C6-21B0-4A56-B371-271427604AA1}" srcId="{C3A45878-B0D3-42DB-979A-DC892172C89F}" destId="{5C5E8574-39BA-4F67-8F81-238B24AC04F4}" srcOrd="0" destOrd="0" parTransId="{733F564B-19F0-44C5-BCF9-D9028985430A}" sibTransId="{CD3344B0-5211-4086-861A-7182B8AE50E8}"/>
    <dgm:cxn modelId="{8BCC1735-6709-49E8-B226-307EFE9C3D43}" type="presOf" srcId="{C3A45878-B0D3-42DB-979A-DC892172C89F}" destId="{DCA490BB-4A96-48D4-B865-5BF3B01F1A22}" srcOrd="0" destOrd="0" presId="urn:microsoft.com/office/officeart/2005/8/layout/hList7#2"/>
    <dgm:cxn modelId="{D32824D6-5BD8-400D-B419-25160B213EF9}" srcId="{1B37A24C-87D8-4447-A449-ADB57F6C1F97}" destId="{71512603-68E2-479E-91C0-7E1CEE6EF371}" srcOrd="1" destOrd="0" parTransId="{83CF18DF-E95E-434D-BCC4-136931553087}" sibTransId="{B7F1A2E2-6E18-4E68-88FF-2D20530D4111}"/>
    <dgm:cxn modelId="{D3C7054D-BDC7-4100-82A6-7A37EF121135}" srcId="{C3A45878-B0D3-42DB-979A-DC892172C89F}" destId="{8A188A98-A08D-41D6-B712-663CB3A1ECD8}" srcOrd="3" destOrd="0" parTransId="{63F61BD9-212A-4AFD-A954-01F841E95438}" sibTransId="{B3D90254-5F40-4863-A34D-5C631E5FF3DD}"/>
    <dgm:cxn modelId="{A5691003-0344-41AB-B310-6D00C2CFA172}" type="presOf" srcId="{8D3C7781-7D2D-4C4F-82C9-D89F5A99781B}" destId="{FB33D3B6-F37F-40E3-A0F2-259A7446B02E}" srcOrd="1" destOrd="1" presId="urn:microsoft.com/office/officeart/2005/8/layout/hList7#2"/>
    <dgm:cxn modelId="{66703390-D417-46E2-BEC4-A2693CDD3225}" type="presOf" srcId="{D04F9F1C-EBBE-477A-BC5A-551E75FB3750}" destId="{69197517-FC55-40C5-8AA2-A8AEEC86DEB4}" srcOrd="0" destOrd="3" presId="urn:microsoft.com/office/officeart/2005/8/layout/hList7#2"/>
    <dgm:cxn modelId="{D578341D-FBC4-4AFC-A7FD-DCDB8636563D}" type="presOf" srcId="{8A188A98-A08D-41D6-B712-663CB3A1ECD8}" destId="{DCA490BB-4A96-48D4-B865-5BF3B01F1A22}" srcOrd="0" destOrd="4" presId="urn:microsoft.com/office/officeart/2005/8/layout/hList7#2"/>
    <dgm:cxn modelId="{D03479D0-EA43-494E-8CE3-DFCA8F94183C}" type="presParOf" srcId="{C99CC02A-BABA-49AF-BD2B-34CEF697D818}" destId="{0973D26D-96F7-44DA-871B-C543A964904A}" srcOrd="0" destOrd="0" presId="urn:microsoft.com/office/officeart/2005/8/layout/hList7#2"/>
    <dgm:cxn modelId="{66578D28-9249-4F19-977C-468CA29210DE}" type="presParOf" srcId="{C99CC02A-BABA-49AF-BD2B-34CEF697D818}" destId="{CAF248C9-3CFD-44B9-85E1-2BF700E34F70}" srcOrd="1" destOrd="0" presId="urn:microsoft.com/office/officeart/2005/8/layout/hList7#2"/>
    <dgm:cxn modelId="{2C2FA84F-BC5F-40D5-887C-0F98B0981C42}" type="presParOf" srcId="{CAF248C9-3CFD-44B9-85E1-2BF700E34F70}" destId="{E1D1EF34-A666-4456-86A6-BF0C9B0A3F6A}" srcOrd="0" destOrd="0" presId="urn:microsoft.com/office/officeart/2005/8/layout/hList7#2"/>
    <dgm:cxn modelId="{EE9D2F7E-9D3A-4544-BB34-5329808D53D9}" type="presParOf" srcId="{E1D1EF34-A666-4456-86A6-BF0C9B0A3F6A}" destId="{DCA490BB-4A96-48D4-B865-5BF3B01F1A22}" srcOrd="0" destOrd="0" presId="urn:microsoft.com/office/officeart/2005/8/layout/hList7#2"/>
    <dgm:cxn modelId="{E0E09183-720D-4F46-8FB5-BF69C09DF203}" type="presParOf" srcId="{E1D1EF34-A666-4456-86A6-BF0C9B0A3F6A}" destId="{D000BD64-CE06-4EAD-ABD1-F9AF52674C7C}" srcOrd="1" destOrd="0" presId="urn:microsoft.com/office/officeart/2005/8/layout/hList7#2"/>
    <dgm:cxn modelId="{849EE4B9-E271-4D27-A3D2-B8CC3F825F7D}" type="presParOf" srcId="{E1D1EF34-A666-4456-86A6-BF0C9B0A3F6A}" destId="{C605A525-A92E-4E1A-B1C0-72625677852D}" srcOrd="2" destOrd="0" presId="urn:microsoft.com/office/officeart/2005/8/layout/hList7#2"/>
    <dgm:cxn modelId="{C0F39443-EC6F-4CBF-9945-708863F0242D}" type="presParOf" srcId="{E1D1EF34-A666-4456-86A6-BF0C9B0A3F6A}" destId="{2CBB3F63-709C-4F53-8ECB-992781F5020B}" srcOrd="3" destOrd="0" presId="urn:microsoft.com/office/officeart/2005/8/layout/hList7#2"/>
    <dgm:cxn modelId="{C071E1A0-B29D-4B8A-B036-02958117C0B7}" type="presParOf" srcId="{CAF248C9-3CFD-44B9-85E1-2BF700E34F70}" destId="{79564BF1-1373-4949-8680-BAD005658037}" srcOrd="1" destOrd="0" presId="urn:microsoft.com/office/officeart/2005/8/layout/hList7#2"/>
    <dgm:cxn modelId="{406BAC82-FB90-4AEC-9B88-6A293841CDB2}" type="presParOf" srcId="{CAF248C9-3CFD-44B9-85E1-2BF700E34F70}" destId="{96C6891D-8897-4BD3-A1D6-CA25FB84DA1F}" srcOrd="2" destOrd="0" presId="urn:microsoft.com/office/officeart/2005/8/layout/hList7#2"/>
    <dgm:cxn modelId="{7A920921-A60C-4C91-B48F-4A235A40BB51}" type="presParOf" srcId="{96C6891D-8897-4BD3-A1D6-CA25FB84DA1F}" destId="{69197517-FC55-40C5-8AA2-A8AEEC86DEB4}" srcOrd="0" destOrd="0" presId="urn:microsoft.com/office/officeart/2005/8/layout/hList7#2"/>
    <dgm:cxn modelId="{39D4E63D-C023-43FF-BCB5-F0DD1EB78E39}" type="presParOf" srcId="{96C6891D-8897-4BD3-A1D6-CA25FB84DA1F}" destId="{FB33D3B6-F37F-40E3-A0F2-259A7446B02E}" srcOrd="1" destOrd="0" presId="urn:microsoft.com/office/officeart/2005/8/layout/hList7#2"/>
    <dgm:cxn modelId="{094A3971-1EFE-46FE-A013-0125F9337A23}" type="presParOf" srcId="{96C6891D-8897-4BD3-A1D6-CA25FB84DA1F}" destId="{AF5838A4-1F14-471C-BC01-16E74A45620B}" srcOrd="2" destOrd="0" presId="urn:microsoft.com/office/officeart/2005/8/layout/hList7#2"/>
    <dgm:cxn modelId="{00EA4CFF-FCF6-4208-9D8F-2DD2B0712BF4}" type="presParOf" srcId="{96C6891D-8897-4BD3-A1D6-CA25FB84DA1F}" destId="{34CB0A20-1BFE-45FE-A189-7A94D8804C9B}" srcOrd="3" destOrd="0" presId="urn:microsoft.com/office/officeart/2005/8/layout/hList7#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D4D152-9302-42AE-BEAB-EF2894DD88FE}" type="doc">
      <dgm:prSet loTypeId="urn:microsoft.com/office/officeart/2008/layout/AlternatingHexagons" loCatId="list" qsTypeId="urn:microsoft.com/office/officeart/2005/8/quickstyle/simple1" qsCatId="simple" csTypeId="urn:microsoft.com/office/officeart/2005/8/colors/colorful1#4" csCatId="colorful" phldr="1"/>
      <dgm:spPr/>
      <dgm:t>
        <a:bodyPr/>
        <a:lstStyle/>
        <a:p>
          <a:endParaRPr lang="zh-CN" altLang="en-US"/>
        </a:p>
      </dgm:t>
    </dgm:pt>
    <dgm:pt modelId="{5367035D-72F9-4BF2-96F8-ABE353EAB8F4}">
      <dgm:prSet phldrT="[文本]"/>
      <dgm:spPr/>
      <dgm:t>
        <a:bodyPr/>
        <a:lstStyle/>
        <a:p>
          <a:r>
            <a:rPr lang="zh-CN" altLang="en-US" dirty="0" smtClean="0"/>
            <a:t>教务管理系统</a:t>
          </a:r>
          <a:endParaRPr lang="zh-CN" altLang="en-US" dirty="0"/>
        </a:p>
      </dgm:t>
    </dgm:pt>
    <dgm:pt modelId="{89A6F8BD-26EA-4EE6-942A-CB58D589B971}" type="parTrans" cxnId="{F7E9F433-C331-44AB-BFC1-ED7985CD711A}">
      <dgm:prSet/>
      <dgm:spPr/>
      <dgm:t>
        <a:bodyPr/>
        <a:lstStyle/>
        <a:p>
          <a:endParaRPr lang="zh-CN" altLang="en-US"/>
        </a:p>
      </dgm:t>
    </dgm:pt>
    <dgm:pt modelId="{50D7598E-2294-4541-A710-B02A36EA4EC8}" type="sibTrans" cxnId="{F7E9F433-C331-44AB-BFC1-ED7985CD711A}">
      <dgm:prSet/>
      <dgm:spPr/>
      <dgm:t>
        <a:bodyPr/>
        <a:lstStyle/>
        <a:p>
          <a:endParaRPr lang="zh-CN" altLang="en-US"/>
        </a:p>
      </dgm:t>
    </dgm:pt>
    <dgm:pt modelId="{BFA12D10-A45B-4057-BB5A-335762CBB27D}">
      <dgm:prSet phldrT="[文本]"/>
      <dgm:spPr/>
      <dgm:t>
        <a:bodyPr/>
        <a:lstStyle/>
        <a:p>
          <a:r>
            <a:rPr lang="zh-CN" altLang="en-US" dirty="0" smtClean="0"/>
            <a:t>学生管理系统</a:t>
          </a:r>
          <a:endParaRPr lang="zh-CN" altLang="en-US" dirty="0"/>
        </a:p>
      </dgm:t>
    </dgm:pt>
    <dgm:pt modelId="{62FD467B-EB38-4FE4-9117-1A6DD09D86EE}" type="parTrans" cxnId="{C6DAEE94-7D53-4E5F-9CE5-5ECC7CCB79E7}">
      <dgm:prSet/>
      <dgm:spPr/>
      <dgm:t>
        <a:bodyPr/>
        <a:lstStyle/>
        <a:p>
          <a:endParaRPr lang="zh-CN" altLang="en-US"/>
        </a:p>
      </dgm:t>
    </dgm:pt>
    <dgm:pt modelId="{F0B6B6D2-F810-47DA-9E3B-7F7A5B57C4CD}" type="sibTrans" cxnId="{C6DAEE94-7D53-4E5F-9CE5-5ECC7CCB79E7}">
      <dgm:prSet/>
      <dgm:spPr/>
      <dgm:t>
        <a:bodyPr/>
        <a:lstStyle/>
        <a:p>
          <a:endParaRPr lang="zh-CN" altLang="en-US"/>
        </a:p>
      </dgm:t>
    </dgm:pt>
    <dgm:pt modelId="{E9C27149-C3C9-4086-B19A-90E8E343E466}">
      <dgm:prSet phldrT="[文本]"/>
      <dgm:spPr/>
      <dgm:t>
        <a:bodyPr/>
        <a:lstStyle/>
        <a:p>
          <a:r>
            <a:rPr lang="zh-CN" altLang="en-US" dirty="0" smtClean="0"/>
            <a:t>办公自动化系统</a:t>
          </a:r>
          <a:endParaRPr lang="zh-CN" altLang="en-US" dirty="0"/>
        </a:p>
      </dgm:t>
    </dgm:pt>
    <dgm:pt modelId="{D1038012-3598-41B4-BC04-55E840C13712}" type="parTrans" cxnId="{1FF54C0D-F6F5-499F-B67B-D727EF82A280}">
      <dgm:prSet/>
      <dgm:spPr/>
      <dgm:t>
        <a:bodyPr/>
        <a:lstStyle/>
        <a:p>
          <a:endParaRPr lang="zh-CN" altLang="en-US"/>
        </a:p>
      </dgm:t>
    </dgm:pt>
    <dgm:pt modelId="{0C554213-82E8-419A-A406-444DA8E6396B}" type="sibTrans" cxnId="{1FF54C0D-F6F5-499F-B67B-D727EF82A280}">
      <dgm:prSet/>
      <dgm:spPr/>
      <dgm:t>
        <a:bodyPr/>
        <a:lstStyle/>
        <a:p>
          <a:endParaRPr lang="zh-CN" altLang="en-US"/>
        </a:p>
      </dgm:t>
    </dgm:pt>
    <dgm:pt modelId="{F2C59B6A-4C01-41C2-A3BB-0E66BE563C84}">
      <dgm:prSet phldrT="[文本]"/>
      <dgm:spPr/>
      <dgm:t>
        <a:bodyPr/>
        <a:lstStyle/>
        <a:p>
          <a:r>
            <a:rPr lang="zh-CN" altLang="en-US" dirty="0" smtClean="0"/>
            <a:t>教学资源管理系统</a:t>
          </a:r>
          <a:endParaRPr lang="zh-CN" altLang="en-US" dirty="0"/>
        </a:p>
      </dgm:t>
    </dgm:pt>
    <dgm:pt modelId="{6A565823-FED9-4D42-BB83-98C1F63C26EE}" type="parTrans" cxnId="{2CD49490-44F4-4BB0-8835-D23DE232A242}">
      <dgm:prSet/>
      <dgm:spPr/>
      <dgm:t>
        <a:bodyPr/>
        <a:lstStyle/>
        <a:p>
          <a:endParaRPr lang="zh-CN" altLang="en-US"/>
        </a:p>
      </dgm:t>
    </dgm:pt>
    <dgm:pt modelId="{422A39ED-2368-4923-9385-4CD722475633}" type="sibTrans" cxnId="{2CD49490-44F4-4BB0-8835-D23DE232A242}">
      <dgm:prSet/>
      <dgm:spPr/>
      <dgm:t>
        <a:bodyPr/>
        <a:lstStyle/>
        <a:p>
          <a:endParaRPr lang="zh-CN" altLang="en-US"/>
        </a:p>
      </dgm:t>
    </dgm:pt>
    <dgm:pt modelId="{E2C41217-E3FD-4F98-BB76-E8E37FF7E250}">
      <dgm:prSet phldrT="[文本]"/>
      <dgm:spPr/>
      <dgm:t>
        <a:bodyPr/>
        <a:lstStyle/>
        <a:p>
          <a:r>
            <a:rPr lang="zh-CN" altLang="en-US" dirty="0" smtClean="0"/>
            <a:t>门户系统</a:t>
          </a:r>
          <a:endParaRPr lang="zh-CN" altLang="en-US" dirty="0"/>
        </a:p>
      </dgm:t>
    </dgm:pt>
    <dgm:pt modelId="{F2152B1D-5868-4049-ADB7-D54D07FA2B33}" type="parTrans" cxnId="{E3F9F6D7-C060-42E5-BB38-7B95DE099344}">
      <dgm:prSet/>
      <dgm:spPr/>
      <dgm:t>
        <a:bodyPr/>
        <a:lstStyle/>
        <a:p>
          <a:endParaRPr lang="zh-CN" altLang="en-US"/>
        </a:p>
      </dgm:t>
    </dgm:pt>
    <dgm:pt modelId="{74B77720-C0F6-4CC6-BA36-194204A163F7}" type="sibTrans" cxnId="{E3F9F6D7-C060-42E5-BB38-7B95DE099344}">
      <dgm:prSet/>
      <dgm:spPr/>
      <dgm:t>
        <a:bodyPr/>
        <a:lstStyle/>
        <a:p>
          <a:endParaRPr lang="zh-CN" altLang="en-US"/>
        </a:p>
      </dgm:t>
    </dgm:pt>
    <dgm:pt modelId="{1D1FA7BB-61B7-4EC8-A140-E3F68196B4E8}" type="pres">
      <dgm:prSet presAssocID="{E6D4D152-9302-42AE-BEAB-EF2894DD88FE}" presName="Name0" presStyleCnt="0">
        <dgm:presLayoutVars>
          <dgm:chMax/>
          <dgm:chPref/>
          <dgm:dir/>
          <dgm:animLvl val="lvl"/>
        </dgm:presLayoutVars>
      </dgm:prSet>
      <dgm:spPr/>
      <dgm:t>
        <a:bodyPr/>
        <a:lstStyle/>
        <a:p>
          <a:endParaRPr lang="zh-CN" altLang="en-US"/>
        </a:p>
      </dgm:t>
    </dgm:pt>
    <dgm:pt modelId="{C796A5A0-CC59-493E-8DD8-1376C9858CED}" type="pres">
      <dgm:prSet presAssocID="{E2C41217-E3FD-4F98-BB76-E8E37FF7E250}" presName="composite" presStyleCnt="0"/>
      <dgm:spPr/>
    </dgm:pt>
    <dgm:pt modelId="{5AD8A2E6-D057-4968-ACBF-4851D2A86899}" type="pres">
      <dgm:prSet presAssocID="{E2C41217-E3FD-4F98-BB76-E8E37FF7E250}" presName="Parent1" presStyleLbl="node1" presStyleIdx="0" presStyleCnt="10">
        <dgm:presLayoutVars>
          <dgm:chMax val="1"/>
          <dgm:chPref val="1"/>
          <dgm:bulletEnabled val="1"/>
        </dgm:presLayoutVars>
      </dgm:prSet>
      <dgm:spPr/>
      <dgm:t>
        <a:bodyPr/>
        <a:lstStyle/>
        <a:p>
          <a:endParaRPr lang="zh-CN" altLang="en-US"/>
        </a:p>
      </dgm:t>
    </dgm:pt>
    <dgm:pt modelId="{9DAA4E1B-ECE7-44BB-A3E4-70F5E25ADDD1}" type="pres">
      <dgm:prSet presAssocID="{E2C41217-E3FD-4F98-BB76-E8E37FF7E250}" presName="Childtext1" presStyleLbl="revTx" presStyleIdx="0" presStyleCnt="5">
        <dgm:presLayoutVars>
          <dgm:chMax val="0"/>
          <dgm:chPref val="0"/>
          <dgm:bulletEnabled val="1"/>
        </dgm:presLayoutVars>
      </dgm:prSet>
      <dgm:spPr/>
    </dgm:pt>
    <dgm:pt modelId="{6CCDE256-6F97-4D63-8D47-F3CA52ED4EA5}" type="pres">
      <dgm:prSet presAssocID="{E2C41217-E3FD-4F98-BB76-E8E37FF7E250}" presName="BalanceSpacing" presStyleCnt="0"/>
      <dgm:spPr/>
    </dgm:pt>
    <dgm:pt modelId="{1FB2CC76-F971-476C-A46D-7C4E497CE993}" type="pres">
      <dgm:prSet presAssocID="{E2C41217-E3FD-4F98-BB76-E8E37FF7E250}" presName="BalanceSpacing1" presStyleCnt="0"/>
      <dgm:spPr/>
    </dgm:pt>
    <dgm:pt modelId="{2BFA3732-3D39-4C67-9057-0A637166CFFC}" type="pres">
      <dgm:prSet presAssocID="{74B77720-C0F6-4CC6-BA36-194204A163F7}" presName="Accent1Text" presStyleLbl="node1" presStyleIdx="1" presStyleCnt="10"/>
      <dgm:spPr/>
      <dgm:t>
        <a:bodyPr/>
        <a:lstStyle/>
        <a:p>
          <a:endParaRPr lang="zh-CN" altLang="en-US"/>
        </a:p>
      </dgm:t>
    </dgm:pt>
    <dgm:pt modelId="{D5374268-052A-44AA-A250-6140F5ED2AD8}" type="pres">
      <dgm:prSet presAssocID="{74B77720-C0F6-4CC6-BA36-194204A163F7}" presName="spaceBetweenRectangles" presStyleCnt="0"/>
      <dgm:spPr/>
    </dgm:pt>
    <dgm:pt modelId="{673C4AC8-79A2-4CF0-9B08-835F32FC4449}" type="pres">
      <dgm:prSet presAssocID="{5367035D-72F9-4BF2-96F8-ABE353EAB8F4}" presName="composite" presStyleCnt="0"/>
      <dgm:spPr/>
    </dgm:pt>
    <dgm:pt modelId="{5350D3A1-A9FA-4EA3-B276-A07B6DEE31DA}" type="pres">
      <dgm:prSet presAssocID="{5367035D-72F9-4BF2-96F8-ABE353EAB8F4}" presName="Parent1" presStyleLbl="node1" presStyleIdx="2" presStyleCnt="10">
        <dgm:presLayoutVars>
          <dgm:chMax val="1"/>
          <dgm:chPref val="1"/>
          <dgm:bulletEnabled val="1"/>
        </dgm:presLayoutVars>
      </dgm:prSet>
      <dgm:spPr/>
      <dgm:t>
        <a:bodyPr/>
        <a:lstStyle/>
        <a:p>
          <a:endParaRPr lang="zh-CN" altLang="en-US"/>
        </a:p>
      </dgm:t>
    </dgm:pt>
    <dgm:pt modelId="{B0CB1CA9-B322-4E4C-9FA1-016E6A970EB9}" type="pres">
      <dgm:prSet presAssocID="{5367035D-72F9-4BF2-96F8-ABE353EAB8F4}" presName="Childtext1" presStyleLbl="revTx" presStyleIdx="1" presStyleCnt="5">
        <dgm:presLayoutVars>
          <dgm:chMax val="0"/>
          <dgm:chPref val="0"/>
          <dgm:bulletEnabled val="1"/>
        </dgm:presLayoutVars>
      </dgm:prSet>
      <dgm:spPr/>
    </dgm:pt>
    <dgm:pt modelId="{13FFF642-2DA0-4B7A-BEFA-41ADB5320645}" type="pres">
      <dgm:prSet presAssocID="{5367035D-72F9-4BF2-96F8-ABE353EAB8F4}" presName="BalanceSpacing" presStyleCnt="0"/>
      <dgm:spPr/>
    </dgm:pt>
    <dgm:pt modelId="{D7FC3D92-3E0B-4507-AEFE-6A7DDDDB4521}" type="pres">
      <dgm:prSet presAssocID="{5367035D-72F9-4BF2-96F8-ABE353EAB8F4}" presName="BalanceSpacing1" presStyleCnt="0"/>
      <dgm:spPr/>
    </dgm:pt>
    <dgm:pt modelId="{C8090427-5797-4204-9C34-1C9E9530BD60}" type="pres">
      <dgm:prSet presAssocID="{50D7598E-2294-4541-A710-B02A36EA4EC8}" presName="Accent1Text" presStyleLbl="node1" presStyleIdx="3" presStyleCnt="10"/>
      <dgm:spPr/>
      <dgm:t>
        <a:bodyPr/>
        <a:lstStyle/>
        <a:p>
          <a:endParaRPr lang="zh-CN" altLang="en-US"/>
        </a:p>
      </dgm:t>
    </dgm:pt>
    <dgm:pt modelId="{340BE064-2926-4882-B95D-DE03A41CA832}" type="pres">
      <dgm:prSet presAssocID="{50D7598E-2294-4541-A710-B02A36EA4EC8}" presName="spaceBetweenRectangles" presStyleCnt="0"/>
      <dgm:spPr/>
    </dgm:pt>
    <dgm:pt modelId="{28ADB455-A05A-488D-BE92-5AD198FC8A4C}" type="pres">
      <dgm:prSet presAssocID="{BFA12D10-A45B-4057-BB5A-335762CBB27D}" presName="composite" presStyleCnt="0"/>
      <dgm:spPr/>
    </dgm:pt>
    <dgm:pt modelId="{9BFD71B2-6C47-4D2B-8F75-1DA6BBA51BE0}" type="pres">
      <dgm:prSet presAssocID="{BFA12D10-A45B-4057-BB5A-335762CBB27D}" presName="Parent1" presStyleLbl="node1" presStyleIdx="4" presStyleCnt="10">
        <dgm:presLayoutVars>
          <dgm:chMax val="1"/>
          <dgm:chPref val="1"/>
          <dgm:bulletEnabled val="1"/>
        </dgm:presLayoutVars>
      </dgm:prSet>
      <dgm:spPr/>
      <dgm:t>
        <a:bodyPr/>
        <a:lstStyle/>
        <a:p>
          <a:endParaRPr lang="zh-CN" altLang="en-US"/>
        </a:p>
      </dgm:t>
    </dgm:pt>
    <dgm:pt modelId="{B0A843C4-52CA-400C-94B4-40571A08D4C7}" type="pres">
      <dgm:prSet presAssocID="{BFA12D10-A45B-4057-BB5A-335762CBB27D}" presName="Childtext1" presStyleLbl="revTx" presStyleIdx="2" presStyleCnt="5">
        <dgm:presLayoutVars>
          <dgm:chMax val="0"/>
          <dgm:chPref val="0"/>
          <dgm:bulletEnabled val="1"/>
        </dgm:presLayoutVars>
      </dgm:prSet>
      <dgm:spPr/>
    </dgm:pt>
    <dgm:pt modelId="{DEDBEABB-E15F-4C72-AB04-CB484E7C4AD4}" type="pres">
      <dgm:prSet presAssocID="{BFA12D10-A45B-4057-BB5A-335762CBB27D}" presName="BalanceSpacing" presStyleCnt="0"/>
      <dgm:spPr/>
    </dgm:pt>
    <dgm:pt modelId="{A1BCE2B5-EE88-4D60-B273-7172E20A4FA0}" type="pres">
      <dgm:prSet presAssocID="{BFA12D10-A45B-4057-BB5A-335762CBB27D}" presName="BalanceSpacing1" presStyleCnt="0"/>
      <dgm:spPr/>
    </dgm:pt>
    <dgm:pt modelId="{BEBB28E8-D635-4D3C-B41B-B511683DBD11}" type="pres">
      <dgm:prSet presAssocID="{F0B6B6D2-F810-47DA-9E3B-7F7A5B57C4CD}" presName="Accent1Text" presStyleLbl="node1" presStyleIdx="5" presStyleCnt="10"/>
      <dgm:spPr/>
      <dgm:t>
        <a:bodyPr/>
        <a:lstStyle/>
        <a:p>
          <a:endParaRPr lang="zh-CN" altLang="en-US"/>
        </a:p>
      </dgm:t>
    </dgm:pt>
    <dgm:pt modelId="{86736462-450D-4DD5-8B37-342FAAD2836E}" type="pres">
      <dgm:prSet presAssocID="{F0B6B6D2-F810-47DA-9E3B-7F7A5B57C4CD}" presName="spaceBetweenRectangles" presStyleCnt="0"/>
      <dgm:spPr/>
    </dgm:pt>
    <dgm:pt modelId="{0BCB45D8-FC69-44FD-BF80-A338570FA284}" type="pres">
      <dgm:prSet presAssocID="{F2C59B6A-4C01-41C2-A3BB-0E66BE563C84}" presName="composite" presStyleCnt="0"/>
      <dgm:spPr/>
    </dgm:pt>
    <dgm:pt modelId="{8FDAD549-BFFD-4C4F-95C0-21C05ED00E63}" type="pres">
      <dgm:prSet presAssocID="{F2C59B6A-4C01-41C2-A3BB-0E66BE563C84}" presName="Parent1" presStyleLbl="node1" presStyleIdx="6" presStyleCnt="10">
        <dgm:presLayoutVars>
          <dgm:chMax val="1"/>
          <dgm:chPref val="1"/>
          <dgm:bulletEnabled val="1"/>
        </dgm:presLayoutVars>
      </dgm:prSet>
      <dgm:spPr/>
      <dgm:t>
        <a:bodyPr/>
        <a:lstStyle/>
        <a:p>
          <a:endParaRPr lang="zh-CN" altLang="en-US"/>
        </a:p>
      </dgm:t>
    </dgm:pt>
    <dgm:pt modelId="{71528D7A-D4E9-444D-B1B7-B9B40B4419F4}" type="pres">
      <dgm:prSet presAssocID="{F2C59B6A-4C01-41C2-A3BB-0E66BE563C84}" presName="Childtext1" presStyleLbl="revTx" presStyleIdx="3" presStyleCnt="5">
        <dgm:presLayoutVars>
          <dgm:chMax val="0"/>
          <dgm:chPref val="0"/>
          <dgm:bulletEnabled val="1"/>
        </dgm:presLayoutVars>
      </dgm:prSet>
      <dgm:spPr/>
    </dgm:pt>
    <dgm:pt modelId="{A8B6BDF6-7508-4680-8796-302694351FD8}" type="pres">
      <dgm:prSet presAssocID="{F2C59B6A-4C01-41C2-A3BB-0E66BE563C84}" presName="BalanceSpacing" presStyleCnt="0"/>
      <dgm:spPr/>
    </dgm:pt>
    <dgm:pt modelId="{0B4643F9-5ED4-4FAE-A757-C2E3DDF7AD84}" type="pres">
      <dgm:prSet presAssocID="{F2C59B6A-4C01-41C2-A3BB-0E66BE563C84}" presName="BalanceSpacing1" presStyleCnt="0"/>
      <dgm:spPr/>
    </dgm:pt>
    <dgm:pt modelId="{7E415DBD-3D5E-4971-9BF4-8FD6C5D03A12}" type="pres">
      <dgm:prSet presAssocID="{422A39ED-2368-4923-9385-4CD722475633}" presName="Accent1Text" presStyleLbl="node1" presStyleIdx="7" presStyleCnt="10"/>
      <dgm:spPr/>
      <dgm:t>
        <a:bodyPr/>
        <a:lstStyle/>
        <a:p>
          <a:endParaRPr lang="zh-CN" altLang="en-US"/>
        </a:p>
      </dgm:t>
    </dgm:pt>
    <dgm:pt modelId="{7A3D0182-0AEA-481A-9BF8-D49D7FB43640}" type="pres">
      <dgm:prSet presAssocID="{422A39ED-2368-4923-9385-4CD722475633}" presName="spaceBetweenRectangles" presStyleCnt="0"/>
      <dgm:spPr/>
    </dgm:pt>
    <dgm:pt modelId="{6C98A6F2-B58B-4F3A-AC3D-4078F8BF149D}" type="pres">
      <dgm:prSet presAssocID="{E9C27149-C3C9-4086-B19A-90E8E343E466}" presName="composite" presStyleCnt="0"/>
      <dgm:spPr/>
    </dgm:pt>
    <dgm:pt modelId="{9EE7E785-3006-4294-803A-AC0E3627D277}" type="pres">
      <dgm:prSet presAssocID="{E9C27149-C3C9-4086-B19A-90E8E343E466}" presName="Parent1" presStyleLbl="node1" presStyleIdx="8" presStyleCnt="10">
        <dgm:presLayoutVars>
          <dgm:chMax val="1"/>
          <dgm:chPref val="1"/>
          <dgm:bulletEnabled val="1"/>
        </dgm:presLayoutVars>
      </dgm:prSet>
      <dgm:spPr/>
      <dgm:t>
        <a:bodyPr/>
        <a:lstStyle/>
        <a:p>
          <a:endParaRPr lang="zh-CN" altLang="en-US"/>
        </a:p>
      </dgm:t>
    </dgm:pt>
    <dgm:pt modelId="{2BC7F712-871E-4B10-BA3E-0FB9EC6EBC76}" type="pres">
      <dgm:prSet presAssocID="{E9C27149-C3C9-4086-B19A-90E8E343E466}" presName="Childtext1" presStyleLbl="revTx" presStyleIdx="4" presStyleCnt="5">
        <dgm:presLayoutVars>
          <dgm:chMax val="0"/>
          <dgm:chPref val="0"/>
          <dgm:bulletEnabled val="1"/>
        </dgm:presLayoutVars>
      </dgm:prSet>
      <dgm:spPr/>
    </dgm:pt>
    <dgm:pt modelId="{2FD724A2-1D2F-421E-BF2C-BF760665D21E}" type="pres">
      <dgm:prSet presAssocID="{E9C27149-C3C9-4086-B19A-90E8E343E466}" presName="BalanceSpacing" presStyleCnt="0"/>
      <dgm:spPr/>
    </dgm:pt>
    <dgm:pt modelId="{18EA46FE-41AB-4B2F-8842-55081B19125C}" type="pres">
      <dgm:prSet presAssocID="{E9C27149-C3C9-4086-B19A-90E8E343E466}" presName="BalanceSpacing1" presStyleCnt="0"/>
      <dgm:spPr/>
    </dgm:pt>
    <dgm:pt modelId="{8AA71535-54C6-4531-83EC-C8901856B8E3}" type="pres">
      <dgm:prSet presAssocID="{0C554213-82E8-419A-A406-444DA8E6396B}" presName="Accent1Text" presStyleLbl="node1" presStyleIdx="9" presStyleCnt="10"/>
      <dgm:spPr/>
      <dgm:t>
        <a:bodyPr/>
        <a:lstStyle/>
        <a:p>
          <a:endParaRPr lang="zh-CN" altLang="en-US"/>
        </a:p>
      </dgm:t>
    </dgm:pt>
  </dgm:ptLst>
  <dgm:cxnLst>
    <dgm:cxn modelId="{C7ACA8F3-8367-4635-9C17-3D49D695D933}" type="presOf" srcId="{E9C27149-C3C9-4086-B19A-90E8E343E466}" destId="{9EE7E785-3006-4294-803A-AC0E3627D277}" srcOrd="0" destOrd="0" presId="urn:microsoft.com/office/officeart/2008/layout/AlternatingHexagons"/>
    <dgm:cxn modelId="{3767B365-A05B-4084-A79F-FC849E7FB41C}" type="presOf" srcId="{422A39ED-2368-4923-9385-4CD722475633}" destId="{7E415DBD-3D5E-4971-9BF4-8FD6C5D03A12}" srcOrd="0" destOrd="0" presId="urn:microsoft.com/office/officeart/2008/layout/AlternatingHexagons"/>
    <dgm:cxn modelId="{F7E9F433-C331-44AB-BFC1-ED7985CD711A}" srcId="{E6D4D152-9302-42AE-BEAB-EF2894DD88FE}" destId="{5367035D-72F9-4BF2-96F8-ABE353EAB8F4}" srcOrd="1" destOrd="0" parTransId="{89A6F8BD-26EA-4EE6-942A-CB58D589B971}" sibTransId="{50D7598E-2294-4541-A710-B02A36EA4EC8}"/>
    <dgm:cxn modelId="{C6DAEE94-7D53-4E5F-9CE5-5ECC7CCB79E7}" srcId="{E6D4D152-9302-42AE-BEAB-EF2894DD88FE}" destId="{BFA12D10-A45B-4057-BB5A-335762CBB27D}" srcOrd="2" destOrd="0" parTransId="{62FD467B-EB38-4FE4-9117-1A6DD09D86EE}" sibTransId="{F0B6B6D2-F810-47DA-9E3B-7F7A5B57C4CD}"/>
    <dgm:cxn modelId="{A636C0A7-FE89-4D37-B0A3-F69D75A94377}" type="presOf" srcId="{F0B6B6D2-F810-47DA-9E3B-7F7A5B57C4CD}" destId="{BEBB28E8-D635-4D3C-B41B-B511683DBD11}" srcOrd="0" destOrd="0" presId="urn:microsoft.com/office/officeart/2008/layout/AlternatingHexagons"/>
    <dgm:cxn modelId="{2CD49490-44F4-4BB0-8835-D23DE232A242}" srcId="{E6D4D152-9302-42AE-BEAB-EF2894DD88FE}" destId="{F2C59B6A-4C01-41C2-A3BB-0E66BE563C84}" srcOrd="3" destOrd="0" parTransId="{6A565823-FED9-4D42-BB83-98C1F63C26EE}" sibTransId="{422A39ED-2368-4923-9385-4CD722475633}"/>
    <dgm:cxn modelId="{0BDF6EB9-355B-4B3D-B03E-0717F99506C8}" type="presOf" srcId="{5367035D-72F9-4BF2-96F8-ABE353EAB8F4}" destId="{5350D3A1-A9FA-4EA3-B276-A07B6DEE31DA}" srcOrd="0" destOrd="0" presId="urn:microsoft.com/office/officeart/2008/layout/AlternatingHexagons"/>
    <dgm:cxn modelId="{AEFEB247-6872-41DC-AC99-621CC6323DFB}" type="presOf" srcId="{BFA12D10-A45B-4057-BB5A-335762CBB27D}" destId="{9BFD71B2-6C47-4D2B-8F75-1DA6BBA51BE0}" srcOrd="0" destOrd="0" presId="urn:microsoft.com/office/officeart/2008/layout/AlternatingHexagons"/>
    <dgm:cxn modelId="{7B425B1A-DA5E-4A32-9493-639C1B74BE26}" type="presOf" srcId="{E6D4D152-9302-42AE-BEAB-EF2894DD88FE}" destId="{1D1FA7BB-61B7-4EC8-A140-E3F68196B4E8}" srcOrd="0" destOrd="0" presId="urn:microsoft.com/office/officeart/2008/layout/AlternatingHexagons"/>
    <dgm:cxn modelId="{0E7F97FD-0834-45C2-ABD0-61F1F57CFB77}" type="presOf" srcId="{E2C41217-E3FD-4F98-BB76-E8E37FF7E250}" destId="{5AD8A2E6-D057-4968-ACBF-4851D2A86899}" srcOrd="0" destOrd="0" presId="urn:microsoft.com/office/officeart/2008/layout/AlternatingHexagons"/>
    <dgm:cxn modelId="{BF7A9449-BCB7-40AF-BF5D-860302C63099}" type="presOf" srcId="{0C554213-82E8-419A-A406-444DA8E6396B}" destId="{8AA71535-54C6-4531-83EC-C8901856B8E3}" srcOrd="0" destOrd="0" presId="urn:microsoft.com/office/officeart/2008/layout/AlternatingHexagons"/>
    <dgm:cxn modelId="{A441AE36-74C1-480A-9B00-FF8CB872C26A}" type="presOf" srcId="{50D7598E-2294-4541-A710-B02A36EA4EC8}" destId="{C8090427-5797-4204-9C34-1C9E9530BD60}" srcOrd="0" destOrd="0" presId="urn:microsoft.com/office/officeart/2008/layout/AlternatingHexagons"/>
    <dgm:cxn modelId="{074EC56D-6A18-48A8-8085-45116CFCE132}" type="presOf" srcId="{F2C59B6A-4C01-41C2-A3BB-0E66BE563C84}" destId="{8FDAD549-BFFD-4C4F-95C0-21C05ED00E63}" srcOrd="0" destOrd="0" presId="urn:microsoft.com/office/officeart/2008/layout/AlternatingHexagons"/>
    <dgm:cxn modelId="{1FF54C0D-F6F5-499F-B67B-D727EF82A280}" srcId="{E6D4D152-9302-42AE-BEAB-EF2894DD88FE}" destId="{E9C27149-C3C9-4086-B19A-90E8E343E466}" srcOrd="4" destOrd="0" parTransId="{D1038012-3598-41B4-BC04-55E840C13712}" sibTransId="{0C554213-82E8-419A-A406-444DA8E6396B}"/>
    <dgm:cxn modelId="{6A35276A-2009-458E-9D7F-90A7F17B4AD7}" type="presOf" srcId="{74B77720-C0F6-4CC6-BA36-194204A163F7}" destId="{2BFA3732-3D39-4C67-9057-0A637166CFFC}" srcOrd="0" destOrd="0" presId="urn:microsoft.com/office/officeart/2008/layout/AlternatingHexagons"/>
    <dgm:cxn modelId="{E3F9F6D7-C060-42E5-BB38-7B95DE099344}" srcId="{E6D4D152-9302-42AE-BEAB-EF2894DD88FE}" destId="{E2C41217-E3FD-4F98-BB76-E8E37FF7E250}" srcOrd="0" destOrd="0" parTransId="{F2152B1D-5868-4049-ADB7-D54D07FA2B33}" sibTransId="{74B77720-C0F6-4CC6-BA36-194204A163F7}"/>
    <dgm:cxn modelId="{B716B559-5BDA-4C33-AB8A-0488A6426E78}" type="presParOf" srcId="{1D1FA7BB-61B7-4EC8-A140-E3F68196B4E8}" destId="{C796A5A0-CC59-493E-8DD8-1376C9858CED}" srcOrd="0" destOrd="0" presId="urn:microsoft.com/office/officeart/2008/layout/AlternatingHexagons"/>
    <dgm:cxn modelId="{C9A5A1D0-999C-4910-99BC-588E988B0519}" type="presParOf" srcId="{C796A5A0-CC59-493E-8DD8-1376C9858CED}" destId="{5AD8A2E6-D057-4968-ACBF-4851D2A86899}" srcOrd="0" destOrd="0" presId="urn:microsoft.com/office/officeart/2008/layout/AlternatingHexagons"/>
    <dgm:cxn modelId="{C5163FFB-E043-4E78-AFF2-068E0DB47941}" type="presParOf" srcId="{C796A5A0-CC59-493E-8DD8-1376C9858CED}" destId="{9DAA4E1B-ECE7-44BB-A3E4-70F5E25ADDD1}" srcOrd="1" destOrd="0" presId="urn:microsoft.com/office/officeart/2008/layout/AlternatingHexagons"/>
    <dgm:cxn modelId="{2024A3BC-0009-43CD-AAA5-71195ADE4068}" type="presParOf" srcId="{C796A5A0-CC59-493E-8DD8-1376C9858CED}" destId="{6CCDE256-6F97-4D63-8D47-F3CA52ED4EA5}" srcOrd="2" destOrd="0" presId="urn:microsoft.com/office/officeart/2008/layout/AlternatingHexagons"/>
    <dgm:cxn modelId="{6D0290FA-F79F-4C2C-A766-501820C34BC0}" type="presParOf" srcId="{C796A5A0-CC59-493E-8DD8-1376C9858CED}" destId="{1FB2CC76-F971-476C-A46D-7C4E497CE993}" srcOrd="3" destOrd="0" presId="urn:microsoft.com/office/officeart/2008/layout/AlternatingHexagons"/>
    <dgm:cxn modelId="{BA4EE60E-1083-4834-A689-FF440B366417}" type="presParOf" srcId="{C796A5A0-CC59-493E-8DD8-1376C9858CED}" destId="{2BFA3732-3D39-4C67-9057-0A637166CFFC}" srcOrd="4" destOrd="0" presId="urn:microsoft.com/office/officeart/2008/layout/AlternatingHexagons"/>
    <dgm:cxn modelId="{86798B59-7BE2-4087-801F-F63D12912F54}" type="presParOf" srcId="{1D1FA7BB-61B7-4EC8-A140-E3F68196B4E8}" destId="{D5374268-052A-44AA-A250-6140F5ED2AD8}" srcOrd="1" destOrd="0" presId="urn:microsoft.com/office/officeart/2008/layout/AlternatingHexagons"/>
    <dgm:cxn modelId="{95932DE4-5A66-410C-9387-44B74DBFD583}" type="presParOf" srcId="{1D1FA7BB-61B7-4EC8-A140-E3F68196B4E8}" destId="{673C4AC8-79A2-4CF0-9B08-835F32FC4449}" srcOrd="2" destOrd="0" presId="urn:microsoft.com/office/officeart/2008/layout/AlternatingHexagons"/>
    <dgm:cxn modelId="{9D82A7CC-16D8-4AC8-A657-05E4863AC2C5}" type="presParOf" srcId="{673C4AC8-79A2-4CF0-9B08-835F32FC4449}" destId="{5350D3A1-A9FA-4EA3-B276-A07B6DEE31DA}" srcOrd="0" destOrd="0" presId="urn:microsoft.com/office/officeart/2008/layout/AlternatingHexagons"/>
    <dgm:cxn modelId="{F8A750E0-64E9-4C89-9B29-009B42D2E201}" type="presParOf" srcId="{673C4AC8-79A2-4CF0-9B08-835F32FC4449}" destId="{B0CB1CA9-B322-4E4C-9FA1-016E6A970EB9}" srcOrd="1" destOrd="0" presId="urn:microsoft.com/office/officeart/2008/layout/AlternatingHexagons"/>
    <dgm:cxn modelId="{7978F229-FE43-48ED-B7AC-48A266434297}" type="presParOf" srcId="{673C4AC8-79A2-4CF0-9B08-835F32FC4449}" destId="{13FFF642-2DA0-4B7A-BEFA-41ADB5320645}" srcOrd="2" destOrd="0" presId="urn:microsoft.com/office/officeart/2008/layout/AlternatingHexagons"/>
    <dgm:cxn modelId="{BABB8CD8-7D2E-4AB7-8573-AB183B47211A}" type="presParOf" srcId="{673C4AC8-79A2-4CF0-9B08-835F32FC4449}" destId="{D7FC3D92-3E0B-4507-AEFE-6A7DDDDB4521}" srcOrd="3" destOrd="0" presId="urn:microsoft.com/office/officeart/2008/layout/AlternatingHexagons"/>
    <dgm:cxn modelId="{FB8E0DE4-C82E-4082-BAE9-76634C27866F}" type="presParOf" srcId="{673C4AC8-79A2-4CF0-9B08-835F32FC4449}" destId="{C8090427-5797-4204-9C34-1C9E9530BD60}" srcOrd="4" destOrd="0" presId="urn:microsoft.com/office/officeart/2008/layout/AlternatingHexagons"/>
    <dgm:cxn modelId="{E9D2DAB3-1214-4E21-A391-DF6129C44CD0}" type="presParOf" srcId="{1D1FA7BB-61B7-4EC8-A140-E3F68196B4E8}" destId="{340BE064-2926-4882-B95D-DE03A41CA832}" srcOrd="3" destOrd="0" presId="urn:microsoft.com/office/officeart/2008/layout/AlternatingHexagons"/>
    <dgm:cxn modelId="{1F980EA7-4D5F-4B21-B248-C10BB7E66125}" type="presParOf" srcId="{1D1FA7BB-61B7-4EC8-A140-E3F68196B4E8}" destId="{28ADB455-A05A-488D-BE92-5AD198FC8A4C}" srcOrd="4" destOrd="0" presId="urn:microsoft.com/office/officeart/2008/layout/AlternatingHexagons"/>
    <dgm:cxn modelId="{0B77F757-16AD-46E3-8F66-FB9D637D715A}" type="presParOf" srcId="{28ADB455-A05A-488D-BE92-5AD198FC8A4C}" destId="{9BFD71B2-6C47-4D2B-8F75-1DA6BBA51BE0}" srcOrd="0" destOrd="0" presId="urn:microsoft.com/office/officeart/2008/layout/AlternatingHexagons"/>
    <dgm:cxn modelId="{6D539F69-8825-42CB-9EC6-82D3BE7E89A1}" type="presParOf" srcId="{28ADB455-A05A-488D-BE92-5AD198FC8A4C}" destId="{B0A843C4-52CA-400C-94B4-40571A08D4C7}" srcOrd="1" destOrd="0" presId="urn:microsoft.com/office/officeart/2008/layout/AlternatingHexagons"/>
    <dgm:cxn modelId="{A9789C14-C8EE-4C92-99A5-9C95140C79B3}" type="presParOf" srcId="{28ADB455-A05A-488D-BE92-5AD198FC8A4C}" destId="{DEDBEABB-E15F-4C72-AB04-CB484E7C4AD4}" srcOrd="2" destOrd="0" presId="urn:microsoft.com/office/officeart/2008/layout/AlternatingHexagons"/>
    <dgm:cxn modelId="{255E43BA-5AEC-4C26-B3AF-064EF65BECD8}" type="presParOf" srcId="{28ADB455-A05A-488D-BE92-5AD198FC8A4C}" destId="{A1BCE2B5-EE88-4D60-B273-7172E20A4FA0}" srcOrd="3" destOrd="0" presId="urn:microsoft.com/office/officeart/2008/layout/AlternatingHexagons"/>
    <dgm:cxn modelId="{15669EA5-2F77-43BD-946A-B7544E51C923}" type="presParOf" srcId="{28ADB455-A05A-488D-BE92-5AD198FC8A4C}" destId="{BEBB28E8-D635-4D3C-B41B-B511683DBD11}" srcOrd="4" destOrd="0" presId="urn:microsoft.com/office/officeart/2008/layout/AlternatingHexagons"/>
    <dgm:cxn modelId="{8540BC75-6AAC-4DB2-8FEC-C76F1CFF9E4A}" type="presParOf" srcId="{1D1FA7BB-61B7-4EC8-A140-E3F68196B4E8}" destId="{86736462-450D-4DD5-8B37-342FAAD2836E}" srcOrd="5" destOrd="0" presId="urn:microsoft.com/office/officeart/2008/layout/AlternatingHexagons"/>
    <dgm:cxn modelId="{55C42D42-7AC5-42B2-BC64-2C7DBDE29CD2}" type="presParOf" srcId="{1D1FA7BB-61B7-4EC8-A140-E3F68196B4E8}" destId="{0BCB45D8-FC69-44FD-BF80-A338570FA284}" srcOrd="6" destOrd="0" presId="urn:microsoft.com/office/officeart/2008/layout/AlternatingHexagons"/>
    <dgm:cxn modelId="{5FED33F4-9EB3-4C66-9918-96BD9D860E29}" type="presParOf" srcId="{0BCB45D8-FC69-44FD-BF80-A338570FA284}" destId="{8FDAD549-BFFD-4C4F-95C0-21C05ED00E63}" srcOrd="0" destOrd="0" presId="urn:microsoft.com/office/officeart/2008/layout/AlternatingHexagons"/>
    <dgm:cxn modelId="{62F730F4-35C7-4301-8772-162C1850C6AE}" type="presParOf" srcId="{0BCB45D8-FC69-44FD-BF80-A338570FA284}" destId="{71528D7A-D4E9-444D-B1B7-B9B40B4419F4}" srcOrd="1" destOrd="0" presId="urn:microsoft.com/office/officeart/2008/layout/AlternatingHexagons"/>
    <dgm:cxn modelId="{CBC3A959-A54B-485F-87C1-D527D2C17706}" type="presParOf" srcId="{0BCB45D8-FC69-44FD-BF80-A338570FA284}" destId="{A8B6BDF6-7508-4680-8796-302694351FD8}" srcOrd="2" destOrd="0" presId="urn:microsoft.com/office/officeart/2008/layout/AlternatingHexagons"/>
    <dgm:cxn modelId="{4E07A1C7-47B9-42C1-8EA5-2FB3469CC5B9}" type="presParOf" srcId="{0BCB45D8-FC69-44FD-BF80-A338570FA284}" destId="{0B4643F9-5ED4-4FAE-A757-C2E3DDF7AD84}" srcOrd="3" destOrd="0" presId="urn:microsoft.com/office/officeart/2008/layout/AlternatingHexagons"/>
    <dgm:cxn modelId="{2AB76BCE-1EAA-4490-B314-ECE04D07FF39}" type="presParOf" srcId="{0BCB45D8-FC69-44FD-BF80-A338570FA284}" destId="{7E415DBD-3D5E-4971-9BF4-8FD6C5D03A12}" srcOrd="4" destOrd="0" presId="urn:microsoft.com/office/officeart/2008/layout/AlternatingHexagons"/>
    <dgm:cxn modelId="{F1D1EE00-8161-43BD-A00F-A37C0ED8ED4C}" type="presParOf" srcId="{1D1FA7BB-61B7-4EC8-A140-E3F68196B4E8}" destId="{7A3D0182-0AEA-481A-9BF8-D49D7FB43640}" srcOrd="7" destOrd="0" presId="urn:microsoft.com/office/officeart/2008/layout/AlternatingHexagons"/>
    <dgm:cxn modelId="{E1A03447-7298-4BFE-A5F7-EBADBA83FEEC}" type="presParOf" srcId="{1D1FA7BB-61B7-4EC8-A140-E3F68196B4E8}" destId="{6C98A6F2-B58B-4F3A-AC3D-4078F8BF149D}" srcOrd="8" destOrd="0" presId="urn:microsoft.com/office/officeart/2008/layout/AlternatingHexagons"/>
    <dgm:cxn modelId="{C6087192-DE63-4AFD-AD17-62D65EF674B8}" type="presParOf" srcId="{6C98A6F2-B58B-4F3A-AC3D-4078F8BF149D}" destId="{9EE7E785-3006-4294-803A-AC0E3627D277}" srcOrd="0" destOrd="0" presId="urn:microsoft.com/office/officeart/2008/layout/AlternatingHexagons"/>
    <dgm:cxn modelId="{211546D7-8297-474A-8BCE-C0D2C86689D6}" type="presParOf" srcId="{6C98A6F2-B58B-4F3A-AC3D-4078F8BF149D}" destId="{2BC7F712-871E-4B10-BA3E-0FB9EC6EBC76}" srcOrd="1" destOrd="0" presId="urn:microsoft.com/office/officeart/2008/layout/AlternatingHexagons"/>
    <dgm:cxn modelId="{797B80FE-54E2-4C08-BD8A-5AE593027E9D}" type="presParOf" srcId="{6C98A6F2-B58B-4F3A-AC3D-4078F8BF149D}" destId="{2FD724A2-1D2F-421E-BF2C-BF760665D21E}" srcOrd="2" destOrd="0" presId="urn:microsoft.com/office/officeart/2008/layout/AlternatingHexagons"/>
    <dgm:cxn modelId="{3D7FFE68-EF1D-4B65-BA49-02465FB0C3CC}" type="presParOf" srcId="{6C98A6F2-B58B-4F3A-AC3D-4078F8BF149D}" destId="{18EA46FE-41AB-4B2F-8842-55081B19125C}" srcOrd="3" destOrd="0" presId="urn:microsoft.com/office/officeart/2008/layout/AlternatingHexagons"/>
    <dgm:cxn modelId="{F77277CE-704A-4BEA-83AF-4F74827B1A43}" type="presParOf" srcId="{6C98A6F2-B58B-4F3A-AC3D-4078F8BF149D}" destId="{8AA71535-54C6-4531-83EC-C8901856B8E3}"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33CA1D-1F1B-49FC-A659-F5237F147174}" type="doc">
      <dgm:prSet loTypeId="urn:microsoft.com/office/officeart/2005/8/layout/hList7#3" loCatId="list" qsTypeId="urn:microsoft.com/office/officeart/2005/8/quickstyle/simple3" qsCatId="simple" csTypeId="urn:microsoft.com/office/officeart/2005/8/colors/colorful5" csCatId="colorful" phldr="1"/>
      <dgm:spPr/>
      <dgm:t>
        <a:bodyPr/>
        <a:lstStyle/>
        <a:p>
          <a:endParaRPr lang="zh-CN" altLang="en-US"/>
        </a:p>
      </dgm:t>
    </dgm:pt>
    <dgm:pt modelId="{C3A45878-B0D3-42DB-979A-DC892172C89F}">
      <dgm:prSet phldrT="[文本]" custT="1"/>
      <dgm:spPr/>
      <dgm:t>
        <a:bodyPr/>
        <a:lstStyle/>
        <a:p>
          <a:r>
            <a:rPr lang="zh-CN" altLang="en-US" sz="1400" b="1" dirty="0" smtClean="0">
              <a:latin typeface="微软雅黑" pitchFamily="34" charset="-122"/>
              <a:ea typeface="微软雅黑" pitchFamily="34" charset="-122"/>
            </a:rPr>
            <a:t>云诊断和升级平台</a:t>
          </a:r>
          <a:endParaRPr lang="zh-CN" altLang="en-US" sz="1400" b="1" dirty="0">
            <a:latin typeface="微软雅黑" pitchFamily="34" charset="-122"/>
            <a:ea typeface="微软雅黑" pitchFamily="34" charset="-122"/>
          </a:endParaRPr>
        </a:p>
      </dgm:t>
    </dgm:pt>
    <dgm:pt modelId="{37028C34-C06C-4EDC-A8F2-F3969FE84124}" type="parTrans" cxnId="{8D803C85-95D6-46CD-8048-3E47C746ADE5}">
      <dgm:prSet/>
      <dgm:spPr/>
      <dgm:t>
        <a:bodyPr/>
        <a:lstStyle/>
        <a:p>
          <a:endParaRPr lang="zh-CN" altLang="en-US" sz="1400"/>
        </a:p>
      </dgm:t>
    </dgm:pt>
    <dgm:pt modelId="{B5334DC7-0CAD-4640-97B0-EF9DF9E3CE9E}" type="sibTrans" cxnId="{8D803C85-95D6-46CD-8048-3E47C746ADE5}">
      <dgm:prSet/>
      <dgm:spPr/>
      <dgm:t>
        <a:bodyPr/>
        <a:lstStyle/>
        <a:p>
          <a:endParaRPr lang="zh-CN" altLang="en-US" sz="1400"/>
        </a:p>
      </dgm:t>
    </dgm:pt>
    <dgm:pt modelId="{1B37A24C-87D8-4447-A449-ADB57F6C1F97}">
      <dgm:prSet custT="1"/>
      <dgm:spPr/>
      <dgm:t>
        <a:bodyPr/>
        <a:lstStyle/>
        <a:p>
          <a:r>
            <a:rPr lang="zh-CN" altLang="en-US" sz="1400" b="1" dirty="0" smtClean="0">
              <a:latin typeface="微软雅黑" pitchFamily="34" charset="-122"/>
              <a:ea typeface="微软雅黑" pitchFamily="34" charset="-122"/>
            </a:rPr>
            <a:t>统一管理平台</a:t>
          </a:r>
          <a:endParaRPr lang="zh-CN" altLang="en-US" sz="1400" b="1" dirty="0">
            <a:latin typeface="微软雅黑" pitchFamily="34" charset="-122"/>
            <a:ea typeface="微软雅黑" pitchFamily="34" charset="-122"/>
          </a:endParaRPr>
        </a:p>
      </dgm:t>
    </dgm:pt>
    <dgm:pt modelId="{17CFB013-547F-4DC0-8248-C52D8600BDEC}" type="parTrans" cxnId="{7D060783-CAB4-4ACC-B350-26F8330E8C15}">
      <dgm:prSet/>
      <dgm:spPr/>
      <dgm:t>
        <a:bodyPr/>
        <a:lstStyle/>
        <a:p>
          <a:endParaRPr lang="zh-CN" altLang="en-US"/>
        </a:p>
      </dgm:t>
    </dgm:pt>
    <dgm:pt modelId="{5BD40C45-80B6-45B8-938A-C93C5661CBC0}" type="sibTrans" cxnId="{7D060783-CAB4-4ACC-B350-26F8330E8C15}">
      <dgm:prSet/>
      <dgm:spPr/>
      <dgm:t>
        <a:bodyPr/>
        <a:lstStyle/>
        <a:p>
          <a:endParaRPr lang="zh-CN" altLang="en-US"/>
        </a:p>
      </dgm:t>
    </dgm:pt>
    <dgm:pt modelId="{8A188A98-A08D-41D6-B712-663CB3A1ECD8}">
      <dgm:prSet custT="1"/>
      <dgm:spPr/>
      <dgm:t>
        <a:bodyPr/>
        <a:lstStyle/>
        <a:p>
          <a:r>
            <a:rPr lang="zh-CN" altLang="en-US" sz="1200" b="1" dirty="0" smtClean="0">
              <a:latin typeface="微软雅黑" pitchFamily="34" charset="-122"/>
              <a:ea typeface="微软雅黑" pitchFamily="34" charset="-122"/>
            </a:rPr>
            <a:t>远程</a:t>
          </a:r>
          <a:r>
            <a:rPr lang="en-US" altLang="zh-CN" sz="1200" b="1" dirty="0" smtClean="0">
              <a:latin typeface="微软雅黑" pitchFamily="34" charset="-122"/>
              <a:ea typeface="微软雅黑" pitchFamily="34" charset="-122"/>
            </a:rPr>
            <a:t>Bug</a:t>
          </a:r>
          <a:r>
            <a:rPr lang="zh-CN" altLang="en-US" sz="1200" b="1" dirty="0" smtClean="0">
              <a:latin typeface="微软雅黑" pitchFamily="34" charset="-122"/>
              <a:ea typeface="微软雅黑" pitchFamily="34" charset="-122"/>
            </a:rPr>
            <a:t>诊断</a:t>
          </a:r>
          <a:endParaRPr lang="zh-CN" altLang="en-US" sz="1200" b="1" dirty="0">
            <a:latin typeface="微软雅黑" pitchFamily="34" charset="-122"/>
            <a:ea typeface="微软雅黑" pitchFamily="34" charset="-122"/>
          </a:endParaRPr>
        </a:p>
      </dgm:t>
    </dgm:pt>
    <dgm:pt modelId="{63F61BD9-212A-4AFD-A954-01F841E95438}" type="parTrans" cxnId="{D3C7054D-BDC7-4100-82A6-7A37EF121135}">
      <dgm:prSet/>
      <dgm:spPr/>
      <dgm:t>
        <a:bodyPr/>
        <a:lstStyle/>
        <a:p>
          <a:endParaRPr lang="zh-CN" altLang="en-US"/>
        </a:p>
      </dgm:t>
    </dgm:pt>
    <dgm:pt modelId="{B3D90254-5F40-4863-A34D-5C631E5FF3DD}" type="sibTrans" cxnId="{D3C7054D-BDC7-4100-82A6-7A37EF121135}">
      <dgm:prSet/>
      <dgm:spPr/>
      <dgm:t>
        <a:bodyPr/>
        <a:lstStyle/>
        <a:p>
          <a:endParaRPr lang="zh-CN" altLang="en-US"/>
        </a:p>
      </dgm:t>
    </dgm:pt>
    <dgm:pt modelId="{71512603-68E2-479E-91C0-7E1CEE6EF371}">
      <dgm:prSet custT="1"/>
      <dgm:spPr/>
      <dgm:t>
        <a:bodyPr/>
        <a:lstStyle/>
        <a:p>
          <a:r>
            <a:rPr lang="zh-CN" altLang="en-US" sz="1200" b="1" dirty="0" smtClean="0">
              <a:latin typeface="微软雅黑" pitchFamily="34" charset="-122"/>
              <a:ea typeface="微软雅黑" pitchFamily="34" charset="-122"/>
            </a:rPr>
            <a:t>在线调试接口</a:t>
          </a:r>
          <a:endParaRPr lang="zh-CN" altLang="en-US" sz="1200" b="1" dirty="0">
            <a:latin typeface="微软雅黑" pitchFamily="34" charset="-122"/>
            <a:ea typeface="微软雅黑" pitchFamily="34" charset="-122"/>
          </a:endParaRPr>
        </a:p>
      </dgm:t>
    </dgm:pt>
    <dgm:pt modelId="{83CF18DF-E95E-434D-BCC4-136931553087}" type="parTrans" cxnId="{D32824D6-5BD8-400D-B419-25160B213EF9}">
      <dgm:prSet/>
      <dgm:spPr/>
      <dgm:t>
        <a:bodyPr/>
        <a:lstStyle/>
        <a:p>
          <a:endParaRPr lang="zh-CN" altLang="en-US"/>
        </a:p>
      </dgm:t>
    </dgm:pt>
    <dgm:pt modelId="{B7F1A2E2-6E18-4E68-88FF-2D20530D4111}" type="sibTrans" cxnId="{D32824D6-5BD8-400D-B419-25160B213EF9}">
      <dgm:prSet/>
      <dgm:spPr/>
      <dgm:t>
        <a:bodyPr/>
        <a:lstStyle/>
        <a:p>
          <a:endParaRPr lang="zh-CN" altLang="en-US"/>
        </a:p>
      </dgm:t>
    </dgm:pt>
    <dgm:pt modelId="{D04F9F1C-EBBE-477A-BC5A-551E75FB3750}">
      <dgm:prSet custT="1"/>
      <dgm:spPr/>
      <dgm:t>
        <a:bodyPr/>
        <a:lstStyle/>
        <a:p>
          <a:r>
            <a:rPr lang="zh-CN" altLang="en-US" sz="1200" b="1" dirty="0" smtClean="0">
              <a:latin typeface="微软雅黑" pitchFamily="34" charset="-122"/>
              <a:ea typeface="微软雅黑" pitchFamily="34" charset="-122"/>
            </a:rPr>
            <a:t>在线升级接口</a:t>
          </a:r>
          <a:endParaRPr lang="zh-CN" altLang="en-US" sz="1200" b="1" dirty="0">
            <a:latin typeface="微软雅黑" pitchFamily="34" charset="-122"/>
            <a:ea typeface="微软雅黑" pitchFamily="34" charset="-122"/>
          </a:endParaRPr>
        </a:p>
      </dgm:t>
    </dgm:pt>
    <dgm:pt modelId="{886119FB-B344-48AE-BFFA-F593EEDA8B76}" type="parTrans" cxnId="{68D9B14F-22CC-4816-A94E-229C0D366318}">
      <dgm:prSet/>
      <dgm:spPr/>
      <dgm:t>
        <a:bodyPr/>
        <a:lstStyle/>
        <a:p>
          <a:endParaRPr lang="zh-CN" altLang="en-US"/>
        </a:p>
      </dgm:t>
    </dgm:pt>
    <dgm:pt modelId="{F925C134-AD37-4588-9716-D8D0B9D2C008}" type="sibTrans" cxnId="{68D9B14F-22CC-4816-A94E-229C0D366318}">
      <dgm:prSet/>
      <dgm:spPr/>
      <dgm:t>
        <a:bodyPr/>
        <a:lstStyle/>
        <a:p>
          <a:endParaRPr lang="zh-CN" altLang="en-US"/>
        </a:p>
      </dgm:t>
    </dgm:pt>
    <dgm:pt modelId="{B34BEC41-0D64-454E-8331-1668AF878BD5}">
      <dgm:prSet custT="1"/>
      <dgm:spPr/>
      <dgm:t>
        <a:bodyPr/>
        <a:lstStyle/>
        <a:p>
          <a:r>
            <a:rPr lang="zh-CN" altLang="en-US" sz="1200" b="1" dirty="0" smtClean="0">
              <a:latin typeface="微软雅黑" pitchFamily="34" charset="-122"/>
              <a:ea typeface="微软雅黑" pitchFamily="34" charset="-122"/>
            </a:rPr>
            <a:t>在线调试</a:t>
          </a:r>
          <a:endParaRPr lang="zh-CN" altLang="en-US" sz="1200" b="1" dirty="0">
            <a:latin typeface="微软雅黑" pitchFamily="34" charset="-122"/>
            <a:ea typeface="微软雅黑" pitchFamily="34" charset="-122"/>
          </a:endParaRPr>
        </a:p>
      </dgm:t>
    </dgm:pt>
    <dgm:pt modelId="{CE448B53-6E48-4A2E-9BE5-5C78D63F9287}" type="parTrans" cxnId="{FC485F26-CA4F-42A4-880D-2C9195983E02}">
      <dgm:prSet/>
      <dgm:spPr/>
      <dgm:t>
        <a:bodyPr/>
        <a:lstStyle/>
        <a:p>
          <a:endParaRPr lang="zh-CN" altLang="en-US"/>
        </a:p>
      </dgm:t>
    </dgm:pt>
    <dgm:pt modelId="{42825119-5BF1-44CB-9DF7-D6B5FC754600}" type="sibTrans" cxnId="{FC485F26-CA4F-42A4-880D-2C9195983E02}">
      <dgm:prSet/>
      <dgm:spPr/>
      <dgm:t>
        <a:bodyPr/>
        <a:lstStyle/>
        <a:p>
          <a:endParaRPr lang="zh-CN" altLang="en-US"/>
        </a:p>
      </dgm:t>
    </dgm:pt>
    <dgm:pt modelId="{76F7C6BF-17B9-4357-8E14-55DF92C78F2E}">
      <dgm:prSet custT="1"/>
      <dgm:spPr/>
      <dgm:t>
        <a:bodyPr/>
        <a:lstStyle/>
        <a:p>
          <a:r>
            <a:rPr lang="zh-CN" altLang="en-US" sz="1200" b="1" dirty="0" smtClean="0">
              <a:latin typeface="微软雅黑" pitchFamily="34" charset="-122"/>
              <a:ea typeface="微软雅黑" pitchFamily="34" charset="-122"/>
            </a:rPr>
            <a:t>在线升级</a:t>
          </a:r>
          <a:endParaRPr lang="zh-CN" altLang="en-US" sz="1200" b="1" dirty="0">
            <a:latin typeface="微软雅黑" pitchFamily="34" charset="-122"/>
            <a:ea typeface="微软雅黑" pitchFamily="34" charset="-122"/>
          </a:endParaRPr>
        </a:p>
      </dgm:t>
    </dgm:pt>
    <dgm:pt modelId="{3401ED07-B1E8-4D79-819F-158D856B046A}" type="parTrans" cxnId="{81457775-8BE5-4CF4-A327-22E8017FAFF3}">
      <dgm:prSet/>
      <dgm:spPr/>
      <dgm:t>
        <a:bodyPr/>
        <a:lstStyle/>
        <a:p>
          <a:endParaRPr lang="zh-CN" altLang="en-US"/>
        </a:p>
      </dgm:t>
    </dgm:pt>
    <dgm:pt modelId="{C023FD58-7D6C-4033-96E6-9186CB939160}" type="sibTrans" cxnId="{81457775-8BE5-4CF4-A327-22E8017FAFF3}">
      <dgm:prSet/>
      <dgm:spPr/>
      <dgm:t>
        <a:bodyPr/>
        <a:lstStyle/>
        <a:p>
          <a:endParaRPr lang="zh-CN" altLang="en-US"/>
        </a:p>
      </dgm:t>
    </dgm:pt>
    <dgm:pt modelId="{3ABB9CB6-89AC-46B3-BFBB-49C747E3E439}">
      <dgm:prSet custT="1"/>
      <dgm:spPr/>
      <dgm:t>
        <a:bodyPr/>
        <a:lstStyle/>
        <a:p>
          <a:r>
            <a:rPr lang="zh-CN" altLang="en-US" sz="1200" b="1" dirty="0" smtClean="0">
              <a:latin typeface="微软雅黑" pitchFamily="34" charset="-122"/>
              <a:ea typeface="微软雅黑" pitchFamily="34" charset="-122"/>
            </a:rPr>
            <a:t>数据备份接口</a:t>
          </a:r>
          <a:endParaRPr lang="zh-CN" altLang="en-US" sz="1200" b="1" dirty="0">
            <a:latin typeface="微软雅黑" pitchFamily="34" charset="-122"/>
            <a:ea typeface="微软雅黑" pitchFamily="34" charset="-122"/>
          </a:endParaRPr>
        </a:p>
      </dgm:t>
    </dgm:pt>
    <dgm:pt modelId="{95D8F28D-901B-45A4-9290-A74414A7BF02}" type="parTrans" cxnId="{8E7FBCD9-60D8-4F88-876D-EE168074F5AA}">
      <dgm:prSet/>
      <dgm:spPr/>
      <dgm:t>
        <a:bodyPr/>
        <a:lstStyle/>
        <a:p>
          <a:endParaRPr lang="zh-CN" altLang="en-US"/>
        </a:p>
      </dgm:t>
    </dgm:pt>
    <dgm:pt modelId="{FCBDB515-DE0E-4AC5-979C-55A77E199729}" type="sibTrans" cxnId="{8E7FBCD9-60D8-4F88-876D-EE168074F5AA}">
      <dgm:prSet/>
      <dgm:spPr/>
      <dgm:t>
        <a:bodyPr/>
        <a:lstStyle/>
        <a:p>
          <a:endParaRPr lang="zh-CN" altLang="en-US"/>
        </a:p>
      </dgm:t>
    </dgm:pt>
    <dgm:pt modelId="{8D3C7781-7D2D-4C4F-82C9-D89F5A99781B}">
      <dgm:prSet custT="1"/>
      <dgm:spPr/>
      <dgm:t>
        <a:bodyPr/>
        <a:lstStyle/>
        <a:p>
          <a:r>
            <a:rPr lang="zh-CN" altLang="en-US" sz="1200" b="1" dirty="0" smtClean="0">
              <a:latin typeface="微软雅黑" pitchFamily="34" charset="-122"/>
              <a:ea typeface="微软雅黑" pitchFamily="34" charset="-122"/>
            </a:rPr>
            <a:t>问题诊断接口</a:t>
          </a:r>
          <a:endParaRPr lang="zh-CN" altLang="en-US" sz="1200" b="1" dirty="0">
            <a:latin typeface="微软雅黑" pitchFamily="34" charset="-122"/>
            <a:ea typeface="微软雅黑" pitchFamily="34" charset="-122"/>
          </a:endParaRPr>
        </a:p>
      </dgm:t>
    </dgm:pt>
    <dgm:pt modelId="{863F08D5-96F8-4603-A67A-DB819F6E429C}" type="sibTrans" cxnId="{A18C4DB0-6138-4DB8-AAAF-16ABB1A4A331}">
      <dgm:prSet/>
      <dgm:spPr/>
      <dgm:t>
        <a:bodyPr/>
        <a:lstStyle/>
        <a:p>
          <a:endParaRPr lang="zh-CN" altLang="en-US"/>
        </a:p>
      </dgm:t>
    </dgm:pt>
    <dgm:pt modelId="{C56E496E-88B0-49B5-B665-61BAA180DDBA}" type="parTrans" cxnId="{A18C4DB0-6138-4DB8-AAAF-16ABB1A4A331}">
      <dgm:prSet/>
      <dgm:spPr/>
      <dgm:t>
        <a:bodyPr/>
        <a:lstStyle/>
        <a:p>
          <a:endParaRPr lang="zh-CN" altLang="en-US"/>
        </a:p>
      </dgm:t>
    </dgm:pt>
    <dgm:pt modelId="{C99CC02A-BABA-49AF-BD2B-34CEF697D818}" type="pres">
      <dgm:prSet presAssocID="{B433CA1D-1F1B-49FC-A659-F5237F147174}" presName="Name0" presStyleCnt="0">
        <dgm:presLayoutVars>
          <dgm:dir/>
          <dgm:resizeHandles val="exact"/>
        </dgm:presLayoutVars>
      </dgm:prSet>
      <dgm:spPr/>
      <dgm:t>
        <a:bodyPr/>
        <a:lstStyle/>
        <a:p>
          <a:endParaRPr lang="zh-CN" altLang="en-US"/>
        </a:p>
      </dgm:t>
    </dgm:pt>
    <dgm:pt modelId="{0973D26D-96F7-44DA-871B-C543A964904A}" type="pres">
      <dgm:prSet presAssocID="{B433CA1D-1F1B-49FC-A659-F5237F147174}" presName="fgShape" presStyleLbl="fgShp" presStyleIdx="0" presStyleCnt="1" custScaleX="28090" custScaleY="59322" custLinFactY="-88426" custLinFactNeighborX="0" custLinFactNeighborY="-100000"/>
      <dgm:spPr/>
      <dgm:t>
        <a:bodyPr/>
        <a:lstStyle/>
        <a:p>
          <a:endParaRPr lang="zh-CN" altLang="en-US"/>
        </a:p>
      </dgm:t>
    </dgm:pt>
    <dgm:pt modelId="{CAF248C9-3CFD-44B9-85E1-2BF700E34F70}" type="pres">
      <dgm:prSet presAssocID="{B433CA1D-1F1B-49FC-A659-F5237F147174}" presName="linComp" presStyleCnt="0"/>
      <dgm:spPr/>
      <dgm:t>
        <a:bodyPr/>
        <a:lstStyle/>
        <a:p>
          <a:endParaRPr lang="zh-CN" altLang="en-US"/>
        </a:p>
      </dgm:t>
    </dgm:pt>
    <dgm:pt modelId="{E1D1EF34-A666-4456-86A6-BF0C9B0A3F6A}" type="pres">
      <dgm:prSet presAssocID="{C3A45878-B0D3-42DB-979A-DC892172C89F}" presName="compNode" presStyleCnt="0"/>
      <dgm:spPr/>
      <dgm:t>
        <a:bodyPr/>
        <a:lstStyle/>
        <a:p>
          <a:endParaRPr lang="zh-CN" altLang="en-US"/>
        </a:p>
      </dgm:t>
    </dgm:pt>
    <dgm:pt modelId="{DCA490BB-4A96-48D4-B865-5BF3B01F1A22}" type="pres">
      <dgm:prSet presAssocID="{C3A45878-B0D3-42DB-979A-DC892172C89F}" presName="bkgdShape" presStyleLbl="node1" presStyleIdx="0" presStyleCnt="2" custLinFactNeighborX="-2370"/>
      <dgm:spPr/>
      <dgm:t>
        <a:bodyPr/>
        <a:lstStyle/>
        <a:p>
          <a:endParaRPr lang="zh-CN" altLang="en-US"/>
        </a:p>
      </dgm:t>
    </dgm:pt>
    <dgm:pt modelId="{D000BD64-CE06-4EAD-ABD1-F9AF52674C7C}" type="pres">
      <dgm:prSet presAssocID="{C3A45878-B0D3-42DB-979A-DC892172C89F}" presName="nodeTx" presStyleLbl="node1" presStyleIdx="0" presStyleCnt="2">
        <dgm:presLayoutVars>
          <dgm:bulletEnabled val="1"/>
        </dgm:presLayoutVars>
      </dgm:prSet>
      <dgm:spPr/>
      <dgm:t>
        <a:bodyPr/>
        <a:lstStyle/>
        <a:p>
          <a:endParaRPr lang="zh-CN" altLang="en-US"/>
        </a:p>
      </dgm:t>
    </dgm:pt>
    <dgm:pt modelId="{C605A525-A92E-4E1A-B1C0-72625677852D}" type="pres">
      <dgm:prSet presAssocID="{C3A45878-B0D3-42DB-979A-DC892172C89F}" presName="invisiNode" presStyleLbl="node1" presStyleIdx="0" presStyleCnt="2"/>
      <dgm:spPr/>
      <dgm:t>
        <a:bodyPr/>
        <a:lstStyle/>
        <a:p>
          <a:endParaRPr lang="zh-CN" altLang="en-US"/>
        </a:p>
      </dgm:t>
    </dgm:pt>
    <dgm:pt modelId="{2CBB3F63-709C-4F53-8ECB-992781F5020B}" type="pres">
      <dgm:prSet presAssocID="{C3A45878-B0D3-42DB-979A-DC892172C89F}" presName="imagNode" presStyleLbl="fg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t>
        <a:bodyPr/>
        <a:lstStyle/>
        <a:p>
          <a:endParaRPr lang="zh-CN" altLang="en-US"/>
        </a:p>
      </dgm:t>
    </dgm:pt>
    <dgm:pt modelId="{79564BF1-1373-4949-8680-BAD005658037}" type="pres">
      <dgm:prSet presAssocID="{B5334DC7-0CAD-4640-97B0-EF9DF9E3CE9E}" presName="sibTrans" presStyleLbl="sibTrans2D1" presStyleIdx="0" presStyleCnt="0"/>
      <dgm:spPr/>
      <dgm:t>
        <a:bodyPr/>
        <a:lstStyle/>
        <a:p>
          <a:endParaRPr lang="zh-CN" altLang="en-US"/>
        </a:p>
      </dgm:t>
    </dgm:pt>
    <dgm:pt modelId="{96C6891D-8897-4BD3-A1D6-CA25FB84DA1F}" type="pres">
      <dgm:prSet presAssocID="{1B37A24C-87D8-4447-A449-ADB57F6C1F97}" presName="compNode" presStyleCnt="0"/>
      <dgm:spPr/>
      <dgm:t>
        <a:bodyPr/>
        <a:lstStyle/>
        <a:p>
          <a:endParaRPr lang="zh-CN" altLang="en-US"/>
        </a:p>
      </dgm:t>
    </dgm:pt>
    <dgm:pt modelId="{69197517-FC55-40C5-8AA2-A8AEEC86DEB4}" type="pres">
      <dgm:prSet presAssocID="{1B37A24C-87D8-4447-A449-ADB57F6C1F97}" presName="bkgdShape" presStyleLbl="node1" presStyleIdx="1" presStyleCnt="2" custLinFactNeighborY="1695"/>
      <dgm:spPr/>
      <dgm:t>
        <a:bodyPr/>
        <a:lstStyle/>
        <a:p>
          <a:endParaRPr lang="zh-CN" altLang="en-US"/>
        </a:p>
      </dgm:t>
    </dgm:pt>
    <dgm:pt modelId="{FB33D3B6-F37F-40E3-A0F2-259A7446B02E}" type="pres">
      <dgm:prSet presAssocID="{1B37A24C-87D8-4447-A449-ADB57F6C1F97}" presName="nodeTx" presStyleLbl="node1" presStyleIdx="1" presStyleCnt="2">
        <dgm:presLayoutVars>
          <dgm:bulletEnabled val="1"/>
        </dgm:presLayoutVars>
      </dgm:prSet>
      <dgm:spPr/>
      <dgm:t>
        <a:bodyPr/>
        <a:lstStyle/>
        <a:p>
          <a:endParaRPr lang="zh-CN" altLang="en-US"/>
        </a:p>
      </dgm:t>
    </dgm:pt>
    <dgm:pt modelId="{AF5838A4-1F14-471C-BC01-16E74A45620B}" type="pres">
      <dgm:prSet presAssocID="{1B37A24C-87D8-4447-A449-ADB57F6C1F97}" presName="invisiNode" presStyleLbl="node1" presStyleIdx="1" presStyleCnt="2"/>
      <dgm:spPr/>
      <dgm:t>
        <a:bodyPr/>
        <a:lstStyle/>
        <a:p>
          <a:endParaRPr lang="zh-CN" altLang="en-US"/>
        </a:p>
      </dgm:t>
    </dgm:pt>
    <dgm:pt modelId="{34CB0A20-1BFE-45FE-A189-7A94D8804C9B}" type="pres">
      <dgm:prSet presAssocID="{1B37A24C-87D8-4447-A449-ADB57F6C1F97}" presName="imagNode" presStyleLbl="fg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l="-34000" r="-34000"/>
          </a:stretch>
        </a:blipFill>
      </dgm:spPr>
      <dgm:t>
        <a:bodyPr/>
        <a:lstStyle/>
        <a:p>
          <a:endParaRPr lang="zh-CN" altLang="en-US"/>
        </a:p>
      </dgm:t>
    </dgm:pt>
  </dgm:ptLst>
  <dgm:cxnLst>
    <dgm:cxn modelId="{6FCFB661-B282-441B-84AE-6493B4FA6857}" type="presOf" srcId="{B34BEC41-0D64-454E-8331-1668AF878BD5}" destId="{DCA490BB-4A96-48D4-B865-5BF3B01F1A22}" srcOrd="0" destOrd="2" presId="urn:microsoft.com/office/officeart/2005/8/layout/hList7#3"/>
    <dgm:cxn modelId="{81457775-8BE5-4CF4-A327-22E8017FAFF3}" srcId="{C3A45878-B0D3-42DB-979A-DC892172C89F}" destId="{76F7C6BF-17B9-4357-8E14-55DF92C78F2E}" srcOrd="2" destOrd="0" parTransId="{3401ED07-B1E8-4D79-819F-158D856B046A}" sibTransId="{C023FD58-7D6C-4033-96E6-9186CB939160}"/>
    <dgm:cxn modelId="{D6A076D3-1D6F-49E9-A6BF-15C35CD735F3}" type="presOf" srcId="{1B37A24C-87D8-4447-A449-ADB57F6C1F97}" destId="{FB33D3B6-F37F-40E3-A0F2-259A7446B02E}" srcOrd="1" destOrd="0" presId="urn:microsoft.com/office/officeart/2005/8/layout/hList7#3"/>
    <dgm:cxn modelId="{34209429-3BB0-4603-888A-C4859ED4BD00}" type="presOf" srcId="{C3A45878-B0D3-42DB-979A-DC892172C89F}" destId="{DCA490BB-4A96-48D4-B865-5BF3B01F1A22}" srcOrd="0" destOrd="0" presId="urn:microsoft.com/office/officeart/2005/8/layout/hList7#3"/>
    <dgm:cxn modelId="{F0F2E1FD-7A41-45AA-8501-F820F4615C7D}" type="presOf" srcId="{71512603-68E2-479E-91C0-7E1CEE6EF371}" destId="{FB33D3B6-F37F-40E3-A0F2-259A7446B02E}" srcOrd="1" destOrd="2" presId="urn:microsoft.com/office/officeart/2005/8/layout/hList7#3"/>
    <dgm:cxn modelId="{88D40813-6083-4F4D-900C-405BB768B502}" type="presOf" srcId="{8A188A98-A08D-41D6-B712-663CB3A1ECD8}" destId="{D000BD64-CE06-4EAD-ABD1-F9AF52674C7C}" srcOrd="1" destOrd="1" presId="urn:microsoft.com/office/officeart/2005/8/layout/hList7#3"/>
    <dgm:cxn modelId="{B79279E7-F019-4CA9-8796-C8DF3788BE2D}" type="presOf" srcId="{76F7C6BF-17B9-4357-8E14-55DF92C78F2E}" destId="{D000BD64-CE06-4EAD-ABD1-F9AF52674C7C}" srcOrd="1" destOrd="3" presId="urn:microsoft.com/office/officeart/2005/8/layout/hList7#3"/>
    <dgm:cxn modelId="{F1F8A0D1-C8F8-4BDE-A3D3-B50918D3C8F9}" type="presOf" srcId="{D04F9F1C-EBBE-477A-BC5A-551E75FB3750}" destId="{FB33D3B6-F37F-40E3-A0F2-259A7446B02E}" srcOrd="1" destOrd="3" presId="urn:microsoft.com/office/officeart/2005/8/layout/hList7#3"/>
    <dgm:cxn modelId="{8E7FBCD9-60D8-4F88-876D-EE168074F5AA}" srcId="{1B37A24C-87D8-4447-A449-ADB57F6C1F97}" destId="{3ABB9CB6-89AC-46B3-BFBB-49C747E3E439}" srcOrd="3" destOrd="0" parTransId="{95D8F28D-901B-45A4-9290-A74414A7BF02}" sibTransId="{FCBDB515-DE0E-4AC5-979C-55A77E199729}"/>
    <dgm:cxn modelId="{E5D0D6CE-8E75-4827-BFAF-0F7537E305E7}" type="presOf" srcId="{8D3C7781-7D2D-4C4F-82C9-D89F5A99781B}" destId="{69197517-FC55-40C5-8AA2-A8AEEC86DEB4}" srcOrd="0" destOrd="1" presId="urn:microsoft.com/office/officeart/2005/8/layout/hList7#3"/>
    <dgm:cxn modelId="{0FC4C8C1-F6F5-4598-8EFE-3D8407225410}" type="presOf" srcId="{76F7C6BF-17B9-4357-8E14-55DF92C78F2E}" destId="{DCA490BB-4A96-48D4-B865-5BF3B01F1A22}" srcOrd="0" destOrd="3" presId="urn:microsoft.com/office/officeart/2005/8/layout/hList7#3"/>
    <dgm:cxn modelId="{A495642A-36CB-4A3C-96ED-794ACFF02359}" type="presOf" srcId="{3ABB9CB6-89AC-46B3-BFBB-49C747E3E439}" destId="{69197517-FC55-40C5-8AA2-A8AEEC86DEB4}" srcOrd="0" destOrd="4" presId="urn:microsoft.com/office/officeart/2005/8/layout/hList7#3"/>
    <dgm:cxn modelId="{68D9B14F-22CC-4816-A94E-229C0D366318}" srcId="{1B37A24C-87D8-4447-A449-ADB57F6C1F97}" destId="{D04F9F1C-EBBE-477A-BC5A-551E75FB3750}" srcOrd="2" destOrd="0" parTransId="{886119FB-B344-48AE-BFFA-F593EEDA8B76}" sibTransId="{F925C134-AD37-4588-9716-D8D0B9D2C008}"/>
    <dgm:cxn modelId="{7C9BB047-BA41-47A8-951B-5FDC88C3808E}" type="presOf" srcId="{8A188A98-A08D-41D6-B712-663CB3A1ECD8}" destId="{DCA490BB-4A96-48D4-B865-5BF3B01F1A22}" srcOrd="0" destOrd="1" presId="urn:microsoft.com/office/officeart/2005/8/layout/hList7#3"/>
    <dgm:cxn modelId="{94031D83-FF42-4F92-B62D-0E7E9E79B26A}" type="presOf" srcId="{C3A45878-B0D3-42DB-979A-DC892172C89F}" destId="{D000BD64-CE06-4EAD-ABD1-F9AF52674C7C}" srcOrd="1" destOrd="0" presId="urn:microsoft.com/office/officeart/2005/8/layout/hList7#3"/>
    <dgm:cxn modelId="{7D060783-CAB4-4ACC-B350-26F8330E8C15}" srcId="{B433CA1D-1F1B-49FC-A659-F5237F147174}" destId="{1B37A24C-87D8-4447-A449-ADB57F6C1F97}" srcOrd="1" destOrd="0" parTransId="{17CFB013-547F-4DC0-8248-C52D8600BDEC}" sibTransId="{5BD40C45-80B6-45B8-938A-C93C5661CBC0}"/>
    <dgm:cxn modelId="{8B6ACE79-C854-48AC-8DB6-9BFC342820B8}" type="presOf" srcId="{B433CA1D-1F1B-49FC-A659-F5237F147174}" destId="{C99CC02A-BABA-49AF-BD2B-34CEF697D818}" srcOrd="0" destOrd="0" presId="urn:microsoft.com/office/officeart/2005/8/layout/hList7#3"/>
    <dgm:cxn modelId="{219C290A-FCDC-4540-9205-48AB69309E9F}" type="presOf" srcId="{3ABB9CB6-89AC-46B3-BFBB-49C747E3E439}" destId="{FB33D3B6-F37F-40E3-A0F2-259A7446B02E}" srcOrd="1" destOrd="4" presId="urn:microsoft.com/office/officeart/2005/8/layout/hList7#3"/>
    <dgm:cxn modelId="{573544D8-F87A-448A-9E36-8007E1FF9696}" type="presOf" srcId="{D04F9F1C-EBBE-477A-BC5A-551E75FB3750}" destId="{69197517-FC55-40C5-8AA2-A8AEEC86DEB4}" srcOrd="0" destOrd="3" presId="urn:microsoft.com/office/officeart/2005/8/layout/hList7#3"/>
    <dgm:cxn modelId="{A18C4DB0-6138-4DB8-AAAF-16ABB1A4A331}" srcId="{1B37A24C-87D8-4447-A449-ADB57F6C1F97}" destId="{8D3C7781-7D2D-4C4F-82C9-D89F5A99781B}" srcOrd="0" destOrd="0" parTransId="{C56E496E-88B0-49B5-B665-61BAA180DDBA}" sibTransId="{863F08D5-96F8-4603-A67A-DB819F6E429C}"/>
    <dgm:cxn modelId="{BC01C7AF-C32B-4013-915B-4C4425247711}" type="presOf" srcId="{B34BEC41-0D64-454E-8331-1668AF878BD5}" destId="{D000BD64-CE06-4EAD-ABD1-F9AF52674C7C}" srcOrd="1" destOrd="2" presId="urn:microsoft.com/office/officeart/2005/8/layout/hList7#3"/>
    <dgm:cxn modelId="{E2A4D3AF-D0F1-4522-806C-0A531D11A52D}" type="presOf" srcId="{71512603-68E2-479E-91C0-7E1CEE6EF371}" destId="{69197517-FC55-40C5-8AA2-A8AEEC86DEB4}" srcOrd="0" destOrd="2" presId="urn:microsoft.com/office/officeart/2005/8/layout/hList7#3"/>
    <dgm:cxn modelId="{8D803C85-95D6-46CD-8048-3E47C746ADE5}" srcId="{B433CA1D-1F1B-49FC-A659-F5237F147174}" destId="{C3A45878-B0D3-42DB-979A-DC892172C89F}" srcOrd="0" destOrd="0" parTransId="{37028C34-C06C-4EDC-A8F2-F3969FE84124}" sibTransId="{B5334DC7-0CAD-4640-97B0-EF9DF9E3CE9E}"/>
    <dgm:cxn modelId="{249F5AE4-22D9-4D44-A93A-2F128C722D35}" type="presOf" srcId="{B5334DC7-0CAD-4640-97B0-EF9DF9E3CE9E}" destId="{79564BF1-1373-4949-8680-BAD005658037}" srcOrd="0" destOrd="0" presId="urn:microsoft.com/office/officeart/2005/8/layout/hList7#3"/>
    <dgm:cxn modelId="{D32824D6-5BD8-400D-B419-25160B213EF9}" srcId="{1B37A24C-87D8-4447-A449-ADB57F6C1F97}" destId="{71512603-68E2-479E-91C0-7E1CEE6EF371}" srcOrd="1" destOrd="0" parTransId="{83CF18DF-E95E-434D-BCC4-136931553087}" sibTransId="{B7F1A2E2-6E18-4E68-88FF-2D20530D4111}"/>
    <dgm:cxn modelId="{D3C7054D-BDC7-4100-82A6-7A37EF121135}" srcId="{C3A45878-B0D3-42DB-979A-DC892172C89F}" destId="{8A188A98-A08D-41D6-B712-663CB3A1ECD8}" srcOrd="0" destOrd="0" parTransId="{63F61BD9-212A-4AFD-A954-01F841E95438}" sibTransId="{B3D90254-5F40-4863-A34D-5C631E5FF3DD}"/>
    <dgm:cxn modelId="{98995E61-9CC2-4EEC-BC8D-C7B73302D0C9}" type="presOf" srcId="{1B37A24C-87D8-4447-A449-ADB57F6C1F97}" destId="{69197517-FC55-40C5-8AA2-A8AEEC86DEB4}" srcOrd="0" destOrd="0" presId="urn:microsoft.com/office/officeart/2005/8/layout/hList7#3"/>
    <dgm:cxn modelId="{CFE5DDA6-CF41-41DB-BF2E-68D412E6E695}" type="presOf" srcId="{8D3C7781-7D2D-4C4F-82C9-D89F5A99781B}" destId="{FB33D3B6-F37F-40E3-A0F2-259A7446B02E}" srcOrd="1" destOrd="1" presId="urn:microsoft.com/office/officeart/2005/8/layout/hList7#3"/>
    <dgm:cxn modelId="{FC485F26-CA4F-42A4-880D-2C9195983E02}" srcId="{C3A45878-B0D3-42DB-979A-DC892172C89F}" destId="{B34BEC41-0D64-454E-8331-1668AF878BD5}" srcOrd="1" destOrd="0" parTransId="{CE448B53-6E48-4A2E-9BE5-5C78D63F9287}" sibTransId="{42825119-5BF1-44CB-9DF7-D6B5FC754600}"/>
    <dgm:cxn modelId="{0C7D492D-AE6F-456D-8E3D-25515F8E7840}" type="presParOf" srcId="{C99CC02A-BABA-49AF-BD2B-34CEF697D818}" destId="{0973D26D-96F7-44DA-871B-C543A964904A}" srcOrd="0" destOrd="0" presId="urn:microsoft.com/office/officeart/2005/8/layout/hList7#3"/>
    <dgm:cxn modelId="{2012F330-B36F-4769-89DE-D72550D51A10}" type="presParOf" srcId="{C99CC02A-BABA-49AF-BD2B-34CEF697D818}" destId="{CAF248C9-3CFD-44B9-85E1-2BF700E34F70}" srcOrd="1" destOrd="0" presId="urn:microsoft.com/office/officeart/2005/8/layout/hList7#3"/>
    <dgm:cxn modelId="{8C2A268D-D6B6-4370-A68D-1B6223EE7167}" type="presParOf" srcId="{CAF248C9-3CFD-44B9-85E1-2BF700E34F70}" destId="{E1D1EF34-A666-4456-86A6-BF0C9B0A3F6A}" srcOrd="0" destOrd="0" presId="urn:microsoft.com/office/officeart/2005/8/layout/hList7#3"/>
    <dgm:cxn modelId="{80C1D759-FEFE-40B9-AB69-830F55BEB215}" type="presParOf" srcId="{E1D1EF34-A666-4456-86A6-BF0C9B0A3F6A}" destId="{DCA490BB-4A96-48D4-B865-5BF3B01F1A22}" srcOrd="0" destOrd="0" presId="urn:microsoft.com/office/officeart/2005/8/layout/hList7#3"/>
    <dgm:cxn modelId="{41C3D567-EEB3-42C1-8F0F-ACFEAA2EC624}" type="presParOf" srcId="{E1D1EF34-A666-4456-86A6-BF0C9B0A3F6A}" destId="{D000BD64-CE06-4EAD-ABD1-F9AF52674C7C}" srcOrd="1" destOrd="0" presId="urn:microsoft.com/office/officeart/2005/8/layout/hList7#3"/>
    <dgm:cxn modelId="{06013E6A-D702-4A48-BA27-1590BDBA2D18}" type="presParOf" srcId="{E1D1EF34-A666-4456-86A6-BF0C9B0A3F6A}" destId="{C605A525-A92E-4E1A-B1C0-72625677852D}" srcOrd="2" destOrd="0" presId="urn:microsoft.com/office/officeart/2005/8/layout/hList7#3"/>
    <dgm:cxn modelId="{68A17E70-41EB-4AF7-8800-2773AC5E1635}" type="presParOf" srcId="{E1D1EF34-A666-4456-86A6-BF0C9B0A3F6A}" destId="{2CBB3F63-709C-4F53-8ECB-992781F5020B}" srcOrd="3" destOrd="0" presId="urn:microsoft.com/office/officeart/2005/8/layout/hList7#3"/>
    <dgm:cxn modelId="{8C84DDD2-BC2C-4144-AA1F-95B0356E785A}" type="presParOf" srcId="{CAF248C9-3CFD-44B9-85E1-2BF700E34F70}" destId="{79564BF1-1373-4949-8680-BAD005658037}" srcOrd="1" destOrd="0" presId="urn:microsoft.com/office/officeart/2005/8/layout/hList7#3"/>
    <dgm:cxn modelId="{20D28C0D-7D89-40D8-96D4-8F56EE0F0B4D}" type="presParOf" srcId="{CAF248C9-3CFD-44B9-85E1-2BF700E34F70}" destId="{96C6891D-8897-4BD3-A1D6-CA25FB84DA1F}" srcOrd="2" destOrd="0" presId="urn:microsoft.com/office/officeart/2005/8/layout/hList7#3"/>
    <dgm:cxn modelId="{6A224CC8-B89F-47F6-85AF-2707AD1B8974}" type="presParOf" srcId="{96C6891D-8897-4BD3-A1D6-CA25FB84DA1F}" destId="{69197517-FC55-40C5-8AA2-A8AEEC86DEB4}" srcOrd="0" destOrd="0" presId="urn:microsoft.com/office/officeart/2005/8/layout/hList7#3"/>
    <dgm:cxn modelId="{BB81B571-6058-4EA4-9122-B795C31FC3B2}" type="presParOf" srcId="{96C6891D-8897-4BD3-A1D6-CA25FB84DA1F}" destId="{FB33D3B6-F37F-40E3-A0F2-259A7446B02E}" srcOrd="1" destOrd="0" presId="urn:microsoft.com/office/officeart/2005/8/layout/hList7#3"/>
    <dgm:cxn modelId="{33FD51BE-9C58-4CCA-9DC8-FD0153DD7BB8}" type="presParOf" srcId="{96C6891D-8897-4BD3-A1D6-CA25FB84DA1F}" destId="{AF5838A4-1F14-471C-BC01-16E74A45620B}" srcOrd="2" destOrd="0" presId="urn:microsoft.com/office/officeart/2005/8/layout/hList7#3"/>
    <dgm:cxn modelId="{E1DFD644-8BE9-4444-9736-0D7492CF4A98}" type="presParOf" srcId="{96C6891D-8897-4BD3-A1D6-CA25FB84DA1F}" destId="{34CB0A20-1BFE-45FE-A189-7A94D8804C9B}" srcOrd="3" destOrd="0" presId="urn:microsoft.com/office/officeart/2005/8/layout/hList7#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6D4D152-9302-42AE-BEAB-EF2894DD88FE}" type="doc">
      <dgm:prSet loTypeId="urn:microsoft.com/office/officeart/2008/layout/AlternatingHexagons" loCatId="list" qsTypeId="urn:microsoft.com/office/officeart/2005/8/quickstyle/simple1" qsCatId="simple" csTypeId="urn:microsoft.com/office/officeart/2005/8/colors/colorful1#5" csCatId="colorful" phldr="1"/>
      <dgm:spPr/>
      <dgm:t>
        <a:bodyPr/>
        <a:lstStyle/>
        <a:p>
          <a:endParaRPr lang="zh-CN" altLang="en-US"/>
        </a:p>
      </dgm:t>
    </dgm:pt>
    <dgm:pt modelId="{5367035D-72F9-4BF2-96F8-ABE353EAB8F4}">
      <dgm:prSet phldrT="[文本]"/>
      <dgm:spPr/>
      <dgm:t>
        <a:bodyPr/>
        <a:lstStyle/>
        <a:p>
          <a:r>
            <a:rPr lang="zh-CN" altLang="en-US" dirty="0" smtClean="0"/>
            <a:t>教务管理系统</a:t>
          </a:r>
          <a:endParaRPr lang="zh-CN" altLang="en-US" dirty="0"/>
        </a:p>
      </dgm:t>
    </dgm:pt>
    <dgm:pt modelId="{89A6F8BD-26EA-4EE6-942A-CB58D589B971}" type="parTrans" cxnId="{F7E9F433-C331-44AB-BFC1-ED7985CD711A}">
      <dgm:prSet/>
      <dgm:spPr/>
      <dgm:t>
        <a:bodyPr/>
        <a:lstStyle/>
        <a:p>
          <a:endParaRPr lang="zh-CN" altLang="en-US"/>
        </a:p>
      </dgm:t>
    </dgm:pt>
    <dgm:pt modelId="{50D7598E-2294-4541-A710-B02A36EA4EC8}" type="sibTrans" cxnId="{F7E9F433-C331-44AB-BFC1-ED7985CD711A}">
      <dgm:prSet/>
      <dgm:spPr/>
      <dgm:t>
        <a:bodyPr/>
        <a:lstStyle/>
        <a:p>
          <a:endParaRPr lang="zh-CN" altLang="en-US"/>
        </a:p>
      </dgm:t>
    </dgm:pt>
    <dgm:pt modelId="{BFA12D10-A45B-4057-BB5A-335762CBB27D}">
      <dgm:prSet phldrT="[文本]"/>
      <dgm:spPr/>
      <dgm:t>
        <a:bodyPr/>
        <a:lstStyle/>
        <a:p>
          <a:r>
            <a:rPr lang="zh-CN" altLang="en-US" dirty="0" smtClean="0"/>
            <a:t>学生管理系统</a:t>
          </a:r>
          <a:endParaRPr lang="zh-CN" altLang="en-US" dirty="0"/>
        </a:p>
      </dgm:t>
    </dgm:pt>
    <dgm:pt modelId="{62FD467B-EB38-4FE4-9117-1A6DD09D86EE}" type="parTrans" cxnId="{C6DAEE94-7D53-4E5F-9CE5-5ECC7CCB79E7}">
      <dgm:prSet/>
      <dgm:spPr/>
      <dgm:t>
        <a:bodyPr/>
        <a:lstStyle/>
        <a:p>
          <a:endParaRPr lang="zh-CN" altLang="en-US"/>
        </a:p>
      </dgm:t>
    </dgm:pt>
    <dgm:pt modelId="{F0B6B6D2-F810-47DA-9E3B-7F7A5B57C4CD}" type="sibTrans" cxnId="{C6DAEE94-7D53-4E5F-9CE5-5ECC7CCB79E7}">
      <dgm:prSet/>
      <dgm:spPr/>
      <dgm:t>
        <a:bodyPr/>
        <a:lstStyle/>
        <a:p>
          <a:endParaRPr lang="zh-CN" altLang="en-US"/>
        </a:p>
      </dgm:t>
    </dgm:pt>
    <dgm:pt modelId="{E9C27149-C3C9-4086-B19A-90E8E343E466}">
      <dgm:prSet phldrT="[文本]"/>
      <dgm:spPr/>
      <dgm:t>
        <a:bodyPr/>
        <a:lstStyle/>
        <a:p>
          <a:r>
            <a:rPr lang="zh-CN" altLang="en-US" dirty="0" smtClean="0"/>
            <a:t>办公自动化系统</a:t>
          </a:r>
          <a:endParaRPr lang="zh-CN" altLang="en-US" dirty="0"/>
        </a:p>
      </dgm:t>
    </dgm:pt>
    <dgm:pt modelId="{D1038012-3598-41B4-BC04-55E840C13712}" type="parTrans" cxnId="{1FF54C0D-F6F5-499F-B67B-D727EF82A280}">
      <dgm:prSet/>
      <dgm:spPr/>
      <dgm:t>
        <a:bodyPr/>
        <a:lstStyle/>
        <a:p>
          <a:endParaRPr lang="zh-CN" altLang="en-US"/>
        </a:p>
      </dgm:t>
    </dgm:pt>
    <dgm:pt modelId="{0C554213-82E8-419A-A406-444DA8E6396B}" type="sibTrans" cxnId="{1FF54C0D-F6F5-499F-B67B-D727EF82A280}">
      <dgm:prSet/>
      <dgm:spPr/>
      <dgm:t>
        <a:bodyPr/>
        <a:lstStyle/>
        <a:p>
          <a:endParaRPr lang="zh-CN" altLang="en-US"/>
        </a:p>
      </dgm:t>
    </dgm:pt>
    <dgm:pt modelId="{F2C59B6A-4C01-41C2-A3BB-0E66BE563C84}">
      <dgm:prSet phldrT="[文本]"/>
      <dgm:spPr/>
      <dgm:t>
        <a:bodyPr/>
        <a:lstStyle/>
        <a:p>
          <a:r>
            <a:rPr lang="zh-CN" altLang="en-US" dirty="0" smtClean="0"/>
            <a:t>教学资源管理系统</a:t>
          </a:r>
          <a:endParaRPr lang="zh-CN" altLang="en-US" dirty="0"/>
        </a:p>
      </dgm:t>
    </dgm:pt>
    <dgm:pt modelId="{6A565823-FED9-4D42-BB83-98C1F63C26EE}" type="parTrans" cxnId="{2CD49490-44F4-4BB0-8835-D23DE232A242}">
      <dgm:prSet/>
      <dgm:spPr/>
      <dgm:t>
        <a:bodyPr/>
        <a:lstStyle/>
        <a:p>
          <a:endParaRPr lang="zh-CN" altLang="en-US"/>
        </a:p>
      </dgm:t>
    </dgm:pt>
    <dgm:pt modelId="{422A39ED-2368-4923-9385-4CD722475633}" type="sibTrans" cxnId="{2CD49490-44F4-4BB0-8835-D23DE232A242}">
      <dgm:prSet/>
      <dgm:spPr/>
      <dgm:t>
        <a:bodyPr/>
        <a:lstStyle/>
        <a:p>
          <a:endParaRPr lang="zh-CN" altLang="en-US"/>
        </a:p>
      </dgm:t>
    </dgm:pt>
    <dgm:pt modelId="{E2C41217-E3FD-4F98-BB76-E8E37FF7E250}">
      <dgm:prSet phldrT="[文本]"/>
      <dgm:spPr/>
      <dgm:t>
        <a:bodyPr/>
        <a:lstStyle/>
        <a:p>
          <a:r>
            <a:rPr lang="zh-CN" altLang="en-US" dirty="0" smtClean="0"/>
            <a:t>门户系统</a:t>
          </a:r>
          <a:endParaRPr lang="zh-CN" altLang="en-US" dirty="0"/>
        </a:p>
      </dgm:t>
    </dgm:pt>
    <dgm:pt modelId="{F2152B1D-5868-4049-ADB7-D54D07FA2B33}" type="parTrans" cxnId="{E3F9F6D7-C060-42E5-BB38-7B95DE099344}">
      <dgm:prSet/>
      <dgm:spPr/>
      <dgm:t>
        <a:bodyPr/>
        <a:lstStyle/>
        <a:p>
          <a:endParaRPr lang="zh-CN" altLang="en-US"/>
        </a:p>
      </dgm:t>
    </dgm:pt>
    <dgm:pt modelId="{74B77720-C0F6-4CC6-BA36-194204A163F7}" type="sibTrans" cxnId="{E3F9F6D7-C060-42E5-BB38-7B95DE099344}">
      <dgm:prSet/>
      <dgm:spPr/>
      <dgm:t>
        <a:bodyPr/>
        <a:lstStyle/>
        <a:p>
          <a:endParaRPr lang="zh-CN" altLang="en-US"/>
        </a:p>
      </dgm:t>
    </dgm:pt>
    <dgm:pt modelId="{1D1FA7BB-61B7-4EC8-A140-E3F68196B4E8}" type="pres">
      <dgm:prSet presAssocID="{E6D4D152-9302-42AE-BEAB-EF2894DD88FE}" presName="Name0" presStyleCnt="0">
        <dgm:presLayoutVars>
          <dgm:chMax/>
          <dgm:chPref/>
          <dgm:dir/>
          <dgm:animLvl val="lvl"/>
        </dgm:presLayoutVars>
      </dgm:prSet>
      <dgm:spPr/>
      <dgm:t>
        <a:bodyPr/>
        <a:lstStyle/>
        <a:p>
          <a:endParaRPr lang="zh-CN" altLang="en-US"/>
        </a:p>
      </dgm:t>
    </dgm:pt>
    <dgm:pt modelId="{C796A5A0-CC59-493E-8DD8-1376C9858CED}" type="pres">
      <dgm:prSet presAssocID="{E2C41217-E3FD-4F98-BB76-E8E37FF7E250}" presName="composite" presStyleCnt="0"/>
      <dgm:spPr/>
    </dgm:pt>
    <dgm:pt modelId="{5AD8A2E6-D057-4968-ACBF-4851D2A86899}" type="pres">
      <dgm:prSet presAssocID="{E2C41217-E3FD-4F98-BB76-E8E37FF7E250}" presName="Parent1" presStyleLbl="node1" presStyleIdx="0" presStyleCnt="10">
        <dgm:presLayoutVars>
          <dgm:chMax val="1"/>
          <dgm:chPref val="1"/>
          <dgm:bulletEnabled val="1"/>
        </dgm:presLayoutVars>
      </dgm:prSet>
      <dgm:spPr/>
      <dgm:t>
        <a:bodyPr/>
        <a:lstStyle/>
        <a:p>
          <a:endParaRPr lang="zh-CN" altLang="en-US"/>
        </a:p>
      </dgm:t>
    </dgm:pt>
    <dgm:pt modelId="{9DAA4E1B-ECE7-44BB-A3E4-70F5E25ADDD1}" type="pres">
      <dgm:prSet presAssocID="{E2C41217-E3FD-4F98-BB76-E8E37FF7E250}" presName="Childtext1" presStyleLbl="revTx" presStyleIdx="0" presStyleCnt="5">
        <dgm:presLayoutVars>
          <dgm:chMax val="0"/>
          <dgm:chPref val="0"/>
          <dgm:bulletEnabled val="1"/>
        </dgm:presLayoutVars>
      </dgm:prSet>
      <dgm:spPr/>
    </dgm:pt>
    <dgm:pt modelId="{6CCDE256-6F97-4D63-8D47-F3CA52ED4EA5}" type="pres">
      <dgm:prSet presAssocID="{E2C41217-E3FD-4F98-BB76-E8E37FF7E250}" presName="BalanceSpacing" presStyleCnt="0"/>
      <dgm:spPr/>
    </dgm:pt>
    <dgm:pt modelId="{1FB2CC76-F971-476C-A46D-7C4E497CE993}" type="pres">
      <dgm:prSet presAssocID="{E2C41217-E3FD-4F98-BB76-E8E37FF7E250}" presName="BalanceSpacing1" presStyleCnt="0"/>
      <dgm:spPr/>
    </dgm:pt>
    <dgm:pt modelId="{2BFA3732-3D39-4C67-9057-0A637166CFFC}" type="pres">
      <dgm:prSet presAssocID="{74B77720-C0F6-4CC6-BA36-194204A163F7}" presName="Accent1Text" presStyleLbl="node1" presStyleIdx="1" presStyleCnt="10"/>
      <dgm:spPr/>
      <dgm:t>
        <a:bodyPr/>
        <a:lstStyle/>
        <a:p>
          <a:endParaRPr lang="zh-CN" altLang="en-US"/>
        </a:p>
      </dgm:t>
    </dgm:pt>
    <dgm:pt modelId="{D5374268-052A-44AA-A250-6140F5ED2AD8}" type="pres">
      <dgm:prSet presAssocID="{74B77720-C0F6-4CC6-BA36-194204A163F7}" presName="spaceBetweenRectangles" presStyleCnt="0"/>
      <dgm:spPr/>
    </dgm:pt>
    <dgm:pt modelId="{673C4AC8-79A2-4CF0-9B08-835F32FC4449}" type="pres">
      <dgm:prSet presAssocID="{5367035D-72F9-4BF2-96F8-ABE353EAB8F4}" presName="composite" presStyleCnt="0"/>
      <dgm:spPr/>
    </dgm:pt>
    <dgm:pt modelId="{5350D3A1-A9FA-4EA3-B276-A07B6DEE31DA}" type="pres">
      <dgm:prSet presAssocID="{5367035D-72F9-4BF2-96F8-ABE353EAB8F4}" presName="Parent1" presStyleLbl="node1" presStyleIdx="2" presStyleCnt="10">
        <dgm:presLayoutVars>
          <dgm:chMax val="1"/>
          <dgm:chPref val="1"/>
          <dgm:bulletEnabled val="1"/>
        </dgm:presLayoutVars>
      </dgm:prSet>
      <dgm:spPr/>
      <dgm:t>
        <a:bodyPr/>
        <a:lstStyle/>
        <a:p>
          <a:endParaRPr lang="zh-CN" altLang="en-US"/>
        </a:p>
      </dgm:t>
    </dgm:pt>
    <dgm:pt modelId="{B0CB1CA9-B322-4E4C-9FA1-016E6A970EB9}" type="pres">
      <dgm:prSet presAssocID="{5367035D-72F9-4BF2-96F8-ABE353EAB8F4}" presName="Childtext1" presStyleLbl="revTx" presStyleIdx="1" presStyleCnt="5">
        <dgm:presLayoutVars>
          <dgm:chMax val="0"/>
          <dgm:chPref val="0"/>
          <dgm:bulletEnabled val="1"/>
        </dgm:presLayoutVars>
      </dgm:prSet>
      <dgm:spPr/>
    </dgm:pt>
    <dgm:pt modelId="{13FFF642-2DA0-4B7A-BEFA-41ADB5320645}" type="pres">
      <dgm:prSet presAssocID="{5367035D-72F9-4BF2-96F8-ABE353EAB8F4}" presName="BalanceSpacing" presStyleCnt="0"/>
      <dgm:spPr/>
    </dgm:pt>
    <dgm:pt modelId="{D7FC3D92-3E0B-4507-AEFE-6A7DDDDB4521}" type="pres">
      <dgm:prSet presAssocID="{5367035D-72F9-4BF2-96F8-ABE353EAB8F4}" presName="BalanceSpacing1" presStyleCnt="0"/>
      <dgm:spPr/>
    </dgm:pt>
    <dgm:pt modelId="{C8090427-5797-4204-9C34-1C9E9530BD60}" type="pres">
      <dgm:prSet presAssocID="{50D7598E-2294-4541-A710-B02A36EA4EC8}" presName="Accent1Text" presStyleLbl="node1" presStyleIdx="3" presStyleCnt="10"/>
      <dgm:spPr/>
      <dgm:t>
        <a:bodyPr/>
        <a:lstStyle/>
        <a:p>
          <a:endParaRPr lang="zh-CN" altLang="en-US"/>
        </a:p>
      </dgm:t>
    </dgm:pt>
    <dgm:pt modelId="{340BE064-2926-4882-B95D-DE03A41CA832}" type="pres">
      <dgm:prSet presAssocID="{50D7598E-2294-4541-A710-B02A36EA4EC8}" presName="spaceBetweenRectangles" presStyleCnt="0"/>
      <dgm:spPr/>
    </dgm:pt>
    <dgm:pt modelId="{28ADB455-A05A-488D-BE92-5AD198FC8A4C}" type="pres">
      <dgm:prSet presAssocID="{BFA12D10-A45B-4057-BB5A-335762CBB27D}" presName="composite" presStyleCnt="0"/>
      <dgm:spPr/>
    </dgm:pt>
    <dgm:pt modelId="{9BFD71B2-6C47-4D2B-8F75-1DA6BBA51BE0}" type="pres">
      <dgm:prSet presAssocID="{BFA12D10-A45B-4057-BB5A-335762CBB27D}" presName="Parent1" presStyleLbl="node1" presStyleIdx="4" presStyleCnt="10">
        <dgm:presLayoutVars>
          <dgm:chMax val="1"/>
          <dgm:chPref val="1"/>
          <dgm:bulletEnabled val="1"/>
        </dgm:presLayoutVars>
      </dgm:prSet>
      <dgm:spPr/>
      <dgm:t>
        <a:bodyPr/>
        <a:lstStyle/>
        <a:p>
          <a:endParaRPr lang="zh-CN" altLang="en-US"/>
        </a:p>
      </dgm:t>
    </dgm:pt>
    <dgm:pt modelId="{B0A843C4-52CA-400C-94B4-40571A08D4C7}" type="pres">
      <dgm:prSet presAssocID="{BFA12D10-A45B-4057-BB5A-335762CBB27D}" presName="Childtext1" presStyleLbl="revTx" presStyleIdx="2" presStyleCnt="5">
        <dgm:presLayoutVars>
          <dgm:chMax val="0"/>
          <dgm:chPref val="0"/>
          <dgm:bulletEnabled val="1"/>
        </dgm:presLayoutVars>
      </dgm:prSet>
      <dgm:spPr/>
    </dgm:pt>
    <dgm:pt modelId="{DEDBEABB-E15F-4C72-AB04-CB484E7C4AD4}" type="pres">
      <dgm:prSet presAssocID="{BFA12D10-A45B-4057-BB5A-335762CBB27D}" presName="BalanceSpacing" presStyleCnt="0"/>
      <dgm:spPr/>
    </dgm:pt>
    <dgm:pt modelId="{A1BCE2B5-EE88-4D60-B273-7172E20A4FA0}" type="pres">
      <dgm:prSet presAssocID="{BFA12D10-A45B-4057-BB5A-335762CBB27D}" presName="BalanceSpacing1" presStyleCnt="0"/>
      <dgm:spPr/>
    </dgm:pt>
    <dgm:pt modelId="{BEBB28E8-D635-4D3C-B41B-B511683DBD11}" type="pres">
      <dgm:prSet presAssocID="{F0B6B6D2-F810-47DA-9E3B-7F7A5B57C4CD}" presName="Accent1Text" presStyleLbl="node1" presStyleIdx="5" presStyleCnt="10"/>
      <dgm:spPr/>
      <dgm:t>
        <a:bodyPr/>
        <a:lstStyle/>
        <a:p>
          <a:endParaRPr lang="zh-CN" altLang="en-US"/>
        </a:p>
      </dgm:t>
    </dgm:pt>
    <dgm:pt modelId="{86736462-450D-4DD5-8B37-342FAAD2836E}" type="pres">
      <dgm:prSet presAssocID="{F0B6B6D2-F810-47DA-9E3B-7F7A5B57C4CD}" presName="spaceBetweenRectangles" presStyleCnt="0"/>
      <dgm:spPr/>
    </dgm:pt>
    <dgm:pt modelId="{0BCB45D8-FC69-44FD-BF80-A338570FA284}" type="pres">
      <dgm:prSet presAssocID="{F2C59B6A-4C01-41C2-A3BB-0E66BE563C84}" presName="composite" presStyleCnt="0"/>
      <dgm:spPr/>
    </dgm:pt>
    <dgm:pt modelId="{8FDAD549-BFFD-4C4F-95C0-21C05ED00E63}" type="pres">
      <dgm:prSet presAssocID="{F2C59B6A-4C01-41C2-A3BB-0E66BE563C84}" presName="Parent1" presStyleLbl="node1" presStyleIdx="6" presStyleCnt="10">
        <dgm:presLayoutVars>
          <dgm:chMax val="1"/>
          <dgm:chPref val="1"/>
          <dgm:bulletEnabled val="1"/>
        </dgm:presLayoutVars>
      </dgm:prSet>
      <dgm:spPr/>
      <dgm:t>
        <a:bodyPr/>
        <a:lstStyle/>
        <a:p>
          <a:endParaRPr lang="zh-CN" altLang="en-US"/>
        </a:p>
      </dgm:t>
    </dgm:pt>
    <dgm:pt modelId="{71528D7A-D4E9-444D-B1B7-B9B40B4419F4}" type="pres">
      <dgm:prSet presAssocID="{F2C59B6A-4C01-41C2-A3BB-0E66BE563C84}" presName="Childtext1" presStyleLbl="revTx" presStyleIdx="3" presStyleCnt="5">
        <dgm:presLayoutVars>
          <dgm:chMax val="0"/>
          <dgm:chPref val="0"/>
          <dgm:bulletEnabled val="1"/>
        </dgm:presLayoutVars>
      </dgm:prSet>
      <dgm:spPr/>
    </dgm:pt>
    <dgm:pt modelId="{A8B6BDF6-7508-4680-8796-302694351FD8}" type="pres">
      <dgm:prSet presAssocID="{F2C59B6A-4C01-41C2-A3BB-0E66BE563C84}" presName="BalanceSpacing" presStyleCnt="0"/>
      <dgm:spPr/>
    </dgm:pt>
    <dgm:pt modelId="{0B4643F9-5ED4-4FAE-A757-C2E3DDF7AD84}" type="pres">
      <dgm:prSet presAssocID="{F2C59B6A-4C01-41C2-A3BB-0E66BE563C84}" presName="BalanceSpacing1" presStyleCnt="0"/>
      <dgm:spPr/>
    </dgm:pt>
    <dgm:pt modelId="{7E415DBD-3D5E-4971-9BF4-8FD6C5D03A12}" type="pres">
      <dgm:prSet presAssocID="{422A39ED-2368-4923-9385-4CD722475633}" presName="Accent1Text" presStyleLbl="node1" presStyleIdx="7" presStyleCnt="10"/>
      <dgm:spPr/>
      <dgm:t>
        <a:bodyPr/>
        <a:lstStyle/>
        <a:p>
          <a:endParaRPr lang="zh-CN" altLang="en-US"/>
        </a:p>
      </dgm:t>
    </dgm:pt>
    <dgm:pt modelId="{7A3D0182-0AEA-481A-9BF8-D49D7FB43640}" type="pres">
      <dgm:prSet presAssocID="{422A39ED-2368-4923-9385-4CD722475633}" presName="spaceBetweenRectangles" presStyleCnt="0"/>
      <dgm:spPr/>
    </dgm:pt>
    <dgm:pt modelId="{6C98A6F2-B58B-4F3A-AC3D-4078F8BF149D}" type="pres">
      <dgm:prSet presAssocID="{E9C27149-C3C9-4086-B19A-90E8E343E466}" presName="composite" presStyleCnt="0"/>
      <dgm:spPr/>
    </dgm:pt>
    <dgm:pt modelId="{9EE7E785-3006-4294-803A-AC0E3627D277}" type="pres">
      <dgm:prSet presAssocID="{E9C27149-C3C9-4086-B19A-90E8E343E466}" presName="Parent1" presStyleLbl="node1" presStyleIdx="8" presStyleCnt="10">
        <dgm:presLayoutVars>
          <dgm:chMax val="1"/>
          <dgm:chPref val="1"/>
          <dgm:bulletEnabled val="1"/>
        </dgm:presLayoutVars>
      </dgm:prSet>
      <dgm:spPr/>
      <dgm:t>
        <a:bodyPr/>
        <a:lstStyle/>
        <a:p>
          <a:endParaRPr lang="zh-CN" altLang="en-US"/>
        </a:p>
      </dgm:t>
    </dgm:pt>
    <dgm:pt modelId="{2BC7F712-871E-4B10-BA3E-0FB9EC6EBC76}" type="pres">
      <dgm:prSet presAssocID="{E9C27149-C3C9-4086-B19A-90E8E343E466}" presName="Childtext1" presStyleLbl="revTx" presStyleIdx="4" presStyleCnt="5">
        <dgm:presLayoutVars>
          <dgm:chMax val="0"/>
          <dgm:chPref val="0"/>
          <dgm:bulletEnabled val="1"/>
        </dgm:presLayoutVars>
      </dgm:prSet>
      <dgm:spPr/>
    </dgm:pt>
    <dgm:pt modelId="{2FD724A2-1D2F-421E-BF2C-BF760665D21E}" type="pres">
      <dgm:prSet presAssocID="{E9C27149-C3C9-4086-B19A-90E8E343E466}" presName="BalanceSpacing" presStyleCnt="0"/>
      <dgm:spPr/>
    </dgm:pt>
    <dgm:pt modelId="{18EA46FE-41AB-4B2F-8842-55081B19125C}" type="pres">
      <dgm:prSet presAssocID="{E9C27149-C3C9-4086-B19A-90E8E343E466}" presName="BalanceSpacing1" presStyleCnt="0"/>
      <dgm:spPr/>
    </dgm:pt>
    <dgm:pt modelId="{8AA71535-54C6-4531-83EC-C8901856B8E3}" type="pres">
      <dgm:prSet presAssocID="{0C554213-82E8-419A-A406-444DA8E6396B}" presName="Accent1Text" presStyleLbl="node1" presStyleIdx="9" presStyleCnt="10"/>
      <dgm:spPr/>
      <dgm:t>
        <a:bodyPr/>
        <a:lstStyle/>
        <a:p>
          <a:endParaRPr lang="zh-CN" altLang="en-US"/>
        </a:p>
      </dgm:t>
    </dgm:pt>
  </dgm:ptLst>
  <dgm:cxnLst>
    <dgm:cxn modelId="{343750C3-F09F-40DC-A124-2E76FDC8E72C}" type="presOf" srcId="{0C554213-82E8-419A-A406-444DA8E6396B}" destId="{8AA71535-54C6-4531-83EC-C8901856B8E3}" srcOrd="0" destOrd="0" presId="urn:microsoft.com/office/officeart/2008/layout/AlternatingHexagons"/>
    <dgm:cxn modelId="{F7E9F433-C331-44AB-BFC1-ED7985CD711A}" srcId="{E6D4D152-9302-42AE-BEAB-EF2894DD88FE}" destId="{5367035D-72F9-4BF2-96F8-ABE353EAB8F4}" srcOrd="1" destOrd="0" parTransId="{89A6F8BD-26EA-4EE6-942A-CB58D589B971}" sibTransId="{50D7598E-2294-4541-A710-B02A36EA4EC8}"/>
    <dgm:cxn modelId="{427F1B6B-12A9-493C-A775-168D21422C42}" type="presOf" srcId="{74B77720-C0F6-4CC6-BA36-194204A163F7}" destId="{2BFA3732-3D39-4C67-9057-0A637166CFFC}" srcOrd="0" destOrd="0" presId="urn:microsoft.com/office/officeart/2008/layout/AlternatingHexagons"/>
    <dgm:cxn modelId="{E1AAD47F-CD85-49C8-977D-5E6ED209122F}" type="presOf" srcId="{E2C41217-E3FD-4F98-BB76-E8E37FF7E250}" destId="{5AD8A2E6-D057-4968-ACBF-4851D2A86899}" srcOrd="0" destOrd="0" presId="urn:microsoft.com/office/officeart/2008/layout/AlternatingHexagons"/>
    <dgm:cxn modelId="{C6DAEE94-7D53-4E5F-9CE5-5ECC7CCB79E7}" srcId="{E6D4D152-9302-42AE-BEAB-EF2894DD88FE}" destId="{BFA12D10-A45B-4057-BB5A-335762CBB27D}" srcOrd="2" destOrd="0" parTransId="{62FD467B-EB38-4FE4-9117-1A6DD09D86EE}" sibTransId="{F0B6B6D2-F810-47DA-9E3B-7F7A5B57C4CD}"/>
    <dgm:cxn modelId="{9CB03987-40A6-4829-8D05-218AD8109A67}" type="presOf" srcId="{5367035D-72F9-4BF2-96F8-ABE353EAB8F4}" destId="{5350D3A1-A9FA-4EA3-B276-A07B6DEE31DA}" srcOrd="0" destOrd="0" presId="urn:microsoft.com/office/officeart/2008/layout/AlternatingHexagons"/>
    <dgm:cxn modelId="{BE392183-F82C-486B-BA65-9C8A227159D4}" type="presOf" srcId="{422A39ED-2368-4923-9385-4CD722475633}" destId="{7E415DBD-3D5E-4971-9BF4-8FD6C5D03A12}" srcOrd="0" destOrd="0" presId="urn:microsoft.com/office/officeart/2008/layout/AlternatingHexagons"/>
    <dgm:cxn modelId="{13D9C875-D68A-45E7-8D64-E41061A403CF}" type="presOf" srcId="{E6D4D152-9302-42AE-BEAB-EF2894DD88FE}" destId="{1D1FA7BB-61B7-4EC8-A140-E3F68196B4E8}" srcOrd="0" destOrd="0" presId="urn:microsoft.com/office/officeart/2008/layout/AlternatingHexagons"/>
    <dgm:cxn modelId="{2CD49490-44F4-4BB0-8835-D23DE232A242}" srcId="{E6D4D152-9302-42AE-BEAB-EF2894DD88FE}" destId="{F2C59B6A-4C01-41C2-A3BB-0E66BE563C84}" srcOrd="3" destOrd="0" parTransId="{6A565823-FED9-4D42-BB83-98C1F63C26EE}" sibTransId="{422A39ED-2368-4923-9385-4CD722475633}"/>
    <dgm:cxn modelId="{C45ED5B1-109A-4668-A14E-559D0A8DFA3D}" type="presOf" srcId="{F0B6B6D2-F810-47DA-9E3B-7F7A5B57C4CD}" destId="{BEBB28E8-D635-4D3C-B41B-B511683DBD11}" srcOrd="0" destOrd="0" presId="urn:microsoft.com/office/officeart/2008/layout/AlternatingHexagons"/>
    <dgm:cxn modelId="{88AB2C2F-1D61-4BD3-A4E6-D1A807279924}" type="presOf" srcId="{50D7598E-2294-4541-A710-B02A36EA4EC8}" destId="{C8090427-5797-4204-9C34-1C9E9530BD60}" srcOrd="0" destOrd="0" presId="urn:microsoft.com/office/officeart/2008/layout/AlternatingHexagons"/>
    <dgm:cxn modelId="{4DF7FB16-89F3-47B1-B50B-072D8E7A3CAA}" type="presOf" srcId="{E9C27149-C3C9-4086-B19A-90E8E343E466}" destId="{9EE7E785-3006-4294-803A-AC0E3627D277}" srcOrd="0" destOrd="0" presId="urn:microsoft.com/office/officeart/2008/layout/AlternatingHexagons"/>
    <dgm:cxn modelId="{F81473C2-14AD-4919-BBA3-5E5FB12655BB}" type="presOf" srcId="{BFA12D10-A45B-4057-BB5A-335762CBB27D}" destId="{9BFD71B2-6C47-4D2B-8F75-1DA6BBA51BE0}" srcOrd="0" destOrd="0" presId="urn:microsoft.com/office/officeart/2008/layout/AlternatingHexagons"/>
    <dgm:cxn modelId="{9559508B-6096-4857-AB4A-903D3A15A12D}" type="presOf" srcId="{F2C59B6A-4C01-41C2-A3BB-0E66BE563C84}" destId="{8FDAD549-BFFD-4C4F-95C0-21C05ED00E63}" srcOrd="0" destOrd="0" presId="urn:microsoft.com/office/officeart/2008/layout/AlternatingHexagons"/>
    <dgm:cxn modelId="{1FF54C0D-F6F5-499F-B67B-D727EF82A280}" srcId="{E6D4D152-9302-42AE-BEAB-EF2894DD88FE}" destId="{E9C27149-C3C9-4086-B19A-90E8E343E466}" srcOrd="4" destOrd="0" parTransId="{D1038012-3598-41B4-BC04-55E840C13712}" sibTransId="{0C554213-82E8-419A-A406-444DA8E6396B}"/>
    <dgm:cxn modelId="{E3F9F6D7-C060-42E5-BB38-7B95DE099344}" srcId="{E6D4D152-9302-42AE-BEAB-EF2894DD88FE}" destId="{E2C41217-E3FD-4F98-BB76-E8E37FF7E250}" srcOrd="0" destOrd="0" parTransId="{F2152B1D-5868-4049-ADB7-D54D07FA2B33}" sibTransId="{74B77720-C0F6-4CC6-BA36-194204A163F7}"/>
    <dgm:cxn modelId="{084B56C6-2AE7-4BD3-93F9-2B0E574A39B3}" type="presParOf" srcId="{1D1FA7BB-61B7-4EC8-A140-E3F68196B4E8}" destId="{C796A5A0-CC59-493E-8DD8-1376C9858CED}" srcOrd="0" destOrd="0" presId="urn:microsoft.com/office/officeart/2008/layout/AlternatingHexagons"/>
    <dgm:cxn modelId="{027E7531-5007-49AB-80B0-38A7FFFAABF7}" type="presParOf" srcId="{C796A5A0-CC59-493E-8DD8-1376C9858CED}" destId="{5AD8A2E6-D057-4968-ACBF-4851D2A86899}" srcOrd="0" destOrd="0" presId="urn:microsoft.com/office/officeart/2008/layout/AlternatingHexagons"/>
    <dgm:cxn modelId="{66B333D9-4331-454F-81C1-6087A6181696}" type="presParOf" srcId="{C796A5A0-CC59-493E-8DD8-1376C9858CED}" destId="{9DAA4E1B-ECE7-44BB-A3E4-70F5E25ADDD1}" srcOrd="1" destOrd="0" presId="urn:microsoft.com/office/officeart/2008/layout/AlternatingHexagons"/>
    <dgm:cxn modelId="{F226466C-147E-4F73-BD21-7000F2BB4394}" type="presParOf" srcId="{C796A5A0-CC59-493E-8DD8-1376C9858CED}" destId="{6CCDE256-6F97-4D63-8D47-F3CA52ED4EA5}" srcOrd="2" destOrd="0" presId="urn:microsoft.com/office/officeart/2008/layout/AlternatingHexagons"/>
    <dgm:cxn modelId="{B6C00E67-3D68-4F17-947D-F6BEFEDC76D3}" type="presParOf" srcId="{C796A5A0-CC59-493E-8DD8-1376C9858CED}" destId="{1FB2CC76-F971-476C-A46D-7C4E497CE993}" srcOrd="3" destOrd="0" presId="urn:microsoft.com/office/officeart/2008/layout/AlternatingHexagons"/>
    <dgm:cxn modelId="{FBBB9968-DAA2-4F09-AA6E-5CA739E08711}" type="presParOf" srcId="{C796A5A0-CC59-493E-8DD8-1376C9858CED}" destId="{2BFA3732-3D39-4C67-9057-0A637166CFFC}" srcOrd="4" destOrd="0" presId="urn:microsoft.com/office/officeart/2008/layout/AlternatingHexagons"/>
    <dgm:cxn modelId="{CC1E3589-98DC-4E75-BB6C-2A15BEE1BF2D}" type="presParOf" srcId="{1D1FA7BB-61B7-4EC8-A140-E3F68196B4E8}" destId="{D5374268-052A-44AA-A250-6140F5ED2AD8}" srcOrd="1" destOrd="0" presId="urn:microsoft.com/office/officeart/2008/layout/AlternatingHexagons"/>
    <dgm:cxn modelId="{E6381A3D-7A84-40DC-9CB9-37D3C1BEFC74}" type="presParOf" srcId="{1D1FA7BB-61B7-4EC8-A140-E3F68196B4E8}" destId="{673C4AC8-79A2-4CF0-9B08-835F32FC4449}" srcOrd="2" destOrd="0" presId="urn:microsoft.com/office/officeart/2008/layout/AlternatingHexagons"/>
    <dgm:cxn modelId="{45C26271-BEBC-4A9B-9318-5E737A13F338}" type="presParOf" srcId="{673C4AC8-79A2-4CF0-9B08-835F32FC4449}" destId="{5350D3A1-A9FA-4EA3-B276-A07B6DEE31DA}" srcOrd="0" destOrd="0" presId="urn:microsoft.com/office/officeart/2008/layout/AlternatingHexagons"/>
    <dgm:cxn modelId="{76C25391-454E-4276-80E3-51A45E930D01}" type="presParOf" srcId="{673C4AC8-79A2-4CF0-9B08-835F32FC4449}" destId="{B0CB1CA9-B322-4E4C-9FA1-016E6A970EB9}" srcOrd="1" destOrd="0" presId="urn:microsoft.com/office/officeart/2008/layout/AlternatingHexagons"/>
    <dgm:cxn modelId="{61E83C6A-BA5C-4179-BFC9-1BB63969403B}" type="presParOf" srcId="{673C4AC8-79A2-4CF0-9B08-835F32FC4449}" destId="{13FFF642-2DA0-4B7A-BEFA-41ADB5320645}" srcOrd="2" destOrd="0" presId="urn:microsoft.com/office/officeart/2008/layout/AlternatingHexagons"/>
    <dgm:cxn modelId="{FA8F2F29-8325-4102-AB7D-FF74EF3F0510}" type="presParOf" srcId="{673C4AC8-79A2-4CF0-9B08-835F32FC4449}" destId="{D7FC3D92-3E0B-4507-AEFE-6A7DDDDB4521}" srcOrd="3" destOrd="0" presId="urn:microsoft.com/office/officeart/2008/layout/AlternatingHexagons"/>
    <dgm:cxn modelId="{BBC2AA80-DD24-463C-9327-654FA5324D87}" type="presParOf" srcId="{673C4AC8-79A2-4CF0-9B08-835F32FC4449}" destId="{C8090427-5797-4204-9C34-1C9E9530BD60}" srcOrd="4" destOrd="0" presId="urn:microsoft.com/office/officeart/2008/layout/AlternatingHexagons"/>
    <dgm:cxn modelId="{F294636F-446C-4C6F-8D14-EF5E5D1551AD}" type="presParOf" srcId="{1D1FA7BB-61B7-4EC8-A140-E3F68196B4E8}" destId="{340BE064-2926-4882-B95D-DE03A41CA832}" srcOrd="3" destOrd="0" presId="urn:microsoft.com/office/officeart/2008/layout/AlternatingHexagons"/>
    <dgm:cxn modelId="{16A6F437-60CA-4373-8AA5-9AC5BFD3C2F0}" type="presParOf" srcId="{1D1FA7BB-61B7-4EC8-A140-E3F68196B4E8}" destId="{28ADB455-A05A-488D-BE92-5AD198FC8A4C}" srcOrd="4" destOrd="0" presId="urn:microsoft.com/office/officeart/2008/layout/AlternatingHexagons"/>
    <dgm:cxn modelId="{33925A26-C224-44EC-9C07-C6C72C921B9C}" type="presParOf" srcId="{28ADB455-A05A-488D-BE92-5AD198FC8A4C}" destId="{9BFD71B2-6C47-4D2B-8F75-1DA6BBA51BE0}" srcOrd="0" destOrd="0" presId="urn:microsoft.com/office/officeart/2008/layout/AlternatingHexagons"/>
    <dgm:cxn modelId="{3E6F8BAA-7B85-4EC1-95AA-E9369E0944B6}" type="presParOf" srcId="{28ADB455-A05A-488D-BE92-5AD198FC8A4C}" destId="{B0A843C4-52CA-400C-94B4-40571A08D4C7}" srcOrd="1" destOrd="0" presId="urn:microsoft.com/office/officeart/2008/layout/AlternatingHexagons"/>
    <dgm:cxn modelId="{FB1AC451-A778-43A1-ACA3-9601E3D5B3FA}" type="presParOf" srcId="{28ADB455-A05A-488D-BE92-5AD198FC8A4C}" destId="{DEDBEABB-E15F-4C72-AB04-CB484E7C4AD4}" srcOrd="2" destOrd="0" presId="urn:microsoft.com/office/officeart/2008/layout/AlternatingHexagons"/>
    <dgm:cxn modelId="{4B4962D5-B650-4BD0-AAE5-E6995444F609}" type="presParOf" srcId="{28ADB455-A05A-488D-BE92-5AD198FC8A4C}" destId="{A1BCE2B5-EE88-4D60-B273-7172E20A4FA0}" srcOrd="3" destOrd="0" presId="urn:microsoft.com/office/officeart/2008/layout/AlternatingHexagons"/>
    <dgm:cxn modelId="{AEFB45EF-2471-4D9D-88C9-A0C859D5D8C1}" type="presParOf" srcId="{28ADB455-A05A-488D-BE92-5AD198FC8A4C}" destId="{BEBB28E8-D635-4D3C-B41B-B511683DBD11}" srcOrd="4" destOrd="0" presId="urn:microsoft.com/office/officeart/2008/layout/AlternatingHexagons"/>
    <dgm:cxn modelId="{AD7CD007-CA55-435A-9EC5-FA76A87A9C7E}" type="presParOf" srcId="{1D1FA7BB-61B7-4EC8-A140-E3F68196B4E8}" destId="{86736462-450D-4DD5-8B37-342FAAD2836E}" srcOrd="5" destOrd="0" presId="urn:microsoft.com/office/officeart/2008/layout/AlternatingHexagons"/>
    <dgm:cxn modelId="{1B29A67B-18C2-4F25-BE8C-F9FF18E342E2}" type="presParOf" srcId="{1D1FA7BB-61B7-4EC8-A140-E3F68196B4E8}" destId="{0BCB45D8-FC69-44FD-BF80-A338570FA284}" srcOrd="6" destOrd="0" presId="urn:microsoft.com/office/officeart/2008/layout/AlternatingHexagons"/>
    <dgm:cxn modelId="{E36CC212-C275-47D7-8A31-C89D9ADB8F8E}" type="presParOf" srcId="{0BCB45D8-FC69-44FD-BF80-A338570FA284}" destId="{8FDAD549-BFFD-4C4F-95C0-21C05ED00E63}" srcOrd="0" destOrd="0" presId="urn:microsoft.com/office/officeart/2008/layout/AlternatingHexagons"/>
    <dgm:cxn modelId="{A85CF43D-956D-42DA-9AED-4DBDFA13013D}" type="presParOf" srcId="{0BCB45D8-FC69-44FD-BF80-A338570FA284}" destId="{71528D7A-D4E9-444D-B1B7-B9B40B4419F4}" srcOrd="1" destOrd="0" presId="urn:microsoft.com/office/officeart/2008/layout/AlternatingHexagons"/>
    <dgm:cxn modelId="{A067BC10-919D-46A6-8DBC-7F6E44761901}" type="presParOf" srcId="{0BCB45D8-FC69-44FD-BF80-A338570FA284}" destId="{A8B6BDF6-7508-4680-8796-302694351FD8}" srcOrd="2" destOrd="0" presId="urn:microsoft.com/office/officeart/2008/layout/AlternatingHexagons"/>
    <dgm:cxn modelId="{820FF444-71E9-482F-8374-E97E57ABE721}" type="presParOf" srcId="{0BCB45D8-FC69-44FD-BF80-A338570FA284}" destId="{0B4643F9-5ED4-4FAE-A757-C2E3DDF7AD84}" srcOrd="3" destOrd="0" presId="urn:microsoft.com/office/officeart/2008/layout/AlternatingHexagons"/>
    <dgm:cxn modelId="{FA2B64B1-CE6F-4523-B836-2E4E67A92AB4}" type="presParOf" srcId="{0BCB45D8-FC69-44FD-BF80-A338570FA284}" destId="{7E415DBD-3D5E-4971-9BF4-8FD6C5D03A12}" srcOrd="4" destOrd="0" presId="urn:microsoft.com/office/officeart/2008/layout/AlternatingHexagons"/>
    <dgm:cxn modelId="{A26C4B94-7B04-439C-9A4D-A49886D94DB3}" type="presParOf" srcId="{1D1FA7BB-61B7-4EC8-A140-E3F68196B4E8}" destId="{7A3D0182-0AEA-481A-9BF8-D49D7FB43640}" srcOrd="7" destOrd="0" presId="urn:microsoft.com/office/officeart/2008/layout/AlternatingHexagons"/>
    <dgm:cxn modelId="{0EFA01C9-955A-4538-9F1E-61F59A576D07}" type="presParOf" srcId="{1D1FA7BB-61B7-4EC8-A140-E3F68196B4E8}" destId="{6C98A6F2-B58B-4F3A-AC3D-4078F8BF149D}" srcOrd="8" destOrd="0" presId="urn:microsoft.com/office/officeart/2008/layout/AlternatingHexagons"/>
    <dgm:cxn modelId="{4A937E0E-B40C-45D0-85B5-54BBBEF84ADF}" type="presParOf" srcId="{6C98A6F2-B58B-4F3A-AC3D-4078F8BF149D}" destId="{9EE7E785-3006-4294-803A-AC0E3627D277}" srcOrd="0" destOrd="0" presId="urn:microsoft.com/office/officeart/2008/layout/AlternatingHexagons"/>
    <dgm:cxn modelId="{3B1D6086-AA49-4819-A76A-EE571F51A845}" type="presParOf" srcId="{6C98A6F2-B58B-4F3A-AC3D-4078F8BF149D}" destId="{2BC7F712-871E-4B10-BA3E-0FB9EC6EBC76}" srcOrd="1" destOrd="0" presId="urn:microsoft.com/office/officeart/2008/layout/AlternatingHexagons"/>
    <dgm:cxn modelId="{B67ECB1B-AF0C-4B37-87DA-CAC216580FC4}" type="presParOf" srcId="{6C98A6F2-B58B-4F3A-AC3D-4078F8BF149D}" destId="{2FD724A2-1D2F-421E-BF2C-BF760665D21E}" srcOrd="2" destOrd="0" presId="urn:microsoft.com/office/officeart/2008/layout/AlternatingHexagons"/>
    <dgm:cxn modelId="{2D286859-A367-43CD-8C78-7DC36B2668EF}" type="presParOf" srcId="{6C98A6F2-B58B-4F3A-AC3D-4078F8BF149D}" destId="{18EA46FE-41AB-4B2F-8842-55081B19125C}" srcOrd="3" destOrd="0" presId="urn:microsoft.com/office/officeart/2008/layout/AlternatingHexagons"/>
    <dgm:cxn modelId="{EEE6EEC1-C463-4150-8E55-D965468EB1BC}" type="presParOf" srcId="{6C98A6F2-B58B-4F3A-AC3D-4078F8BF149D}" destId="{8AA71535-54C6-4531-83EC-C8901856B8E3}"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41EF94-03BA-4924-B3BB-32CE49DA11DD}" type="doc">
      <dgm:prSet loTypeId="urn:microsoft.com/office/officeart/2005/8/layout/cycle8" loCatId="cycle" qsTypeId="urn:microsoft.com/office/officeart/2005/8/quickstyle/simple1" qsCatId="simple" csTypeId="urn:microsoft.com/office/officeart/2005/8/colors/colorful5" csCatId="colorful" phldr="1"/>
      <dgm:spPr/>
    </dgm:pt>
    <dgm:pt modelId="{62D1AC73-60A0-409F-AAE4-97402AEE6755}">
      <dgm:prSet phldrT="[文本]" custT="1"/>
      <dgm:spPr/>
      <dgm:t>
        <a:bodyPr/>
        <a:lstStyle/>
        <a:p>
          <a:r>
            <a:rPr lang="en-US" altLang="zh-CN" sz="1600" b="1" dirty="0" smtClean="0"/>
            <a:t>802.11n</a:t>
          </a:r>
          <a:r>
            <a:rPr lang="zh-CN" altLang="en-US" sz="1600" b="1" dirty="0" smtClean="0"/>
            <a:t>无线覆盖重点区域</a:t>
          </a:r>
          <a:endParaRPr lang="zh-CN" altLang="en-US" sz="1600" b="1" dirty="0"/>
        </a:p>
      </dgm:t>
    </dgm:pt>
    <dgm:pt modelId="{FDEB40EB-EBD9-4C57-AA49-08404C6FC392}" type="parTrans" cxnId="{BE8E6F93-56B3-4E5B-82DB-2D126FE2A2F1}">
      <dgm:prSet/>
      <dgm:spPr/>
      <dgm:t>
        <a:bodyPr/>
        <a:lstStyle/>
        <a:p>
          <a:endParaRPr lang="zh-CN" altLang="en-US" sz="2000" b="1"/>
        </a:p>
      </dgm:t>
    </dgm:pt>
    <dgm:pt modelId="{C3B7217B-4BF7-496A-9FCC-562396D1C6F7}" type="sibTrans" cxnId="{BE8E6F93-56B3-4E5B-82DB-2D126FE2A2F1}">
      <dgm:prSet/>
      <dgm:spPr/>
      <dgm:t>
        <a:bodyPr/>
        <a:lstStyle/>
        <a:p>
          <a:endParaRPr lang="zh-CN" altLang="en-US" sz="2000" b="1"/>
        </a:p>
      </dgm:t>
    </dgm:pt>
    <dgm:pt modelId="{395C272A-27EC-40D6-BE14-31A6B9779ECC}">
      <dgm:prSet phldrT="[文本]" custT="1"/>
      <dgm:spPr/>
      <dgm:t>
        <a:bodyPr/>
        <a:lstStyle/>
        <a:p>
          <a:r>
            <a:rPr lang="zh-CN" altLang="en-US" sz="1600" b="1" dirty="0" smtClean="0"/>
            <a:t>网络安全和审计系统完善</a:t>
          </a:r>
          <a:endParaRPr lang="zh-CN" altLang="en-US" sz="1600" b="1" dirty="0"/>
        </a:p>
      </dgm:t>
    </dgm:pt>
    <dgm:pt modelId="{31BB0644-7CFC-406A-9324-8CCB8F67C49D}" type="parTrans" cxnId="{65B3EB29-B43C-4AE2-B6DA-463274E867C3}">
      <dgm:prSet/>
      <dgm:spPr/>
      <dgm:t>
        <a:bodyPr/>
        <a:lstStyle/>
        <a:p>
          <a:endParaRPr lang="zh-CN" altLang="en-US" sz="2000" b="1"/>
        </a:p>
      </dgm:t>
    </dgm:pt>
    <dgm:pt modelId="{1CA9F2FE-5A86-473E-BD46-84F780A9880B}" type="sibTrans" cxnId="{65B3EB29-B43C-4AE2-B6DA-463274E867C3}">
      <dgm:prSet/>
      <dgm:spPr/>
      <dgm:t>
        <a:bodyPr/>
        <a:lstStyle/>
        <a:p>
          <a:endParaRPr lang="zh-CN" altLang="en-US" sz="2000" b="1"/>
        </a:p>
      </dgm:t>
    </dgm:pt>
    <dgm:pt modelId="{EA59C701-CB5B-4781-919E-324C1CFDA17B}">
      <dgm:prSet phldrT="[文本]" custT="1"/>
      <dgm:spPr/>
      <dgm:t>
        <a:bodyPr/>
        <a:lstStyle/>
        <a:p>
          <a:r>
            <a:rPr lang="zh-CN" altLang="en-US" sz="1600" b="1" dirty="0" smtClean="0"/>
            <a:t>万兆骨干网、重点区域千兆到桌面</a:t>
          </a:r>
          <a:endParaRPr lang="zh-CN" altLang="en-US" sz="1600" b="1" dirty="0"/>
        </a:p>
      </dgm:t>
    </dgm:pt>
    <dgm:pt modelId="{423C9B06-74E6-48D9-A06C-75EEE5D1CF5D}" type="parTrans" cxnId="{644744E9-519C-4BEB-A919-372BDC0964C7}">
      <dgm:prSet/>
      <dgm:spPr/>
      <dgm:t>
        <a:bodyPr/>
        <a:lstStyle/>
        <a:p>
          <a:endParaRPr lang="zh-CN" altLang="en-US" sz="2000" b="1"/>
        </a:p>
      </dgm:t>
    </dgm:pt>
    <dgm:pt modelId="{15C1E2CE-AA66-48A1-B8B6-D31D1E1DFF58}" type="sibTrans" cxnId="{644744E9-519C-4BEB-A919-372BDC0964C7}">
      <dgm:prSet/>
      <dgm:spPr/>
      <dgm:t>
        <a:bodyPr/>
        <a:lstStyle/>
        <a:p>
          <a:endParaRPr lang="zh-CN" altLang="en-US" sz="2000" b="1"/>
        </a:p>
      </dgm:t>
    </dgm:pt>
    <dgm:pt modelId="{6A8F7202-DD3C-42B7-8C33-F66970BB4678}" type="pres">
      <dgm:prSet presAssocID="{0C41EF94-03BA-4924-B3BB-32CE49DA11DD}" presName="compositeShape" presStyleCnt="0">
        <dgm:presLayoutVars>
          <dgm:chMax val="7"/>
          <dgm:dir/>
          <dgm:resizeHandles val="exact"/>
        </dgm:presLayoutVars>
      </dgm:prSet>
      <dgm:spPr/>
    </dgm:pt>
    <dgm:pt modelId="{3381A6E7-AAF4-4D49-B2C1-F034281068DF}" type="pres">
      <dgm:prSet presAssocID="{0C41EF94-03BA-4924-B3BB-32CE49DA11DD}" presName="wedge1" presStyleLbl="node1" presStyleIdx="0" presStyleCnt="3"/>
      <dgm:spPr/>
      <dgm:t>
        <a:bodyPr/>
        <a:lstStyle/>
        <a:p>
          <a:endParaRPr lang="zh-CN" altLang="en-US"/>
        </a:p>
      </dgm:t>
    </dgm:pt>
    <dgm:pt modelId="{2825FF11-9D42-4DCA-AC52-A7D11D82544E}" type="pres">
      <dgm:prSet presAssocID="{0C41EF94-03BA-4924-B3BB-32CE49DA11DD}" presName="dummy1a" presStyleCnt="0"/>
      <dgm:spPr/>
    </dgm:pt>
    <dgm:pt modelId="{59AC007A-5825-4091-BBCA-2B717637EE95}" type="pres">
      <dgm:prSet presAssocID="{0C41EF94-03BA-4924-B3BB-32CE49DA11DD}" presName="dummy1b" presStyleCnt="0"/>
      <dgm:spPr/>
    </dgm:pt>
    <dgm:pt modelId="{9F18B7B9-4B0D-4911-BBE5-F534796C103B}" type="pres">
      <dgm:prSet presAssocID="{0C41EF94-03BA-4924-B3BB-32CE49DA11DD}" presName="wedge1Tx" presStyleLbl="node1" presStyleIdx="0" presStyleCnt="3">
        <dgm:presLayoutVars>
          <dgm:chMax val="0"/>
          <dgm:chPref val="0"/>
          <dgm:bulletEnabled val="1"/>
        </dgm:presLayoutVars>
      </dgm:prSet>
      <dgm:spPr/>
      <dgm:t>
        <a:bodyPr/>
        <a:lstStyle/>
        <a:p>
          <a:endParaRPr lang="zh-CN" altLang="en-US"/>
        </a:p>
      </dgm:t>
    </dgm:pt>
    <dgm:pt modelId="{991583A9-3A5A-4FB9-96A3-4C4AC8FBEE4C}" type="pres">
      <dgm:prSet presAssocID="{0C41EF94-03BA-4924-B3BB-32CE49DA11DD}" presName="wedge2" presStyleLbl="node1" presStyleIdx="1" presStyleCnt="3"/>
      <dgm:spPr/>
      <dgm:t>
        <a:bodyPr/>
        <a:lstStyle/>
        <a:p>
          <a:endParaRPr lang="zh-CN" altLang="en-US"/>
        </a:p>
      </dgm:t>
    </dgm:pt>
    <dgm:pt modelId="{3EDB1996-4CDF-43EC-97E7-74DADF4DCA87}" type="pres">
      <dgm:prSet presAssocID="{0C41EF94-03BA-4924-B3BB-32CE49DA11DD}" presName="dummy2a" presStyleCnt="0"/>
      <dgm:spPr/>
    </dgm:pt>
    <dgm:pt modelId="{D6C3AAD8-E999-4C18-9BEC-8A97516344BF}" type="pres">
      <dgm:prSet presAssocID="{0C41EF94-03BA-4924-B3BB-32CE49DA11DD}" presName="dummy2b" presStyleCnt="0"/>
      <dgm:spPr/>
    </dgm:pt>
    <dgm:pt modelId="{3F2E347F-793F-490B-8505-17496612696D}" type="pres">
      <dgm:prSet presAssocID="{0C41EF94-03BA-4924-B3BB-32CE49DA11DD}" presName="wedge2Tx" presStyleLbl="node1" presStyleIdx="1" presStyleCnt="3">
        <dgm:presLayoutVars>
          <dgm:chMax val="0"/>
          <dgm:chPref val="0"/>
          <dgm:bulletEnabled val="1"/>
        </dgm:presLayoutVars>
      </dgm:prSet>
      <dgm:spPr/>
      <dgm:t>
        <a:bodyPr/>
        <a:lstStyle/>
        <a:p>
          <a:endParaRPr lang="zh-CN" altLang="en-US"/>
        </a:p>
      </dgm:t>
    </dgm:pt>
    <dgm:pt modelId="{DE786AE6-91C7-4F9E-8F77-8893F44F5C76}" type="pres">
      <dgm:prSet presAssocID="{0C41EF94-03BA-4924-B3BB-32CE49DA11DD}" presName="wedge3" presStyleLbl="node1" presStyleIdx="2" presStyleCnt="3"/>
      <dgm:spPr/>
      <dgm:t>
        <a:bodyPr/>
        <a:lstStyle/>
        <a:p>
          <a:endParaRPr lang="zh-CN" altLang="en-US"/>
        </a:p>
      </dgm:t>
    </dgm:pt>
    <dgm:pt modelId="{BD134FF0-4C05-4F92-B59B-94AB44AE1FA0}" type="pres">
      <dgm:prSet presAssocID="{0C41EF94-03BA-4924-B3BB-32CE49DA11DD}" presName="dummy3a" presStyleCnt="0"/>
      <dgm:spPr/>
    </dgm:pt>
    <dgm:pt modelId="{7DC777FA-3587-4D78-AAB7-3385F30337E6}" type="pres">
      <dgm:prSet presAssocID="{0C41EF94-03BA-4924-B3BB-32CE49DA11DD}" presName="dummy3b" presStyleCnt="0"/>
      <dgm:spPr/>
    </dgm:pt>
    <dgm:pt modelId="{44918DA7-FCF6-49A5-A2B1-1CB1D32290DD}" type="pres">
      <dgm:prSet presAssocID="{0C41EF94-03BA-4924-B3BB-32CE49DA11DD}" presName="wedge3Tx" presStyleLbl="node1" presStyleIdx="2" presStyleCnt="3">
        <dgm:presLayoutVars>
          <dgm:chMax val="0"/>
          <dgm:chPref val="0"/>
          <dgm:bulletEnabled val="1"/>
        </dgm:presLayoutVars>
      </dgm:prSet>
      <dgm:spPr/>
      <dgm:t>
        <a:bodyPr/>
        <a:lstStyle/>
        <a:p>
          <a:endParaRPr lang="zh-CN" altLang="en-US"/>
        </a:p>
      </dgm:t>
    </dgm:pt>
    <dgm:pt modelId="{69ECB60E-E8ED-4B6C-9883-DD0FAE374B4B}" type="pres">
      <dgm:prSet presAssocID="{C3B7217B-4BF7-496A-9FCC-562396D1C6F7}" presName="arrowWedge1" presStyleLbl="fgSibTrans2D1" presStyleIdx="0" presStyleCnt="3"/>
      <dgm:spPr/>
    </dgm:pt>
    <dgm:pt modelId="{4BBD3BB2-3AD6-43B2-BE6D-398C409854E5}" type="pres">
      <dgm:prSet presAssocID="{1CA9F2FE-5A86-473E-BD46-84F780A9880B}" presName="arrowWedge2" presStyleLbl="fgSibTrans2D1" presStyleIdx="1" presStyleCnt="3"/>
      <dgm:spPr/>
    </dgm:pt>
    <dgm:pt modelId="{3E46A553-49DE-41C5-AF47-47C120A999FC}" type="pres">
      <dgm:prSet presAssocID="{15C1E2CE-AA66-48A1-B8B6-D31D1E1DFF58}" presName="arrowWedge3" presStyleLbl="fgSibTrans2D1" presStyleIdx="2" presStyleCnt="3"/>
      <dgm:spPr/>
    </dgm:pt>
  </dgm:ptLst>
  <dgm:cxnLst>
    <dgm:cxn modelId="{BE8E6F93-56B3-4E5B-82DB-2D126FE2A2F1}" srcId="{0C41EF94-03BA-4924-B3BB-32CE49DA11DD}" destId="{62D1AC73-60A0-409F-AAE4-97402AEE6755}" srcOrd="0" destOrd="0" parTransId="{FDEB40EB-EBD9-4C57-AA49-08404C6FC392}" sibTransId="{C3B7217B-4BF7-496A-9FCC-562396D1C6F7}"/>
    <dgm:cxn modelId="{47490C32-9048-4242-AD96-2B7EF924FBF4}" type="presOf" srcId="{395C272A-27EC-40D6-BE14-31A6B9779ECC}" destId="{991583A9-3A5A-4FB9-96A3-4C4AC8FBEE4C}" srcOrd="0" destOrd="0" presId="urn:microsoft.com/office/officeart/2005/8/layout/cycle8"/>
    <dgm:cxn modelId="{644744E9-519C-4BEB-A919-372BDC0964C7}" srcId="{0C41EF94-03BA-4924-B3BB-32CE49DA11DD}" destId="{EA59C701-CB5B-4781-919E-324C1CFDA17B}" srcOrd="2" destOrd="0" parTransId="{423C9B06-74E6-48D9-A06C-75EEE5D1CF5D}" sibTransId="{15C1E2CE-AA66-48A1-B8B6-D31D1E1DFF58}"/>
    <dgm:cxn modelId="{D63B25EB-EF48-4228-B8E9-5588E96826EF}" type="presOf" srcId="{62D1AC73-60A0-409F-AAE4-97402AEE6755}" destId="{9F18B7B9-4B0D-4911-BBE5-F534796C103B}" srcOrd="1" destOrd="0" presId="urn:microsoft.com/office/officeart/2005/8/layout/cycle8"/>
    <dgm:cxn modelId="{AA906CF5-A6EF-4887-84B4-C57071751129}" type="presOf" srcId="{EA59C701-CB5B-4781-919E-324C1CFDA17B}" destId="{44918DA7-FCF6-49A5-A2B1-1CB1D32290DD}" srcOrd="1" destOrd="0" presId="urn:microsoft.com/office/officeart/2005/8/layout/cycle8"/>
    <dgm:cxn modelId="{A5F4E3DA-BD27-4184-832C-9DF39A960062}" type="presOf" srcId="{0C41EF94-03BA-4924-B3BB-32CE49DA11DD}" destId="{6A8F7202-DD3C-42B7-8C33-F66970BB4678}" srcOrd="0" destOrd="0" presId="urn:microsoft.com/office/officeart/2005/8/layout/cycle8"/>
    <dgm:cxn modelId="{E0BAF58F-9267-4DCD-A644-1050ACCCBAA6}" type="presOf" srcId="{EA59C701-CB5B-4781-919E-324C1CFDA17B}" destId="{DE786AE6-91C7-4F9E-8F77-8893F44F5C76}" srcOrd="0" destOrd="0" presId="urn:microsoft.com/office/officeart/2005/8/layout/cycle8"/>
    <dgm:cxn modelId="{7146469C-1044-4BB0-A55A-6370AD9E929C}" type="presOf" srcId="{395C272A-27EC-40D6-BE14-31A6B9779ECC}" destId="{3F2E347F-793F-490B-8505-17496612696D}" srcOrd="1" destOrd="0" presId="urn:microsoft.com/office/officeart/2005/8/layout/cycle8"/>
    <dgm:cxn modelId="{511A7D8F-3AF8-4D58-BBB5-842A1DA0D1D6}" type="presOf" srcId="{62D1AC73-60A0-409F-AAE4-97402AEE6755}" destId="{3381A6E7-AAF4-4D49-B2C1-F034281068DF}" srcOrd="0" destOrd="0" presId="urn:microsoft.com/office/officeart/2005/8/layout/cycle8"/>
    <dgm:cxn modelId="{65B3EB29-B43C-4AE2-B6DA-463274E867C3}" srcId="{0C41EF94-03BA-4924-B3BB-32CE49DA11DD}" destId="{395C272A-27EC-40D6-BE14-31A6B9779ECC}" srcOrd="1" destOrd="0" parTransId="{31BB0644-7CFC-406A-9324-8CCB8F67C49D}" sibTransId="{1CA9F2FE-5A86-473E-BD46-84F780A9880B}"/>
    <dgm:cxn modelId="{C1103486-39CA-46DB-A46E-2A3632E37960}" type="presParOf" srcId="{6A8F7202-DD3C-42B7-8C33-F66970BB4678}" destId="{3381A6E7-AAF4-4D49-B2C1-F034281068DF}" srcOrd="0" destOrd="0" presId="urn:microsoft.com/office/officeart/2005/8/layout/cycle8"/>
    <dgm:cxn modelId="{EA7AFBF2-1DC5-4C8A-ABBE-CA4F18D16536}" type="presParOf" srcId="{6A8F7202-DD3C-42B7-8C33-F66970BB4678}" destId="{2825FF11-9D42-4DCA-AC52-A7D11D82544E}" srcOrd="1" destOrd="0" presId="urn:microsoft.com/office/officeart/2005/8/layout/cycle8"/>
    <dgm:cxn modelId="{AD733B99-6418-4F8B-8225-4CFE1BF55EED}" type="presParOf" srcId="{6A8F7202-DD3C-42B7-8C33-F66970BB4678}" destId="{59AC007A-5825-4091-BBCA-2B717637EE95}" srcOrd="2" destOrd="0" presId="urn:microsoft.com/office/officeart/2005/8/layout/cycle8"/>
    <dgm:cxn modelId="{23737F79-ECA7-4B74-BB4D-C5A6BB4194B7}" type="presParOf" srcId="{6A8F7202-DD3C-42B7-8C33-F66970BB4678}" destId="{9F18B7B9-4B0D-4911-BBE5-F534796C103B}" srcOrd="3" destOrd="0" presId="urn:microsoft.com/office/officeart/2005/8/layout/cycle8"/>
    <dgm:cxn modelId="{047931AE-2D6E-4EA9-A89B-84419D6015C7}" type="presParOf" srcId="{6A8F7202-DD3C-42B7-8C33-F66970BB4678}" destId="{991583A9-3A5A-4FB9-96A3-4C4AC8FBEE4C}" srcOrd="4" destOrd="0" presId="urn:microsoft.com/office/officeart/2005/8/layout/cycle8"/>
    <dgm:cxn modelId="{BA94E578-B0EE-4853-B1AD-3D48D2EFEC57}" type="presParOf" srcId="{6A8F7202-DD3C-42B7-8C33-F66970BB4678}" destId="{3EDB1996-4CDF-43EC-97E7-74DADF4DCA87}" srcOrd="5" destOrd="0" presId="urn:microsoft.com/office/officeart/2005/8/layout/cycle8"/>
    <dgm:cxn modelId="{1A53E998-3BA5-4A2D-BF5E-860EA8D62F1A}" type="presParOf" srcId="{6A8F7202-DD3C-42B7-8C33-F66970BB4678}" destId="{D6C3AAD8-E999-4C18-9BEC-8A97516344BF}" srcOrd="6" destOrd="0" presId="urn:microsoft.com/office/officeart/2005/8/layout/cycle8"/>
    <dgm:cxn modelId="{18584FA5-8DA7-49FE-A676-4F74F4449273}" type="presParOf" srcId="{6A8F7202-DD3C-42B7-8C33-F66970BB4678}" destId="{3F2E347F-793F-490B-8505-17496612696D}" srcOrd="7" destOrd="0" presId="urn:microsoft.com/office/officeart/2005/8/layout/cycle8"/>
    <dgm:cxn modelId="{35902E8E-98F5-40D4-AEDF-0F7041D11752}" type="presParOf" srcId="{6A8F7202-DD3C-42B7-8C33-F66970BB4678}" destId="{DE786AE6-91C7-4F9E-8F77-8893F44F5C76}" srcOrd="8" destOrd="0" presId="urn:microsoft.com/office/officeart/2005/8/layout/cycle8"/>
    <dgm:cxn modelId="{78411CDB-91DB-4C8B-BF43-BBF3DAED6CC6}" type="presParOf" srcId="{6A8F7202-DD3C-42B7-8C33-F66970BB4678}" destId="{BD134FF0-4C05-4F92-B59B-94AB44AE1FA0}" srcOrd="9" destOrd="0" presId="urn:microsoft.com/office/officeart/2005/8/layout/cycle8"/>
    <dgm:cxn modelId="{A2D084CD-6787-47D2-BC42-F5D3189E8FB6}" type="presParOf" srcId="{6A8F7202-DD3C-42B7-8C33-F66970BB4678}" destId="{7DC777FA-3587-4D78-AAB7-3385F30337E6}" srcOrd="10" destOrd="0" presId="urn:microsoft.com/office/officeart/2005/8/layout/cycle8"/>
    <dgm:cxn modelId="{5C052F69-AB6A-474B-9C0F-03B58F73ABA9}" type="presParOf" srcId="{6A8F7202-DD3C-42B7-8C33-F66970BB4678}" destId="{44918DA7-FCF6-49A5-A2B1-1CB1D32290DD}" srcOrd="11" destOrd="0" presId="urn:microsoft.com/office/officeart/2005/8/layout/cycle8"/>
    <dgm:cxn modelId="{9E9B3A6B-7BFD-457E-800D-15EEF050B320}" type="presParOf" srcId="{6A8F7202-DD3C-42B7-8C33-F66970BB4678}" destId="{69ECB60E-E8ED-4B6C-9883-DD0FAE374B4B}" srcOrd="12" destOrd="0" presId="urn:microsoft.com/office/officeart/2005/8/layout/cycle8"/>
    <dgm:cxn modelId="{A512A00D-2ABA-4B9C-B7A9-287CE0416FF9}" type="presParOf" srcId="{6A8F7202-DD3C-42B7-8C33-F66970BB4678}" destId="{4BBD3BB2-3AD6-43B2-BE6D-398C409854E5}" srcOrd="13" destOrd="0" presId="urn:microsoft.com/office/officeart/2005/8/layout/cycle8"/>
    <dgm:cxn modelId="{D7E303BF-66A0-445F-9B00-03C399B666D8}" type="presParOf" srcId="{6A8F7202-DD3C-42B7-8C33-F66970BB4678}" destId="{3E46A553-49DE-41C5-AF47-47C120A999FC}"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8456ABF-3D93-4A59-B19F-9B666176CF61}" type="doc">
      <dgm:prSet loTypeId="urn:microsoft.com/office/officeart/2005/8/layout/radial4" loCatId="relationship" qsTypeId="urn:microsoft.com/office/officeart/2005/8/quickstyle/simple1" qsCatId="simple" csTypeId="urn:microsoft.com/office/officeart/2005/8/colors/colorful3" csCatId="colorful" phldr="1"/>
      <dgm:spPr/>
      <dgm:t>
        <a:bodyPr/>
        <a:lstStyle/>
        <a:p>
          <a:endParaRPr lang="zh-CN" altLang="en-US"/>
        </a:p>
      </dgm:t>
    </dgm:pt>
    <dgm:pt modelId="{D9E5556F-C7FB-4B8F-B4DE-DB5069EA16EA}">
      <dgm:prSet phldrT="[文本]" custT="1"/>
      <dgm:spPr>
        <a:scene3d>
          <a:camera prst="orthographicFront"/>
          <a:lightRig rig="threePt" dir="t"/>
        </a:scene3d>
        <a:sp3d>
          <a:bevelT w="114300" h="88900"/>
          <a:bevelB w="88900" h="50800"/>
        </a:sp3d>
      </dgm:spPr>
      <dgm:t>
        <a:bodyPr/>
        <a:lstStyle/>
        <a:p>
          <a:r>
            <a:rPr lang="en-US" altLang="zh-CN" sz="1600" dirty="0" smtClean="0">
              <a:latin typeface="微软雅黑" pitchFamily="34" charset="-122"/>
              <a:ea typeface="微软雅黑" pitchFamily="34" charset="-122"/>
            </a:rPr>
            <a:t>720P</a:t>
          </a:r>
          <a:r>
            <a:rPr lang="zh-CN" altLang="en-US" sz="1400" dirty="0" smtClean="0">
              <a:latin typeface="微软雅黑" pitchFamily="34" charset="-122"/>
              <a:ea typeface="微软雅黑" pitchFamily="34" charset="-122"/>
            </a:rPr>
            <a:t>高清网络摄像头全覆盖、与基础网络无缝融合</a:t>
          </a:r>
          <a:endParaRPr lang="zh-CN" altLang="en-US" sz="1400" dirty="0">
            <a:latin typeface="微软雅黑" pitchFamily="34" charset="-122"/>
            <a:ea typeface="微软雅黑" pitchFamily="34" charset="-122"/>
          </a:endParaRPr>
        </a:p>
      </dgm:t>
    </dgm:pt>
    <dgm:pt modelId="{7E54808F-C624-40C6-98CC-E14C7EB20320}" type="parTrans" cxnId="{D9B756AB-12CC-402E-8AB4-CFEE66B6DDD1}">
      <dgm:prSet/>
      <dgm:spPr/>
      <dgm:t>
        <a:bodyPr/>
        <a:lstStyle/>
        <a:p>
          <a:endParaRPr lang="zh-CN" altLang="en-US" sz="2800"/>
        </a:p>
      </dgm:t>
    </dgm:pt>
    <dgm:pt modelId="{573E90A6-B562-4BF4-8D17-E23BD500E05D}" type="sibTrans" cxnId="{D9B756AB-12CC-402E-8AB4-CFEE66B6DDD1}">
      <dgm:prSet/>
      <dgm:spPr/>
      <dgm:t>
        <a:bodyPr/>
        <a:lstStyle/>
        <a:p>
          <a:endParaRPr lang="zh-CN" altLang="en-US" sz="2800"/>
        </a:p>
      </dgm:t>
    </dgm:pt>
    <dgm:pt modelId="{B3B42C98-0D85-4AB1-ACD1-2E1B460C780C}">
      <dgm:prSet phldrT="[文本]" custT="1">
        <dgm:style>
          <a:lnRef idx="1">
            <a:schemeClr val="accent5"/>
          </a:lnRef>
          <a:fillRef idx="3">
            <a:schemeClr val="accent5"/>
          </a:fillRef>
          <a:effectRef idx="2">
            <a:schemeClr val="accent5"/>
          </a:effectRef>
          <a:fontRef idx="minor">
            <a:schemeClr val="lt1"/>
          </a:fontRef>
        </dgm:style>
      </dgm:prSet>
      <dgm:spPr/>
      <dgm:t>
        <a:bodyPr/>
        <a:lstStyle/>
        <a:p>
          <a:r>
            <a:rPr lang="zh-CN" altLang="en-US" sz="2000" dirty="0" smtClean="0">
              <a:solidFill>
                <a:schemeClr val="bg1"/>
              </a:solidFill>
              <a:latin typeface="微软雅黑" pitchFamily="34" charset="-122"/>
              <a:ea typeface="微软雅黑" pitchFamily="34" charset="-122"/>
            </a:rPr>
            <a:t>教学业务监管</a:t>
          </a:r>
          <a:endParaRPr lang="zh-CN" altLang="en-US" sz="2000" dirty="0">
            <a:solidFill>
              <a:schemeClr val="bg1"/>
            </a:solidFill>
            <a:latin typeface="微软雅黑" pitchFamily="34" charset="-122"/>
            <a:ea typeface="微软雅黑" pitchFamily="34" charset="-122"/>
          </a:endParaRPr>
        </a:p>
      </dgm:t>
    </dgm:pt>
    <dgm:pt modelId="{555C592F-6591-40FA-91E7-A15EB01828CE}" type="parTrans" cxnId="{7B37B4A5-EF3C-4EA3-A357-92392F4BD103}">
      <dgm:prSet/>
      <dgm:spPr>
        <a:scene3d>
          <a:camera prst="orthographicFront"/>
          <a:lightRig rig="threePt" dir="t"/>
        </a:scene3d>
        <a:sp3d>
          <a:bevelT w="114300" prst="artDeco"/>
          <a:bevelB w="152400" h="50800" prst="softRound"/>
        </a:sp3d>
      </dgm:spPr>
      <dgm:t>
        <a:bodyPr/>
        <a:lstStyle/>
        <a:p>
          <a:endParaRPr lang="zh-CN" altLang="en-US" sz="2800"/>
        </a:p>
      </dgm:t>
    </dgm:pt>
    <dgm:pt modelId="{76D9CF1E-4DEF-4A30-B82B-D0413B1D36D8}" type="sibTrans" cxnId="{7B37B4A5-EF3C-4EA3-A357-92392F4BD103}">
      <dgm:prSet/>
      <dgm:spPr/>
      <dgm:t>
        <a:bodyPr/>
        <a:lstStyle/>
        <a:p>
          <a:endParaRPr lang="zh-CN" altLang="en-US" sz="2800"/>
        </a:p>
      </dgm:t>
    </dgm:pt>
    <dgm:pt modelId="{AB8DEF3A-ACED-4183-BBDE-A3AD60EABE33}">
      <dgm:prSet phldrT="[文本]" custT="1"/>
      <dgm:spPr>
        <a:scene3d>
          <a:camera prst="orthographicFront"/>
          <a:lightRig rig="threePt" dir="t"/>
        </a:scene3d>
        <a:sp3d>
          <a:bevelT w="114300" h="88900"/>
          <a:bevelB w="88900" h="50800"/>
        </a:sp3d>
      </dgm:spPr>
      <dgm:t>
        <a:bodyPr/>
        <a:lstStyle/>
        <a:p>
          <a:r>
            <a:rPr lang="zh-CN" altLang="en-US" sz="2000" dirty="0" smtClean="0">
              <a:latin typeface="微软雅黑" pitchFamily="34" charset="-122"/>
              <a:ea typeface="微软雅黑" pitchFamily="34" charset="-122"/>
            </a:rPr>
            <a:t>校园暴力事件发生</a:t>
          </a:r>
          <a:endParaRPr lang="zh-CN" altLang="en-US" sz="2000" dirty="0">
            <a:latin typeface="微软雅黑" pitchFamily="34" charset="-122"/>
            <a:ea typeface="微软雅黑" pitchFamily="34" charset="-122"/>
          </a:endParaRPr>
        </a:p>
      </dgm:t>
    </dgm:pt>
    <dgm:pt modelId="{193D9443-0A8E-4110-B262-0F54470E7DFD}" type="parTrans" cxnId="{AC43B5D4-D203-4361-B493-E02C23A0ACEA}">
      <dgm:prSet/>
      <dgm:spPr>
        <a:scene3d>
          <a:camera prst="orthographicFront"/>
          <a:lightRig rig="threePt" dir="t"/>
        </a:scene3d>
        <a:sp3d>
          <a:bevelT w="114300" prst="artDeco"/>
          <a:bevelB w="152400" h="50800" prst="softRound"/>
        </a:sp3d>
      </dgm:spPr>
      <dgm:t>
        <a:bodyPr/>
        <a:lstStyle/>
        <a:p>
          <a:endParaRPr lang="zh-CN" altLang="en-US" sz="2800"/>
        </a:p>
      </dgm:t>
    </dgm:pt>
    <dgm:pt modelId="{F11304CA-6860-4D51-88EA-A6972BDBC377}" type="sibTrans" cxnId="{AC43B5D4-D203-4361-B493-E02C23A0ACEA}">
      <dgm:prSet/>
      <dgm:spPr/>
      <dgm:t>
        <a:bodyPr/>
        <a:lstStyle/>
        <a:p>
          <a:endParaRPr lang="zh-CN" altLang="en-US" sz="2800"/>
        </a:p>
      </dgm:t>
    </dgm:pt>
    <dgm:pt modelId="{8A1E4658-E89A-4091-96C2-4A1FD1B82929}" type="pres">
      <dgm:prSet presAssocID="{18456ABF-3D93-4A59-B19F-9B666176CF61}" presName="cycle" presStyleCnt="0">
        <dgm:presLayoutVars>
          <dgm:chMax val="1"/>
          <dgm:dir/>
          <dgm:animLvl val="ctr"/>
          <dgm:resizeHandles val="exact"/>
        </dgm:presLayoutVars>
      </dgm:prSet>
      <dgm:spPr/>
      <dgm:t>
        <a:bodyPr/>
        <a:lstStyle/>
        <a:p>
          <a:endParaRPr lang="zh-CN" altLang="en-US"/>
        </a:p>
      </dgm:t>
    </dgm:pt>
    <dgm:pt modelId="{061586FF-DC70-4D01-A348-C252503ECF03}" type="pres">
      <dgm:prSet presAssocID="{D9E5556F-C7FB-4B8F-B4DE-DB5069EA16EA}" presName="centerShape" presStyleLbl="node0" presStyleIdx="0" presStyleCnt="1" custScaleX="146039"/>
      <dgm:spPr/>
      <dgm:t>
        <a:bodyPr/>
        <a:lstStyle/>
        <a:p>
          <a:endParaRPr lang="zh-CN" altLang="en-US"/>
        </a:p>
      </dgm:t>
    </dgm:pt>
    <dgm:pt modelId="{3B8C8D00-D823-4CDC-964F-2F57E7494EDF}" type="pres">
      <dgm:prSet presAssocID="{555C592F-6591-40FA-91E7-A15EB01828CE}" presName="parTrans" presStyleLbl="bgSibTrans2D1" presStyleIdx="0" presStyleCnt="2" custLinFactNeighborY="22746"/>
      <dgm:spPr/>
      <dgm:t>
        <a:bodyPr/>
        <a:lstStyle/>
        <a:p>
          <a:endParaRPr lang="zh-CN" altLang="en-US"/>
        </a:p>
      </dgm:t>
    </dgm:pt>
    <dgm:pt modelId="{2D13D25D-18BD-47B9-A696-5BAA1422A8E7}" type="pres">
      <dgm:prSet presAssocID="{B3B42C98-0D85-4AB1-ACD1-2E1B460C780C}" presName="node" presStyleLbl="node1" presStyleIdx="0" presStyleCnt="2" custRadScaleRad="103515" custRadScaleInc="2989">
        <dgm:presLayoutVars>
          <dgm:bulletEnabled val="1"/>
        </dgm:presLayoutVars>
      </dgm:prSet>
      <dgm:spPr/>
      <dgm:t>
        <a:bodyPr/>
        <a:lstStyle/>
        <a:p>
          <a:endParaRPr lang="zh-CN" altLang="en-US"/>
        </a:p>
      </dgm:t>
    </dgm:pt>
    <dgm:pt modelId="{0D90BFA7-6587-412B-961F-258F743E2404}" type="pres">
      <dgm:prSet presAssocID="{193D9443-0A8E-4110-B262-0F54470E7DFD}" presName="parTrans" presStyleLbl="bgSibTrans2D1" presStyleIdx="1" presStyleCnt="2" custLinFactNeighborY="22576"/>
      <dgm:spPr/>
      <dgm:t>
        <a:bodyPr/>
        <a:lstStyle/>
        <a:p>
          <a:endParaRPr lang="zh-CN" altLang="en-US"/>
        </a:p>
      </dgm:t>
    </dgm:pt>
    <dgm:pt modelId="{D8675B6D-0FC5-4281-94E5-027A3D7E666B}" type="pres">
      <dgm:prSet presAssocID="{AB8DEF3A-ACED-4183-BBDE-A3AD60EABE33}" presName="node" presStyleLbl="node1" presStyleIdx="1" presStyleCnt="2" custRadScaleRad="103519" custRadScaleInc="-2222">
        <dgm:presLayoutVars>
          <dgm:bulletEnabled val="1"/>
        </dgm:presLayoutVars>
      </dgm:prSet>
      <dgm:spPr/>
      <dgm:t>
        <a:bodyPr/>
        <a:lstStyle/>
        <a:p>
          <a:endParaRPr lang="zh-CN" altLang="en-US"/>
        </a:p>
      </dgm:t>
    </dgm:pt>
  </dgm:ptLst>
  <dgm:cxnLst>
    <dgm:cxn modelId="{C2A2D872-160F-46B3-BC47-A333DC28F655}" type="presOf" srcId="{193D9443-0A8E-4110-B262-0F54470E7DFD}" destId="{0D90BFA7-6587-412B-961F-258F743E2404}" srcOrd="0" destOrd="0" presId="urn:microsoft.com/office/officeart/2005/8/layout/radial4"/>
    <dgm:cxn modelId="{F82EA2D7-6019-4FF2-948C-02A0FA3AB4C7}" type="presOf" srcId="{D9E5556F-C7FB-4B8F-B4DE-DB5069EA16EA}" destId="{061586FF-DC70-4D01-A348-C252503ECF03}" srcOrd="0" destOrd="0" presId="urn:microsoft.com/office/officeart/2005/8/layout/radial4"/>
    <dgm:cxn modelId="{754822F6-5B2E-4466-B7DF-2E74FC999302}" type="presOf" srcId="{B3B42C98-0D85-4AB1-ACD1-2E1B460C780C}" destId="{2D13D25D-18BD-47B9-A696-5BAA1422A8E7}" srcOrd="0" destOrd="0" presId="urn:microsoft.com/office/officeart/2005/8/layout/radial4"/>
    <dgm:cxn modelId="{AC43B5D4-D203-4361-B493-E02C23A0ACEA}" srcId="{D9E5556F-C7FB-4B8F-B4DE-DB5069EA16EA}" destId="{AB8DEF3A-ACED-4183-BBDE-A3AD60EABE33}" srcOrd="1" destOrd="0" parTransId="{193D9443-0A8E-4110-B262-0F54470E7DFD}" sibTransId="{F11304CA-6860-4D51-88EA-A6972BDBC377}"/>
    <dgm:cxn modelId="{D9B756AB-12CC-402E-8AB4-CFEE66B6DDD1}" srcId="{18456ABF-3D93-4A59-B19F-9B666176CF61}" destId="{D9E5556F-C7FB-4B8F-B4DE-DB5069EA16EA}" srcOrd="0" destOrd="0" parTransId="{7E54808F-C624-40C6-98CC-E14C7EB20320}" sibTransId="{573E90A6-B562-4BF4-8D17-E23BD500E05D}"/>
    <dgm:cxn modelId="{E801327D-8B13-4284-B4B1-720D78F661CF}" type="presOf" srcId="{555C592F-6591-40FA-91E7-A15EB01828CE}" destId="{3B8C8D00-D823-4CDC-964F-2F57E7494EDF}" srcOrd="0" destOrd="0" presId="urn:microsoft.com/office/officeart/2005/8/layout/radial4"/>
    <dgm:cxn modelId="{CA03A625-30B5-4AAA-83BF-F5236440BC78}" type="presOf" srcId="{18456ABF-3D93-4A59-B19F-9B666176CF61}" destId="{8A1E4658-E89A-4091-96C2-4A1FD1B82929}" srcOrd="0" destOrd="0" presId="urn:microsoft.com/office/officeart/2005/8/layout/radial4"/>
    <dgm:cxn modelId="{BB211A31-30C8-428A-8ECF-E8D129DF254E}" type="presOf" srcId="{AB8DEF3A-ACED-4183-BBDE-A3AD60EABE33}" destId="{D8675B6D-0FC5-4281-94E5-027A3D7E666B}" srcOrd="0" destOrd="0" presId="urn:microsoft.com/office/officeart/2005/8/layout/radial4"/>
    <dgm:cxn modelId="{7B37B4A5-EF3C-4EA3-A357-92392F4BD103}" srcId="{D9E5556F-C7FB-4B8F-B4DE-DB5069EA16EA}" destId="{B3B42C98-0D85-4AB1-ACD1-2E1B460C780C}" srcOrd="0" destOrd="0" parTransId="{555C592F-6591-40FA-91E7-A15EB01828CE}" sibTransId="{76D9CF1E-4DEF-4A30-B82B-D0413B1D36D8}"/>
    <dgm:cxn modelId="{93DEBCEE-8576-4559-B842-079F003A6F9B}" type="presParOf" srcId="{8A1E4658-E89A-4091-96C2-4A1FD1B82929}" destId="{061586FF-DC70-4D01-A348-C252503ECF03}" srcOrd="0" destOrd="0" presId="urn:microsoft.com/office/officeart/2005/8/layout/radial4"/>
    <dgm:cxn modelId="{50DB7135-8584-4008-A86E-8462D799FCB9}" type="presParOf" srcId="{8A1E4658-E89A-4091-96C2-4A1FD1B82929}" destId="{3B8C8D00-D823-4CDC-964F-2F57E7494EDF}" srcOrd="1" destOrd="0" presId="urn:microsoft.com/office/officeart/2005/8/layout/radial4"/>
    <dgm:cxn modelId="{F6CE3783-CE34-43AC-BA54-0C606C0DF6DD}" type="presParOf" srcId="{8A1E4658-E89A-4091-96C2-4A1FD1B82929}" destId="{2D13D25D-18BD-47B9-A696-5BAA1422A8E7}" srcOrd="2" destOrd="0" presId="urn:microsoft.com/office/officeart/2005/8/layout/radial4"/>
    <dgm:cxn modelId="{E3B3E31D-1681-489D-8753-50E7418E38DB}" type="presParOf" srcId="{8A1E4658-E89A-4091-96C2-4A1FD1B82929}" destId="{0D90BFA7-6587-412B-961F-258F743E2404}" srcOrd="3" destOrd="0" presId="urn:microsoft.com/office/officeart/2005/8/layout/radial4"/>
    <dgm:cxn modelId="{ECD007B4-AA56-4A67-B04E-5DE78B17B38E}" type="presParOf" srcId="{8A1E4658-E89A-4091-96C2-4A1FD1B82929}" destId="{D8675B6D-0FC5-4281-94E5-027A3D7E666B}"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490BB-4A96-48D4-B865-5BF3B01F1A22}">
      <dsp:nvSpPr>
        <dsp:cNvPr id="0" name=""/>
        <dsp:cNvSpPr/>
      </dsp:nvSpPr>
      <dsp:spPr>
        <a:xfrm>
          <a:off x="2065" y="0"/>
          <a:ext cx="2365715" cy="3583300"/>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zh-CN" altLang="en-US" sz="1400" b="1" kern="1200" dirty="0" smtClean="0">
              <a:latin typeface="微软雅黑" pitchFamily="34" charset="-122"/>
              <a:ea typeface="微软雅黑" pitchFamily="34" charset="-122"/>
            </a:rPr>
            <a:t>云管理平台</a:t>
          </a:r>
          <a:endParaRPr lang="zh-CN" altLang="en-US" sz="14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系统管理</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机构管理</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消息推送管理</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日志管理</a:t>
          </a:r>
          <a:endParaRPr lang="zh-CN" altLang="en-US" sz="1200" b="1" kern="1200" dirty="0">
            <a:latin typeface="微软雅黑" pitchFamily="34" charset="-122"/>
            <a:ea typeface="微软雅黑" pitchFamily="34" charset="-122"/>
          </a:endParaRPr>
        </a:p>
      </dsp:txBody>
      <dsp:txXfrm>
        <a:off x="2065" y="1433320"/>
        <a:ext cx="2365715" cy="1433320"/>
      </dsp:txXfrm>
    </dsp:sp>
    <dsp:sp modelId="{2CBB3F63-709C-4F53-8ECB-992781F5020B}">
      <dsp:nvSpPr>
        <dsp:cNvPr id="0" name=""/>
        <dsp:cNvSpPr/>
      </dsp:nvSpPr>
      <dsp:spPr>
        <a:xfrm>
          <a:off x="588303" y="214998"/>
          <a:ext cx="1193238" cy="1193238"/>
        </a:xfrm>
        <a:prstGeom prst="ellipse">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69197517-FC55-40C5-8AA2-A8AEEC86DEB4}">
      <dsp:nvSpPr>
        <dsp:cNvPr id="0" name=""/>
        <dsp:cNvSpPr/>
      </dsp:nvSpPr>
      <dsp:spPr>
        <a:xfrm>
          <a:off x="2438752" y="0"/>
          <a:ext cx="2365715" cy="3583300"/>
        </a:xfrm>
        <a:prstGeom prst="roundRect">
          <a:avLst>
            <a:gd name="adj" fmla="val 10000"/>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zh-CN" altLang="en-US" sz="1400" b="1" kern="1200" dirty="0" smtClean="0">
              <a:latin typeface="微软雅黑" pitchFamily="34" charset="-122"/>
              <a:ea typeface="微软雅黑" pitchFamily="34" charset="-122"/>
            </a:rPr>
            <a:t>统一管理平台</a:t>
          </a:r>
          <a:endParaRPr lang="zh-CN" altLang="en-US" sz="14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系统管理接口</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机构管理接口</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消息推送管理接口</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日志管理接口</a:t>
          </a:r>
          <a:endParaRPr lang="zh-CN" altLang="en-US" sz="1200" b="1" kern="1200" dirty="0">
            <a:latin typeface="微软雅黑" pitchFamily="34" charset="-122"/>
            <a:ea typeface="微软雅黑" pitchFamily="34" charset="-122"/>
          </a:endParaRPr>
        </a:p>
      </dsp:txBody>
      <dsp:txXfrm>
        <a:off x="2438752" y="1433320"/>
        <a:ext cx="2365715" cy="1433320"/>
      </dsp:txXfrm>
    </dsp:sp>
    <dsp:sp modelId="{34CB0A20-1BFE-45FE-A189-7A94D8804C9B}">
      <dsp:nvSpPr>
        <dsp:cNvPr id="0" name=""/>
        <dsp:cNvSpPr/>
      </dsp:nvSpPr>
      <dsp:spPr>
        <a:xfrm>
          <a:off x="3024991" y="214998"/>
          <a:ext cx="1193238" cy="1193238"/>
        </a:xfrm>
        <a:prstGeom prst="ellipse">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l="-34000" r="-34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0973D26D-96F7-44DA-871B-C543A964904A}">
      <dsp:nvSpPr>
        <dsp:cNvPr id="0" name=""/>
        <dsp:cNvSpPr/>
      </dsp:nvSpPr>
      <dsp:spPr>
        <a:xfrm>
          <a:off x="1782217" y="1954094"/>
          <a:ext cx="1086620" cy="366114"/>
        </a:xfrm>
        <a:prstGeom prst="leftRightArrow">
          <a:avLst/>
        </a:prstGeom>
        <a:gradFill rotWithShape="0">
          <a:gsLst>
            <a:gs pos="0">
              <a:schemeClr val="accent5">
                <a:tint val="40000"/>
                <a:hueOff val="0"/>
                <a:satOff val="0"/>
                <a:lumOff val="0"/>
                <a:alphaOff val="0"/>
                <a:tint val="50000"/>
                <a:satMod val="300000"/>
              </a:schemeClr>
            </a:gs>
            <a:gs pos="35000">
              <a:schemeClr val="accent5">
                <a:tint val="40000"/>
                <a:hueOff val="0"/>
                <a:satOff val="0"/>
                <a:lumOff val="0"/>
                <a:alphaOff val="0"/>
                <a:tint val="37000"/>
                <a:satMod val="300000"/>
              </a:schemeClr>
            </a:gs>
            <a:gs pos="100000">
              <a:schemeClr val="accent5">
                <a:tint val="4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8A2E6-D057-4968-ACBF-4851D2A86899}">
      <dsp:nvSpPr>
        <dsp:cNvPr id="0" name=""/>
        <dsp:cNvSpPr/>
      </dsp:nvSpPr>
      <dsp:spPr>
        <a:xfrm rot="5400000">
          <a:off x="947762" y="480483"/>
          <a:ext cx="622463" cy="541543"/>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用户管理系统</a:t>
          </a:r>
          <a:endParaRPr lang="zh-CN" altLang="en-US" sz="800" kern="1200" dirty="0"/>
        </a:p>
      </dsp:txBody>
      <dsp:txXfrm rot="-5400000">
        <a:off x="1072612" y="537025"/>
        <a:ext cx="372763" cy="428462"/>
      </dsp:txXfrm>
    </dsp:sp>
    <dsp:sp modelId="{9DAA4E1B-ECE7-44BB-A3E4-70F5E25ADDD1}">
      <dsp:nvSpPr>
        <dsp:cNvPr id="0" name=""/>
        <dsp:cNvSpPr/>
      </dsp:nvSpPr>
      <dsp:spPr>
        <a:xfrm>
          <a:off x="1546198" y="564515"/>
          <a:ext cx="694669" cy="373478"/>
        </a:xfrm>
        <a:prstGeom prst="rect">
          <a:avLst/>
        </a:prstGeom>
        <a:noFill/>
        <a:ln>
          <a:noFill/>
        </a:ln>
        <a:effectLst/>
      </dsp:spPr>
      <dsp:style>
        <a:lnRef idx="0">
          <a:scrgbClr r="0" g="0" b="0"/>
        </a:lnRef>
        <a:fillRef idx="0">
          <a:scrgbClr r="0" g="0" b="0"/>
        </a:fillRef>
        <a:effectRef idx="0">
          <a:scrgbClr r="0" g="0" b="0"/>
        </a:effectRef>
        <a:fontRef idx="minor"/>
      </dsp:style>
    </dsp:sp>
    <dsp:sp modelId="{2BFA3732-3D39-4C67-9057-0A637166CFFC}">
      <dsp:nvSpPr>
        <dsp:cNvPr id="0" name=""/>
        <dsp:cNvSpPr/>
      </dsp:nvSpPr>
      <dsp:spPr>
        <a:xfrm rot="5400000">
          <a:off x="362896" y="480483"/>
          <a:ext cx="622463" cy="541543"/>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487746" y="537025"/>
        <a:ext cx="372763" cy="428462"/>
      </dsp:txXfrm>
    </dsp:sp>
    <dsp:sp modelId="{5350D3A1-A9FA-4EA3-B276-A07B6DEE31DA}">
      <dsp:nvSpPr>
        <dsp:cNvPr id="0" name=""/>
        <dsp:cNvSpPr/>
      </dsp:nvSpPr>
      <dsp:spPr>
        <a:xfrm rot="5400000">
          <a:off x="654208" y="1008830"/>
          <a:ext cx="622463" cy="541543"/>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统一身份认证系统</a:t>
          </a:r>
          <a:endParaRPr lang="zh-CN" altLang="en-US" sz="800" kern="1200" dirty="0"/>
        </a:p>
      </dsp:txBody>
      <dsp:txXfrm rot="-5400000">
        <a:off x="779058" y="1065372"/>
        <a:ext cx="372763" cy="428462"/>
      </dsp:txXfrm>
    </dsp:sp>
    <dsp:sp modelId="{B0CB1CA9-B322-4E4C-9FA1-016E6A970EB9}">
      <dsp:nvSpPr>
        <dsp:cNvPr id="0" name=""/>
        <dsp:cNvSpPr/>
      </dsp:nvSpPr>
      <dsp:spPr>
        <a:xfrm>
          <a:off x="0" y="1092862"/>
          <a:ext cx="672260" cy="373478"/>
        </a:xfrm>
        <a:prstGeom prst="rect">
          <a:avLst/>
        </a:prstGeom>
        <a:noFill/>
        <a:ln>
          <a:noFill/>
        </a:ln>
        <a:effectLst/>
      </dsp:spPr>
      <dsp:style>
        <a:lnRef idx="0">
          <a:scrgbClr r="0" g="0" b="0"/>
        </a:lnRef>
        <a:fillRef idx="0">
          <a:scrgbClr r="0" g="0" b="0"/>
        </a:fillRef>
        <a:effectRef idx="0">
          <a:scrgbClr r="0" g="0" b="0"/>
        </a:effectRef>
        <a:fontRef idx="minor"/>
      </dsp:style>
    </dsp:sp>
    <dsp:sp modelId="{C8090427-5797-4204-9C34-1C9E9530BD60}">
      <dsp:nvSpPr>
        <dsp:cNvPr id="0" name=""/>
        <dsp:cNvSpPr/>
      </dsp:nvSpPr>
      <dsp:spPr>
        <a:xfrm rot="5400000">
          <a:off x="1239075" y="1008830"/>
          <a:ext cx="622463" cy="541543"/>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1363925" y="1065372"/>
        <a:ext cx="372763" cy="428462"/>
      </dsp:txXfrm>
    </dsp:sp>
    <dsp:sp modelId="{9EE7E785-3006-4294-803A-AC0E3627D277}">
      <dsp:nvSpPr>
        <dsp:cNvPr id="0" name=""/>
        <dsp:cNvSpPr/>
      </dsp:nvSpPr>
      <dsp:spPr>
        <a:xfrm rot="5400000">
          <a:off x="947762" y="1537176"/>
          <a:ext cx="622463" cy="541543"/>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数据交换系统</a:t>
          </a:r>
          <a:endParaRPr lang="zh-CN" altLang="en-US" sz="800" kern="1200" dirty="0"/>
        </a:p>
      </dsp:txBody>
      <dsp:txXfrm rot="-5400000">
        <a:off x="1072612" y="1593718"/>
        <a:ext cx="372763" cy="428462"/>
      </dsp:txXfrm>
    </dsp:sp>
    <dsp:sp modelId="{2BC7F712-871E-4B10-BA3E-0FB9EC6EBC76}">
      <dsp:nvSpPr>
        <dsp:cNvPr id="0" name=""/>
        <dsp:cNvSpPr/>
      </dsp:nvSpPr>
      <dsp:spPr>
        <a:xfrm>
          <a:off x="1546198" y="1621209"/>
          <a:ext cx="694669" cy="373478"/>
        </a:xfrm>
        <a:prstGeom prst="rect">
          <a:avLst/>
        </a:prstGeom>
        <a:noFill/>
        <a:ln>
          <a:noFill/>
        </a:ln>
        <a:effectLst/>
      </dsp:spPr>
      <dsp:style>
        <a:lnRef idx="0">
          <a:scrgbClr r="0" g="0" b="0"/>
        </a:lnRef>
        <a:fillRef idx="0">
          <a:scrgbClr r="0" g="0" b="0"/>
        </a:fillRef>
        <a:effectRef idx="0">
          <a:scrgbClr r="0" g="0" b="0"/>
        </a:effectRef>
        <a:fontRef idx="minor"/>
      </dsp:style>
    </dsp:sp>
    <dsp:sp modelId="{8AA71535-54C6-4531-83EC-C8901856B8E3}">
      <dsp:nvSpPr>
        <dsp:cNvPr id="0" name=""/>
        <dsp:cNvSpPr/>
      </dsp:nvSpPr>
      <dsp:spPr>
        <a:xfrm rot="5400000">
          <a:off x="362896" y="1537176"/>
          <a:ext cx="622463" cy="541543"/>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487746" y="1593718"/>
        <a:ext cx="372763" cy="428462"/>
      </dsp:txXfrm>
    </dsp:sp>
    <dsp:sp modelId="{B2660E09-7D7A-4A56-B155-C39DA9DA0A89}">
      <dsp:nvSpPr>
        <dsp:cNvPr id="0" name=""/>
        <dsp:cNvSpPr/>
      </dsp:nvSpPr>
      <dsp:spPr>
        <a:xfrm rot="5400000">
          <a:off x="654208" y="2065523"/>
          <a:ext cx="622463" cy="541543"/>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教育标准数据库</a:t>
          </a:r>
          <a:endParaRPr lang="zh-CN" altLang="en-US" sz="800" kern="1200" dirty="0"/>
        </a:p>
      </dsp:txBody>
      <dsp:txXfrm rot="-5400000">
        <a:off x="779058" y="2122065"/>
        <a:ext cx="372763" cy="428462"/>
      </dsp:txXfrm>
    </dsp:sp>
    <dsp:sp modelId="{8A20E6FA-48DB-4D0A-83C1-14375600D7EA}">
      <dsp:nvSpPr>
        <dsp:cNvPr id="0" name=""/>
        <dsp:cNvSpPr/>
      </dsp:nvSpPr>
      <dsp:spPr>
        <a:xfrm>
          <a:off x="0" y="2149556"/>
          <a:ext cx="672260" cy="373478"/>
        </a:xfrm>
        <a:prstGeom prst="rect">
          <a:avLst/>
        </a:prstGeom>
        <a:noFill/>
        <a:ln>
          <a:noFill/>
        </a:ln>
        <a:effectLst/>
      </dsp:spPr>
      <dsp:style>
        <a:lnRef idx="0">
          <a:scrgbClr r="0" g="0" b="0"/>
        </a:lnRef>
        <a:fillRef idx="0">
          <a:scrgbClr r="0" g="0" b="0"/>
        </a:fillRef>
        <a:effectRef idx="0">
          <a:scrgbClr r="0" g="0" b="0"/>
        </a:effectRef>
        <a:fontRef idx="minor"/>
      </dsp:style>
    </dsp:sp>
    <dsp:sp modelId="{4109EEDC-0EC1-449A-9783-745467B770EC}">
      <dsp:nvSpPr>
        <dsp:cNvPr id="0" name=""/>
        <dsp:cNvSpPr/>
      </dsp:nvSpPr>
      <dsp:spPr>
        <a:xfrm rot="5400000">
          <a:off x="1239075" y="2065523"/>
          <a:ext cx="622463" cy="541543"/>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1363925" y="2122065"/>
        <a:ext cx="372763" cy="4284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490BB-4A96-48D4-B865-5BF3B01F1A22}">
      <dsp:nvSpPr>
        <dsp:cNvPr id="0" name=""/>
        <dsp:cNvSpPr/>
      </dsp:nvSpPr>
      <dsp:spPr>
        <a:xfrm>
          <a:off x="0" y="0"/>
          <a:ext cx="2365715" cy="3528392"/>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zh-CN" altLang="en-US" sz="1400" b="1" kern="1200" dirty="0" smtClean="0">
              <a:latin typeface="微软雅黑" pitchFamily="34" charset="-122"/>
              <a:ea typeface="微软雅黑" pitchFamily="34" charset="-122"/>
            </a:rPr>
            <a:t>云监控平台</a:t>
          </a:r>
          <a:endParaRPr lang="zh-CN" altLang="en-US" sz="14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应用系统监控</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网络监控</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日志监控</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运行监控</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数据监控</a:t>
          </a:r>
          <a:endParaRPr lang="zh-CN" altLang="en-US" sz="1200" b="1" kern="1200" dirty="0">
            <a:latin typeface="微软雅黑" pitchFamily="34" charset="-122"/>
            <a:ea typeface="微软雅黑" pitchFamily="34" charset="-122"/>
          </a:endParaRPr>
        </a:p>
      </dsp:txBody>
      <dsp:txXfrm>
        <a:off x="0" y="1411356"/>
        <a:ext cx="2365715" cy="1411356"/>
      </dsp:txXfrm>
    </dsp:sp>
    <dsp:sp modelId="{2CBB3F63-709C-4F53-8ECB-992781F5020B}">
      <dsp:nvSpPr>
        <dsp:cNvPr id="0" name=""/>
        <dsp:cNvSpPr/>
      </dsp:nvSpPr>
      <dsp:spPr>
        <a:xfrm>
          <a:off x="597446" y="216027"/>
          <a:ext cx="1174954" cy="1174954"/>
        </a:xfrm>
        <a:prstGeom prst="ellipse">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69197517-FC55-40C5-8AA2-A8AEEC86DEB4}">
      <dsp:nvSpPr>
        <dsp:cNvPr id="0" name=""/>
        <dsp:cNvSpPr/>
      </dsp:nvSpPr>
      <dsp:spPr>
        <a:xfrm>
          <a:off x="2438752" y="0"/>
          <a:ext cx="2365715" cy="3528392"/>
        </a:xfrm>
        <a:prstGeom prst="roundRect">
          <a:avLst>
            <a:gd name="adj" fmla="val 10000"/>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zh-CN" altLang="en-US" sz="1400" b="1" kern="1200" dirty="0" smtClean="0">
              <a:latin typeface="微软雅黑" pitchFamily="34" charset="-122"/>
              <a:ea typeface="微软雅黑" pitchFamily="34" charset="-122"/>
            </a:rPr>
            <a:t>统一管理平台</a:t>
          </a:r>
          <a:endParaRPr lang="zh-CN" altLang="en-US" sz="14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应用系统监控接口</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网络监控接口</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日志监控接口</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运行监控接口</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数据监控接口</a:t>
          </a:r>
          <a:endParaRPr lang="zh-CN" altLang="en-US" sz="1200" b="1" kern="1200" dirty="0">
            <a:latin typeface="微软雅黑" pitchFamily="34" charset="-122"/>
            <a:ea typeface="微软雅黑" pitchFamily="34" charset="-122"/>
          </a:endParaRPr>
        </a:p>
      </dsp:txBody>
      <dsp:txXfrm>
        <a:off x="2438752" y="1411356"/>
        <a:ext cx="2365715" cy="1411356"/>
      </dsp:txXfrm>
    </dsp:sp>
    <dsp:sp modelId="{34CB0A20-1BFE-45FE-A189-7A94D8804C9B}">
      <dsp:nvSpPr>
        <dsp:cNvPr id="0" name=""/>
        <dsp:cNvSpPr/>
      </dsp:nvSpPr>
      <dsp:spPr>
        <a:xfrm>
          <a:off x="3034133" y="211703"/>
          <a:ext cx="1174954" cy="1174954"/>
        </a:xfrm>
        <a:prstGeom prst="ellipse">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l="-34000" r="-34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0973D26D-96F7-44DA-871B-C543A964904A}">
      <dsp:nvSpPr>
        <dsp:cNvPr id="0" name=""/>
        <dsp:cNvSpPr/>
      </dsp:nvSpPr>
      <dsp:spPr>
        <a:xfrm>
          <a:off x="1782217" y="2078162"/>
          <a:ext cx="1194606" cy="313966"/>
        </a:xfrm>
        <a:prstGeom prst="leftRightArrow">
          <a:avLst/>
        </a:prstGeom>
        <a:gradFill rotWithShape="0">
          <a:gsLst>
            <a:gs pos="0">
              <a:schemeClr val="accent5">
                <a:tint val="40000"/>
                <a:hueOff val="0"/>
                <a:satOff val="0"/>
                <a:lumOff val="0"/>
                <a:alphaOff val="0"/>
                <a:tint val="50000"/>
                <a:satMod val="300000"/>
              </a:schemeClr>
            </a:gs>
            <a:gs pos="35000">
              <a:schemeClr val="accent5">
                <a:tint val="40000"/>
                <a:hueOff val="0"/>
                <a:satOff val="0"/>
                <a:lumOff val="0"/>
                <a:alphaOff val="0"/>
                <a:tint val="37000"/>
                <a:satMod val="300000"/>
              </a:schemeClr>
            </a:gs>
            <a:gs pos="100000">
              <a:schemeClr val="accent5">
                <a:tint val="4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8A2E6-D057-4968-ACBF-4851D2A86899}">
      <dsp:nvSpPr>
        <dsp:cNvPr id="0" name=""/>
        <dsp:cNvSpPr/>
      </dsp:nvSpPr>
      <dsp:spPr>
        <a:xfrm rot="5400000">
          <a:off x="947762" y="900385"/>
          <a:ext cx="622463" cy="541543"/>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门户系统</a:t>
          </a:r>
          <a:endParaRPr lang="zh-CN" altLang="en-US" sz="800" kern="1200" dirty="0"/>
        </a:p>
      </dsp:txBody>
      <dsp:txXfrm rot="-5400000">
        <a:off x="1072612" y="956927"/>
        <a:ext cx="372763" cy="428462"/>
      </dsp:txXfrm>
    </dsp:sp>
    <dsp:sp modelId="{9DAA4E1B-ECE7-44BB-A3E4-70F5E25ADDD1}">
      <dsp:nvSpPr>
        <dsp:cNvPr id="0" name=""/>
        <dsp:cNvSpPr/>
      </dsp:nvSpPr>
      <dsp:spPr>
        <a:xfrm>
          <a:off x="1546198" y="984418"/>
          <a:ext cx="694669" cy="373478"/>
        </a:xfrm>
        <a:prstGeom prst="rect">
          <a:avLst/>
        </a:prstGeom>
        <a:noFill/>
        <a:ln>
          <a:noFill/>
        </a:ln>
        <a:effectLst/>
      </dsp:spPr>
      <dsp:style>
        <a:lnRef idx="0">
          <a:scrgbClr r="0" g="0" b="0"/>
        </a:lnRef>
        <a:fillRef idx="0">
          <a:scrgbClr r="0" g="0" b="0"/>
        </a:fillRef>
        <a:effectRef idx="0">
          <a:scrgbClr r="0" g="0" b="0"/>
        </a:effectRef>
        <a:fontRef idx="minor"/>
      </dsp:style>
    </dsp:sp>
    <dsp:sp modelId="{2BFA3732-3D39-4C67-9057-0A637166CFFC}">
      <dsp:nvSpPr>
        <dsp:cNvPr id="0" name=""/>
        <dsp:cNvSpPr/>
      </dsp:nvSpPr>
      <dsp:spPr>
        <a:xfrm rot="5400000">
          <a:off x="362896" y="900385"/>
          <a:ext cx="622463" cy="541543"/>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487746" y="956927"/>
        <a:ext cx="372763" cy="428462"/>
      </dsp:txXfrm>
    </dsp:sp>
    <dsp:sp modelId="{5350D3A1-A9FA-4EA3-B276-A07B6DEE31DA}">
      <dsp:nvSpPr>
        <dsp:cNvPr id="0" name=""/>
        <dsp:cNvSpPr/>
      </dsp:nvSpPr>
      <dsp:spPr>
        <a:xfrm rot="5400000">
          <a:off x="654208" y="1428732"/>
          <a:ext cx="622463" cy="541543"/>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教务管理系统</a:t>
          </a:r>
          <a:endParaRPr lang="zh-CN" altLang="en-US" sz="800" kern="1200" dirty="0"/>
        </a:p>
      </dsp:txBody>
      <dsp:txXfrm rot="-5400000">
        <a:off x="779058" y="1485274"/>
        <a:ext cx="372763" cy="428462"/>
      </dsp:txXfrm>
    </dsp:sp>
    <dsp:sp modelId="{B0CB1CA9-B322-4E4C-9FA1-016E6A970EB9}">
      <dsp:nvSpPr>
        <dsp:cNvPr id="0" name=""/>
        <dsp:cNvSpPr/>
      </dsp:nvSpPr>
      <dsp:spPr>
        <a:xfrm>
          <a:off x="0" y="1512765"/>
          <a:ext cx="672260" cy="373478"/>
        </a:xfrm>
        <a:prstGeom prst="rect">
          <a:avLst/>
        </a:prstGeom>
        <a:noFill/>
        <a:ln>
          <a:noFill/>
        </a:ln>
        <a:effectLst/>
      </dsp:spPr>
      <dsp:style>
        <a:lnRef idx="0">
          <a:scrgbClr r="0" g="0" b="0"/>
        </a:lnRef>
        <a:fillRef idx="0">
          <a:scrgbClr r="0" g="0" b="0"/>
        </a:fillRef>
        <a:effectRef idx="0">
          <a:scrgbClr r="0" g="0" b="0"/>
        </a:effectRef>
        <a:fontRef idx="minor"/>
      </dsp:style>
    </dsp:sp>
    <dsp:sp modelId="{C8090427-5797-4204-9C34-1C9E9530BD60}">
      <dsp:nvSpPr>
        <dsp:cNvPr id="0" name=""/>
        <dsp:cNvSpPr/>
      </dsp:nvSpPr>
      <dsp:spPr>
        <a:xfrm rot="5400000">
          <a:off x="1239075" y="1428732"/>
          <a:ext cx="622463" cy="541543"/>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1363925" y="1485274"/>
        <a:ext cx="372763" cy="428462"/>
      </dsp:txXfrm>
    </dsp:sp>
    <dsp:sp modelId="{9BFD71B2-6C47-4D2B-8F75-1DA6BBA51BE0}">
      <dsp:nvSpPr>
        <dsp:cNvPr id="0" name=""/>
        <dsp:cNvSpPr/>
      </dsp:nvSpPr>
      <dsp:spPr>
        <a:xfrm rot="5400000">
          <a:off x="947762" y="1957079"/>
          <a:ext cx="622463" cy="541543"/>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学生管理系统</a:t>
          </a:r>
          <a:endParaRPr lang="zh-CN" altLang="en-US" sz="800" kern="1200" dirty="0"/>
        </a:p>
      </dsp:txBody>
      <dsp:txXfrm rot="-5400000">
        <a:off x="1072612" y="2013621"/>
        <a:ext cx="372763" cy="428462"/>
      </dsp:txXfrm>
    </dsp:sp>
    <dsp:sp modelId="{B0A843C4-52CA-400C-94B4-40571A08D4C7}">
      <dsp:nvSpPr>
        <dsp:cNvPr id="0" name=""/>
        <dsp:cNvSpPr/>
      </dsp:nvSpPr>
      <dsp:spPr>
        <a:xfrm>
          <a:off x="1546198" y="2041111"/>
          <a:ext cx="694669" cy="373478"/>
        </a:xfrm>
        <a:prstGeom prst="rect">
          <a:avLst/>
        </a:prstGeom>
        <a:noFill/>
        <a:ln>
          <a:noFill/>
        </a:ln>
        <a:effectLst/>
      </dsp:spPr>
      <dsp:style>
        <a:lnRef idx="0">
          <a:scrgbClr r="0" g="0" b="0"/>
        </a:lnRef>
        <a:fillRef idx="0">
          <a:scrgbClr r="0" g="0" b="0"/>
        </a:fillRef>
        <a:effectRef idx="0">
          <a:scrgbClr r="0" g="0" b="0"/>
        </a:effectRef>
        <a:fontRef idx="minor"/>
      </dsp:style>
    </dsp:sp>
    <dsp:sp modelId="{BEBB28E8-D635-4D3C-B41B-B511683DBD11}">
      <dsp:nvSpPr>
        <dsp:cNvPr id="0" name=""/>
        <dsp:cNvSpPr/>
      </dsp:nvSpPr>
      <dsp:spPr>
        <a:xfrm rot="5400000">
          <a:off x="362896" y="1957079"/>
          <a:ext cx="622463" cy="541543"/>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487746" y="2013621"/>
        <a:ext cx="372763" cy="428462"/>
      </dsp:txXfrm>
    </dsp:sp>
    <dsp:sp modelId="{8FDAD549-BFFD-4C4F-95C0-21C05ED00E63}">
      <dsp:nvSpPr>
        <dsp:cNvPr id="0" name=""/>
        <dsp:cNvSpPr/>
      </dsp:nvSpPr>
      <dsp:spPr>
        <a:xfrm rot="5400000">
          <a:off x="654208" y="2485426"/>
          <a:ext cx="622463" cy="541543"/>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教学资源管理系统</a:t>
          </a:r>
          <a:endParaRPr lang="zh-CN" altLang="en-US" sz="800" kern="1200" dirty="0"/>
        </a:p>
      </dsp:txBody>
      <dsp:txXfrm rot="-5400000">
        <a:off x="779058" y="2541968"/>
        <a:ext cx="372763" cy="428462"/>
      </dsp:txXfrm>
    </dsp:sp>
    <dsp:sp modelId="{71528D7A-D4E9-444D-B1B7-B9B40B4419F4}">
      <dsp:nvSpPr>
        <dsp:cNvPr id="0" name=""/>
        <dsp:cNvSpPr/>
      </dsp:nvSpPr>
      <dsp:spPr>
        <a:xfrm>
          <a:off x="0" y="2569458"/>
          <a:ext cx="672260" cy="373478"/>
        </a:xfrm>
        <a:prstGeom prst="rect">
          <a:avLst/>
        </a:prstGeom>
        <a:noFill/>
        <a:ln>
          <a:noFill/>
        </a:ln>
        <a:effectLst/>
      </dsp:spPr>
      <dsp:style>
        <a:lnRef idx="0">
          <a:scrgbClr r="0" g="0" b="0"/>
        </a:lnRef>
        <a:fillRef idx="0">
          <a:scrgbClr r="0" g="0" b="0"/>
        </a:fillRef>
        <a:effectRef idx="0">
          <a:scrgbClr r="0" g="0" b="0"/>
        </a:effectRef>
        <a:fontRef idx="minor"/>
      </dsp:style>
    </dsp:sp>
    <dsp:sp modelId="{7E415DBD-3D5E-4971-9BF4-8FD6C5D03A12}">
      <dsp:nvSpPr>
        <dsp:cNvPr id="0" name=""/>
        <dsp:cNvSpPr/>
      </dsp:nvSpPr>
      <dsp:spPr>
        <a:xfrm rot="5400000">
          <a:off x="1239075" y="2485426"/>
          <a:ext cx="622463" cy="541543"/>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1363925" y="2541968"/>
        <a:ext cx="372763" cy="428462"/>
      </dsp:txXfrm>
    </dsp:sp>
    <dsp:sp modelId="{9EE7E785-3006-4294-803A-AC0E3627D277}">
      <dsp:nvSpPr>
        <dsp:cNvPr id="0" name=""/>
        <dsp:cNvSpPr/>
      </dsp:nvSpPr>
      <dsp:spPr>
        <a:xfrm rot="5400000">
          <a:off x="947762" y="3013773"/>
          <a:ext cx="622463" cy="541543"/>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办公自动化系统</a:t>
          </a:r>
          <a:endParaRPr lang="zh-CN" altLang="en-US" sz="800" kern="1200" dirty="0"/>
        </a:p>
      </dsp:txBody>
      <dsp:txXfrm rot="-5400000">
        <a:off x="1072612" y="3070315"/>
        <a:ext cx="372763" cy="428462"/>
      </dsp:txXfrm>
    </dsp:sp>
    <dsp:sp modelId="{2BC7F712-871E-4B10-BA3E-0FB9EC6EBC76}">
      <dsp:nvSpPr>
        <dsp:cNvPr id="0" name=""/>
        <dsp:cNvSpPr/>
      </dsp:nvSpPr>
      <dsp:spPr>
        <a:xfrm>
          <a:off x="1546198" y="3097805"/>
          <a:ext cx="694669" cy="373478"/>
        </a:xfrm>
        <a:prstGeom prst="rect">
          <a:avLst/>
        </a:prstGeom>
        <a:noFill/>
        <a:ln>
          <a:noFill/>
        </a:ln>
        <a:effectLst/>
      </dsp:spPr>
      <dsp:style>
        <a:lnRef idx="0">
          <a:scrgbClr r="0" g="0" b="0"/>
        </a:lnRef>
        <a:fillRef idx="0">
          <a:scrgbClr r="0" g="0" b="0"/>
        </a:fillRef>
        <a:effectRef idx="0">
          <a:scrgbClr r="0" g="0" b="0"/>
        </a:effectRef>
        <a:fontRef idx="minor"/>
      </dsp:style>
    </dsp:sp>
    <dsp:sp modelId="{8AA71535-54C6-4531-83EC-C8901856B8E3}">
      <dsp:nvSpPr>
        <dsp:cNvPr id="0" name=""/>
        <dsp:cNvSpPr/>
      </dsp:nvSpPr>
      <dsp:spPr>
        <a:xfrm rot="5400000">
          <a:off x="362896" y="3013773"/>
          <a:ext cx="622463" cy="541543"/>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487746" y="3070315"/>
        <a:ext cx="372763" cy="4284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490BB-4A96-48D4-B865-5BF3B01F1A22}">
      <dsp:nvSpPr>
        <dsp:cNvPr id="0" name=""/>
        <dsp:cNvSpPr/>
      </dsp:nvSpPr>
      <dsp:spPr>
        <a:xfrm>
          <a:off x="0" y="0"/>
          <a:ext cx="2365715" cy="3456348"/>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zh-CN" altLang="en-US" sz="1400" b="1" kern="1200" dirty="0" smtClean="0">
              <a:latin typeface="微软雅黑" pitchFamily="34" charset="-122"/>
              <a:ea typeface="微软雅黑" pitchFamily="34" charset="-122"/>
            </a:rPr>
            <a:t>云诊断和升级平台</a:t>
          </a:r>
          <a:endParaRPr lang="zh-CN" altLang="en-US" sz="14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远程</a:t>
          </a:r>
          <a:r>
            <a:rPr lang="en-US" altLang="zh-CN" sz="1200" b="1" kern="1200" dirty="0" smtClean="0">
              <a:latin typeface="微软雅黑" pitchFamily="34" charset="-122"/>
              <a:ea typeface="微软雅黑" pitchFamily="34" charset="-122"/>
            </a:rPr>
            <a:t>Bug</a:t>
          </a:r>
          <a:r>
            <a:rPr lang="zh-CN" altLang="en-US" sz="1200" b="1" kern="1200" dirty="0" smtClean="0">
              <a:latin typeface="微软雅黑" pitchFamily="34" charset="-122"/>
              <a:ea typeface="微软雅黑" pitchFamily="34" charset="-122"/>
            </a:rPr>
            <a:t>诊断</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在线调试</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在线升级</a:t>
          </a:r>
          <a:endParaRPr lang="zh-CN" altLang="en-US" sz="1200" b="1" kern="1200" dirty="0">
            <a:latin typeface="微软雅黑" pitchFamily="34" charset="-122"/>
            <a:ea typeface="微软雅黑" pitchFamily="34" charset="-122"/>
          </a:endParaRPr>
        </a:p>
      </dsp:txBody>
      <dsp:txXfrm>
        <a:off x="0" y="1382539"/>
        <a:ext cx="2365715" cy="1382539"/>
      </dsp:txXfrm>
    </dsp:sp>
    <dsp:sp modelId="{2CBB3F63-709C-4F53-8ECB-992781F5020B}">
      <dsp:nvSpPr>
        <dsp:cNvPr id="0" name=""/>
        <dsp:cNvSpPr/>
      </dsp:nvSpPr>
      <dsp:spPr>
        <a:xfrm>
          <a:off x="609441" y="207380"/>
          <a:ext cx="1150963" cy="1150963"/>
        </a:xfrm>
        <a:prstGeom prst="ellipse">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69197517-FC55-40C5-8AA2-A8AEEC86DEB4}">
      <dsp:nvSpPr>
        <dsp:cNvPr id="0" name=""/>
        <dsp:cNvSpPr/>
      </dsp:nvSpPr>
      <dsp:spPr>
        <a:xfrm>
          <a:off x="2438752" y="0"/>
          <a:ext cx="2365715" cy="3456348"/>
        </a:xfrm>
        <a:prstGeom prst="roundRect">
          <a:avLst>
            <a:gd name="adj" fmla="val 10000"/>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zh-CN" altLang="en-US" sz="1400" b="1" kern="1200" dirty="0" smtClean="0">
              <a:latin typeface="微软雅黑" pitchFamily="34" charset="-122"/>
              <a:ea typeface="微软雅黑" pitchFamily="34" charset="-122"/>
            </a:rPr>
            <a:t>统一管理平台</a:t>
          </a:r>
          <a:endParaRPr lang="zh-CN" altLang="en-US" sz="14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问题诊断接口</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在线调试接口</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在线升级接口</a:t>
          </a:r>
          <a:endParaRPr lang="zh-CN" altLang="en-US" sz="1200" b="1" kern="1200" dirty="0">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b="1" kern="1200" dirty="0" smtClean="0">
              <a:latin typeface="微软雅黑" pitchFamily="34" charset="-122"/>
              <a:ea typeface="微软雅黑" pitchFamily="34" charset="-122"/>
            </a:rPr>
            <a:t>数据备份接口</a:t>
          </a:r>
          <a:endParaRPr lang="zh-CN" altLang="en-US" sz="1200" b="1" kern="1200" dirty="0">
            <a:latin typeface="微软雅黑" pitchFamily="34" charset="-122"/>
            <a:ea typeface="微软雅黑" pitchFamily="34" charset="-122"/>
          </a:endParaRPr>
        </a:p>
      </dsp:txBody>
      <dsp:txXfrm>
        <a:off x="2438752" y="1382539"/>
        <a:ext cx="2365715" cy="1382539"/>
      </dsp:txXfrm>
    </dsp:sp>
    <dsp:sp modelId="{34CB0A20-1BFE-45FE-A189-7A94D8804C9B}">
      <dsp:nvSpPr>
        <dsp:cNvPr id="0" name=""/>
        <dsp:cNvSpPr/>
      </dsp:nvSpPr>
      <dsp:spPr>
        <a:xfrm>
          <a:off x="3046128" y="207380"/>
          <a:ext cx="1150963" cy="1150963"/>
        </a:xfrm>
        <a:prstGeom prst="ellipse">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l="-34000" r="-34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0973D26D-96F7-44DA-871B-C543A964904A}">
      <dsp:nvSpPr>
        <dsp:cNvPr id="0" name=""/>
        <dsp:cNvSpPr/>
      </dsp:nvSpPr>
      <dsp:spPr>
        <a:xfrm>
          <a:off x="1782195" y="1893627"/>
          <a:ext cx="1242142" cy="307556"/>
        </a:xfrm>
        <a:prstGeom prst="leftRightArrow">
          <a:avLst/>
        </a:prstGeom>
        <a:gradFill rotWithShape="0">
          <a:gsLst>
            <a:gs pos="0">
              <a:schemeClr val="accent5">
                <a:tint val="40000"/>
                <a:hueOff val="0"/>
                <a:satOff val="0"/>
                <a:lumOff val="0"/>
                <a:alphaOff val="0"/>
                <a:tint val="50000"/>
                <a:satMod val="300000"/>
              </a:schemeClr>
            </a:gs>
            <a:gs pos="35000">
              <a:schemeClr val="accent5">
                <a:tint val="40000"/>
                <a:hueOff val="0"/>
                <a:satOff val="0"/>
                <a:lumOff val="0"/>
                <a:alphaOff val="0"/>
                <a:tint val="37000"/>
                <a:satMod val="300000"/>
              </a:schemeClr>
            </a:gs>
            <a:gs pos="100000">
              <a:schemeClr val="accent5">
                <a:tint val="4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8A2E6-D057-4968-ACBF-4851D2A86899}">
      <dsp:nvSpPr>
        <dsp:cNvPr id="0" name=""/>
        <dsp:cNvSpPr/>
      </dsp:nvSpPr>
      <dsp:spPr>
        <a:xfrm rot="5400000">
          <a:off x="947762" y="900385"/>
          <a:ext cx="622463" cy="541543"/>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门户系统</a:t>
          </a:r>
          <a:endParaRPr lang="zh-CN" altLang="en-US" sz="800" kern="1200" dirty="0"/>
        </a:p>
      </dsp:txBody>
      <dsp:txXfrm rot="-5400000">
        <a:off x="1072612" y="956927"/>
        <a:ext cx="372763" cy="428462"/>
      </dsp:txXfrm>
    </dsp:sp>
    <dsp:sp modelId="{9DAA4E1B-ECE7-44BB-A3E4-70F5E25ADDD1}">
      <dsp:nvSpPr>
        <dsp:cNvPr id="0" name=""/>
        <dsp:cNvSpPr/>
      </dsp:nvSpPr>
      <dsp:spPr>
        <a:xfrm>
          <a:off x="1546198" y="984418"/>
          <a:ext cx="694669" cy="373478"/>
        </a:xfrm>
        <a:prstGeom prst="rect">
          <a:avLst/>
        </a:prstGeom>
        <a:noFill/>
        <a:ln>
          <a:noFill/>
        </a:ln>
        <a:effectLst/>
      </dsp:spPr>
      <dsp:style>
        <a:lnRef idx="0">
          <a:scrgbClr r="0" g="0" b="0"/>
        </a:lnRef>
        <a:fillRef idx="0">
          <a:scrgbClr r="0" g="0" b="0"/>
        </a:fillRef>
        <a:effectRef idx="0">
          <a:scrgbClr r="0" g="0" b="0"/>
        </a:effectRef>
        <a:fontRef idx="minor"/>
      </dsp:style>
    </dsp:sp>
    <dsp:sp modelId="{2BFA3732-3D39-4C67-9057-0A637166CFFC}">
      <dsp:nvSpPr>
        <dsp:cNvPr id="0" name=""/>
        <dsp:cNvSpPr/>
      </dsp:nvSpPr>
      <dsp:spPr>
        <a:xfrm rot="5400000">
          <a:off x="362896" y="900385"/>
          <a:ext cx="622463" cy="541543"/>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487746" y="956927"/>
        <a:ext cx="372763" cy="428462"/>
      </dsp:txXfrm>
    </dsp:sp>
    <dsp:sp modelId="{5350D3A1-A9FA-4EA3-B276-A07B6DEE31DA}">
      <dsp:nvSpPr>
        <dsp:cNvPr id="0" name=""/>
        <dsp:cNvSpPr/>
      </dsp:nvSpPr>
      <dsp:spPr>
        <a:xfrm rot="5400000">
          <a:off x="654208" y="1428732"/>
          <a:ext cx="622463" cy="541543"/>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教务管理系统</a:t>
          </a:r>
          <a:endParaRPr lang="zh-CN" altLang="en-US" sz="800" kern="1200" dirty="0"/>
        </a:p>
      </dsp:txBody>
      <dsp:txXfrm rot="-5400000">
        <a:off x="779058" y="1485274"/>
        <a:ext cx="372763" cy="428462"/>
      </dsp:txXfrm>
    </dsp:sp>
    <dsp:sp modelId="{B0CB1CA9-B322-4E4C-9FA1-016E6A970EB9}">
      <dsp:nvSpPr>
        <dsp:cNvPr id="0" name=""/>
        <dsp:cNvSpPr/>
      </dsp:nvSpPr>
      <dsp:spPr>
        <a:xfrm>
          <a:off x="0" y="1512765"/>
          <a:ext cx="672260" cy="373478"/>
        </a:xfrm>
        <a:prstGeom prst="rect">
          <a:avLst/>
        </a:prstGeom>
        <a:noFill/>
        <a:ln>
          <a:noFill/>
        </a:ln>
        <a:effectLst/>
      </dsp:spPr>
      <dsp:style>
        <a:lnRef idx="0">
          <a:scrgbClr r="0" g="0" b="0"/>
        </a:lnRef>
        <a:fillRef idx="0">
          <a:scrgbClr r="0" g="0" b="0"/>
        </a:fillRef>
        <a:effectRef idx="0">
          <a:scrgbClr r="0" g="0" b="0"/>
        </a:effectRef>
        <a:fontRef idx="minor"/>
      </dsp:style>
    </dsp:sp>
    <dsp:sp modelId="{C8090427-5797-4204-9C34-1C9E9530BD60}">
      <dsp:nvSpPr>
        <dsp:cNvPr id="0" name=""/>
        <dsp:cNvSpPr/>
      </dsp:nvSpPr>
      <dsp:spPr>
        <a:xfrm rot="5400000">
          <a:off x="1239075" y="1428732"/>
          <a:ext cx="622463" cy="541543"/>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1363925" y="1485274"/>
        <a:ext cx="372763" cy="428462"/>
      </dsp:txXfrm>
    </dsp:sp>
    <dsp:sp modelId="{9BFD71B2-6C47-4D2B-8F75-1DA6BBA51BE0}">
      <dsp:nvSpPr>
        <dsp:cNvPr id="0" name=""/>
        <dsp:cNvSpPr/>
      </dsp:nvSpPr>
      <dsp:spPr>
        <a:xfrm rot="5400000">
          <a:off x="947762" y="1957079"/>
          <a:ext cx="622463" cy="541543"/>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学生管理系统</a:t>
          </a:r>
          <a:endParaRPr lang="zh-CN" altLang="en-US" sz="800" kern="1200" dirty="0"/>
        </a:p>
      </dsp:txBody>
      <dsp:txXfrm rot="-5400000">
        <a:off x="1072612" y="2013621"/>
        <a:ext cx="372763" cy="428462"/>
      </dsp:txXfrm>
    </dsp:sp>
    <dsp:sp modelId="{B0A843C4-52CA-400C-94B4-40571A08D4C7}">
      <dsp:nvSpPr>
        <dsp:cNvPr id="0" name=""/>
        <dsp:cNvSpPr/>
      </dsp:nvSpPr>
      <dsp:spPr>
        <a:xfrm>
          <a:off x="1546198" y="2041111"/>
          <a:ext cx="694669" cy="373478"/>
        </a:xfrm>
        <a:prstGeom prst="rect">
          <a:avLst/>
        </a:prstGeom>
        <a:noFill/>
        <a:ln>
          <a:noFill/>
        </a:ln>
        <a:effectLst/>
      </dsp:spPr>
      <dsp:style>
        <a:lnRef idx="0">
          <a:scrgbClr r="0" g="0" b="0"/>
        </a:lnRef>
        <a:fillRef idx="0">
          <a:scrgbClr r="0" g="0" b="0"/>
        </a:fillRef>
        <a:effectRef idx="0">
          <a:scrgbClr r="0" g="0" b="0"/>
        </a:effectRef>
        <a:fontRef idx="minor"/>
      </dsp:style>
    </dsp:sp>
    <dsp:sp modelId="{BEBB28E8-D635-4D3C-B41B-B511683DBD11}">
      <dsp:nvSpPr>
        <dsp:cNvPr id="0" name=""/>
        <dsp:cNvSpPr/>
      </dsp:nvSpPr>
      <dsp:spPr>
        <a:xfrm rot="5400000">
          <a:off x="362896" y="1957079"/>
          <a:ext cx="622463" cy="541543"/>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487746" y="2013621"/>
        <a:ext cx="372763" cy="428462"/>
      </dsp:txXfrm>
    </dsp:sp>
    <dsp:sp modelId="{8FDAD549-BFFD-4C4F-95C0-21C05ED00E63}">
      <dsp:nvSpPr>
        <dsp:cNvPr id="0" name=""/>
        <dsp:cNvSpPr/>
      </dsp:nvSpPr>
      <dsp:spPr>
        <a:xfrm rot="5400000">
          <a:off x="654208" y="2485426"/>
          <a:ext cx="622463" cy="541543"/>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教学资源管理系统</a:t>
          </a:r>
          <a:endParaRPr lang="zh-CN" altLang="en-US" sz="800" kern="1200" dirty="0"/>
        </a:p>
      </dsp:txBody>
      <dsp:txXfrm rot="-5400000">
        <a:off x="779058" y="2541968"/>
        <a:ext cx="372763" cy="428462"/>
      </dsp:txXfrm>
    </dsp:sp>
    <dsp:sp modelId="{71528D7A-D4E9-444D-B1B7-B9B40B4419F4}">
      <dsp:nvSpPr>
        <dsp:cNvPr id="0" name=""/>
        <dsp:cNvSpPr/>
      </dsp:nvSpPr>
      <dsp:spPr>
        <a:xfrm>
          <a:off x="0" y="2569458"/>
          <a:ext cx="672260" cy="373478"/>
        </a:xfrm>
        <a:prstGeom prst="rect">
          <a:avLst/>
        </a:prstGeom>
        <a:noFill/>
        <a:ln>
          <a:noFill/>
        </a:ln>
        <a:effectLst/>
      </dsp:spPr>
      <dsp:style>
        <a:lnRef idx="0">
          <a:scrgbClr r="0" g="0" b="0"/>
        </a:lnRef>
        <a:fillRef idx="0">
          <a:scrgbClr r="0" g="0" b="0"/>
        </a:fillRef>
        <a:effectRef idx="0">
          <a:scrgbClr r="0" g="0" b="0"/>
        </a:effectRef>
        <a:fontRef idx="minor"/>
      </dsp:style>
    </dsp:sp>
    <dsp:sp modelId="{7E415DBD-3D5E-4971-9BF4-8FD6C5D03A12}">
      <dsp:nvSpPr>
        <dsp:cNvPr id="0" name=""/>
        <dsp:cNvSpPr/>
      </dsp:nvSpPr>
      <dsp:spPr>
        <a:xfrm rot="5400000">
          <a:off x="1239075" y="2485426"/>
          <a:ext cx="622463" cy="541543"/>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1363925" y="2541968"/>
        <a:ext cx="372763" cy="428462"/>
      </dsp:txXfrm>
    </dsp:sp>
    <dsp:sp modelId="{9EE7E785-3006-4294-803A-AC0E3627D277}">
      <dsp:nvSpPr>
        <dsp:cNvPr id="0" name=""/>
        <dsp:cNvSpPr/>
      </dsp:nvSpPr>
      <dsp:spPr>
        <a:xfrm rot="5400000">
          <a:off x="947762" y="3013773"/>
          <a:ext cx="622463" cy="541543"/>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zh-CN" altLang="en-US" sz="800" kern="1200" dirty="0" smtClean="0"/>
            <a:t>办公自动化系统</a:t>
          </a:r>
          <a:endParaRPr lang="zh-CN" altLang="en-US" sz="800" kern="1200" dirty="0"/>
        </a:p>
      </dsp:txBody>
      <dsp:txXfrm rot="-5400000">
        <a:off x="1072612" y="3070315"/>
        <a:ext cx="372763" cy="428462"/>
      </dsp:txXfrm>
    </dsp:sp>
    <dsp:sp modelId="{2BC7F712-871E-4B10-BA3E-0FB9EC6EBC76}">
      <dsp:nvSpPr>
        <dsp:cNvPr id="0" name=""/>
        <dsp:cNvSpPr/>
      </dsp:nvSpPr>
      <dsp:spPr>
        <a:xfrm>
          <a:off x="1546198" y="3097805"/>
          <a:ext cx="694669" cy="373478"/>
        </a:xfrm>
        <a:prstGeom prst="rect">
          <a:avLst/>
        </a:prstGeom>
        <a:noFill/>
        <a:ln>
          <a:noFill/>
        </a:ln>
        <a:effectLst/>
      </dsp:spPr>
      <dsp:style>
        <a:lnRef idx="0">
          <a:scrgbClr r="0" g="0" b="0"/>
        </a:lnRef>
        <a:fillRef idx="0">
          <a:scrgbClr r="0" g="0" b="0"/>
        </a:fillRef>
        <a:effectRef idx="0">
          <a:scrgbClr r="0" g="0" b="0"/>
        </a:effectRef>
        <a:fontRef idx="minor"/>
      </dsp:style>
    </dsp:sp>
    <dsp:sp modelId="{8AA71535-54C6-4531-83EC-C8901856B8E3}">
      <dsp:nvSpPr>
        <dsp:cNvPr id="0" name=""/>
        <dsp:cNvSpPr/>
      </dsp:nvSpPr>
      <dsp:spPr>
        <a:xfrm rot="5400000">
          <a:off x="362896" y="3013773"/>
          <a:ext cx="622463" cy="541543"/>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lang="zh-CN" altLang="en-US" sz="3000" kern="1200"/>
        </a:p>
      </dsp:txBody>
      <dsp:txXfrm rot="-5400000">
        <a:off x="487746" y="3070315"/>
        <a:ext cx="372763" cy="4284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1A6E7-AAF4-4D49-B2C1-F034281068DF}">
      <dsp:nvSpPr>
        <dsp:cNvPr id="0" name=""/>
        <dsp:cNvSpPr/>
      </dsp:nvSpPr>
      <dsp:spPr>
        <a:xfrm>
          <a:off x="965370" y="191543"/>
          <a:ext cx="2475327" cy="2475327"/>
        </a:xfrm>
        <a:prstGeom prst="pie">
          <a:avLst>
            <a:gd name="adj1" fmla="val 16200000"/>
            <a:gd name="adj2" fmla="val 18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zh-CN" sz="1600" b="1" kern="1200" dirty="0" smtClean="0"/>
            <a:t>802.11n</a:t>
          </a:r>
          <a:r>
            <a:rPr lang="zh-CN" altLang="en-US" sz="1600" b="1" kern="1200" dirty="0" smtClean="0"/>
            <a:t>无线覆盖重点区域</a:t>
          </a:r>
          <a:endParaRPr lang="zh-CN" altLang="en-US" sz="1600" b="1" kern="1200" dirty="0"/>
        </a:p>
      </dsp:txBody>
      <dsp:txXfrm>
        <a:off x="2269926" y="716076"/>
        <a:ext cx="884045" cy="736704"/>
      </dsp:txXfrm>
    </dsp:sp>
    <dsp:sp modelId="{991583A9-3A5A-4FB9-96A3-4C4AC8FBEE4C}">
      <dsp:nvSpPr>
        <dsp:cNvPr id="0" name=""/>
        <dsp:cNvSpPr/>
      </dsp:nvSpPr>
      <dsp:spPr>
        <a:xfrm>
          <a:off x="914390" y="279947"/>
          <a:ext cx="2475327" cy="2475327"/>
        </a:xfrm>
        <a:prstGeom prst="pie">
          <a:avLst>
            <a:gd name="adj1" fmla="val 1800000"/>
            <a:gd name="adj2" fmla="val 900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smtClean="0"/>
            <a:t>网络安全和审计系统完善</a:t>
          </a:r>
          <a:endParaRPr lang="zh-CN" altLang="en-US" sz="1600" b="1" kern="1200" dirty="0"/>
        </a:p>
      </dsp:txBody>
      <dsp:txXfrm>
        <a:off x="1503754" y="1885963"/>
        <a:ext cx="1326068" cy="648299"/>
      </dsp:txXfrm>
    </dsp:sp>
    <dsp:sp modelId="{DE786AE6-91C7-4F9E-8F77-8893F44F5C76}">
      <dsp:nvSpPr>
        <dsp:cNvPr id="0" name=""/>
        <dsp:cNvSpPr/>
      </dsp:nvSpPr>
      <dsp:spPr>
        <a:xfrm>
          <a:off x="863410" y="191543"/>
          <a:ext cx="2475327" cy="2475327"/>
        </a:xfrm>
        <a:prstGeom prst="pie">
          <a:avLst>
            <a:gd name="adj1" fmla="val 9000000"/>
            <a:gd name="adj2" fmla="val 1620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smtClean="0"/>
            <a:t>万兆骨干网、重点区域千兆到桌面</a:t>
          </a:r>
          <a:endParaRPr lang="zh-CN" altLang="en-US" sz="1600" b="1" kern="1200" dirty="0"/>
        </a:p>
      </dsp:txBody>
      <dsp:txXfrm>
        <a:off x="1150135" y="716076"/>
        <a:ext cx="884045" cy="736704"/>
      </dsp:txXfrm>
    </dsp:sp>
    <dsp:sp modelId="{69ECB60E-E8ED-4B6C-9883-DD0FAE374B4B}">
      <dsp:nvSpPr>
        <dsp:cNvPr id="0" name=""/>
        <dsp:cNvSpPr/>
      </dsp:nvSpPr>
      <dsp:spPr>
        <a:xfrm>
          <a:off x="812340" y="38308"/>
          <a:ext cx="2781796" cy="2781796"/>
        </a:xfrm>
        <a:prstGeom prst="circularArrow">
          <a:avLst>
            <a:gd name="adj1" fmla="val 5085"/>
            <a:gd name="adj2" fmla="val 327528"/>
            <a:gd name="adj3" fmla="val 1472472"/>
            <a:gd name="adj4" fmla="val 16199432"/>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BD3BB2-3AD6-43B2-BE6D-398C409854E5}">
      <dsp:nvSpPr>
        <dsp:cNvPr id="0" name=""/>
        <dsp:cNvSpPr/>
      </dsp:nvSpPr>
      <dsp:spPr>
        <a:xfrm>
          <a:off x="761155" y="126556"/>
          <a:ext cx="2781796" cy="2781796"/>
        </a:xfrm>
        <a:prstGeom prst="circularArrow">
          <a:avLst>
            <a:gd name="adj1" fmla="val 5085"/>
            <a:gd name="adj2" fmla="val 327528"/>
            <a:gd name="adj3" fmla="val 8671970"/>
            <a:gd name="adj4" fmla="val 1800502"/>
            <a:gd name="adj5" fmla="val 5932"/>
          </a:avLst>
        </a:prstGeom>
        <a:solidFill>
          <a:schemeClr val="accent5">
            <a:hueOff val="-4966938"/>
            <a:satOff val="19906"/>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46A553-49DE-41C5-AF47-47C120A999FC}">
      <dsp:nvSpPr>
        <dsp:cNvPr id="0" name=""/>
        <dsp:cNvSpPr/>
      </dsp:nvSpPr>
      <dsp:spPr>
        <a:xfrm>
          <a:off x="709971" y="38308"/>
          <a:ext cx="2781796" cy="2781796"/>
        </a:xfrm>
        <a:prstGeom prst="circularArrow">
          <a:avLst>
            <a:gd name="adj1" fmla="val 5085"/>
            <a:gd name="adj2" fmla="val 327528"/>
            <a:gd name="adj3" fmla="val 15873039"/>
            <a:gd name="adj4" fmla="val 9000000"/>
            <a:gd name="adj5" fmla="val 5932"/>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1586FF-DC70-4D01-A348-C252503ECF03}">
      <dsp:nvSpPr>
        <dsp:cNvPr id="0" name=""/>
        <dsp:cNvSpPr/>
      </dsp:nvSpPr>
      <dsp:spPr>
        <a:xfrm>
          <a:off x="1232301" y="1275035"/>
          <a:ext cx="2107397" cy="144303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h="88900"/>
          <a:bevelB w="88900" h="50800"/>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600" kern="1200" dirty="0" smtClean="0">
              <a:latin typeface="微软雅黑" pitchFamily="34" charset="-122"/>
              <a:ea typeface="微软雅黑" pitchFamily="34" charset="-122"/>
            </a:rPr>
            <a:t>720P</a:t>
          </a:r>
          <a:r>
            <a:rPr lang="zh-CN" altLang="en-US" sz="1400" kern="1200" dirty="0" smtClean="0">
              <a:latin typeface="微软雅黑" pitchFamily="34" charset="-122"/>
              <a:ea typeface="微软雅黑" pitchFamily="34" charset="-122"/>
            </a:rPr>
            <a:t>高清网络摄像头全覆盖、与基础网络无缝融合</a:t>
          </a:r>
          <a:endParaRPr lang="zh-CN" altLang="en-US" sz="1400" kern="1200" dirty="0">
            <a:latin typeface="微软雅黑" pitchFamily="34" charset="-122"/>
            <a:ea typeface="微软雅黑" pitchFamily="34" charset="-122"/>
          </a:endParaRPr>
        </a:p>
      </dsp:txBody>
      <dsp:txXfrm>
        <a:off x="1540922" y="1486363"/>
        <a:ext cx="1490155" cy="1020381"/>
      </dsp:txXfrm>
    </dsp:sp>
    <dsp:sp modelId="{3B8C8D00-D823-4CDC-964F-2F57E7494EDF}">
      <dsp:nvSpPr>
        <dsp:cNvPr id="0" name=""/>
        <dsp:cNvSpPr/>
      </dsp:nvSpPr>
      <dsp:spPr>
        <a:xfrm rot="13061406">
          <a:off x="577049" y="978452"/>
          <a:ext cx="1072571" cy="411265"/>
        </a:xfrm>
        <a:prstGeom prst="leftArrow">
          <a:avLst>
            <a:gd name="adj1" fmla="val 60000"/>
            <a:gd name="adj2" fmla="val 50000"/>
          </a:avLst>
        </a:prstGeom>
        <a:solidFill>
          <a:schemeClr val="accent3">
            <a:hueOff val="0"/>
            <a:satOff val="0"/>
            <a:lumOff val="0"/>
            <a:alphaOff val="0"/>
          </a:schemeClr>
        </a:solidFill>
        <a:ln>
          <a:noFill/>
        </a:ln>
        <a:effectLst/>
        <a:scene3d>
          <a:camera prst="orthographicFront"/>
          <a:lightRig rig="threePt" dir="t"/>
        </a:scene3d>
        <a:sp3d>
          <a:bevelT w="114300" prst="artDeco"/>
          <a:bevelB w="152400" h="50800" prst="softRound"/>
        </a:sp3d>
      </dsp:spPr>
      <dsp:style>
        <a:lnRef idx="0">
          <a:scrgbClr r="0" g="0" b="0"/>
        </a:lnRef>
        <a:fillRef idx="1">
          <a:scrgbClr r="0" g="0" b="0"/>
        </a:fillRef>
        <a:effectRef idx="0">
          <a:scrgbClr r="0" g="0" b="0"/>
        </a:effectRef>
        <a:fontRef idx="minor">
          <a:schemeClr val="lt1"/>
        </a:fontRef>
      </dsp:style>
    </dsp:sp>
    <dsp:sp modelId="{2D13D25D-18BD-47B9-A696-5BAA1422A8E7}">
      <dsp:nvSpPr>
        <dsp:cNvPr id="0" name=""/>
        <dsp:cNvSpPr/>
      </dsp:nvSpPr>
      <dsp:spPr>
        <a:xfrm>
          <a:off x="3513" y="214304"/>
          <a:ext cx="1370885" cy="1096708"/>
        </a:xfrm>
        <a:prstGeom prst="roundRect">
          <a:avLst>
            <a:gd name="adj" fmla="val 10000"/>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zh-CN" altLang="en-US" sz="2000" kern="1200" dirty="0" smtClean="0">
              <a:solidFill>
                <a:schemeClr val="bg1"/>
              </a:solidFill>
              <a:latin typeface="微软雅黑" pitchFamily="34" charset="-122"/>
              <a:ea typeface="微软雅黑" pitchFamily="34" charset="-122"/>
            </a:rPr>
            <a:t>教学业务监管</a:t>
          </a:r>
          <a:endParaRPr lang="zh-CN" altLang="en-US" sz="2000" kern="1200" dirty="0">
            <a:solidFill>
              <a:schemeClr val="bg1"/>
            </a:solidFill>
            <a:latin typeface="微软雅黑" pitchFamily="34" charset="-122"/>
            <a:ea typeface="微软雅黑" pitchFamily="34" charset="-122"/>
          </a:endParaRPr>
        </a:p>
      </dsp:txBody>
      <dsp:txXfrm>
        <a:off x="35634" y="246425"/>
        <a:ext cx="1306643" cy="1032466"/>
      </dsp:txXfrm>
    </dsp:sp>
    <dsp:sp modelId="{0D90BFA7-6587-412B-961F-258F743E2404}">
      <dsp:nvSpPr>
        <dsp:cNvPr id="0" name=""/>
        <dsp:cNvSpPr/>
      </dsp:nvSpPr>
      <dsp:spPr>
        <a:xfrm rot="19368378">
          <a:off x="2933160" y="989952"/>
          <a:ext cx="1061337" cy="411265"/>
        </a:xfrm>
        <a:prstGeom prst="leftArrow">
          <a:avLst>
            <a:gd name="adj1" fmla="val 60000"/>
            <a:gd name="adj2" fmla="val 50000"/>
          </a:avLst>
        </a:prstGeom>
        <a:solidFill>
          <a:schemeClr val="accent3">
            <a:hueOff val="11250264"/>
            <a:satOff val="-16880"/>
            <a:lumOff val="-2745"/>
            <a:alphaOff val="0"/>
          </a:schemeClr>
        </a:solidFill>
        <a:ln>
          <a:noFill/>
        </a:ln>
        <a:effectLst/>
        <a:scene3d>
          <a:camera prst="orthographicFront"/>
          <a:lightRig rig="threePt" dir="t"/>
        </a:scene3d>
        <a:sp3d>
          <a:bevelT w="114300" prst="artDeco"/>
          <a:bevelB w="152400" h="50800" prst="softRound"/>
        </a:sp3d>
      </dsp:spPr>
      <dsp:style>
        <a:lnRef idx="0">
          <a:scrgbClr r="0" g="0" b="0"/>
        </a:lnRef>
        <a:fillRef idx="1">
          <a:scrgbClr r="0" g="0" b="0"/>
        </a:fillRef>
        <a:effectRef idx="0">
          <a:scrgbClr r="0" g="0" b="0"/>
        </a:effectRef>
        <a:fontRef idx="minor">
          <a:schemeClr val="lt1"/>
        </a:fontRef>
      </dsp:style>
    </dsp:sp>
    <dsp:sp modelId="{D8675B6D-0FC5-4281-94E5-027A3D7E666B}">
      <dsp:nvSpPr>
        <dsp:cNvPr id="0" name=""/>
        <dsp:cNvSpPr/>
      </dsp:nvSpPr>
      <dsp:spPr>
        <a:xfrm>
          <a:off x="3201114" y="233588"/>
          <a:ext cx="1370885" cy="109670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h="88900"/>
          <a:bevelB w="88900" h="50800"/>
        </a:sp3d>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zh-CN" altLang="en-US" sz="2000" kern="1200" dirty="0" smtClean="0">
              <a:latin typeface="微软雅黑" pitchFamily="34" charset="-122"/>
              <a:ea typeface="微软雅黑" pitchFamily="34" charset="-122"/>
            </a:rPr>
            <a:t>校园暴力事件发生</a:t>
          </a:r>
          <a:endParaRPr lang="zh-CN" altLang="en-US" sz="2000" kern="1200" dirty="0">
            <a:latin typeface="微软雅黑" pitchFamily="34" charset="-122"/>
            <a:ea typeface="微软雅黑" pitchFamily="34" charset="-122"/>
          </a:endParaRPr>
        </a:p>
      </dsp:txBody>
      <dsp:txXfrm>
        <a:off x="3233235" y="265709"/>
        <a:ext cx="1306643" cy="1032466"/>
      </dsp:txXfrm>
    </dsp:sp>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7#3">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DCE449-6F78-4CC4-BF9E-F33E1943734A}" type="datetimeFigureOut">
              <a:rPr lang="zh-CN" altLang="en-US" smtClean="0"/>
              <a:pPr/>
              <a:t>2016/1/15</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CC5786-7D36-465E-86CB-D320A2185374}" type="slidenum">
              <a:rPr lang="zh-CN" altLang="en-US" smtClean="0"/>
              <a:pPr/>
              <a:t>‹#›</a:t>
            </a:fld>
            <a:endParaRPr lang="zh-CN" altLang="en-US"/>
          </a:p>
        </p:txBody>
      </p:sp>
    </p:spTree>
    <p:extLst>
      <p:ext uri="{BB962C8B-B14F-4D97-AF65-F5344CB8AC3E}">
        <p14:creationId xmlns:p14="http://schemas.microsoft.com/office/powerpoint/2010/main" val="1975099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8EF7DB-2E7F-483F-A1FD-F56E199C3568}" type="datetimeFigureOut">
              <a:rPr lang="zh-CN" altLang="en-US" smtClean="0"/>
              <a:pPr/>
              <a:t>2016/1/15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D2859A-32AA-48F2-A235-80A5667F3C89}" type="slidenum">
              <a:rPr lang="zh-CN" altLang="en-US" smtClean="0"/>
              <a:pPr/>
              <a:t>‹#›</a:t>
            </a:fld>
            <a:endParaRPr lang="zh-CN" altLang="en-US"/>
          </a:p>
        </p:txBody>
      </p:sp>
    </p:spTree>
    <p:extLst>
      <p:ext uri="{BB962C8B-B14F-4D97-AF65-F5344CB8AC3E}">
        <p14:creationId xmlns:p14="http://schemas.microsoft.com/office/powerpoint/2010/main" val="194691468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4F88E0ED-2825-4F74-8155-35EBF4C66DD1}" type="slidenum">
              <a:rPr lang="zh-CN" altLang="en-US" smtClean="0"/>
              <a:pPr/>
              <a:t>1</a:t>
            </a:fld>
            <a:endParaRPr lang="zh-CN" altLang="en-US"/>
          </a:p>
        </p:txBody>
      </p:sp>
    </p:spTree>
    <p:extLst>
      <p:ext uri="{BB962C8B-B14F-4D97-AF65-F5344CB8AC3E}">
        <p14:creationId xmlns:p14="http://schemas.microsoft.com/office/powerpoint/2010/main" val="1560076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AD2859A-32AA-48F2-A235-80A5667F3C89}" type="slidenum">
              <a:rPr lang="zh-CN" altLang="en-US" smtClean="0"/>
              <a:pPr/>
              <a:t>2</a:t>
            </a:fld>
            <a:endParaRPr lang="zh-CN" altLang="en-US"/>
          </a:p>
        </p:txBody>
      </p:sp>
    </p:spTree>
    <p:extLst>
      <p:ext uri="{BB962C8B-B14F-4D97-AF65-F5344CB8AC3E}">
        <p14:creationId xmlns:p14="http://schemas.microsoft.com/office/powerpoint/2010/main" val="6772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AD2859A-32AA-48F2-A235-80A5667F3C89}" type="slidenum">
              <a:rPr lang="zh-CN" altLang="en-US" smtClean="0"/>
              <a:pPr/>
              <a:t>9</a:t>
            </a:fld>
            <a:endParaRPr lang="zh-CN" altLang="en-US"/>
          </a:p>
        </p:txBody>
      </p:sp>
    </p:spTree>
    <p:extLst>
      <p:ext uri="{BB962C8B-B14F-4D97-AF65-F5344CB8AC3E}">
        <p14:creationId xmlns:p14="http://schemas.microsoft.com/office/powerpoint/2010/main" val="212230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AD2859A-32AA-48F2-A235-80A5667F3C89}" type="slidenum">
              <a:rPr lang="zh-CN" altLang="en-US" smtClean="0"/>
              <a:pPr/>
              <a:t>109</a:t>
            </a:fld>
            <a:endParaRPr lang="zh-CN" altLang="en-US"/>
          </a:p>
        </p:txBody>
      </p:sp>
    </p:spTree>
    <p:extLst>
      <p:ext uri="{BB962C8B-B14F-4D97-AF65-F5344CB8AC3E}">
        <p14:creationId xmlns:p14="http://schemas.microsoft.com/office/powerpoint/2010/main" val="402474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AD2859A-32AA-48F2-A235-80A5667F3C89}" type="slidenum">
              <a:rPr lang="zh-CN" altLang="en-US" smtClean="0"/>
              <a:pPr/>
              <a:t>146</a:t>
            </a:fld>
            <a:endParaRPr lang="zh-CN" altLang="en-US"/>
          </a:p>
        </p:txBody>
      </p:sp>
    </p:spTree>
    <p:extLst>
      <p:ext uri="{BB962C8B-B14F-4D97-AF65-F5344CB8AC3E}">
        <p14:creationId xmlns:p14="http://schemas.microsoft.com/office/powerpoint/2010/main" val="32120147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pic>
        <p:nvPicPr>
          <p:cNvPr id="8" name="图片 7"/>
          <p:cNvPicPr>
            <a:picLocks noChangeAspect="1"/>
          </p:cNvPicPr>
          <p:nvPr userDrawn="1"/>
        </p:nvPicPr>
        <p:blipFill rotWithShape="1">
          <a:blip r:embed="rId2" cstate="print">
            <a:extLst>
              <a:ext uri="{28A0092B-C50C-407E-A947-70E740481C1C}">
                <a14:useLocalDpi xmlns:a14="http://schemas.microsoft.com/office/drawing/2010/main" val="0"/>
              </a:ext>
            </a:extLst>
          </a:blip>
          <a:srcRect t="25703"/>
          <a:stretch/>
        </p:blipFill>
        <p:spPr>
          <a:xfrm>
            <a:off x="-83" y="1993"/>
            <a:ext cx="9144000" cy="2912657"/>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4098" name="Picture 2" descr="C:\Users\iamisis\Desktop\0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6676"/>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8" name="4 CuadroTexto"/>
          <p:cNvSpPr txBox="1"/>
          <p:nvPr userDrawn="1"/>
        </p:nvSpPr>
        <p:spPr>
          <a:xfrm>
            <a:off x="107504" y="4808845"/>
            <a:ext cx="3772188" cy="276999"/>
          </a:xfrm>
          <a:prstGeom prst="rect">
            <a:avLst/>
          </a:prstGeom>
          <a:noFill/>
        </p:spPr>
        <p:txBody>
          <a:bodyPr wrap="none" rtlCol="0">
            <a:spAutoFit/>
          </a:bodyPr>
          <a:lstStyle/>
          <a:p>
            <a:pPr algn="ctr"/>
            <a:r>
              <a:rPr lang="zh-CN" altLang="en-US" sz="1200" b="1" kern="1200" dirty="0" smtClean="0">
                <a:solidFill>
                  <a:schemeClr val="bg1"/>
                </a:solidFill>
                <a:effectLst/>
                <a:latin typeface="微软雅黑" pitchFamily="34" charset="-122"/>
                <a:ea typeface="微软雅黑" pitchFamily="34" charset="-122"/>
                <a:cs typeface="+mn-cs"/>
              </a:rPr>
              <a:t>职业院校智慧校园建设</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数字校园建设规范</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解读</a:t>
            </a:r>
            <a:endParaRPr lang="es-ES" sz="1200" b="1" kern="1200" dirty="0">
              <a:solidFill>
                <a:schemeClr val="bg1"/>
              </a:solidFill>
              <a:effectLst/>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Closing">
    <p:spTree>
      <p:nvGrpSpPr>
        <p:cNvPr id="1" name=""/>
        <p:cNvGrpSpPr/>
        <p:nvPr/>
      </p:nvGrpSpPr>
      <p:grpSpPr>
        <a:xfrm>
          <a:off x="0" y="0"/>
          <a:ext cx="0" cy="0"/>
          <a:chOff x="0" y="0"/>
          <a:chExt cx="0" cy="0"/>
        </a:xfrm>
      </p:grpSpPr>
      <p:sp>
        <p:nvSpPr>
          <p:cNvPr id="3" name="矩形 2"/>
          <p:cNvSpPr/>
          <p:nvPr userDrawn="1"/>
        </p:nvSpPr>
        <p:spPr>
          <a:xfrm>
            <a:off x="0" y="771551"/>
            <a:ext cx="9144000" cy="45719"/>
          </a:xfrm>
          <a:prstGeom prst="rect">
            <a:avLst/>
          </a:prstGeom>
          <a:solidFill>
            <a:schemeClr val="accent6"/>
          </a:solidFill>
          <a:ln w="63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标题 1"/>
          <p:cNvSpPr>
            <a:spLocks noGrp="1"/>
          </p:cNvSpPr>
          <p:nvPr>
            <p:ph type="title"/>
          </p:nvPr>
        </p:nvSpPr>
        <p:spPr>
          <a:xfrm>
            <a:off x="286290" y="279239"/>
            <a:ext cx="4357718" cy="420304"/>
          </a:xfrm>
        </p:spPr>
        <p:txBody>
          <a:bodyPr/>
          <a:lstStyle/>
          <a:p>
            <a:r>
              <a:rPr lang="zh-CN" altLang="en-US" dirty="0" smtClean="0"/>
              <a:t>单击此处编辑母版标题样式</a:t>
            </a:r>
            <a:endParaRPr lang="zh-CN" altLang="en-US" dirty="0"/>
          </a:p>
        </p:txBody>
      </p:sp>
    </p:spTree>
    <p:extLst>
      <p:ext uri="{BB962C8B-B14F-4D97-AF65-F5344CB8AC3E}">
        <p14:creationId xmlns:p14="http://schemas.microsoft.com/office/powerpoint/2010/main" val="3030920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woTxTwoObj">
  <p:cSld name="比较">
    <p:spTree>
      <p:nvGrpSpPr>
        <p:cNvPr id="1" name=""/>
        <p:cNvGrpSpPr/>
        <p:nvPr/>
      </p:nvGrpSpPr>
      <p:grpSpPr>
        <a:xfrm>
          <a:off x="0" y="0"/>
          <a:ext cx="0" cy="0"/>
          <a:chOff x="0" y="0"/>
          <a:chExt cx="0" cy="0"/>
        </a:xfrm>
      </p:grpSpPr>
      <p:sp>
        <p:nvSpPr>
          <p:cNvPr id="7" name="矩形 6"/>
          <p:cNvSpPr/>
          <p:nvPr/>
        </p:nvSpPr>
        <p:spPr>
          <a:xfrm>
            <a:off x="457200" y="1058466"/>
            <a:ext cx="8229600" cy="13097"/>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2" name="标题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1800" b="1">
                <a:effectLst>
                  <a:outerShdw blurRad="50800" dist="25400" dir="5400000" algn="tl" rotWithShape="0">
                    <a:srgbClr val="000000">
                      <a:alpha val="43137"/>
                    </a:srgbClr>
                  </a:outerShdw>
                </a:effectLst>
              </a:defRPr>
            </a:lvl1pPr>
            <a:lvl2pPr marL="342900" indent="0">
              <a:buNone/>
              <a:defRPr sz="1500" b="1">
                <a:effectLst>
                  <a:outerShdw blurRad="50800" dist="25400" dir="5400000" algn="tl" rotWithShape="0">
                    <a:srgbClr val="000000">
                      <a:alpha val="43137"/>
                    </a:srgbClr>
                  </a:outerShdw>
                </a:effectLst>
              </a:defRPr>
            </a:lvl2pPr>
            <a:lvl3pPr marL="685800" indent="0">
              <a:buNone/>
              <a:defRPr sz="1350" b="1">
                <a:effectLst>
                  <a:outerShdw blurRad="50800" dist="25400" dir="5400000" algn="tl" rotWithShape="0">
                    <a:srgbClr val="000000">
                      <a:alpha val="43137"/>
                    </a:srgbClr>
                  </a:outerShdw>
                </a:effectLst>
              </a:defRPr>
            </a:lvl3pPr>
            <a:lvl4pPr marL="1028700" indent="0">
              <a:buNone/>
              <a:defRPr sz="1200" b="1">
                <a:effectLst>
                  <a:outerShdw blurRad="50800" dist="25400" dir="5400000" algn="tl" rotWithShape="0">
                    <a:srgbClr val="000000">
                      <a:alpha val="43137"/>
                    </a:srgbClr>
                  </a:outerShdw>
                </a:effectLst>
              </a:defRPr>
            </a:lvl4pPr>
            <a:lvl5pPr marL="1371600" indent="0">
              <a:buNone/>
              <a:defRPr sz="1200" b="1">
                <a:effectLst>
                  <a:outerShdw blurRad="50800" dist="25400" dir="5400000" algn="tl" rotWithShape="0">
                    <a:srgbClr val="000000">
                      <a:alpha val="43137"/>
                    </a:srgbClr>
                  </a:outerShdw>
                </a:effectLst>
              </a:defRPr>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1800" b="1">
                <a:effectLst>
                  <a:outerShdw blurRad="50800" dist="25400" dir="5400000" algn="tl" rotWithShape="0">
                    <a:srgbClr val="000000">
                      <a:alpha val="43137"/>
                    </a:srgbClr>
                  </a:outerShdw>
                </a:effectLst>
              </a:defRPr>
            </a:lvl1pPr>
            <a:lvl2pPr marL="342900" indent="0">
              <a:buNone/>
              <a:defRPr sz="1500" b="1">
                <a:effectLst>
                  <a:outerShdw blurRad="50800" dist="25400" dir="5400000" algn="tl" rotWithShape="0">
                    <a:srgbClr val="000000">
                      <a:alpha val="43137"/>
                    </a:srgbClr>
                  </a:outerShdw>
                </a:effectLst>
              </a:defRPr>
            </a:lvl2pPr>
            <a:lvl3pPr marL="685800" indent="0">
              <a:buNone/>
              <a:defRPr sz="1350" b="1">
                <a:effectLst>
                  <a:outerShdw blurRad="50800" dist="25400" dir="5400000" algn="tl" rotWithShape="0">
                    <a:srgbClr val="000000">
                      <a:alpha val="43137"/>
                    </a:srgbClr>
                  </a:outerShdw>
                </a:effectLst>
              </a:defRPr>
            </a:lvl3pPr>
            <a:lvl4pPr marL="1028700" indent="0">
              <a:buNone/>
              <a:defRPr sz="1200" b="1">
                <a:effectLst>
                  <a:outerShdw blurRad="50800" dist="25400" dir="5400000" algn="tl" rotWithShape="0">
                    <a:srgbClr val="000000">
                      <a:alpha val="43137"/>
                    </a:srgbClr>
                  </a:outerShdw>
                </a:effectLst>
              </a:defRPr>
            </a:lvl4pPr>
            <a:lvl5pPr marL="1371600" indent="0">
              <a:buNone/>
              <a:defRPr sz="1200" b="1">
                <a:effectLst>
                  <a:outerShdw blurRad="50800" dist="25400" dir="5400000" algn="tl" rotWithShape="0">
                    <a:srgbClr val="000000">
                      <a:alpha val="43137"/>
                    </a:srgbClr>
                  </a:outerShdw>
                </a:effectLst>
              </a:defRPr>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8" name="日期占位符 6"/>
          <p:cNvSpPr>
            <a:spLocks noGrp="1"/>
          </p:cNvSpPr>
          <p:nvPr>
            <p:ph type="dt" sz="half" idx="10"/>
          </p:nvPr>
        </p:nvSpPr>
        <p:spPr/>
        <p:txBody>
          <a:bodyPr/>
          <a:lstStyle>
            <a:lvl1pPr>
              <a:defRPr/>
            </a:lvl1pPr>
          </a:lstStyle>
          <a:p>
            <a:pPr>
              <a:defRPr/>
            </a:pPr>
            <a:endParaRPr lang="zh-CN" altLang="en-US"/>
          </a:p>
        </p:txBody>
      </p:sp>
      <p:sp>
        <p:nvSpPr>
          <p:cNvPr id="9" name="页脚占位符 7"/>
          <p:cNvSpPr>
            <a:spLocks noGrp="1"/>
          </p:cNvSpPr>
          <p:nvPr>
            <p:ph type="ftr" sz="quarter" idx="11"/>
          </p:nvPr>
        </p:nvSpPr>
        <p:spPr/>
        <p:txBody>
          <a:bodyPr/>
          <a:lstStyle>
            <a:lvl1pPr>
              <a:defRPr/>
            </a:lvl1pPr>
          </a:lstStyle>
          <a:p>
            <a:pPr>
              <a:defRPr/>
            </a:pPr>
            <a:endParaRPr lang="zh-CN" altLang="en-US"/>
          </a:p>
        </p:txBody>
      </p:sp>
      <p:sp>
        <p:nvSpPr>
          <p:cNvPr id="10" name="灯片编号占位符 8"/>
          <p:cNvSpPr>
            <a:spLocks noGrp="1"/>
          </p:cNvSpPr>
          <p:nvPr>
            <p:ph type="sldNum" sz="quarter" idx="12"/>
          </p:nvPr>
        </p:nvSpPr>
        <p:spPr/>
        <p:txBody>
          <a:bodyPr/>
          <a:lstStyle>
            <a:lvl1pPr>
              <a:defRPr/>
            </a:lvl1pPr>
          </a:lstStyle>
          <a:p>
            <a:pPr>
              <a:defRPr/>
            </a:pPr>
            <a:fld id="{8A638DC4-E331-4932-B6A4-70FE3EE9F150}" type="slidenum">
              <a:rPr lang="zh-CN" altLang="en-US"/>
              <a:pPr>
                <a:defRPr/>
              </a:pPr>
              <a:t>‹#›</a:t>
            </a:fld>
            <a:endParaRPr lang="zh-CN" altLang="en-US"/>
          </a:p>
        </p:txBody>
      </p:sp>
    </p:spTree>
    <p:extLst>
      <p:ext uri="{BB962C8B-B14F-4D97-AF65-F5344CB8AC3E}">
        <p14:creationId xmlns:p14="http://schemas.microsoft.com/office/powerpoint/2010/main" val="245084824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userDrawn="1">
  <p:cSld name="第一章">
    <p:spTree>
      <p:nvGrpSpPr>
        <p:cNvPr id="1" name=""/>
        <p:cNvGrpSpPr/>
        <p:nvPr/>
      </p:nvGrpSpPr>
      <p:grpSpPr>
        <a:xfrm>
          <a:off x="0" y="0"/>
          <a:ext cx="0" cy="0"/>
          <a:chOff x="0" y="0"/>
          <a:chExt cx="0" cy="0"/>
        </a:xfrm>
      </p:grpSpPr>
      <p:cxnSp>
        <p:nvCxnSpPr>
          <p:cNvPr id="2" name="直接连接符 4"/>
          <p:cNvCxnSpPr/>
          <p:nvPr userDrawn="1"/>
        </p:nvCxnSpPr>
        <p:spPr>
          <a:xfrm>
            <a:off x="0" y="627460"/>
            <a:ext cx="9144000" cy="0"/>
          </a:xfrm>
          <a:prstGeom prst="line">
            <a:avLst/>
          </a:prstGeom>
          <a:ln>
            <a:solidFill>
              <a:srgbClr val="148BDC"/>
            </a:solidFill>
            <a:prstDash val="dash"/>
          </a:ln>
        </p:spPr>
        <p:style>
          <a:lnRef idx="1">
            <a:schemeClr val="accent1"/>
          </a:lnRef>
          <a:fillRef idx="0">
            <a:schemeClr val="accent1"/>
          </a:fillRef>
          <a:effectRef idx="0">
            <a:schemeClr val="accent1"/>
          </a:effectRef>
          <a:fontRef idx="minor">
            <a:schemeClr val="tx1"/>
          </a:fontRef>
        </p:style>
      </p:cxnSp>
      <p:sp>
        <p:nvSpPr>
          <p:cNvPr id="3" name="矩形 31"/>
          <p:cNvSpPr/>
          <p:nvPr userDrawn="1"/>
        </p:nvSpPr>
        <p:spPr>
          <a:xfrm>
            <a:off x="1" y="207169"/>
            <a:ext cx="7827963" cy="188119"/>
          </a:xfrm>
          <a:prstGeom prst="rect">
            <a:avLst/>
          </a:prstGeom>
          <a:solidFill>
            <a:srgbClr val="148BD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zh-CN" altLang="en-US" sz="1013"/>
          </a:p>
        </p:txBody>
      </p:sp>
      <p:sp>
        <p:nvSpPr>
          <p:cNvPr id="4" name="TextBox 15"/>
          <p:cNvSpPr txBox="1"/>
          <p:nvPr userDrawn="1"/>
        </p:nvSpPr>
        <p:spPr>
          <a:xfrm>
            <a:off x="4268789" y="4839891"/>
            <a:ext cx="573087" cy="230832"/>
          </a:xfrm>
          <a:prstGeom prst="rect">
            <a:avLst/>
          </a:prstGeom>
          <a:noFill/>
        </p:spPr>
        <p:txBody>
          <a:bodyPr>
            <a:spAutoFit/>
          </a:bodyPr>
          <a:lstStyle/>
          <a:p>
            <a:pPr fontAlgn="auto">
              <a:spcBef>
                <a:spcPts val="0"/>
              </a:spcBef>
              <a:spcAft>
                <a:spcPts val="0"/>
              </a:spcAft>
              <a:defRPr/>
            </a:pPr>
            <a:fld id="{276B99FE-0343-4726-91CF-14B025D6EC65}" type="slidenum">
              <a:rPr lang="zh-CN" altLang="en-US" sz="900">
                <a:solidFill>
                  <a:srgbClr val="148BDC"/>
                </a:solidFill>
                <a:latin typeface="+mn-lt"/>
                <a:ea typeface="+mn-ea"/>
              </a:rPr>
              <a:pPr fontAlgn="auto">
                <a:spcBef>
                  <a:spcPts val="0"/>
                </a:spcBef>
                <a:spcAft>
                  <a:spcPts val="0"/>
                </a:spcAft>
                <a:defRPr/>
              </a:pPr>
              <a:t>‹#›</a:t>
            </a:fld>
            <a:r>
              <a:rPr lang="zh-CN" altLang="en-US" sz="900" dirty="0">
                <a:solidFill>
                  <a:schemeClr val="bg1"/>
                </a:solidFill>
                <a:latin typeface="+mn-lt"/>
                <a:ea typeface="+mn-ea"/>
              </a:rPr>
              <a:t> </a:t>
            </a:r>
            <a:endParaRPr lang="zh-CN" altLang="en-US" sz="900" dirty="0">
              <a:solidFill>
                <a:schemeClr val="bg1"/>
              </a:solidFill>
              <a:latin typeface="微软雅黑" pitchFamily="34" charset="-122"/>
              <a:ea typeface="微软雅黑" pitchFamily="34" charset="-122"/>
            </a:endParaRPr>
          </a:p>
        </p:txBody>
      </p:sp>
      <p:cxnSp>
        <p:nvCxnSpPr>
          <p:cNvPr id="5" name="直接连接符 19"/>
          <p:cNvCxnSpPr/>
          <p:nvPr userDrawn="1"/>
        </p:nvCxnSpPr>
        <p:spPr>
          <a:xfrm>
            <a:off x="0" y="4982766"/>
            <a:ext cx="4268788" cy="0"/>
          </a:xfrm>
          <a:prstGeom prst="line">
            <a:avLst/>
          </a:prstGeom>
          <a:ln>
            <a:solidFill>
              <a:srgbClr val="148BDC"/>
            </a:solidFill>
            <a:tailEnd type="oval"/>
          </a:ln>
        </p:spPr>
        <p:style>
          <a:lnRef idx="1">
            <a:schemeClr val="accent6"/>
          </a:lnRef>
          <a:fillRef idx="0">
            <a:schemeClr val="accent6"/>
          </a:fillRef>
          <a:effectRef idx="0">
            <a:schemeClr val="accent6"/>
          </a:effectRef>
          <a:fontRef idx="minor">
            <a:schemeClr val="tx1"/>
          </a:fontRef>
        </p:style>
      </p:cxnSp>
      <p:cxnSp>
        <p:nvCxnSpPr>
          <p:cNvPr id="6" name="直接连接符 21"/>
          <p:cNvCxnSpPr/>
          <p:nvPr userDrawn="1"/>
        </p:nvCxnSpPr>
        <p:spPr>
          <a:xfrm>
            <a:off x="4841876" y="4982766"/>
            <a:ext cx="4302125" cy="0"/>
          </a:xfrm>
          <a:prstGeom prst="line">
            <a:avLst/>
          </a:prstGeom>
          <a:ln>
            <a:solidFill>
              <a:srgbClr val="148BDC"/>
            </a:solidFill>
            <a:headEnd type="oval"/>
            <a:tailEnd type="none"/>
          </a:ln>
        </p:spPr>
        <p:style>
          <a:lnRef idx="1">
            <a:schemeClr val="accent6"/>
          </a:lnRef>
          <a:fillRef idx="0">
            <a:schemeClr val="accent6"/>
          </a:fillRef>
          <a:effectRef idx="0">
            <a:schemeClr val="accent6"/>
          </a:effectRef>
          <a:fontRef idx="minor">
            <a:schemeClr val="tx1"/>
          </a:fontRef>
        </p:style>
      </p:cxnSp>
      <p:sp>
        <p:nvSpPr>
          <p:cNvPr id="7" name="矩形 23"/>
          <p:cNvSpPr/>
          <p:nvPr userDrawn="1"/>
        </p:nvSpPr>
        <p:spPr>
          <a:xfrm>
            <a:off x="8604250" y="207169"/>
            <a:ext cx="539750" cy="188119"/>
          </a:xfrm>
          <a:prstGeom prst="rect">
            <a:avLst/>
          </a:prstGeom>
          <a:solidFill>
            <a:srgbClr val="148BD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zh-CN" altLang="en-US" sz="1013"/>
          </a:p>
        </p:txBody>
      </p:sp>
      <p:grpSp>
        <p:nvGrpSpPr>
          <p:cNvPr id="9" name="组合 14"/>
          <p:cNvGrpSpPr>
            <a:grpSpLocks/>
          </p:cNvGrpSpPr>
          <p:nvPr userDrawn="1"/>
        </p:nvGrpSpPr>
        <p:grpSpPr bwMode="auto">
          <a:xfrm>
            <a:off x="414338" y="0"/>
            <a:ext cx="2544762" cy="627460"/>
            <a:chOff x="414338" y="0"/>
            <a:chExt cx="4013200" cy="836613"/>
          </a:xfrm>
        </p:grpSpPr>
        <p:sp>
          <p:nvSpPr>
            <p:cNvPr id="10" name="矩形 1"/>
            <p:cNvSpPr/>
            <p:nvPr userDrawn="1"/>
          </p:nvSpPr>
          <p:spPr>
            <a:xfrm>
              <a:off x="414338" y="0"/>
              <a:ext cx="4013200" cy="836613"/>
            </a:xfrm>
            <a:prstGeom prst="rect">
              <a:avLst/>
            </a:prstGeom>
            <a:solidFill>
              <a:srgbClr val="FFFFFF">
                <a:alpha val="95000"/>
              </a:srgbClr>
            </a:solidFill>
            <a:ln w="3175" cap="flat" cmpd="sng" algn="ctr">
              <a:noFill/>
              <a:prstDash val="solid"/>
            </a:ln>
            <a:effectLst>
              <a:outerShdw blurRad="76200" dir="13500000" sy="23000" kx="1200000" algn="br" rotWithShape="0">
                <a:prstClr val="black">
                  <a:alpha val="20000"/>
                </a:prstClr>
              </a:outerShdw>
            </a:effectLst>
          </p:spPr>
          <p:txBody>
            <a:bodyPr anchor="ctr"/>
            <a:lstStyle/>
            <a:p>
              <a:pPr fontAlgn="auto">
                <a:lnSpc>
                  <a:spcPct val="120000"/>
                </a:lnSpc>
                <a:spcBef>
                  <a:spcPts val="0"/>
                </a:spcBef>
                <a:spcAft>
                  <a:spcPts val="0"/>
                </a:spcAft>
                <a:defRPr/>
              </a:pPr>
              <a:endParaRPr lang="zh-CN" altLang="en-US" sz="1013" b="1" kern="0">
                <a:solidFill>
                  <a:srgbClr val="F9F9F9"/>
                </a:solidFill>
                <a:latin typeface="微软雅黑" pitchFamily="34" charset="-122"/>
                <a:ea typeface="微软雅黑" pitchFamily="34" charset="-122"/>
              </a:endParaRPr>
            </a:p>
          </p:txBody>
        </p:sp>
        <p:cxnSp>
          <p:nvCxnSpPr>
            <p:cNvPr id="11" name="直接连接符 6"/>
            <p:cNvCxnSpPr/>
            <p:nvPr userDrawn="1"/>
          </p:nvCxnSpPr>
          <p:spPr>
            <a:xfrm>
              <a:off x="414338" y="835025"/>
              <a:ext cx="4013200" cy="0"/>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2" name="直接连接符 8"/>
            <p:cNvCxnSpPr/>
            <p:nvPr userDrawn="1"/>
          </p:nvCxnSpPr>
          <p:spPr>
            <a:xfrm flipV="1">
              <a:off x="414338" y="0"/>
              <a:ext cx="0" cy="835025"/>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3" name="直接连接符 11"/>
            <p:cNvCxnSpPr/>
            <p:nvPr userDrawn="1"/>
          </p:nvCxnSpPr>
          <p:spPr>
            <a:xfrm flipV="1">
              <a:off x="4427538" y="0"/>
              <a:ext cx="0" cy="835025"/>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4" name="直接连接符 33"/>
            <p:cNvCxnSpPr/>
            <p:nvPr userDrawn="1"/>
          </p:nvCxnSpPr>
          <p:spPr>
            <a:xfrm>
              <a:off x="579573" y="404813"/>
              <a:ext cx="3672716" cy="0"/>
            </a:xfrm>
            <a:prstGeom prst="line">
              <a:avLst/>
            </a:prstGeom>
            <a:ln w="57150">
              <a:solidFill>
                <a:srgbClr val="FF6600"/>
              </a:solidFill>
            </a:ln>
          </p:spPr>
          <p:style>
            <a:lnRef idx="1">
              <a:schemeClr val="accent1"/>
            </a:lnRef>
            <a:fillRef idx="0">
              <a:schemeClr val="accent1"/>
            </a:fillRef>
            <a:effectRef idx="0">
              <a:schemeClr val="accent1"/>
            </a:effectRef>
            <a:fontRef idx="minor">
              <a:schemeClr val="tx1"/>
            </a:fontRef>
          </p:style>
        </p:cxnSp>
      </p:grpSp>
      <p:grpSp>
        <p:nvGrpSpPr>
          <p:cNvPr id="15" name="组合 1"/>
          <p:cNvGrpSpPr>
            <a:grpSpLocks/>
          </p:cNvGrpSpPr>
          <p:nvPr userDrawn="1"/>
        </p:nvGrpSpPr>
        <p:grpSpPr bwMode="auto">
          <a:xfrm>
            <a:off x="623889" y="5953"/>
            <a:ext cx="2211387" cy="639410"/>
            <a:chOff x="427796" y="1318458"/>
            <a:chExt cx="2211152" cy="954513"/>
          </a:xfrm>
        </p:grpSpPr>
        <p:sp>
          <p:nvSpPr>
            <p:cNvPr id="16" name="TextBox 29"/>
            <p:cNvSpPr txBox="1"/>
            <p:nvPr userDrawn="1"/>
          </p:nvSpPr>
          <p:spPr>
            <a:xfrm>
              <a:off x="927805" y="1318458"/>
              <a:ext cx="1223833" cy="447963"/>
            </a:xfrm>
            <a:prstGeom prst="rect">
              <a:avLst/>
            </a:prstGeom>
            <a:noFill/>
            <a:effectLst/>
          </p:spPr>
          <p:txBody>
            <a:bodyPr>
              <a:spAutoFit/>
            </a:bodyPr>
            <a:lstStyle/>
            <a:p>
              <a:pPr defTabSz="514213" fontAlgn="auto">
                <a:spcBef>
                  <a:spcPts val="0"/>
                </a:spcBef>
                <a:spcAft>
                  <a:spcPts val="0"/>
                </a:spcAft>
                <a:defRPr/>
              </a:pPr>
              <a:r>
                <a:rPr lang="zh-CN" altLang="en-US" sz="1350" b="1" dirty="0" smtClean="0">
                  <a:solidFill>
                    <a:srgbClr val="FF6600"/>
                  </a:solidFill>
                  <a:latin typeface="微软雅黑" pitchFamily="34" charset="-122"/>
                  <a:ea typeface="微软雅黑" pitchFamily="34" charset="-122"/>
                </a:rPr>
                <a:t>第一部分</a:t>
              </a:r>
              <a:endParaRPr lang="en-US" altLang="zh-CN" sz="1350" b="1" dirty="0">
                <a:solidFill>
                  <a:srgbClr val="FF6600"/>
                </a:solidFill>
                <a:latin typeface="微软雅黑" pitchFamily="34" charset="-122"/>
                <a:ea typeface="微软雅黑" pitchFamily="34" charset="-122"/>
              </a:endParaRPr>
            </a:p>
          </p:txBody>
        </p:sp>
        <p:sp>
          <p:nvSpPr>
            <p:cNvPr id="17" name="TextBox 30"/>
            <p:cNvSpPr txBox="1"/>
            <p:nvPr userDrawn="1"/>
          </p:nvSpPr>
          <p:spPr>
            <a:xfrm>
              <a:off x="427796" y="1825008"/>
              <a:ext cx="2211152" cy="447963"/>
            </a:xfrm>
            <a:prstGeom prst="rect">
              <a:avLst/>
            </a:prstGeom>
            <a:noFill/>
            <a:effectLst/>
          </p:spPr>
          <p:txBody>
            <a:bodyPr lIns="0" rIns="0">
              <a:spAutoFit/>
            </a:bodyPr>
            <a:lstStyle/>
            <a:p>
              <a:pPr algn="l" defTabSz="513160">
                <a:defRPr/>
              </a:pPr>
              <a:r>
                <a:rPr lang="zh-CN" altLang="en-US" sz="1350" b="1" dirty="0" smtClean="0">
                  <a:solidFill>
                    <a:srgbClr val="FF6600"/>
                  </a:solidFill>
                  <a:latin typeface="微软雅黑"/>
                  <a:ea typeface="微软雅黑"/>
                  <a:cs typeface="微软雅黑"/>
                </a:rPr>
                <a:t>数字校园工作认识</a:t>
              </a:r>
              <a:endParaRPr lang="en-US" altLang="zh-CN" sz="1350" b="1" dirty="0">
                <a:solidFill>
                  <a:srgbClr val="FF6600"/>
                </a:solidFill>
                <a:latin typeface="微软雅黑"/>
                <a:ea typeface="微软雅黑"/>
                <a:cs typeface="微软雅黑"/>
              </a:endParaRPr>
            </a:p>
          </p:txBody>
        </p:sp>
      </p:grpSp>
    </p:spTree>
    <p:extLst>
      <p:ext uri="{BB962C8B-B14F-4D97-AF65-F5344CB8AC3E}">
        <p14:creationId xmlns:p14="http://schemas.microsoft.com/office/powerpoint/2010/main" val="1994407334"/>
      </p:ext>
    </p:extLst>
  </p:cSld>
  <p:clrMapOvr>
    <a:masterClrMapping/>
  </p:clrMapOvr>
  <p:transition spd="slow"/>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userDrawn="1">
  <p:cSld name="第二章">
    <p:spTree>
      <p:nvGrpSpPr>
        <p:cNvPr id="1" name=""/>
        <p:cNvGrpSpPr/>
        <p:nvPr/>
      </p:nvGrpSpPr>
      <p:grpSpPr>
        <a:xfrm>
          <a:off x="0" y="0"/>
          <a:ext cx="0" cy="0"/>
          <a:chOff x="0" y="0"/>
          <a:chExt cx="0" cy="0"/>
        </a:xfrm>
      </p:grpSpPr>
      <p:cxnSp>
        <p:nvCxnSpPr>
          <p:cNvPr id="2" name="直接连接符 4"/>
          <p:cNvCxnSpPr/>
          <p:nvPr userDrawn="1"/>
        </p:nvCxnSpPr>
        <p:spPr>
          <a:xfrm>
            <a:off x="0" y="627460"/>
            <a:ext cx="9144000" cy="0"/>
          </a:xfrm>
          <a:prstGeom prst="line">
            <a:avLst/>
          </a:prstGeom>
          <a:ln>
            <a:solidFill>
              <a:srgbClr val="148BDC"/>
            </a:solidFill>
            <a:prstDash val="dash"/>
          </a:ln>
        </p:spPr>
        <p:style>
          <a:lnRef idx="1">
            <a:schemeClr val="accent1"/>
          </a:lnRef>
          <a:fillRef idx="0">
            <a:schemeClr val="accent1"/>
          </a:fillRef>
          <a:effectRef idx="0">
            <a:schemeClr val="accent1"/>
          </a:effectRef>
          <a:fontRef idx="minor">
            <a:schemeClr val="tx1"/>
          </a:fontRef>
        </p:style>
      </p:cxnSp>
      <p:sp>
        <p:nvSpPr>
          <p:cNvPr id="3" name="矩形 31"/>
          <p:cNvSpPr/>
          <p:nvPr userDrawn="1"/>
        </p:nvSpPr>
        <p:spPr>
          <a:xfrm>
            <a:off x="1" y="207169"/>
            <a:ext cx="7827963" cy="188119"/>
          </a:xfrm>
          <a:prstGeom prst="rect">
            <a:avLst/>
          </a:prstGeom>
          <a:solidFill>
            <a:srgbClr val="148BD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zh-CN" altLang="en-US" sz="1013"/>
          </a:p>
        </p:txBody>
      </p:sp>
      <p:sp>
        <p:nvSpPr>
          <p:cNvPr id="4" name="TextBox 15"/>
          <p:cNvSpPr txBox="1"/>
          <p:nvPr userDrawn="1"/>
        </p:nvSpPr>
        <p:spPr>
          <a:xfrm>
            <a:off x="4268789" y="4839891"/>
            <a:ext cx="573087" cy="230832"/>
          </a:xfrm>
          <a:prstGeom prst="rect">
            <a:avLst/>
          </a:prstGeom>
          <a:noFill/>
        </p:spPr>
        <p:txBody>
          <a:bodyPr>
            <a:spAutoFit/>
          </a:bodyPr>
          <a:lstStyle/>
          <a:p>
            <a:pPr fontAlgn="auto">
              <a:spcBef>
                <a:spcPts val="0"/>
              </a:spcBef>
              <a:spcAft>
                <a:spcPts val="0"/>
              </a:spcAft>
              <a:defRPr/>
            </a:pPr>
            <a:fld id="{466B5713-94CA-4AFB-A1B5-503539298237}" type="slidenum">
              <a:rPr lang="zh-CN" altLang="en-US" sz="900" smtClean="0">
                <a:solidFill>
                  <a:srgbClr val="148BDC"/>
                </a:solidFill>
                <a:latin typeface="+mn-lt"/>
                <a:ea typeface="+mn-ea"/>
              </a:rPr>
              <a:pPr fontAlgn="auto">
                <a:spcBef>
                  <a:spcPts val="0"/>
                </a:spcBef>
                <a:spcAft>
                  <a:spcPts val="0"/>
                </a:spcAft>
                <a:defRPr/>
              </a:pPr>
              <a:t>‹#›</a:t>
            </a:fld>
            <a:r>
              <a:rPr lang="zh-CN" altLang="en-US" sz="900" dirty="0" smtClean="0">
                <a:solidFill>
                  <a:schemeClr val="bg1"/>
                </a:solidFill>
                <a:latin typeface="+mn-lt"/>
                <a:ea typeface="+mn-ea"/>
              </a:rPr>
              <a:t> </a:t>
            </a:r>
            <a:endParaRPr lang="zh-CN" altLang="en-US" sz="900" dirty="0">
              <a:solidFill>
                <a:schemeClr val="bg1"/>
              </a:solidFill>
              <a:latin typeface="微软雅黑" pitchFamily="34" charset="-122"/>
              <a:ea typeface="微软雅黑" pitchFamily="34" charset="-122"/>
            </a:endParaRPr>
          </a:p>
        </p:txBody>
      </p:sp>
      <p:cxnSp>
        <p:nvCxnSpPr>
          <p:cNvPr id="5" name="直接连接符 19"/>
          <p:cNvCxnSpPr/>
          <p:nvPr userDrawn="1"/>
        </p:nvCxnSpPr>
        <p:spPr>
          <a:xfrm>
            <a:off x="0" y="4982766"/>
            <a:ext cx="4268788" cy="0"/>
          </a:xfrm>
          <a:prstGeom prst="line">
            <a:avLst/>
          </a:prstGeom>
          <a:ln>
            <a:solidFill>
              <a:srgbClr val="148BDC"/>
            </a:solidFill>
            <a:tailEnd type="oval"/>
          </a:ln>
        </p:spPr>
        <p:style>
          <a:lnRef idx="1">
            <a:schemeClr val="accent6"/>
          </a:lnRef>
          <a:fillRef idx="0">
            <a:schemeClr val="accent6"/>
          </a:fillRef>
          <a:effectRef idx="0">
            <a:schemeClr val="accent6"/>
          </a:effectRef>
          <a:fontRef idx="minor">
            <a:schemeClr val="tx1"/>
          </a:fontRef>
        </p:style>
      </p:cxnSp>
      <p:cxnSp>
        <p:nvCxnSpPr>
          <p:cNvPr id="6" name="直接连接符 21"/>
          <p:cNvCxnSpPr/>
          <p:nvPr userDrawn="1"/>
        </p:nvCxnSpPr>
        <p:spPr>
          <a:xfrm>
            <a:off x="4841876" y="4982766"/>
            <a:ext cx="4302125" cy="0"/>
          </a:xfrm>
          <a:prstGeom prst="line">
            <a:avLst/>
          </a:prstGeom>
          <a:ln>
            <a:solidFill>
              <a:srgbClr val="148BDC"/>
            </a:solidFill>
            <a:headEnd type="oval"/>
            <a:tailEnd type="none"/>
          </a:ln>
        </p:spPr>
        <p:style>
          <a:lnRef idx="1">
            <a:schemeClr val="accent6"/>
          </a:lnRef>
          <a:fillRef idx="0">
            <a:schemeClr val="accent6"/>
          </a:fillRef>
          <a:effectRef idx="0">
            <a:schemeClr val="accent6"/>
          </a:effectRef>
          <a:fontRef idx="minor">
            <a:schemeClr val="tx1"/>
          </a:fontRef>
        </p:style>
      </p:cxnSp>
      <p:sp>
        <p:nvSpPr>
          <p:cNvPr id="7" name="矩形 23"/>
          <p:cNvSpPr/>
          <p:nvPr userDrawn="1"/>
        </p:nvSpPr>
        <p:spPr>
          <a:xfrm>
            <a:off x="8604250" y="207169"/>
            <a:ext cx="539750" cy="188119"/>
          </a:xfrm>
          <a:prstGeom prst="rect">
            <a:avLst/>
          </a:prstGeom>
          <a:solidFill>
            <a:srgbClr val="148BD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zh-CN" altLang="en-US" sz="1013"/>
          </a:p>
        </p:txBody>
      </p:sp>
      <p:grpSp>
        <p:nvGrpSpPr>
          <p:cNvPr id="9" name="组合 20"/>
          <p:cNvGrpSpPr>
            <a:grpSpLocks/>
          </p:cNvGrpSpPr>
          <p:nvPr userDrawn="1"/>
        </p:nvGrpSpPr>
        <p:grpSpPr bwMode="auto">
          <a:xfrm>
            <a:off x="414338" y="0"/>
            <a:ext cx="2544762" cy="627460"/>
            <a:chOff x="414338" y="0"/>
            <a:chExt cx="4013200" cy="836613"/>
          </a:xfrm>
        </p:grpSpPr>
        <p:sp>
          <p:nvSpPr>
            <p:cNvPr id="10" name="矩形 1"/>
            <p:cNvSpPr/>
            <p:nvPr userDrawn="1"/>
          </p:nvSpPr>
          <p:spPr>
            <a:xfrm>
              <a:off x="414338" y="0"/>
              <a:ext cx="4013200" cy="836613"/>
            </a:xfrm>
            <a:prstGeom prst="rect">
              <a:avLst/>
            </a:prstGeom>
            <a:solidFill>
              <a:srgbClr val="FFFFFF">
                <a:alpha val="95000"/>
              </a:srgbClr>
            </a:solidFill>
            <a:ln w="3175" cap="flat" cmpd="sng" algn="ctr">
              <a:noFill/>
              <a:prstDash val="solid"/>
            </a:ln>
            <a:effectLst>
              <a:outerShdw blurRad="76200" dir="13500000" sy="23000" kx="1200000" algn="br" rotWithShape="0">
                <a:prstClr val="black">
                  <a:alpha val="20000"/>
                </a:prstClr>
              </a:outerShdw>
            </a:effectLst>
          </p:spPr>
          <p:txBody>
            <a:bodyPr anchor="ctr"/>
            <a:lstStyle/>
            <a:p>
              <a:pPr fontAlgn="auto">
                <a:lnSpc>
                  <a:spcPct val="120000"/>
                </a:lnSpc>
                <a:spcBef>
                  <a:spcPts val="0"/>
                </a:spcBef>
                <a:spcAft>
                  <a:spcPts val="0"/>
                </a:spcAft>
                <a:defRPr/>
              </a:pPr>
              <a:endParaRPr lang="zh-CN" altLang="en-US" sz="1013" b="1" kern="0">
                <a:solidFill>
                  <a:srgbClr val="F9F9F9"/>
                </a:solidFill>
                <a:latin typeface="微软雅黑" pitchFamily="34" charset="-122"/>
                <a:ea typeface="微软雅黑" pitchFamily="34" charset="-122"/>
              </a:endParaRPr>
            </a:p>
          </p:txBody>
        </p:sp>
        <p:cxnSp>
          <p:nvCxnSpPr>
            <p:cNvPr id="11" name="直接连接符 6"/>
            <p:cNvCxnSpPr/>
            <p:nvPr userDrawn="1"/>
          </p:nvCxnSpPr>
          <p:spPr>
            <a:xfrm>
              <a:off x="414338" y="835025"/>
              <a:ext cx="4013200" cy="0"/>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2" name="直接连接符 8"/>
            <p:cNvCxnSpPr/>
            <p:nvPr userDrawn="1"/>
          </p:nvCxnSpPr>
          <p:spPr>
            <a:xfrm flipV="1">
              <a:off x="414338" y="0"/>
              <a:ext cx="0" cy="835025"/>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3" name="直接连接符 11"/>
            <p:cNvCxnSpPr/>
            <p:nvPr userDrawn="1"/>
          </p:nvCxnSpPr>
          <p:spPr>
            <a:xfrm flipV="1">
              <a:off x="4427538" y="0"/>
              <a:ext cx="0" cy="835025"/>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4" name="直接连接符 33"/>
            <p:cNvCxnSpPr/>
            <p:nvPr userDrawn="1"/>
          </p:nvCxnSpPr>
          <p:spPr>
            <a:xfrm>
              <a:off x="579573" y="404813"/>
              <a:ext cx="3672716" cy="0"/>
            </a:xfrm>
            <a:prstGeom prst="line">
              <a:avLst/>
            </a:prstGeom>
            <a:ln w="57150">
              <a:solidFill>
                <a:srgbClr val="FF6600"/>
              </a:solidFill>
            </a:ln>
          </p:spPr>
          <p:style>
            <a:lnRef idx="1">
              <a:schemeClr val="accent1"/>
            </a:lnRef>
            <a:fillRef idx="0">
              <a:schemeClr val="accent1"/>
            </a:fillRef>
            <a:effectRef idx="0">
              <a:schemeClr val="accent1"/>
            </a:effectRef>
            <a:fontRef idx="minor">
              <a:schemeClr val="tx1"/>
            </a:fontRef>
          </p:style>
        </p:cxnSp>
      </p:grpSp>
      <p:grpSp>
        <p:nvGrpSpPr>
          <p:cNvPr id="15" name="组合 1"/>
          <p:cNvGrpSpPr>
            <a:grpSpLocks/>
          </p:cNvGrpSpPr>
          <p:nvPr userDrawn="1"/>
        </p:nvGrpSpPr>
        <p:grpSpPr bwMode="auto">
          <a:xfrm>
            <a:off x="568326" y="5954"/>
            <a:ext cx="2335213" cy="639410"/>
            <a:chOff x="371662" y="1318458"/>
            <a:chExt cx="2335167" cy="954515"/>
          </a:xfrm>
        </p:grpSpPr>
        <p:sp>
          <p:nvSpPr>
            <p:cNvPr id="16" name="TextBox 29"/>
            <p:cNvSpPr txBox="1"/>
            <p:nvPr userDrawn="1"/>
          </p:nvSpPr>
          <p:spPr>
            <a:xfrm>
              <a:off x="927276" y="1318458"/>
              <a:ext cx="1223939" cy="447964"/>
            </a:xfrm>
            <a:prstGeom prst="rect">
              <a:avLst/>
            </a:prstGeom>
            <a:noFill/>
            <a:effectLst/>
          </p:spPr>
          <p:txBody>
            <a:bodyPr>
              <a:spAutoFit/>
            </a:bodyPr>
            <a:lstStyle/>
            <a:p>
              <a:pPr defTabSz="514213" fontAlgn="auto">
                <a:spcBef>
                  <a:spcPts val="0"/>
                </a:spcBef>
                <a:spcAft>
                  <a:spcPts val="0"/>
                </a:spcAft>
                <a:defRPr/>
              </a:pPr>
              <a:r>
                <a:rPr lang="zh-CN" altLang="en-US" sz="1350" b="1" dirty="0" smtClean="0">
                  <a:solidFill>
                    <a:srgbClr val="FF6600"/>
                  </a:solidFill>
                  <a:latin typeface="微软雅黑" pitchFamily="34" charset="-122"/>
                  <a:ea typeface="微软雅黑" pitchFamily="34" charset="-122"/>
                </a:rPr>
                <a:t>第二部分</a:t>
              </a:r>
              <a:endParaRPr lang="en-US" altLang="zh-CN" sz="1350" b="1" dirty="0">
                <a:solidFill>
                  <a:srgbClr val="FF6600"/>
                </a:solidFill>
                <a:latin typeface="微软雅黑" pitchFamily="34" charset="-122"/>
                <a:ea typeface="微软雅黑" pitchFamily="34" charset="-122"/>
              </a:endParaRPr>
            </a:p>
          </p:txBody>
        </p:sp>
        <p:sp>
          <p:nvSpPr>
            <p:cNvPr id="17" name="TextBox 30"/>
            <p:cNvSpPr txBox="1"/>
            <p:nvPr userDrawn="1"/>
          </p:nvSpPr>
          <p:spPr>
            <a:xfrm>
              <a:off x="371662" y="1825009"/>
              <a:ext cx="2335167" cy="447964"/>
            </a:xfrm>
            <a:prstGeom prst="rect">
              <a:avLst/>
            </a:prstGeom>
            <a:noFill/>
            <a:effectLst/>
          </p:spPr>
          <p:txBody>
            <a:bodyPr lIns="0" rIns="0">
              <a:spAutoFit/>
            </a:bodyPr>
            <a:lstStyle/>
            <a:p>
              <a:pPr algn="l" defTabSz="513160">
                <a:defRPr/>
              </a:pPr>
              <a:r>
                <a:rPr lang="zh-CN" altLang="en-US" sz="1350" b="1" dirty="0" smtClean="0">
                  <a:solidFill>
                    <a:srgbClr val="FF6600"/>
                  </a:solidFill>
                  <a:latin typeface="微软雅黑"/>
                  <a:ea typeface="微软雅黑"/>
                  <a:cs typeface="微软雅黑"/>
                </a:rPr>
                <a:t>学院数字校园建设工作</a:t>
              </a:r>
              <a:endParaRPr lang="en-US" altLang="zh-CN" sz="1350" b="1" dirty="0">
                <a:solidFill>
                  <a:srgbClr val="FF6600"/>
                </a:solidFill>
                <a:latin typeface="微软雅黑"/>
                <a:ea typeface="微软雅黑"/>
                <a:cs typeface="微软雅黑"/>
              </a:endParaRPr>
            </a:p>
          </p:txBody>
        </p:sp>
      </p:grpSp>
    </p:spTree>
    <p:extLst>
      <p:ext uri="{BB962C8B-B14F-4D97-AF65-F5344CB8AC3E}">
        <p14:creationId xmlns:p14="http://schemas.microsoft.com/office/powerpoint/2010/main" val="4239881513"/>
      </p:ext>
    </p:extLst>
  </p:cSld>
  <p:clrMapOvr>
    <a:masterClrMapping/>
  </p:clrMapOvr>
  <p:transition spd="slow"/>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13"/>
          <p:cNvSpPr>
            <a:spLocks noGrp="1" noChangeArrowheads="1"/>
          </p:cNvSpPr>
          <p:nvPr>
            <p:ph type="sldNum" sz="quarter" idx="12"/>
          </p:nvPr>
        </p:nvSpPr>
        <p:spPr>
          <a:ln/>
        </p:spPr>
        <p:txBody>
          <a:bodyPr/>
          <a:lstStyle>
            <a:lvl1pPr>
              <a:defRPr/>
            </a:lvl1pPr>
          </a:lstStyle>
          <a:p>
            <a:pPr>
              <a:defRPr/>
            </a:pPr>
            <a:fld id="{9A1971A1-7B29-442D-964C-20D9FA3CBD5D}" type="slidenum">
              <a:rPr lang="zh-CN" altLang="en-US"/>
              <a:pPr>
                <a:defRPr/>
              </a:pPr>
              <a:t>‹#›</a:t>
            </a:fld>
            <a:endParaRPr lang="en-US" altLang="zh-CN"/>
          </a:p>
        </p:txBody>
      </p:sp>
    </p:spTree>
    <p:extLst>
      <p:ext uri="{BB962C8B-B14F-4D97-AF65-F5344CB8AC3E}">
        <p14:creationId xmlns:p14="http://schemas.microsoft.com/office/powerpoint/2010/main" val="1866141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6" name="Picture 2" descr="C:\Users\iamisis\Desktop\0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6676"/>
          </a:xfrm>
          <a:prstGeom prst="rect">
            <a:avLst/>
          </a:prstGeom>
          <a:noFill/>
          <a:extLst>
            <a:ext uri="{909E8E84-426E-40DD-AFC4-6F175D3DCCD1}">
              <a14:hiddenFill xmlns:a14="http://schemas.microsoft.com/office/drawing/2010/main">
                <a:solidFill>
                  <a:srgbClr val="FFFFFF"/>
                </a:solidFill>
              </a14:hiddenFill>
            </a:ext>
          </a:extLst>
        </p:spPr>
      </p:pic>
      <p:sp>
        <p:nvSpPr>
          <p:cNvPr id="4" name="4 CuadroTexto"/>
          <p:cNvSpPr txBox="1"/>
          <p:nvPr userDrawn="1"/>
        </p:nvSpPr>
        <p:spPr>
          <a:xfrm>
            <a:off x="107504" y="4803998"/>
            <a:ext cx="3772188" cy="276999"/>
          </a:xfrm>
          <a:prstGeom prst="rect">
            <a:avLst/>
          </a:prstGeom>
          <a:noFill/>
        </p:spPr>
        <p:txBody>
          <a:bodyPr wrap="none" rtlCol="0">
            <a:spAutoFit/>
          </a:bodyPr>
          <a:lstStyle/>
          <a:p>
            <a:pPr algn="ctr"/>
            <a:r>
              <a:rPr lang="zh-CN" altLang="en-US" sz="1200" b="1" kern="1200" dirty="0" smtClean="0">
                <a:solidFill>
                  <a:schemeClr val="bg1"/>
                </a:solidFill>
                <a:effectLst/>
                <a:latin typeface="微软雅黑" pitchFamily="34" charset="-122"/>
                <a:ea typeface="微软雅黑" pitchFamily="34" charset="-122"/>
                <a:cs typeface="+mn-cs"/>
              </a:rPr>
              <a:t>职业院校智慧校园建设</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数字校园建设规范</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解读</a:t>
            </a:r>
            <a:endParaRPr lang="es-ES" sz="1200" b="1" kern="1200" dirty="0">
              <a:solidFill>
                <a:schemeClr val="bg1"/>
              </a:solidFill>
              <a:effectLst/>
              <a:latin typeface="微软雅黑" pitchFamily="34" charset="-122"/>
              <a:ea typeface="微软雅黑" pitchFamily="34" charset="-122"/>
              <a:cs typeface="+mn-cs"/>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pic>
        <p:nvPicPr>
          <p:cNvPr id="16" name="Picture 2" descr="C:\Users\iamisis\Desktop\0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6676"/>
          </a:xfrm>
          <a:prstGeom prst="rect">
            <a:avLst/>
          </a:prstGeom>
          <a:noFill/>
          <a:extLst>
            <a:ext uri="{909E8E84-426E-40DD-AFC4-6F175D3DCCD1}">
              <a14:hiddenFill xmlns:a14="http://schemas.microsoft.com/office/drawing/2010/main">
                <a:solidFill>
                  <a:srgbClr val="FFFFFF"/>
                </a:solidFill>
              </a14:hiddenFill>
            </a:ext>
          </a:extLst>
        </p:spPr>
      </p:pic>
      <p:pic>
        <p:nvPicPr>
          <p:cNvPr id="9" name="11 Imagen"/>
          <p:cNvPicPr>
            <a:picLocks noChangeAspect="1"/>
          </p:cNvPicPr>
          <p:nvPr userDrawn="1"/>
        </p:nvPicPr>
        <p:blipFill>
          <a:blip r:embed="rId3"/>
          <a:stretch>
            <a:fillRect/>
          </a:stretch>
        </p:blipFill>
        <p:spPr>
          <a:xfrm>
            <a:off x="7665291" y="4808227"/>
            <a:ext cx="361033" cy="304028"/>
          </a:xfrm>
          <a:prstGeom prst="rect">
            <a:avLst/>
          </a:prstGeom>
        </p:spPr>
      </p:pic>
      <p:pic>
        <p:nvPicPr>
          <p:cNvPr id="10" name="12 Imagen"/>
          <p:cNvPicPr>
            <a:picLocks noChangeAspect="1"/>
          </p:cNvPicPr>
          <p:nvPr userDrawn="1"/>
        </p:nvPicPr>
        <p:blipFill>
          <a:blip r:embed="rId3"/>
          <a:stretch>
            <a:fillRect/>
          </a:stretch>
        </p:blipFill>
        <p:spPr>
          <a:xfrm>
            <a:off x="8240698" y="4808227"/>
            <a:ext cx="361033" cy="304028"/>
          </a:xfrm>
          <a:prstGeom prst="rect">
            <a:avLst/>
          </a:prstGeom>
        </p:spPr>
      </p:pic>
      <p:sp>
        <p:nvSpPr>
          <p:cNvPr id="11" name="14 CuadroTexto"/>
          <p:cNvSpPr txBox="1"/>
          <p:nvPr userDrawn="1"/>
        </p:nvSpPr>
        <p:spPr>
          <a:xfrm>
            <a:off x="7964424" y="4820102"/>
            <a:ext cx="316112" cy="276999"/>
          </a:xfrm>
          <a:prstGeom prst="rect">
            <a:avLst/>
          </a:prstGeom>
          <a:noFill/>
        </p:spPr>
        <p:txBody>
          <a:bodyPr wrap="none" rtlCol="0">
            <a:spAutoFit/>
          </a:bodyPr>
          <a:lstStyle/>
          <a:p>
            <a:r>
              <a:rPr lang="es-HN" sz="1200" b="1" i="1" dirty="0" smtClean="0">
                <a:solidFill>
                  <a:schemeClr val="bg1"/>
                </a:solidFill>
              </a:rPr>
              <a:t>of</a:t>
            </a:r>
            <a:endParaRPr lang="es-ES" sz="1200" b="1" i="1" dirty="0">
              <a:solidFill>
                <a:schemeClr val="bg1"/>
              </a:solidFill>
            </a:endParaRPr>
          </a:p>
        </p:txBody>
      </p:sp>
      <p:sp>
        <p:nvSpPr>
          <p:cNvPr id="12" name="15 CuadroTexto"/>
          <p:cNvSpPr txBox="1"/>
          <p:nvPr userDrawn="1"/>
        </p:nvSpPr>
        <p:spPr>
          <a:xfrm>
            <a:off x="8213704" y="4820103"/>
            <a:ext cx="420308" cy="276999"/>
          </a:xfrm>
          <a:prstGeom prst="rect">
            <a:avLst/>
          </a:prstGeom>
          <a:noFill/>
        </p:spPr>
        <p:txBody>
          <a:bodyPr wrap="none" rtlCol="0">
            <a:spAutoFit/>
          </a:bodyPr>
          <a:lstStyle/>
          <a:p>
            <a:pPr algn="ctr"/>
            <a:r>
              <a:rPr lang="en-US" altLang="zh-CN" sz="1200" b="1" dirty="0" smtClean="0">
                <a:solidFill>
                  <a:schemeClr val="bg1"/>
                </a:solidFill>
              </a:rPr>
              <a:t>127</a:t>
            </a:r>
            <a:endParaRPr lang="es-ES" sz="1200" b="1" dirty="0">
              <a:solidFill>
                <a:schemeClr val="bg1"/>
              </a:solidFill>
            </a:endParaRPr>
          </a:p>
        </p:txBody>
      </p:sp>
      <p:pic>
        <p:nvPicPr>
          <p:cNvPr id="13" name="Imagen 6" descr="C:\Users\Design\Documents\Edu\Product Launch\btns.png">
            <a:hlinkClick r:id="" action="ppaction://hlinkshowjump?jump=next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8640560" y="4870375"/>
            <a:ext cx="177229" cy="177229"/>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6" descr="C:\Users\Design\Documents\Edu\Product Launch\btns.png">
            <a:hlinkClick r:id="" action="ppaction://hlinkshowjump?jump=previous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flipH="1">
            <a:off x="7430975" y="4870375"/>
            <a:ext cx="177229" cy="177229"/>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直接连接符 16"/>
          <p:cNvCxnSpPr/>
          <p:nvPr userDrawn="1"/>
        </p:nvCxnSpPr>
        <p:spPr>
          <a:xfrm>
            <a:off x="3133735" y="598347"/>
            <a:ext cx="3888432" cy="0"/>
          </a:xfrm>
          <a:prstGeom prst="line">
            <a:avLst/>
          </a:prstGeom>
          <a:ln>
            <a:solidFill>
              <a:srgbClr val="4F81BD"/>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nvCxnSpPr>
        <p:spPr>
          <a:xfrm>
            <a:off x="8263172" y="598347"/>
            <a:ext cx="810105" cy="0"/>
          </a:xfrm>
          <a:prstGeom prst="line">
            <a:avLst/>
          </a:prstGeom>
          <a:ln>
            <a:solidFill>
              <a:schemeClr val="accent1"/>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sp>
        <p:nvSpPr>
          <p:cNvPr id="19" name="标题 1"/>
          <p:cNvSpPr txBox="1">
            <a:spLocks/>
          </p:cNvSpPr>
          <p:nvPr userDrawn="1"/>
        </p:nvSpPr>
        <p:spPr>
          <a:xfrm>
            <a:off x="7099209" y="454331"/>
            <a:ext cx="1086921" cy="288032"/>
          </a:xfrm>
          <a:prstGeom prst="rect">
            <a:avLst/>
          </a:prstGeom>
          <a:noFill/>
          <a:ln>
            <a:noFill/>
          </a:ln>
        </p:spPr>
        <p:txBody>
          <a:bodyPr>
            <a:normAutofit/>
          </a:bodyPr>
          <a:lstStyle>
            <a:lvl1pPr algn="l" defTabSz="914400" rtl="0" eaLnBrk="1" latinLnBrk="0" hangingPunct="1">
              <a:spcBef>
                <a:spcPct val="0"/>
              </a:spcBef>
              <a:buNone/>
              <a:defRPr sz="1600" kern="1200">
                <a:solidFill>
                  <a:schemeClr val="tx1"/>
                </a:solidFill>
                <a:latin typeface="微软雅黑" pitchFamily="34" charset="-122"/>
                <a:ea typeface="微软雅黑" pitchFamily="34" charset="-122"/>
                <a:cs typeface="+mj-cs"/>
              </a:defRPr>
            </a:lvl1pPr>
          </a:lstStyle>
          <a:p>
            <a:pPr marL="0" algn="r" defTabSz="685891" rtl="0" eaLnBrk="1" latinLnBrk="0" hangingPunct="1"/>
            <a:r>
              <a:rPr lang="zh-CN" altLang="en-US" sz="1200" b="1" kern="1200" dirty="0" smtClean="0">
                <a:solidFill>
                  <a:srgbClr val="04AEDA"/>
                </a:solidFill>
                <a:latin typeface="微软雅黑" pitchFamily="34" charset="-122"/>
                <a:ea typeface="微软雅黑" pitchFamily="34" charset="-122"/>
                <a:cs typeface="+mj-cs"/>
              </a:rPr>
              <a:t>正文 </a:t>
            </a:r>
            <a:r>
              <a:rPr lang="en-US" altLang="zh-CN" sz="1200" b="1" kern="1200" dirty="0" smtClean="0">
                <a:solidFill>
                  <a:srgbClr val="04AEDA"/>
                </a:solidFill>
                <a:latin typeface="微软雅黑" pitchFamily="34" charset="-122"/>
                <a:ea typeface="微软雅黑" pitchFamily="34" charset="-122"/>
                <a:cs typeface="+mj-cs"/>
              </a:rPr>
              <a:t>. </a:t>
            </a:r>
            <a:r>
              <a:rPr lang="zh-CN" altLang="en-US" sz="1200" b="1" kern="1200" dirty="0" smtClean="0">
                <a:solidFill>
                  <a:srgbClr val="04AEDA"/>
                </a:solidFill>
                <a:latin typeface="微软雅黑" pitchFamily="34" charset="-122"/>
                <a:ea typeface="微软雅黑" pitchFamily="34" charset="-122"/>
                <a:cs typeface="+mj-cs"/>
              </a:rPr>
              <a:t>第一章</a:t>
            </a:r>
            <a:endParaRPr lang="zh-CN" altLang="en-US" sz="1200" b="1" kern="1200" dirty="0">
              <a:solidFill>
                <a:srgbClr val="04AEDA"/>
              </a:solidFill>
              <a:latin typeface="微软雅黑" pitchFamily="34" charset="-122"/>
              <a:ea typeface="微软雅黑" pitchFamily="34" charset="-122"/>
              <a:cs typeface="+mj-cs"/>
            </a:endParaRPr>
          </a:p>
        </p:txBody>
      </p:sp>
      <p:sp>
        <p:nvSpPr>
          <p:cNvPr id="20" name="燕尾形 19"/>
          <p:cNvSpPr/>
          <p:nvPr userDrawn="1"/>
        </p:nvSpPr>
        <p:spPr>
          <a:xfrm>
            <a:off x="544831" y="267494"/>
            <a:ext cx="2736000" cy="324000"/>
          </a:xfrm>
          <a:prstGeom prst="chevron">
            <a:avLst>
              <a:gd name="adj" fmla="val 26719"/>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1" name="燕尾形 20"/>
          <p:cNvSpPr/>
          <p:nvPr userDrawn="1"/>
        </p:nvSpPr>
        <p:spPr>
          <a:xfrm>
            <a:off x="31292" y="265085"/>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2" name="燕尾形 21"/>
          <p:cNvSpPr/>
          <p:nvPr userDrawn="1"/>
        </p:nvSpPr>
        <p:spPr>
          <a:xfrm>
            <a:off x="293278" y="265085"/>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3" name="燕尾形 22"/>
          <p:cNvSpPr/>
          <p:nvPr userDrawn="1"/>
        </p:nvSpPr>
        <p:spPr>
          <a:xfrm>
            <a:off x="20299" y="274417"/>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4" name="燕尾形 23"/>
          <p:cNvSpPr/>
          <p:nvPr userDrawn="1"/>
        </p:nvSpPr>
        <p:spPr>
          <a:xfrm>
            <a:off x="282285" y="274417"/>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5" name="燕尾形 24"/>
          <p:cNvSpPr/>
          <p:nvPr userDrawn="1"/>
        </p:nvSpPr>
        <p:spPr>
          <a:xfrm>
            <a:off x="563146" y="267494"/>
            <a:ext cx="2736000" cy="324000"/>
          </a:xfrm>
          <a:prstGeom prst="chevron">
            <a:avLst>
              <a:gd name="adj" fmla="val 26719"/>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6" name="文本占位符 3"/>
          <p:cNvSpPr>
            <a:spLocks noGrp="1"/>
          </p:cNvSpPr>
          <p:nvPr>
            <p:ph type="body" sz="quarter" idx="10"/>
          </p:nvPr>
        </p:nvSpPr>
        <p:spPr>
          <a:xfrm>
            <a:off x="667629" y="257752"/>
            <a:ext cx="2466106" cy="323850"/>
          </a:xfrm>
          <a:noFill/>
        </p:spPr>
        <p:txBody>
          <a:bodyPr>
            <a:noAutofit/>
          </a:bodyPr>
          <a:lstStyle>
            <a:lvl1pPr marL="0" indent="0">
              <a:buNone/>
              <a:defRPr sz="1800">
                <a:solidFill>
                  <a:schemeClr val="bg1"/>
                </a:solidFill>
                <a:latin typeface="微软雅黑" panose="020B0503020204020204" pitchFamily="34" charset="-122"/>
                <a:ea typeface="微软雅黑" panose="020B0503020204020204" pitchFamily="34" charset="-122"/>
              </a:defRPr>
            </a:lvl1pPr>
          </a:lstStyle>
          <a:p>
            <a:pPr lvl="0"/>
            <a:r>
              <a:rPr lang="zh-CN" altLang="en-US" dirty="0" smtClean="0"/>
              <a:t>单</a:t>
            </a:r>
            <a:endParaRPr lang="zh-CN" altLang="en-US" dirty="0"/>
          </a:p>
        </p:txBody>
      </p:sp>
      <p:sp>
        <p:nvSpPr>
          <p:cNvPr id="2" name="日期占位符 1"/>
          <p:cNvSpPr>
            <a:spLocks noGrp="1"/>
          </p:cNvSpPr>
          <p:nvPr>
            <p:ph type="dt" sz="half" idx="11"/>
          </p:nvPr>
        </p:nvSpPr>
        <p:spPr/>
        <p:txBody>
          <a:bodyPr/>
          <a:lstStyle/>
          <a:p>
            <a:endParaRPr lang="zh-CN" altLang="en-US"/>
          </a:p>
        </p:txBody>
      </p:sp>
      <p:sp>
        <p:nvSpPr>
          <p:cNvPr id="4" name="灯片编号占位符 3"/>
          <p:cNvSpPr>
            <a:spLocks noGrp="1"/>
          </p:cNvSpPr>
          <p:nvPr>
            <p:ph type="sldNum" sz="quarter" idx="13"/>
          </p:nvPr>
        </p:nvSpPr>
        <p:spPr>
          <a:xfrm>
            <a:off x="7582512" y="4834656"/>
            <a:ext cx="425804" cy="273844"/>
          </a:xfrm>
        </p:spPr>
        <p:txBody>
          <a:bodyPr/>
          <a:lstStyle>
            <a:lvl1pPr>
              <a:defRPr b="1">
                <a:solidFill>
                  <a:schemeClr val="bg1"/>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dirty="0"/>
          </a:p>
        </p:txBody>
      </p:sp>
      <p:sp>
        <p:nvSpPr>
          <p:cNvPr id="27" name="4 CuadroTexto"/>
          <p:cNvSpPr txBox="1"/>
          <p:nvPr userDrawn="1"/>
        </p:nvSpPr>
        <p:spPr>
          <a:xfrm>
            <a:off x="155241" y="4808227"/>
            <a:ext cx="3772188" cy="276999"/>
          </a:xfrm>
          <a:prstGeom prst="rect">
            <a:avLst/>
          </a:prstGeom>
          <a:noFill/>
        </p:spPr>
        <p:txBody>
          <a:bodyPr wrap="none" rtlCol="0">
            <a:spAutoFit/>
          </a:bodyPr>
          <a:lstStyle/>
          <a:p>
            <a:pPr algn="ctr"/>
            <a:r>
              <a:rPr lang="zh-CN" altLang="en-US" sz="1200" b="1" kern="1200" dirty="0" smtClean="0">
                <a:solidFill>
                  <a:schemeClr val="bg1"/>
                </a:solidFill>
                <a:effectLst/>
                <a:latin typeface="微软雅黑" pitchFamily="34" charset="-122"/>
                <a:ea typeface="微软雅黑" pitchFamily="34" charset="-122"/>
                <a:cs typeface="+mn-cs"/>
              </a:rPr>
              <a:t>职业院校智慧校园建设</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数字校园建设规范</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解读</a:t>
            </a:r>
            <a:endParaRPr lang="es-ES" sz="1200" b="1" kern="1200" dirty="0">
              <a:solidFill>
                <a:schemeClr val="bg1"/>
              </a:solidFill>
              <a:effectLst/>
              <a:latin typeface="微软雅黑" pitchFamily="34" charset="-122"/>
              <a:ea typeface="微软雅黑" pitchFamily="34" charset="-122"/>
              <a:cs typeface="+mn-cs"/>
            </a:endParaRPr>
          </a:p>
        </p:txBody>
      </p:sp>
    </p:spTree>
    <p:extLst>
      <p:ext uri="{BB962C8B-B14F-4D97-AF65-F5344CB8AC3E}">
        <p14:creationId xmlns:p14="http://schemas.microsoft.com/office/powerpoint/2010/main" val="358088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0-#ppt_w/2"/>
                                          </p:val>
                                        </p:tav>
                                        <p:tav tm="100000">
                                          <p:val>
                                            <p:strVal val="#ppt_x"/>
                                          </p:val>
                                        </p:tav>
                                      </p:tavLst>
                                    </p:anim>
                                    <p:anim calcmode="lin" valueType="num">
                                      <p:cBhvr additive="base">
                                        <p:cTn id="16" dur="500" fill="hold"/>
                                        <p:tgtEl>
                                          <p:spTgt spid="20"/>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0-#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5"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pic>
        <p:nvPicPr>
          <p:cNvPr id="16" name="Picture 2" descr="C:\Users\iamisis\Desktop\0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6676"/>
          </a:xfrm>
          <a:prstGeom prst="rect">
            <a:avLst/>
          </a:prstGeom>
          <a:noFill/>
          <a:extLst>
            <a:ext uri="{909E8E84-426E-40DD-AFC4-6F175D3DCCD1}">
              <a14:hiddenFill xmlns:a14="http://schemas.microsoft.com/office/drawing/2010/main">
                <a:solidFill>
                  <a:srgbClr val="FFFFFF"/>
                </a:solidFill>
              </a14:hiddenFill>
            </a:ext>
          </a:extLst>
        </p:spPr>
      </p:pic>
      <p:pic>
        <p:nvPicPr>
          <p:cNvPr id="9" name="11 Imagen"/>
          <p:cNvPicPr>
            <a:picLocks noChangeAspect="1"/>
          </p:cNvPicPr>
          <p:nvPr userDrawn="1"/>
        </p:nvPicPr>
        <p:blipFill>
          <a:blip r:embed="rId3"/>
          <a:stretch>
            <a:fillRect/>
          </a:stretch>
        </p:blipFill>
        <p:spPr>
          <a:xfrm>
            <a:off x="7665291" y="4808227"/>
            <a:ext cx="361033" cy="304028"/>
          </a:xfrm>
          <a:prstGeom prst="rect">
            <a:avLst/>
          </a:prstGeom>
        </p:spPr>
      </p:pic>
      <p:pic>
        <p:nvPicPr>
          <p:cNvPr id="10" name="12 Imagen"/>
          <p:cNvPicPr>
            <a:picLocks noChangeAspect="1"/>
          </p:cNvPicPr>
          <p:nvPr userDrawn="1"/>
        </p:nvPicPr>
        <p:blipFill>
          <a:blip r:embed="rId3"/>
          <a:stretch>
            <a:fillRect/>
          </a:stretch>
        </p:blipFill>
        <p:spPr>
          <a:xfrm>
            <a:off x="8240698" y="4808227"/>
            <a:ext cx="361033" cy="304028"/>
          </a:xfrm>
          <a:prstGeom prst="rect">
            <a:avLst/>
          </a:prstGeom>
        </p:spPr>
      </p:pic>
      <p:sp>
        <p:nvSpPr>
          <p:cNvPr id="11" name="14 CuadroTexto"/>
          <p:cNvSpPr txBox="1"/>
          <p:nvPr userDrawn="1"/>
        </p:nvSpPr>
        <p:spPr>
          <a:xfrm>
            <a:off x="7964424" y="4820102"/>
            <a:ext cx="316112" cy="276999"/>
          </a:xfrm>
          <a:prstGeom prst="rect">
            <a:avLst/>
          </a:prstGeom>
          <a:noFill/>
        </p:spPr>
        <p:txBody>
          <a:bodyPr wrap="none" rtlCol="0">
            <a:spAutoFit/>
          </a:bodyPr>
          <a:lstStyle/>
          <a:p>
            <a:r>
              <a:rPr lang="es-HN" sz="1200" b="1" i="1" dirty="0" smtClean="0">
                <a:solidFill>
                  <a:schemeClr val="bg1"/>
                </a:solidFill>
              </a:rPr>
              <a:t>of</a:t>
            </a:r>
            <a:endParaRPr lang="es-ES" sz="1200" b="1" i="1" dirty="0">
              <a:solidFill>
                <a:schemeClr val="bg1"/>
              </a:solidFill>
            </a:endParaRPr>
          </a:p>
        </p:txBody>
      </p:sp>
      <p:pic>
        <p:nvPicPr>
          <p:cNvPr id="13" name="Imagen 6" descr="C:\Users\Design\Documents\Edu\Product Launch\btns.png">
            <a:hlinkClick r:id="" action="ppaction://hlinkshowjump?jump=next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8640560" y="4870375"/>
            <a:ext cx="177229" cy="177229"/>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6" descr="C:\Users\Design\Documents\Edu\Product Launch\btns.png">
            <a:hlinkClick r:id="" action="ppaction://hlinkshowjump?jump=previous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flipH="1">
            <a:off x="7430975" y="4870375"/>
            <a:ext cx="177229" cy="177229"/>
          </a:xfrm>
          <a:prstGeom prst="rect">
            <a:avLst/>
          </a:prstGeom>
          <a:noFill/>
          <a:extLst>
            <a:ext uri="{909E8E84-426E-40DD-AFC4-6F175D3DCCD1}">
              <a14:hiddenFill xmlns:a14="http://schemas.microsoft.com/office/drawing/2010/main">
                <a:solidFill>
                  <a:srgbClr val="FFFFFF"/>
                </a:solidFill>
              </a14:hiddenFill>
            </a:ext>
          </a:extLst>
        </p:spPr>
      </p:pic>
      <p:sp>
        <p:nvSpPr>
          <p:cNvPr id="19" name="标题 1"/>
          <p:cNvSpPr txBox="1">
            <a:spLocks/>
          </p:cNvSpPr>
          <p:nvPr userDrawn="1"/>
        </p:nvSpPr>
        <p:spPr>
          <a:xfrm>
            <a:off x="7305469" y="339501"/>
            <a:ext cx="1301042" cy="258915"/>
          </a:xfrm>
          <a:prstGeom prst="rect">
            <a:avLst/>
          </a:prstGeom>
          <a:noFill/>
          <a:ln>
            <a:noFill/>
          </a:ln>
        </p:spPr>
        <p:txBody>
          <a:bodyPr>
            <a:noAutofit/>
          </a:bodyPr>
          <a:lstStyle>
            <a:lvl1pPr algn="l" defTabSz="914400" rtl="0" eaLnBrk="1" latinLnBrk="0" hangingPunct="1">
              <a:spcBef>
                <a:spcPct val="0"/>
              </a:spcBef>
              <a:buNone/>
              <a:defRPr sz="1600" kern="1200">
                <a:solidFill>
                  <a:schemeClr val="tx1"/>
                </a:solidFill>
                <a:latin typeface="微软雅黑" pitchFamily="34" charset="-122"/>
                <a:ea typeface="微软雅黑" pitchFamily="34" charset="-122"/>
                <a:cs typeface="+mj-cs"/>
              </a:defRPr>
            </a:lvl1pPr>
          </a:lstStyle>
          <a:p>
            <a:pPr marL="0" algn="r" defTabSz="685891" rtl="0" eaLnBrk="1" latinLnBrk="0" hangingPunct="1"/>
            <a:r>
              <a:rPr lang="zh-CN" altLang="en-US" sz="1400" b="1" kern="1200" dirty="0" smtClean="0">
                <a:solidFill>
                  <a:srgbClr val="04AEDA"/>
                </a:solidFill>
                <a:latin typeface="微软雅黑" pitchFamily="34" charset="-122"/>
                <a:ea typeface="微软雅黑" pitchFamily="34" charset="-122"/>
                <a:cs typeface="+mj-cs"/>
              </a:rPr>
              <a:t>正文 </a:t>
            </a:r>
            <a:r>
              <a:rPr lang="en-US" altLang="zh-CN" sz="1400" b="1" kern="1200" dirty="0" smtClean="0">
                <a:solidFill>
                  <a:srgbClr val="04AEDA"/>
                </a:solidFill>
                <a:latin typeface="微软雅黑" pitchFamily="34" charset="-122"/>
                <a:ea typeface="微软雅黑" pitchFamily="34" charset="-122"/>
                <a:cs typeface="+mj-cs"/>
              </a:rPr>
              <a:t>. </a:t>
            </a:r>
            <a:r>
              <a:rPr lang="zh-CN" altLang="en-US" sz="1400" b="1" kern="1200" dirty="0" smtClean="0">
                <a:solidFill>
                  <a:srgbClr val="04AEDA"/>
                </a:solidFill>
                <a:latin typeface="微软雅黑" pitchFamily="34" charset="-122"/>
                <a:ea typeface="微软雅黑" pitchFamily="34" charset="-122"/>
                <a:cs typeface="+mj-cs"/>
              </a:rPr>
              <a:t>第二章</a:t>
            </a:r>
            <a:endParaRPr lang="zh-CN" altLang="en-US" sz="1400" b="1" kern="1200" dirty="0">
              <a:solidFill>
                <a:srgbClr val="04AEDA"/>
              </a:solidFill>
              <a:latin typeface="微软雅黑" pitchFamily="34" charset="-122"/>
              <a:ea typeface="微软雅黑" pitchFamily="34" charset="-122"/>
              <a:cs typeface="+mj-cs"/>
            </a:endParaRPr>
          </a:p>
        </p:txBody>
      </p:sp>
      <p:sp>
        <p:nvSpPr>
          <p:cNvPr id="21" name="燕尾形 20"/>
          <p:cNvSpPr/>
          <p:nvPr userDrawn="1"/>
        </p:nvSpPr>
        <p:spPr>
          <a:xfrm>
            <a:off x="31292" y="265085"/>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2" name="燕尾形 21"/>
          <p:cNvSpPr/>
          <p:nvPr userDrawn="1"/>
        </p:nvSpPr>
        <p:spPr>
          <a:xfrm>
            <a:off x="293278" y="265085"/>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3" name="燕尾形 22"/>
          <p:cNvSpPr/>
          <p:nvPr userDrawn="1"/>
        </p:nvSpPr>
        <p:spPr>
          <a:xfrm>
            <a:off x="20299" y="274417"/>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4" name="燕尾形 23"/>
          <p:cNvSpPr/>
          <p:nvPr userDrawn="1"/>
        </p:nvSpPr>
        <p:spPr>
          <a:xfrm>
            <a:off x="282285" y="274417"/>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5" name="燕尾形 24"/>
          <p:cNvSpPr/>
          <p:nvPr userDrawn="1"/>
        </p:nvSpPr>
        <p:spPr>
          <a:xfrm>
            <a:off x="540674" y="276984"/>
            <a:ext cx="6385118" cy="324000"/>
          </a:xfrm>
          <a:prstGeom prst="chevron">
            <a:avLst>
              <a:gd name="adj" fmla="val 26719"/>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6" name="文本占位符 3"/>
          <p:cNvSpPr>
            <a:spLocks noGrp="1"/>
          </p:cNvSpPr>
          <p:nvPr>
            <p:ph type="body" sz="quarter" idx="10"/>
          </p:nvPr>
        </p:nvSpPr>
        <p:spPr>
          <a:xfrm>
            <a:off x="667628" y="257752"/>
            <a:ext cx="6064611" cy="323850"/>
          </a:xfrm>
          <a:noFill/>
          <a:ln>
            <a:noFill/>
          </a:ln>
        </p:spPr>
        <p:txBody>
          <a:bodyPr>
            <a:noAutofit/>
          </a:bodyPr>
          <a:lstStyle>
            <a:lvl1pPr marL="0" indent="0">
              <a:buNone/>
              <a:defRPr sz="1800">
                <a:solidFill>
                  <a:schemeClr val="bg1"/>
                </a:solidFill>
                <a:latin typeface="微软雅黑" panose="020B0503020204020204" pitchFamily="34" charset="-122"/>
                <a:ea typeface="微软雅黑" panose="020B0503020204020204" pitchFamily="34" charset="-122"/>
              </a:defRPr>
            </a:lvl1pPr>
          </a:lstStyle>
          <a:p>
            <a:pPr lvl="0"/>
            <a:r>
              <a:rPr lang="zh-CN" altLang="en-US" dirty="0" smtClean="0"/>
              <a:t>单</a:t>
            </a:r>
            <a:endParaRPr lang="zh-CN" altLang="en-US" dirty="0"/>
          </a:p>
        </p:txBody>
      </p:sp>
      <p:sp>
        <p:nvSpPr>
          <p:cNvPr id="27" name="15 CuadroTexto"/>
          <p:cNvSpPr txBox="1"/>
          <p:nvPr userDrawn="1"/>
        </p:nvSpPr>
        <p:spPr>
          <a:xfrm>
            <a:off x="8213704" y="4820103"/>
            <a:ext cx="420308" cy="276999"/>
          </a:xfrm>
          <a:prstGeom prst="rect">
            <a:avLst/>
          </a:prstGeom>
          <a:noFill/>
        </p:spPr>
        <p:txBody>
          <a:bodyPr wrap="none" rtlCol="0">
            <a:spAutoFit/>
          </a:bodyPr>
          <a:lstStyle/>
          <a:p>
            <a:pPr algn="ctr"/>
            <a:r>
              <a:rPr lang="en-US" altLang="zh-CN" sz="1200" b="1" dirty="0" smtClean="0">
                <a:solidFill>
                  <a:schemeClr val="bg1"/>
                </a:solidFill>
              </a:rPr>
              <a:t>127</a:t>
            </a:r>
            <a:endParaRPr lang="es-ES" sz="1200" b="1" dirty="0">
              <a:solidFill>
                <a:schemeClr val="bg1"/>
              </a:solidFill>
            </a:endParaRPr>
          </a:p>
        </p:txBody>
      </p:sp>
      <p:sp>
        <p:nvSpPr>
          <p:cNvPr id="28" name="灯片编号占位符 3"/>
          <p:cNvSpPr>
            <a:spLocks noGrp="1"/>
          </p:cNvSpPr>
          <p:nvPr>
            <p:ph type="sldNum" sz="quarter" idx="13"/>
          </p:nvPr>
        </p:nvSpPr>
        <p:spPr>
          <a:xfrm>
            <a:off x="7582512" y="4834656"/>
            <a:ext cx="425804" cy="273844"/>
          </a:xfrm>
        </p:spPr>
        <p:txBody>
          <a:bodyPr/>
          <a:lstStyle>
            <a:lvl1pPr>
              <a:defRPr b="1">
                <a:solidFill>
                  <a:schemeClr val="bg1"/>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dirty="0"/>
          </a:p>
        </p:txBody>
      </p:sp>
      <p:sp>
        <p:nvSpPr>
          <p:cNvPr id="30" name="燕尾形 29"/>
          <p:cNvSpPr/>
          <p:nvPr userDrawn="1"/>
        </p:nvSpPr>
        <p:spPr>
          <a:xfrm>
            <a:off x="8907597" y="274610"/>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31" name="燕尾形 30"/>
          <p:cNvSpPr/>
          <p:nvPr userDrawn="1"/>
        </p:nvSpPr>
        <p:spPr>
          <a:xfrm>
            <a:off x="8689459" y="274417"/>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pic>
        <p:nvPicPr>
          <p:cNvPr id="33" name="Picture 4" descr="http://pic5.nipic.com/20100128/3818352_102305615103_2.jpg"/>
          <p:cNvPicPr>
            <a:picLocks noChangeAspect="1" noChangeArrowheads="1"/>
          </p:cNvPicPr>
          <p:nvPr userDrawn="1"/>
        </p:nvPicPr>
        <p:blipFill>
          <a:blip r:embed="rId5" cstate="email">
            <a:clrChange>
              <a:clrFrom>
                <a:srgbClr val="FFFFFF"/>
              </a:clrFrom>
              <a:clrTo>
                <a:srgbClr val="FFFFFF">
                  <a:alpha val="0"/>
                </a:srgbClr>
              </a:clrTo>
            </a:clrChange>
          </a:blip>
          <a:srcRect/>
          <a:stretch>
            <a:fillRect/>
          </a:stretch>
        </p:blipFill>
        <p:spPr bwMode="auto">
          <a:xfrm>
            <a:off x="-3398" y="3867894"/>
            <a:ext cx="1875224" cy="804628"/>
          </a:xfrm>
          <a:prstGeom prst="rect">
            <a:avLst/>
          </a:prstGeom>
          <a:noFill/>
        </p:spPr>
      </p:pic>
      <p:sp>
        <p:nvSpPr>
          <p:cNvPr id="29" name="4 CuadroTexto"/>
          <p:cNvSpPr txBox="1"/>
          <p:nvPr userDrawn="1"/>
        </p:nvSpPr>
        <p:spPr>
          <a:xfrm>
            <a:off x="148629" y="4820101"/>
            <a:ext cx="3772188" cy="276999"/>
          </a:xfrm>
          <a:prstGeom prst="rect">
            <a:avLst/>
          </a:prstGeom>
          <a:noFill/>
        </p:spPr>
        <p:txBody>
          <a:bodyPr wrap="none" rtlCol="0">
            <a:spAutoFit/>
          </a:bodyPr>
          <a:lstStyle/>
          <a:p>
            <a:pPr algn="ctr"/>
            <a:r>
              <a:rPr lang="zh-CN" altLang="en-US" sz="1200" b="1" kern="1200" dirty="0" smtClean="0">
                <a:solidFill>
                  <a:schemeClr val="bg1"/>
                </a:solidFill>
                <a:effectLst/>
                <a:latin typeface="微软雅黑" pitchFamily="34" charset="-122"/>
                <a:ea typeface="微软雅黑" pitchFamily="34" charset="-122"/>
                <a:cs typeface="+mn-cs"/>
              </a:rPr>
              <a:t>职业院校智慧校园建设</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数字校园建设规范</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解读</a:t>
            </a:r>
            <a:endParaRPr lang="es-ES" sz="1200" b="1" kern="1200" dirty="0">
              <a:solidFill>
                <a:schemeClr val="bg1"/>
              </a:solidFill>
              <a:effectLst/>
              <a:latin typeface="微软雅黑" pitchFamily="34" charset="-122"/>
              <a:ea typeface="微软雅黑" pitchFamily="34" charset="-122"/>
              <a:cs typeface="+mn-cs"/>
            </a:endParaRPr>
          </a:p>
        </p:txBody>
      </p:sp>
    </p:spTree>
    <p:extLst>
      <p:ext uri="{BB962C8B-B14F-4D97-AF65-F5344CB8AC3E}">
        <p14:creationId xmlns:p14="http://schemas.microsoft.com/office/powerpoint/2010/main" val="1165156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0-#ppt_w/2"/>
                                          </p:val>
                                        </p:tav>
                                        <p:tav tm="100000">
                                          <p:val>
                                            <p:strVal val="#ppt_x"/>
                                          </p:val>
                                        </p:tav>
                                      </p:tavLst>
                                    </p:anim>
                                    <p:anim calcmode="lin" valueType="num">
                                      <p:cBhvr additive="base">
                                        <p:cTn id="16" dur="5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0-#ppt_w/2"/>
                                          </p:val>
                                        </p:tav>
                                        <p:tav tm="100000">
                                          <p:val>
                                            <p:strVal val="#ppt_x"/>
                                          </p:val>
                                        </p:tav>
                                      </p:tavLst>
                                    </p:anim>
                                    <p:anim calcmode="lin" valueType="num">
                                      <p:cBhvr additive="base">
                                        <p:cTn id="20"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5" grpId="0" animBg="1"/>
      <p:bldP spid="3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pic>
        <p:nvPicPr>
          <p:cNvPr id="16" name="Picture 2" descr="C:\Users\iamisis\Desktop\0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6676"/>
          </a:xfrm>
          <a:prstGeom prst="rect">
            <a:avLst/>
          </a:prstGeom>
          <a:noFill/>
          <a:extLst>
            <a:ext uri="{909E8E84-426E-40DD-AFC4-6F175D3DCCD1}">
              <a14:hiddenFill xmlns:a14="http://schemas.microsoft.com/office/drawing/2010/main">
                <a:solidFill>
                  <a:srgbClr val="FFFFFF"/>
                </a:solidFill>
              </a14:hiddenFill>
            </a:ext>
          </a:extLst>
        </p:spPr>
      </p:pic>
      <p:pic>
        <p:nvPicPr>
          <p:cNvPr id="9" name="11 Imagen"/>
          <p:cNvPicPr>
            <a:picLocks noChangeAspect="1"/>
          </p:cNvPicPr>
          <p:nvPr userDrawn="1"/>
        </p:nvPicPr>
        <p:blipFill>
          <a:blip r:embed="rId3"/>
          <a:stretch>
            <a:fillRect/>
          </a:stretch>
        </p:blipFill>
        <p:spPr>
          <a:xfrm>
            <a:off x="7665291" y="4808227"/>
            <a:ext cx="361033" cy="304028"/>
          </a:xfrm>
          <a:prstGeom prst="rect">
            <a:avLst/>
          </a:prstGeom>
        </p:spPr>
      </p:pic>
      <p:pic>
        <p:nvPicPr>
          <p:cNvPr id="10" name="12 Imagen"/>
          <p:cNvPicPr>
            <a:picLocks noChangeAspect="1"/>
          </p:cNvPicPr>
          <p:nvPr userDrawn="1"/>
        </p:nvPicPr>
        <p:blipFill>
          <a:blip r:embed="rId3"/>
          <a:stretch>
            <a:fillRect/>
          </a:stretch>
        </p:blipFill>
        <p:spPr>
          <a:xfrm>
            <a:off x="8240698" y="4808227"/>
            <a:ext cx="361033" cy="304028"/>
          </a:xfrm>
          <a:prstGeom prst="rect">
            <a:avLst/>
          </a:prstGeom>
        </p:spPr>
      </p:pic>
      <p:sp>
        <p:nvSpPr>
          <p:cNvPr id="11" name="14 CuadroTexto"/>
          <p:cNvSpPr txBox="1"/>
          <p:nvPr userDrawn="1"/>
        </p:nvSpPr>
        <p:spPr>
          <a:xfrm>
            <a:off x="7964424" y="4820102"/>
            <a:ext cx="316112" cy="276999"/>
          </a:xfrm>
          <a:prstGeom prst="rect">
            <a:avLst/>
          </a:prstGeom>
          <a:noFill/>
        </p:spPr>
        <p:txBody>
          <a:bodyPr wrap="none" rtlCol="0">
            <a:spAutoFit/>
          </a:bodyPr>
          <a:lstStyle/>
          <a:p>
            <a:r>
              <a:rPr lang="es-HN" sz="1200" b="1" i="1" dirty="0" smtClean="0">
                <a:solidFill>
                  <a:schemeClr val="bg1"/>
                </a:solidFill>
              </a:rPr>
              <a:t>of</a:t>
            </a:r>
            <a:endParaRPr lang="es-ES" sz="1200" b="1" i="1" dirty="0">
              <a:solidFill>
                <a:schemeClr val="bg1"/>
              </a:solidFill>
            </a:endParaRPr>
          </a:p>
        </p:txBody>
      </p:sp>
      <p:pic>
        <p:nvPicPr>
          <p:cNvPr id="13" name="Imagen 6" descr="C:\Users\Design\Documents\Edu\Product Launch\btns.png">
            <a:hlinkClick r:id="" action="ppaction://hlinkshowjump?jump=next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8640560" y="4870375"/>
            <a:ext cx="177229" cy="177229"/>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6" descr="C:\Users\Design\Documents\Edu\Product Launch\btns.png">
            <a:hlinkClick r:id="" action="ppaction://hlinkshowjump?jump=previous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flipH="1">
            <a:off x="7430975" y="4870375"/>
            <a:ext cx="177229" cy="177229"/>
          </a:xfrm>
          <a:prstGeom prst="rect">
            <a:avLst/>
          </a:prstGeom>
          <a:noFill/>
          <a:extLst>
            <a:ext uri="{909E8E84-426E-40DD-AFC4-6F175D3DCCD1}">
              <a14:hiddenFill xmlns:a14="http://schemas.microsoft.com/office/drawing/2010/main">
                <a:solidFill>
                  <a:srgbClr val="FFFFFF"/>
                </a:solidFill>
              </a14:hiddenFill>
            </a:ext>
          </a:extLst>
        </p:spPr>
      </p:pic>
      <p:sp>
        <p:nvSpPr>
          <p:cNvPr id="27" name="15 CuadroTexto"/>
          <p:cNvSpPr txBox="1"/>
          <p:nvPr userDrawn="1"/>
        </p:nvSpPr>
        <p:spPr>
          <a:xfrm>
            <a:off x="8213704" y="4820103"/>
            <a:ext cx="420308" cy="276999"/>
          </a:xfrm>
          <a:prstGeom prst="rect">
            <a:avLst/>
          </a:prstGeom>
          <a:noFill/>
        </p:spPr>
        <p:txBody>
          <a:bodyPr wrap="none" rtlCol="0">
            <a:spAutoFit/>
          </a:bodyPr>
          <a:lstStyle/>
          <a:p>
            <a:pPr algn="ctr"/>
            <a:r>
              <a:rPr lang="en-US" altLang="zh-CN" sz="1200" b="1" dirty="0" smtClean="0">
                <a:solidFill>
                  <a:schemeClr val="bg1"/>
                </a:solidFill>
              </a:rPr>
              <a:t>127</a:t>
            </a:r>
            <a:endParaRPr lang="es-ES" sz="1200" b="1" dirty="0">
              <a:solidFill>
                <a:schemeClr val="bg1"/>
              </a:solidFill>
            </a:endParaRPr>
          </a:p>
        </p:txBody>
      </p:sp>
      <p:sp>
        <p:nvSpPr>
          <p:cNvPr id="28" name="灯片编号占位符 3"/>
          <p:cNvSpPr>
            <a:spLocks noGrp="1"/>
          </p:cNvSpPr>
          <p:nvPr>
            <p:ph type="sldNum" sz="quarter" idx="13"/>
          </p:nvPr>
        </p:nvSpPr>
        <p:spPr>
          <a:xfrm>
            <a:off x="7582512" y="4834656"/>
            <a:ext cx="425804" cy="273844"/>
          </a:xfrm>
        </p:spPr>
        <p:txBody>
          <a:bodyPr/>
          <a:lstStyle>
            <a:lvl1pPr>
              <a:defRPr b="1">
                <a:solidFill>
                  <a:schemeClr val="bg1"/>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dirty="0"/>
          </a:p>
        </p:txBody>
      </p:sp>
      <p:pic>
        <p:nvPicPr>
          <p:cNvPr id="29" name="Picture 4" descr="http://pic5.nipic.com/20100128/3818352_102305615103_2.jpg"/>
          <p:cNvPicPr>
            <a:picLocks noChangeAspect="1" noChangeArrowheads="1"/>
          </p:cNvPicPr>
          <p:nvPr userDrawn="1"/>
        </p:nvPicPr>
        <p:blipFill>
          <a:blip r:embed="rId5" cstate="email">
            <a:clrChange>
              <a:clrFrom>
                <a:srgbClr val="FFFFFF"/>
              </a:clrFrom>
              <a:clrTo>
                <a:srgbClr val="FFFFFF">
                  <a:alpha val="0"/>
                </a:srgbClr>
              </a:clrTo>
            </a:clrChange>
          </a:blip>
          <a:srcRect/>
          <a:stretch>
            <a:fillRect/>
          </a:stretch>
        </p:blipFill>
        <p:spPr bwMode="auto">
          <a:xfrm>
            <a:off x="7218627" y="3895859"/>
            <a:ext cx="1875224" cy="804628"/>
          </a:xfrm>
          <a:prstGeom prst="rect">
            <a:avLst/>
          </a:prstGeom>
          <a:noFill/>
        </p:spPr>
      </p:pic>
      <p:sp>
        <p:nvSpPr>
          <p:cNvPr id="30" name="标题 1"/>
          <p:cNvSpPr txBox="1">
            <a:spLocks/>
          </p:cNvSpPr>
          <p:nvPr userDrawn="1"/>
        </p:nvSpPr>
        <p:spPr>
          <a:xfrm>
            <a:off x="7305469" y="339501"/>
            <a:ext cx="1301042" cy="258915"/>
          </a:xfrm>
          <a:prstGeom prst="rect">
            <a:avLst/>
          </a:prstGeom>
          <a:noFill/>
          <a:ln>
            <a:noFill/>
          </a:ln>
        </p:spPr>
        <p:txBody>
          <a:bodyPr>
            <a:noAutofit/>
          </a:bodyPr>
          <a:lstStyle>
            <a:lvl1pPr algn="l" defTabSz="914400" rtl="0" eaLnBrk="1" latinLnBrk="0" hangingPunct="1">
              <a:spcBef>
                <a:spcPct val="0"/>
              </a:spcBef>
              <a:buNone/>
              <a:defRPr sz="1600" kern="1200">
                <a:solidFill>
                  <a:schemeClr val="tx1"/>
                </a:solidFill>
                <a:latin typeface="微软雅黑" pitchFamily="34" charset="-122"/>
                <a:ea typeface="微软雅黑" pitchFamily="34" charset="-122"/>
                <a:cs typeface="+mj-cs"/>
              </a:defRPr>
            </a:lvl1pPr>
          </a:lstStyle>
          <a:p>
            <a:pPr marL="0" algn="r" defTabSz="685891" rtl="0" eaLnBrk="1" latinLnBrk="0" hangingPunct="1"/>
            <a:r>
              <a:rPr lang="zh-CN" altLang="en-US" sz="1400" b="1" kern="1200" dirty="0" smtClean="0">
                <a:solidFill>
                  <a:srgbClr val="04AEDA"/>
                </a:solidFill>
                <a:latin typeface="微软雅黑" pitchFamily="34" charset="-122"/>
                <a:ea typeface="微软雅黑" pitchFamily="34" charset="-122"/>
                <a:cs typeface="+mj-cs"/>
              </a:rPr>
              <a:t>正文 </a:t>
            </a:r>
            <a:r>
              <a:rPr lang="en-US" altLang="zh-CN" sz="1400" b="1" kern="1200" dirty="0" smtClean="0">
                <a:solidFill>
                  <a:srgbClr val="04AEDA"/>
                </a:solidFill>
                <a:latin typeface="微软雅黑" pitchFamily="34" charset="-122"/>
                <a:ea typeface="微软雅黑" pitchFamily="34" charset="-122"/>
                <a:cs typeface="+mj-cs"/>
              </a:rPr>
              <a:t>. </a:t>
            </a:r>
            <a:r>
              <a:rPr lang="zh-CN" altLang="en-US" sz="1400" b="1" kern="1200" dirty="0" smtClean="0">
                <a:solidFill>
                  <a:srgbClr val="04AEDA"/>
                </a:solidFill>
                <a:latin typeface="微软雅黑" pitchFamily="34" charset="-122"/>
                <a:ea typeface="微软雅黑" pitchFamily="34" charset="-122"/>
                <a:cs typeface="+mj-cs"/>
              </a:rPr>
              <a:t>第三章</a:t>
            </a:r>
            <a:endParaRPr lang="zh-CN" altLang="en-US" sz="1400" b="1" kern="1200" dirty="0">
              <a:solidFill>
                <a:srgbClr val="04AEDA"/>
              </a:solidFill>
              <a:latin typeface="微软雅黑" pitchFamily="34" charset="-122"/>
              <a:ea typeface="微软雅黑" pitchFamily="34" charset="-122"/>
              <a:cs typeface="+mj-cs"/>
            </a:endParaRPr>
          </a:p>
        </p:txBody>
      </p:sp>
      <p:sp>
        <p:nvSpPr>
          <p:cNvPr id="31" name="燕尾形 30"/>
          <p:cNvSpPr/>
          <p:nvPr userDrawn="1"/>
        </p:nvSpPr>
        <p:spPr>
          <a:xfrm>
            <a:off x="31292" y="265085"/>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32" name="燕尾形 31"/>
          <p:cNvSpPr/>
          <p:nvPr userDrawn="1"/>
        </p:nvSpPr>
        <p:spPr>
          <a:xfrm>
            <a:off x="293278" y="265085"/>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33" name="燕尾形 32"/>
          <p:cNvSpPr/>
          <p:nvPr userDrawn="1"/>
        </p:nvSpPr>
        <p:spPr>
          <a:xfrm>
            <a:off x="20299" y="274417"/>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34" name="燕尾形 33"/>
          <p:cNvSpPr/>
          <p:nvPr userDrawn="1"/>
        </p:nvSpPr>
        <p:spPr>
          <a:xfrm>
            <a:off x="282285" y="274417"/>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35" name="燕尾形 34"/>
          <p:cNvSpPr/>
          <p:nvPr userDrawn="1"/>
        </p:nvSpPr>
        <p:spPr>
          <a:xfrm>
            <a:off x="540674" y="276984"/>
            <a:ext cx="6385118" cy="324000"/>
          </a:xfrm>
          <a:prstGeom prst="chevron">
            <a:avLst>
              <a:gd name="adj" fmla="val 26719"/>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36" name="文本占位符 3"/>
          <p:cNvSpPr>
            <a:spLocks noGrp="1"/>
          </p:cNvSpPr>
          <p:nvPr>
            <p:ph type="body" sz="quarter" idx="10"/>
          </p:nvPr>
        </p:nvSpPr>
        <p:spPr>
          <a:xfrm>
            <a:off x="667628" y="286327"/>
            <a:ext cx="6064611" cy="323850"/>
          </a:xfrm>
          <a:noFill/>
          <a:ln>
            <a:noFill/>
          </a:ln>
        </p:spPr>
        <p:txBody>
          <a:bodyPr>
            <a:noAutofit/>
          </a:bodyPr>
          <a:lstStyle>
            <a:lvl1pPr marL="0" indent="0">
              <a:buNone/>
              <a:defRPr sz="1800">
                <a:solidFill>
                  <a:schemeClr val="bg1"/>
                </a:solidFill>
                <a:latin typeface="微软雅黑" panose="020B0503020204020204" pitchFamily="34" charset="-122"/>
                <a:ea typeface="微软雅黑" panose="020B0503020204020204" pitchFamily="34" charset="-122"/>
              </a:defRPr>
            </a:lvl1pPr>
          </a:lstStyle>
          <a:p>
            <a:pPr lvl="0"/>
            <a:r>
              <a:rPr lang="zh-CN" altLang="en-US" dirty="0" smtClean="0"/>
              <a:t>单</a:t>
            </a:r>
            <a:endParaRPr lang="zh-CN" altLang="en-US" dirty="0"/>
          </a:p>
        </p:txBody>
      </p:sp>
      <p:sp>
        <p:nvSpPr>
          <p:cNvPr id="37" name="燕尾形 36"/>
          <p:cNvSpPr/>
          <p:nvPr userDrawn="1"/>
        </p:nvSpPr>
        <p:spPr>
          <a:xfrm>
            <a:off x="8907597" y="274610"/>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38" name="燕尾形 37"/>
          <p:cNvSpPr/>
          <p:nvPr userDrawn="1"/>
        </p:nvSpPr>
        <p:spPr>
          <a:xfrm>
            <a:off x="8689459" y="274417"/>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1" name="4 CuadroTexto"/>
          <p:cNvSpPr txBox="1"/>
          <p:nvPr userDrawn="1"/>
        </p:nvSpPr>
        <p:spPr>
          <a:xfrm>
            <a:off x="60458" y="4808227"/>
            <a:ext cx="3772188" cy="276999"/>
          </a:xfrm>
          <a:prstGeom prst="rect">
            <a:avLst/>
          </a:prstGeom>
          <a:noFill/>
        </p:spPr>
        <p:txBody>
          <a:bodyPr wrap="none" rtlCol="0">
            <a:spAutoFit/>
          </a:bodyPr>
          <a:lstStyle/>
          <a:p>
            <a:pPr algn="ctr"/>
            <a:r>
              <a:rPr lang="zh-CN" altLang="en-US" sz="1200" b="1" kern="1200" dirty="0" smtClean="0">
                <a:solidFill>
                  <a:schemeClr val="bg1"/>
                </a:solidFill>
                <a:effectLst/>
                <a:latin typeface="微软雅黑" pitchFamily="34" charset="-122"/>
                <a:ea typeface="微软雅黑" pitchFamily="34" charset="-122"/>
                <a:cs typeface="+mn-cs"/>
              </a:rPr>
              <a:t>职业院校智慧校园建设</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数字校园建设规范</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解读</a:t>
            </a:r>
            <a:endParaRPr lang="es-ES" sz="1200" b="1" kern="1200" dirty="0">
              <a:solidFill>
                <a:schemeClr val="bg1"/>
              </a:solidFill>
              <a:effectLst/>
              <a:latin typeface="微软雅黑" pitchFamily="34" charset="-122"/>
              <a:ea typeface="微软雅黑" pitchFamily="34" charset="-122"/>
              <a:cs typeface="+mn-cs"/>
            </a:endParaRPr>
          </a:p>
        </p:txBody>
      </p:sp>
    </p:spTree>
    <p:extLst>
      <p:ext uri="{BB962C8B-B14F-4D97-AF65-F5344CB8AC3E}">
        <p14:creationId xmlns:p14="http://schemas.microsoft.com/office/powerpoint/2010/main" val="188697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500" fill="hold"/>
                                        <p:tgtEl>
                                          <p:spTgt spid="35"/>
                                        </p:tgtEl>
                                        <p:attrNameLst>
                                          <p:attrName>ppt_x</p:attrName>
                                        </p:attrNameLst>
                                      </p:cBhvr>
                                      <p:tavLst>
                                        <p:tav tm="0">
                                          <p:val>
                                            <p:strVal val="0-#ppt_w/2"/>
                                          </p:val>
                                        </p:tav>
                                        <p:tav tm="100000">
                                          <p:val>
                                            <p:strVal val="#ppt_x"/>
                                          </p:val>
                                        </p:tav>
                                      </p:tavLst>
                                    </p:anim>
                                    <p:anim calcmode="lin" valueType="num">
                                      <p:cBhvr additive="base">
                                        <p:cTn id="16" dur="500" fill="hold"/>
                                        <p:tgtEl>
                                          <p:spTgt spid="3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0-#ppt_w/2"/>
                                          </p:val>
                                        </p:tav>
                                        <p:tav tm="100000">
                                          <p:val>
                                            <p:strVal val="#ppt_x"/>
                                          </p:val>
                                        </p:tav>
                                      </p:tavLst>
                                    </p:anim>
                                    <p:anim calcmode="lin" valueType="num">
                                      <p:cBhvr additive="base">
                                        <p:cTn id="20"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5" grpId="0" animBg="1"/>
      <p:bldP spid="37"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pic>
        <p:nvPicPr>
          <p:cNvPr id="16" name="Picture 2" descr="C:\Users\iamisis\Desktop\0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6676"/>
          </a:xfrm>
          <a:prstGeom prst="rect">
            <a:avLst/>
          </a:prstGeom>
          <a:noFill/>
          <a:extLst>
            <a:ext uri="{909E8E84-426E-40DD-AFC4-6F175D3DCCD1}">
              <a14:hiddenFill xmlns:a14="http://schemas.microsoft.com/office/drawing/2010/main">
                <a:solidFill>
                  <a:srgbClr val="FFFFFF"/>
                </a:solidFill>
              </a14:hiddenFill>
            </a:ext>
          </a:extLst>
        </p:spPr>
      </p:pic>
      <p:pic>
        <p:nvPicPr>
          <p:cNvPr id="9" name="11 Imagen"/>
          <p:cNvPicPr>
            <a:picLocks noChangeAspect="1"/>
          </p:cNvPicPr>
          <p:nvPr userDrawn="1"/>
        </p:nvPicPr>
        <p:blipFill>
          <a:blip r:embed="rId3"/>
          <a:stretch>
            <a:fillRect/>
          </a:stretch>
        </p:blipFill>
        <p:spPr>
          <a:xfrm>
            <a:off x="7665291" y="4808227"/>
            <a:ext cx="361033" cy="304028"/>
          </a:xfrm>
          <a:prstGeom prst="rect">
            <a:avLst/>
          </a:prstGeom>
        </p:spPr>
      </p:pic>
      <p:pic>
        <p:nvPicPr>
          <p:cNvPr id="10" name="12 Imagen"/>
          <p:cNvPicPr>
            <a:picLocks noChangeAspect="1"/>
          </p:cNvPicPr>
          <p:nvPr userDrawn="1"/>
        </p:nvPicPr>
        <p:blipFill>
          <a:blip r:embed="rId3"/>
          <a:stretch>
            <a:fillRect/>
          </a:stretch>
        </p:blipFill>
        <p:spPr>
          <a:xfrm>
            <a:off x="8240698" y="4808227"/>
            <a:ext cx="361033" cy="304028"/>
          </a:xfrm>
          <a:prstGeom prst="rect">
            <a:avLst/>
          </a:prstGeom>
        </p:spPr>
      </p:pic>
      <p:sp>
        <p:nvSpPr>
          <p:cNvPr id="11" name="14 CuadroTexto"/>
          <p:cNvSpPr txBox="1"/>
          <p:nvPr userDrawn="1"/>
        </p:nvSpPr>
        <p:spPr>
          <a:xfrm>
            <a:off x="7964424" y="4820102"/>
            <a:ext cx="316112" cy="276999"/>
          </a:xfrm>
          <a:prstGeom prst="rect">
            <a:avLst/>
          </a:prstGeom>
          <a:noFill/>
        </p:spPr>
        <p:txBody>
          <a:bodyPr wrap="none" rtlCol="0">
            <a:spAutoFit/>
          </a:bodyPr>
          <a:lstStyle/>
          <a:p>
            <a:r>
              <a:rPr lang="es-HN" sz="1200" b="1" i="1" dirty="0" smtClean="0">
                <a:solidFill>
                  <a:schemeClr val="bg1"/>
                </a:solidFill>
              </a:rPr>
              <a:t>of</a:t>
            </a:r>
            <a:endParaRPr lang="es-ES" sz="1200" b="1" i="1" dirty="0">
              <a:solidFill>
                <a:schemeClr val="bg1"/>
              </a:solidFill>
            </a:endParaRPr>
          </a:p>
        </p:txBody>
      </p:sp>
      <p:pic>
        <p:nvPicPr>
          <p:cNvPr id="13" name="Imagen 6" descr="C:\Users\Design\Documents\Edu\Product Launch\btns.png">
            <a:hlinkClick r:id="" action="ppaction://hlinkshowjump?jump=next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8640560" y="4870375"/>
            <a:ext cx="177229" cy="177229"/>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6" descr="C:\Users\Design\Documents\Edu\Product Launch\btns.png">
            <a:hlinkClick r:id="" action="ppaction://hlinkshowjump?jump=previous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flipH="1">
            <a:off x="7430975" y="4870375"/>
            <a:ext cx="177229" cy="177229"/>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直接连接符 16"/>
          <p:cNvCxnSpPr/>
          <p:nvPr userDrawn="1"/>
        </p:nvCxnSpPr>
        <p:spPr>
          <a:xfrm>
            <a:off x="5615339" y="555526"/>
            <a:ext cx="1442055" cy="0"/>
          </a:xfrm>
          <a:prstGeom prst="line">
            <a:avLst/>
          </a:prstGeom>
          <a:ln>
            <a:solidFill>
              <a:srgbClr val="4F81BD"/>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nvCxnSpPr>
        <p:spPr>
          <a:xfrm>
            <a:off x="8298399" y="555526"/>
            <a:ext cx="810105" cy="0"/>
          </a:xfrm>
          <a:prstGeom prst="line">
            <a:avLst/>
          </a:prstGeom>
          <a:ln>
            <a:solidFill>
              <a:srgbClr val="4F81BD"/>
            </a:solidFill>
            <a:prstDash val="dash"/>
            <a:headEnd type="oval"/>
            <a:tailEnd type="none"/>
          </a:ln>
        </p:spPr>
        <p:style>
          <a:lnRef idx="1">
            <a:schemeClr val="accent1"/>
          </a:lnRef>
          <a:fillRef idx="0">
            <a:schemeClr val="accent1"/>
          </a:fillRef>
          <a:effectRef idx="0">
            <a:schemeClr val="accent1"/>
          </a:effectRef>
          <a:fontRef idx="minor">
            <a:schemeClr val="tx1"/>
          </a:fontRef>
        </p:style>
      </p:cxnSp>
      <p:sp>
        <p:nvSpPr>
          <p:cNvPr id="19" name="标题 1"/>
          <p:cNvSpPr txBox="1">
            <a:spLocks/>
          </p:cNvSpPr>
          <p:nvPr userDrawn="1"/>
        </p:nvSpPr>
        <p:spPr>
          <a:xfrm>
            <a:off x="7134436" y="411510"/>
            <a:ext cx="1086921" cy="288032"/>
          </a:xfrm>
          <a:prstGeom prst="rect">
            <a:avLst/>
          </a:prstGeom>
          <a:noFill/>
          <a:ln>
            <a:noFill/>
          </a:ln>
        </p:spPr>
        <p:txBody>
          <a:bodyPr>
            <a:normAutofit/>
          </a:bodyPr>
          <a:lstStyle>
            <a:lvl1pPr algn="l" defTabSz="914400" rtl="0" eaLnBrk="1" latinLnBrk="0" hangingPunct="1">
              <a:spcBef>
                <a:spcPct val="0"/>
              </a:spcBef>
              <a:buNone/>
              <a:defRPr sz="1600" kern="1200">
                <a:solidFill>
                  <a:schemeClr val="tx1"/>
                </a:solidFill>
                <a:latin typeface="微软雅黑" pitchFamily="34" charset="-122"/>
                <a:ea typeface="微软雅黑" pitchFamily="34" charset="-122"/>
                <a:cs typeface="+mj-cs"/>
              </a:defRPr>
            </a:lvl1pPr>
          </a:lstStyle>
          <a:p>
            <a:pPr marL="0" algn="r" defTabSz="685891" rtl="0" eaLnBrk="1" latinLnBrk="0" hangingPunct="1"/>
            <a:r>
              <a:rPr lang="zh-CN" altLang="en-US" sz="1200" b="1" kern="1200" dirty="0" smtClean="0">
                <a:solidFill>
                  <a:srgbClr val="04AEDA"/>
                </a:solidFill>
                <a:latin typeface="微软雅黑" pitchFamily="34" charset="-122"/>
                <a:ea typeface="微软雅黑" pitchFamily="34" charset="-122"/>
                <a:cs typeface="+mj-cs"/>
              </a:rPr>
              <a:t>正文 </a:t>
            </a:r>
            <a:r>
              <a:rPr lang="en-US" altLang="zh-CN" sz="1200" b="1" kern="1200" dirty="0" smtClean="0">
                <a:solidFill>
                  <a:srgbClr val="04AEDA"/>
                </a:solidFill>
                <a:latin typeface="微软雅黑" pitchFamily="34" charset="-122"/>
                <a:ea typeface="微软雅黑" pitchFamily="34" charset="-122"/>
                <a:cs typeface="+mj-cs"/>
              </a:rPr>
              <a:t>. </a:t>
            </a:r>
            <a:r>
              <a:rPr lang="zh-CN" altLang="en-US" sz="1200" b="1" kern="1200" dirty="0" smtClean="0">
                <a:solidFill>
                  <a:srgbClr val="04AEDA"/>
                </a:solidFill>
                <a:latin typeface="微软雅黑" pitchFamily="34" charset="-122"/>
                <a:ea typeface="微软雅黑" pitchFamily="34" charset="-122"/>
                <a:cs typeface="+mj-cs"/>
              </a:rPr>
              <a:t>第四章</a:t>
            </a:r>
            <a:endParaRPr lang="zh-CN" altLang="en-US" sz="1200" b="1" kern="1200" dirty="0">
              <a:solidFill>
                <a:srgbClr val="04AEDA"/>
              </a:solidFill>
              <a:latin typeface="微软雅黑" pitchFamily="34" charset="-122"/>
              <a:ea typeface="微软雅黑" pitchFamily="34" charset="-122"/>
              <a:cs typeface="+mj-cs"/>
            </a:endParaRPr>
          </a:p>
        </p:txBody>
      </p:sp>
      <p:sp>
        <p:nvSpPr>
          <p:cNvPr id="21" name="燕尾形 20"/>
          <p:cNvSpPr/>
          <p:nvPr userDrawn="1"/>
        </p:nvSpPr>
        <p:spPr>
          <a:xfrm>
            <a:off x="31292" y="265085"/>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2" name="燕尾形 21"/>
          <p:cNvSpPr/>
          <p:nvPr userDrawn="1"/>
        </p:nvSpPr>
        <p:spPr>
          <a:xfrm>
            <a:off x="293278" y="265085"/>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3" name="燕尾形 22"/>
          <p:cNvSpPr/>
          <p:nvPr userDrawn="1"/>
        </p:nvSpPr>
        <p:spPr>
          <a:xfrm>
            <a:off x="20299" y="274417"/>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4" name="燕尾形 23"/>
          <p:cNvSpPr/>
          <p:nvPr userDrawn="1"/>
        </p:nvSpPr>
        <p:spPr>
          <a:xfrm>
            <a:off x="282285" y="274417"/>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5" name="燕尾形 24"/>
          <p:cNvSpPr/>
          <p:nvPr userDrawn="1"/>
        </p:nvSpPr>
        <p:spPr>
          <a:xfrm>
            <a:off x="570177" y="265085"/>
            <a:ext cx="4872950" cy="324000"/>
          </a:xfrm>
          <a:prstGeom prst="chevron">
            <a:avLst>
              <a:gd name="adj" fmla="val 26719"/>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6" name="文本占位符 3"/>
          <p:cNvSpPr>
            <a:spLocks noGrp="1"/>
          </p:cNvSpPr>
          <p:nvPr>
            <p:ph type="body" sz="quarter" idx="10"/>
          </p:nvPr>
        </p:nvSpPr>
        <p:spPr>
          <a:xfrm>
            <a:off x="667629" y="257752"/>
            <a:ext cx="4480435" cy="323850"/>
          </a:xfrm>
          <a:noFill/>
        </p:spPr>
        <p:txBody>
          <a:bodyPr>
            <a:noAutofit/>
          </a:bodyPr>
          <a:lstStyle>
            <a:lvl1pPr marL="0" indent="0">
              <a:buNone/>
              <a:defRPr sz="1800">
                <a:solidFill>
                  <a:schemeClr val="bg1"/>
                </a:solidFill>
                <a:latin typeface="微软雅黑" panose="020B0503020204020204" pitchFamily="34" charset="-122"/>
                <a:ea typeface="微软雅黑" panose="020B0503020204020204" pitchFamily="34" charset="-122"/>
              </a:defRPr>
            </a:lvl1pPr>
          </a:lstStyle>
          <a:p>
            <a:pPr lvl="0"/>
            <a:r>
              <a:rPr lang="zh-CN" altLang="en-US" dirty="0" smtClean="0"/>
              <a:t>单</a:t>
            </a:r>
            <a:endParaRPr lang="zh-CN" altLang="en-US" dirty="0"/>
          </a:p>
        </p:txBody>
      </p:sp>
      <p:sp>
        <p:nvSpPr>
          <p:cNvPr id="27" name="15 CuadroTexto"/>
          <p:cNvSpPr txBox="1"/>
          <p:nvPr userDrawn="1"/>
        </p:nvSpPr>
        <p:spPr>
          <a:xfrm>
            <a:off x="8213704" y="4820103"/>
            <a:ext cx="420308" cy="276999"/>
          </a:xfrm>
          <a:prstGeom prst="rect">
            <a:avLst/>
          </a:prstGeom>
          <a:noFill/>
        </p:spPr>
        <p:txBody>
          <a:bodyPr wrap="none" rtlCol="0">
            <a:spAutoFit/>
          </a:bodyPr>
          <a:lstStyle/>
          <a:p>
            <a:pPr algn="ctr"/>
            <a:r>
              <a:rPr lang="en-US" altLang="zh-CN" sz="1200" b="1" dirty="0" smtClean="0">
                <a:solidFill>
                  <a:schemeClr val="bg1"/>
                </a:solidFill>
              </a:rPr>
              <a:t>127</a:t>
            </a:r>
            <a:endParaRPr lang="es-ES" sz="1200" b="1" dirty="0">
              <a:solidFill>
                <a:schemeClr val="bg1"/>
              </a:solidFill>
            </a:endParaRPr>
          </a:p>
        </p:txBody>
      </p:sp>
      <p:sp>
        <p:nvSpPr>
          <p:cNvPr id="28" name="灯片编号占位符 3"/>
          <p:cNvSpPr>
            <a:spLocks noGrp="1"/>
          </p:cNvSpPr>
          <p:nvPr>
            <p:ph type="sldNum" sz="quarter" idx="13"/>
          </p:nvPr>
        </p:nvSpPr>
        <p:spPr>
          <a:xfrm>
            <a:off x="7582512" y="4834656"/>
            <a:ext cx="425804" cy="273844"/>
          </a:xfrm>
        </p:spPr>
        <p:txBody>
          <a:bodyPr/>
          <a:lstStyle>
            <a:lvl1pPr>
              <a:defRPr b="1">
                <a:solidFill>
                  <a:schemeClr val="bg1"/>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dirty="0"/>
          </a:p>
        </p:txBody>
      </p:sp>
      <p:sp>
        <p:nvSpPr>
          <p:cNvPr id="20" name="4 CuadroTexto"/>
          <p:cNvSpPr txBox="1"/>
          <p:nvPr userDrawn="1"/>
        </p:nvSpPr>
        <p:spPr>
          <a:xfrm>
            <a:off x="60458" y="4834656"/>
            <a:ext cx="3772188" cy="276999"/>
          </a:xfrm>
          <a:prstGeom prst="rect">
            <a:avLst/>
          </a:prstGeom>
          <a:noFill/>
        </p:spPr>
        <p:txBody>
          <a:bodyPr wrap="none" rtlCol="0">
            <a:spAutoFit/>
          </a:bodyPr>
          <a:lstStyle/>
          <a:p>
            <a:pPr algn="ctr"/>
            <a:r>
              <a:rPr lang="zh-CN" altLang="en-US" sz="1200" b="1" kern="1200" dirty="0" smtClean="0">
                <a:solidFill>
                  <a:schemeClr val="bg1"/>
                </a:solidFill>
                <a:effectLst/>
                <a:latin typeface="微软雅黑" pitchFamily="34" charset="-122"/>
                <a:ea typeface="微软雅黑" pitchFamily="34" charset="-122"/>
                <a:cs typeface="+mn-cs"/>
              </a:rPr>
              <a:t>职业院校智慧校园建设</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数字校园建设规范</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解读</a:t>
            </a:r>
            <a:endParaRPr lang="es-ES" sz="1200" b="1" kern="1200" dirty="0">
              <a:solidFill>
                <a:schemeClr val="bg1"/>
              </a:solidFill>
              <a:effectLst/>
              <a:latin typeface="微软雅黑" pitchFamily="34" charset="-122"/>
              <a:ea typeface="微软雅黑" pitchFamily="34" charset="-122"/>
              <a:cs typeface="+mn-cs"/>
            </a:endParaRPr>
          </a:p>
        </p:txBody>
      </p:sp>
    </p:spTree>
    <p:extLst>
      <p:ext uri="{BB962C8B-B14F-4D97-AF65-F5344CB8AC3E}">
        <p14:creationId xmlns:p14="http://schemas.microsoft.com/office/powerpoint/2010/main" val="19413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0-#ppt_w/2"/>
                                          </p:val>
                                        </p:tav>
                                        <p:tav tm="100000">
                                          <p:val>
                                            <p:strVal val="#ppt_x"/>
                                          </p:val>
                                        </p:tav>
                                      </p:tavLst>
                                    </p:anim>
                                    <p:anim calcmode="lin" valueType="num">
                                      <p:cBhvr additive="base">
                                        <p:cTn id="16"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5"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pic>
        <p:nvPicPr>
          <p:cNvPr id="16" name="Picture 2" descr="C:\Users\iamisis\Desktop\0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6676"/>
          </a:xfrm>
          <a:prstGeom prst="rect">
            <a:avLst/>
          </a:prstGeom>
          <a:noFill/>
          <a:extLst>
            <a:ext uri="{909E8E84-426E-40DD-AFC4-6F175D3DCCD1}">
              <a14:hiddenFill xmlns:a14="http://schemas.microsoft.com/office/drawing/2010/main">
                <a:solidFill>
                  <a:srgbClr val="FFFFFF"/>
                </a:solidFill>
              </a14:hiddenFill>
            </a:ext>
          </a:extLst>
        </p:spPr>
      </p:pic>
      <p:pic>
        <p:nvPicPr>
          <p:cNvPr id="9" name="11 Imagen"/>
          <p:cNvPicPr>
            <a:picLocks noChangeAspect="1"/>
          </p:cNvPicPr>
          <p:nvPr userDrawn="1"/>
        </p:nvPicPr>
        <p:blipFill>
          <a:blip r:embed="rId3"/>
          <a:stretch>
            <a:fillRect/>
          </a:stretch>
        </p:blipFill>
        <p:spPr>
          <a:xfrm>
            <a:off x="7665291" y="4808227"/>
            <a:ext cx="361033" cy="304028"/>
          </a:xfrm>
          <a:prstGeom prst="rect">
            <a:avLst/>
          </a:prstGeom>
        </p:spPr>
      </p:pic>
      <p:pic>
        <p:nvPicPr>
          <p:cNvPr id="10" name="12 Imagen"/>
          <p:cNvPicPr>
            <a:picLocks noChangeAspect="1"/>
          </p:cNvPicPr>
          <p:nvPr userDrawn="1"/>
        </p:nvPicPr>
        <p:blipFill>
          <a:blip r:embed="rId3"/>
          <a:stretch>
            <a:fillRect/>
          </a:stretch>
        </p:blipFill>
        <p:spPr>
          <a:xfrm>
            <a:off x="8240698" y="4808227"/>
            <a:ext cx="361033" cy="304028"/>
          </a:xfrm>
          <a:prstGeom prst="rect">
            <a:avLst/>
          </a:prstGeom>
        </p:spPr>
      </p:pic>
      <p:sp>
        <p:nvSpPr>
          <p:cNvPr id="11" name="14 CuadroTexto"/>
          <p:cNvSpPr txBox="1"/>
          <p:nvPr userDrawn="1"/>
        </p:nvSpPr>
        <p:spPr>
          <a:xfrm>
            <a:off x="7964424" y="4820102"/>
            <a:ext cx="316112" cy="276999"/>
          </a:xfrm>
          <a:prstGeom prst="rect">
            <a:avLst/>
          </a:prstGeom>
          <a:noFill/>
        </p:spPr>
        <p:txBody>
          <a:bodyPr wrap="none" rtlCol="0">
            <a:spAutoFit/>
          </a:bodyPr>
          <a:lstStyle/>
          <a:p>
            <a:r>
              <a:rPr lang="es-HN" sz="1200" b="1" i="1" dirty="0" smtClean="0">
                <a:solidFill>
                  <a:schemeClr val="bg1"/>
                </a:solidFill>
              </a:rPr>
              <a:t>of</a:t>
            </a:r>
            <a:endParaRPr lang="es-ES" sz="1200" b="1" i="1" dirty="0">
              <a:solidFill>
                <a:schemeClr val="bg1"/>
              </a:solidFill>
            </a:endParaRPr>
          </a:p>
        </p:txBody>
      </p:sp>
      <p:pic>
        <p:nvPicPr>
          <p:cNvPr id="13" name="Imagen 6" descr="C:\Users\Design\Documents\Edu\Product Launch\btns.png">
            <a:hlinkClick r:id="" action="ppaction://hlinkshowjump?jump=next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8640560" y="4870375"/>
            <a:ext cx="177229" cy="177229"/>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6" descr="C:\Users\Design\Documents\Edu\Product Launch\btns.png">
            <a:hlinkClick r:id="" action="ppaction://hlinkshowjump?jump=previous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flipH="1">
            <a:off x="7430975" y="4870375"/>
            <a:ext cx="177229" cy="177229"/>
          </a:xfrm>
          <a:prstGeom prst="rect">
            <a:avLst/>
          </a:prstGeom>
          <a:noFill/>
          <a:extLst>
            <a:ext uri="{909E8E84-426E-40DD-AFC4-6F175D3DCCD1}">
              <a14:hiddenFill xmlns:a14="http://schemas.microsoft.com/office/drawing/2010/main">
                <a:solidFill>
                  <a:srgbClr val="FFFFFF"/>
                </a:solidFill>
              </a14:hiddenFill>
            </a:ext>
          </a:extLst>
        </p:spPr>
      </p:pic>
      <p:sp>
        <p:nvSpPr>
          <p:cNvPr id="19" name="标题 1"/>
          <p:cNvSpPr txBox="1">
            <a:spLocks/>
          </p:cNvSpPr>
          <p:nvPr userDrawn="1"/>
        </p:nvSpPr>
        <p:spPr>
          <a:xfrm>
            <a:off x="7928152" y="44693"/>
            <a:ext cx="1225180" cy="306016"/>
          </a:xfrm>
          <a:prstGeom prst="rect">
            <a:avLst/>
          </a:prstGeom>
          <a:noFill/>
          <a:ln>
            <a:noFill/>
          </a:ln>
        </p:spPr>
        <p:txBody>
          <a:bodyPr>
            <a:normAutofit/>
          </a:bodyPr>
          <a:lstStyle>
            <a:lvl1pPr algn="l" defTabSz="914400" rtl="0" eaLnBrk="1" latinLnBrk="0" hangingPunct="1">
              <a:spcBef>
                <a:spcPct val="0"/>
              </a:spcBef>
              <a:buNone/>
              <a:defRPr sz="1600" kern="1200">
                <a:solidFill>
                  <a:schemeClr val="tx1"/>
                </a:solidFill>
                <a:latin typeface="微软雅黑" pitchFamily="34" charset="-122"/>
                <a:ea typeface="微软雅黑" pitchFamily="34" charset="-122"/>
                <a:cs typeface="+mj-cs"/>
              </a:defRPr>
            </a:lvl1pPr>
          </a:lstStyle>
          <a:p>
            <a:pPr marL="0" algn="r" defTabSz="685891" rtl="0" eaLnBrk="1" latinLnBrk="0" hangingPunct="1"/>
            <a:r>
              <a:rPr lang="zh-CN" altLang="en-US" sz="1200" b="1" kern="1200" dirty="0" smtClean="0">
                <a:solidFill>
                  <a:srgbClr val="04AEDA"/>
                </a:solidFill>
                <a:latin typeface="微软雅黑" pitchFamily="34" charset="-122"/>
                <a:ea typeface="微软雅黑" pitchFamily="34" charset="-122"/>
                <a:cs typeface="+mj-cs"/>
              </a:rPr>
              <a:t>正文 </a:t>
            </a:r>
            <a:r>
              <a:rPr lang="en-US" altLang="zh-CN" sz="1200" b="1" kern="1200" dirty="0" smtClean="0">
                <a:solidFill>
                  <a:srgbClr val="04AEDA"/>
                </a:solidFill>
                <a:latin typeface="微软雅黑" pitchFamily="34" charset="-122"/>
                <a:ea typeface="微软雅黑" pitchFamily="34" charset="-122"/>
                <a:cs typeface="+mj-cs"/>
              </a:rPr>
              <a:t>. </a:t>
            </a:r>
            <a:r>
              <a:rPr lang="zh-CN" altLang="en-US" sz="1200" b="1" kern="1200" dirty="0" smtClean="0">
                <a:solidFill>
                  <a:srgbClr val="04AEDA"/>
                </a:solidFill>
                <a:latin typeface="微软雅黑" pitchFamily="34" charset="-122"/>
                <a:ea typeface="微软雅黑" pitchFamily="34" charset="-122"/>
                <a:cs typeface="+mj-cs"/>
              </a:rPr>
              <a:t>第五章</a:t>
            </a:r>
            <a:endParaRPr lang="zh-CN" altLang="en-US" sz="1200" b="1" kern="1200" dirty="0">
              <a:solidFill>
                <a:srgbClr val="04AEDA"/>
              </a:solidFill>
              <a:latin typeface="微软雅黑" pitchFamily="34" charset="-122"/>
              <a:ea typeface="微软雅黑" pitchFamily="34" charset="-122"/>
              <a:cs typeface="+mj-cs"/>
            </a:endParaRPr>
          </a:p>
        </p:txBody>
      </p:sp>
      <p:grpSp>
        <p:nvGrpSpPr>
          <p:cNvPr id="2" name="组合 1"/>
          <p:cNvGrpSpPr/>
          <p:nvPr userDrawn="1"/>
        </p:nvGrpSpPr>
        <p:grpSpPr>
          <a:xfrm rot="5400000">
            <a:off x="13982" y="135877"/>
            <a:ext cx="520375" cy="333332"/>
            <a:chOff x="20299" y="84110"/>
            <a:chExt cx="520375" cy="333332"/>
          </a:xfrm>
        </p:grpSpPr>
        <p:sp>
          <p:nvSpPr>
            <p:cNvPr id="21" name="燕尾形 20"/>
            <p:cNvSpPr/>
            <p:nvPr userDrawn="1"/>
          </p:nvSpPr>
          <p:spPr>
            <a:xfrm>
              <a:off x="31292" y="84110"/>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2" name="燕尾形 21"/>
            <p:cNvSpPr/>
            <p:nvPr userDrawn="1"/>
          </p:nvSpPr>
          <p:spPr>
            <a:xfrm>
              <a:off x="293278" y="84110"/>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3" name="燕尾形 22"/>
            <p:cNvSpPr/>
            <p:nvPr userDrawn="1"/>
          </p:nvSpPr>
          <p:spPr>
            <a:xfrm>
              <a:off x="20299" y="93442"/>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4" name="燕尾形 23"/>
            <p:cNvSpPr/>
            <p:nvPr userDrawn="1"/>
          </p:nvSpPr>
          <p:spPr>
            <a:xfrm>
              <a:off x="282285" y="93442"/>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grpSp>
      <p:sp>
        <p:nvSpPr>
          <p:cNvPr id="25" name="燕尾形 24"/>
          <p:cNvSpPr/>
          <p:nvPr userDrawn="1"/>
        </p:nvSpPr>
        <p:spPr>
          <a:xfrm>
            <a:off x="563146" y="86519"/>
            <a:ext cx="2736000" cy="324000"/>
          </a:xfrm>
          <a:prstGeom prst="chevron">
            <a:avLst>
              <a:gd name="adj" fmla="val 26719"/>
            </a:avLst>
          </a:prstGeom>
          <a:no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7" name="15 CuadroTexto"/>
          <p:cNvSpPr txBox="1"/>
          <p:nvPr userDrawn="1"/>
        </p:nvSpPr>
        <p:spPr>
          <a:xfrm>
            <a:off x="8213704" y="4820103"/>
            <a:ext cx="420308" cy="276999"/>
          </a:xfrm>
          <a:prstGeom prst="rect">
            <a:avLst/>
          </a:prstGeom>
          <a:noFill/>
        </p:spPr>
        <p:txBody>
          <a:bodyPr wrap="none" rtlCol="0">
            <a:spAutoFit/>
          </a:bodyPr>
          <a:lstStyle/>
          <a:p>
            <a:pPr algn="ctr"/>
            <a:r>
              <a:rPr lang="en-US" altLang="zh-CN" sz="1200" b="1" dirty="0" smtClean="0">
                <a:solidFill>
                  <a:schemeClr val="bg1"/>
                </a:solidFill>
              </a:rPr>
              <a:t>127</a:t>
            </a:r>
            <a:endParaRPr lang="es-ES" sz="1200" b="1" dirty="0">
              <a:solidFill>
                <a:schemeClr val="bg1"/>
              </a:solidFill>
            </a:endParaRPr>
          </a:p>
        </p:txBody>
      </p:sp>
      <p:sp>
        <p:nvSpPr>
          <p:cNvPr id="28" name="灯片编号占位符 3"/>
          <p:cNvSpPr>
            <a:spLocks noGrp="1"/>
          </p:cNvSpPr>
          <p:nvPr>
            <p:ph type="sldNum" sz="quarter" idx="13"/>
          </p:nvPr>
        </p:nvSpPr>
        <p:spPr>
          <a:xfrm>
            <a:off x="7582512" y="4834656"/>
            <a:ext cx="425804" cy="273844"/>
          </a:xfrm>
        </p:spPr>
        <p:txBody>
          <a:bodyPr/>
          <a:lstStyle>
            <a:lvl1pPr>
              <a:defRPr b="1">
                <a:solidFill>
                  <a:schemeClr val="bg1"/>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dirty="0"/>
          </a:p>
        </p:txBody>
      </p:sp>
      <p:sp>
        <p:nvSpPr>
          <p:cNvPr id="5" name="竖排文字占位符 4"/>
          <p:cNvSpPr>
            <a:spLocks noGrp="1"/>
          </p:cNvSpPr>
          <p:nvPr>
            <p:ph type="body" orient="vert" sz="quarter" idx="14"/>
          </p:nvPr>
        </p:nvSpPr>
        <p:spPr>
          <a:xfrm>
            <a:off x="119865" y="684732"/>
            <a:ext cx="314325" cy="3887787"/>
          </a:xfrm>
        </p:spPr>
        <p:txBody>
          <a:bodyPr vert="eaVert" anchor="ctr">
            <a:noAutofit/>
          </a:bodyPr>
          <a:lstStyle>
            <a:lvl1pPr marL="0" indent="0" algn="l">
              <a:buNone/>
              <a:defRPr sz="2000">
                <a:solidFill>
                  <a:srgbClr val="04AEDA"/>
                </a:solidFill>
                <a:latin typeface="微软雅黑" panose="020B0503020204020204" pitchFamily="34" charset="-122"/>
                <a:ea typeface="微软雅黑" panose="020B0503020204020204" pitchFamily="34" charset="-122"/>
              </a:defRPr>
            </a:lvl1pPr>
          </a:lstStyle>
          <a:p>
            <a:endParaRPr lang="zh-CN" altLang="en-US" dirty="0"/>
          </a:p>
        </p:txBody>
      </p:sp>
      <p:sp>
        <p:nvSpPr>
          <p:cNvPr id="20" name="4 CuadroTexto"/>
          <p:cNvSpPr txBox="1"/>
          <p:nvPr userDrawn="1"/>
        </p:nvSpPr>
        <p:spPr>
          <a:xfrm>
            <a:off x="116836" y="4808227"/>
            <a:ext cx="3772188" cy="276999"/>
          </a:xfrm>
          <a:prstGeom prst="rect">
            <a:avLst/>
          </a:prstGeom>
          <a:noFill/>
        </p:spPr>
        <p:txBody>
          <a:bodyPr wrap="none" rtlCol="0">
            <a:spAutoFit/>
          </a:bodyPr>
          <a:lstStyle/>
          <a:p>
            <a:pPr algn="ctr"/>
            <a:r>
              <a:rPr lang="zh-CN" altLang="en-US" sz="1200" b="1" kern="1200" dirty="0" smtClean="0">
                <a:solidFill>
                  <a:schemeClr val="bg1"/>
                </a:solidFill>
                <a:effectLst/>
                <a:latin typeface="微软雅黑" pitchFamily="34" charset="-122"/>
                <a:ea typeface="微软雅黑" pitchFamily="34" charset="-122"/>
                <a:cs typeface="+mn-cs"/>
              </a:rPr>
              <a:t>职业院校智慧校园建设</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数字校园建设规范</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解读</a:t>
            </a:r>
            <a:endParaRPr lang="es-ES" sz="1200" b="1" kern="1200" dirty="0">
              <a:solidFill>
                <a:schemeClr val="bg1"/>
              </a:solidFill>
              <a:effectLst/>
              <a:latin typeface="微软雅黑" pitchFamily="34" charset="-122"/>
              <a:ea typeface="微软雅黑" pitchFamily="34" charset="-122"/>
              <a:cs typeface="+mn-cs"/>
            </a:endParaRPr>
          </a:p>
        </p:txBody>
      </p:sp>
    </p:spTree>
    <p:extLst>
      <p:ext uri="{BB962C8B-B14F-4D97-AF65-F5344CB8AC3E}">
        <p14:creationId xmlns:p14="http://schemas.microsoft.com/office/powerpoint/2010/main" val="296648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nodePh="1">
                                  <p:stCondLst>
                                    <p:cond delay="0"/>
                                  </p:stCondLst>
                                  <p:endCondLst>
                                    <p:cond evt="begin" delay="0">
                                      <p:tn val="5"/>
                                    </p:cond>
                                  </p:end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29" name="燕尾形 28"/>
          <p:cNvSpPr/>
          <p:nvPr userDrawn="1"/>
        </p:nvSpPr>
        <p:spPr>
          <a:xfrm>
            <a:off x="-12279" y="4808320"/>
            <a:ext cx="4440263" cy="324000"/>
          </a:xfrm>
          <a:prstGeom prst="chevron">
            <a:avLst>
              <a:gd name="adj" fmla="val 26719"/>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pic>
        <p:nvPicPr>
          <p:cNvPr id="9" name="11 Imagen"/>
          <p:cNvPicPr>
            <a:picLocks noChangeAspect="1"/>
          </p:cNvPicPr>
          <p:nvPr userDrawn="1"/>
        </p:nvPicPr>
        <p:blipFill>
          <a:blip r:embed="rId2"/>
          <a:stretch>
            <a:fillRect/>
          </a:stretch>
        </p:blipFill>
        <p:spPr>
          <a:xfrm>
            <a:off x="7665291" y="4808227"/>
            <a:ext cx="361033" cy="304028"/>
          </a:xfrm>
          <a:prstGeom prst="rect">
            <a:avLst/>
          </a:prstGeom>
        </p:spPr>
      </p:pic>
      <p:pic>
        <p:nvPicPr>
          <p:cNvPr id="10" name="12 Imagen"/>
          <p:cNvPicPr>
            <a:picLocks noChangeAspect="1"/>
          </p:cNvPicPr>
          <p:nvPr userDrawn="1"/>
        </p:nvPicPr>
        <p:blipFill>
          <a:blip r:embed="rId2"/>
          <a:stretch>
            <a:fillRect/>
          </a:stretch>
        </p:blipFill>
        <p:spPr>
          <a:xfrm>
            <a:off x="8240698" y="4808227"/>
            <a:ext cx="361033" cy="304028"/>
          </a:xfrm>
          <a:prstGeom prst="rect">
            <a:avLst/>
          </a:prstGeom>
        </p:spPr>
      </p:pic>
      <p:sp>
        <p:nvSpPr>
          <p:cNvPr id="11" name="14 CuadroTexto"/>
          <p:cNvSpPr txBox="1"/>
          <p:nvPr userDrawn="1"/>
        </p:nvSpPr>
        <p:spPr>
          <a:xfrm>
            <a:off x="7964424" y="4820102"/>
            <a:ext cx="316112" cy="276999"/>
          </a:xfrm>
          <a:prstGeom prst="rect">
            <a:avLst/>
          </a:prstGeom>
          <a:noFill/>
        </p:spPr>
        <p:txBody>
          <a:bodyPr wrap="none" rtlCol="0">
            <a:spAutoFit/>
          </a:bodyPr>
          <a:lstStyle/>
          <a:p>
            <a:r>
              <a:rPr lang="es-HN" sz="1200" b="1" i="1" dirty="0" smtClean="0">
                <a:solidFill>
                  <a:srgbClr val="04AEDA"/>
                </a:solidFill>
              </a:rPr>
              <a:t>of</a:t>
            </a:r>
            <a:endParaRPr lang="es-ES" sz="1200" b="1" i="1" dirty="0">
              <a:solidFill>
                <a:srgbClr val="04AEDA"/>
              </a:solidFill>
            </a:endParaRPr>
          </a:p>
        </p:txBody>
      </p:sp>
      <p:pic>
        <p:nvPicPr>
          <p:cNvPr id="13" name="Imagen 6" descr="C:\Users\Design\Documents\Edu\Product Launch\btns.png">
            <a:hlinkClick r:id="" action="ppaction://hlinkshowjump?jump=nextslide"/>
          </p:cNvPr>
          <p:cNvPicPr>
            <a:picLocks noChangeAspect="1" noChangeArrowheads="1"/>
          </p:cNvPicPr>
          <p:nvPr userDrawn="1"/>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8640560" y="4870375"/>
            <a:ext cx="177229" cy="177229"/>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6" descr="C:\Users\Design\Documents\Edu\Product Launch\btns.png">
            <a:hlinkClick r:id="" action="ppaction://hlinkshowjump?jump=previousslide"/>
          </p:cNvPr>
          <p:cNvPicPr>
            <a:picLocks noChangeAspect="1" noChangeArrowheads="1"/>
          </p:cNvPicPr>
          <p:nvPr userDrawn="1"/>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flipH="1">
            <a:off x="7430975" y="4870375"/>
            <a:ext cx="177229" cy="177229"/>
          </a:xfrm>
          <a:prstGeom prst="rect">
            <a:avLst/>
          </a:prstGeom>
          <a:noFill/>
          <a:extLst>
            <a:ext uri="{909E8E84-426E-40DD-AFC4-6F175D3DCCD1}">
              <a14:hiddenFill xmlns:a14="http://schemas.microsoft.com/office/drawing/2010/main">
                <a:solidFill>
                  <a:srgbClr val="FFFFFF"/>
                </a:solidFill>
              </a14:hiddenFill>
            </a:ext>
          </a:extLst>
        </p:spPr>
      </p:pic>
      <p:sp>
        <p:nvSpPr>
          <p:cNvPr id="15" name="4 CuadroTexto"/>
          <p:cNvSpPr txBox="1"/>
          <p:nvPr userDrawn="1"/>
        </p:nvSpPr>
        <p:spPr>
          <a:xfrm>
            <a:off x="249494" y="4854270"/>
            <a:ext cx="3772188" cy="276999"/>
          </a:xfrm>
          <a:prstGeom prst="rect">
            <a:avLst/>
          </a:prstGeom>
          <a:noFill/>
        </p:spPr>
        <p:txBody>
          <a:bodyPr wrap="none" rtlCol="0">
            <a:spAutoFit/>
          </a:bodyPr>
          <a:lstStyle/>
          <a:p>
            <a:pPr algn="ctr"/>
            <a:r>
              <a:rPr lang="zh-CN" altLang="en-US" sz="1200" b="1" kern="1200" dirty="0" smtClean="0">
                <a:solidFill>
                  <a:schemeClr val="bg1"/>
                </a:solidFill>
                <a:effectLst/>
                <a:latin typeface="微软雅黑" pitchFamily="34" charset="-122"/>
                <a:ea typeface="微软雅黑" pitchFamily="34" charset="-122"/>
                <a:cs typeface="+mn-cs"/>
              </a:rPr>
              <a:t>职业院校智慧校园建设</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数字校园建设规范</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解读</a:t>
            </a:r>
            <a:endParaRPr lang="es-ES" sz="1200" b="1" kern="1200" dirty="0">
              <a:solidFill>
                <a:schemeClr val="bg1"/>
              </a:solidFill>
              <a:effectLst/>
              <a:latin typeface="微软雅黑" pitchFamily="34" charset="-122"/>
              <a:ea typeface="微软雅黑" pitchFamily="34" charset="-122"/>
              <a:cs typeface="+mn-cs"/>
            </a:endParaRPr>
          </a:p>
        </p:txBody>
      </p:sp>
      <p:sp>
        <p:nvSpPr>
          <p:cNvPr id="19" name="标题 1"/>
          <p:cNvSpPr txBox="1">
            <a:spLocks/>
          </p:cNvSpPr>
          <p:nvPr userDrawn="1"/>
        </p:nvSpPr>
        <p:spPr>
          <a:xfrm>
            <a:off x="7657998" y="0"/>
            <a:ext cx="1378498" cy="350429"/>
          </a:xfrm>
          <a:prstGeom prst="rect">
            <a:avLst/>
          </a:prstGeom>
          <a:noFill/>
          <a:ln>
            <a:noFill/>
          </a:ln>
        </p:spPr>
        <p:txBody>
          <a:bodyPr>
            <a:noAutofit/>
          </a:bodyPr>
          <a:lstStyle>
            <a:lvl1pPr algn="l" defTabSz="914400" rtl="0" eaLnBrk="1" latinLnBrk="0" hangingPunct="1">
              <a:spcBef>
                <a:spcPct val="0"/>
              </a:spcBef>
              <a:buNone/>
              <a:defRPr sz="1600" kern="1200">
                <a:solidFill>
                  <a:schemeClr val="tx1"/>
                </a:solidFill>
                <a:latin typeface="微软雅黑" pitchFamily="34" charset="-122"/>
                <a:ea typeface="微软雅黑" pitchFamily="34" charset="-122"/>
                <a:cs typeface="+mj-cs"/>
              </a:defRPr>
            </a:lvl1pPr>
          </a:lstStyle>
          <a:p>
            <a:pPr marL="0" algn="r" defTabSz="685891" rtl="0" eaLnBrk="1" latinLnBrk="0" hangingPunct="1"/>
            <a:r>
              <a:rPr lang="zh-CN" altLang="en-US" sz="1600" b="1" kern="1200" dirty="0" smtClean="0">
                <a:solidFill>
                  <a:srgbClr val="04AEDA"/>
                </a:solidFill>
                <a:latin typeface="微软雅黑" pitchFamily="34" charset="-122"/>
                <a:ea typeface="微软雅黑" pitchFamily="34" charset="-122"/>
                <a:cs typeface="+mj-cs"/>
              </a:rPr>
              <a:t>正文 </a:t>
            </a:r>
            <a:r>
              <a:rPr lang="en-US" altLang="zh-CN" sz="1600" b="1" kern="1200" dirty="0" smtClean="0">
                <a:solidFill>
                  <a:srgbClr val="04AEDA"/>
                </a:solidFill>
                <a:latin typeface="微软雅黑" pitchFamily="34" charset="-122"/>
                <a:ea typeface="微软雅黑" pitchFamily="34" charset="-122"/>
                <a:cs typeface="+mj-cs"/>
              </a:rPr>
              <a:t>. </a:t>
            </a:r>
            <a:r>
              <a:rPr lang="zh-CN" altLang="en-US" sz="1600" b="1" kern="1200" dirty="0" smtClean="0">
                <a:solidFill>
                  <a:srgbClr val="04AEDA"/>
                </a:solidFill>
                <a:latin typeface="微软雅黑" pitchFamily="34" charset="-122"/>
                <a:ea typeface="微软雅黑" pitchFamily="34" charset="-122"/>
                <a:cs typeface="+mj-cs"/>
              </a:rPr>
              <a:t>第六章</a:t>
            </a:r>
            <a:endParaRPr lang="zh-CN" altLang="en-US" sz="1600" b="1" kern="1200" dirty="0">
              <a:solidFill>
                <a:srgbClr val="04AEDA"/>
              </a:solidFill>
              <a:latin typeface="微软雅黑" pitchFamily="34" charset="-122"/>
              <a:ea typeface="微软雅黑" pitchFamily="34" charset="-122"/>
              <a:cs typeface="+mj-cs"/>
            </a:endParaRPr>
          </a:p>
        </p:txBody>
      </p:sp>
      <p:sp>
        <p:nvSpPr>
          <p:cNvPr id="27" name="15 CuadroTexto"/>
          <p:cNvSpPr txBox="1"/>
          <p:nvPr userDrawn="1"/>
        </p:nvSpPr>
        <p:spPr>
          <a:xfrm>
            <a:off x="8213704" y="4820103"/>
            <a:ext cx="420308" cy="276999"/>
          </a:xfrm>
          <a:prstGeom prst="rect">
            <a:avLst/>
          </a:prstGeom>
          <a:noFill/>
        </p:spPr>
        <p:txBody>
          <a:bodyPr wrap="none" rtlCol="0">
            <a:spAutoFit/>
          </a:bodyPr>
          <a:lstStyle/>
          <a:p>
            <a:pPr algn="ctr"/>
            <a:r>
              <a:rPr lang="en-US" altLang="zh-CN" sz="1200" b="1" dirty="0" smtClean="0">
                <a:solidFill>
                  <a:schemeClr val="bg1"/>
                </a:solidFill>
              </a:rPr>
              <a:t>127</a:t>
            </a:r>
            <a:endParaRPr lang="es-ES" sz="1200" b="1" dirty="0">
              <a:solidFill>
                <a:schemeClr val="bg1"/>
              </a:solidFill>
            </a:endParaRPr>
          </a:p>
        </p:txBody>
      </p:sp>
      <p:sp>
        <p:nvSpPr>
          <p:cNvPr id="28" name="灯片编号占位符 3"/>
          <p:cNvSpPr>
            <a:spLocks noGrp="1"/>
          </p:cNvSpPr>
          <p:nvPr>
            <p:ph type="sldNum" sz="quarter" idx="13"/>
          </p:nvPr>
        </p:nvSpPr>
        <p:spPr>
          <a:xfrm>
            <a:off x="7582512" y="4834656"/>
            <a:ext cx="425804" cy="273844"/>
          </a:xfrm>
        </p:spPr>
        <p:txBody>
          <a:bodyPr/>
          <a:lstStyle>
            <a:lvl1pPr>
              <a:defRPr sz="1000" b="1">
                <a:solidFill>
                  <a:schemeClr val="bg1"/>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dirty="0"/>
          </a:p>
        </p:txBody>
      </p:sp>
      <p:sp>
        <p:nvSpPr>
          <p:cNvPr id="30" name="燕尾形 29"/>
          <p:cNvSpPr/>
          <p:nvPr userDrawn="1"/>
        </p:nvSpPr>
        <p:spPr>
          <a:xfrm>
            <a:off x="7430975" y="0"/>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31" name="燕尾形 30"/>
          <p:cNvSpPr/>
          <p:nvPr userDrawn="1"/>
        </p:nvSpPr>
        <p:spPr>
          <a:xfrm>
            <a:off x="7212837" y="-193"/>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cxnSp>
        <p:nvCxnSpPr>
          <p:cNvPr id="4" name="直接连接符 3"/>
          <p:cNvCxnSpPr>
            <a:stCxn id="30" idx="2"/>
          </p:cNvCxnSpPr>
          <p:nvPr userDrawn="1"/>
        </p:nvCxnSpPr>
        <p:spPr>
          <a:xfrm flipV="1">
            <a:off x="7492824" y="323807"/>
            <a:ext cx="1651176" cy="193"/>
          </a:xfrm>
          <a:prstGeom prst="line">
            <a:avLst/>
          </a:prstGeom>
          <a:ln w="1905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75336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0-#ppt_w/2"/>
                                          </p:val>
                                        </p:tav>
                                        <p:tav tm="100000">
                                          <p:val>
                                            <p:strVal val="#ppt_x"/>
                                          </p:val>
                                        </p:tav>
                                      </p:tavLst>
                                    </p:anim>
                                    <p:anim calcmode="lin" valueType="num">
                                      <p:cBhvr additive="base">
                                        <p:cTn id="12"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pic>
        <p:nvPicPr>
          <p:cNvPr id="16" name="Picture 2" descr="C:\Users\iamisis\Desktop\0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6676"/>
          </a:xfrm>
          <a:prstGeom prst="rect">
            <a:avLst/>
          </a:prstGeom>
          <a:noFill/>
          <a:extLst>
            <a:ext uri="{909E8E84-426E-40DD-AFC4-6F175D3DCCD1}">
              <a14:hiddenFill xmlns:a14="http://schemas.microsoft.com/office/drawing/2010/main">
                <a:solidFill>
                  <a:srgbClr val="FFFFFF"/>
                </a:solidFill>
              </a14:hiddenFill>
            </a:ext>
          </a:extLst>
        </p:spPr>
      </p:pic>
      <p:pic>
        <p:nvPicPr>
          <p:cNvPr id="10" name="12 Imagen"/>
          <p:cNvPicPr>
            <a:picLocks noChangeAspect="1"/>
          </p:cNvPicPr>
          <p:nvPr userDrawn="1"/>
        </p:nvPicPr>
        <p:blipFill>
          <a:blip r:embed="rId3"/>
          <a:stretch>
            <a:fillRect/>
          </a:stretch>
        </p:blipFill>
        <p:spPr>
          <a:xfrm>
            <a:off x="8240698" y="4808227"/>
            <a:ext cx="361033" cy="304028"/>
          </a:xfrm>
          <a:prstGeom prst="rect">
            <a:avLst/>
          </a:prstGeom>
        </p:spPr>
      </p:pic>
      <p:sp>
        <p:nvSpPr>
          <p:cNvPr id="11" name="14 CuadroTexto"/>
          <p:cNvSpPr txBox="1"/>
          <p:nvPr userDrawn="1"/>
        </p:nvSpPr>
        <p:spPr>
          <a:xfrm>
            <a:off x="7964424" y="4820102"/>
            <a:ext cx="316112" cy="276999"/>
          </a:xfrm>
          <a:prstGeom prst="rect">
            <a:avLst/>
          </a:prstGeom>
          <a:noFill/>
        </p:spPr>
        <p:txBody>
          <a:bodyPr wrap="none" rtlCol="0">
            <a:spAutoFit/>
          </a:bodyPr>
          <a:lstStyle/>
          <a:p>
            <a:r>
              <a:rPr lang="es-HN" sz="1200" b="1" i="1" dirty="0" smtClean="0">
                <a:solidFill>
                  <a:schemeClr val="bg1"/>
                </a:solidFill>
              </a:rPr>
              <a:t>of</a:t>
            </a:r>
            <a:endParaRPr lang="es-ES" sz="1200" b="1" i="1" dirty="0">
              <a:solidFill>
                <a:schemeClr val="bg1"/>
              </a:solidFill>
            </a:endParaRPr>
          </a:p>
        </p:txBody>
      </p:sp>
      <p:pic>
        <p:nvPicPr>
          <p:cNvPr id="13" name="Imagen 6" descr="C:\Users\Design\Documents\Edu\Product Launch\btns.png">
            <a:hlinkClick r:id="" action="ppaction://hlinkshowjump?jump=next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8640560" y="4870375"/>
            <a:ext cx="177229" cy="177229"/>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6" descr="C:\Users\Design\Documents\Edu\Product Launch\btns.png">
            <a:hlinkClick r:id="" action="ppaction://hlinkshowjump?jump=previousslide"/>
          </p:cNvPr>
          <p:cNvPicPr>
            <a:picLocks noChangeAspect="1" noChangeArrowheads="1"/>
          </p:cNvPicPr>
          <p:nvPr userDrawn="1"/>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flipH="1">
            <a:off x="7430975" y="4870375"/>
            <a:ext cx="177229" cy="177229"/>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直接连接符 16"/>
          <p:cNvCxnSpPr/>
          <p:nvPr userDrawn="1"/>
        </p:nvCxnSpPr>
        <p:spPr>
          <a:xfrm>
            <a:off x="5796136" y="617397"/>
            <a:ext cx="1226031" cy="0"/>
          </a:xfrm>
          <a:prstGeom prst="line">
            <a:avLst/>
          </a:prstGeom>
          <a:ln>
            <a:solidFill>
              <a:srgbClr val="4F81BD"/>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nvCxnSpPr>
        <p:spPr>
          <a:xfrm>
            <a:off x="8263172" y="617397"/>
            <a:ext cx="810105" cy="0"/>
          </a:xfrm>
          <a:prstGeom prst="line">
            <a:avLst/>
          </a:prstGeom>
          <a:ln>
            <a:solidFill>
              <a:srgbClr val="4F81BD"/>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sp>
        <p:nvSpPr>
          <p:cNvPr id="19" name="标题 1"/>
          <p:cNvSpPr txBox="1">
            <a:spLocks/>
          </p:cNvSpPr>
          <p:nvPr userDrawn="1"/>
        </p:nvSpPr>
        <p:spPr>
          <a:xfrm>
            <a:off x="7099209" y="473381"/>
            <a:ext cx="1086921" cy="288032"/>
          </a:xfrm>
          <a:prstGeom prst="rect">
            <a:avLst/>
          </a:prstGeom>
          <a:noFill/>
          <a:ln>
            <a:noFill/>
          </a:ln>
        </p:spPr>
        <p:txBody>
          <a:bodyPr>
            <a:normAutofit/>
          </a:bodyPr>
          <a:lstStyle>
            <a:lvl1pPr algn="l" defTabSz="914400" rtl="0" eaLnBrk="1" latinLnBrk="0" hangingPunct="1">
              <a:spcBef>
                <a:spcPct val="0"/>
              </a:spcBef>
              <a:buNone/>
              <a:defRPr sz="1600" kern="1200">
                <a:solidFill>
                  <a:schemeClr val="tx1"/>
                </a:solidFill>
                <a:latin typeface="微软雅黑" pitchFamily="34" charset="-122"/>
                <a:ea typeface="微软雅黑" pitchFamily="34" charset="-122"/>
                <a:cs typeface="+mj-cs"/>
              </a:defRPr>
            </a:lvl1pPr>
          </a:lstStyle>
          <a:p>
            <a:pPr marL="0" algn="r" defTabSz="685891" rtl="0" eaLnBrk="1" latinLnBrk="0" hangingPunct="1"/>
            <a:r>
              <a:rPr lang="zh-CN" altLang="en-US" sz="1200" b="1" kern="1200" dirty="0" smtClean="0">
                <a:solidFill>
                  <a:srgbClr val="04AEDA"/>
                </a:solidFill>
                <a:latin typeface="微软雅黑" pitchFamily="34" charset="-122"/>
                <a:ea typeface="微软雅黑" pitchFamily="34" charset="-122"/>
                <a:cs typeface="+mj-cs"/>
              </a:rPr>
              <a:t>正文 </a:t>
            </a:r>
            <a:r>
              <a:rPr lang="en-US" altLang="zh-CN" sz="1200" b="1" kern="1200" dirty="0" smtClean="0">
                <a:solidFill>
                  <a:srgbClr val="04AEDA"/>
                </a:solidFill>
                <a:latin typeface="微软雅黑" pitchFamily="34" charset="-122"/>
                <a:ea typeface="微软雅黑" pitchFamily="34" charset="-122"/>
                <a:cs typeface="+mj-cs"/>
              </a:rPr>
              <a:t>. </a:t>
            </a:r>
            <a:r>
              <a:rPr lang="zh-CN" altLang="en-US" sz="1200" b="1" kern="1200" dirty="0" smtClean="0">
                <a:solidFill>
                  <a:srgbClr val="04AEDA"/>
                </a:solidFill>
                <a:latin typeface="微软雅黑" pitchFamily="34" charset="-122"/>
                <a:ea typeface="微软雅黑" pitchFamily="34" charset="-122"/>
                <a:cs typeface="+mj-cs"/>
              </a:rPr>
              <a:t>第七章</a:t>
            </a:r>
            <a:endParaRPr lang="zh-CN" altLang="en-US" sz="1200" b="1" kern="1200" dirty="0">
              <a:solidFill>
                <a:srgbClr val="04AEDA"/>
              </a:solidFill>
              <a:latin typeface="微软雅黑" pitchFamily="34" charset="-122"/>
              <a:ea typeface="微软雅黑" pitchFamily="34" charset="-122"/>
              <a:cs typeface="+mj-cs"/>
            </a:endParaRPr>
          </a:p>
        </p:txBody>
      </p:sp>
      <p:sp>
        <p:nvSpPr>
          <p:cNvPr id="21" name="燕尾形 20"/>
          <p:cNvSpPr/>
          <p:nvPr userDrawn="1"/>
        </p:nvSpPr>
        <p:spPr>
          <a:xfrm>
            <a:off x="31292" y="265085"/>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2" name="燕尾形 21"/>
          <p:cNvSpPr/>
          <p:nvPr userDrawn="1"/>
        </p:nvSpPr>
        <p:spPr>
          <a:xfrm>
            <a:off x="293278" y="265085"/>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3" name="燕尾形 22"/>
          <p:cNvSpPr/>
          <p:nvPr userDrawn="1"/>
        </p:nvSpPr>
        <p:spPr>
          <a:xfrm>
            <a:off x="20299" y="274417"/>
            <a:ext cx="256660"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4" name="燕尾形 23"/>
          <p:cNvSpPr/>
          <p:nvPr userDrawn="1"/>
        </p:nvSpPr>
        <p:spPr>
          <a:xfrm>
            <a:off x="282285" y="274417"/>
            <a:ext cx="247396" cy="324000"/>
          </a:xfrm>
          <a:prstGeom prst="chevron">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5" name="燕尾形 24"/>
          <p:cNvSpPr/>
          <p:nvPr userDrawn="1"/>
        </p:nvSpPr>
        <p:spPr>
          <a:xfrm>
            <a:off x="585232" y="274417"/>
            <a:ext cx="4562831" cy="324000"/>
          </a:xfrm>
          <a:prstGeom prst="chevron">
            <a:avLst>
              <a:gd name="adj" fmla="val 26719"/>
            </a:avLst>
          </a:prstGeom>
          <a:solidFill>
            <a:srgbClr val="04AEDA"/>
          </a:solidFill>
          <a:ln w="31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a:p>
        </p:txBody>
      </p:sp>
      <p:sp>
        <p:nvSpPr>
          <p:cNvPr id="26" name="文本占位符 3"/>
          <p:cNvSpPr>
            <a:spLocks noGrp="1"/>
          </p:cNvSpPr>
          <p:nvPr>
            <p:ph type="body" sz="quarter" idx="10"/>
          </p:nvPr>
        </p:nvSpPr>
        <p:spPr>
          <a:xfrm>
            <a:off x="667629" y="286327"/>
            <a:ext cx="4264411" cy="323850"/>
          </a:xfrm>
          <a:noFill/>
        </p:spPr>
        <p:txBody>
          <a:bodyPr anchor="ctr">
            <a:noAutofit/>
          </a:bodyPr>
          <a:lstStyle>
            <a:lvl1pPr marL="0" indent="0">
              <a:buNone/>
              <a:defRPr sz="1800">
                <a:solidFill>
                  <a:schemeClr val="bg1"/>
                </a:solidFill>
                <a:latin typeface="微软雅黑" panose="020B0503020204020204" pitchFamily="34" charset="-122"/>
                <a:ea typeface="微软雅黑" panose="020B0503020204020204" pitchFamily="34" charset="-122"/>
              </a:defRPr>
            </a:lvl1pPr>
          </a:lstStyle>
          <a:p>
            <a:pPr lvl="0"/>
            <a:r>
              <a:rPr lang="zh-CN" altLang="en-US" dirty="0" smtClean="0"/>
              <a:t>单</a:t>
            </a:r>
            <a:endParaRPr lang="zh-CN" altLang="en-US" dirty="0"/>
          </a:p>
        </p:txBody>
      </p:sp>
      <p:sp>
        <p:nvSpPr>
          <p:cNvPr id="27" name="15 CuadroTexto"/>
          <p:cNvSpPr txBox="1"/>
          <p:nvPr userDrawn="1"/>
        </p:nvSpPr>
        <p:spPr>
          <a:xfrm>
            <a:off x="8210500" y="4820103"/>
            <a:ext cx="420308" cy="276999"/>
          </a:xfrm>
          <a:prstGeom prst="rect">
            <a:avLst/>
          </a:prstGeom>
          <a:noFill/>
        </p:spPr>
        <p:txBody>
          <a:bodyPr wrap="none" rtlCol="0">
            <a:spAutoFit/>
          </a:bodyPr>
          <a:lstStyle/>
          <a:p>
            <a:pPr algn="ctr"/>
            <a:r>
              <a:rPr lang="en-US" altLang="zh-CN" sz="1200" b="1" dirty="0" smtClean="0">
                <a:solidFill>
                  <a:schemeClr val="bg1"/>
                </a:solidFill>
              </a:rPr>
              <a:t>127</a:t>
            </a:r>
            <a:endParaRPr lang="es-ES" sz="1200" b="1" dirty="0">
              <a:solidFill>
                <a:schemeClr val="bg1"/>
              </a:solidFill>
            </a:endParaRPr>
          </a:p>
        </p:txBody>
      </p:sp>
      <p:sp>
        <p:nvSpPr>
          <p:cNvPr id="28" name="灯片编号占位符 3"/>
          <p:cNvSpPr>
            <a:spLocks noGrp="1"/>
          </p:cNvSpPr>
          <p:nvPr>
            <p:ph type="sldNum" sz="quarter" idx="13"/>
          </p:nvPr>
        </p:nvSpPr>
        <p:spPr>
          <a:xfrm>
            <a:off x="7620639" y="4838411"/>
            <a:ext cx="425804" cy="273844"/>
          </a:xfrm>
        </p:spPr>
        <p:txBody>
          <a:bodyPr/>
          <a:lstStyle>
            <a:lvl1pPr>
              <a:defRPr b="1">
                <a:solidFill>
                  <a:schemeClr val="bg1"/>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dirty="0"/>
          </a:p>
        </p:txBody>
      </p:sp>
      <p:pic>
        <p:nvPicPr>
          <p:cNvPr id="29" name="Picture 4" descr="http://pic5.nipic.com/20100128/3818352_102305615103_2.jpg"/>
          <p:cNvPicPr>
            <a:picLocks noChangeAspect="1" noChangeArrowheads="1"/>
          </p:cNvPicPr>
          <p:nvPr userDrawn="1"/>
        </p:nvPicPr>
        <p:blipFill>
          <a:blip r:embed="rId5" cstate="email">
            <a:clrChange>
              <a:clrFrom>
                <a:srgbClr val="FFFFFF"/>
              </a:clrFrom>
              <a:clrTo>
                <a:srgbClr val="FFFFFF">
                  <a:alpha val="0"/>
                </a:srgbClr>
              </a:clrTo>
            </a:clrChange>
          </a:blip>
          <a:srcRect/>
          <a:stretch>
            <a:fillRect/>
          </a:stretch>
        </p:blipFill>
        <p:spPr bwMode="auto">
          <a:xfrm>
            <a:off x="-42858" y="4155926"/>
            <a:ext cx="1178703" cy="536735"/>
          </a:xfrm>
          <a:prstGeom prst="rect">
            <a:avLst/>
          </a:prstGeom>
          <a:noFill/>
        </p:spPr>
      </p:pic>
      <p:pic>
        <p:nvPicPr>
          <p:cNvPr id="32" name="12 Imagen"/>
          <p:cNvPicPr>
            <a:picLocks noChangeAspect="1"/>
          </p:cNvPicPr>
          <p:nvPr userDrawn="1"/>
        </p:nvPicPr>
        <p:blipFill>
          <a:blip r:embed="rId3"/>
          <a:stretch>
            <a:fillRect/>
          </a:stretch>
        </p:blipFill>
        <p:spPr>
          <a:xfrm>
            <a:off x="7668344" y="4803998"/>
            <a:ext cx="361033" cy="304028"/>
          </a:xfrm>
          <a:prstGeom prst="rect">
            <a:avLst/>
          </a:prstGeom>
        </p:spPr>
      </p:pic>
      <p:sp>
        <p:nvSpPr>
          <p:cNvPr id="30" name="4 CuadroTexto"/>
          <p:cNvSpPr txBox="1"/>
          <p:nvPr userDrawn="1"/>
        </p:nvSpPr>
        <p:spPr>
          <a:xfrm>
            <a:off x="61984" y="4803998"/>
            <a:ext cx="3772188" cy="276999"/>
          </a:xfrm>
          <a:prstGeom prst="rect">
            <a:avLst/>
          </a:prstGeom>
          <a:noFill/>
        </p:spPr>
        <p:txBody>
          <a:bodyPr wrap="none" rtlCol="0">
            <a:spAutoFit/>
          </a:bodyPr>
          <a:lstStyle/>
          <a:p>
            <a:pPr algn="ctr"/>
            <a:r>
              <a:rPr lang="zh-CN" altLang="en-US" sz="1200" b="1" kern="1200" dirty="0" smtClean="0">
                <a:solidFill>
                  <a:schemeClr val="bg1"/>
                </a:solidFill>
                <a:effectLst/>
                <a:latin typeface="微软雅黑" pitchFamily="34" charset="-122"/>
                <a:ea typeface="微软雅黑" pitchFamily="34" charset="-122"/>
                <a:cs typeface="+mn-cs"/>
              </a:rPr>
              <a:t>职业院校智慧校园建设</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数字校园建设规范</a:t>
            </a:r>
            <a:r>
              <a:rPr lang="en-US" altLang="zh-CN" sz="1200" b="1" kern="1200" dirty="0" smtClean="0">
                <a:solidFill>
                  <a:schemeClr val="bg1"/>
                </a:solidFill>
                <a:effectLst/>
                <a:latin typeface="微软雅黑" pitchFamily="34" charset="-122"/>
                <a:ea typeface="微软雅黑" pitchFamily="34" charset="-122"/>
                <a:cs typeface="+mn-cs"/>
              </a:rPr>
              <a:t>》</a:t>
            </a:r>
            <a:r>
              <a:rPr lang="zh-CN" altLang="en-US" sz="1200" b="1" kern="1200" dirty="0" smtClean="0">
                <a:solidFill>
                  <a:schemeClr val="bg1"/>
                </a:solidFill>
                <a:effectLst/>
                <a:latin typeface="微软雅黑" pitchFamily="34" charset="-122"/>
                <a:ea typeface="微软雅黑" pitchFamily="34" charset="-122"/>
                <a:cs typeface="+mn-cs"/>
              </a:rPr>
              <a:t>解读</a:t>
            </a:r>
            <a:endParaRPr lang="es-ES" sz="1200" b="1" kern="1200" dirty="0">
              <a:solidFill>
                <a:schemeClr val="bg1"/>
              </a:solidFill>
              <a:effectLst/>
              <a:latin typeface="微软雅黑" pitchFamily="34" charset="-122"/>
              <a:ea typeface="微软雅黑" pitchFamily="34" charset="-122"/>
              <a:cs typeface="+mn-cs"/>
            </a:endParaRPr>
          </a:p>
        </p:txBody>
      </p:sp>
    </p:spTree>
    <p:extLst>
      <p:ext uri="{BB962C8B-B14F-4D97-AF65-F5344CB8AC3E}">
        <p14:creationId xmlns:p14="http://schemas.microsoft.com/office/powerpoint/2010/main" val="98302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0-#ppt_w/2"/>
                                          </p:val>
                                        </p:tav>
                                        <p:tav tm="100000">
                                          <p:val>
                                            <p:strVal val="#ppt_x"/>
                                          </p:val>
                                        </p:tav>
                                      </p:tavLst>
                                    </p:anim>
                                    <p:anim calcmode="lin" valueType="num">
                                      <p:cBhvr additive="base">
                                        <p:cTn id="16"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5"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0" r:id="rId4"/>
    <p:sldLayoutId id="2147483666" r:id="rId5"/>
    <p:sldLayoutId id="2147483665" r:id="rId6"/>
    <p:sldLayoutId id="2147483664" r:id="rId7"/>
    <p:sldLayoutId id="2147483663" r:id="rId8"/>
    <p:sldLayoutId id="2147483662" r:id="rId9"/>
    <p:sldLayoutId id="2147483651" r:id="rId10"/>
    <p:sldLayoutId id="2147483655" r:id="rId11"/>
    <p:sldLayoutId id="2147483656" r:id="rId12"/>
    <p:sldLayoutId id="2147483657" r:id="rId13"/>
    <p:sldLayoutId id="2147483658" r:id="rId14"/>
    <p:sldLayoutId id="2147483667" r:id="rId15"/>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125.png"/><Relationship Id="rId7" Type="http://schemas.openxmlformats.org/officeDocument/2006/relationships/image" Target="../media/image129.jpeg"/><Relationship Id="rId2" Type="http://schemas.openxmlformats.org/officeDocument/2006/relationships/image" Target="../media/image124.png"/><Relationship Id="rId1" Type="http://schemas.openxmlformats.org/officeDocument/2006/relationships/slideLayout" Target="../slideLayouts/slideLayout15.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png"/><Relationship Id="rId9" Type="http://schemas.openxmlformats.org/officeDocument/2006/relationships/image" Target="../media/image131.jpeg"/></Relationships>
</file>

<file path=ppt/slides/_rels/slide101.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15.xml"/><Relationship Id="rId5" Type="http://schemas.openxmlformats.org/officeDocument/2006/relationships/image" Target="../media/image136.jpeg"/><Relationship Id="rId4" Type="http://schemas.openxmlformats.org/officeDocument/2006/relationships/image" Target="../media/image135.png"/></Relationships>
</file>

<file path=ppt/slides/_rels/slide103.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8.png"/><Relationship Id="rId3" Type="http://schemas.openxmlformats.org/officeDocument/2006/relationships/image" Target="../media/image138.png"/><Relationship Id="rId7" Type="http://schemas.openxmlformats.org/officeDocument/2006/relationships/image" Target="../media/image142.emf"/><Relationship Id="rId12" Type="http://schemas.openxmlformats.org/officeDocument/2006/relationships/image" Target="../media/image147.png"/><Relationship Id="rId2" Type="http://schemas.openxmlformats.org/officeDocument/2006/relationships/image" Target="../media/image137.png"/><Relationship Id="rId1" Type="http://schemas.openxmlformats.org/officeDocument/2006/relationships/slideLayout" Target="../slideLayouts/slideLayout15.xml"/><Relationship Id="rId6" Type="http://schemas.openxmlformats.org/officeDocument/2006/relationships/image" Target="../media/image141.emf"/><Relationship Id="rId11" Type="http://schemas.openxmlformats.org/officeDocument/2006/relationships/image" Target="../media/image146.emf"/><Relationship Id="rId5" Type="http://schemas.openxmlformats.org/officeDocument/2006/relationships/image" Target="../media/image140.emf"/><Relationship Id="rId10" Type="http://schemas.openxmlformats.org/officeDocument/2006/relationships/image" Target="../media/image145.emf"/><Relationship Id="rId4" Type="http://schemas.openxmlformats.org/officeDocument/2006/relationships/image" Target="../media/image139.emf"/><Relationship Id="rId9" Type="http://schemas.openxmlformats.org/officeDocument/2006/relationships/image" Target="../media/image144.png"/></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49.png"/><Relationship Id="rId2" Type="http://schemas.openxmlformats.org/officeDocument/2006/relationships/diagramData" Target="../diagrams/data7.xml"/><Relationship Id="rId1" Type="http://schemas.openxmlformats.org/officeDocument/2006/relationships/slideLayout" Target="../slideLayouts/slideLayout1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05.xml.rels><?xml version="1.0" encoding="UTF-8" standalone="yes"?>
<Relationships xmlns="http://schemas.openxmlformats.org/package/2006/relationships"><Relationship Id="rId8" Type="http://schemas.openxmlformats.org/officeDocument/2006/relationships/image" Target="../media/image151.jpeg"/><Relationship Id="rId3" Type="http://schemas.openxmlformats.org/officeDocument/2006/relationships/diagramLayout" Target="../diagrams/layout8.xml"/><Relationship Id="rId7" Type="http://schemas.openxmlformats.org/officeDocument/2006/relationships/image" Target="../media/image150.jpeg"/><Relationship Id="rId2" Type="http://schemas.openxmlformats.org/officeDocument/2006/relationships/diagramData" Target="../diagrams/data8.xml"/><Relationship Id="rId1" Type="http://schemas.openxmlformats.org/officeDocument/2006/relationships/slideLayout" Target="../slideLayouts/slideLayout15.xml"/><Relationship Id="rId6" Type="http://schemas.microsoft.com/office/2007/relationships/diagramDrawing" Target="../diagrams/drawing8.xml"/><Relationship Id="rId11" Type="http://schemas.openxmlformats.org/officeDocument/2006/relationships/image" Target="../media/image154.jpeg"/><Relationship Id="rId5" Type="http://schemas.openxmlformats.org/officeDocument/2006/relationships/diagramColors" Target="../diagrams/colors8.xml"/><Relationship Id="rId10" Type="http://schemas.openxmlformats.org/officeDocument/2006/relationships/image" Target="../media/image153.jpeg"/><Relationship Id="rId4" Type="http://schemas.openxmlformats.org/officeDocument/2006/relationships/diagramQuickStyle" Target="../diagrams/quickStyle8.xml"/><Relationship Id="rId9" Type="http://schemas.openxmlformats.org/officeDocument/2006/relationships/image" Target="../media/image152.jpeg"/></Relationships>
</file>

<file path=ppt/slides/_rels/slide106.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15.xml"/><Relationship Id="rId5" Type="http://schemas.openxmlformats.org/officeDocument/2006/relationships/image" Target="../media/image158.jpeg"/><Relationship Id="rId4" Type="http://schemas.openxmlformats.org/officeDocument/2006/relationships/image" Target="../media/image157.jpeg"/></Relationships>
</file>

<file path=ppt/slides/_rels/slide107.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2" Type="http://schemas.openxmlformats.org/officeDocument/2006/relationships/image" Target="../media/image160.jpg"/><Relationship Id="rId1" Type="http://schemas.openxmlformats.org/officeDocument/2006/relationships/slideLayout" Target="../slideLayouts/slideLayout15.xml"/></Relationships>
</file>

<file path=ppt/slides/_rels/slide126.xml.rels><?xml version="1.0" encoding="UTF-8" standalone="yes"?>
<Relationships xmlns="http://schemas.openxmlformats.org/package/2006/relationships"><Relationship Id="rId2" Type="http://schemas.openxmlformats.org/officeDocument/2006/relationships/image" Target="../media/image161.jpg"/><Relationship Id="rId1" Type="http://schemas.openxmlformats.org/officeDocument/2006/relationships/slideLayout" Target="../slideLayouts/slideLayout15.xml"/></Relationships>
</file>

<file path=ppt/slides/_rels/slide127.xml.rels><?xml version="1.0" encoding="UTF-8" standalone="yes"?>
<Relationships xmlns="http://schemas.openxmlformats.org/package/2006/relationships"><Relationship Id="rId2" Type="http://schemas.openxmlformats.org/officeDocument/2006/relationships/image" Target="../media/image162.jpg"/><Relationship Id="rId1" Type="http://schemas.openxmlformats.org/officeDocument/2006/relationships/slideLayout" Target="../slideLayouts/slideLayout1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9.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5.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11.jpe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11.jpe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11.jpe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11.jpe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15.xml"/><Relationship Id="rId5" Type="http://schemas.openxmlformats.org/officeDocument/2006/relationships/image" Target="../media/image11.jpeg"/><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image" Target="../media/image15.jpeg"/><Relationship Id="rId16" Type="http://schemas.openxmlformats.org/officeDocument/2006/relationships/image" Target="../media/image29.png"/><Relationship Id="rId1" Type="http://schemas.openxmlformats.org/officeDocument/2006/relationships/slideLayout" Target="../slideLayouts/slideLayout15.xml"/><Relationship Id="rId6" Type="http://schemas.openxmlformats.org/officeDocument/2006/relationships/image" Target="../media/image19.jpeg"/><Relationship Id="rId11" Type="http://schemas.openxmlformats.org/officeDocument/2006/relationships/image" Target="../media/image24.png"/><Relationship Id="rId5" Type="http://schemas.openxmlformats.org/officeDocument/2006/relationships/image" Target="../media/image18.jpe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png"/><Relationship Id="rId14" Type="http://schemas.openxmlformats.org/officeDocument/2006/relationships/image" Target="../media/image27.png"/></Relationships>
</file>

<file path=ppt/slides/_rels/slide7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image" Target="../media/image15.jpeg"/><Relationship Id="rId16" Type="http://schemas.openxmlformats.org/officeDocument/2006/relationships/image" Target="../media/image29.png"/><Relationship Id="rId1" Type="http://schemas.openxmlformats.org/officeDocument/2006/relationships/slideLayout" Target="../slideLayouts/slideLayout15.xml"/><Relationship Id="rId6" Type="http://schemas.openxmlformats.org/officeDocument/2006/relationships/image" Target="../media/image19.jpeg"/><Relationship Id="rId11" Type="http://schemas.openxmlformats.org/officeDocument/2006/relationships/image" Target="../media/image24.png"/><Relationship Id="rId5" Type="http://schemas.openxmlformats.org/officeDocument/2006/relationships/image" Target="../media/image18.jpe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png"/><Relationship Id="rId14" Type="http://schemas.openxmlformats.org/officeDocument/2006/relationships/image" Target="../media/image27.png"/></Relationships>
</file>

<file path=ppt/slides/_rels/slide73.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png"/><Relationship Id="rId3" Type="http://schemas.openxmlformats.org/officeDocument/2006/relationships/image" Target="../media/image32.jpeg"/><Relationship Id="rId7" Type="http://schemas.openxmlformats.org/officeDocument/2006/relationships/image" Target="../media/image36.jpeg"/><Relationship Id="rId12" Type="http://schemas.openxmlformats.org/officeDocument/2006/relationships/image" Target="../media/image41.png"/><Relationship Id="rId2" Type="http://schemas.openxmlformats.org/officeDocument/2006/relationships/image" Target="../media/image31.jpeg"/><Relationship Id="rId16" Type="http://schemas.openxmlformats.org/officeDocument/2006/relationships/image" Target="../media/image45.png"/><Relationship Id="rId1" Type="http://schemas.openxmlformats.org/officeDocument/2006/relationships/slideLayout" Target="../slideLayouts/slideLayout15.xml"/><Relationship Id="rId6" Type="http://schemas.openxmlformats.org/officeDocument/2006/relationships/image" Target="../media/image35.jpeg"/><Relationship Id="rId11" Type="http://schemas.openxmlformats.org/officeDocument/2006/relationships/image" Target="../media/image40.png"/><Relationship Id="rId5" Type="http://schemas.openxmlformats.org/officeDocument/2006/relationships/image" Target="../media/image34.jpe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3.jpeg"/><Relationship Id="rId9" Type="http://schemas.openxmlformats.org/officeDocument/2006/relationships/image" Target="../media/image38.png"/><Relationship Id="rId14" Type="http://schemas.openxmlformats.org/officeDocument/2006/relationships/image" Target="../media/image43.png"/></Relationships>
</file>

<file path=ppt/slides/_rels/slide74.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png"/><Relationship Id="rId3" Type="http://schemas.openxmlformats.org/officeDocument/2006/relationships/image" Target="../media/image32.jpeg"/><Relationship Id="rId7" Type="http://schemas.openxmlformats.org/officeDocument/2006/relationships/image" Target="../media/image36.jpeg"/><Relationship Id="rId12" Type="http://schemas.openxmlformats.org/officeDocument/2006/relationships/image" Target="../media/image41.png"/><Relationship Id="rId2" Type="http://schemas.openxmlformats.org/officeDocument/2006/relationships/image" Target="../media/image31.jpeg"/><Relationship Id="rId16" Type="http://schemas.openxmlformats.org/officeDocument/2006/relationships/image" Target="../media/image45.png"/><Relationship Id="rId1" Type="http://schemas.openxmlformats.org/officeDocument/2006/relationships/slideLayout" Target="../slideLayouts/slideLayout15.xml"/><Relationship Id="rId6" Type="http://schemas.openxmlformats.org/officeDocument/2006/relationships/image" Target="../media/image35.jpeg"/><Relationship Id="rId11" Type="http://schemas.openxmlformats.org/officeDocument/2006/relationships/image" Target="../media/image40.png"/><Relationship Id="rId5" Type="http://schemas.openxmlformats.org/officeDocument/2006/relationships/image" Target="../media/image34.jpe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3.jpeg"/><Relationship Id="rId9" Type="http://schemas.openxmlformats.org/officeDocument/2006/relationships/image" Target="../media/image38.png"/><Relationship Id="rId14" Type="http://schemas.openxmlformats.org/officeDocument/2006/relationships/image" Target="../media/image43.png"/></Relationships>
</file>

<file path=ppt/slides/_rels/slide75.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image" Target="../media/image46.png"/><Relationship Id="rId16" Type="http://schemas.openxmlformats.org/officeDocument/2006/relationships/image" Target="../media/image60.png"/><Relationship Id="rId1" Type="http://schemas.openxmlformats.org/officeDocument/2006/relationships/slideLayout" Target="../slideLayouts/slideLayout15.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76.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image" Target="../media/image46.png"/><Relationship Id="rId16" Type="http://schemas.openxmlformats.org/officeDocument/2006/relationships/image" Target="../media/image60.png"/><Relationship Id="rId1" Type="http://schemas.openxmlformats.org/officeDocument/2006/relationships/slideLayout" Target="../slideLayouts/slideLayout15.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7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6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image" Target="../media/image63.png"/><Relationship Id="rId1" Type="http://schemas.openxmlformats.org/officeDocument/2006/relationships/slideLayout" Target="../slideLayouts/slideLayout15.xml"/><Relationship Id="rId6" Type="http://schemas.openxmlformats.org/officeDocument/2006/relationships/image" Target="../media/image67.png"/><Relationship Id="rId11" Type="http://schemas.openxmlformats.org/officeDocument/2006/relationships/image" Target="../media/image68.png"/><Relationship Id="rId5" Type="http://schemas.openxmlformats.org/officeDocument/2006/relationships/image" Target="../media/image66.png"/><Relationship Id="rId10" Type="http://schemas.openxmlformats.org/officeDocument/2006/relationships/image" Target="../media/image41.png"/><Relationship Id="rId4" Type="http://schemas.openxmlformats.org/officeDocument/2006/relationships/image" Target="../media/image65.png"/><Relationship Id="rId9" Type="http://schemas.openxmlformats.org/officeDocument/2006/relationships/image" Target="../media/image40.png"/><Relationship Id="rId14" Type="http://schemas.openxmlformats.org/officeDocument/2006/relationships/image" Target="../media/image69.png"/></Relationships>
</file>

<file path=ppt/slides/_rels/slide7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6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image" Target="../media/image63.png"/><Relationship Id="rId1" Type="http://schemas.openxmlformats.org/officeDocument/2006/relationships/slideLayout" Target="../slideLayouts/slideLayout15.xml"/><Relationship Id="rId6" Type="http://schemas.openxmlformats.org/officeDocument/2006/relationships/image" Target="../media/image67.png"/><Relationship Id="rId11" Type="http://schemas.openxmlformats.org/officeDocument/2006/relationships/image" Target="../media/image68.png"/><Relationship Id="rId5" Type="http://schemas.openxmlformats.org/officeDocument/2006/relationships/image" Target="../media/image66.png"/><Relationship Id="rId10" Type="http://schemas.openxmlformats.org/officeDocument/2006/relationships/image" Target="../media/image41.png"/><Relationship Id="rId4" Type="http://schemas.openxmlformats.org/officeDocument/2006/relationships/image" Target="../media/image65.png"/><Relationship Id="rId9" Type="http://schemas.openxmlformats.org/officeDocument/2006/relationships/image" Target="../media/image40.png"/><Relationship Id="rId14" Type="http://schemas.openxmlformats.org/officeDocument/2006/relationships/image" Target="../media/image69.png"/></Relationships>
</file>

<file path=ppt/slides/_rels/slide7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71.png"/><Relationship Id="rId7" Type="http://schemas.openxmlformats.org/officeDocument/2006/relationships/image" Target="../media/image67.png"/><Relationship Id="rId12" Type="http://schemas.openxmlformats.org/officeDocument/2006/relationships/image" Target="../media/image75.png"/><Relationship Id="rId2" Type="http://schemas.openxmlformats.org/officeDocument/2006/relationships/image" Target="../media/image70.jpeg"/><Relationship Id="rId1" Type="http://schemas.openxmlformats.org/officeDocument/2006/relationships/slideLayout" Target="../slideLayouts/slideLayout15.xml"/><Relationship Id="rId6" Type="http://schemas.openxmlformats.org/officeDocument/2006/relationships/image" Target="../media/image74.png"/><Relationship Id="rId11" Type="http://schemas.openxmlformats.org/officeDocument/2006/relationships/image" Target="../media/image41.png"/><Relationship Id="rId5" Type="http://schemas.openxmlformats.org/officeDocument/2006/relationships/image" Target="../media/image73.png"/><Relationship Id="rId15" Type="http://schemas.openxmlformats.org/officeDocument/2006/relationships/image" Target="../media/image76.png"/><Relationship Id="rId10" Type="http://schemas.openxmlformats.org/officeDocument/2006/relationships/image" Target="../media/image40.png"/><Relationship Id="rId4" Type="http://schemas.openxmlformats.org/officeDocument/2006/relationships/image" Target="../media/image72.png"/><Relationship Id="rId9" Type="http://schemas.openxmlformats.org/officeDocument/2006/relationships/image" Target="../media/image39.png"/><Relationship Id="rId14"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71.png"/><Relationship Id="rId7" Type="http://schemas.openxmlformats.org/officeDocument/2006/relationships/image" Target="../media/image67.png"/><Relationship Id="rId12" Type="http://schemas.openxmlformats.org/officeDocument/2006/relationships/image" Target="../media/image75.png"/><Relationship Id="rId2" Type="http://schemas.openxmlformats.org/officeDocument/2006/relationships/image" Target="../media/image70.jpeg"/><Relationship Id="rId1" Type="http://schemas.openxmlformats.org/officeDocument/2006/relationships/slideLayout" Target="../slideLayouts/slideLayout15.xml"/><Relationship Id="rId6" Type="http://schemas.openxmlformats.org/officeDocument/2006/relationships/image" Target="../media/image74.png"/><Relationship Id="rId11" Type="http://schemas.openxmlformats.org/officeDocument/2006/relationships/image" Target="../media/image41.png"/><Relationship Id="rId5" Type="http://schemas.openxmlformats.org/officeDocument/2006/relationships/image" Target="../media/image73.png"/><Relationship Id="rId15" Type="http://schemas.openxmlformats.org/officeDocument/2006/relationships/image" Target="../media/image76.png"/><Relationship Id="rId10" Type="http://schemas.openxmlformats.org/officeDocument/2006/relationships/image" Target="../media/image40.png"/><Relationship Id="rId4" Type="http://schemas.openxmlformats.org/officeDocument/2006/relationships/image" Target="../media/image72.png"/><Relationship Id="rId9" Type="http://schemas.openxmlformats.org/officeDocument/2006/relationships/image" Target="../media/image39.png"/><Relationship Id="rId14" Type="http://schemas.openxmlformats.org/officeDocument/2006/relationships/image" Target="../media/image44.png"/></Relationships>
</file>

<file path=ppt/slides/_rels/slide8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5.png"/><Relationship Id="rId1" Type="http://schemas.openxmlformats.org/officeDocument/2006/relationships/slideLayout" Target="../slideLayouts/slideLayout15.xml"/><Relationship Id="rId6" Type="http://schemas.openxmlformats.org/officeDocument/2006/relationships/image" Target="../media/image78.png"/><Relationship Id="rId5" Type="http://schemas.openxmlformats.org/officeDocument/2006/relationships/image" Target="../media/image44.png"/><Relationship Id="rId4" Type="http://schemas.openxmlformats.org/officeDocument/2006/relationships/image" Target="../media/image77.png"/></Relationships>
</file>

<file path=ppt/slides/_rels/slide8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5.png"/><Relationship Id="rId1" Type="http://schemas.openxmlformats.org/officeDocument/2006/relationships/slideLayout" Target="../slideLayouts/slideLayout15.xml"/><Relationship Id="rId6" Type="http://schemas.openxmlformats.org/officeDocument/2006/relationships/image" Target="../media/image78.png"/><Relationship Id="rId5" Type="http://schemas.openxmlformats.org/officeDocument/2006/relationships/image" Target="../media/image44.png"/><Relationship Id="rId4" Type="http://schemas.openxmlformats.org/officeDocument/2006/relationships/image" Target="../media/image77.png"/></Relationships>
</file>

<file path=ppt/slides/_rels/slide8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80.png"/><Relationship Id="rId26" Type="http://schemas.openxmlformats.org/officeDocument/2006/relationships/image" Target="../media/image88.png"/><Relationship Id="rId3" Type="http://schemas.openxmlformats.org/officeDocument/2006/relationships/image" Target="../media/image16.jpeg"/><Relationship Id="rId21" Type="http://schemas.openxmlformats.org/officeDocument/2006/relationships/image" Target="../media/image83.png"/><Relationship Id="rId7" Type="http://schemas.openxmlformats.org/officeDocument/2006/relationships/image" Target="../media/image20.jpeg"/><Relationship Id="rId12" Type="http://schemas.openxmlformats.org/officeDocument/2006/relationships/image" Target="../media/image25.png"/><Relationship Id="rId17" Type="http://schemas.openxmlformats.org/officeDocument/2006/relationships/image" Target="../media/image30.png"/><Relationship Id="rId25" Type="http://schemas.openxmlformats.org/officeDocument/2006/relationships/image" Target="../media/image87.jpeg"/><Relationship Id="rId2" Type="http://schemas.openxmlformats.org/officeDocument/2006/relationships/image" Target="../media/image15.jpeg"/><Relationship Id="rId16" Type="http://schemas.openxmlformats.org/officeDocument/2006/relationships/image" Target="../media/image29.png"/><Relationship Id="rId20" Type="http://schemas.openxmlformats.org/officeDocument/2006/relationships/image" Target="../media/image82.jpeg"/><Relationship Id="rId29" Type="http://schemas.openxmlformats.org/officeDocument/2006/relationships/image" Target="../media/image91.jpeg"/><Relationship Id="rId1" Type="http://schemas.openxmlformats.org/officeDocument/2006/relationships/slideLayout" Target="../slideLayouts/slideLayout15.xml"/><Relationship Id="rId6" Type="http://schemas.openxmlformats.org/officeDocument/2006/relationships/image" Target="../media/image19.jpeg"/><Relationship Id="rId11" Type="http://schemas.openxmlformats.org/officeDocument/2006/relationships/image" Target="../media/image24.png"/><Relationship Id="rId24" Type="http://schemas.openxmlformats.org/officeDocument/2006/relationships/image" Target="../media/image86.jpeg"/><Relationship Id="rId5" Type="http://schemas.openxmlformats.org/officeDocument/2006/relationships/image" Target="../media/image18.jpeg"/><Relationship Id="rId15" Type="http://schemas.openxmlformats.org/officeDocument/2006/relationships/image" Target="../media/image28.png"/><Relationship Id="rId23" Type="http://schemas.openxmlformats.org/officeDocument/2006/relationships/image" Target="../media/image85.jpeg"/><Relationship Id="rId28" Type="http://schemas.openxmlformats.org/officeDocument/2006/relationships/image" Target="../media/image90.jpeg"/><Relationship Id="rId10" Type="http://schemas.openxmlformats.org/officeDocument/2006/relationships/image" Target="../media/image23.png"/><Relationship Id="rId19" Type="http://schemas.openxmlformats.org/officeDocument/2006/relationships/image" Target="../media/image81.jpeg"/><Relationship Id="rId4" Type="http://schemas.openxmlformats.org/officeDocument/2006/relationships/image" Target="../media/image79.jpe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84.png"/><Relationship Id="rId27" Type="http://schemas.openxmlformats.org/officeDocument/2006/relationships/image" Target="../media/image89.jpeg"/></Relationships>
</file>

<file path=ppt/slides/_rels/slide8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80.png"/><Relationship Id="rId26" Type="http://schemas.openxmlformats.org/officeDocument/2006/relationships/image" Target="../media/image88.png"/><Relationship Id="rId3" Type="http://schemas.openxmlformats.org/officeDocument/2006/relationships/image" Target="../media/image16.jpeg"/><Relationship Id="rId21" Type="http://schemas.openxmlformats.org/officeDocument/2006/relationships/image" Target="../media/image83.png"/><Relationship Id="rId7" Type="http://schemas.openxmlformats.org/officeDocument/2006/relationships/image" Target="../media/image20.jpeg"/><Relationship Id="rId12" Type="http://schemas.openxmlformats.org/officeDocument/2006/relationships/image" Target="../media/image25.png"/><Relationship Id="rId17" Type="http://schemas.openxmlformats.org/officeDocument/2006/relationships/image" Target="../media/image30.png"/><Relationship Id="rId25" Type="http://schemas.openxmlformats.org/officeDocument/2006/relationships/image" Target="../media/image87.jpeg"/><Relationship Id="rId2" Type="http://schemas.openxmlformats.org/officeDocument/2006/relationships/image" Target="../media/image15.jpeg"/><Relationship Id="rId16" Type="http://schemas.openxmlformats.org/officeDocument/2006/relationships/image" Target="../media/image29.png"/><Relationship Id="rId20" Type="http://schemas.openxmlformats.org/officeDocument/2006/relationships/image" Target="../media/image82.jpeg"/><Relationship Id="rId29" Type="http://schemas.openxmlformats.org/officeDocument/2006/relationships/image" Target="../media/image91.jpeg"/><Relationship Id="rId1" Type="http://schemas.openxmlformats.org/officeDocument/2006/relationships/slideLayout" Target="../slideLayouts/slideLayout15.xml"/><Relationship Id="rId6" Type="http://schemas.openxmlformats.org/officeDocument/2006/relationships/image" Target="../media/image19.jpeg"/><Relationship Id="rId11" Type="http://schemas.openxmlformats.org/officeDocument/2006/relationships/image" Target="../media/image24.png"/><Relationship Id="rId24" Type="http://schemas.openxmlformats.org/officeDocument/2006/relationships/image" Target="../media/image86.jpeg"/><Relationship Id="rId5" Type="http://schemas.openxmlformats.org/officeDocument/2006/relationships/image" Target="../media/image18.jpeg"/><Relationship Id="rId15" Type="http://schemas.openxmlformats.org/officeDocument/2006/relationships/image" Target="../media/image28.png"/><Relationship Id="rId23" Type="http://schemas.openxmlformats.org/officeDocument/2006/relationships/image" Target="../media/image85.jpeg"/><Relationship Id="rId28" Type="http://schemas.openxmlformats.org/officeDocument/2006/relationships/image" Target="../media/image90.jpeg"/><Relationship Id="rId10" Type="http://schemas.openxmlformats.org/officeDocument/2006/relationships/image" Target="../media/image23.png"/><Relationship Id="rId19" Type="http://schemas.openxmlformats.org/officeDocument/2006/relationships/image" Target="../media/image81.jpeg"/><Relationship Id="rId4" Type="http://schemas.openxmlformats.org/officeDocument/2006/relationships/image" Target="../media/image79.jpe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84.png"/><Relationship Id="rId27" Type="http://schemas.openxmlformats.org/officeDocument/2006/relationships/image" Target="../media/image89.jpeg"/></Relationships>
</file>

<file path=ppt/slides/_rels/slide8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80.png"/><Relationship Id="rId3" Type="http://schemas.openxmlformats.org/officeDocument/2006/relationships/image" Target="../media/image16.jpeg"/><Relationship Id="rId21" Type="http://schemas.openxmlformats.org/officeDocument/2006/relationships/image" Target="../media/image85.jpeg"/><Relationship Id="rId7" Type="http://schemas.openxmlformats.org/officeDocument/2006/relationships/image" Target="../media/image20.jpe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image" Target="../media/image15.jpeg"/><Relationship Id="rId16" Type="http://schemas.openxmlformats.org/officeDocument/2006/relationships/image" Target="../media/image29.png"/><Relationship Id="rId20" Type="http://schemas.openxmlformats.org/officeDocument/2006/relationships/image" Target="../media/image84.png"/><Relationship Id="rId1" Type="http://schemas.openxmlformats.org/officeDocument/2006/relationships/slideLayout" Target="../slideLayouts/slideLayout15.xml"/><Relationship Id="rId6" Type="http://schemas.openxmlformats.org/officeDocument/2006/relationships/image" Target="../media/image19.jpeg"/><Relationship Id="rId11" Type="http://schemas.openxmlformats.org/officeDocument/2006/relationships/image" Target="../media/image24.png"/><Relationship Id="rId5" Type="http://schemas.openxmlformats.org/officeDocument/2006/relationships/image" Target="../media/image18.jpeg"/><Relationship Id="rId15" Type="http://schemas.openxmlformats.org/officeDocument/2006/relationships/image" Target="../media/image28.png"/><Relationship Id="rId23" Type="http://schemas.openxmlformats.org/officeDocument/2006/relationships/image" Target="../media/image90.jpeg"/><Relationship Id="rId10" Type="http://schemas.openxmlformats.org/officeDocument/2006/relationships/image" Target="../media/image23.png"/><Relationship Id="rId19" Type="http://schemas.openxmlformats.org/officeDocument/2006/relationships/image" Target="../media/image81.jpeg"/><Relationship Id="rId4" Type="http://schemas.openxmlformats.org/officeDocument/2006/relationships/image" Target="../media/image17.jpe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86.jpeg"/></Relationships>
</file>

<file path=ppt/slides/_rels/slide8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80.png"/><Relationship Id="rId3" Type="http://schemas.openxmlformats.org/officeDocument/2006/relationships/image" Target="../media/image16.jpeg"/><Relationship Id="rId21" Type="http://schemas.openxmlformats.org/officeDocument/2006/relationships/image" Target="../media/image85.jpeg"/><Relationship Id="rId7" Type="http://schemas.openxmlformats.org/officeDocument/2006/relationships/image" Target="../media/image20.jpe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image" Target="../media/image15.jpeg"/><Relationship Id="rId16" Type="http://schemas.openxmlformats.org/officeDocument/2006/relationships/image" Target="../media/image29.png"/><Relationship Id="rId20" Type="http://schemas.openxmlformats.org/officeDocument/2006/relationships/image" Target="../media/image84.png"/><Relationship Id="rId1" Type="http://schemas.openxmlformats.org/officeDocument/2006/relationships/slideLayout" Target="../slideLayouts/slideLayout15.xml"/><Relationship Id="rId6" Type="http://schemas.openxmlformats.org/officeDocument/2006/relationships/image" Target="../media/image19.jpeg"/><Relationship Id="rId11" Type="http://schemas.openxmlformats.org/officeDocument/2006/relationships/image" Target="../media/image24.png"/><Relationship Id="rId5" Type="http://schemas.openxmlformats.org/officeDocument/2006/relationships/image" Target="../media/image18.jpeg"/><Relationship Id="rId15" Type="http://schemas.openxmlformats.org/officeDocument/2006/relationships/image" Target="../media/image28.png"/><Relationship Id="rId23" Type="http://schemas.openxmlformats.org/officeDocument/2006/relationships/image" Target="../media/image90.jpeg"/><Relationship Id="rId10" Type="http://schemas.openxmlformats.org/officeDocument/2006/relationships/image" Target="../media/image23.png"/><Relationship Id="rId19" Type="http://schemas.openxmlformats.org/officeDocument/2006/relationships/image" Target="../media/image81.jpeg"/><Relationship Id="rId4" Type="http://schemas.openxmlformats.org/officeDocument/2006/relationships/image" Target="../media/image17.jpe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86.jpeg"/></Relationships>
</file>

<file path=ppt/slides/_rels/slide89.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png"/><Relationship Id="rId3" Type="http://schemas.openxmlformats.org/officeDocument/2006/relationships/image" Target="../media/image94.jpeg"/><Relationship Id="rId7" Type="http://schemas.openxmlformats.org/officeDocument/2006/relationships/image" Target="../media/image36.jpeg"/><Relationship Id="rId12" Type="http://schemas.openxmlformats.org/officeDocument/2006/relationships/image" Target="../media/image41.png"/><Relationship Id="rId2" Type="http://schemas.openxmlformats.org/officeDocument/2006/relationships/image" Target="../media/image93.jpeg"/><Relationship Id="rId16" Type="http://schemas.openxmlformats.org/officeDocument/2006/relationships/image" Target="../media/image45.png"/><Relationship Id="rId1" Type="http://schemas.openxmlformats.org/officeDocument/2006/relationships/slideLayout" Target="../slideLayouts/slideLayout15.xml"/><Relationship Id="rId6" Type="http://schemas.openxmlformats.org/officeDocument/2006/relationships/image" Target="../media/image35.jpeg"/><Relationship Id="rId11" Type="http://schemas.openxmlformats.org/officeDocument/2006/relationships/image" Target="../media/image40.png"/><Relationship Id="rId5" Type="http://schemas.openxmlformats.org/officeDocument/2006/relationships/image" Target="../media/image34.jpe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3.jpeg"/><Relationship Id="rId9" Type="http://schemas.openxmlformats.org/officeDocument/2006/relationships/image" Target="../media/image38.png"/><Relationship Id="rId14" Type="http://schemas.openxmlformats.org/officeDocument/2006/relationships/image" Target="../media/image43.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png"/><Relationship Id="rId3" Type="http://schemas.openxmlformats.org/officeDocument/2006/relationships/image" Target="../media/image94.jpeg"/><Relationship Id="rId7" Type="http://schemas.openxmlformats.org/officeDocument/2006/relationships/image" Target="../media/image36.jpeg"/><Relationship Id="rId12" Type="http://schemas.openxmlformats.org/officeDocument/2006/relationships/image" Target="../media/image41.png"/><Relationship Id="rId2" Type="http://schemas.openxmlformats.org/officeDocument/2006/relationships/image" Target="../media/image93.jpeg"/><Relationship Id="rId16" Type="http://schemas.openxmlformats.org/officeDocument/2006/relationships/image" Target="../media/image45.png"/><Relationship Id="rId1" Type="http://schemas.openxmlformats.org/officeDocument/2006/relationships/slideLayout" Target="../slideLayouts/slideLayout15.xml"/><Relationship Id="rId6" Type="http://schemas.openxmlformats.org/officeDocument/2006/relationships/image" Target="../media/image35.jpeg"/><Relationship Id="rId11" Type="http://schemas.openxmlformats.org/officeDocument/2006/relationships/image" Target="../media/image40.png"/><Relationship Id="rId5" Type="http://schemas.openxmlformats.org/officeDocument/2006/relationships/image" Target="../media/image34.jpe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3.jpeg"/><Relationship Id="rId9" Type="http://schemas.openxmlformats.org/officeDocument/2006/relationships/image" Target="../media/image38.png"/><Relationship Id="rId14" Type="http://schemas.openxmlformats.org/officeDocument/2006/relationships/image" Target="../media/image43.png"/></Relationships>
</file>

<file path=ppt/slides/_rels/slide91.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6.png"/><Relationship Id="rId18" Type="http://schemas.openxmlformats.org/officeDocument/2006/relationships/image" Target="../media/image111.png"/><Relationship Id="rId3" Type="http://schemas.openxmlformats.org/officeDocument/2006/relationships/image" Target="../media/image96.png"/><Relationship Id="rId7" Type="http://schemas.openxmlformats.org/officeDocument/2006/relationships/image" Target="../media/image100.png"/><Relationship Id="rId12" Type="http://schemas.openxmlformats.org/officeDocument/2006/relationships/image" Target="../media/image105.png"/><Relationship Id="rId17" Type="http://schemas.openxmlformats.org/officeDocument/2006/relationships/image" Target="../media/image110.png"/><Relationship Id="rId2" Type="http://schemas.openxmlformats.org/officeDocument/2006/relationships/image" Target="../media/image95.png"/><Relationship Id="rId16" Type="http://schemas.openxmlformats.org/officeDocument/2006/relationships/image" Target="../media/image109.jpeg"/><Relationship Id="rId20" Type="http://schemas.openxmlformats.org/officeDocument/2006/relationships/image" Target="../media/image113.emf"/><Relationship Id="rId1" Type="http://schemas.openxmlformats.org/officeDocument/2006/relationships/slideLayout" Target="../slideLayouts/slideLayout15.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98.png"/><Relationship Id="rId15" Type="http://schemas.openxmlformats.org/officeDocument/2006/relationships/image" Target="../media/image108.jpeg"/><Relationship Id="rId10" Type="http://schemas.openxmlformats.org/officeDocument/2006/relationships/image" Target="../media/image103.png"/><Relationship Id="rId19" Type="http://schemas.openxmlformats.org/officeDocument/2006/relationships/image" Target="../media/image112.jpeg"/><Relationship Id="rId4" Type="http://schemas.openxmlformats.org/officeDocument/2006/relationships/image" Target="../media/image97.png"/><Relationship Id="rId9" Type="http://schemas.openxmlformats.org/officeDocument/2006/relationships/image" Target="../media/image102.png"/><Relationship Id="rId14" Type="http://schemas.openxmlformats.org/officeDocument/2006/relationships/image" Target="../media/image10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9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95.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15.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96.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jpeg"/><Relationship Id="rId7" Type="http://schemas.openxmlformats.org/officeDocument/2006/relationships/image" Target="../media/image122.png"/><Relationship Id="rId2" Type="http://schemas.openxmlformats.org/officeDocument/2006/relationships/image" Target="../media/image117.jpeg"/><Relationship Id="rId1" Type="http://schemas.openxmlformats.org/officeDocument/2006/relationships/slideLayout" Target="../slideLayouts/slideLayout15.xml"/><Relationship Id="rId6" Type="http://schemas.openxmlformats.org/officeDocument/2006/relationships/image" Target="../media/image121.jpeg"/><Relationship Id="rId5" Type="http://schemas.openxmlformats.org/officeDocument/2006/relationships/image" Target="../media/image120.png"/><Relationship Id="rId4" Type="http://schemas.openxmlformats.org/officeDocument/2006/relationships/image" Target="../media/image119.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23528" y="1432977"/>
            <a:ext cx="8800807" cy="1138773"/>
          </a:xfrm>
          <a:prstGeom prst="rect">
            <a:avLst/>
          </a:prstGeom>
        </p:spPr>
        <p:txBody>
          <a:bodyPr wrap="none">
            <a:spAutoFit/>
          </a:bodyPr>
          <a:lstStyle/>
          <a:p>
            <a:r>
              <a:rPr lang="zh-CN" altLang="en-US" sz="4000" b="1" dirty="0" smtClean="0">
                <a:solidFill>
                  <a:srgbClr val="FFFF00"/>
                </a:solidFill>
                <a:effectLst>
                  <a:glow rad="38100">
                    <a:srgbClr val="00359E">
                      <a:alpha val="49000"/>
                    </a:srgbClr>
                  </a:glow>
                </a:effectLst>
                <a:latin typeface="微软雅黑" pitchFamily="34" charset="-122"/>
                <a:ea typeface="微软雅黑" pitchFamily="34" charset="-122"/>
              </a:rPr>
              <a:t>职业院校智慧校园建设</a:t>
            </a:r>
            <a:endParaRPr lang="en-US" altLang="zh-CN" sz="4000" b="1" dirty="0" smtClean="0">
              <a:solidFill>
                <a:srgbClr val="FFFF00"/>
              </a:solidFill>
              <a:effectLst>
                <a:glow rad="38100">
                  <a:srgbClr val="00359E">
                    <a:alpha val="49000"/>
                  </a:srgbClr>
                </a:glow>
              </a:effectLst>
              <a:latin typeface="微软雅黑" pitchFamily="34" charset="-122"/>
              <a:ea typeface="微软雅黑" pitchFamily="34" charset="-122"/>
            </a:endParaRPr>
          </a:p>
          <a:p>
            <a:r>
              <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rPr>
              <a:t>      ---《</a:t>
            </a:r>
            <a:r>
              <a:rPr lang="zh-CN" altLang="en-US" sz="2800" dirty="0">
                <a:solidFill>
                  <a:srgbClr val="FFFF00"/>
                </a:solidFill>
                <a:effectLst>
                  <a:glow rad="38100">
                    <a:srgbClr val="00359E">
                      <a:alpha val="49000"/>
                    </a:srgbClr>
                  </a:glow>
                </a:effectLst>
                <a:latin typeface="微软雅黑" pitchFamily="34" charset="-122"/>
                <a:ea typeface="微软雅黑" pitchFamily="34" charset="-122"/>
              </a:rPr>
              <a:t>职业院校数字校园建设</a:t>
            </a:r>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规范（</a:t>
            </a:r>
            <a:r>
              <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rPr>
              <a:t>2015</a:t>
            </a:r>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a:t>
            </a:r>
            <a:r>
              <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rPr>
              <a:t>》</a:t>
            </a:r>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解读  </a:t>
            </a:r>
            <a:endParaRPr lang="en-US" altLang="zh-CN" sz="2800" dirty="0">
              <a:solidFill>
                <a:schemeClr val="bg1"/>
              </a:solidFill>
              <a:effectLst>
                <a:glow rad="38100">
                  <a:srgbClr val="00359E">
                    <a:alpha val="49000"/>
                  </a:srgbClr>
                </a:glow>
              </a:effectLst>
              <a:latin typeface="微软雅黑" pitchFamily="34" charset="-122"/>
              <a:ea typeface="微软雅黑" pitchFamily="34" charset="-122"/>
            </a:endParaRPr>
          </a:p>
        </p:txBody>
      </p:sp>
      <p:sp>
        <p:nvSpPr>
          <p:cNvPr id="2" name="矩形 1"/>
          <p:cNvSpPr/>
          <p:nvPr/>
        </p:nvSpPr>
        <p:spPr>
          <a:xfrm>
            <a:off x="3995935" y="3363838"/>
            <a:ext cx="1412991" cy="923330"/>
          </a:xfrm>
          <a:prstGeom prst="rect">
            <a:avLst/>
          </a:prstGeom>
        </p:spPr>
        <p:txBody>
          <a:bodyPr wrap="square">
            <a:spAutoFit/>
          </a:bodyPr>
          <a:lstStyle/>
          <a:p>
            <a:r>
              <a:rPr lang="zh-CN" altLang="en-US" sz="2000" dirty="0" smtClean="0">
                <a:latin typeface="微软雅黑" panose="020B0503020204020204" pitchFamily="34" charset="-122"/>
                <a:ea typeface="微软雅黑" panose="020B0503020204020204" pitchFamily="34" charset="-122"/>
              </a:rPr>
              <a:t> </a:t>
            </a:r>
            <a:r>
              <a:rPr lang="zh-CN" altLang="en-US" sz="2000" dirty="0" smtClean="0">
                <a:latin typeface="微软雅黑" panose="020B0503020204020204" pitchFamily="34" charset="-122"/>
                <a:ea typeface="微软雅黑" panose="020B0503020204020204" pitchFamily="34" charset="-122"/>
              </a:rPr>
              <a:t>  </a:t>
            </a:r>
            <a:r>
              <a:rPr lang="zh-CN" altLang="en-US" sz="2000" dirty="0" smtClean="0">
                <a:latin typeface="微软雅黑" panose="020B0503020204020204" pitchFamily="34" charset="-122"/>
                <a:ea typeface="微软雅黑" panose="020B0503020204020204" pitchFamily="34" charset="-122"/>
              </a:rPr>
              <a:t>魏   民</a:t>
            </a:r>
            <a:endParaRPr lang="en-US" altLang="zh-CN" sz="2000" dirty="0" smtClean="0">
              <a:latin typeface="微软雅黑" panose="020B0503020204020204" pitchFamily="34" charset="-122"/>
              <a:ea typeface="微软雅黑" panose="020B0503020204020204" pitchFamily="34" charset="-122"/>
            </a:endParaRPr>
          </a:p>
          <a:p>
            <a:pPr marL="342900" indent="-342900">
              <a:buAutoNum type="arabicPlain" startAt="2016"/>
            </a:pPr>
            <a:r>
              <a:rPr lang="en-US" altLang="zh-CN" dirty="0" smtClean="0"/>
              <a:t> 01 </a:t>
            </a:r>
            <a:r>
              <a:rPr lang="en-US" altLang="zh-CN" dirty="0" smtClean="0"/>
              <a:t>15</a:t>
            </a:r>
            <a:endParaRPr lang="en-US" altLang="zh-CN" dirty="0"/>
          </a:p>
          <a:p>
            <a:r>
              <a:rPr lang="zh-CN" altLang="en-US" sz="1600" dirty="0" smtClean="0">
                <a:latin typeface="微软雅黑" panose="020B0503020204020204" pitchFamily="34" charset="-122"/>
                <a:ea typeface="微软雅黑" panose="020B0503020204020204" pitchFamily="34" charset="-122"/>
              </a:rPr>
              <a:t>（海南 新乡）</a:t>
            </a:r>
            <a:endParaRPr lang="zh-CN" altLang="en-US"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0445006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TextBox 24"/>
          <p:cNvSpPr txBox="1"/>
          <p:nvPr/>
        </p:nvSpPr>
        <p:spPr>
          <a:xfrm>
            <a:off x="2339752" y="632226"/>
            <a:ext cx="4735140" cy="954107"/>
          </a:xfrm>
          <a:prstGeom prst="rect">
            <a:avLst/>
          </a:prstGeom>
          <a:noFill/>
        </p:spPr>
        <p:txBody>
          <a:bodyPr wrap="square" rtlCol="0">
            <a:spAutoFit/>
          </a:bodyPr>
          <a:lstStyle/>
          <a:p>
            <a:pPr>
              <a:lnSpc>
                <a:spcPct val="200000"/>
              </a:lnSpc>
            </a:pPr>
            <a:r>
              <a:rPr lang="zh-CN" altLang="en-US" b="1" dirty="0" smtClean="0">
                <a:latin typeface="微软雅黑" pitchFamily="34" charset="-122"/>
                <a:ea typeface="微软雅黑" pitchFamily="34" charset="-122"/>
              </a:rPr>
              <a:t> </a:t>
            </a:r>
            <a:r>
              <a:rPr lang="zh-CN" altLang="en-US" sz="2800" b="1" dirty="0" smtClean="0">
                <a:latin typeface="微软雅黑" pitchFamily="34" charset="-122"/>
                <a:ea typeface="微软雅黑" pitchFamily="34" charset="-122"/>
              </a:rPr>
              <a:t>第一节：</a:t>
            </a:r>
            <a:r>
              <a:rPr lang="en-US" altLang="zh-CN" sz="2800" b="1" dirty="0" smtClean="0">
                <a:latin typeface="微软雅黑" pitchFamily="34" charset="-122"/>
                <a:ea typeface="微软雅黑" pitchFamily="34" charset="-122"/>
              </a:rPr>
              <a:t>《</a:t>
            </a:r>
            <a:r>
              <a:rPr lang="zh-CN" altLang="en-US" sz="2800" b="1" dirty="0" smtClean="0">
                <a:latin typeface="微软雅黑" pitchFamily="34" charset="-122"/>
                <a:ea typeface="微软雅黑" pitchFamily="34" charset="-122"/>
              </a:rPr>
              <a:t>规范</a:t>
            </a:r>
            <a:r>
              <a:rPr lang="en-US" altLang="zh-CN" sz="2800" b="1" dirty="0" smtClean="0">
                <a:latin typeface="微软雅黑" pitchFamily="34" charset="-122"/>
                <a:ea typeface="微软雅黑" pitchFamily="34" charset="-122"/>
              </a:rPr>
              <a:t>》</a:t>
            </a:r>
            <a:r>
              <a:rPr lang="zh-CN" altLang="en-US" sz="2800" b="1" dirty="0" smtClean="0">
                <a:latin typeface="微软雅黑" pitchFamily="34" charset="-122"/>
                <a:ea typeface="微软雅黑" pitchFamily="34" charset="-122"/>
              </a:rPr>
              <a:t>编制背景</a:t>
            </a:r>
            <a:endParaRPr lang="en-US" altLang="zh-CN" sz="2800" b="1" dirty="0" smtClean="0">
              <a:latin typeface="微软雅黑" pitchFamily="34" charset="-122"/>
              <a:ea typeface="微软雅黑" pitchFamily="34" charset="-122"/>
            </a:endParaRPr>
          </a:p>
        </p:txBody>
      </p:sp>
      <p:sp>
        <p:nvSpPr>
          <p:cNvPr id="9" name="矩形 8"/>
          <p:cNvSpPr/>
          <p:nvPr/>
        </p:nvSpPr>
        <p:spPr>
          <a:xfrm>
            <a:off x="2771800" y="1863640"/>
            <a:ext cx="3600400" cy="685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时代</a:t>
            </a:r>
            <a:r>
              <a:rPr lang="zh-CN" altLang="en-US" sz="2400" dirty="0">
                <a:solidFill>
                  <a:schemeClr val="tx1"/>
                </a:solidFill>
                <a:latin typeface="微软雅黑" panose="020B0503020204020204" pitchFamily="34" charset="-122"/>
                <a:ea typeface="微软雅黑" panose="020B0503020204020204" pitchFamily="34" charset="-122"/>
              </a:rPr>
              <a:t>背景</a:t>
            </a:r>
          </a:p>
        </p:txBody>
      </p:sp>
      <p:sp>
        <p:nvSpPr>
          <p:cNvPr id="10" name="矩形 9"/>
          <p:cNvSpPr/>
          <p:nvPr/>
        </p:nvSpPr>
        <p:spPr>
          <a:xfrm>
            <a:off x="2771800" y="2613739"/>
            <a:ext cx="3600400" cy="685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需求</a:t>
            </a:r>
            <a:r>
              <a:rPr lang="zh-CN" altLang="en-US" sz="2400" dirty="0">
                <a:solidFill>
                  <a:schemeClr val="tx1"/>
                </a:solidFill>
                <a:latin typeface="微软雅黑" panose="020B0503020204020204" pitchFamily="34" charset="-122"/>
                <a:ea typeface="微软雅黑" panose="020B0503020204020204" pitchFamily="34" charset="-122"/>
              </a:rPr>
              <a:t>背景</a:t>
            </a:r>
          </a:p>
        </p:txBody>
      </p:sp>
      <p:sp>
        <p:nvSpPr>
          <p:cNvPr id="11" name="矩形 10"/>
          <p:cNvSpPr/>
          <p:nvPr/>
        </p:nvSpPr>
        <p:spPr>
          <a:xfrm>
            <a:off x="2771800" y="3363838"/>
            <a:ext cx="3600400" cy="685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发展</a:t>
            </a:r>
            <a:r>
              <a:rPr lang="zh-CN" altLang="en-US" sz="2400" dirty="0">
                <a:solidFill>
                  <a:schemeClr val="tx1"/>
                </a:solidFill>
                <a:latin typeface="微软雅黑" panose="020B0503020204020204" pitchFamily="34" charset="-122"/>
                <a:ea typeface="微软雅黑" panose="020B0503020204020204" pitchFamily="34" charset="-122"/>
              </a:rPr>
              <a:t>背景</a:t>
            </a:r>
          </a:p>
        </p:txBody>
      </p:sp>
    </p:spTree>
    <p:extLst>
      <p:ext uri="{BB962C8B-B14F-4D97-AF65-F5344CB8AC3E}">
        <p14:creationId xmlns:p14="http://schemas.microsoft.com/office/powerpoint/2010/main" val="355822240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498680" y="483518"/>
            <a:ext cx="4134955" cy="476846"/>
          </a:xfrm>
        </p:spPr>
        <p:txBody>
          <a:bodyPr>
            <a:noAutofit/>
          </a:bodyPr>
          <a:lstStyle/>
          <a:p>
            <a:r>
              <a:rPr lang="zh-CN" altLang="en-US" sz="2000" b="0" dirty="0" smtClean="0">
                <a:latin typeface="黑体" pitchFamily="49" charset="-122"/>
                <a:ea typeface="黑体" pitchFamily="49" charset="-122"/>
              </a:rPr>
              <a:t>三、创新建设思路</a:t>
            </a:r>
            <a:r>
              <a:rPr lang="en-US" altLang="zh-CN" sz="2000" b="0" dirty="0" smtClean="0">
                <a:latin typeface="黑体" pitchFamily="49" charset="-122"/>
                <a:ea typeface="黑体" pitchFamily="49" charset="-122"/>
              </a:rPr>
              <a:t/>
            </a:r>
            <a:br>
              <a:rPr lang="en-US" altLang="zh-CN" sz="2000" b="0" dirty="0" smtClean="0">
                <a:latin typeface="黑体" pitchFamily="49" charset="-122"/>
                <a:ea typeface="黑体" pitchFamily="49" charset="-122"/>
              </a:rPr>
            </a:br>
            <a:r>
              <a:rPr lang="zh-CN" altLang="en-US" sz="1600" dirty="0" smtClean="0">
                <a:latin typeface="黑体" pitchFamily="49" charset="-122"/>
                <a:ea typeface="黑体" pitchFamily="49" charset="-122"/>
              </a:rPr>
              <a:t>（十一）创新微信校园</a:t>
            </a:r>
            <a:endParaRPr lang="zh-CN" altLang="en-US" sz="1600" b="0" dirty="0">
              <a:latin typeface="微软雅黑" panose="020B0503020204020204" pitchFamily="34" charset="-122"/>
              <a:ea typeface="微软雅黑" panose="020B0503020204020204" pitchFamily="34" charset="-122"/>
            </a:endParaRPr>
          </a:p>
        </p:txBody>
      </p:sp>
      <p:pic>
        <p:nvPicPr>
          <p:cNvPr id="57" name="图片 56" descr="C:\Users\kaifa01\Desktop\1\IMG_0250.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8309" y="1226398"/>
            <a:ext cx="1296144" cy="2204746"/>
          </a:xfrm>
          <a:prstGeom prst="rect">
            <a:avLst/>
          </a:prstGeom>
          <a:noFill/>
          <a:ln>
            <a:noFill/>
          </a:ln>
        </p:spPr>
      </p:pic>
      <p:pic>
        <p:nvPicPr>
          <p:cNvPr id="58" name="图片 57" descr="C:\Users\kaifa01\Desktop\1\IMG_0264.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7866" y="1210670"/>
            <a:ext cx="1270249" cy="2249783"/>
          </a:xfrm>
          <a:prstGeom prst="rect">
            <a:avLst/>
          </a:prstGeom>
          <a:noFill/>
          <a:ln>
            <a:noFill/>
          </a:ln>
        </p:spPr>
      </p:pic>
      <p:pic>
        <p:nvPicPr>
          <p:cNvPr id="59" name="图片 58" descr="C:\Users\kaifa01\Desktop\1\IMG_0255.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5623" y="1165641"/>
            <a:ext cx="1232732" cy="2378748"/>
          </a:xfrm>
          <a:prstGeom prst="rect">
            <a:avLst/>
          </a:prstGeom>
          <a:noFill/>
          <a:ln>
            <a:noFill/>
          </a:ln>
        </p:spPr>
      </p:pic>
      <p:pic>
        <p:nvPicPr>
          <p:cNvPr id="60" name="Picture 2" descr="C:\Users\Administrator\Desktop\图片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1610" y="2330734"/>
            <a:ext cx="1046699" cy="2285018"/>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3" descr="C:\Users\Administrator\Desktop\图片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41972" y="2546906"/>
            <a:ext cx="1000414" cy="2118862"/>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4" descr="C:\Users\Administrator\Desktop\图片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6096" y="2643758"/>
            <a:ext cx="1604333" cy="2255047"/>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3" descr="C:\Users\Administrator\Desktop\图片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57754" y="3683499"/>
            <a:ext cx="628803" cy="1040523"/>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8" descr="c:\users\administrator\appdata\local\360chrome\chrome\User Data\temp\u=265134174,902897082&amp;fm=21&amp;gp=0.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17552"/>
          <a:stretch/>
        </p:blipFill>
        <p:spPr bwMode="auto">
          <a:xfrm>
            <a:off x="2400810" y="3843816"/>
            <a:ext cx="551010" cy="719156"/>
          </a:xfrm>
          <a:prstGeom prst="roundRect">
            <a:avLst>
              <a:gd name="adj" fmla="val 0"/>
            </a:avLst>
          </a:prstGeom>
          <a:noFill/>
          <a:ln>
            <a:solidFill>
              <a:schemeClr val="accent6"/>
            </a:solidFill>
          </a:ln>
          <a:extLst>
            <a:ext uri="{909E8E84-426E-40DD-AFC4-6F175D3DCCD1}">
              <a14:hiddenFill xmlns:a14="http://schemas.microsoft.com/office/drawing/2010/main">
                <a:solidFill>
                  <a:srgbClr val="FFFFFF"/>
                </a:solidFill>
              </a14:hiddenFill>
            </a:ext>
          </a:extLst>
        </p:spPr>
      </p:pic>
      <p:sp>
        <p:nvSpPr>
          <p:cNvPr id="65" name="TextBox 118"/>
          <p:cNvSpPr txBox="1"/>
          <p:nvPr/>
        </p:nvSpPr>
        <p:spPr>
          <a:xfrm>
            <a:off x="2409365" y="4483840"/>
            <a:ext cx="588623" cy="213585"/>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zh-CN" altLang="en-US" sz="788" dirty="0"/>
              <a:t>实训考勤</a:t>
            </a:r>
          </a:p>
        </p:txBody>
      </p:sp>
    </p:spTree>
    <p:extLst>
      <p:ext uri="{BB962C8B-B14F-4D97-AF65-F5344CB8AC3E}">
        <p14:creationId xmlns:p14="http://schemas.microsoft.com/office/powerpoint/2010/main" val="2653900752"/>
      </p:ext>
    </p:extLst>
  </p:cSld>
  <p:clrMapOvr>
    <a:masterClrMapping/>
  </p:clrMapOvr>
  <p:transition>
    <p:zoom/>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02871" y="451830"/>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（十二）创新移动校园</a:t>
            </a:r>
            <a:r>
              <a:rPr lang="en-US" altLang="zh-CN" sz="1400" dirty="0" smtClean="0">
                <a:latin typeface="黑体" pitchFamily="49" charset="-122"/>
                <a:ea typeface="黑体" pitchFamily="49" charset="-122"/>
              </a:rPr>
              <a:t>APP</a:t>
            </a:r>
            <a:r>
              <a:rPr lang="zh-CN" altLang="en-US" sz="1400" dirty="0" smtClean="0">
                <a:latin typeface="黑体" pitchFamily="49" charset="-122"/>
                <a:ea typeface="黑体" pitchFamily="49" charset="-122"/>
              </a:rPr>
              <a:t>建设</a:t>
            </a:r>
            <a:endParaRPr lang="zh-CN" altLang="en-US" sz="1400" b="0" dirty="0">
              <a:latin typeface="微软雅黑" panose="020B0503020204020204" pitchFamily="34" charset="-122"/>
              <a:ea typeface="微软雅黑" panose="020B0503020204020204" pitchFamily="34" charset="-122"/>
            </a:endParaRPr>
          </a:p>
        </p:txBody>
      </p:sp>
      <p:pic>
        <p:nvPicPr>
          <p:cNvPr id="3" name="Picture 4"/>
          <p:cNvPicPr>
            <a:picLocks noChangeAspect="1" noChangeArrowheads="1"/>
          </p:cNvPicPr>
          <p:nvPr/>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4103175" y="2512853"/>
            <a:ext cx="864096"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圆角矩形 3"/>
          <p:cNvSpPr/>
          <p:nvPr/>
        </p:nvSpPr>
        <p:spPr>
          <a:xfrm>
            <a:off x="2104953" y="2008796"/>
            <a:ext cx="864096" cy="43204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350" dirty="0"/>
              <a:t>学校门户</a:t>
            </a:r>
          </a:p>
        </p:txBody>
      </p:sp>
      <p:sp>
        <p:nvSpPr>
          <p:cNvPr id="5" name="圆角矩形 4"/>
          <p:cNvSpPr/>
          <p:nvPr/>
        </p:nvSpPr>
        <p:spPr>
          <a:xfrm>
            <a:off x="4103175" y="1833551"/>
            <a:ext cx="864096" cy="43204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CN" altLang="en-US" sz="1350" dirty="0"/>
              <a:t>办公事务</a:t>
            </a:r>
          </a:p>
        </p:txBody>
      </p:sp>
      <p:sp>
        <p:nvSpPr>
          <p:cNvPr id="6" name="圆角矩形 5"/>
          <p:cNvSpPr/>
          <p:nvPr/>
        </p:nvSpPr>
        <p:spPr>
          <a:xfrm>
            <a:off x="6155403" y="1936788"/>
            <a:ext cx="864096"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350" dirty="0"/>
              <a:t>教务信息</a:t>
            </a:r>
          </a:p>
        </p:txBody>
      </p:sp>
      <p:sp>
        <p:nvSpPr>
          <p:cNvPr id="7" name="圆角矩形 6"/>
          <p:cNvSpPr/>
          <p:nvPr/>
        </p:nvSpPr>
        <p:spPr>
          <a:xfrm>
            <a:off x="2104953" y="3520964"/>
            <a:ext cx="864096" cy="43204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1350" dirty="0"/>
              <a:t>个人事务</a:t>
            </a:r>
          </a:p>
        </p:txBody>
      </p:sp>
      <p:sp>
        <p:nvSpPr>
          <p:cNvPr id="8" name="圆角矩形 7"/>
          <p:cNvSpPr/>
          <p:nvPr/>
        </p:nvSpPr>
        <p:spPr>
          <a:xfrm>
            <a:off x="4103175" y="3881004"/>
            <a:ext cx="864096" cy="43204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1350" dirty="0"/>
              <a:t>移动学习</a:t>
            </a:r>
          </a:p>
        </p:txBody>
      </p:sp>
      <p:sp>
        <p:nvSpPr>
          <p:cNvPr id="10" name="圆角矩形 9"/>
          <p:cNvSpPr/>
          <p:nvPr/>
        </p:nvSpPr>
        <p:spPr>
          <a:xfrm>
            <a:off x="6155403" y="3448956"/>
            <a:ext cx="864096" cy="43204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350" dirty="0"/>
              <a:t>校园招聘</a:t>
            </a:r>
          </a:p>
        </p:txBody>
      </p:sp>
      <p:sp>
        <p:nvSpPr>
          <p:cNvPr id="11" name="流程图: 联系 10"/>
          <p:cNvSpPr/>
          <p:nvPr/>
        </p:nvSpPr>
        <p:spPr>
          <a:xfrm>
            <a:off x="1456881" y="1216709"/>
            <a:ext cx="378042" cy="504056"/>
          </a:xfrm>
          <a:prstGeom prst="flowChartConnector">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050" dirty="0"/>
              <a:t>概况</a:t>
            </a:r>
          </a:p>
        </p:txBody>
      </p:sp>
      <p:sp>
        <p:nvSpPr>
          <p:cNvPr id="12" name="流程图: 联系 11"/>
          <p:cNvSpPr/>
          <p:nvPr/>
        </p:nvSpPr>
        <p:spPr>
          <a:xfrm>
            <a:off x="1915932" y="1216709"/>
            <a:ext cx="378042" cy="504056"/>
          </a:xfrm>
          <a:prstGeom prst="flowChartConnector">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050" dirty="0"/>
              <a:t>风景</a:t>
            </a:r>
          </a:p>
        </p:txBody>
      </p:sp>
      <p:sp>
        <p:nvSpPr>
          <p:cNvPr id="13" name="流程图: 联系 12"/>
          <p:cNvSpPr/>
          <p:nvPr/>
        </p:nvSpPr>
        <p:spPr>
          <a:xfrm>
            <a:off x="2347980" y="1216709"/>
            <a:ext cx="378042" cy="504056"/>
          </a:xfrm>
          <a:prstGeom prst="flowChartConnector">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050" dirty="0"/>
              <a:t>院系</a:t>
            </a:r>
          </a:p>
        </p:txBody>
      </p:sp>
      <p:sp>
        <p:nvSpPr>
          <p:cNvPr id="14" name="流程图: 联系 13"/>
          <p:cNvSpPr/>
          <p:nvPr/>
        </p:nvSpPr>
        <p:spPr>
          <a:xfrm>
            <a:off x="2774196" y="1216709"/>
            <a:ext cx="378042" cy="504056"/>
          </a:xfrm>
          <a:prstGeom prst="flowChartConnector">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050" dirty="0"/>
              <a:t>师资</a:t>
            </a:r>
          </a:p>
        </p:txBody>
      </p:sp>
      <p:sp>
        <p:nvSpPr>
          <p:cNvPr id="15" name="流程图: 联系 14"/>
          <p:cNvSpPr/>
          <p:nvPr/>
        </p:nvSpPr>
        <p:spPr>
          <a:xfrm>
            <a:off x="3198003" y="1216709"/>
            <a:ext cx="378042" cy="504056"/>
          </a:xfrm>
          <a:prstGeom prst="flowChartConnector">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050" dirty="0"/>
              <a:t>新闻</a:t>
            </a:r>
          </a:p>
        </p:txBody>
      </p:sp>
      <p:sp>
        <p:nvSpPr>
          <p:cNvPr id="16" name="流程图: 联系 15"/>
          <p:cNvSpPr/>
          <p:nvPr/>
        </p:nvSpPr>
        <p:spPr>
          <a:xfrm>
            <a:off x="3616992" y="1216709"/>
            <a:ext cx="378042" cy="504056"/>
          </a:xfrm>
          <a:prstGeom prst="flowChartConnector">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050" dirty="0"/>
              <a:t>待办</a:t>
            </a:r>
          </a:p>
        </p:txBody>
      </p:sp>
      <p:sp>
        <p:nvSpPr>
          <p:cNvPr id="17" name="流程图: 联系 16"/>
          <p:cNvSpPr/>
          <p:nvPr/>
        </p:nvSpPr>
        <p:spPr>
          <a:xfrm>
            <a:off x="4035571" y="1216709"/>
            <a:ext cx="378042" cy="504056"/>
          </a:xfrm>
          <a:prstGeom prst="flowChartConnector">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050" dirty="0"/>
              <a:t>日程</a:t>
            </a:r>
          </a:p>
        </p:txBody>
      </p:sp>
      <p:sp>
        <p:nvSpPr>
          <p:cNvPr id="18" name="流程图: 联系 17"/>
          <p:cNvSpPr/>
          <p:nvPr/>
        </p:nvSpPr>
        <p:spPr>
          <a:xfrm>
            <a:off x="4454150" y="1216709"/>
            <a:ext cx="378042" cy="504056"/>
          </a:xfrm>
          <a:prstGeom prst="flowChartConnector">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050" dirty="0"/>
              <a:t>公文</a:t>
            </a:r>
          </a:p>
        </p:txBody>
      </p:sp>
      <p:sp>
        <p:nvSpPr>
          <p:cNvPr id="19" name="流程图: 联系 18"/>
          <p:cNvSpPr/>
          <p:nvPr/>
        </p:nvSpPr>
        <p:spPr>
          <a:xfrm>
            <a:off x="4872728" y="1216709"/>
            <a:ext cx="378042" cy="504056"/>
          </a:xfrm>
          <a:prstGeom prst="flowChartConnector">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050" dirty="0"/>
              <a:t>通知</a:t>
            </a:r>
          </a:p>
        </p:txBody>
      </p:sp>
      <p:sp>
        <p:nvSpPr>
          <p:cNvPr id="20" name="流程图: 联系 19"/>
          <p:cNvSpPr/>
          <p:nvPr/>
        </p:nvSpPr>
        <p:spPr>
          <a:xfrm>
            <a:off x="5291307" y="1216709"/>
            <a:ext cx="378042" cy="504056"/>
          </a:xfrm>
          <a:prstGeom prst="flowChartConnector">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050" dirty="0"/>
              <a:t>请示</a:t>
            </a:r>
          </a:p>
        </p:txBody>
      </p:sp>
      <p:sp>
        <p:nvSpPr>
          <p:cNvPr id="21" name="流程图: 联系 20"/>
          <p:cNvSpPr/>
          <p:nvPr/>
        </p:nvSpPr>
        <p:spPr>
          <a:xfrm>
            <a:off x="5736824" y="1216709"/>
            <a:ext cx="378042" cy="504056"/>
          </a:xfrm>
          <a:prstGeom prst="flowChartConnector">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050" dirty="0"/>
              <a:t>选课</a:t>
            </a:r>
          </a:p>
        </p:txBody>
      </p:sp>
      <p:sp>
        <p:nvSpPr>
          <p:cNvPr id="22" name="流程图: 联系 21"/>
          <p:cNvSpPr/>
          <p:nvPr/>
        </p:nvSpPr>
        <p:spPr>
          <a:xfrm>
            <a:off x="6155403" y="1216709"/>
            <a:ext cx="378042" cy="504056"/>
          </a:xfrm>
          <a:prstGeom prst="flowChartConnector">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050" dirty="0"/>
              <a:t>课表</a:t>
            </a:r>
          </a:p>
        </p:txBody>
      </p:sp>
      <p:sp>
        <p:nvSpPr>
          <p:cNvPr id="23" name="流程图: 联系 22"/>
          <p:cNvSpPr/>
          <p:nvPr/>
        </p:nvSpPr>
        <p:spPr>
          <a:xfrm>
            <a:off x="6573982" y="1216709"/>
            <a:ext cx="378042" cy="504056"/>
          </a:xfrm>
          <a:prstGeom prst="flowChartConnector">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050" dirty="0"/>
              <a:t>考试</a:t>
            </a:r>
          </a:p>
        </p:txBody>
      </p:sp>
      <p:sp>
        <p:nvSpPr>
          <p:cNvPr id="24" name="流程图: 联系 23"/>
          <p:cNvSpPr/>
          <p:nvPr/>
        </p:nvSpPr>
        <p:spPr>
          <a:xfrm>
            <a:off x="6992561" y="1216709"/>
            <a:ext cx="378042" cy="504056"/>
          </a:xfrm>
          <a:prstGeom prst="flowChartConnector">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050" dirty="0"/>
              <a:t>迎新</a:t>
            </a:r>
          </a:p>
        </p:txBody>
      </p:sp>
      <p:sp>
        <p:nvSpPr>
          <p:cNvPr id="25" name="流程图: 联系 24"/>
          <p:cNvSpPr/>
          <p:nvPr/>
        </p:nvSpPr>
        <p:spPr>
          <a:xfrm>
            <a:off x="7411139" y="1216709"/>
            <a:ext cx="378042" cy="504056"/>
          </a:xfrm>
          <a:prstGeom prst="flowChartConnector">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050" dirty="0"/>
              <a:t>离校</a:t>
            </a:r>
          </a:p>
        </p:txBody>
      </p:sp>
      <p:sp>
        <p:nvSpPr>
          <p:cNvPr id="26" name="流程图: 联系 25"/>
          <p:cNvSpPr/>
          <p:nvPr/>
        </p:nvSpPr>
        <p:spPr>
          <a:xfrm>
            <a:off x="1561262" y="4371950"/>
            <a:ext cx="378042" cy="504056"/>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CN" altLang="en-US" sz="1050" dirty="0"/>
              <a:t>邮件</a:t>
            </a:r>
          </a:p>
        </p:txBody>
      </p:sp>
      <p:sp>
        <p:nvSpPr>
          <p:cNvPr id="27" name="流程图: 联系 26"/>
          <p:cNvSpPr/>
          <p:nvPr/>
        </p:nvSpPr>
        <p:spPr>
          <a:xfrm>
            <a:off x="2020313" y="4371950"/>
            <a:ext cx="378042" cy="504056"/>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CN" altLang="en-US" sz="750" dirty="0"/>
              <a:t>一卡通</a:t>
            </a:r>
          </a:p>
        </p:txBody>
      </p:sp>
      <p:sp>
        <p:nvSpPr>
          <p:cNvPr id="28" name="流程图: 联系 27"/>
          <p:cNvSpPr/>
          <p:nvPr/>
        </p:nvSpPr>
        <p:spPr>
          <a:xfrm>
            <a:off x="2452361" y="4371950"/>
            <a:ext cx="378042" cy="504056"/>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CN" altLang="en-US" sz="675" dirty="0"/>
              <a:t>人日财务</a:t>
            </a:r>
          </a:p>
        </p:txBody>
      </p:sp>
      <p:sp>
        <p:nvSpPr>
          <p:cNvPr id="29" name="流程图: 联系 28"/>
          <p:cNvSpPr/>
          <p:nvPr/>
        </p:nvSpPr>
        <p:spPr>
          <a:xfrm>
            <a:off x="2878577" y="4371950"/>
            <a:ext cx="378042" cy="504056"/>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CN" altLang="en-US" sz="750" dirty="0"/>
              <a:t>通讯录</a:t>
            </a:r>
          </a:p>
        </p:txBody>
      </p:sp>
      <p:sp>
        <p:nvSpPr>
          <p:cNvPr id="30" name="流程图: 联系 29"/>
          <p:cNvSpPr/>
          <p:nvPr/>
        </p:nvSpPr>
        <p:spPr>
          <a:xfrm>
            <a:off x="3302384" y="4371950"/>
            <a:ext cx="378042" cy="504056"/>
          </a:xfrm>
          <a:prstGeom prst="flowChartConnector">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CN" altLang="en-US" sz="1050" dirty="0"/>
              <a:t>社区</a:t>
            </a:r>
          </a:p>
        </p:txBody>
      </p:sp>
      <p:sp>
        <p:nvSpPr>
          <p:cNvPr id="31" name="流程图: 联系 30"/>
          <p:cNvSpPr/>
          <p:nvPr/>
        </p:nvSpPr>
        <p:spPr>
          <a:xfrm>
            <a:off x="3721373" y="4371950"/>
            <a:ext cx="378042" cy="504056"/>
          </a:xfrm>
          <a:prstGeom prst="flowChartConnector">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750" dirty="0"/>
              <a:t>图书馆</a:t>
            </a:r>
          </a:p>
        </p:txBody>
      </p:sp>
      <p:sp>
        <p:nvSpPr>
          <p:cNvPr id="32" name="流程图: 联系 31"/>
          <p:cNvSpPr/>
          <p:nvPr/>
        </p:nvSpPr>
        <p:spPr>
          <a:xfrm>
            <a:off x="4139952" y="4371950"/>
            <a:ext cx="378042" cy="504056"/>
          </a:xfrm>
          <a:prstGeom prst="flowChartConnector">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1050" dirty="0"/>
              <a:t>文库</a:t>
            </a:r>
          </a:p>
        </p:txBody>
      </p:sp>
      <p:sp>
        <p:nvSpPr>
          <p:cNvPr id="33" name="流程图: 联系 32"/>
          <p:cNvSpPr/>
          <p:nvPr/>
        </p:nvSpPr>
        <p:spPr>
          <a:xfrm>
            <a:off x="4558530" y="4371950"/>
            <a:ext cx="378042" cy="504056"/>
          </a:xfrm>
          <a:prstGeom prst="flowChartConnector">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1050" dirty="0"/>
              <a:t>视频</a:t>
            </a:r>
          </a:p>
        </p:txBody>
      </p:sp>
      <p:sp>
        <p:nvSpPr>
          <p:cNvPr id="34" name="流程图: 联系 33"/>
          <p:cNvSpPr/>
          <p:nvPr/>
        </p:nvSpPr>
        <p:spPr>
          <a:xfrm>
            <a:off x="4977109" y="4371950"/>
            <a:ext cx="378042" cy="504056"/>
          </a:xfrm>
          <a:prstGeom prst="flowChartConnector">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675" dirty="0"/>
              <a:t>在线测试</a:t>
            </a:r>
          </a:p>
        </p:txBody>
      </p:sp>
      <p:sp>
        <p:nvSpPr>
          <p:cNvPr id="35" name="流程图: 联系 34"/>
          <p:cNvSpPr/>
          <p:nvPr/>
        </p:nvSpPr>
        <p:spPr>
          <a:xfrm>
            <a:off x="5395688" y="4371950"/>
            <a:ext cx="378042" cy="504056"/>
          </a:xfrm>
          <a:prstGeom prst="flowChartConnector">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1050" dirty="0"/>
              <a:t>交流</a:t>
            </a:r>
          </a:p>
        </p:txBody>
      </p:sp>
      <p:sp>
        <p:nvSpPr>
          <p:cNvPr id="36" name="流程图: 联系 35"/>
          <p:cNvSpPr/>
          <p:nvPr/>
        </p:nvSpPr>
        <p:spPr>
          <a:xfrm>
            <a:off x="5841205" y="4371950"/>
            <a:ext cx="378042" cy="504056"/>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675" dirty="0"/>
              <a:t>专业展示</a:t>
            </a:r>
          </a:p>
        </p:txBody>
      </p:sp>
      <p:sp>
        <p:nvSpPr>
          <p:cNvPr id="37" name="流程图: 联系 36"/>
          <p:cNvSpPr/>
          <p:nvPr/>
        </p:nvSpPr>
        <p:spPr>
          <a:xfrm>
            <a:off x="6259784" y="4371950"/>
            <a:ext cx="378042" cy="504056"/>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675" dirty="0"/>
              <a:t>院系展示</a:t>
            </a:r>
          </a:p>
        </p:txBody>
      </p:sp>
      <p:sp>
        <p:nvSpPr>
          <p:cNvPr id="38" name="流程图: 联系 37"/>
          <p:cNvSpPr/>
          <p:nvPr/>
        </p:nvSpPr>
        <p:spPr>
          <a:xfrm>
            <a:off x="6678363" y="4371950"/>
            <a:ext cx="378042" cy="504056"/>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675" dirty="0"/>
              <a:t>招聘信息</a:t>
            </a:r>
          </a:p>
        </p:txBody>
      </p:sp>
      <p:sp>
        <p:nvSpPr>
          <p:cNvPr id="39" name="流程图: 联系 38"/>
          <p:cNvSpPr/>
          <p:nvPr/>
        </p:nvSpPr>
        <p:spPr>
          <a:xfrm>
            <a:off x="7096941" y="4371950"/>
            <a:ext cx="378042" cy="504056"/>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675" dirty="0"/>
              <a:t>教工生活</a:t>
            </a:r>
          </a:p>
        </p:txBody>
      </p:sp>
      <p:cxnSp>
        <p:nvCxnSpPr>
          <p:cNvPr id="40" name="直接连接符 39"/>
          <p:cNvCxnSpPr>
            <a:stCxn id="4" idx="3"/>
            <a:endCxn id="3" idx="1"/>
          </p:cNvCxnSpPr>
          <p:nvPr/>
        </p:nvCxnSpPr>
        <p:spPr>
          <a:xfrm>
            <a:off x="2969049" y="2224820"/>
            <a:ext cx="1134126" cy="864096"/>
          </a:xfrm>
          <a:prstGeom prst="line">
            <a:avLst/>
          </a:prstGeom>
        </p:spPr>
        <p:style>
          <a:lnRef idx="2">
            <a:schemeClr val="accent3"/>
          </a:lnRef>
          <a:fillRef idx="0">
            <a:schemeClr val="accent3"/>
          </a:fillRef>
          <a:effectRef idx="1">
            <a:schemeClr val="accent3"/>
          </a:effectRef>
          <a:fontRef idx="minor">
            <a:schemeClr val="tx1"/>
          </a:fontRef>
        </p:style>
      </p:cxnSp>
      <p:cxnSp>
        <p:nvCxnSpPr>
          <p:cNvPr id="41" name="直接连接符 40"/>
          <p:cNvCxnSpPr>
            <a:stCxn id="3" idx="1"/>
            <a:endCxn id="7" idx="3"/>
          </p:cNvCxnSpPr>
          <p:nvPr/>
        </p:nvCxnSpPr>
        <p:spPr>
          <a:xfrm flipH="1">
            <a:off x="2969049" y="3088916"/>
            <a:ext cx="1134126" cy="648072"/>
          </a:xfrm>
          <a:prstGeom prst="line">
            <a:avLst/>
          </a:prstGeom>
        </p:spPr>
        <p:style>
          <a:lnRef idx="2">
            <a:schemeClr val="accent3"/>
          </a:lnRef>
          <a:fillRef idx="0">
            <a:schemeClr val="accent3"/>
          </a:fillRef>
          <a:effectRef idx="1">
            <a:schemeClr val="accent3"/>
          </a:effectRef>
          <a:fontRef idx="minor">
            <a:schemeClr val="tx1"/>
          </a:fontRef>
        </p:style>
      </p:cxnSp>
      <p:cxnSp>
        <p:nvCxnSpPr>
          <p:cNvPr id="42" name="直接连接符 41"/>
          <p:cNvCxnSpPr>
            <a:stCxn id="3" idx="0"/>
            <a:endCxn id="5" idx="2"/>
          </p:cNvCxnSpPr>
          <p:nvPr/>
        </p:nvCxnSpPr>
        <p:spPr>
          <a:xfrm flipV="1">
            <a:off x="4535223" y="2265600"/>
            <a:ext cx="0" cy="247253"/>
          </a:xfrm>
          <a:prstGeom prst="line">
            <a:avLst/>
          </a:prstGeom>
        </p:spPr>
        <p:style>
          <a:lnRef idx="2">
            <a:schemeClr val="accent3"/>
          </a:lnRef>
          <a:fillRef idx="0">
            <a:schemeClr val="accent3"/>
          </a:fillRef>
          <a:effectRef idx="1">
            <a:schemeClr val="accent3"/>
          </a:effectRef>
          <a:fontRef idx="minor">
            <a:schemeClr val="tx1"/>
          </a:fontRef>
        </p:style>
      </p:cxnSp>
      <p:cxnSp>
        <p:nvCxnSpPr>
          <p:cNvPr id="43" name="直接连接符 42"/>
          <p:cNvCxnSpPr>
            <a:stCxn id="3" idx="2"/>
            <a:endCxn id="8" idx="0"/>
          </p:cNvCxnSpPr>
          <p:nvPr/>
        </p:nvCxnSpPr>
        <p:spPr>
          <a:xfrm>
            <a:off x="4535223" y="3664980"/>
            <a:ext cx="0" cy="216024"/>
          </a:xfrm>
          <a:prstGeom prst="line">
            <a:avLst/>
          </a:prstGeom>
        </p:spPr>
        <p:style>
          <a:lnRef idx="2">
            <a:schemeClr val="accent3"/>
          </a:lnRef>
          <a:fillRef idx="0">
            <a:schemeClr val="accent3"/>
          </a:fillRef>
          <a:effectRef idx="1">
            <a:schemeClr val="accent3"/>
          </a:effectRef>
          <a:fontRef idx="minor">
            <a:schemeClr val="tx1"/>
          </a:fontRef>
        </p:style>
      </p:cxnSp>
      <p:cxnSp>
        <p:nvCxnSpPr>
          <p:cNvPr id="44" name="直接连接符 43"/>
          <p:cNvCxnSpPr>
            <a:stCxn id="3" idx="3"/>
            <a:endCxn id="6" idx="1"/>
          </p:cNvCxnSpPr>
          <p:nvPr/>
        </p:nvCxnSpPr>
        <p:spPr>
          <a:xfrm flipV="1">
            <a:off x="4967271" y="2152813"/>
            <a:ext cx="1188132" cy="936104"/>
          </a:xfrm>
          <a:prstGeom prst="line">
            <a:avLst/>
          </a:prstGeom>
        </p:spPr>
        <p:style>
          <a:lnRef idx="2">
            <a:schemeClr val="accent3"/>
          </a:lnRef>
          <a:fillRef idx="0">
            <a:schemeClr val="accent3"/>
          </a:fillRef>
          <a:effectRef idx="1">
            <a:schemeClr val="accent3"/>
          </a:effectRef>
          <a:fontRef idx="minor">
            <a:schemeClr val="tx1"/>
          </a:fontRef>
        </p:style>
      </p:cxnSp>
      <p:cxnSp>
        <p:nvCxnSpPr>
          <p:cNvPr id="45" name="直接连接符 44"/>
          <p:cNvCxnSpPr>
            <a:stCxn id="3" idx="3"/>
            <a:endCxn id="10" idx="1"/>
          </p:cNvCxnSpPr>
          <p:nvPr/>
        </p:nvCxnSpPr>
        <p:spPr>
          <a:xfrm>
            <a:off x="4967271" y="3088917"/>
            <a:ext cx="1188132" cy="576064"/>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077638001"/>
      </p:ext>
    </p:extLst>
  </p:cSld>
  <p:clrMapOvr>
    <a:masterClrMapping/>
  </p:clrMapOvr>
  <p:transition>
    <p:zoom/>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50017" y="324403"/>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（十二）创新移动校园</a:t>
            </a:r>
            <a:r>
              <a:rPr lang="en-US" altLang="zh-CN" sz="1400" dirty="0" smtClean="0">
                <a:latin typeface="黑体" pitchFamily="49" charset="-122"/>
                <a:ea typeface="黑体" pitchFamily="49" charset="-122"/>
              </a:rPr>
              <a:t>APP</a:t>
            </a:r>
            <a:r>
              <a:rPr lang="zh-CN" altLang="en-US" sz="1400" dirty="0" smtClean="0">
                <a:latin typeface="黑体" pitchFamily="49" charset="-122"/>
                <a:ea typeface="黑体" pitchFamily="49" charset="-122"/>
              </a:rPr>
              <a:t>建设</a:t>
            </a:r>
            <a:endParaRPr lang="zh-CN" altLang="en-US" sz="1400" b="0" dirty="0">
              <a:latin typeface="微软雅黑" panose="020B0503020204020204" pitchFamily="34" charset="-122"/>
              <a:ea typeface="微软雅黑" panose="020B0503020204020204" pitchFamily="34" charset="-122"/>
            </a:endParaRP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2086" y="1779663"/>
            <a:ext cx="1333891" cy="31620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7495" y="1059583"/>
            <a:ext cx="1304656" cy="30927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69504" y="987575"/>
            <a:ext cx="1542857" cy="36571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组合 5"/>
          <p:cNvGrpSpPr/>
          <p:nvPr/>
        </p:nvGrpSpPr>
        <p:grpSpPr>
          <a:xfrm>
            <a:off x="1312311" y="1445333"/>
            <a:ext cx="1333892" cy="3162029"/>
            <a:chOff x="225748" y="1445332"/>
            <a:chExt cx="1778522" cy="3162029"/>
          </a:xfrm>
        </p:grpSpPr>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749" y="1445332"/>
              <a:ext cx="1778521" cy="31620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6" descr="c:\users\administrator\appdata\local\360chrome\chrome\User Data\temp\2.jpg"/>
            <p:cNvPicPr>
              <a:picLocks noChangeAspect="1" noChangeArrowheads="1"/>
            </p:cNvPicPr>
            <p:nvPr/>
          </p:nvPicPr>
          <p:blipFill rotWithShape="1">
            <a:blip r:embed="rId5">
              <a:extLst>
                <a:ext uri="{28A0092B-C50C-407E-A947-70E740481C1C}">
                  <a14:useLocalDpi xmlns:a14="http://schemas.microsoft.com/office/drawing/2010/main" val="0"/>
                </a:ext>
              </a:extLst>
            </a:blip>
            <a:srcRect l="7088" t="13307" r="6172" b="17878"/>
            <a:stretch/>
          </p:blipFill>
          <p:spPr bwMode="auto">
            <a:xfrm>
              <a:off x="225748" y="1962000"/>
              <a:ext cx="1778522" cy="241200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灯片编号占位符 1"/>
          <p:cNvSpPr>
            <a:spLocks noGrp="1"/>
          </p:cNvSpPr>
          <p:nvPr>
            <p:ph type="sldNum" sz="quarter" idx="4294967295"/>
          </p:nvPr>
        </p:nvSpPr>
        <p:spPr>
          <a:xfrm>
            <a:off x="7582512" y="4834656"/>
            <a:ext cx="425804" cy="273844"/>
          </a:xfrm>
          <a:prstGeom prst="rect">
            <a:avLst/>
          </a:prstGeom>
        </p:spPr>
        <p:txBody>
          <a:bodyPr/>
          <a:lstStyle/>
          <a:p>
            <a:fld id="{0C913308-F349-4B6D-A68A-DD1791B4A57B}" type="slidenum">
              <a:rPr lang="zh-CN" altLang="en-US" smtClean="0"/>
              <a:pPr/>
              <a:t>102</a:t>
            </a:fld>
            <a:endParaRPr lang="zh-CN" altLang="en-US" dirty="0"/>
          </a:p>
        </p:txBody>
      </p:sp>
    </p:spTree>
    <p:extLst>
      <p:ext uri="{BB962C8B-B14F-4D97-AF65-F5344CB8AC3E}">
        <p14:creationId xmlns:p14="http://schemas.microsoft.com/office/powerpoint/2010/main" val="3466048828"/>
      </p:ext>
    </p:extLst>
  </p:cSld>
  <p:clrMapOvr>
    <a:masterClrMapping/>
  </p:clrMapOvr>
  <p:transition>
    <p:zoom/>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5995020" y="904385"/>
            <a:ext cx="2953667"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（十三）创新校园网基础建设</a:t>
            </a:r>
            <a:r>
              <a:rPr lang="en-US" altLang="zh-CN" sz="1400" dirty="0" smtClean="0">
                <a:latin typeface="黑体" pitchFamily="49" charset="-122"/>
                <a:ea typeface="黑体" pitchFamily="49" charset="-122"/>
              </a:rPr>
              <a:t/>
            </a:r>
            <a:br>
              <a:rPr lang="en-US" altLang="zh-CN" sz="1400" dirty="0" smtClean="0">
                <a:latin typeface="黑体" pitchFamily="49" charset="-122"/>
                <a:ea typeface="黑体" pitchFamily="49" charset="-122"/>
              </a:rPr>
            </a:br>
            <a:r>
              <a:rPr lang="en-US" altLang="zh-CN" sz="1400" b="1" dirty="0" smtClean="0">
                <a:latin typeface="黑体" pitchFamily="49" charset="-122"/>
                <a:ea typeface="黑体" pitchFamily="49" charset="-122"/>
              </a:rPr>
              <a:t>1.</a:t>
            </a:r>
            <a:r>
              <a:rPr lang="zh-CN" altLang="en-US" sz="1400" b="1" dirty="0" smtClean="0">
                <a:latin typeface="黑体" pitchFamily="49" charset="-122"/>
                <a:ea typeface="黑体" pitchFamily="49" charset="-122"/>
              </a:rPr>
              <a:t>常规校园网络建设</a:t>
            </a:r>
            <a:r>
              <a:rPr lang="en-US" altLang="zh-CN" sz="1400" b="1" dirty="0" smtClean="0">
                <a:latin typeface="黑体" pitchFamily="49" charset="-122"/>
                <a:ea typeface="黑体" pitchFamily="49" charset="-122"/>
              </a:rPr>
              <a:t/>
            </a:r>
            <a:br>
              <a:rPr lang="en-US" altLang="zh-CN" sz="1400" b="1" dirty="0" smtClean="0">
                <a:latin typeface="黑体" pitchFamily="49" charset="-122"/>
                <a:ea typeface="黑体" pitchFamily="49" charset="-122"/>
              </a:rPr>
            </a:br>
            <a:endParaRPr lang="zh-CN" altLang="en-US" sz="1400" b="1" dirty="0">
              <a:latin typeface="微软雅黑" panose="020B0503020204020204" pitchFamily="34" charset="-122"/>
              <a:ea typeface="微软雅黑" panose="020B0503020204020204" pitchFamily="34" charset="-122"/>
            </a:endParaRPr>
          </a:p>
        </p:txBody>
      </p:sp>
      <p:sp>
        <p:nvSpPr>
          <p:cNvPr id="181" name="AutoShape 91"/>
          <p:cNvSpPr>
            <a:spLocks noChangeArrowheads="1"/>
          </p:cNvSpPr>
          <p:nvPr/>
        </p:nvSpPr>
        <p:spPr bwMode="auto">
          <a:xfrm>
            <a:off x="3923928" y="3004680"/>
            <a:ext cx="1446610" cy="1928813"/>
          </a:xfrm>
          <a:prstGeom prst="roundRect">
            <a:avLst>
              <a:gd name="adj" fmla="val 16667"/>
            </a:avLst>
          </a:prstGeom>
          <a:gradFill rotWithShape="1">
            <a:gsLst>
              <a:gs pos="0">
                <a:schemeClr val="bg1"/>
              </a:gs>
              <a:gs pos="100000">
                <a:srgbClr val="FF9999">
                  <a:alpha val="29999"/>
                </a:srgbClr>
              </a:gs>
            </a:gsLst>
            <a:lin ang="5400000" scaled="1"/>
          </a:gradFill>
          <a:ln w="12700" algn="ctr">
            <a:solidFill>
              <a:schemeClr val="tx1"/>
            </a:solidFill>
            <a:prstDash val="dash"/>
            <a:round/>
            <a:headEnd/>
            <a:tailEnd/>
          </a:ln>
        </p:spPr>
        <p:txBody>
          <a:bodyPr wrap="none" anchor="ctr"/>
          <a:lstStyle/>
          <a:p>
            <a:endParaRPr lang="zh-CN" altLang="en-US" sz="1350"/>
          </a:p>
        </p:txBody>
      </p:sp>
      <p:sp>
        <p:nvSpPr>
          <p:cNvPr id="182" name="AutoShape 3"/>
          <p:cNvSpPr>
            <a:spLocks noChangeArrowheads="1"/>
          </p:cNvSpPr>
          <p:nvPr/>
        </p:nvSpPr>
        <p:spPr bwMode="auto">
          <a:xfrm>
            <a:off x="5428877" y="2736789"/>
            <a:ext cx="1500188" cy="2196704"/>
          </a:xfrm>
          <a:prstGeom prst="roundRect">
            <a:avLst>
              <a:gd name="adj" fmla="val 16667"/>
            </a:avLst>
          </a:prstGeom>
          <a:gradFill rotWithShape="1">
            <a:gsLst>
              <a:gs pos="0">
                <a:schemeClr val="bg1"/>
              </a:gs>
              <a:gs pos="100000">
                <a:srgbClr val="E1F2F3"/>
              </a:gs>
            </a:gsLst>
            <a:lin ang="5400000" scaled="1"/>
          </a:gradFill>
          <a:ln w="12700" algn="ctr">
            <a:solidFill>
              <a:schemeClr val="tx1"/>
            </a:solidFill>
            <a:prstDash val="dash"/>
            <a:round/>
            <a:headEnd/>
            <a:tailEnd/>
          </a:ln>
        </p:spPr>
        <p:txBody>
          <a:bodyPr wrap="none" anchor="ctr"/>
          <a:lstStyle/>
          <a:p>
            <a:endParaRPr lang="zh-CN" altLang="en-US" sz="1350"/>
          </a:p>
        </p:txBody>
      </p:sp>
      <p:sp>
        <p:nvSpPr>
          <p:cNvPr id="183" name="AutoShape 91"/>
          <p:cNvSpPr>
            <a:spLocks noChangeArrowheads="1"/>
          </p:cNvSpPr>
          <p:nvPr/>
        </p:nvSpPr>
        <p:spPr bwMode="auto">
          <a:xfrm>
            <a:off x="494928" y="3004680"/>
            <a:ext cx="3321844" cy="1928813"/>
          </a:xfrm>
          <a:prstGeom prst="roundRect">
            <a:avLst>
              <a:gd name="adj" fmla="val 16667"/>
            </a:avLst>
          </a:prstGeom>
          <a:gradFill rotWithShape="1">
            <a:gsLst>
              <a:gs pos="0">
                <a:schemeClr val="bg1"/>
              </a:gs>
              <a:gs pos="100000">
                <a:srgbClr val="FF9999">
                  <a:alpha val="29999"/>
                </a:srgbClr>
              </a:gs>
            </a:gsLst>
            <a:lin ang="5400000" scaled="1"/>
          </a:gradFill>
          <a:ln w="12700" algn="ctr">
            <a:solidFill>
              <a:schemeClr val="tx1"/>
            </a:solidFill>
            <a:prstDash val="dash"/>
            <a:round/>
            <a:headEnd/>
            <a:tailEnd/>
          </a:ln>
        </p:spPr>
        <p:txBody>
          <a:bodyPr wrap="none" anchor="ctr"/>
          <a:lstStyle/>
          <a:p>
            <a:endParaRPr lang="zh-CN" altLang="en-US" sz="1350"/>
          </a:p>
        </p:txBody>
      </p:sp>
      <p:sp>
        <p:nvSpPr>
          <p:cNvPr id="184" name="AutoShape 91"/>
          <p:cNvSpPr>
            <a:spLocks noChangeArrowheads="1"/>
          </p:cNvSpPr>
          <p:nvPr/>
        </p:nvSpPr>
        <p:spPr bwMode="auto">
          <a:xfrm>
            <a:off x="762818" y="915133"/>
            <a:ext cx="1500188" cy="1446610"/>
          </a:xfrm>
          <a:prstGeom prst="roundRect">
            <a:avLst>
              <a:gd name="adj" fmla="val 16667"/>
            </a:avLst>
          </a:prstGeom>
          <a:gradFill rotWithShape="1">
            <a:gsLst>
              <a:gs pos="0">
                <a:schemeClr val="bg1"/>
              </a:gs>
              <a:gs pos="100000">
                <a:srgbClr val="FF9999">
                  <a:alpha val="29999"/>
                </a:srgbClr>
              </a:gs>
            </a:gsLst>
            <a:lin ang="5400000" scaled="1"/>
          </a:gradFill>
          <a:ln w="12700" algn="ctr">
            <a:solidFill>
              <a:schemeClr val="tx1"/>
            </a:solidFill>
            <a:prstDash val="dash"/>
            <a:round/>
            <a:headEnd/>
            <a:tailEnd/>
          </a:ln>
        </p:spPr>
        <p:txBody>
          <a:bodyPr wrap="none" anchor="ctr"/>
          <a:lstStyle/>
          <a:p>
            <a:endParaRPr lang="zh-CN" altLang="en-US" sz="1350"/>
          </a:p>
        </p:txBody>
      </p:sp>
      <p:sp>
        <p:nvSpPr>
          <p:cNvPr id="185" name="AutoShape 91"/>
          <p:cNvSpPr>
            <a:spLocks noChangeArrowheads="1"/>
          </p:cNvSpPr>
          <p:nvPr/>
        </p:nvSpPr>
        <p:spPr bwMode="auto">
          <a:xfrm>
            <a:off x="2477318" y="807977"/>
            <a:ext cx="2571750" cy="1125141"/>
          </a:xfrm>
          <a:prstGeom prst="roundRect">
            <a:avLst>
              <a:gd name="adj" fmla="val 16667"/>
            </a:avLst>
          </a:prstGeom>
          <a:gradFill rotWithShape="1">
            <a:gsLst>
              <a:gs pos="0">
                <a:schemeClr val="bg1"/>
              </a:gs>
              <a:gs pos="100000">
                <a:srgbClr val="FF9999">
                  <a:alpha val="29999"/>
                </a:srgbClr>
              </a:gs>
            </a:gsLst>
            <a:lin ang="5400000" scaled="1"/>
          </a:gradFill>
          <a:ln w="12700" algn="ctr">
            <a:solidFill>
              <a:schemeClr val="tx1"/>
            </a:solidFill>
            <a:prstDash val="dash"/>
            <a:round/>
            <a:headEnd/>
            <a:tailEnd/>
          </a:ln>
        </p:spPr>
        <p:txBody>
          <a:bodyPr wrap="none" anchor="ctr"/>
          <a:lstStyle/>
          <a:p>
            <a:endParaRPr lang="zh-CN" altLang="en-US" sz="1350"/>
          </a:p>
        </p:txBody>
      </p:sp>
      <p:sp>
        <p:nvSpPr>
          <p:cNvPr id="186" name="TextBox 8"/>
          <p:cNvSpPr txBox="1">
            <a:spLocks noChangeArrowheads="1"/>
          </p:cNvSpPr>
          <p:nvPr/>
        </p:nvSpPr>
        <p:spPr bwMode="auto">
          <a:xfrm>
            <a:off x="1512912" y="2576055"/>
            <a:ext cx="750094" cy="230832"/>
          </a:xfrm>
          <a:prstGeom prst="rect">
            <a:avLst/>
          </a:prstGeom>
          <a:noFill/>
          <a:ln w="9525">
            <a:noFill/>
            <a:miter lim="800000"/>
            <a:headEnd/>
            <a:tailEnd/>
          </a:ln>
        </p:spPr>
        <p:txBody>
          <a:bodyPr>
            <a:spAutoFit/>
          </a:bodyPr>
          <a:lstStyle/>
          <a:p>
            <a:r>
              <a:rPr lang="en-US" altLang="zh-CN" sz="900"/>
              <a:t>L3</a:t>
            </a:r>
            <a:r>
              <a:rPr lang="zh-CN" altLang="en-US" sz="900"/>
              <a:t>汇聚层</a:t>
            </a:r>
          </a:p>
        </p:txBody>
      </p:sp>
      <p:cxnSp>
        <p:nvCxnSpPr>
          <p:cNvPr id="187" name="AutoShape 135"/>
          <p:cNvCxnSpPr>
            <a:cxnSpLocks noChangeShapeType="1"/>
          </p:cNvCxnSpPr>
          <p:nvPr/>
        </p:nvCxnSpPr>
        <p:spPr bwMode="auto">
          <a:xfrm rot="16200000" flipH="1">
            <a:off x="4356720" y="1264582"/>
            <a:ext cx="932260" cy="2119313"/>
          </a:xfrm>
          <a:prstGeom prst="straightConnector1">
            <a:avLst/>
          </a:prstGeom>
          <a:noFill/>
          <a:ln w="15875">
            <a:solidFill>
              <a:srgbClr val="FF0000"/>
            </a:solidFill>
            <a:round/>
            <a:headEnd/>
            <a:tailEnd/>
          </a:ln>
        </p:spPr>
      </p:cxnSp>
      <p:sp>
        <p:nvSpPr>
          <p:cNvPr id="188" name="TextBox 10"/>
          <p:cNvSpPr txBox="1">
            <a:spLocks noChangeArrowheads="1"/>
          </p:cNvSpPr>
          <p:nvPr/>
        </p:nvSpPr>
        <p:spPr bwMode="auto">
          <a:xfrm>
            <a:off x="441350" y="3004680"/>
            <a:ext cx="589359" cy="253916"/>
          </a:xfrm>
          <a:prstGeom prst="rect">
            <a:avLst/>
          </a:prstGeom>
          <a:noFill/>
          <a:ln w="9525">
            <a:noFill/>
            <a:miter lim="800000"/>
            <a:headEnd/>
            <a:tailEnd/>
          </a:ln>
        </p:spPr>
        <p:txBody>
          <a:bodyPr>
            <a:spAutoFit/>
          </a:bodyPr>
          <a:lstStyle/>
          <a:p>
            <a:r>
              <a:rPr lang="zh-CN" altLang="en-US" sz="1050"/>
              <a:t>有线</a:t>
            </a:r>
          </a:p>
        </p:txBody>
      </p:sp>
      <p:sp>
        <p:nvSpPr>
          <p:cNvPr id="189" name="TextBox 11"/>
          <p:cNvSpPr txBox="1">
            <a:spLocks noChangeArrowheads="1"/>
          </p:cNvSpPr>
          <p:nvPr/>
        </p:nvSpPr>
        <p:spPr bwMode="auto">
          <a:xfrm>
            <a:off x="2477318" y="1236602"/>
            <a:ext cx="642938" cy="230832"/>
          </a:xfrm>
          <a:prstGeom prst="rect">
            <a:avLst/>
          </a:prstGeom>
          <a:noFill/>
          <a:ln w="9525">
            <a:noFill/>
            <a:miter lim="800000"/>
            <a:headEnd/>
            <a:tailEnd/>
          </a:ln>
        </p:spPr>
        <p:txBody>
          <a:bodyPr>
            <a:spAutoFit/>
          </a:bodyPr>
          <a:lstStyle/>
          <a:p>
            <a:r>
              <a:rPr lang="zh-CN" altLang="en-US" sz="900"/>
              <a:t>核心层</a:t>
            </a:r>
          </a:p>
        </p:txBody>
      </p:sp>
      <p:sp>
        <p:nvSpPr>
          <p:cNvPr id="190" name="TextBox 12"/>
          <p:cNvSpPr txBox="1">
            <a:spLocks noChangeArrowheads="1"/>
          </p:cNvSpPr>
          <p:nvPr/>
        </p:nvSpPr>
        <p:spPr bwMode="auto">
          <a:xfrm>
            <a:off x="3870350" y="1772383"/>
            <a:ext cx="1339453" cy="369332"/>
          </a:xfrm>
          <a:prstGeom prst="rect">
            <a:avLst/>
          </a:prstGeom>
          <a:noFill/>
          <a:ln w="9525">
            <a:noFill/>
            <a:miter lim="800000"/>
            <a:headEnd/>
            <a:tailEnd/>
          </a:ln>
        </p:spPr>
        <p:txBody>
          <a:bodyPr>
            <a:spAutoFit/>
          </a:bodyPr>
          <a:lstStyle/>
          <a:p>
            <a:r>
              <a:rPr lang="en-US" altLang="zh-CN" sz="900"/>
              <a:t>DCRS-7608</a:t>
            </a:r>
            <a:r>
              <a:rPr lang="zh-CN" altLang="en-US" sz="900"/>
              <a:t>系列交换机</a:t>
            </a:r>
            <a:endParaRPr lang="en-US" altLang="zh-CN" sz="900"/>
          </a:p>
          <a:p>
            <a:r>
              <a:rPr lang="zh-CN" altLang="en-US" sz="900"/>
              <a:t>高密度机箱式</a:t>
            </a:r>
          </a:p>
        </p:txBody>
      </p:sp>
      <p:pic>
        <p:nvPicPr>
          <p:cNvPr id="191" name="Picture 7" descr="云"/>
          <p:cNvPicPr>
            <a:picLocks noChangeAspect="1" noChangeArrowheads="1"/>
          </p:cNvPicPr>
          <p:nvPr/>
        </p:nvPicPr>
        <p:blipFill>
          <a:blip r:embed="rId2"/>
          <a:srcRect/>
          <a:stretch>
            <a:fillRect/>
          </a:stretch>
        </p:blipFill>
        <p:spPr bwMode="auto">
          <a:xfrm>
            <a:off x="2370162" y="298391"/>
            <a:ext cx="3042047" cy="456008"/>
          </a:xfrm>
          <a:prstGeom prst="rect">
            <a:avLst/>
          </a:prstGeom>
          <a:noFill/>
          <a:ln w="28575" algn="ctr">
            <a:noFill/>
            <a:miter lim="800000"/>
            <a:headEnd/>
            <a:tailEnd/>
          </a:ln>
          <a:effectLst>
            <a:outerShdw dist="35921" dir="2700000" algn="ctr" rotWithShape="0">
              <a:schemeClr val="bg2"/>
            </a:outerShdw>
          </a:effectLst>
        </p:spPr>
      </p:pic>
      <p:sp>
        <p:nvSpPr>
          <p:cNvPr id="192" name="TextBox 14"/>
          <p:cNvSpPr txBox="1">
            <a:spLocks noChangeArrowheads="1"/>
          </p:cNvSpPr>
          <p:nvPr/>
        </p:nvSpPr>
        <p:spPr bwMode="auto">
          <a:xfrm>
            <a:off x="3334569" y="316250"/>
            <a:ext cx="910828" cy="276999"/>
          </a:xfrm>
          <a:prstGeom prst="rect">
            <a:avLst/>
          </a:prstGeom>
          <a:noFill/>
          <a:ln w="9525">
            <a:noFill/>
            <a:miter lim="800000"/>
            <a:headEnd/>
            <a:tailEnd/>
          </a:ln>
        </p:spPr>
        <p:txBody>
          <a:bodyPr>
            <a:spAutoFit/>
          </a:bodyPr>
          <a:lstStyle/>
          <a:p>
            <a:r>
              <a:rPr lang="en-US" altLang="zh-CN" sz="1200"/>
              <a:t>Internet</a:t>
            </a:r>
            <a:endParaRPr lang="zh-CN" altLang="en-US" sz="1200"/>
          </a:p>
        </p:txBody>
      </p:sp>
      <p:sp>
        <p:nvSpPr>
          <p:cNvPr id="193" name="Line 84"/>
          <p:cNvSpPr>
            <a:spLocks noChangeShapeType="1"/>
          </p:cNvSpPr>
          <p:nvPr/>
        </p:nvSpPr>
        <p:spPr bwMode="auto">
          <a:xfrm flipH="1" flipV="1">
            <a:off x="3602459" y="1075868"/>
            <a:ext cx="160735" cy="321469"/>
          </a:xfrm>
          <a:prstGeom prst="line">
            <a:avLst/>
          </a:prstGeom>
          <a:noFill/>
          <a:ln w="28575">
            <a:solidFill>
              <a:srgbClr val="FF0000"/>
            </a:solidFill>
            <a:round/>
            <a:headEnd/>
            <a:tailEnd/>
          </a:ln>
        </p:spPr>
        <p:txBody>
          <a:bodyPr/>
          <a:lstStyle/>
          <a:p>
            <a:endParaRPr lang="zh-CN" altLang="en-US" sz="1350"/>
          </a:p>
        </p:txBody>
      </p:sp>
      <p:pic>
        <p:nvPicPr>
          <p:cNvPr id="194" name="图片 438" descr="防火墙multicore.png"/>
          <p:cNvPicPr>
            <a:picLocks noChangeAspect="1"/>
          </p:cNvPicPr>
          <p:nvPr/>
        </p:nvPicPr>
        <p:blipFill>
          <a:blip r:embed="rId3" cstate="print"/>
          <a:srcRect/>
          <a:stretch>
            <a:fillRect/>
          </a:stretch>
        </p:blipFill>
        <p:spPr bwMode="auto">
          <a:xfrm>
            <a:off x="3388146" y="807977"/>
            <a:ext cx="742950" cy="321469"/>
          </a:xfrm>
          <a:prstGeom prst="rect">
            <a:avLst/>
          </a:prstGeom>
          <a:noFill/>
          <a:ln w="9525">
            <a:noFill/>
            <a:miter lim="800000"/>
            <a:headEnd/>
            <a:tailEnd/>
          </a:ln>
        </p:spPr>
      </p:pic>
      <p:pic>
        <p:nvPicPr>
          <p:cNvPr id="195" name="Picture 1318" descr="FW"/>
          <p:cNvPicPr>
            <a:picLocks noChangeAspect="1" noChangeArrowheads="1"/>
          </p:cNvPicPr>
          <p:nvPr/>
        </p:nvPicPr>
        <p:blipFill>
          <a:blip r:embed="rId4"/>
          <a:srcRect/>
          <a:stretch>
            <a:fillRect/>
          </a:stretch>
        </p:blipFill>
        <p:spPr bwMode="auto">
          <a:xfrm>
            <a:off x="1346225" y="1450914"/>
            <a:ext cx="381000" cy="542925"/>
          </a:xfrm>
          <a:prstGeom prst="rect">
            <a:avLst/>
          </a:prstGeom>
          <a:noFill/>
          <a:ln w="9525">
            <a:noFill/>
            <a:miter lim="800000"/>
            <a:headEnd/>
            <a:tailEnd/>
          </a:ln>
        </p:spPr>
      </p:pic>
      <p:pic>
        <p:nvPicPr>
          <p:cNvPr id="196" name="Picture 1318" descr="FW"/>
          <p:cNvPicPr>
            <a:picLocks noChangeAspect="1" noChangeArrowheads="1"/>
          </p:cNvPicPr>
          <p:nvPr/>
        </p:nvPicPr>
        <p:blipFill>
          <a:blip r:embed="rId4"/>
          <a:srcRect/>
          <a:stretch>
            <a:fillRect/>
          </a:stretch>
        </p:blipFill>
        <p:spPr bwMode="auto">
          <a:xfrm>
            <a:off x="1512912" y="1665227"/>
            <a:ext cx="381000" cy="542925"/>
          </a:xfrm>
          <a:prstGeom prst="rect">
            <a:avLst/>
          </a:prstGeom>
          <a:noFill/>
          <a:ln w="9525">
            <a:noFill/>
            <a:miter lim="800000"/>
            <a:headEnd/>
            <a:tailEnd/>
          </a:ln>
        </p:spPr>
      </p:pic>
      <p:sp>
        <p:nvSpPr>
          <p:cNvPr id="197" name="TextBox 19"/>
          <p:cNvSpPr txBox="1">
            <a:spLocks noChangeArrowheads="1"/>
          </p:cNvSpPr>
          <p:nvPr/>
        </p:nvSpPr>
        <p:spPr bwMode="auto">
          <a:xfrm>
            <a:off x="4191818" y="807977"/>
            <a:ext cx="1232297" cy="230832"/>
          </a:xfrm>
          <a:prstGeom prst="rect">
            <a:avLst/>
          </a:prstGeom>
          <a:noFill/>
          <a:ln w="9525">
            <a:noFill/>
            <a:miter lim="800000"/>
            <a:headEnd/>
            <a:tailEnd/>
          </a:ln>
        </p:spPr>
        <p:txBody>
          <a:bodyPr>
            <a:spAutoFit/>
          </a:bodyPr>
          <a:lstStyle/>
          <a:p>
            <a:r>
              <a:rPr lang="zh-CN" altLang="en-US" sz="900"/>
              <a:t>多核防火墙</a:t>
            </a:r>
            <a:r>
              <a:rPr lang="en-US" altLang="zh-CN" sz="900"/>
              <a:t>VPN</a:t>
            </a:r>
            <a:r>
              <a:rPr lang="zh-CN" altLang="en-US" sz="900"/>
              <a:t>网关</a:t>
            </a:r>
          </a:p>
        </p:txBody>
      </p:sp>
      <p:sp>
        <p:nvSpPr>
          <p:cNvPr id="198" name="Line 84"/>
          <p:cNvSpPr>
            <a:spLocks noChangeShapeType="1"/>
          </p:cNvSpPr>
          <p:nvPr/>
        </p:nvSpPr>
        <p:spPr bwMode="auto">
          <a:xfrm>
            <a:off x="1834381" y="1290181"/>
            <a:ext cx="1714500" cy="321469"/>
          </a:xfrm>
          <a:prstGeom prst="line">
            <a:avLst/>
          </a:prstGeom>
          <a:noFill/>
          <a:ln w="38100">
            <a:solidFill>
              <a:srgbClr val="FF0000"/>
            </a:solidFill>
            <a:round/>
            <a:headEnd/>
            <a:tailEnd/>
          </a:ln>
        </p:spPr>
        <p:txBody>
          <a:bodyPr/>
          <a:lstStyle/>
          <a:p>
            <a:endParaRPr lang="zh-CN" altLang="en-US" sz="1350"/>
          </a:p>
        </p:txBody>
      </p:sp>
      <p:pic>
        <p:nvPicPr>
          <p:cNvPr id="199" name="Picture 44" descr="图片3"/>
          <p:cNvPicPr>
            <a:picLocks noChangeAspect="1" noChangeArrowheads="1"/>
          </p:cNvPicPr>
          <p:nvPr/>
        </p:nvPicPr>
        <p:blipFill>
          <a:blip r:embed="rId5"/>
          <a:srcRect/>
          <a:stretch>
            <a:fillRect/>
          </a:stretch>
        </p:blipFill>
        <p:spPr bwMode="auto">
          <a:xfrm>
            <a:off x="1405756" y="1075868"/>
            <a:ext cx="642938" cy="344090"/>
          </a:xfrm>
          <a:prstGeom prst="rect">
            <a:avLst/>
          </a:prstGeom>
          <a:noFill/>
          <a:ln w="9525">
            <a:noFill/>
            <a:miter lim="800000"/>
            <a:headEnd/>
            <a:tailEnd/>
          </a:ln>
        </p:spPr>
      </p:pic>
      <p:cxnSp>
        <p:nvCxnSpPr>
          <p:cNvPr id="200" name="AutoShape 14"/>
          <p:cNvCxnSpPr>
            <a:cxnSpLocks noChangeShapeType="1"/>
          </p:cNvCxnSpPr>
          <p:nvPr/>
        </p:nvCxnSpPr>
        <p:spPr bwMode="auto">
          <a:xfrm rot="10800000">
            <a:off x="1727225" y="1611649"/>
            <a:ext cx="1768078" cy="15478"/>
          </a:xfrm>
          <a:prstGeom prst="straightConnector1">
            <a:avLst/>
          </a:prstGeom>
          <a:noFill/>
          <a:ln w="19050">
            <a:solidFill>
              <a:srgbClr val="FF0000"/>
            </a:solidFill>
            <a:round/>
            <a:headEnd/>
            <a:tailEnd/>
          </a:ln>
        </p:spPr>
      </p:cxnSp>
      <p:cxnSp>
        <p:nvCxnSpPr>
          <p:cNvPr id="201" name="AutoShape 14"/>
          <p:cNvCxnSpPr>
            <a:cxnSpLocks noChangeShapeType="1"/>
          </p:cNvCxnSpPr>
          <p:nvPr/>
        </p:nvCxnSpPr>
        <p:spPr bwMode="auto">
          <a:xfrm rot="10800000" flipV="1">
            <a:off x="1887959" y="1627127"/>
            <a:ext cx="1607344" cy="198835"/>
          </a:xfrm>
          <a:prstGeom prst="straightConnector1">
            <a:avLst/>
          </a:prstGeom>
          <a:noFill/>
          <a:ln w="19050">
            <a:solidFill>
              <a:srgbClr val="FF0000"/>
            </a:solidFill>
            <a:round/>
            <a:headEnd/>
            <a:tailEnd/>
          </a:ln>
        </p:spPr>
      </p:cxnSp>
      <p:cxnSp>
        <p:nvCxnSpPr>
          <p:cNvPr id="202" name="AutoShape 135"/>
          <p:cNvCxnSpPr>
            <a:cxnSpLocks noChangeShapeType="1"/>
          </p:cNvCxnSpPr>
          <p:nvPr/>
        </p:nvCxnSpPr>
        <p:spPr bwMode="auto">
          <a:xfrm rot="16200000" flipH="1">
            <a:off x="3553048" y="2068253"/>
            <a:ext cx="557213" cy="136922"/>
          </a:xfrm>
          <a:prstGeom prst="straightConnector1">
            <a:avLst/>
          </a:prstGeom>
          <a:noFill/>
          <a:ln w="15875">
            <a:solidFill>
              <a:srgbClr val="FF0000"/>
            </a:solidFill>
            <a:round/>
            <a:headEnd/>
            <a:tailEnd/>
          </a:ln>
        </p:spPr>
      </p:cxnSp>
      <p:sp>
        <p:nvSpPr>
          <p:cNvPr id="203" name="AutoShape 3"/>
          <p:cNvSpPr>
            <a:spLocks noChangeArrowheads="1"/>
          </p:cNvSpPr>
          <p:nvPr/>
        </p:nvSpPr>
        <p:spPr bwMode="auto">
          <a:xfrm>
            <a:off x="602084" y="3228518"/>
            <a:ext cx="988219" cy="1607344"/>
          </a:xfrm>
          <a:prstGeom prst="roundRect">
            <a:avLst>
              <a:gd name="adj" fmla="val 16667"/>
            </a:avLst>
          </a:prstGeom>
          <a:gradFill rotWithShape="1">
            <a:gsLst>
              <a:gs pos="0">
                <a:schemeClr val="bg1"/>
              </a:gs>
              <a:gs pos="100000">
                <a:srgbClr val="E1F2F3"/>
              </a:gs>
            </a:gsLst>
            <a:lin ang="5400000" scaled="1"/>
          </a:gradFill>
          <a:ln w="12700" algn="ctr">
            <a:solidFill>
              <a:schemeClr val="tx1"/>
            </a:solidFill>
            <a:prstDash val="dash"/>
            <a:round/>
            <a:headEnd/>
            <a:tailEnd/>
          </a:ln>
        </p:spPr>
        <p:txBody>
          <a:bodyPr wrap="none" anchor="ctr"/>
          <a:lstStyle/>
          <a:p>
            <a:endParaRPr lang="zh-CN" altLang="en-US" sz="1350"/>
          </a:p>
        </p:txBody>
      </p:sp>
      <p:pic>
        <p:nvPicPr>
          <p:cNvPr id="204" name="Picture 1316" descr="FW"/>
          <p:cNvPicPr>
            <a:picLocks noChangeAspect="1" noChangeArrowheads="1"/>
          </p:cNvPicPr>
          <p:nvPr/>
        </p:nvPicPr>
        <p:blipFill>
          <a:blip r:embed="rId6"/>
          <a:srcRect/>
          <a:stretch>
            <a:fillRect/>
          </a:stretch>
        </p:blipFill>
        <p:spPr bwMode="auto">
          <a:xfrm>
            <a:off x="739006" y="3978612"/>
            <a:ext cx="341709" cy="277415"/>
          </a:xfrm>
          <a:prstGeom prst="rect">
            <a:avLst/>
          </a:prstGeom>
          <a:noFill/>
          <a:ln w="9525">
            <a:noFill/>
            <a:miter lim="800000"/>
            <a:headEnd/>
            <a:tailEnd/>
          </a:ln>
        </p:spPr>
      </p:pic>
      <p:pic>
        <p:nvPicPr>
          <p:cNvPr id="205" name="Picture 1317" descr="图片1"/>
          <p:cNvPicPr>
            <a:picLocks noChangeAspect="1" noChangeArrowheads="1"/>
          </p:cNvPicPr>
          <p:nvPr/>
        </p:nvPicPr>
        <p:blipFill>
          <a:blip r:embed="rId7"/>
          <a:srcRect/>
          <a:stretch>
            <a:fillRect/>
          </a:stretch>
        </p:blipFill>
        <p:spPr bwMode="auto">
          <a:xfrm>
            <a:off x="1060475" y="3978612"/>
            <a:ext cx="321469" cy="277415"/>
          </a:xfrm>
          <a:prstGeom prst="rect">
            <a:avLst/>
          </a:prstGeom>
          <a:noFill/>
          <a:ln w="9525">
            <a:noFill/>
            <a:miter lim="800000"/>
            <a:headEnd/>
            <a:tailEnd/>
          </a:ln>
        </p:spPr>
      </p:pic>
      <p:pic>
        <p:nvPicPr>
          <p:cNvPr id="206" name="Picture 1316" descr="FW"/>
          <p:cNvPicPr>
            <a:picLocks noChangeAspect="1" noChangeArrowheads="1"/>
          </p:cNvPicPr>
          <p:nvPr/>
        </p:nvPicPr>
        <p:blipFill>
          <a:blip r:embed="rId6"/>
          <a:srcRect/>
          <a:stretch>
            <a:fillRect/>
          </a:stretch>
        </p:blipFill>
        <p:spPr bwMode="auto">
          <a:xfrm>
            <a:off x="5696768" y="3959562"/>
            <a:ext cx="341709" cy="277415"/>
          </a:xfrm>
          <a:prstGeom prst="rect">
            <a:avLst/>
          </a:prstGeom>
          <a:noFill/>
          <a:ln w="9525">
            <a:noFill/>
            <a:miter lim="800000"/>
            <a:headEnd/>
            <a:tailEnd/>
          </a:ln>
        </p:spPr>
      </p:pic>
      <p:pic>
        <p:nvPicPr>
          <p:cNvPr id="207" name="Picture 1317" descr="图片1"/>
          <p:cNvPicPr>
            <a:picLocks noChangeAspect="1" noChangeArrowheads="1"/>
          </p:cNvPicPr>
          <p:nvPr/>
        </p:nvPicPr>
        <p:blipFill>
          <a:blip r:embed="rId7"/>
          <a:srcRect/>
          <a:stretch>
            <a:fillRect/>
          </a:stretch>
        </p:blipFill>
        <p:spPr bwMode="auto">
          <a:xfrm>
            <a:off x="6018237" y="3959562"/>
            <a:ext cx="321469" cy="277415"/>
          </a:xfrm>
          <a:prstGeom prst="rect">
            <a:avLst/>
          </a:prstGeom>
          <a:noFill/>
          <a:ln w="9525">
            <a:noFill/>
            <a:miter lim="800000"/>
            <a:headEnd/>
            <a:tailEnd/>
          </a:ln>
        </p:spPr>
      </p:pic>
      <p:cxnSp>
        <p:nvCxnSpPr>
          <p:cNvPr id="208" name="AutoShape 14"/>
          <p:cNvCxnSpPr>
            <a:cxnSpLocks noChangeShapeType="1"/>
          </p:cNvCxnSpPr>
          <p:nvPr/>
        </p:nvCxnSpPr>
        <p:spPr bwMode="auto">
          <a:xfrm rot="16200000" flipH="1">
            <a:off x="5850359" y="3183274"/>
            <a:ext cx="289322" cy="225028"/>
          </a:xfrm>
          <a:prstGeom prst="straightConnector1">
            <a:avLst/>
          </a:prstGeom>
          <a:noFill/>
          <a:ln w="19050">
            <a:solidFill>
              <a:srgbClr val="FF0000"/>
            </a:solidFill>
            <a:round/>
            <a:headEnd/>
            <a:tailEnd/>
          </a:ln>
        </p:spPr>
      </p:cxnSp>
      <p:cxnSp>
        <p:nvCxnSpPr>
          <p:cNvPr id="209" name="AutoShape 14"/>
          <p:cNvCxnSpPr>
            <a:cxnSpLocks noChangeShapeType="1"/>
          </p:cNvCxnSpPr>
          <p:nvPr/>
        </p:nvCxnSpPr>
        <p:spPr bwMode="auto">
          <a:xfrm rot="10800000" flipV="1">
            <a:off x="1459334" y="2596296"/>
            <a:ext cx="2143125" cy="792956"/>
          </a:xfrm>
          <a:prstGeom prst="straightConnector1">
            <a:avLst/>
          </a:prstGeom>
          <a:noFill/>
          <a:ln w="19050">
            <a:solidFill>
              <a:srgbClr val="FF0000"/>
            </a:solidFill>
            <a:prstDash val="sysDash"/>
            <a:round/>
            <a:headEnd/>
            <a:tailEnd/>
          </a:ln>
        </p:spPr>
      </p:cxnSp>
      <p:cxnSp>
        <p:nvCxnSpPr>
          <p:cNvPr id="210" name="AutoShape 78"/>
          <p:cNvCxnSpPr>
            <a:cxnSpLocks noChangeShapeType="1"/>
          </p:cNvCxnSpPr>
          <p:nvPr/>
        </p:nvCxnSpPr>
        <p:spPr bwMode="auto">
          <a:xfrm rot="5400000" flipH="1" flipV="1">
            <a:off x="921767" y="3682742"/>
            <a:ext cx="284560" cy="307181"/>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cxnSp>
        <p:nvCxnSpPr>
          <p:cNvPr id="211" name="AutoShape 78"/>
          <p:cNvCxnSpPr>
            <a:cxnSpLocks noChangeShapeType="1"/>
          </p:cNvCxnSpPr>
          <p:nvPr/>
        </p:nvCxnSpPr>
        <p:spPr bwMode="auto">
          <a:xfrm rot="16200000" flipV="1">
            <a:off x="1077143" y="3834546"/>
            <a:ext cx="284560" cy="3572"/>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cxnSp>
        <p:nvCxnSpPr>
          <p:cNvPr id="212" name="AutoShape 78"/>
          <p:cNvCxnSpPr>
            <a:cxnSpLocks noChangeShapeType="1"/>
          </p:cNvCxnSpPr>
          <p:nvPr/>
        </p:nvCxnSpPr>
        <p:spPr bwMode="auto">
          <a:xfrm rot="5400000" flipH="1" flipV="1">
            <a:off x="6012284" y="3716674"/>
            <a:ext cx="97631" cy="388144"/>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cxnSp>
        <p:nvCxnSpPr>
          <p:cNvPr id="213" name="AutoShape 78"/>
          <p:cNvCxnSpPr>
            <a:cxnSpLocks noChangeShapeType="1"/>
          </p:cNvCxnSpPr>
          <p:nvPr/>
        </p:nvCxnSpPr>
        <p:spPr bwMode="auto">
          <a:xfrm rot="5400000" flipH="1" flipV="1">
            <a:off x="6168256" y="3872646"/>
            <a:ext cx="97631" cy="76200"/>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cxnSp>
        <p:nvCxnSpPr>
          <p:cNvPr id="214" name="AutoShape 78"/>
          <p:cNvCxnSpPr>
            <a:cxnSpLocks noChangeShapeType="1"/>
          </p:cNvCxnSpPr>
          <p:nvPr/>
        </p:nvCxnSpPr>
        <p:spPr bwMode="auto">
          <a:xfrm rot="10800000">
            <a:off x="6255171" y="3861930"/>
            <a:ext cx="186929" cy="160734"/>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sp>
        <p:nvSpPr>
          <p:cNvPr id="215" name="TextBox 37"/>
          <p:cNvSpPr txBox="1">
            <a:spLocks noChangeArrowheads="1"/>
          </p:cNvSpPr>
          <p:nvPr/>
        </p:nvSpPr>
        <p:spPr bwMode="auto">
          <a:xfrm>
            <a:off x="869975" y="4236977"/>
            <a:ext cx="482203" cy="346249"/>
          </a:xfrm>
          <a:prstGeom prst="rect">
            <a:avLst/>
          </a:prstGeom>
          <a:noFill/>
          <a:ln w="9525">
            <a:noFill/>
            <a:miter lim="800000"/>
            <a:headEnd/>
            <a:tailEnd/>
          </a:ln>
        </p:spPr>
        <p:txBody>
          <a:bodyPr>
            <a:spAutoFit/>
          </a:bodyPr>
          <a:lstStyle/>
          <a:p>
            <a:r>
              <a:rPr lang="zh-CN" altLang="en-US" sz="825"/>
              <a:t>笔记本</a:t>
            </a:r>
          </a:p>
        </p:txBody>
      </p:sp>
      <p:sp>
        <p:nvSpPr>
          <p:cNvPr id="216" name="TextBox 38"/>
          <p:cNvSpPr txBox="1">
            <a:spLocks noChangeArrowheads="1"/>
          </p:cNvSpPr>
          <p:nvPr/>
        </p:nvSpPr>
        <p:spPr bwMode="auto">
          <a:xfrm>
            <a:off x="5536033" y="4236977"/>
            <a:ext cx="482204" cy="346249"/>
          </a:xfrm>
          <a:prstGeom prst="rect">
            <a:avLst/>
          </a:prstGeom>
          <a:noFill/>
          <a:ln w="9525">
            <a:noFill/>
            <a:miter lim="800000"/>
            <a:headEnd/>
            <a:tailEnd/>
          </a:ln>
        </p:spPr>
        <p:txBody>
          <a:bodyPr>
            <a:spAutoFit/>
          </a:bodyPr>
          <a:lstStyle/>
          <a:p>
            <a:r>
              <a:rPr lang="zh-CN" altLang="en-US" sz="825"/>
              <a:t>笔记本</a:t>
            </a:r>
          </a:p>
        </p:txBody>
      </p:sp>
      <p:sp>
        <p:nvSpPr>
          <p:cNvPr id="217" name="TextBox 39"/>
          <p:cNvSpPr txBox="1">
            <a:spLocks noChangeArrowheads="1"/>
          </p:cNvSpPr>
          <p:nvPr/>
        </p:nvSpPr>
        <p:spPr bwMode="auto">
          <a:xfrm>
            <a:off x="6549256" y="4236977"/>
            <a:ext cx="482203" cy="346249"/>
          </a:xfrm>
          <a:prstGeom prst="rect">
            <a:avLst/>
          </a:prstGeom>
          <a:noFill/>
          <a:ln w="9525">
            <a:noFill/>
            <a:miter lim="800000"/>
            <a:headEnd/>
            <a:tailEnd/>
          </a:ln>
        </p:spPr>
        <p:txBody>
          <a:bodyPr>
            <a:spAutoFit/>
          </a:bodyPr>
          <a:lstStyle/>
          <a:p>
            <a:r>
              <a:rPr lang="zh-CN" altLang="en-US" sz="825"/>
              <a:t>笔记本</a:t>
            </a:r>
          </a:p>
        </p:txBody>
      </p:sp>
      <p:sp>
        <p:nvSpPr>
          <p:cNvPr id="218" name="TextBox 40"/>
          <p:cNvSpPr txBox="1">
            <a:spLocks noChangeArrowheads="1"/>
          </p:cNvSpPr>
          <p:nvPr/>
        </p:nvSpPr>
        <p:spPr bwMode="auto">
          <a:xfrm>
            <a:off x="953319" y="4264362"/>
            <a:ext cx="321469" cy="219291"/>
          </a:xfrm>
          <a:prstGeom prst="rect">
            <a:avLst/>
          </a:prstGeom>
          <a:noFill/>
          <a:ln w="9525">
            <a:noFill/>
            <a:miter lim="800000"/>
            <a:headEnd/>
            <a:tailEnd/>
          </a:ln>
        </p:spPr>
        <p:txBody>
          <a:bodyPr>
            <a:spAutoFit/>
          </a:bodyPr>
          <a:lstStyle/>
          <a:p>
            <a:r>
              <a:rPr lang="en-US" altLang="zh-CN" sz="825"/>
              <a:t>PC</a:t>
            </a:r>
            <a:endParaRPr lang="zh-CN" altLang="en-US" sz="825"/>
          </a:p>
        </p:txBody>
      </p:sp>
      <p:sp>
        <p:nvSpPr>
          <p:cNvPr id="219" name="TextBox 41"/>
          <p:cNvSpPr txBox="1">
            <a:spLocks noChangeArrowheads="1"/>
          </p:cNvSpPr>
          <p:nvPr/>
        </p:nvSpPr>
        <p:spPr bwMode="auto">
          <a:xfrm>
            <a:off x="5906319" y="4254837"/>
            <a:ext cx="321469" cy="219291"/>
          </a:xfrm>
          <a:prstGeom prst="rect">
            <a:avLst/>
          </a:prstGeom>
          <a:noFill/>
          <a:ln w="9525">
            <a:noFill/>
            <a:miter lim="800000"/>
            <a:headEnd/>
            <a:tailEnd/>
          </a:ln>
        </p:spPr>
        <p:txBody>
          <a:bodyPr>
            <a:spAutoFit/>
          </a:bodyPr>
          <a:lstStyle/>
          <a:p>
            <a:r>
              <a:rPr lang="en-US" altLang="zh-CN" sz="825"/>
              <a:t>PC</a:t>
            </a:r>
            <a:endParaRPr lang="zh-CN" altLang="en-US" sz="825"/>
          </a:p>
        </p:txBody>
      </p:sp>
      <p:sp>
        <p:nvSpPr>
          <p:cNvPr id="220" name="TextBox 42"/>
          <p:cNvSpPr txBox="1">
            <a:spLocks noChangeArrowheads="1"/>
          </p:cNvSpPr>
          <p:nvPr/>
        </p:nvSpPr>
        <p:spPr bwMode="auto">
          <a:xfrm>
            <a:off x="6174209" y="4254837"/>
            <a:ext cx="321469" cy="219291"/>
          </a:xfrm>
          <a:prstGeom prst="rect">
            <a:avLst/>
          </a:prstGeom>
          <a:noFill/>
          <a:ln w="9525">
            <a:noFill/>
            <a:miter lim="800000"/>
            <a:headEnd/>
            <a:tailEnd/>
          </a:ln>
        </p:spPr>
        <p:txBody>
          <a:bodyPr>
            <a:spAutoFit/>
          </a:bodyPr>
          <a:lstStyle/>
          <a:p>
            <a:r>
              <a:rPr lang="en-US" altLang="zh-CN" sz="825"/>
              <a:t>AP</a:t>
            </a:r>
            <a:endParaRPr lang="zh-CN" altLang="en-US" sz="825"/>
          </a:p>
        </p:txBody>
      </p:sp>
      <p:pic>
        <p:nvPicPr>
          <p:cNvPr id="221" name="图片 26" descr="堆叠交换机.png"/>
          <p:cNvPicPr>
            <a:picLocks noChangeAspect="1"/>
          </p:cNvPicPr>
          <p:nvPr/>
        </p:nvPicPr>
        <p:blipFill>
          <a:blip r:embed="rId8" cstate="print"/>
          <a:srcRect/>
          <a:stretch>
            <a:fillRect/>
          </a:stretch>
        </p:blipFill>
        <p:spPr bwMode="auto">
          <a:xfrm>
            <a:off x="977131" y="3433305"/>
            <a:ext cx="482203" cy="260747"/>
          </a:xfrm>
          <a:prstGeom prst="rect">
            <a:avLst/>
          </a:prstGeom>
          <a:noFill/>
          <a:ln w="9525">
            <a:noFill/>
            <a:miter lim="800000"/>
            <a:headEnd/>
            <a:tailEnd/>
          </a:ln>
        </p:spPr>
      </p:pic>
      <p:pic>
        <p:nvPicPr>
          <p:cNvPr id="222" name="图片 26" descr="堆叠交换机.png"/>
          <p:cNvPicPr>
            <a:picLocks noChangeAspect="1"/>
          </p:cNvPicPr>
          <p:nvPr/>
        </p:nvPicPr>
        <p:blipFill>
          <a:blip r:embed="rId8" cstate="print"/>
          <a:srcRect/>
          <a:stretch>
            <a:fillRect/>
          </a:stretch>
        </p:blipFill>
        <p:spPr bwMode="auto">
          <a:xfrm>
            <a:off x="6013475" y="3601184"/>
            <a:ext cx="482203" cy="260747"/>
          </a:xfrm>
          <a:prstGeom prst="rect">
            <a:avLst/>
          </a:prstGeom>
          <a:noFill/>
          <a:ln w="9525">
            <a:noFill/>
            <a:miter lim="800000"/>
            <a:headEnd/>
            <a:tailEnd/>
          </a:ln>
        </p:spPr>
      </p:pic>
      <p:pic>
        <p:nvPicPr>
          <p:cNvPr id="223" name="图片 31" descr="交换机.png"/>
          <p:cNvPicPr>
            <a:picLocks noChangeAspect="1"/>
          </p:cNvPicPr>
          <p:nvPr/>
        </p:nvPicPr>
        <p:blipFill>
          <a:blip r:embed="rId9" cstate="print"/>
          <a:srcRect/>
          <a:stretch>
            <a:fillRect/>
          </a:stretch>
        </p:blipFill>
        <p:spPr bwMode="auto">
          <a:xfrm>
            <a:off x="5878934" y="3440449"/>
            <a:ext cx="456010" cy="246459"/>
          </a:xfrm>
          <a:prstGeom prst="rect">
            <a:avLst/>
          </a:prstGeom>
          <a:noFill/>
          <a:ln w="9525">
            <a:noFill/>
            <a:miter lim="800000"/>
            <a:headEnd/>
            <a:tailEnd/>
          </a:ln>
        </p:spPr>
      </p:pic>
      <p:cxnSp>
        <p:nvCxnSpPr>
          <p:cNvPr id="224" name="直接连接符 223"/>
          <p:cNvCxnSpPr/>
          <p:nvPr/>
        </p:nvCxnSpPr>
        <p:spPr>
          <a:xfrm>
            <a:off x="2078459" y="3657143"/>
            <a:ext cx="375047" cy="119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225" name="TextBox 47"/>
          <p:cNvSpPr txBox="1">
            <a:spLocks noChangeArrowheads="1"/>
          </p:cNvSpPr>
          <p:nvPr/>
        </p:nvSpPr>
        <p:spPr bwMode="auto">
          <a:xfrm>
            <a:off x="5852740" y="4441764"/>
            <a:ext cx="910829" cy="300082"/>
          </a:xfrm>
          <a:prstGeom prst="rect">
            <a:avLst/>
          </a:prstGeom>
          <a:noFill/>
          <a:ln w="9525">
            <a:noFill/>
            <a:miter lim="800000"/>
            <a:headEnd/>
            <a:tailEnd/>
          </a:ln>
        </p:spPr>
        <p:txBody>
          <a:bodyPr>
            <a:spAutoFit/>
          </a:bodyPr>
          <a:lstStyle/>
          <a:p>
            <a:r>
              <a:rPr lang="zh-CN" altLang="en-US" sz="1350"/>
              <a:t>办公楼</a:t>
            </a:r>
          </a:p>
        </p:txBody>
      </p:sp>
      <p:pic>
        <p:nvPicPr>
          <p:cNvPr id="226" name="Picture 38" descr="图片1"/>
          <p:cNvPicPr>
            <a:picLocks noChangeAspect="1" noChangeArrowheads="1"/>
          </p:cNvPicPr>
          <p:nvPr/>
        </p:nvPicPr>
        <p:blipFill>
          <a:blip r:embed="rId10"/>
          <a:srcRect/>
          <a:stretch>
            <a:fillRect/>
          </a:stretch>
        </p:blipFill>
        <p:spPr bwMode="auto">
          <a:xfrm>
            <a:off x="5102646" y="3379727"/>
            <a:ext cx="263129" cy="284560"/>
          </a:xfrm>
          <a:prstGeom prst="rect">
            <a:avLst/>
          </a:prstGeom>
          <a:noFill/>
          <a:ln w="9525">
            <a:noFill/>
            <a:miter lim="800000"/>
            <a:headEnd/>
            <a:tailEnd/>
          </a:ln>
        </p:spPr>
      </p:pic>
      <p:sp>
        <p:nvSpPr>
          <p:cNvPr id="227" name="TextBox 49"/>
          <p:cNvSpPr txBox="1">
            <a:spLocks noChangeArrowheads="1"/>
          </p:cNvSpPr>
          <p:nvPr/>
        </p:nvSpPr>
        <p:spPr bwMode="auto">
          <a:xfrm>
            <a:off x="923553" y="4451289"/>
            <a:ext cx="803672" cy="300082"/>
          </a:xfrm>
          <a:prstGeom prst="rect">
            <a:avLst/>
          </a:prstGeom>
          <a:noFill/>
          <a:ln w="9525">
            <a:noFill/>
            <a:miter lim="800000"/>
            <a:headEnd/>
            <a:tailEnd/>
          </a:ln>
        </p:spPr>
        <p:txBody>
          <a:bodyPr>
            <a:spAutoFit/>
          </a:bodyPr>
          <a:lstStyle/>
          <a:p>
            <a:r>
              <a:rPr lang="zh-CN" altLang="en-US" sz="1350"/>
              <a:t>家属楼</a:t>
            </a:r>
          </a:p>
        </p:txBody>
      </p:sp>
      <p:pic>
        <p:nvPicPr>
          <p:cNvPr id="228" name="Picture 1316" descr="FW"/>
          <p:cNvPicPr>
            <a:picLocks noChangeAspect="1" noChangeArrowheads="1"/>
          </p:cNvPicPr>
          <p:nvPr/>
        </p:nvPicPr>
        <p:blipFill>
          <a:blip r:embed="rId6"/>
          <a:srcRect/>
          <a:stretch>
            <a:fillRect/>
          </a:stretch>
        </p:blipFill>
        <p:spPr bwMode="auto">
          <a:xfrm>
            <a:off x="6319465" y="3959562"/>
            <a:ext cx="341710" cy="277415"/>
          </a:xfrm>
          <a:prstGeom prst="rect">
            <a:avLst/>
          </a:prstGeom>
          <a:noFill/>
          <a:ln w="9525">
            <a:noFill/>
            <a:miter lim="800000"/>
            <a:headEnd/>
            <a:tailEnd/>
          </a:ln>
        </p:spPr>
      </p:pic>
      <p:sp>
        <p:nvSpPr>
          <p:cNvPr id="229" name="TextBox 51"/>
          <p:cNvSpPr txBox="1">
            <a:spLocks noChangeArrowheads="1"/>
          </p:cNvSpPr>
          <p:nvPr/>
        </p:nvSpPr>
        <p:spPr bwMode="auto">
          <a:xfrm>
            <a:off x="1080715" y="888493"/>
            <a:ext cx="1021556" cy="230832"/>
          </a:xfrm>
          <a:prstGeom prst="rect">
            <a:avLst/>
          </a:prstGeom>
          <a:noFill/>
          <a:ln w="9525">
            <a:noFill/>
            <a:miter lim="800000"/>
            <a:headEnd/>
            <a:tailEnd/>
          </a:ln>
        </p:spPr>
        <p:txBody>
          <a:bodyPr wrap="square">
            <a:spAutoFit/>
          </a:bodyPr>
          <a:lstStyle/>
          <a:p>
            <a:r>
              <a:rPr lang="zh-CN" altLang="en-US" sz="900" dirty="0"/>
              <a:t>上网行为管理</a:t>
            </a:r>
          </a:p>
        </p:txBody>
      </p:sp>
      <p:sp>
        <p:nvSpPr>
          <p:cNvPr id="230" name="TextBox 52"/>
          <p:cNvSpPr txBox="1">
            <a:spLocks noChangeArrowheads="1"/>
          </p:cNvSpPr>
          <p:nvPr/>
        </p:nvSpPr>
        <p:spPr bwMode="auto">
          <a:xfrm>
            <a:off x="1298600" y="2201008"/>
            <a:ext cx="750094" cy="230832"/>
          </a:xfrm>
          <a:prstGeom prst="rect">
            <a:avLst/>
          </a:prstGeom>
          <a:noFill/>
          <a:ln w="9525">
            <a:noFill/>
            <a:miter lim="800000"/>
            <a:headEnd/>
            <a:tailEnd/>
          </a:ln>
        </p:spPr>
        <p:txBody>
          <a:bodyPr>
            <a:spAutoFit/>
          </a:bodyPr>
          <a:lstStyle/>
          <a:p>
            <a:r>
              <a:rPr lang="zh-CN" altLang="en-US" sz="900"/>
              <a:t>网管</a:t>
            </a:r>
          </a:p>
        </p:txBody>
      </p:sp>
      <p:cxnSp>
        <p:nvCxnSpPr>
          <p:cNvPr id="231" name="AutoShape 135"/>
          <p:cNvCxnSpPr>
            <a:cxnSpLocks noChangeShapeType="1"/>
          </p:cNvCxnSpPr>
          <p:nvPr/>
        </p:nvCxnSpPr>
        <p:spPr bwMode="auto">
          <a:xfrm rot="10800000" flipV="1">
            <a:off x="4031084" y="1627127"/>
            <a:ext cx="1097756" cy="0"/>
          </a:xfrm>
          <a:prstGeom prst="straightConnector1">
            <a:avLst/>
          </a:prstGeom>
          <a:noFill/>
          <a:ln w="38100">
            <a:solidFill>
              <a:srgbClr val="FF0000"/>
            </a:solidFill>
            <a:round/>
            <a:headEnd/>
            <a:tailEnd/>
          </a:ln>
        </p:spPr>
      </p:cxnSp>
      <p:pic>
        <p:nvPicPr>
          <p:cNvPr id="232" name="Picture 37" descr="图片1"/>
          <p:cNvPicPr>
            <a:picLocks noChangeAspect="1" noChangeArrowheads="1"/>
          </p:cNvPicPr>
          <p:nvPr/>
        </p:nvPicPr>
        <p:blipFill>
          <a:blip r:embed="rId11"/>
          <a:srcRect/>
          <a:stretch>
            <a:fillRect/>
          </a:stretch>
        </p:blipFill>
        <p:spPr bwMode="auto">
          <a:xfrm>
            <a:off x="5156225" y="1397336"/>
            <a:ext cx="751284" cy="375047"/>
          </a:xfrm>
          <a:prstGeom prst="rect">
            <a:avLst/>
          </a:prstGeom>
          <a:noFill/>
          <a:ln w="9525">
            <a:noFill/>
            <a:miter lim="800000"/>
            <a:headEnd/>
            <a:tailEnd/>
          </a:ln>
        </p:spPr>
      </p:pic>
      <p:sp>
        <p:nvSpPr>
          <p:cNvPr id="233" name="TextBox 55"/>
          <p:cNvSpPr txBox="1">
            <a:spLocks noChangeArrowheads="1"/>
          </p:cNvSpPr>
          <p:nvPr/>
        </p:nvSpPr>
        <p:spPr bwMode="auto">
          <a:xfrm>
            <a:off x="5424115" y="1718805"/>
            <a:ext cx="1071563" cy="230832"/>
          </a:xfrm>
          <a:prstGeom prst="rect">
            <a:avLst/>
          </a:prstGeom>
          <a:noFill/>
          <a:ln w="9525">
            <a:noFill/>
            <a:miter lim="800000"/>
            <a:headEnd/>
            <a:tailEnd/>
          </a:ln>
        </p:spPr>
        <p:txBody>
          <a:bodyPr>
            <a:spAutoFit/>
          </a:bodyPr>
          <a:lstStyle/>
          <a:p>
            <a:r>
              <a:rPr lang="zh-CN" altLang="en-US" sz="900"/>
              <a:t>智能无线控制器</a:t>
            </a:r>
          </a:p>
        </p:txBody>
      </p:sp>
      <p:pic>
        <p:nvPicPr>
          <p:cNvPr id="234" name="图片 37" descr="中端路由交换机.png"/>
          <p:cNvPicPr>
            <a:picLocks noChangeAspect="1"/>
          </p:cNvPicPr>
          <p:nvPr/>
        </p:nvPicPr>
        <p:blipFill>
          <a:blip r:embed="rId12" cstate="print"/>
          <a:srcRect/>
          <a:stretch>
            <a:fillRect/>
          </a:stretch>
        </p:blipFill>
        <p:spPr bwMode="auto">
          <a:xfrm>
            <a:off x="3495303" y="1397336"/>
            <a:ext cx="535781" cy="460772"/>
          </a:xfrm>
          <a:prstGeom prst="rect">
            <a:avLst/>
          </a:prstGeom>
          <a:noFill/>
          <a:ln w="9525">
            <a:noFill/>
            <a:miter lim="800000"/>
            <a:headEnd/>
            <a:tailEnd/>
          </a:ln>
        </p:spPr>
      </p:pic>
      <p:pic>
        <p:nvPicPr>
          <p:cNvPr id="235" name="图片 29" descr="光纤路由交换机.png"/>
          <p:cNvPicPr>
            <a:picLocks noChangeAspect="1"/>
          </p:cNvPicPr>
          <p:nvPr/>
        </p:nvPicPr>
        <p:blipFill>
          <a:blip r:embed="rId13" cstate="print"/>
          <a:srcRect/>
          <a:stretch>
            <a:fillRect/>
          </a:stretch>
        </p:blipFill>
        <p:spPr bwMode="auto">
          <a:xfrm>
            <a:off x="3602458" y="2415321"/>
            <a:ext cx="595313" cy="360760"/>
          </a:xfrm>
          <a:prstGeom prst="rect">
            <a:avLst/>
          </a:prstGeom>
          <a:noFill/>
          <a:ln w="9525">
            <a:noFill/>
            <a:miter lim="800000"/>
            <a:headEnd/>
            <a:tailEnd/>
          </a:ln>
        </p:spPr>
      </p:pic>
      <p:pic>
        <p:nvPicPr>
          <p:cNvPr id="236" name="图片 29" descr="光纤路由交换机.png"/>
          <p:cNvPicPr>
            <a:picLocks noChangeAspect="1"/>
          </p:cNvPicPr>
          <p:nvPr/>
        </p:nvPicPr>
        <p:blipFill>
          <a:blip r:embed="rId13" cstate="print"/>
          <a:srcRect/>
          <a:stretch>
            <a:fillRect/>
          </a:stretch>
        </p:blipFill>
        <p:spPr bwMode="auto">
          <a:xfrm>
            <a:off x="5584849" y="2790368"/>
            <a:ext cx="595313" cy="360759"/>
          </a:xfrm>
          <a:prstGeom prst="rect">
            <a:avLst/>
          </a:prstGeom>
          <a:noFill/>
          <a:ln w="9525">
            <a:noFill/>
            <a:miter lim="800000"/>
            <a:headEnd/>
            <a:tailEnd/>
          </a:ln>
        </p:spPr>
      </p:pic>
      <p:sp>
        <p:nvSpPr>
          <p:cNvPr id="237" name="Freeform 516"/>
          <p:cNvSpPr>
            <a:spLocks/>
          </p:cNvSpPr>
          <p:nvPr/>
        </p:nvSpPr>
        <p:spPr bwMode="auto">
          <a:xfrm rot="19538779" flipH="1">
            <a:off x="4281115" y="1984314"/>
            <a:ext cx="423863" cy="1395413"/>
          </a:xfrm>
          <a:custGeom>
            <a:avLst/>
            <a:gdLst>
              <a:gd name="T0" fmla="*/ 2147483647 w 404"/>
              <a:gd name="T1" fmla="*/ 2147483647 h 1294"/>
              <a:gd name="T2" fmla="*/ 2147483647 w 404"/>
              <a:gd name="T3" fmla="*/ 0 h 1294"/>
              <a:gd name="T4" fmla="*/ 2147483647 w 404"/>
              <a:gd name="T5" fmla="*/ 2147483647 h 1294"/>
              <a:gd name="T6" fmla="*/ 0 w 404"/>
              <a:gd name="T7" fmla="*/ 2147483647 h 1294"/>
              <a:gd name="T8" fmla="*/ 2147483647 w 404"/>
              <a:gd name="T9" fmla="*/ 2147483647 h 1294"/>
              <a:gd name="T10" fmla="*/ 2147483647 w 404"/>
              <a:gd name="T11" fmla="*/ 2147483647 h 1294"/>
              <a:gd name="T12" fmla="*/ 2147483647 w 404"/>
              <a:gd name="T13" fmla="*/ 2147483647 h 1294"/>
              <a:gd name="T14" fmla="*/ 0 60000 65536"/>
              <a:gd name="T15" fmla="*/ 0 60000 65536"/>
              <a:gd name="T16" fmla="*/ 0 60000 65536"/>
              <a:gd name="T17" fmla="*/ 0 60000 65536"/>
              <a:gd name="T18" fmla="*/ 0 60000 65536"/>
              <a:gd name="T19" fmla="*/ 0 60000 65536"/>
              <a:gd name="T20" fmla="*/ 0 60000 65536"/>
              <a:gd name="T21" fmla="*/ 0 w 404"/>
              <a:gd name="T22" fmla="*/ 0 h 1294"/>
              <a:gd name="T23" fmla="*/ 404 w 404"/>
              <a:gd name="T24" fmla="*/ 1294 h 1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4" h="1294">
                <a:moveTo>
                  <a:pt x="404" y="771"/>
                </a:moveTo>
                <a:lnTo>
                  <a:pt x="87" y="0"/>
                </a:lnTo>
                <a:lnTo>
                  <a:pt x="224" y="574"/>
                </a:lnTo>
                <a:lnTo>
                  <a:pt x="0" y="466"/>
                </a:lnTo>
                <a:lnTo>
                  <a:pt x="301" y="1294"/>
                </a:lnTo>
                <a:lnTo>
                  <a:pt x="155" y="686"/>
                </a:lnTo>
                <a:lnTo>
                  <a:pt x="404" y="771"/>
                </a:lnTo>
                <a:close/>
              </a:path>
            </a:pathLst>
          </a:custGeom>
          <a:solidFill>
            <a:srgbClr val="FF9900"/>
          </a:solidFill>
          <a:ln w="9525">
            <a:solidFill>
              <a:srgbClr val="FF9900"/>
            </a:solidFill>
            <a:round/>
            <a:headEnd/>
            <a:tailEnd/>
          </a:ln>
        </p:spPr>
        <p:txBody>
          <a:bodyPr wrap="none" anchor="ctr"/>
          <a:lstStyle/>
          <a:p>
            <a:endParaRPr lang="zh-CN" altLang="en-US" sz="1350"/>
          </a:p>
        </p:txBody>
      </p:sp>
      <p:sp>
        <p:nvSpPr>
          <p:cNvPr id="238" name="Freeform 516"/>
          <p:cNvSpPr>
            <a:spLocks/>
          </p:cNvSpPr>
          <p:nvPr/>
        </p:nvSpPr>
        <p:spPr bwMode="auto">
          <a:xfrm rot="911492" flipH="1">
            <a:off x="2783309" y="1808102"/>
            <a:ext cx="427435" cy="1162050"/>
          </a:xfrm>
          <a:custGeom>
            <a:avLst/>
            <a:gdLst>
              <a:gd name="T0" fmla="*/ 2147483647 w 404"/>
              <a:gd name="T1" fmla="*/ 2147483647 h 1294"/>
              <a:gd name="T2" fmla="*/ 2147483647 w 404"/>
              <a:gd name="T3" fmla="*/ 0 h 1294"/>
              <a:gd name="T4" fmla="*/ 2147483647 w 404"/>
              <a:gd name="T5" fmla="*/ 2147483647 h 1294"/>
              <a:gd name="T6" fmla="*/ 0 w 404"/>
              <a:gd name="T7" fmla="*/ 2147483647 h 1294"/>
              <a:gd name="T8" fmla="*/ 2147483647 w 404"/>
              <a:gd name="T9" fmla="*/ 2147483647 h 1294"/>
              <a:gd name="T10" fmla="*/ 2147483647 w 404"/>
              <a:gd name="T11" fmla="*/ 2147483647 h 1294"/>
              <a:gd name="T12" fmla="*/ 2147483647 w 404"/>
              <a:gd name="T13" fmla="*/ 2147483647 h 1294"/>
              <a:gd name="T14" fmla="*/ 0 60000 65536"/>
              <a:gd name="T15" fmla="*/ 0 60000 65536"/>
              <a:gd name="T16" fmla="*/ 0 60000 65536"/>
              <a:gd name="T17" fmla="*/ 0 60000 65536"/>
              <a:gd name="T18" fmla="*/ 0 60000 65536"/>
              <a:gd name="T19" fmla="*/ 0 60000 65536"/>
              <a:gd name="T20" fmla="*/ 0 60000 65536"/>
              <a:gd name="T21" fmla="*/ 0 w 404"/>
              <a:gd name="T22" fmla="*/ 0 h 1294"/>
              <a:gd name="T23" fmla="*/ 404 w 404"/>
              <a:gd name="T24" fmla="*/ 1294 h 1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4" h="1294">
                <a:moveTo>
                  <a:pt x="404" y="771"/>
                </a:moveTo>
                <a:lnTo>
                  <a:pt x="87" y="0"/>
                </a:lnTo>
                <a:lnTo>
                  <a:pt x="224" y="574"/>
                </a:lnTo>
                <a:lnTo>
                  <a:pt x="0" y="466"/>
                </a:lnTo>
                <a:lnTo>
                  <a:pt x="301" y="1294"/>
                </a:lnTo>
                <a:lnTo>
                  <a:pt x="155" y="686"/>
                </a:lnTo>
                <a:lnTo>
                  <a:pt x="404" y="771"/>
                </a:lnTo>
                <a:close/>
              </a:path>
            </a:pathLst>
          </a:custGeom>
          <a:solidFill>
            <a:srgbClr val="FF9900"/>
          </a:solidFill>
          <a:ln w="9525">
            <a:solidFill>
              <a:srgbClr val="FF9900"/>
            </a:solidFill>
            <a:round/>
            <a:headEnd/>
            <a:tailEnd/>
          </a:ln>
        </p:spPr>
        <p:txBody>
          <a:bodyPr wrap="none" anchor="ctr"/>
          <a:lstStyle/>
          <a:p>
            <a:endParaRPr lang="zh-CN" altLang="en-US" sz="1350"/>
          </a:p>
        </p:txBody>
      </p:sp>
      <p:sp>
        <p:nvSpPr>
          <p:cNvPr id="239" name="AutoShape 3"/>
          <p:cNvSpPr>
            <a:spLocks noChangeArrowheads="1"/>
          </p:cNvSpPr>
          <p:nvPr/>
        </p:nvSpPr>
        <p:spPr bwMode="auto">
          <a:xfrm>
            <a:off x="1620069" y="3218993"/>
            <a:ext cx="988219" cy="1607344"/>
          </a:xfrm>
          <a:prstGeom prst="roundRect">
            <a:avLst>
              <a:gd name="adj" fmla="val 16667"/>
            </a:avLst>
          </a:prstGeom>
          <a:gradFill rotWithShape="1">
            <a:gsLst>
              <a:gs pos="0">
                <a:schemeClr val="bg1"/>
              </a:gs>
              <a:gs pos="100000">
                <a:srgbClr val="E1F2F3"/>
              </a:gs>
            </a:gsLst>
            <a:lin ang="5400000" scaled="1"/>
          </a:gradFill>
          <a:ln w="12700" algn="ctr">
            <a:solidFill>
              <a:schemeClr val="tx1"/>
            </a:solidFill>
            <a:prstDash val="dash"/>
            <a:round/>
            <a:headEnd/>
            <a:tailEnd/>
          </a:ln>
        </p:spPr>
        <p:txBody>
          <a:bodyPr wrap="none" anchor="ctr"/>
          <a:lstStyle/>
          <a:p>
            <a:endParaRPr lang="zh-CN" altLang="en-US" sz="1350"/>
          </a:p>
        </p:txBody>
      </p:sp>
      <p:pic>
        <p:nvPicPr>
          <p:cNvPr id="240" name="Picture 1316" descr="FW"/>
          <p:cNvPicPr>
            <a:picLocks noChangeAspect="1" noChangeArrowheads="1"/>
          </p:cNvPicPr>
          <p:nvPr/>
        </p:nvPicPr>
        <p:blipFill>
          <a:blip r:embed="rId6"/>
          <a:srcRect/>
          <a:stretch>
            <a:fillRect/>
          </a:stretch>
        </p:blipFill>
        <p:spPr bwMode="auto">
          <a:xfrm>
            <a:off x="1756990" y="3969087"/>
            <a:ext cx="341710" cy="277415"/>
          </a:xfrm>
          <a:prstGeom prst="rect">
            <a:avLst/>
          </a:prstGeom>
          <a:noFill/>
          <a:ln w="9525">
            <a:noFill/>
            <a:miter lim="800000"/>
            <a:headEnd/>
            <a:tailEnd/>
          </a:ln>
        </p:spPr>
      </p:pic>
      <p:pic>
        <p:nvPicPr>
          <p:cNvPr id="241" name="Picture 1317" descr="图片1"/>
          <p:cNvPicPr>
            <a:picLocks noChangeAspect="1" noChangeArrowheads="1"/>
          </p:cNvPicPr>
          <p:nvPr/>
        </p:nvPicPr>
        <p:blipFill>
          <a:blip r:embed="rId7"/>
          <a:srcRect/>
          <a:stretch>
            <a:fillRect/>
          </a:stretch>
        </p:blipFill>
        <p:spPr bwMode="auto">
          <a:xfrm>
            <a:off x="2078459" y="3969087"/>
            <a:ext cx="321469" cy="277415"/>
          </a:xfrm>
          <a:prstGeom prst="rect">
            <a:avLst/>
          </a:prstGeom>
          <a:noFill/>
          <a:ln w="9525">
            <a:noFill/>
            <a:miter lim="800000"/>
            <a:headEnd/>
            <a:tailEnd/>
          </a:ln>
        </p:spPr>
      </p:pic>
      <p:cxnSp>
        <p:nvCxnSpPr>
          <p:cNvPr id="242" name="AutoShape 78"/>
          <p:cNvCxnSpPr>
            <a:cxnSpLocks noChangeShapeType="1"/>
          </p:cNvCxnSpPr>
          <p:nvPr/>
        </p:nvCxnSpPr>
        <p:spPr bwMode="auto">
          <a:xfrm rot="5400000" flipH="1" flipV="1">
            <a:off x="1939751" y="3673217"/>
            <a:ext cx="284560" cy="307181"/>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cxnSp>
        <p:nvCxnSpPr>
          <p:cNvPr id="243" name="AutoShape 78"/>
          <p:cNvCxnSpPr>
            <a:cxnSpLocks noChangeShapeType="1"/>
          </p:cNvCxnSpPr>
          <p:nvPr/>
        </p:nvCxnSpPr>
        <p:spPr bwMode="auto">
          <a:xfrm rot="16200000" flipV="1">
            <a:off x="2095128" y="3825021"/>
            <a:ext cx="284560" cy="3572"/>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sp>
        <p:nvSpPr>
          <p:cNvPr id="244" name="TextBox 66"/>
          <p:cNvSpPr txBox="1">
            <a:spLocks noChangeArrowheads="1"/>
          </p:cNvSpPr>
          <p:nvPr/>
        </p:nvSpPr>
        <p:spPr bwMode="auto">
          <a:xfrm>
            <a:off x="1887958" y="4227452"/>
            <a:ext cx="482204" cy="346249"/>
          </a:xfrm>
          <a:prstGeom prst="rect">
            <a:avLst/>
          </a:prstGeom>
          <a:noFill/>
          <a:ln w="9525">
            <a:noFill/>
            <a:miter lim="800000"/>
            <a:headEnd/>
            <a:tailEnd/>
          </a:ln>
        </p:spPr>
        <p:txBody>
          <a:bodyPr>
            <a:spAutoFit/>
          </a:bodyPr>
          <a:lstStyle/>
          <a:p>
            <a:r>
              <a:rPr lang="zh-CN" altLang="en-US" sz="825"/>
              <a:t>笔记本</a:t>
            </a:r>
          </a:p>
        </p:txBody>
      </p:sp>
      <p:sp>
        <p:nvSpPr>
          <p:cNvPr id="245" name="TextBox 67"/>
          <p:cNvSpPr txBox="1">
            <a:spLocks noChangeArrowheads="1"/>
          </p:cNvSpPr>
          <p:nvPr/>
        </p:nvSpPr>
        <p:spPr bwMode="auto">
          <a:xfrm>
            <a:off x="1971303" y="4254837"/>
            <a:ext cx="321469" cy="219291"/>
          </a:xfrm>
          <a:prstGeom prst="rect">
            <a:avLst/>
          </a:prstGeom>
          <a:noFill/>
          <a:ln w="9525">
            <a:noFill/>
            <a:miter lim="800000"/>
            <a:headEnd/>
            <a:tailEnd/>
          </a:ln>
        </p:spPr>
        <p:txBody>
          <a:bodyPr>
            <a:spAutoFit/>
          </a:bodyPr>
          <a:lstStyle/>
          <a:p>
            <a:r>
              <a:rPr lang="en-US" altLang="zh-CN" sz="825"/>
              <a:t>PC</a:t>
            </a:r>
            <a:endParaRPr lang="zh-CN" altLang="en-US" sz="825"/>
          </a:p>
        </p:txBody>
      </p:sp>
      <p:pic>
        <p:nvPicPr>
          <p:cNvPr id="246" name="图片 26" descr="堆叠交换机.png"/>
          <p:cNvPicPr>
            <a:picLocks noChangeAspect="1"/>
          </p:cNvPicPr>
          <p:nvPr/>
        </p:nvPicPr>
        <p:blipFill>
          <a:blip r:embed="rId8" cstate="print"/>
          <a:srcRect/>
          <a:stretch>
            <a:fillRect/>
          </a:stretch>
        </p:blipFill>
        <p:spPr bwMode="auto">
          <a:xfrm>
            <a:off x="1995115" y="3423780"/>
            <a:ext cx="482204" cy="260747"/>
          </a:xfrm>
          <a:prstGeom prst="rect">
            <a:avLst/>
          </a:prstGeom>
          <a:noFill/>
          <a:ln w="9525">
            <a:noFill/>
            <a:miter lim="800000"/>
            <a:headEnd/>
            <a:tailEnd/>
          </a:ln>
        </p:spPr>
      </p:pic>
      <p:sp>
        <p:nvSpPr>
          <p:cNvPr id="247" name="TextBox 69"/>
          <p:cNvSpPr txBox="1">
            <a:spLocks noChangeArrowheads="1"/>
          </p:cNvSpPr>
          <p:nvPr/>
        </p:nvSpPr>
        <p:spPr bwMode="auto">
          <a:xfrm>
            <a:off x="1941537" y="4441764"/>
            <a:ext cx="803672" cy="300082"/>
          </a:xfrm>
          <a:prstGeom prst="rect">
            <a:avLst/>
          </a:prstGeom>
          <a:noFill/>
          <a:ln w="9525">
            <a:noFill/>
            <a:miter lim="800000"/>
            <a:headEnd/>
            <a:tailEnd/>
          </a:ln>
        </p:spPr>
        <p:txBody>
          <a:bodyPr>
            <a:spAutoFit/>
          </a:bodyPr>
          <a:lstStyle/>
          <a:p>
            <a:r>
              <a:rPr lang="zh-CN" altLang="en-US" sz="1350"/>
              <a:t>家属楼</a:t>
            </a:r>
          </a:p>
        </p:txBody>
      </p:sp>
      <p:sp>
        <p:nvSpPr>
          <p:cNvPr id="248" name="AutoShape 3"/>
          <p:cNvSpPr>
            <a:spLocks noChangeArrowheads="1"/>
          </p:cNvSpPr>
          <p:nvPr/>
        </p:nvSpPr>
        <p:spPr bwMode="auto">
          <a:xfrm>
            <a:off x="2691631" y="3218993"/>
            <a:ext cx="988219" cy="1607344"/>
          </a:xfrm>
          <a:prstGeom prst="roundRect">
            <a:avLst>
              <a:gd name="adj" fmla="val 16667"/>
            </a:avLst>
          </a:prstGeom>
          <a:gradFill rotWithShape="1">
            <a:gsLst>
              <a:gs pos="0">
                <a:schemeClr val="bg1"/>
              </a:gs>
              <a:gs pos="100000">
                <a:srgbClr val="E1F2F3"/>
              </a:gs>
            </a:gsLst>
            <a:lin ang="5400000" scaled="1"/>
          </a:gradFill>
          <a:ln w="12700" algn="ctr">
            <a:solidFill>
              <a:schemeClr val="tx1"/>
            </a:solidFill>
            <a:prstDash val="dash"/>
            <a:round/>
            <a:headEnd/>
            <a:tailEnd/>
          </a:ln>
        </p:spPr>
        <p:txBody>
          <a:bodyPr wrap="none" anchor="ctr"/>
          <a:lstStyle/>
          <a:p>
            <a:endParaRPr lang="zh-CN" altLang="en-US" sz="1350"/>
          </a:p>
        </p:txBody>
      </p:sp>
      <p:pic>
        <p:nvPicPr>
          <p:cNvPr id="249" name="Picture 1316" descr="FW"/>
          <p:cNvPicPr>
            <a:picLocks noChangeAspect="1" noChangeArrowheads="1"/>
          </p:cNvPicPr>
          <p:nvPr/>
        </p:nvPicPr>
        <p:blipFill>
          <a:blip r:embed="rId6"/>
          <a:srcRect/>
          <a:stretch>
            <a:fillRect/>
          </a:stretch>
        </p:blipFill>
        <p:spPr bwMode="auto">
          <a:xfrm>
            <a:off x="2828553" y="3969087"/>
            <a:ext cx="341710" cy="277415"/>
          </a:xfrm>
          <a:prstGeom prst="rect">
            <a:avLst/>
          </a:prstGeom>
          <a:noFill/>
          <a:ln w="9525">
            <a:noFill/>
            <a:miter lim="800000"/>
            <a:headEnd/>
            <a:tailEnd/>
          </a:ln>
        </p:spPr>
      </p:pic>
      <p:pic>
        <p:nvPicPr>
          <p:cNvPr id="250" name="Picture 1317" descr="图片1"/>
          <p:cNvPicPr>
            <a:picLocks noChangeAspect="1" noChangeArrowheads="1"/>
          </p:cNvPicPr>
          <p:nvPr/>
        </p:nvPicPr>
        <p:blipFill>
          <a:blip r:embed="rId7"/>
          <a:srcRect/>
          <a:stretch>
            <a:fillRect/>
          </a:stretch>
        </p:blipFill>
        <p:spPr bwMode="auto">
          <a:xfrm>
            <a:off x="3150021" y="3969087"/>
            <a:ext cx="321469" cy="277415"/>
          </a:xfrm>
          <a:prstGeom prst="rect">
            <a:avLst/>
          </a:prstGeom>
          <a:noFill/>
          <a:ln w="9525">
            <a:noFill/>
            <a:miter lim="800000"/>
            <a:headEnd/>
            <a:tailEnd/>
          </a:ln>
        </p:spPr>
      </p:pic>
      <p:cxnSp>
        <p:nvCxnSpPr>
          <p:cNvPr id="251" name="AutoShape 78"/>
          <p:cNvCxnSpPr>
            <a:cxnSpLocks noChangeShapeType="1"/>
          </p:cNvCxnSpPr>
          <p:nvPr/>
        </p:nvCxnSpPr>
        <p:spPr bwMode="auto">
          <a:xfrm rot="5400000" flipH="1" flipV="1">
            <a:off x="3011313" y="3673217"/>
            <a:ext cx="284560" cy="307181"/>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cxnSp>
        <p:nvCxnSpPr>
          <p:cNvPr id="252" name="AutoShape 78"/>
          <p:cNvCxnSpPr>
            <a:cxnSpLocks noChangeShapeType="1"/>
          </p:cNvCxnSpPr>
          <p:nvPr/>
        </p:nvCxnSpPr>
        <p:spPr bwMode="auto">
          <a:xfrm rot="16200000" flipV="1">
            <a:off x="3166690" y="3825021"/>
            <a:ext cx="284560" cy="3572"/>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sp>
        <p:nvSpPr>
          <p:cNvPr id="253" name="TextBox 75"/>
          <p:cNvSpPr txBox="1">
            <a:spLocks noChangeArrowheads="1"/>
          </p:cNvSpPr>
          <p:nvPr/>
        </p:nvSpPr>
        <p:spPr bwMode="auto">
          <a:xfrm>
            <a:off x="2959521" y="4227452"/>
            <a:ext cx="482204" cy="346249"/>
          </a:xfrm>
          <a:prstGeom prst="rect">
            <a:avLst/>
          </a:prstGeom>
          <a:noFill/>
          <a:ln w="9525">
            <a:noFill/>
            <a:miter lim="800000"/>
            <a:headEnd/>
            <a:tailEnd/>
          </a:ln>
        </p:spPr>
        <p:txBody>
          <a:bodyPr>
            <a:spAutoFit/>
          </a:bodyPr>
          <a:lstStyle/>
          <a:p>
            <a:r>
              <a:rPr lang="zh-CN" altLang="en-US" sz="825"/>
              <a:t>笔记本</a:t>
            </a:r>
          </a:p>
        </p:txBody>
      </p:sp>
      <p:sp>
        <p:nvSpPr>
          <p:cNvPr id="254" name="TextBox 76"/>
          <p:cNvSpPr txBox="1">
            <a:spLocks noChangeArrowheads="1"/>
          </p:cNvSpPr>
          <p:nvPr/>
        </p:nvSpPr>
        <p:spPr bwMode="auto">
          <a:xfrm>
            <a:off x="3042865" y="4254837"/>
            <a:ext cx="321469" cy="219291"/>
          </a:xfrm>
          <a:prstGeom prst="rect">
            <a:avLst/>
          </a:prstGeom>
          <a:noFill/>
          <a:ln w="9525">
            <a:noFill/>
            <a:miter lim="800000"/>
            <a:headEnd/>
            <a:tailEnd/>
          </a:ln>
        </p:spPr>
        <p:txBody>
          <a:bodyPr>
            <a:spAutoFit/>
          </a:bodyPr>
          <a:lstStyle/>
          <a:p>
            <a:r>
              <a:rPr lang="en-US" altLang="zh-CN" sz="825"/>
              <a:t>PC</a:t>
            </a:r>
            <a:endParaRPr lang="zh-CN" altLang="en-US" sz="825"/>
          </a:p>
        </p:txBody>
      </p:sp>
      <p:pic>
        <p:nvPicPr>
          <p:cNvPr id="255" name="图片 26" descr="堆叠交换机.png"/>
          <p:cNvPicPr>
            <a:picLocks noChangeAspect="1"/>
          </p:cNvPicPr>
          <p:nvPr/>
        </p:nvPicPr>
        <p:blipFill>
          <a:blip r:embed="rId8" cstate="print"/>
          <a:srcRect/>
          <a:stretch>
            <a:fillRect/>
          </a:stretch>
        </p:blipFill>
        <p:spPr bwMode="auto">
          <a:xfrm>
            <a:off x="3066677" y="3423780"/>
            <a:ext cx="482204" cy="260747"/>
          </a:xfrm>
          <a:prstGeom prst="rect">
            <a:avLst/>
          </a:prstGeom>
          <a:noFill/>
          <a:ln w="9525">
            <a:noFill/>
            <a:miter lim="800000"/>
            <a:headEnd/>
            <a:tailEnd/>
          </a:ln>
        </p:spPr>
      </p:pic>
      <p:sp>
        <p:nvSpPr>
          <p:cNvPr id="256" name="TextBox 78"/>
          <p:cNvSpPr txBox="1">
            <a:spLocks noChangeArrowheads="1"/>
          </p:cNvSpPr>
          <p:nvPr/>
        </p:nvSpPr>
        <p:spPr bwMode="auto">
          <a:xfrm>
            <a:off x="3013099" y="4441764"/>
            <a:ext cx="803672" cy="300082"/>
          </a:xfrm>
          <a:prstGeom prst="rect">
            <a:avLst/>
          </a:prstGeom>
          <a:noFill/>
          <a:ln w="9525">
            <a:noFill/>
            <a:miter lim="800000"/>
            <a:headEnd/>
            <a:tailEnd/>
          </a:ln>
        </p:spPr>
        <p:txBody>
          <a:bodyPr>
            <a:spAutoFit/>
          </a:bodyPr>
          <a:lstStyle/>
          <a:p>
            <a:r>
              <a:rPr lang="zh-CN" altLang="en-US" sz="1350"/>
              <a:t>家属楼</a:t>
            </a:r>
          </a:p>
        </p:txBody>
      </p:sp>
      <p:sp>
        <p:nvSpPr>
          <p:cNvPr id="257" name="AutoShape 3"/>
          <p:cNvSpPr>
            <a:spLocks noChangeArrowheads="1"/>
          </p:cNvSpPr>
          <p:nvPr/>
        </p:nvSpPr>
        <p:spPr bwMode="auto">
          <a:xfrm>
            <a:off x="4084662" y="3218993"/>
            <a:ext cx="988219" cy="1607344"/>
          </a:xfrm>
          <a:prstGeom prst="roundRect">
            <a:avLst>
              <a:gd name="adj" fmla="val 16667"/>
            </a:avLst>
          </a:prstGeom>
          <a:gradFill rotWithShape="1">
            <a:gsLst>
              <a:gs pos="0">
                <a:schemeClr val="bg1"/>
              </a:gs>
              <a:gs pos="100000">
                <a:srgbClr val="E1F2F3"/>
              </a:gs>
            </a:gsLst>
            <a:lin ang="5400000" scaled="1"/>
          </a:gradFill>
          <a:ln w="12700" algn="ctr">
            <a:solidFill>
              <a:schemeClr val="tx1"/>
            </a:solidFill>
            <a:prstDash val="dash"/>
            <a:round/>
            <a:headEnd/>
            <a:tailEnd/>
          </a:ln>
        </p:spPr>
        <p:txBody>
          <a:bodyPr wrap="none" anchor="ctr"/>
          <a:lstStyle/>
          <a:p>
            <a:endParaRPr lang="zh-CN" altLang="en-US" sz="1350"/>
          </a:p>
        </p:txBody>
      </p:sp>
      <p:pic>
        <p:nvPicPr>
          <p:cNvPr id="258" name="Picture 1316" descr="FW"/>
          <p:cNvPicPr>
            <a:picLocks noChangeAspect="1" noChangeArrowheads="1"/>
          </p:cNvPicPr>
          <p:nvPr/>
        </p:nvPicPr>
        <p:blipFill>
          <a:blip r:embed="rId6"/>
          <a:srcRect/>
          <a:stretch>
            <a:fillRect/>
          </a:stretch>
        </p:blipFill>
        <p:spPr bwMode="auto">
          <a:xfrm>
            <a:off x="4221584" y="3969087"/>
            <a:ext cx="341710" cy="277415"/>
          </a:xfrm>
          <a:prstGeom prst="rect">
            <a:avLst/>
          </a:prstGeom>
          <a:noFill/>
          <a:ln w="9525">
            <a:noFill/>
            <a:miter lim="800000"/>
            <a:headEnd/>
            <a:tailEnd/>
          </a:ln>
        </p:spPr>
      </p:pic>
      <p:pic>
        <p:nvPicPr>
          <p:cNvPr id="259" name="Picture 1317" descr="图片1"/>
          <p:cNvPicPr>
            <a:picLocks noChangeAspect="1" noChangeArrowheads="1"/>
          </p:cNvPicPr>
          <p:nvPr/>
        </p:nvPicPr>
        <p:blipFill>
          <a:blip r:embed="rId7"/>
          <a:srcRect/>
          <a:stretch>
            <a:fillRect/>
          </a:stretch>
        </p:blipFill>
        <p:spPr bwMode="auto">
          <a:xfrm>
            <a:off x="4543053" y="3969087"/>
            <a:ext cx="321469" cy="277415"/>
          </a:xfrm>
          <a:prstGeom prst="rect">
            <a:avLst/>
          </a:prstGeom>
          <a:noFill/>
          <a:ln w="9525">
            <a:noFill/>
            <a:miter lim="800000"/>
            <a:headEnd/>
            <a:tailEnd/>
          </a:ln>
        </p:spPr>
      </p:pic>
      <p:cxnSp>
        <p:nvCxnSpPr>
          <p:cNvPr id="260" name="AutoShape 78"/>
          <p:cNvCxnSpPr>
            <a:cxnSpLocks noChangeShapeType="1"/>
          </p:cNvCxnSpPr>
          <p:nvPr/>
        </p:nvCxnSpPr>
        <p:spPr bwMode="auto">
          <a:xfrm rot="5400000" flipH="1" flipV="1">
            <a:off x="4404940" y="3672621"/>
            <a:ext cx="284560" cy="308372"/>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cxnSp>
        <p:nvCxnSpPr>
          <p:cNvPr id="261" name="AutoShape 78"/>
          <p:cNvCxnSpPr>
            <a:cxnSpLocks noChangeShapeType="1"/>
          </p:cNvCxnSpPr>
          <p:nvPr/>
        </p:nvCxnSpPr>
        <p:spPr bwMode="auto">
          <a:xfrm rot="16200000" flipV="1">
            <a:off x="4560317" y="3825617"/>
            <a:ext cx="284560" cy="2381"/>
          </a:xfrm>
          <a:prstGeom prst="straightConnector1">
            <a:avLst/>
          </a:prstGeom>
          <a:ln>
            <a:headEnd/>
            <a:tailEnd/>
          </a:ln>
        </p:spPr>
        <p:style>
          <a:lnRef idx="1">
            <a:schemeClr val="accent1"/>
          </a:lnRef>
          <a:fillRef idx="0">
            <a:schemeClr val="accent1"/>
          </a:fillRef>
          <a:effectRef idx="0">
            <a:schemeClr val="accent1"/>
          </a:effectRef>
          <a:fontRef idx="minor">
            <a:schemeClr val="tx1"/>
          </a:fontRef>
        </p:style>
      </p:cxnSp>
      <p:sp>
        <p:nvSpPr>
          <p:cNvPr id="262" name="TextBox 84"/>
          <p:cNvSpPr txBox="1">
            <a:spLocks noChangeArrowheads="1"/>
          </p:cNvSpPr>
          <p:nvPr/>
        </p:nvSpPr>
        <p:spPr bwMode="auto">
          <a:xfrm>
            <a:off x="4352552" y="4227452"/>
            <a:ext cx="482204" cy="346249"/>
          </a:xfrm>
          <a:prstGeom prst="rect">
            <a:avLst/>
          </a:prstGeom>
          <a:noFill/>
          <a:ln w="9525">
            <a:noFill/>
            <a:miter lim="800000"/>
            <a:headEnd/>
            <a:tailEnd/>
          </a:ln>
        </p:spPr>
        <p:txBody>
          <a:bodyPr>
            <a:spAutoFit/>
          </a:bodyPr>
          <a:lstStyle/>
          <a:p>
            <a:r>
              <a:rPr lang="zh-CN" altLang="en-US" sz="825"/>
              <a:t>笔记本</a:t>
            </a:r>
          </a:p>
        </p:txBody>
      </p:sp>
      <p:sp>
        <p:nvSpPr>
          <p:cNvPr id="263" name="TextBox 85"/>
          <p:cNvSpPr txBox="1">
            <a:spLocks noChangeArrowheads="1"/>
          </p:cNvSpPr>
          <p:nvPr/>
        </p:nvSpPr>
        <p:spPr bwMode="auto">
          <a:xfrm>
            <a:off x="4435896" y="4254837"/>
            <a:ext cx="321469" cy="219291"/>
          </a:xfrm>
          <a:prstGeom prst="rect">
            <a:avLst/>
          </a:prstGeom>
          <a:noFill/>
          <a:ln w="9525">
            <a:noFill/>
            <a:miter lim="800000"/>
            <a:headEnd/>
            <a:tailEnd/>
          </a:ln>
        </p:spPr>
        <p:txBody>
          <a:bodyPr>
            <a:spAutoFit/>
          </a:bodyPr>
          <a:lstStyle/>
          <a:p>
            <a:r>
              <a:rPr lang="en-US" altLang="zh-CN" sz="825"/>
              <a:t>PC</a:t>
            </a:r>
            <a:endParaRPr lang="zh-CN" altLang="en-US" sz="825"/>
          </a:p>
        </p:txBody>
      </p:sp>
      <p:pic>
        <p:nvPicPr>
          <p:cNvPr id="264" name="图片 26" descr="堆叠交换机.png"/>
          <p:cNvPicPr>
            <a:picLocks noChangeAspect="1"/>
          </p:cNvPicPr>
          <p:nvPr/>
        </p:nvPicPr>
        <p:blipFill>
          <a:blip r:embed="rId8" cstate="print"/>
          <a:srcRect/>
          <a:stretch>
            <a:fillRect/>
          </a:stretch>
        </p:blipFill>
        <p:spPr bwMode="auto">
          <a:xfrm>
            <a:off x="4459708" y="3423780"/>
            <a:ext cx="482204" cy="260747"/>
          </a:xfrm>
          <a:prstGeom prst="rect">
            <a:avLst/>
          </a:prstGeom>
          <a:noFill/>
          <a:ln w="9525">
            <a:noFill/>
            <a:miter lim="800000"/>
            <a:headEnd/>
            <a:tailEnd/>
          </a:ln>
        </p:spPr>
      </p:pic>
      <p:sp>
        <p:nvSpPr>
          <p:cNvPr id="265" name="TextBox 87"/>
          <p:cNvSpPr txBox="1">
            <a:spLocks noChangeArrowheads="1"/>
          </p:cNvSpPr>
          <p:nvPr/>
        </p:nvSpPr>
        <p:spPr bwMode="auto">
          <a:xfrm>
            <a:off x="4406131" y="4441764"/>
            <a:ext cx="803672" cy="300082"/>
          </a:xfrm>
          <a:prstGeom prst="rect">
            <a:avLst/>
          </a:prstGeom>
          <a:noFill/>
          <a:ln w="9525">
            <a:noFill/>
            <a:miter lim="800000"/>
            <a:headEnd/>
            <a:tailEnd/>
          </a:ln>
        </p:spPr>
        <p:txBody>
          <a:bodyPr>
            <a:spAutoFit/>
          </a:bodyPr>
          <a:lstStyle/>
          <a:p>
            <a:r>
              <a:rPr lang="zh-CN" altLang="en-US" sz="1350"/>
              <a:t>教学楼</a:t>
            </a:r>
          </a:p>
        </p:txBody>
      </p:sp>
      <p:cxnSp>
        <p:nvCxnSpPr>
          <p:cNvPr id="266" name="AutoShape 14"/>
          <p:cNvCxnSpPr>
            <a:cxnSpLocks noChangeShapeType="1"/>
          </p:cNvCxnSpPr>
          <p:nvPr/>
        </p:nvCxnSpPr>
        <p:spPr bwMode="auto">
          <a:xfrm rot="10800000" flipV="1">
            <a:off x="2263006" y="2790368"/>
            <a:ext cx="1339453" cy="598884"/>
          </a:xfrm>
          <a:prstGeom prst="straightConnector1">
            <a:avLst/>
          </a:prstGeom>
          <a:noFill/>
          <a:ln w="19050">
            <a:solidFill>
              <a:srgbClr val="FF0000"/>
            </a:solidFill>
            <a:prstDash val="sysDash"/>
            <a:round/>
            <a:headEnd/>
            <a:tailEnd/>
          </a:ln>
        </p:spPr>
      </p:cxnSp>
      <p:cxnSp>
        <p:nvCxnSpPr>
          <p:cNvPr id="267" name="AutoShape 14"/>
          <p:cNvCxnSpPr>
            <a:cxnSpLocks noChangeShapeType="1"/>
          </p:cNvCxnSpPr>
          <p:nvPr/>
        </p:nvCxnSpPr>
        <p:spPr bwMode="auto">
          <a:xfrm rot="5400000">
            <a:off x="3208362" y="2741552"/>
            <a:ext cx="657225" cy="726281"/>
          </a:xfrm>
          <a:prstGeom prst="straightConnector1">
            <a:avLst/>
          </a:prstGeom>
          <a:noFill/>
          <a:ln w="19050">
            <a:solidFill>
              <a:srgbClr val="FF0000"/>
            </a:solidFill>
            <a:prstDash val="sysDash"/>
            <a:round/>
            <a:headEnd/>
            <a:tailEnd/>
          </a:ln>
        </p:spPr>
      </p:cxnSp>
      <p:cxnSp>
        <p:nvCxnSpPr>
          <p:cNvPr id="268" name="AutoShape 14"/>
          <p:cNvCxnSpPr>
            <a:cxnSpLocks noChangeShapeType="1"/>
          </p:cNvCxnSpPr>
          <p:nvPr/>
        </p:nvCxnSpPr>
        <p:spPr bwMode="auto">
          <a:xfrm rot="16200000" flipH="1">
            <a:off x="3917380" y="2850494"/>
            <a:ext cx="656034" cy="535781"/>
          </a:xfrm>
          <a:prstGeom prst="straightConnector1">
            <a:avLst/>
          </a:prstGeom>
          <a:noFill/>
          <a:ln w="19050">
            <a:solidFill>
              <a:srgbClr val="FF0000"/>
            </a:solidFill>
            <a:prstDash val="sysDash"/>
            <a:round/>
            <a:headEnd/>
            <a:tailEnd/>
          </a:ln>
        </p:spPr>
      </p:cxnSp>
      <p:sp>
        <p:nvSpPr>
          <p:cNvPr id="269" name="TextBox 91"/>
          <p:cNvSpPr txBox="1">
            <a:spLocks noChangeArrowheads="1"/>
          </p:cNvSpPr>
          <p:nvPr/>
        </p:nvSpPr>
        <p:spPr bwMode="auto">
          <a:xfrm>
            <a:off x="2530896" y="807977"/>
            <a:ext cx="910829" cy="300082"/>
          </a:xfrm>
          <a:prstGeom prst="rect">
            <a:avLst/>
          </a:prstGeom>
          <a:noFill/>
          <a:ln w="9525">
            <a:noFill/>
            <a:miter lim="800000"/>
            <a:headEnd/>
            <a:tailEnd/>
          </a:ln>
        </p:spPr>
        <p:txBody>
          <a:bodyPr>
            <a:spAutoFit/>
          </a:bodyPr>
          <a:lstStyle/>
          <a:p>
            <a:r>
              <a:rPr lang="zh-CN" altLang="en-US" sz="1350"/>
              <a:t>实训楼</a:t>
            </a:r>
          </a:p>
        </p:txBody>
      </p:sp>
      <p:pic>
        <p:nvPicPr>
          <p:cNvPr id="270" name="Picture 38" descr="图片1"/>
          <p:cNvPicPr>
            <a:picLocks noChangeAspect="1" noChangeArrowheads="1"/>
          </p:cNvPicPr>
          <p:nvPr/>
        </p:nvPicPr>
        <p:blipFill>
          <a:blip r:embed="rId10"/>
          <a:srcRect/>
          <a:stretch>
            <a:fillRect/>
          </a:stretch>
        </p:blipFill>
        <p:spPr bwMode="auto">
          <a:xfrm>
            <a:off x="6227787" y="2790368"/>
            <a:ext cx="263128" cy="284559"/>
          </a:xfrm>
          <a:prstGeom prst="rect">
            <a:avLst/>
          </a:prstGeom>
          <a:noFill/>
          <a:ln w="9525">
            <a:noFill/>
            <a:miter lim="800000"/>
            <a:headEnd/>
            <a:tailEnd/>
          </a:ln>
        </p:spPr>
      </p:pic>
    </p:spTree>
    <p:extLst>
      <p:ext uri="{BB962C8B-B14F-4D97-AF65-F5344CB8AC3E}">
        <p14:creationId xmlns:p14="http://schemas.microsoft.com/office/powerpoint/2010/main" val="2028158720"/>
      </p:ext>
    </p:extLst>
  </p:cSld>
  <p:clrMapOvr>
    <a:masterClrMapping/>
  </p:clrMapOvr>
  <p:transition>
    <p:zoom/>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5861711" y="1071916"/>
            <a:ext cx="2953667"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（十三）创新校园网基础建设</a:t>
            </a:r>
            <a:r>
              <a:rPr lang="en-US" altLang="zh-CN" sz="1400" dirty="0" smtClean="0">
                <a:latin typeface="黑体" pitchFamily="49" charset="-122"/>
                <a:ea typeface="黑体" pitchFamily="49" charset="-122"/>
              </a:rPr>
              <a:t/>
            </a:r>
            <a:br>
              <a:rPr lang="en-US" altLang="zh-CN" sz="1400" dirty="0" smtClean="0">
                <a:latin typeface="黑体" pitchFamily="49" charset="-122"/>
                <a:ea typeface="黑体" pitchFamily="49" charset="-122"/>
              </a:rPr>
            </a:br>
            <a:r>
              <a:rPr lang="en-US" altLang="zh-CN" sz="1400" b="1" dirty="0" smtClean="0">
                <a:latin typeface="黑体" pitchFamily="49" charset="-122"/>
                <a:ea typeface="黑体" pitchFamily="49" charset="-122"/>
              </a:rPr>
              <a:t>2.</a:t>
            </a:r>
            <a:r>
              <a:rPr lang="zh-CN" altLang="en-US" sz="1400" b="1" dirty="0" smtClean="0">
                <a:latin typeface="黑体" pitchFamily="49" charset="-122"/>
                <a:ea typeface="黑体" pitchFamily="49" charset="-122"/>
              </a:rPr>
              <a:t>基础建设要点</a:t>
            </a:r>
            <a:r>
              <a:rPr lang="en-US" altLang="zh-CN" sz="1400" b="1" dirty="0" smtClean="0">
                <a:latin typeface="黑体" pitchFamily="49" charset="-122"/>
                <a:ea typeface="黑体" pitchFamily="49" charset="-122"/>
              </a:rPr>
              <a:t/>
            </a:r>
            <a:br>
              <a:rPr lang="en-US" altLang="zh-CN" sz="1400" b="1" dirty="0" smtClean="0">
                <a:latin typeface="黑体" pitchFamily="49" charset="-122"/>
                <a:ea typeface="黑体" pitchFamily="49" charset="-122"/>
              </a:rPr>
            </a:br>
            <a:endParaRPr lang="zh-CN" altLang="en-US" sz="1400" b="1" dirty="0">
              <a:latin typeface="微软雅黑" panose="020B0503020204020204" pitchFamily="34" charset="-122"/>
              <a:ea typeface="微软雅黑" panose="020B0503020204020204" pitchFamily="34" charset="-122"/>
            </a:endParaRPr>
          </a:p>
        </p:txBody>
      </p:sp>
      <p:graphicFrame>
        <p:nvGraphicFramePr>
          <p:cNvPr id="93" name="图示 92"/>
          <p:cNvGraphicFramePr/>
          <p:nvPr>
            <p:extLst>
              <p:ext uri="{D42A27DB-BD31-4B8C-83A1-F6EECF244321}">
                <p14:modId xmlns:p14="http://schemas.microsoft.com/office/powerpoint/2010/main" val="1917371206"/>
              </p:ext>
            </p:extLst>
          </p:nvPr>
        </p:nvGraphicFramePr>
        <p:xfrm>
          <a:off x="179512" y="1347614"/>
          <a:ext cx="4304108" cy="2946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4" name="Picture 3"/>
          <p:cNvPicPr>
            <a:picLocks noChangeAspect="1" noChangeArrowheads="1"/>
          </p:cNvPicPr>
          <p:nvPr/>
        </p:nvPicPr>
        <p:blipFill>
          <a:blip r:embed="rId7" cstate="print"/>
          <a:srcRect/>
          <a:stretch>
            <a:fillRect/>
          </a:stretch>
        </p:blipFill>
        <p:spPr bwMode="auto">
          <a:xfrm>
            <a:off x="3983561" y="1548762"/>
            <a:ext cx="1747838" cy="5357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5" name="Text Box 3"/>
          <p:cNvSpPr txBox="1">
            <a:spLocks noChangeArrowheads="1"/>
          </p:cNvSpPr>
          <p:nvPr/>
        </p:nvSpPr>
        <p:spPr bwMode="auto">
          <a:xfrm>
            <a:off x="3822824" y="2084622"/>
            <a:ext cx="3214688" cy="1546577"/>
          </a:xfrm>
          <a:prstGeom prst="rect">
            <a:avLst/>
          </a:prstGeom>
          <a:noFill/>
          <a:ln w="9525" algn="ctr">
            <a:noFill/>
            <a:miter lim="800000"/>
            <a:headEnd/>
            <a:tailEnd/>
          </a:ln>
        </p:spPr>
        <p:txBody>
          <a:bodyPr>
            <a:spAutoFit/>
          </a:bodyPr>
          <a:lstStyle/>
          <a:p>
            <a:pPr>
              <a:spcAft>
                <a:spcPts val="300"/>
              </a:spcAft>
            </a:pPr>
            <a:r>
              <a:rPr lang="zh-CN" altLang="en-US" sz="1500" dirty="0">
                <a:solidFill>
                  <a:srgbClr val="FF0000"/>
                </a:solidFill>
                <a:latin typeface="微软雅黑" pitchFamily="34" charset="-122"/>
                <a:ea typeface="微软雅黑" pitchFamily="34" charset="-122"/>
              </a:rPr>
              <a:t>建设要点</a:t>
            </a:r>
            <a:endParaRPr lang="en-US" altLang="zh-CN" sz="1500" dirty="0">
              <a:solidFill>
                <a:srgbClr val="FF0000"/>
              </a:solidFill>
              <a:latin typeface="微软雅黑" pitchFamily="34" charset="-122"/>
              <a:ea typeface="微软雅黑" pitchFamily="34" charset="-122"/>
            </a:endParaRPr>
          </a:p>
          <a:p>
            <a:pPr>
              <a:spcAft>
                <a:spcPts val="300"/>
              </a:spcAft>
              <a:buFont typeface="Wingdings" pitchFamily="2" charset="2"/>
              <a:buChar char="u"/>
            </a:pPr>
            <a:r>
              <a:rPr lang="zh-CN" altLang="en-US" sz="1200" dirty="0">
                <a:latin typeface="微软雅黑" pitchFamily="34" charset="-122"/>
                <a:ea typeface="微软雅黑" pitchFamily="34" charset="-122"/>
              </a:rPr>
              <a:t>万兆骨干网络、教学楼、办公楼千兆到桌面、家属楼、实训楼百兆到桌面。</a:t>
            </a:r>
          </a:p>
          <a:p>
            <a:pPr>
              <a:spcAft>
                <a:spcPts val="300"/>
              </a:spcAft>
              <a:buFont typeface="Wingdings" pitchFamily="2" charset="2"/>
              <a:buChar char="u"/>
            </a:pPr>
            <a:r>
              <a:rPr lang="en-US" altLang="zh-CN" sz="1200" dirty="0">
                <a:latin typeface="微软雅黑" pitchFamily="34" charset="-122"/>
                <a:ea typeface="微软雅黑" pitchFamily="34" charset="-122"/>
              </a:rPr>
              <a:t>802.11N</a:t>
            </a:r>
            <a:r>
              <a:rPr lang="zh-CN" altLang="en-US" sz="1200" dirty="0">
                <a:latin typeface="微软雅黑" pitchFamily="34" charset="-122"/>
                <a:ea typeface="微软雅黑" pitchFamily="34" charset="-122"/>
              </a:rPr>
              <a:t>双频无线覆盖重点区域：办公楼、食堂、操场。</a:t>
            </a:r>
          </a:p>
          <a:p>
            <a:pPr>
              <a:spcAft>
                <a:spcPts val="300"/>
              </a:spcAft>
              <a:buFont typeface="Wingdings" pitchFamily="2" charset="2"/>
              <a:buChar char="u"/>
            </a:pPr>
            <a:r>
              <a:rPr lang="zh-CN" altLang="en-US" sz="1200" dirty="0">
                <a:latin typeface="微软雅黑" pitchFamily="34" charset="-122"/>
                <a:ea typeface="微软雅黑" pitchFamily="34" charset="-122"/>
              </a:rPr>
              <a:t>千兆防火墙、实名制上网行为审计系统、有线无线一体化认证、智能网管系统</a:t>
            </a:r>
            <a:endParaRPr lang="en-US" altLang="zh-CN" sz="1200" dirty="0">
              <a:latin typeface="微软雅黑" pitchFamily="34" charset="-122"/>
              <a:ea typeface="微软雅黑" pitchFamily="34" charset="-122"/>
            </a:endParaRPr>
          </a:p>
        </p:txBody>
      </p:sp>
    </p:spTree>
    <p:extLst>
      <p:ext uri="{BB962C8B-B14F-4D97-AF65-F5344CB8AC3E}">
        <p14:creationId xmlns:p14="http://schemas.microsoft.com/office/powerpoint/2010/main" val="2398285072"/>
      </p:ext>
    </p:extLst>
  </p:cSld>
  <p:clrMapOvr>
    <a:masterClrMapping/>
  </p:clrMapOvr>
  <p:transition>
    <p:zoom/>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5995020" y="807798"/>
            <a:ext cx="2953667"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（十四）创新平安校园建设</a:t>
            </a:r>
            <a:r>
              <a:rPr lang="en-US" altLang="zh-CN" sz="1400" dirty="0" smtClean="0">
                <a:latin typeface="黑体" pitchFamily="49" charset="-122"/>
                <a:ea typeface="黑体" pitchFamily="49" charset="-122"/>
              </a:rPr>
              <a:t/>
            </a:r>
            <a:br>
              <a:rPr lang="en-US" altLang="zh-CN" sz="1400" dirty="0" smtClean="0">
                <a:latin typeface="黑体" pitchFamily="49" charset="-122"/>
                <a:ea typeface="黑体" pitchFamily="49" charset="-122"/>
              </a:rPr>
            </a:br>
            <a:r>
              <a:rPr lang="en-US" altLang="zh-CN" sz="1400" b="1" dirty="0" smtClean="0">
                <a:latin typeface="黑体" pitchFamily="49" charset="-122"/>
                <a:ea typeface="黑体" pitchFamily="49" charset="-122"/>
              </a:rPr>
              <a:t>2.</a:t>
            </a:r>
            <a:r>
              <a:rPr lang="zh-CN" altLang="en-US" sz="1400" b="1" dirty="0" smtClean="0">
                <a:latin typeface="黑体" pitchFamily="49" charset="-122"/>
                <a:ea typeface="黑体" pitchFamily="49" charset="-122"/>
              </a:rPr>
              <a:t>创新建设</a:t>
            </a:r>
            <a:r>
              <a:rPr lang="en-US" altLang="zh-CN" sz="1400" b="1" dirty="0" smtClean="0">
                <a:latin typeface="黑体" pitchFamily="49" charset="-122"/>
                <a:ea typeface="黑体" pitchFamily="49" charset="-122"/>
              </a:rPr>
              <a:t/>
            </a:r>
            <a:br>
              <a:rPr lang="en-US" altLang="zh-CN" sz="1400" b="1" dirty="0" smtClean="0">
                <a:latin typeface="黑体" pitchFamily="49" charset="-122"/>
                <a:ea typeface="黑体" pitchFamily="49" charset="-122"/>
              </a:rPr>
            </a:br>
            <a:endParaRPr lang="zh-CN" altLang="en-US" sz="1400" b="1" dirty="0">
              <a:latin typeface="微软雅黑" panose="020B0503020204020204" pitchFamily="34" charset="-122"/>
              <a:ea typeface="微软雅黑" panose="020B0503020204020204" pitchFamily="34" charset="-122"/>
            </a:endParaRPr>
          </a:p>
        </p:txBody>
      </p:sp>
      <p:grpSp>
        <p:nvGrpSpPr>
          <p:cNvPr id="3" name="组合 6"/>
          <p:cNvGrpSpPr>
            <a:grpSpLocks/>
          </p:cNvGrpSpPr>
          <p:nvPr/>
        </p:nvGrpSpPr>
        <p:grpSpPr bwMode="auto">
          <a:xfrm>
            <a:off x="1331640" y="699542"/>
            <a:ext cx="4572000" cy="3048000"/>
            <a:chOff x="1331640" y="987574"/>
            <a:chExt cx="6096000" cy="4064000"/>
          </a:xfrm>
        </p:grpSpPr>
        <p:graphicFrame>
          <p:nvGraphicFramePr>
            <p:cNvPr id="4" name="图示 3"/>
            <p:cNvGraphicFramePr/>
            <p:nvPr>
              <p:extLst>
                <p:ext uri="{D42A27DB-BD31-4B8C-83A1-F6EECF244321}">
                  <p14:modId xmlns:p14="http://schemas.microsoft.com/office/powerpoint/2010/main" val="2593943387"/>
                </p:ext>
              </p:extLst>
            </p:nvPr>
          </p:nvGraphicFramePr>
          <p:xfrm>
            <a:off x="1331640" y="98757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椭圆 4"/>
            <p:cNvSpPr/>
            <p:nvPr/>
          </p:nvSpPr>
          <p:spPr bwMode="auto">
            <a:xfrm>
              <a:off x="3203848" y="1588704"/>
              <a:ext cx="2304256" cy="756192"/>
            </a:xfrm>
            <a:prstGeom prst="ellipse">
              <a:avLst/>
            </a:prstGeom>
            <a:gradFill rotWithShape="1">
              <a:gsLst>
                <a:gs pos="0">
                  <a:srgbClr val="97A230"/>
                </a:gs>
                <a:gs pos="100000">
                  <a:srgbClr val="A42C14">
                    <a:gamma/>
                    <a:shade val="46275"/>
                    <a:invGamma/>
                  </a:srgbClr>
                </a:gs>
              </a:gsLst>
              <a:lin ang="5400000" scaled="1"/>
            </a:gradFill>
            <a:ln w="9525">
              <a:solidFill>
                <a:schemeClr val="bg1"/>
              </a:solidFill>
              <a:round/>
              <a:headEnd/>
              <a:tailEnd/>
            </a:ln>
            <a:effectLst>
              <a:outerShdw blurRad="50800" dist="50800" dir="5400000" algn="ctr" rotWithShape="0">
                <a:srgbClr val="000000">
                  <a:alpha val="35000"/>
                </a:srgbClr>
              </a:outerShdw>
            </a:effectLst>
            <a:scene3d>
              <a:camera prst="orthographicFront"/>
              <a:lightRig rig="flat" dir="t"/>
            </a:scene3d>
            <a:sp3d>
              <a:bevelT w="120650" h="88900"/>
              <a:bevelB w="88900" h="31750" prst="angle"/>
            </a:sp3d>
          </p:spPr>
          <p:txBody>
            <a:bodyPr wrap="none" anchor="ctr"/>
            <a:lstStyle/>
            <a:p>
              <a:pPr algn="ctr">
                <a:defRPr/>
              </a:pPr>
              <a:r>
                <a:rPr lang="zh-CN" altLang="en-US" sz="1200" dirty="0">
                  <a:solidFill>
                    <a:schemeClr val="bg1"/>
                  </a:solidFill>
                  <a:latin typeface="微软雅黑" pitchFamily="34" charset="-122"/>
                  <a:ea typeface="微软雅黑" pitchFamily="34" charset="-122"/>
                </a:rPr>
                <a:t>基础网络具备</a:t>
              </a:r>
            </a:p>
          </p:txBody>
        </p:sp>
      </p:grpSp>
      <p:pic>
        <p:nvPicPr>
          <p:cNvPr id="6" name="图片 5" descr="1279077124562.jpg"/>
          <p:cNvPicPr>
            <a:picLocks noChangeAspect="1"/>
          </p:cNvPicPr>
          <p:nvPr/>
        </p:nvPicPr>
        <p:blipFill>
          <a:blip r:embed="rId7" cstate="print"/>
          <a:stretch>
            <a:fillRect/>
          </a:stretch>
        </p:blipFill>
        <p:spPr>
          <a:xfrm>
            <a:off x="956593" y="3438872"/>
            <a:ext cx="983456" cy="750094"/>
          </a:xfrm>
          <a:prstGeom prst="rect">
            <a:avLst/>
          </a:prstGeom>
          <a:ln>
            <a:solidFill>
              <a:schemeClr val="accent6">
                <a:lumMod val="75000"/>
              </a:schemeClr>
            </a:solidFill>
          </a:ln>
          <a:effectLst>
            <a:outerShdw blurRad="50800" dist="38100" dir="2700000" algn="tl" rotWithShape="0">
              <a:prstClr val="black">
                <a:alpha val="40000"/>
              </a:prstClr>
            </a:outerShdw>
          </a:effectLst>
        </p:spPr>
      </p:pic>
      <p:sp>
        <p:nvSpPr>
          <p:cNvPr id="7" name="标题 1"/>
          <p:cNvSpPr txBox="1">
            <a:spLocks/>
          </p:cNvSpPr>
          <p:nvPr/>
        </p:nvSpPr>
        <p:spPr>
          <a:xfrm>
            <a:off x="856580" y="4413994"/>
            <a:ext cx="1171575" cy="203597"/>
          </a:xfrm>
          <a:prstGeom prst="rect">
            <a:avLst/>
          </a:prstGeom>
          <a:effectLst>
            <a:outerShdw blurRad="38100" dist="25400" dir="2700000" algn="tl" rotWithShape="0">
              <a:prstClr val="black">
                <a:alpha val="77000"/>
              </a:prstClr>
            </a:outerShdw>
          </a:effectLst>
        </p:spPr>
        <p:txBody>
          <a:bodyPr anchor="ctr">
            <a:normAutofit fontScale="55000" lnSpcReduction="20000"/>
          </a:bodyPr>
          <a:lstStyle/>
          <a:p>
            <a:pPr algn="ctr">
              <a:defRPr/>
            </a:pPr>
            <a:r>
              <a:rPr lang="zh-CN" altLang="en-US" sz="1575" dirty="0">
                <a:latin typeface="微软雅黑" pitchFamily="34" charset="-122"/>
                <a:ea typeface="微软雅黑" pitchFamily="34" charset="-122"/>
                <a:cs typeface="+mj-cs"/>
              </a:rPr>
              <a:t>学校周界</a:t>
            </a:r>
          </a:p>
        </p:txBody>
      </p:sp>
      <p:sp>
        <p:nvSpPr>
          <p:cNvPr id="8" name="标题 1"/>
          <p:cNvSpPr txBox="1">
            <a:spLocks/>
          </p:cNvSpPr>
          <p:nvPr/>
        </p:nvSpPr>
        <p:spPr>
          <a:xfrm>
            <a:off x="2035299" y="4413994"/>
            <a:ext cx="1171575" cy="203597"/>
          </a:xfrm>
          <a:prstGeom prst="rect">
            <a:avLst/>
          </a:prstGeom>
          <a:effectLst>
            <a:outerShdw blurRad="38100" dist="25400" dir="2700000" algn="tl" rotWithShape="0">
              <a:prstClr val="black">
                <a:alpha val="77000"/>
              </a:prstClr>
            </a:outerShdw>
          </a:effectLst>
        </p:spPr>
        <p:txBody>
          <a:bodyPr anchor="ctr">
            <a:normAutofit fontScale="55000" lnSpcReduction="20000"/>
          </a:bodyPr>
          <a:lstStyle/>
          <a:p>
            <a:pPr algn="ctr">
              <a:defRPr/>
            </a:pPr>
            <a:r>
              <a:rPr lang="zh-CN" altLang="en-US" sz="1575" dirty="0">
                <a:latin typeface="微软雅黑" pitchFamily="34" charset="-122"/>
                <a:ea typeface="微软雅黑" pitchFamily="34" charset="-122"/>
                <a:cs typeface="+mj-cs"/>
              </a:rPr>
              <a:t>教学楼</a:t>
            </a:r>
          </a:p>
        </p:txBody>
      </p:sp>
      <p:sp>
        <p:nvSpPr>
          <p:cNvPr id="10" name="标题 1"/>
          <p:cNvSpPr txBox="1">
            <a:spLocks/>
          </p:cNvSpPr>
          <p:nvPr/>
        </p:nvSpPr>
        <p:spPr>
          <a:xfrm>
            <a:off x="3106862" y="4413994"/>
            <a:ext cx="1171575" cy="203597"/>
          </a:xfrm>
          <a:prstGeom prst="rect">
            <a:avLst/>
          </a:prstGeom>
          <a:effectLst>
            <a:outerShdw blurRad="38100" dist="25400" dir="2700000" algn="tl" rotWithShape="0">
              <a:prstClr val="black">
                <a:alpha val="77000"/>
              </a:prstClr>
            </a:outerShdw>
          </a:effectLst>
        </p:spPr>
        <p:txBody>
          <a:bodyPr anchor="ctr">
            <a:normAutofit fontScale="55000" lnSpcReduction="20000"/>
          </a:bodyPr>
          <a:lstStyle/>
          <a:p>
            <a:pPr algn="ctr">
              <a:defRPr/>
            </a:pPr>
            <a:r>
              <a:rPr lang="zh-CN" altLang="en-US" sz="1575" dirty="0">
                <a:latin typeface="微软雅黑" pitchFamily="34" charset="-122"/>
                <a:ea typeface="微软雅黑" pitchFamily="34" charset="-122"/>
                <a:cs typeface="+mj-cs"/>
              </a:rPr>
              <a:t>办公楼</a:t>
            </a:r>
          </a:p>
        </p:txBody>
      </p:sp>
      <p:sp>
        <p:nvSpPr>
          <p:cNvPr id="11" name="标题 1"/>
          <p:cNvSpPr txBox="1">
            <a:spLocks/>
          </p:cNvSpPr>
          <p:nvPr/>
        </p:nvSpPr>
        <p:spPr>
          <a:xfrm>
            <a:off x="4285580" y="4413994"/>
            <a:ext cx="1171575" cy="203597"/>
          </a:xfrm>
          <a:prstGeom prst="rect">
            <a:avLst/>
          </a:prstGeom>
          <a:effectLst>
            <a:outerShdw blurRad="38100" dist="25400" dir="2700000" algn="tl" rotWithShape="0">
              <a:prstClr val="black">
                <a:alpha val="77000"/>
              </a:prstClr>
            </a:outerShdw>
          </a:effectLst>
        </p:spPr>
        <p:txBody>
          <a:bodyPr anchor="ctr">
            <a:normAutofit fontScale="55000" lnSpcReduction="20000"/>
          </a:bodyPr>
          <a:lstStyle/>
          <a:p>
            <a:pPr algn="ctr">
              <a:defRPr/>
            </a:pPr>
            <a:r>
              <a:rPr lang="zh-CN" altLang="en-US" sz="1575" dirty="0">
                <a:latin typeface="微软雅黑" pitchFamily="34" charset="-122"/>
                <a:ea typeface="微软雅黑" pitchFamily="34" charset="-122"/>
                <a:cs typeface="+mj-cs"/>
              </a:rPr>
              <a:t>食堂</a:t>
            </a:r>
          </a:p>
        </p:txBody>
      </p:sp>
      <p:sp>
        <p:nvSpPr>
          <p:cNvPr id="12" name="标题 1"/>
          <p:cNvSpPr txBox="1">
            <a:spLocks/>
          </p:cNvSpPr>
          <p:nvPr/>
        </p:nvSpPr>
        <p:spPr>
          <a:xfrm>
            <a:off x="5464299" y="4413994"/>
            <a:ext cx="1171575" cy="203597"/>
          </a:xfrm>
          <a:prstGeom prst="rect">
            <a:avLst/>
          </a:prstGeom>
          <a:effectLst>
            <a:outerShdw blurRad="38100" dist="25400" dir="2700000" algn="tl" rotWithShape="0">
              <a:prstClr val="black">
                <a:alpha val="77000"/>
              </a:prstClr>
            </a:outerShdw>
          </a:effectLst>
        </p:spPr>
        <p:txBody>
          <a:bodyPr anchor="ctr">
            <a:normAutofit fontScale="55000" lnSpcReduction="20000"/>
          </a:bodyPr>
          <a:lstStyle/>
          <a:p>
            <a:pPr algn="ctr">
              <a:defRPr/>
            </a:pPr>
            <a:r>
              <a:rPr lang="zh-CN" altLang="en-US" sz="1575" dirty="0">
                <a:latin typeface="微软雅黑" pitchFamily="34" charset="-122"/>
                <a:ea typeface="微软雅黑" pitchFamily="34" charset="-122"/>
                <a:cs typeface="+mj-cs"/>
              </a:rPr>
              <a:t>实训楼</a:t>
            </a:r>
          </a:p>
        </p:txBody>
      </p:sp>
      <p:pic>
        <p:nvPicPr>
          <p:cNvPr id="13" name="图片 12" descr="2_100514153227_1.jpg"/>
          <p:cNvPicPr>
            <a:picLocks noChangeAspect="1"/>
          </p:cNvPicPr>
          <p:nvPr/>
        </p:nvPicPr>
        <p:blipFill>
          <a:blip r:embed="rId8" cstate="print"/>
          <a:stretch>
            <a:fillRect/>
          </a:stretch>
        </p:blipFill>
        <p:spPr>
          <a:xfrm>
            <a:off x="2099593" y="3438872"/>
            <a:ext cx="1000125" cy="750094"/>
          </a:xfrm>
          <a:prstGeom prst="rect">
            <a:avLst/>
          </a:prstGeom>
          <a:ln>
            <a:solidFill>
              <a:schemeClr val="accent6">
                <a:lumMod val="75000"/>
              </a:schemeClr>
            </a:solidFill>
          </a:ln>
          <a:effectLst>
            <a:outerShdw blurRad="50800" dist="38100" dir="2700000" algn="tl" rotWithShape="0">
              <a:prstClr val="black">
                <a:alpha val="40000"/>
              </a:prstClr>
            </a:outerShdw>
          </a:effectLst>
        </p:spPr>
      </p:pic>
      <p:pic>
        <p:nvPicPr>
          <p:cNvPr id="14" name="图片 13" descr="20081015165351309.jpg"/>
          <p:cNvPicPr>
            <a:picLocks noChangeAspect="1"/>
          </p:cNvPicPr>
          <p:nvPr/>
        </p:nvPicPr>
        <p:blipFill>
          <a:blip r:embed="rId9" cstate="print"/>
          <a:stretch>
            <a:fillRect/>
          </a:stretch>
        </p:blipFill>
        <p:spPr>
          <a:xfrm>
            <a:off x="3206874" y="3438872"/>
            <a:ext cx="1017985" cy="763191"/>
          </a:xfrm>
          <a:prstGeom prst="rect">
            <a:avLst/>
          </a:prstGeom>
          <a:ln>
            <a:solidFill>
              <a:schemeClr val="accent6">
                <a:lumMod val="75000"/>
              </a:schemeClr>
            </a:solidFill>
          </a:ln>
          <a:effectLst>
            <a:outerShdw blurRad="50800" dist="38100" dir="2700000" algn="tl" rotWithShape="0">
              <a:prstClr val="black">
                <a:alpha val="40000"/>
              </a:prstClr>
            </a:outerShdw>
          </a:effectLst>
        </p:spPr>
      </p:pic>
      <p:pic>
        <p:nvPicPr>
          <p:cNvPr id="15" name="图片 14" descr="200831422547.jpg"/>
          <p:cNvPicPr>
            <a:picLocks noChangeAspect="1"/>
          </p:cNvPicPr>
          <p:nvPr/>
        </p:nvPicPr>
        <p:blipFill>
          <a:blip r:embed="rId10" cstate="print"/>
          <a:stretch>
            <a:fillRect/>
          </a:stretch>
        </p:blipFill>
        <p:spPr>
          <a:xfrm>
            <a:off x="4403453" y="3438872"/>
            <a:ext cx="1000125" cy="750094"/>
          </a:xfrm>
          <a:prstGeom prst="rect">
            <a:avLst/>
          </a:prstGeom>
          <a:ln>
            <a:solidFill>
              <a:schemeClr val="accent6">
                <a:lumMod val="75000"/>
              </a:schemeClr>
            </a:solidFill>
          </a:ln>
          <a:effectLst>
            <a:outerShdw blurRad="50800" dist="38100" dir="2700000" algn="tl" rotWithShape="0">
              <a:prstClr val="black">
                <a:alpha val="40000"/>
              </a:prstClr>
            </a:outerShdw>
          </a:effectLst>
        </p:spPr>
      </p:pic>
      <p:pic>
        <p:nvPicPr>
          <p:cNvPr id="16" name="图片 15" descr="20070911161816380.JPG"/>
          <p:cNvPicPr>
            <a:picLocks noChangeAspect="1"/>
          </p:cNvPicPr>
          <p:nvPr/>
        </p:nvPicPr>
        <p:blipFill>
          <a:blip r:embed="rId11" cstate="print"/>
          <a:stretch>
            <a:fillRect/>
          </a:stretch>
        </p:blipFill>
        <p:spPr>
          <a:xfrm>
            <a:off x="5564311" y="3438872"/>
            <a:ext cx="1004888" cy="750094"/>
          </a:xfrm>
          <a:prstGeom prst="rect">
            <a:avLst/>
          </a:prstGeom>
          <a:ln>
            <a:solidFill>
              <a:schemeClr val="accent6">
                <a:lumMod val="75000"/>
              </a:schemeClr>
            </a:solidFill>
          </a:ln>
          <a:effectLst>
            <a:outerShdw blurRad="50800" dist="38100" dir="2700000" algn="tl" rotWithShape="0">
              <a:prstClr val="black">
                <a:alpha val="40000"/>
              </a:prstClr>
            </a:outerShdw>
          </a:effectLst>
        </p:spPr>
      </p:pic>
      <p:sp>
        <p:nvSpPr>
          <p:cNvPr id="2" name="矩形 1"/>
          <p:cNvSpPr/>
          <p:nvPr/>
        </p:nvSpPr>
        <p:spPr>
          <a:xfrm>
            <a:off x="4871367" y="2385877"/>
            <a:ext cx="1622821" cy="66384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数据采集分析</a:t>
            </a:r>
            <a:endParaRPr lang="zh-CN" altLang="en-US" dirty="0">
              <a:solidFill>
                <a:schemeClr val="tx1"/>
              </a:solidFill>
            </a:endParaRPr>
          </a:p>
        </p:txBody>
      </p:sp>
      <p:sp>
        <p:nvSpPr>
          <p:cNvPr id="17" name="矩形 16"/>
          <p:cNvSpPr/>
          <p:nvPr/>
        </p:nvSpPr>
        <p:spPr>
          <a:xfrm>
            <a:off x="856580" y="2411958"/>
            <a:ext cx="1622821" cy="66384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数据采集分析</a:t>
            </a:r>
            <a:endParaRPr lang="zh-CN" altLang="en-US" dirty="0">
              <a:solidFill>
                <a:schemeClr val="tx1"/>
              </a:solidFill>
            </a:endParaRPr>
          </a:p>
        </p:txBody>
      </p:sp>
      <p:sp>
        <p:nvSpPr>
          <p:cNvPr id="18" name="下箭头 17"/>
          <p:cNvSpPr/>
          <p:nvPr/>
        </p:nvSpPr>
        <p:spPr>
          <a:xfrm>
            <a:off x="1667990" y="2113012"/>
            <a:ext cx="484632" cy="2348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下箭头 18"/>
          <p:cNvSpPr/>
          <p:nvPr/>
        </p:nvSpPr>
        <p:spPr>
          <a:xfrm>
            <a:off x="5161262" y="2078551"/>
            <a:ext cx="484632" cy="2348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90777565"/>
      </p:ext>
    </p:extLst>
  </p:cSld>
  <p:clrMapOvr>
    <a:masterClrMapping/>
  </p:clrMapOvr>
  <p:transition>
    <p:zoom/>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3071353" y="518588"/>
            <a:ext cx="2953667"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（十四）创新平安校园建设</a:t>
            </a:r>
            <a:r>
              <a:rPr lang="en-US" altLang="zh-CN" sz="1400" dirty="0" smtClean="0">
                <a:latin typeface="黑体" pitchFamily="49" charset="-122"/>
                <a:ea typeface="黑体" pitchFamily="49" charset="-122"/>
              </a:rPr>
              <a:t/>
            </a:r>
            <a:br>
              <a:rPr lang="en-US" altLang="zh-CN" sz="1400" dirty="0" smtClean="0">
                <a:latin typeface="黑体" pitchFamily="49" charset="-122"/>
                <a:ea typeface="黑体" pitchFamily="49" charset="-122"/>
              </a:rPr>
            </a:br>
            <a:r>
              <a:rPr lang="en-US" altLang="zh-CN" sz="1400" b="1" dirty="0" smtClean="0">
                <a:latin typeface="黑体" pitchFamily="49" charset="-122"/>
                <a:ea typeface="黑体" pitchFamily="49" charset="-122"/>
              </a:rPr>
              <a:t>3.</a:t>
            </a:r>
            <a:r>
              <a:rPr lang="zh-CN" altLang="en-US" sz="1400" b="1" dirty="0" smtClean="0">
                <a:latin typeface="黑体" pitchFamily="49" charset="-122"/>
                <a:ea typeface="黑体" pitchFamily="49" charset="-122"/>
              </a:rPr>
              <a:t>建设要点</a:t>
            </a:r>
            <a:r>
              <a:rPr lang="en-US" altLang="zh-CN" sz="1400" b="1" dirty="0" smtClean="0">
                <a:latin typeface="黑体" pitchFamily="49" charset="-122"/>
                <a:ea typeface="黑体" pitchFamily="49" charset="-122"/>
              </a:rPr>
              <a:t/>
            </a:r>
            <a:br>
              <a:rPr lang="en-US" altLang="zh-CN" sz="1400" b="1" dirty="0" smtClean="0">
                <a:latin typeface="黑体" pitchFamily="49" charset="-122"/>
                <a:ea typeface="黑体" pitchFamily="49" charset="-122"/>
              </a:rPr>
            </a:br>
            <a:endParaRPr lang="zh-CN" altLang="en-US" sz="1400" b="1" dirty="0">
              <a:latin typeface="微软雅黑" panose="020B0503020204020204" pitchFamily="34" charset="-122"/>
              <a:ea typeface="微软雅黑" panose="020B0503020204020204" pitchFamily="34" charset="-122"/>
            </a:endParaRPr>
          </a:p>
        </p:txBody>
      </p:sp>
      <p:sp>
        <p:nvSpPr>
          <p:cNvPr id="3" name="自选图形 54"/>
          <p:cNvSpPr>
            <a:spLocks noChangeArrowheads="1"/>
          </p:cNvSpPr>
          <p:nvPr/>
        </p:nvSpPr>
        <p:spPr bwMode="gray">
          <a:xfrm>
            <a:off x="1635919" y="3101579"/>
            <a:ext cx="1907381" cy="1200150"/>
          </a:xfrm>
          <a:prstGeom prst="roundRect">
            <a:avLst>
              <a:gd name="adj" fmla="val 12699"/>
            </a:avLst>
          </a:prstGeom>
          <a:gradFill rotWithShape="1">
            <a:gsLst>
              <a:gs pos="0">
                <a:srgbClr val="4F81BD">
                  <a:gamma/>
                  <a:shade val="79216"/>
                  <a:invGamma/>
                </a:srgbClr>
              </a:gs>
              <a:gs pos="100000">
                <a:srgbClr val="4F81BD"/>
              </a:gs>
            </a:gsLst>
            <a:lin ang="5400000" scaled="1"/>
          </a:gradFill>
          <a:ln>
            <a:noFill/>
          </a:ln>
          <a:effectLst/>
          <a:extLst/>
        </p:spPr>
        <p:txBody>
          <a:bodyPr wrap="none" anchor="ctr"/>
          <a:lstStyle/>
          <a:p>
            <a:pPr>
              <a:defRPr/>
            </a:pPr>
            <a:endParaRPr lang="zh-CN" altLang="en-US" sz="1050" kern="0">
              <a:solidFill>
                <a:sysClr val="windowText" lastClr="000000"/>
              </a:solidFill>
              <a:latin typeface="微软雅黑" pitchFamily="34" charset="-122"/>
              <a:ea typeface="微软雅黑" pitchFamily="34" charset="-122"/>
            </a:endParaRPr>
          </a:p>
        </p:txBody>
      </p:sp>
      <p:sp>
        <p:nvSpPr>
          <p:cNvPr id="4" name="文本框 55"/>
          <p:cNvSpPr txBox="1">
            <a:spLocks noChangeArrowheads="1"/>
          </p:cNvSpPr>
          <p:nvPr/>
        </p:nvSpPr>
        <p:spPr bwMode="black">
          <a:xfrm>
            <a:off x="3867150" y="2630091"/>
            <a:ext cx="1428750" cy="253916"/>
          </a:xfrm>
          <a:prstGeom prst="rect">
            <a:avLst/>
          </a:prstGeom>
          <a:noFill/>
          <a:ln w="9525" algn="ctr">
            <a:noFill/>
            <a:miter lim="800000"/>
            <a:headEnd/>
            <a:tailEnd/>
          </a:ln>
        </p:spPr>
        <p:txBody>
          <a:bodyPr>
            <a:spAutoFit/>
          </a:bodyPr>
          <a:lstStyle/>
          <a:p>
            <a:pPr algn="ctr">
              <a:spcBef>
                <a:spcPct val="50000"/>
              </a:spcBef>
            </a:pPr>
            <a:r>
              <a:rPr lang="zh-CN" altLang="en-US" sz="1050">
                <a:latin typeface="微软雅黑" pitchFamily="34" charset="-122"/>
                <a:ea typeface="微软雅黑" pitchFamily="34" charset="-122"/>
                <a:cs typeface="Arial" charset="0"/>
              </a:rPr>
              <a:t>四全成就校园</a:t>
            </a:r>
            <a:endParaRPr lang="en-US" altLang="zh-CN" sz="1050">
              <a:latin typeface="微软雅黑" pitchFamily="34" charset="-122"/>
              <a:ea typeface="微软雅黑" pitchFamily="34" charset="-122"/>
              <a:cs typeface="Arial" charset="0"/>
            </a:endParaRPr>
          </a:p>
        </p:txBody>
      </p:sp>
      <p:sp>
        <p:nvSpPr>
          <p:cNvPr id="5" name="自选图形 56"/>
          <p:cNvSpPr>
            <a:spLocks noChangeArrowheads="1"/>
          </p:cNvSpPr>
          <p:nvPr/>
        </p:nvSpPr>
        <p:spPr bwMode="gray">
          <a:xfrm>
            <a:off x="1676400" y="3423048"/>
            <a:ext cx="1806179" cy="835819"/>
          </a:xfrm>
          <a:prstGeom prst="roundRect">
            <a:avLst>
              <a:gd name="adj" fmla="val 16667"/>
            </a:avLst>
          </a:prstGeom>
          <a:solidFill>
            <a:srgbClr val="FFFFFF"/>
          </a:solidFill>
          <a:ln w="9525">
            <a:noFill/>
            <a:round/>
            <a:headEnd/>
            <a:tailEnd/>
          </a:ln>
          <a:effectLst>
            <a:prstShdw prst="shdw17" dist="17961" dir="13500000">
              <a:srgbClr val="999999"/>
            </a:prstShdw>
          </a:effectLst>
        </p:spPr>
        <p:txBody>
          <a:bodyPr wrap="none" anchor="ctr"/>
          <a:lstStyle/>
          <a:p>
            <a:endParaRPr lang="zh-CN" altLang="en-US" sz="1050">
              <a:latin typeface="微软雅黑" pitchFamily="34" charset="-122"/>
              <a:ea typeface="微软雅黑" pitchFamily="34" charset="-122"/>
            </a:endParaRPr>
          </a:p>
        </p:txBody>
      </p:sp>
      <p:sp>
        <p:nvSpPr>
          <p:cNvPr id="6" name="Text Box 18"/>
          <p:cNvSpPr txBox="1">
            <a:spLocks noChangeArrowheads="1"/>
          </p:cNvSpPr>
          <p:nvPr/>
        </p:nvSpPr>
        <p:spPr bwMode="white">
          <a:xfrm>
            <a:off x="1977629" y="3119438"/>
            <a:ext cx="1238250" cy="253916"/>
          </a:xfrm>
          <a:prstGeom prst="rect">
            <a:avLst/>
          </a:prstGeom>
          <a:noFill/>
          <a:ln w="9525" algn="ctr">
            <a:noFill/>
            <a:miter lim="800000"/>
            <a:headEnd/>
            <a:tailEnd/>
          </a:ln>
        </p:spPr>
        <p:txBody>
          <a:bodyPr>
            <a:spAutoFit/>
          </a:bodyPr>
          <a:lstStyle/>
          <a:p>
            <a:pPr algn="ctr">
              <a:spcBef>
                <a:spcPct val="50000"/>
              </a:spcBef>
            </a:pPr>
            <a:r>
              <a:rPr lang="zh-CN" altLang="en-US" sz="1050">
                <a:solidFill>
                  <a:srgbClr val="FFFFFF"/>
                </a:solidFill>
                <a:latin typeface="微软雅黑" pitchFamily="34" charset="-122"/>
                <a:ea typeface="微软雅黑" pitchFamily="34" charset="-122"/>
                <a:cs typeface="Arial" charset="0"/>
              </a:rPr>
              <a:t>全存储</a:t>
            </a:r>
            <a:endParaRPr lang="en-US" altLang="zh-CN" sz="1050">
              <a:solidFill>
                <a:srgbClr val="FFFFFF"/>
              </a:solidFill>
              <a:latin typeface="微软雅黑" pitchFamily="34" charset="-122"/>
              <a:ea typeface="微软雅黑" pitchFamily="34" charset="-122"/>
              <a:cs typeface="Arial" charset="0"/>
            </a:endParaRPr>
          </a:p>
        </p:txBody>
      </p:sp>
      <p:sp>
        <p:nvSpPr>
          <p:cNvPr id="7" name="Text Box 9"/>
          <p:cNvSpPr txBox="1">
            <a:spLocks noChangeArrowheads="1"/>
          </p:cNvSpPr>
          <p:nvPr/>
        </p:nvSpPr>
        <p:spPr bwMode="gray">
          <a:xfrm>
            <a:off x="1707357" y="3481387"/>
            <a:ext cx="1737122" cy="577081"/>
          </a:xfrm>
          <a:prstGeom prst="rect">
            <a:avLst/>
          </a:prstGeom>
          <a:noFill/>
          <a:ln w="9525" algn="ctr">
            <a:noFill/>
            <a:miter lim="800000"/>
            <a:headEnd/>
            <a:tailEnd/>
          </a:ln>
        </p:spPr>
        <p:txBody>
          <a:bodyPr>
            <a:spAutoFit/>
          </a:bodyPr>
          <a:lstStyle/>
          <a:p>
            <a:pPr algn="ctr" eaLnBrk="0" hangingPunct="0"/>
            <a:r>
              <a:rPr lang="zh-CN" altLang="en-US" sz="1050">
                <a:solidFill>
                  <a:srgbClr val="000000"/>
                </a:solidFill>
                <a:latin typeface="微软雅黑" pitchFamily="34" charset="-122"/>
                <a:ea typeface="微软雅黑" pitchFamily="34" charset="-122"/>
                <a:cs typeface="Arial" charset="0"/>
              </a:rPr>
              <a:t>集中式存储，备份存储，为事后查证提供可靠依据。</a:t>
            </a:r>
            <a:endParaRPr lang="en-US" altLang="zh-CN" sz="1050">
              <a:solidFill>
                <a:srgbClr val="000000"/>
              </a:solidFill>
              <a:latin typeface="微软雅黑" pitchFamily="34" charset="-122"/>
              <a:ea typeface="微软雅黑" pitchFamily="34" charset="-122"/>
              <a:cs typeface="Arial" charset="0"/>
            </a:endParaRPr>
          </a:p>
        </p:txBody>
      </p:sp>
      <p:sp>
        <p:nvSpPr>
          <p:cNvPr id="8" name="自选图形 59"/>
          <p:cNvSpPr>
            <a:spLocks noChangeArrowheads="1"/>
          </p:cNvSpPr>
          <p:nvPr/>
        </p:nvSpPr>
        <p:spPr bwMode="gray">
          <a:xfrm>
            <a:off x="1635919" y="1329929"/>
            <a:ext cx="1907381" cy="1200150"/>
          </a:xfrm>
          <a:prstGeom prst="roundRect">
            <a:avLst>
              <a:gd name="adj" fmla="val 12699"/>
            </a:avLst>
          </a:prstGeom>
          <a:gradFill rotWithShape="1">
            <a:gsLst>
              <a:gs pos="0">
                <a:srgbClr val="800080">
                  <a:gamma/>
                  <a:shade val="69804"/>
                  <a:invGamma/>
                </a:srgbClr>
              </a:gs>
              <a:gs pos="100000">
                <a:srgbClr val="800080"/>
              </a:gs>
            </a:gsLst>
            <a:lin ang="5400000" scaled="1"/>
          </a:gradFill>
          <a:ln>
            <a:noFill/>
          </a:ln>
          <a:effectLst/>
          <a:extLst/>
        </p:spPr>
        <p:txBody>
          <a:bodyPr wrap="none" anchor="ctr"/>
          <a:lstStyle/>
          <a:p>
            <a:pPr>
              <a:defRPr/>
            </a:pPr>
            <a:endParaRPr lang="zh-CN" altLang="en-US" sz="1050" kern="0">
              <a:solidFill>
                <a:sysClr val="windowText" lastClr="000000"/>
              </a:solidFill>
              <a:latin typeface="微软雅黑" pitchFamily="34" charset="-122"/>
              <a:ea typeface="微软雅黑" pitchFamily="34" charset="-122"/>
            </a:endParaRPr>
          </a:p>
        </p:txBody>
      </p:sp>
      <p:sp>
        <p:nvSpPr>
          <p:cNvPr id="10" name="自选图形 60"/>
          <p:cNvSpPr>
            <a:spLocks noChangeArrowheads="1"/>
          </p:cNvSpPr>
          <p:nvPr/>
        </p:nvSpPr>
        <p:spPr bwMode="gray">
          <a:xfrm>
            <a:off x="1676400" y="1651398"/>
            <a:ext cx="1806179" cy="835819"/>
          </a:xfrm>
          <a:prstGeom prst="roundRect">
            <a:avLst>
              <a:gd name="adj" fmla="val 16667"/>
            </a:avLst>
          </a:prstGeom>
          <a:solidFill>
            <a:srgbClr val="FFFFFF"/>
          </a:solidFill>
          <a:ln w="9525">
            <a:noFill/>
            <a:round/>
            <a:headEnd/>
            <a:tailEnd/>
          </a:ln>
          <a:effectLst>
            <a:prstShdw prst="shdw17" dist="17961" dir="13500000">
              <a:srgbClr val="999999"/>
            </a:prstShdw>
          </a:effectLst>
        </p:spPr>
        <p:txBody>
          <a:bodyPr wrap="none" anchor="ctr"/>
          <a:lstStyle/>
          <a:p>
            <a:endParaRPr lang="zh-CN" altLang="en-US" sz="1050">
              <a:latin typeface="微软雅黑" pitchFamily="34" charset="-122"/>
              <a:ea typeface="微软雅黑" pitchFamily="34" charset="-122"/>
            </a:endParaRPr>
          </a:p>
        </p:txBody>
      </p:sp>
      <p:sp>
        <p:nvSpPr>
          <p:cNvPr id="11" name="Text Box 18"/>
          <p:cNvSpPr txBox="1">
            <a:spLocks noChangeArrowheads="1"/>
          </p:cNvSpPr>
          <p:nvPr/>
        </p:nvSpPr>
        <p:spPr bwMode="white">
          <a:xfrm>
            <a:off x="1977629" y="1347788"/>
            <a:ext cx="1238250" cy="253916"/>
          </a:xfrm>
          <a:prstGeom prst="rect">
            <a:avLst/>
          </a:prstGeom>
          <a:noFill/>
          <a:ln w="9525" algn="ctr">
            <a:noFill/>
            <a:miter lim="800000"/>
            <a:headEnd/>
            <a:tailEnd/>
          </a:ln>
        </p:spPr>
        <p:txBody>
          <a:bodyPr>
            <a:spAutoFit/>
          </a:bodyPr>
          <a:lstStyle/>
          <a:p>
            <a:pPr algn="ctr">
              <a:spcBef>
                <a:spcPct val="50000"/>
              </a:spcBef>
            </a:pPr>
            <a:r>
              <a:rPr lang="zh-CN" altLang="en-US" sz="1050">
                <a:solidFill>
                  <a:srgbClr val="FFFFFF"/>
                </a:solidFill>
                <a:latin typeface="微软雅黑" pitchFamily="34" charset="-122"/>
                <a:ea typeface="微软雅黑" pitchFamily="34" charset="-122"/>
                <a:cs typeface="Arial" charset="0"/>
              </a:rPr>
              <a:t>全覆盖</a:t>
            </a:r>
            <a:endParaRPr lang="en-US" altLang="zh-CN" sz="1050">
              <a:solidFill>
                <a:srgbClr val="FFFFFF"/>
              </a:solidFill>
              <a:latin typeface="微软雅黑" pitchFamily="34" charset="-122"/>
              <a:ea typeface="微软雅黑" pitchFamily="34" charset="-122"/>
              <a:cs typeface="Arial" charset="0"/>
            </a:endParaRPr>
          </a:p>
        </p:txBody>
      </p:sp>
      <p:sp>
        <p:nvSpPr>
          <p:cNvPr id="12" name="Text Box 9"/>
          <p:cNvSpPr txBox="1">
            <a:spLocks noChangeArrowheads="1"/>
          </p:cNvSpPr>
          <p:nvPr/>
        </p:nvSpPr>
        <p:spPr bwMode="gray">
          <a:xfrm>
            <a:off x="1707357" y="1709737"/>
            <a:ext cx="1737122" cy="577081"/>
          </a:xfrm>
          <a:prstGeom prst="rect">
            <a:avLst/>
          </a:prstGeom>
          <a:noFill/>
          <a:ln w="9525" algn="ctr">
            <a:noFill/>
            <a:miter lim="800000"/>
            <a:headEnd/>
            <a:tailEnd/>
          </a:ln>
        </p:spPr>
        <p:txBody>
          <a:bodyPr>
            <a:spAutoFit/>
          </a:bodyPr>
          <a:lstStyle/>
          <a:p>
            <a:pPr algn="ctr" eaLnBrk="0" hangingPunct="0"/>
            <a:r>
              <a:rPr lang="zh-CN" altLang="en-US" sz="1050">
                <a:solidFill>
                  <a:srgbClr val="000000"/>
                </a:solidFill>
                <a:latin typeface="微软雅黑" pitchFamily="34" charset="-122"/>
                <a:ea typeface="微软雅黑" pitchFamily="34" charset="-122"/>
                <a:cs typeface="Arial" charset="0"/>
              </a:rPr>
              <a:t>通过摄像机分布部署，实现全校园无缝覆盖，安全问题尽收眼底。</a:t>
            </a:r>
            <a:endParaRPr lang="en-US" altLang="zh-CN" sz="1050">
              <a:solidFill>
                <a:srgbClr val="000000"/>
              </a:solidFill>
              <a:latin typeface="微软雅黑" pitchFamily="34" charset="-122"/>
              <a:ea typeface="微软雅黑" pitchFamily="34" charset="-122"/>
              <a:cs typeface="Arial" charset="0"/>
            </a:endParaRPr>
          </a:p>
        </p:txBody>
      </p:sp>
      <p:sp>
        <p:nvSpPr>
          <p:cNvPr id="13" name="自选图形 63"/>
          <p:cNvSpPr>
            <a:spLocks noChangeArrowheads="1"/>
          </p:cNvSpPr>
          <p:nvPr/>
        </p:nvSpPr>
        <p:spPr bwMode="gray">
          <a:xfrm>
            <a:off x="6007379" y="3096378"/>
            <a:ext cx="1907381" cy="1200150"/>
          </a:xfrm>
          <a:prstGeom prst="roundRect">
            <a:avLst>
              <a:gd name="adj" fmla="val 12699"/>
            </a:avLst>
          </a:prstGeom>
          <a:gradFill rotWithShape="1">
            <a:gsLst>
              <a:gs pos="0">
                <a:srgbClr val="0000FF">
                  <a:gamma/>
                  <a:shade val="79216"/>
                  <a:invGamma/>
                </a:srgbClr>
              </a:gs>
              <a:gs pos="100000">
                <a:srgbClr val="0000FF"/>
              </a:gs>
            </a:gsLst>
            <a:lin ang="5400000" scaled="1"/>
          </a:gradFill>
          <a:ln>
            <a:noFill/>
          </a:ln>
          <a:effectLst/>
          <a:extLst/>
        </p:spPr>
        <p:txBody>
          <a:bodyPr wrap="none" anchor="ctr"/>
          <a:lstStyle/>
          <a:p>
            <a:pPr>
              <a:defRPr/>
            </a:pPr>
            <a:endParaRPr lang="zh-CN" altLang="en-US" sz="1050" kern="0">
              <a:solidFill>
                <a:sysClr val="windowText" lastClr="000000"/>
              </a:solidFill>
              <a:latin typeface="微软雅黑" pitchFamily="34" charset="-122"/>
              <a:ea typeface="微软雅黑" pitchFamily="34" charset="-122"/>
            </a:endParaRPr>
          </a:p>
        </p:txBody>
      </p:sp>
      <p:sp>
        <p:nvSpPr>
          <p:cNvPr id="14" name="自选图形 64"/>
          <p:cNvSpPr>
            <a:spLocks noChangeArrowheads="1"/>
          </p:cNvSpPr>
          <p:nvPr/>
        </p:nvSpPr>
        <p:spPr bwMode="gray">
          <a:xfrm>
            <a:off x="5676900" y="3423048"/>
            <a:ext cx="1806179" cy="835819"/>
          </a:xfrm>
          <a:prstGeom prst="roundRect">
            <a:avLst>
              <a:gd name="adj" fmla="val 16667"/>
            </a:avLst>
          </a:prstGeom>
          <a:solidFill>
            <a:srgbClr val="FFFFFF"/>
          </a:solidFill>
          <a:ln w="9525">
            <a:noFill/>
            <a:round/>
            <a:headEnd/>
            <a:tailEnd/>
          </a:ln>
          <a:effectLst>
            <a:prstShdw prst="shdw17" dist="17961" dir="13500000">
              <a:srgbClr val="999999"/>
            </a:prstShdw>
          </a:effectLst>
        </p:spPr>
        <p:txBody>
          <a:bodyPr wrap="none" anchor="ctr"/>
          <a:lstStyle/>
          <a:p>
            <a:endParaRPr lang="zh-CN" altLang="en-US" sz="1050">
              <a:latin typeface="微软雅黑" pitchFamily="34" charset="-122"/>
              <a:ea typeface="微软雅黑" pitchFamily="34" charset="-122"/>
            </a:endParaRPr>
          </a:p>
        </p:txBody>
      </p:sp>
      <p:sp>
        <p:nvSpPr>
          <p:cNvPr id="15" name="Text Box 18"/>
          <p:cNvSpPr txBox="1">
            <a:spLocks noChangeArrowheads="1"/>
          </p:cNvSpPr>
          <p:nvPr/>
        </p:nvSpPr>
        <p:spPr bwMode="white">
          <a:xfrm>
            <a:off x="5978129" y="3119438"/>
            <a:ext cx="1238250" cy="253916"/>
          </a:xfrm>
          <a:prstGeom prst="rect">
            <a:avLst/>
          </a:prstGeom>
          <a:noFill/>
          <a:ln w="9525" algn="ctr">
            <a:noFill/>
            <a:miter lim="800000"/>
            <a:headEnd/>
            <a:tailEnd/>
          </a:ln>
        </p:spPr>
        <p:txBody>
          <a:bodyPr>
            <a:spAutoFit/>
          </a:bodyPr>
          <a:lstStyle/>
          <a:p>
            <a:pPr algn="ctr">
              <a:spcBef>
                <a:spcPct val="50000"/>
              </a:spcBef>
            </a:pPr>
            <a:r>
              <a:rPr lang="zh-CN" altLang="en-US" sz="1050">
                <a:solidFill>
                  <a:srgbClr val="FFFFFF"/>
                </a:solidFill>
                <a:latin typeface="微软雅黑" pitchFamily="34" charset="-122"/>
                <a:ea typeface="微软雅黑" pitchFamily="34" charset="-122"/>
                <a:cs typeface="Arial" charset="0"/>
              </a:rPr>
              <a:t>全联动</a:t>
            </a:r>
            <a:endParaRPr lang="en-US" altLang="zh-CN" sz="1050">
              <a:solidFill>
                <a:srgbClr val="FFFFFF"/>
              </a:solidFill>
              <a:latin typeface="微软雅黑" pitchFamily="34" charset="-122"/>
              <a:ea typeface="微软雅黑" pitchFamily="34" charset="-122"/>
              <a:cs typeface="Arial" charset="0"/>
            </a:endParaRPr>
          </a:p>
        </p:txBody>
      </p:sp>
      <p:sp>
        <p:nvSpPr>
          <p:cNvPr id="16" name="Text Box 9"/>
          <p:cNvSpPr txBox="1">
            <a:spLocks noChangeArrowheads="1"/>
          </p:cNvSpPr>
          <p:nvPr/>
        </p:nvSpPr>
        <p:spPr bwMode="gray">
          <a:xfrm>
            <a:off x="5749013" y="3519348"/>
            <a:ext cx="1782366" cy="738664"/>
          </a:xfrm>
          <a:prstGeom prst="rect">
            <a:avLst/>
          </a:prstGeom>
          <a:noFill/>
          <a:ln w="9525" algn="ctr">
            <a:noFill/>
            <a:miter lim="800000"/>
            <a:headEnd/>
            <a:tailEnd/>
          </a:ln>
        </p:spPr>
        <p:txBody>
          <a:bodyPr>
            <a:spAutoFit/>
          </a:bodyPr>
          <a:lstStyle/>
          <a:p>
            <a:pPr algn="ctr" eaLnBrk="0" hangingPunct="0"/>
            <a:r>
              <a:rPr lang="zh-CN" altLang="en-US" sz="1050">
                <a:solidFill>
                  <a:srgbClr val="000000"/>
                </a:solidFill>
                <a:latin typeface="微软雅黑" pitchFamily="34" charset="-122"/>
                <a:ea typeface="微软雅黑" pitchFamily="34" charset="-122"/>
                <a:cs typeface="Arial" charset="0"/>
              </a:rPr>
              <a:t>结合视频技术、报警技术、智能分析技术、联网技术，完美整合，有效联动。</a:t>
            </a:r>
            <a:endParaRPr lang="en-US" altLang="zh-CN" sz="1050">
              <a:solidFill>
                <a:srgbClr val="000000"/>
              </a:solidFill>
              <a:latin typeface="微软雅黑" pitchFamily="34" charset="-122"/>
              <a:ea typeface="微软雅黑" pitchFamily="34" charset="-122"/>
              <a:cs typeface="Arial" charset="0"/>
            </a:endParaRPr>
          </a:p>
        </p:txBody>
      </p:sp>
      <p:sp>
        <p:nvSpPr>
          <p:cNvPr id="17" name="自选图形 67"/>
          <p:cNvSpPr>
            <a:spLocks noChangeArrowheads="1"/>
          </p:cNvSpPr>
          <p:nvPr/>
        </p:nvSpPr>
        <p:spPr bwMode="gray">
          <a:xfrm>
            <a:off x="5636419" y="1329929"/>
            <a:ext cx="1907381" cy="1200150"/>
          </a:xfrm>
          <a:prstGeom prst="roundRect">
            <a:avLst>
              <a:gd name="adj" fmla="val 12699"/>
            </a:avLst>
          </a:prstGeom>
          <a:gradFill rotWithShape="1">
            <a:gsLst>
              <a:gs pos="0">
                <a:srgbClr val="C0504D">
                  <a:gamma/>
                  <a:shade val="79216"/>
                  <a:invGamma/>
                </a:srgbClr>
              </a:gs>
              <a:gs pos="100000">
                <a:srgbClr val="C0504D"/>
              </a:gs>
            </a:gsLst>
            <a:lin ang="5400000" scaled="1"/>
          </a:gradFill>
          <a:ln>
            <a:noFill/>
          </a:ln>
          <a:effectLst/>
          <a:extLst/>
        </p:spPr>
        <p:txBody>
          <a:bodyPr wrap="none" anchor="ctr"/>
          <a:lstStyle/>
          <a:p>
            <a:pPr>
              <a:defRPr/>
            </a:pPr>
            <a:endParaRPr lang="zh-CN" altLang="en-US" sz="1050" kern="0">
              <a:solidFill>
                <a:sysClr val="windowText" lastClr="000000"/>
              </a:solidFill>
              <a:latin typeface="微软雅黑" pitchFamily="34" charset="-122"/>
              <a:ea typeface="微软雅黑" pitchFamily="34" charset="-122"/>
            </a:endParaRPr>
          </a:p>
        </p:txBody>
      </p:sp>
      <p:sp>
        <p:nvSpPr>
          <p:cNvPr id="18" name="自选图形 68"/>
          <p:cNvSpPr>
            <a:spLocks noChangeArrowheads="1"/>
          </p:cNvSpPr>
          <p:nvPr/>
        </p:nvSpPr>
        <p:spPr bwMode="gray">
          <a:xfrm>
            <a:off x="5676900" y="1651398"/>
            <a:ext cx="1806179" cy="835819"/>
          </a:xfrm>
          <a:prstGeom prst="roundRect">
            <a:avLst>
              <a:gd name="adj" fmla="val 16667"/>
            </a:avLst>
          </a:prstGeom>
          <a:solidFill>
            <a:srgbClr val="FFFFFF"/>
          </a:solidFill>
          <a:ln w="9525">
            <a:noFill/>
            <a:round/>
            <a:headEnd/>
            <a:tailEnd/>
          </a:ln>
          <a:effectLst>
            <a:prstShdw prst="shdw17" dist="17961" dir="13500000">
              <a:srgbClr val="999999"/>
            </a:prstShdw>
          </a:effectLst>
        </p:spPr>
        <p:txBody>
          <a:bodyPr wrap="none" anchor="ctr"/>
          <a:lstStyle/>
          <a:p>
            <a:endParaRPr lang="zh-CN" altLang="en-US" sz="1050">
              <a:latin typeface="微软雅黑" pitchFamily="34" charset="-122"/>
              <a:ea typeface="微软雅黑" pitchFamily="34" charset="-122"/>
            </a:endParaRPr>
          </a:p>
        </p:txBody>
      </p:sp>
      <p:sp>
        <p:nvSpPr>
          <p:cNvPr id="19" name="Text Box 18"/>
          <p:cNvSpPr txBox="1">
            <a:spLocks noChangeArrowheads="1"/>
          </p:cNvSpPr>
          <p:nvPr/>
        </p:nvSpPr>
        <p:spPr bwMode="white">
          <a:xfrm>
            <a:off x="5978129" y="1347788"/>
            <a:ext cx="1238250" cy="253916"/>
          </a:xfrm>
          <a:prstGeom prst="rect">
            <a:avLst/>
          </a:prstGeom>
          <a:noFill/>
          <a:ln w="9525" algn="ctr">
            <a:noFill/>
            <a:miter lim="800000"/>
            <a:headEnd/>
            <a:tailEnd/>
          </a:ln>
        </p:spPr>
        <p:txBody>
          <a:bodyPr>
            <a:spAutoFit/>
          </a:bodyPr>
          <a:lstStyle/>
          <a:p>
            <a:pPr algn="ctr">
              <a:spcBef>
                <a:spcPct val="50000"/>
              </a:spcBef>
            </a:pPr>
            <a:r>
              <a:rPr lang="zh-CN" altLang="en-US" sz="1050">
                <a:solidFill>
                  <a:srgbClr val="FFFFFF"/>
                </a:solidFill>
                <a:latin typeface="微软雅黑" pitchFamily="34" charset="-122"/>
                <a:ea typeface="微软雅黑" pitchFamily="34" charset="-122"/>
                <a:cs typeface="Arial" charset="0"/>
              </a:rPr>
              <a:t>全实时</a:t>
            </a:r>
            <a:endParaRPr lang="en-US" altLang="zh-CN" sz="1050">
              <a:solidFill>
                <a:srgbClr val="FFFFFF"/>
              </a:solidFill>
              <a:latin typeface="微软雅黑" pitchFamily="34" charset="-122"/>
              <a:ea typeface="微软雅黑" pitchFamily="34" charset="-122"/>
              <a:cs typeface="Arial" charset="0"/>
            </a:endParaRPr>
          </a:p>
        </p:txBody>
      </p:sp>
      <p:sp>
        <p:nvSpPr>
          <p:cNvPr id="20" name="Text Box 9"/>
          <p:cNvSpPr txBox="1">
            <a:spLocks noChangeArrowheads="1"/>
          </p:cNvSpPr>
          <p:nvPr/>
        </p:nvSpPr>
        <p:spPr bwMode="gray">
          <a:xfrm>
            <a:off x="5707857" y="1709737"/>
            <a:ext cx="1737122" cy="577081"/>
          </a:xfrm>
          <a:prstGeom prst="rect">
            <a:avLst/>
          </a:prstGeom>
          <a:noFill/>
          <a:ln w="9525" algn="ctr">
            <a:noFill/>
            <a:miter lim="800000"/>
            <a:headEnd/>
            <a:tailEnd/>
          </a:ln>
        </p:spPr>
        <p:txBody>
          <a:bodyPr>
            <a:spAutoFit/>
          </a:bodyPr>
          <a:lstStyle/>
          <a:p>
            <a:pPr algn="ctr" eaLnBrk="0" hangingPunct="0"/>
            <a:r>
              <a:rPr lang="zh-CN" altLang="en-US" sz="1050">
                <a:solidFill>
                  <a:srgbClr val="000000"/>
                </a:solidFill>
                <a:latin typeface="微软雅黑" pitchFamily="34" charset="-122"/>
                <a:ea typeface="微软雅黑" pitchFamily="34" charset="-122"/>
                <a:cs typeface="Arial" charset="0"/>
              </a:rPr>
              <a:t>高清视频数据实时图传，职能部门动态监管，事件突发，快速处理。</a:t>
            </a:r>
            <a:endParaRPr lang="en-US" altLang="zh-CN" sz="1050">
              <a:solidFill>
                <a:srgbClr val="000000"/>
              </a:solidFill>
              <a:latin typeface="微软雅黑" pitchFamily="34" charset="-122"/>
              <a:ea typeface="微软雅黑" pitchFamily="34" charset="-122"/>
              <a:cs typeface="Arial" charset="0"/>
            </a:endParaRPr>
          </a:p>
        </p:txBody>
      </p:sp>
      <p:grpSp>
        <p:nvGrpSpPr>
          <p:cNvPr id="21" name="组合 71"/>
          <p:cNvGrpSpPr>
            <a:grpSpLocks/>
          </p:cNvGrpSpPr>
          <p:nvPr/>
        </p:nvGrpSpPr>
        <p:grpSpPr bwMode="auto">
          <a:xfrm>
            <a:off x="3500438" y="1787129"/>
            <a:ext cx="2114550" cy="2102644"/>
            <a:chOff x="1968" y="1488"/>
            <a:chExt cx="1776" cy="1766"/>
          </a:xfrm>
        </p:grpSpPr>
        <p:sp>
          <p:nvSpPr>
            <p:cNvPr id="22" name="自选图形 72"/>
            <p:cNvSpPr>
              <a:spLocks noChangeArrowheads="1"/>
            </p:cNvSpPr>
            <p:nvPr/>
          </p:nvSpPr>
          <p:spPr bwMode="gray">
            <a:xfrm rot="6774404">
              <a:off x="2004" y="1578"/>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3"/>
                    <a:pt x="10719" y="2874"/>
                    <a:pt x="10679" y="2874"/>
                  </a:cubicBezTo>
                  <a:lnTo>
                    <a:pt x="10635" y="1"/>
                  </a:lnTo>
                  <a:cubicBezTo>
                    <a:pt x="10690" y="0"/>
                    <a:pt x="10745" y="-1"/>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rgbClr val="0000FF">
                    <a:gamma/>
                    <a:shade val="0"/>
                    <a:invGamma/>
                  </a:srgbClr>
                </a:gs>
                <a:gs pos="100000">
                  <a:srgbClr val="0000FF"/>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rgbClr val="0000FF"/>
              </a:extrusionClr>
            </a:sp3d>
            <a:extLst/>
          </p:spPr>
          <p:txBody>
            <a:bodyPr wrap="none" anchor="ctr">
              <a:flatTx/>
            </a:bodyPr>
            <a:lstStyle/>
            <a:p>
              <a:pPr>
                <a:defRPr/>
              </a:pPr>
              <a:endParaRPr lang="zh-CN" altLang="en-US" sz="1050" kern="0">
                <a:solidFill>
                  <a:sysClr val="windowText" lastClr="000000"/>
                </a:solidFill>
                <a:latin typeface="微软雅黑" pitchFamily="34" charset="-122"/>
                <a:ea typeface="微软雅黑" pitchFamily="34" charset="-122"/>
              </a:endParaRPr>
            </a:p>
          </p:txBody>
        </p:sp>
        <p:sp>
          <p:nvSpPr>
            <p:cNvPr id="23" name="自选图形 73"/>
            <p:cNvSpPr>
              <a:spLocks noChangeArrowheads="1"/>
            </p:cNvSpPr>
            <p:nvPr/>
          </p:nvSpPr>
          <p:spPr bwMode="gray">
            <a:xfrm rot="12174404">
              <a:off x="1968" y="1567"/>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3"/>
                    <a:pt x="10719" y="2874"/>
                    <a:pt x="10679" y="2874"/>
                  </a:cubicBezTo>
                  <a:lnTo>
                    <a:pt x="10635" y="1"/>
                  </a:lnTo>
                  <a:cubicBezTo>
                    <a:pt x="10690" y="0"/>
                    <a:pt x="10745" y="-1"/>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rgbClr val="4F81BD">
                    <a:gamma/>
                    <a:shade val="0"/>
                    <a:invGamma/>
                  </a:srgbClr>
                </a:gs>
                <a:gs pos="100000">
                  <a:srgbClr val="4F81BD"/>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rgbClr val="4F81BD"/>
              </a:extrusionClr>
            </a:sp3d>
            <a:extLst/>
          </p:spPr>
          <p:txBody>
            <a:bodyPr wrap="none" anchor="ctr">
              <a:flatTx/>
            </a:bodyPr>
            <a:lstStyle/>
            <a:p>
              <a:pPr>
                <a:defRPr/>
              </a:pPr>
              <a:endParaRPr lang="zh-CN" altLang="en-US" sz="1050" kern="0">
                <a:solidFill>
                  <a:sysClr val="windowText" lastClr="000000"/>
                </a:solidFill>
                <a:latin typeface="微软雅黑" pitchFamily="34" charset="-122"/>
                <a:ea typeface="微软雅黑" pitchFamily="34" charset="-122"/>
              </a:endParaRPr>
            </a:p>
          </p:txBody>
        </p:sp>
        <p:sp>
          <p:nvSpPr>
            <p:cNvPr id="24" name="自选图形 74"/>
            <p:cNvSpPr>
              <a:spLocks noChangeArrowheads="1"/>
            </p:cNvSpPr>
            <p:nvPr/>
          </p:nvSpPr>
          <p:spPr bwMode="gray">
            <a:xfrm rot="17574404">
              <a:off x="2029" y="1500"/>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3"/>
                    <a:pt x="10719" y="2874"/>
                    <a:pt x="10679" y="2874"/>
                  </a:cubicBezTo>
                  <a:lnTo>
                    <a:pt x="10635" y="1"/>
                  </a:lnTo>
                  <a:cubicBezTo>
                    <a:pt x="10690" y="0"/>
                    <a:pt x="10745" y="-1"/>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rgbClr val="800080">
                    <a:gamma/>
                    <a:shade val="6275"/>
                    <a:invGamma/>
                  </a:srgbClr>
                </a:gs>
                <a:gs pos="100000">
                  <a:srgbClr val="800080"/>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rgbClr val="800080"/>
              </a:extrusionClr>
            </a:sp3d>
            <a:extLst/>
          </p:spPr>
          <p:txBody>
            <a:bodyPr wrap="none" anchor="ctr">
              <a:flatTx/>
            </a:bodyPr>
            <a:lstStyle/>
            <a:p>
              <a:pPr>
                <a:defRPr/>
              </a:pPr>
              <a:endParaRPr lang="zh-CN" altLang="en-US" sz="1050" kern="0">
                <a:solidFill>
                  <a:sysClr val="windowText" lastClr="000000"/>
                </a:solidFill>
                <a:latin typeface="微软雅黑" pitchFamily="34" charset="-122"/>
                <a:ea typeface="微软雅黑" pitchFamily="34" charset="-122"/>
              </a:endParaRPr>
            </a:p>
          </p:txBody>
        </p:sp>
        <p:sp>
          <p:nvSpPr>
            <p:cNvPr id="25" name="自选图形 75"/>
            <p:cNvSpPr>
              <a:spLocks noChangeArrowheads="1"/>
            </p:cNvSpPr>
            <p:nvPr/>
          </p:nvSpPr>
          <p:spPr bwMode="gray">
            <a:xfrm rot="22974404">
              <a:off x="2056" y="1536"/>
              <a:ext cx="1688" cy="1664"/>
            </a:xfrm>
            <a:custGeom>
              <a:avLst/>
              <a:gdLst>
                <a:gd name="G0" fmla="+- -1509893 0 0"/>
                <a:gd name="G1" fmla="+- -5955455 0 0"/>
                <a:gd name="G2" fmla="+- -1509893 0 -5955455"/>
                <a:gd name="G3" fmla="+- 10800 0 0"/>
                <a:gd name="G4" fmla="+- 0 0 -1509893"/>
                <a:gd name="T0" fmla="*/ 360 256 1"/>
                <a:gd name="T1" fmla="*/ 0 256 1"/>
                <a:gd name="G5" fmla="+- G2 T0 T1"/>
                <a:gd name="G6" fmla="?: G2 G2 G5"/>
                <a:gd name="G7" fmla="+- 0 0 G6"/>
                <a:gd name="G8" fmla="+- 7926 0 0"/>
                <a:gd name="G9" fmla="+- 0 0 -5955455"/>
                <a:gd name="G10" fmla="+- 7926 0 2700"/>
                <a:gd name="G11" fmla="cos G10 -1509893"/>
                <a:gd name="G12" fmla="sin G10 -1509893"/>
                <a:gd name="G13" fmla="cos 13500 -1509893"/>
                <a:gd name="G14" fmla="sin 13500 -1509893"/>
                <a:gd name="G15" fmla="+- G11 10800 0"/>
                <a:gd name="G16" fmla="+- G12 10800 0"/>
                <a:gd name="G17" fmla="+- G13 10800 0"/>
                <a:gd name="G18" fmla="+- G14 10800 0"/>
                <a:gd name="G19" fmla="*/ 7926 1 2"/>
                <a:gd name="G20" fmla="+- G19 5400 0"/>
                <a:gd name="G21" fmla="cos G20 -1509893"/>
                <a:gd name="G22" fmla="sin G20 -1509893"/>
                <a:gd name="G23" fmla="+- G21 10800 0"/>
                <a:gd name="G24" fmla="+- G12 G23 G22"/>
                <a:gd name="G25" fmla="+- G22 G23 G11"/>
                <a:gd name="G26" fmla="cos 10800 -1509893"/>
                <a:gd name="G27" fmla="sin 10800 -1509893"/>
                <a:gd name="G28" fmla="cos 7926 -1509893"/>
                <a:gd name="G29" fmla="sin 7926 -1509893"/>
                <a:gd name="G30" fmla="+- G26 10800 0"/>
                <a:gd name="G31" fmla="+- G27 10800 0"/>
                <a:gd name="G32" fmla="+- G28 10800 0"/>
                <a:gd name="G33" fmla="+- G29 10800 0"/>
                <a:gd name="G34" fmla="+- G19 5400 0"/>
                <a:gd name="G35" fmla="cos G34 -5955455"/>
                <a:gd name="G36" fmla="sin G34 -5955455"/>
                <a:gd name="G37" fmla="+/ -5955455 -1509893 2"/>
                <a:gd name="T2" fmla="*/ 180 256 1"/>
                <a:gd name="T3" fmla="*/ 0 256 1"/>
                <a:gd name="G38" fmla="+- G37 T2 T3"/>
                <a:gd name="G39" fmla="?: G2 G37 G38"/>
                <a:gd name="G40" fmla="cos 10800 G39"/>
                <a:gd name="G41" fmla="sin 10800 G39"/>
                <a:gd name="G42" fmla="cos 7926 G39"/>
                <a:gd name="G43" fmla="sin 7926 G39"/>
                <a:gd name="G44" fmla="+- G40 10800 0"/>
                <a:gd name="G45" fmla="+- G41 10800 0"/>
                <a:gd name="G46" fmla="+- G42 10800 0"/>
                <a:gd name="G47" fmla="+- G43 10800 0"/>
                <a:gd name="G48" fmla="+- G35 10800 0"/>
                <a:gd name="G49" fmla="+- G36 10800 0"/>
                <a:gd name="T4" fmla="*/ 16689 w 21600"/>
                <a:gd name="T5" fmla="*/ 1746 h 21600"/>
                <a:gd name="T6" fmla="*/ 10657 w 21600"/>
                <a:gd name="T7" fmla="*/ 1438 h 21600"/>
                <a:gd name="T8" fmla="*/ 15121 w 21600"/>
                <a:gd name="T9" fmla="*/ 4156 h 21600"/>
                <a:gd name="T10" fmla="*/ 23223 w 21600"/>
                <a:gd name="T11" fmla="*/ 5516 h 21600"/>
                <a:gd name="T12" fmla="*/ 21035 w 21600"/>
                <a:gd name="T13" fmla="*/ 10942 h 21600"/>
                <a:gd name="T14" fmla="*/ 15609 w 21600"/>
                <a:gd name="T15" fmla="*/ 875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93" y="7698"/>
                  </a:moveTo>
                  <a:cubicBezTo>
                    <a:pt x="16849" y="4772"/>
                    <a:pt x="13978" y="2874"/>
                    <a:pt x="10800" y="2874"/>
                  </a:cubicBezTo>
                  <a:cubicBezTo>
                    <a:pt x="10759" y="2873"/>
                    <a:pt x="10719" y="2874"/>
                    <a:pt x="10679" y="2874"/>
                  </a:cubicBezTo>
                  <a:lnTo>
                    <a:pt x="10635" y="1"/>
                  </a:lnTo>
                  <a:cubicBezTo>
                    <a:pt x="10690" y="0"/>
                    <a:pt x="10745" y="-1"/>
                    <a:pt x="10800" y="0"/>
                  </a:cubicBezTo>
                  <a:cubicBezTo>
                    <a:pt x="15131" y="0"/>
                    <a:pt x="19043" y="2587"/>
                    <a:pt x="20738" y="6573"/>
                  </a:cubicBezTo>
                  <a:lnTo>
                    <a:pt x="23223" y="5516"/>
                  </a:lnTo>
                  <a:lnTo>
                    <a:pt x="21035" y="10942"/>
                  </a:lnTo>
                  <a:lnTo>
                    <a:pt x="15609" y="8754"/>
                  </a:lnTo>
                  <a:lnTo>
                    <a:pt x="18093" y="7698"/>
                  </a:lnTo>
                  <a:close/>
                </a:path>
              </a:pathLst>
            </a:custGeom>
            <a:gradFill rotWithShape="1">
              <a:gsLst>
                <a:gs pos="0">
                  <a:srgbClr val="C0504D">
                    <a:gamma/>
                    <a:shade val="0"/>
                    <a:invGamma/>
                  </a:srgbClr>
                </a:gs>
                <a:gs pos="100000">
                  <a:srgbClr val="C0504D"/>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rgbClr val="C0504D"/>
              </a:extrusionClr>
            </a:sp3d>
            <a:extLst/>
          </p:spPr>
          <p:txBody>
            <a:bodyPr wrap="none" anchor="ctr">
              <a:flatTx/>
            </a:bodyPr>
            <a:lstStyle/>
            <a:p>
              <a:pPr>
                <a:defRPr/>
              </a:pPr>
              <a:endParaRPr lang="zh-CN" altLang="en-US" sz="1050" kern="0">
                <a:solidFill>
                  <a:sysClr val="windowText" lastClr="000000"/>
                </a:solidFill>
                <a:latin typeface="微软雅黑" pitchFamily="34" charset="-122"/>
                <a:ea typeface="微软雅黑" pitchFamily="34" charset="-122"/>
              </a:endParaRPr>
            </a:p>
          </p:txBody>
        </p:sp>
      </p:grpSp>
      <p:pic>
        <p:nvPicPr>
          <p:cNvPr id="26" name="图片 67" descr="http://www.firscom.cn/UploadFile/Menu/2011041314455908.jpg"/>
          <p:cNvPicPr>
            <a:picLocks noChangeAspect="1" noChangeArrowheads="1"/>
          </p:cNvPicPr>
          <p:nvPr/>
        </p:nvPicPr>
        <p:blipFill>
          <a:blip r:embed="rId2"/>
          <a:srcRect/>
          <a:stretch>
            <a:fillRect/>
          </a:stretch>
        </p:blipFill>
        <p:spPr bwMode="auto">
          <a:xfrm>
            <a:off x="2107407" y="1232297"/>
            <a:ext cx="2250281" cy="1414463"/>
          </a:xfrm>
          <a:prstGeom prst="rect">
            <a:avLst/>
          </a:prstGeom>
          <a:noFill/>
          <a:ln w="9525">
            <a:solidFill>
              <a:schemeClr val="tx1"/>
            </a:solidFill>
            <a:miter lim="800000"/>
            <a:headEnd/>
            <a:tailEnd/>
          </a:ln>
        </p:spPr>
      </p:pic>
      <p:sp>
        <p:nvSpPr>
          <p:cNvPr id="27" name="矩形 6"/>
          <p:cNvSpPr>
            <a:spLocks noChangeArrowheads="1"/>
          </p:cNvSpPr>
          <p:nvPr/>
        </p:nvSpPr>
        <p:spPr bwMode="auto">
          <a:xfrm>
            <a:off x="1155503" y="1270114"/>
            <a:ext cx="270272" cy="1338828"/>
          </a:xfrm>
          <a:prstGeom prst="rect">
            <a:avLst/>
          </a:prstGeom>
          <a:noFill/>
          <a:ln w="9525">
            <a:noFill/>
            <a:miter lim="800000"/>
            <a:headEnd/>
            <a:tailEnd/>
          </a:ln>
        </p:spPr>
        <p:txBody>
          <a:bodyPr>
            <a:spAutoFit/>
          </a:bodyPr>
          <a:lstStyle/>
          <a:p>
            <a:r>
              <a:rPr lang="zh-CN" altLang="en-US" sz="1350" dirty="0"/>
              <a:t>物体入侵检测</a:t>
            </a:r>
          </a:p>
        </p:txBody>
      </p:sp>
      <p:pic>
        <p:nvPicPr>
          <p:cNvPr id="28" name="图片 67" descr="200910092058204770.jpg"/>
          <p:cNvPicPr>
            <a:picLocks noChangeAspect="1" noChangeArrowheads="1"/>
          </p:cNvPicPr>
          <p:nvPr/>
        </p:nvPicPr>
        <p:blipFill>
          <a:blip r:embed="rId3"/>
          <a:srcRect b="11884"/>
          <a:stretch>
            <a:fillRect/>
          </a:stretch>
        </p:blipFill>
        <p:spPr bwMode="auto">
          <a:xfrm>
            <a:off x="4679156" y="1232297"/>
            <a:ext cx="2357438" cy="1479947"/>
          </a:xfrm>
          <a:prstGeom prst="rect">
            <a:avLst/>
          </a:prstGeom>
          <a:noFill/>
          <a:ln w="9525">
            <a:solidFill>
              <a:schemeClr val="tx1"/>
            </a:solidFill>
            <a:miter lim="800000"/>
            <a:headEnd/>
            <a:tailEnd/>
          </a:ln>
        </p:spPr>
      </p:pic>
      <p:sp>
        <p:nvSpPr>
          <p:cNvPr id="29" name="矩形 13"/>
          <p:cNvSpPr>
            <a:spLocks noChangeArrowheads="1"/>
          </p:cNvSpPr>
          <p:nvPr/>
        </p:nvSpPr>
        <p:spPr bwMode="auto">
          <a:xfrm>
            <a:off x="7823599" y="1468339"/>
            <a:ext cx="310753" cy="923330"/>
          </a:xfrm>
          <a:prstGeom prst="rect">
            <a:avLst/>
          </a:prstGeom>
          <a:noFill/>
          <a:ln w="9525">
            <a:noFill/>
            <a:miter lim="800000"/>
            <a:headEnd/>
            <a:tailEnd/>
          </a:ln>
        </p:spPr>
        <p:txBody>
          <a:bodyPr>
            <a:spAutoFit/>
          </a:bodyPr>
          <a:lstStyle/>
          <a:p>
            <a:r>
              <a:rPr lang="zh-CN" altLang="en-US" sz="1350" dirty="0"/>
              <a:t>统计人数</a:t>
            </a:r>
          </a:p>
        </p:txBody>
      </p:sp>
      <p:pic>
        <p:nvPicPr>
          <p:cNvPr id="30" name="图片 29" descr="http://www.firscom.cn/UploadFile/Menu/2011041314455913.jpg"/>
          <p:cNvPicPr>
            <a:picLocks noChangeAspect="1" noChangeArrowheads="1"/>
          </p:cNvPicPr>
          <p:nvPr/>
        </p:nvPicPr>
        <p:blipFill>
          <a:blip r:embed="rId4"/>
          <a:srcRect/>
          <a:stretch>
            <a:fillRect/>
          </a:stretch>
        </p:blipFill>
        <p:spPr bwMode="auto">
          <a:xfrm>
            <a:off x="2053829" y="3107531"/>
            <a:ext cx="2269331" cy="1468041"/>
          </a:xfrm>
          <a:prstGeom prst="rect">
            <a:avLst/>
          </a:prstGeom>
          <a:noFill/>
          <a:ln w="9525">
            <a:solidFill>
              <a:schemeClr val="tx1"/>
            </a:solidFill>
            <a:miter lim="800000"/>
            <a:headEnd/>
            <a:tailEnd/>
          </a:ln>
        </p:spPr>
      </p:pic>
      <p:sp>
        <p:nvSpPr>
          <p:cNvPr id="31" name="矩形 71"/>
          <p:cNvSpPr>
            <a:spLocks noChangeArrowheads="1"/>
          </p:cNvSpPr>
          <p:nvPr/>
        </p:nvSpPr>
        <p:spPr bwMode="auto">
          <a:xfrm>
            <a:off x="1166216" y="3119438"/>
            <a:ext cx="321469" cy="1131079"/>
          </a:xfrm>
          <a:prstGeom prst="rect">
            <a:avLst/>
          </a:prstGeom>
          <a:noFill/>
          <a:ln w="9525">
            <a:noFill/>
            <a:miter lim="800000"/>
            <a:headEnd/>
            <a:tailEnd/>
          </a:ln>
        </p:spPr>
        <p:txBody>
          <a:bodyPr>
            <a:spAutoFit/>
          </a:bodyPr>
          <a:lstStyle/>
          <a:p>
            <a:r>
              <a:rPr lang="en-US" altLang="zh-CN" sz="1350" dirty="0"/>
              <a:t> </a:t>
            </a:r>
            <a:r>
              <a:rPr lang="zh-CN" altLang="en-US" sz="1350" dirty="0"/>
              <a:t>绊线检测</a:t>
            </a:r>
          </a:p>
        </p:txBody>
      </p:sp>
      <p:pic>
        <p:nvPicPr>
          <p:cNvPr id="32" name="Picture 2" descr="http://i0.sinaimg.cn/dy/w/p/2011-02-11/U4167P1T1D21939415F21DT20110211184744.jpg"/>
          <p:cNvPicPr>
            <a:picLocks noChangeAspect="1" noChangeArrowheads="1"/>
          </p:cNvPicPr>
          <p:nvPr/>
        </p:nvPicPr>
        <p:blipFill>
          <a:blip r:embed="rId5"/>
          <a:srcRect/>
          <a:stretch>
            <a:fillRect/>
          </a:stretch>
        </p:blipFill>
        <p:spPr bwMode="auto">
          <a:xfrm>
            <a:off x="4679157" y="3161110"/>
            <a:ext cx="2322910" cy="1393031"/>
          </a:xfrm>
          <a:prstGeom prst="rect">
            <a:avLst/>
          </a:prstGeom>
          <a:noFill/>
          <a:ln w="9525">
            <a:noFill/>
            <a:miter lim="800000"/>
            <a:headEnd/>
            <a:tailEnd/>
          </a:ln>
        </p:spPr>
      </p:pic>
      <p:sp>
        <p:nvSpPr>
          <p:cNvPr id="33" name="矩形 15"/>
          <p:cNvSpPr>
            <a:spLocks noChangeArrowheads="1"/>
          </p:cNvSpPr>
          <p:nvPr/>
        </p:nvSpPr>
        <p:spPr bwMode="auto">
          <a:xfrm>
            <a:off x="7914760" y="3100513"/>
            <a:ext cx="267891" cy="1338828"/>
          </a:xfrm>
          <a:prstGeom prst="rect">
            <a:avLst/>
          </a:prstGeom>
          <a:noFill/>
          <a:ln w="9525">
            <a:noFill/>
            <a:miter lim="800000"/>
            <a:headEnd/>
            <a:tailEnd/>
          </a:ln>
        </p:spPr>
        <p:txBody>
          <a:bodyPr>
            <a:spAutoFit/>
          </a:bodyPr>
          <a:lstStyle/>
          <a:p>
            <a:r>
              <a:rPr lang="zh-CN" altLang="en-US" sz="1350" dirty="0"/>
              <a:t>人群密度检测</a:t>
            </a:r>
          </a:p>
        </p:txBody>
      </p:sp>
      <p:sp>
        <p:nvSpPr>
          <p:cNvPr id="34" name="TextBox 2"/>
          <p:cNvSpPr txBox="1">
            <a:spLocks noChangeArrowheads="1"/>
          </p:cNvSpPr>
          <p:nvPr/>
        </p:nvSpPr>
        <p:spPr bwMode="auto">
          <a:xfrm>
            <a:off x="2627710" y="4569619"/>
            <a:ext cx="4970859" cy="369332"/>
          </a:xfrm>
          <a:prstGeom prst="rect">
            <a:avLst/>
          </a:prstGeom>
          <a:noFill/>
          <a:ln w="9525">
            <a:noFill/>
            <a:miter lim="800000"/>
            <a:headEnd/>
            <a:tailEnd/>
          </a:ln>
        </p:spPr>
        <p:txBody>
          <a:bodyPr>
            <a:spAutoFit/>
          </a:bodyPr>
          <a:lstStyle/>
          <a:p>
            <a:r>
              <a:rPr lang="zh-CN" altLang="en-US"/>
              <a:t>解决了校园内人财物安全保障的问题</a:t>
            </a:r>
          </a:p>
        </p:txBody>
      </p:sp>
    </p:spTree>
    <p:extLst>
      <p:ext uri="{BB962C8B-B14F-4D97-AF65-F5344CB8AC3E}">
        <p14:creationId xmlns:p14="http://schemas.microsoft.com/office/powerpoint/2010/main" val="12969697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0" presetClass="entr" presetSubtype="0" fill="hold"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500"/>
                                        <p:tgtEl>
                                          <p:spTgt spid="21"/>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xit" presetSubtype="0" fill="hold" grpId="1" nodeType="clickEffect">
                                  <p:stCondLst>
                                    <p:cond delay="0"/>
                                  </p:stCondLst>
                                  <p:childTnLst>
                                    <p:anim calcmode="lin" valueType="num">
                                      <p:cBhvr>
                                        <p:cTn id="62" dur="1000"/>
                                        <p:tgtEl>
                                          <p:spTgt spid="3"/>
                                        </p:tgtEl>
                                        <p:attrNameLst>
                                          <p:attrName>ppt_w</p:attrName>
                                        </p:attrNameLst>
                                      </p:cBhvr>
                                      <p:tavLst>
                                        <p:tav tm="0">
                                          <p:val>
                                            <p:strVal val="ppt_w"/>
                                          </p:val>
                                        </p:tav>
                                        <p:tav tm="100000">
                                          <p:val>
                                            <p:fltVal val="0"/>
                                          </p:val>
                                        </p:tav>
                                      </p:tavLst>
                                    </p:anim>
                                    <p:anim calcmode="lin" valueType="num">
                                      <p:cBhvr>
                                        <p:cTn id="63" dur="1000"/>
                                        <p:tgtEl>
                                          <p:spTgt spid="3"/>
                                        </p:tgtEl>
                                        <p:attrNameLst>
                                          <p:attrName>ppt_h</p:attrName>
                                        </p:attrNameLst>
                                      </p:cBhvr>
                                      <p:tavLst>
                                        <p:tav tm="0">
                                          <p:val>
                                            <p:strVal val="ppt_h"/>
                                          </p:val>
                                        </p:tav>
                                        <p:tav tm="100000">
                                          <p:val>
                                            <p:fltVal val="0"/>
                                          </p:val>
                                        </p:tav>
                                      </p:tavLst>
                                    </p:anim>
                                    <p:anim calcmode="lin" valueType="num">
                                      <p:cBhvr>
                                        <p:cTn id="64" dur="1000"/>
                                        <p:tgtEl>
                                          <p:spTgt spid="3"/>
                                        </p:tgtEl>
                                        <p:attrNameLst>
                                          <p:attrName>style.rotation</p:attrName>
                                        </p:attrNameLst>
                                      </p:cBhvr>
                                      <p:tavLst>
                                        <p:tav tm="0">
                                          <p:val>
                                            <p:fltVal val="0"/>
                                          </p:val>
                                        </p:tav>
                                        <p:tav tm="100000">
                                          <p:val>
                                            <p:fltVal val="90"/>
                                          </p:val>
                                        </p:tav>
                                      </p:tavLst>
                                    </p:anim>
                                    <p:animEffect transition="out" filter="fade">
                                      <p:cBhvr>
                                        <p:cTn id="65" dur="1000"/>
                                        <p:tgtEl>
                                          <p:spTgt spid="3"/>
                                        </p:tgtEl>
                                      </p:cBhvr>
                                    </p:animEffect>
                                    <p:set>
                                      <p:cBhvr>
                                        <p:cTn id="66" dur="1" fill="hold">
                                          <p:stCondLst>
                                            <p:cond delay="999"/>
                                          </p:stCondLst>
                                        </p:cTn>
                                        <p:tgtEl>
                                          <p:spTgt spid="3"/>
                                        </p:tgtEl>
                                        <p:attrNameLst>
                                          <p:attrName>style.visibility</p:attrName>
                                        </p:attrNameLst>
                                      </p:cBhvr>
                                      <p:to>
                                        <p:strVal val="hidden"/>
                                      </p:to>
                                    </p:set>
                                  </p:childTnLst>
                                </p:cTn>
                              </p:par>
                              <p:par>
                                <p:cTn id="67" presetID="31" presetClass="exit" presetSubtype="0" fill="hold" grpId="1" nodeType="withEffect">
                                  <p:stCondLst>
                                    <p:cond delay="0"/>
                                  </p:stCondLst>
                                  <p:childTnLst>
                                    <p:anim calcmode="lin" valueType="num">
                                      <p:cBhvr>
                                        <p:cTn id="68" dur="1000"/>
                                        <p:tgtEl>
                                          <p:spTgt spid="4"/>
                                        </p:tgtEl>
                                        <p:attrNameLst>
                                          <p:attrName>ppt_w</p:attrName>
                                        </p:attrNameLst>
                                      </p:cBhvr>
                                      <p:tavLst>
                                        <p:tav tm="0">
                                          <p:val>
                                            <p:strVal val="ppt_w"/>
                                          </p:val>
                                        </p:tav>
                                        <p:tav tm="100000">
                                          <p:val>
                                            <p:fltVal val="0"/>
                                          </p:val>
                                        </p:tav>
                                      </p:tavLst>
                                    </p:anim>
                                    <p:anim calcmode="lin" valueType="num">
                                      <p:cBhvr>
                                        <p:cTn id="69" dur="1000"/>
                                        <p:tgtEl>
                                          <p:spTgt spid="4"/>
                                        </p:tgtEl>
                                        <p:attrNameLst>
                                          <p:attrName>ppt_h</p:attrName>
                                        </p:attrNameLst>
                                      </p:cBhvr>
                                      <p:tavLst>
                                        <p:tav tm="0">
                                          <p:val>
                                            <p:strVal val="ppt_h"/>
                                          </p:val>
                                        </p:tav>
                                        <p:tav tm="100000">
                                          <p:val>
                                            <p:fltVal val="0"/>
                                          </p:val>
                                        </p:tav>
                                      </p:tavLst>
                                    </p:anim>
                                    <p:anim calcmode="lin" valueType="num">
                                      <p:cBhvr>
                                        <p:cTn id="70" dur="1000"/>
                                        <p:tgtEl>
                                          <p:spTgt spid="4"/>
                                        </p:tgtEl>
                                        <p:attrNameLst>
                                          <p:attrName>style.rotation</p:attrName>
                                        </p:attrNameLst>
                                      </p:cBhvr>
                                      <p:tavLst>
                                        <p:tav tm="0">
                                          <p:val>
                                            <p:fltVal val="0"/>
                                          </p:val>
                                        </p:tav>
                                        <p:tav tm="100000">
                                          <p:val>
                                            <p:fltVal val="90"/>
                                          </p:val>
                                        </p:tav>
                                      </p:tavLst>
                                    </p:anim>
                                    <p:animEffect transition="out" filter="fade">
                                      <p:cBhvr>
                                        <p:cTn id="71" dur="1000"/>
                                        <p:tgtEl>
                                          <p:spTgt spid="4"/>
                                        </p:tgtEl>
                                      </p:cBhvr>
                                    </p:animEffect>
                                    <p:set>
                                      <p:cBhvr>
                                        <p:cTn id="72" dur="1" fill="hold">
                                          <p:stCondLst>
                                            <p:cond delay="999"/>
                                          </p:stCondLst>
                                        </p:cTn>
                                        <p:tgtEl>
                                          <p:spTgt spid="4"/>
                                        </p:tgtEl>
                                        <p:attrNameLst>
                                          <p:attrName>style.visibility</p:attrName>
                                        </p:attrNameLst>
                                      </p:cBhvr>
                                      <p:to>
                                        <p:strVal val="hidden"/>
                                      </p:to>
                                    </p:set>
                                  </p:childTnLst>
                                </p:cTn>
                              </p:par>
                              <p:par>
                                <p:cTn id="73" presetID="31" presetClass="exit" presetSubtype="0" fill="hold" grpId="1" nodeType="withEffect">
                                  <p:stCondLst>
                                    <p:cond delay="0"/>
                                  </p:stCondLst>
                                  <p:childTnLst>
                                    <p:anim calcmode="lin" valueType="num">
                                      <p:cBhvr>
                                        <p:cTn id="74" dur="1000"/>
                                        <p:tgtEl>
                                          <p:spTgt spid="5"/>
                                        </p:tgtEl>
                                        <p:attrNameLst>
                                          <p:attrName>ppt_w</p:attrName>
                                        </p:attrNameLst>
                                      </p:cBhvr>
                                      <p:tavLst>
                                        <p:tav tm="0">
                                          <p:val>
                                            <p:strVal val="ppt_w"/>
                                          </p:val>
                                        </p:tav>
                                        <p:tav tm="100000">
                                          <p:val>
                                            <p:fltVal val="0"/>
                                          </p:val>
                                        </p:tav>
                                      </p:tavLst>
                                    </p:anim>
                                    <p:anim calcmode="lin" valueType="num">
                                      <p:cBhvr>
                                        <p:cTn id="75" dur="1000"/>
                                        <p:tgtEl>
                                          <p:spTgt spid="5"/>
                                        </p:tgtEl>
                                        <p:attrNameLst>
                                          <p:attrName>ppt_h</p:attrName>
                                        </p:attrNameLst>
                                      </p:cBhvr>
                                      <p:tavLst>
                                        <p:tav tm="0">
                                          <p:val>
                                            <p:strVal val="ppt_h"/>
                                          </p:val>
                                        </p:tav>
                                        <p:tav tm="100000">
                                          <p:val>
                                            <p:fltVal val="0"/>
                                          </p:val>
                                        </p:tav>
                                      </p:tavLst>
                                    </p:anim>
                                    <p:anim calcmode="lin" valueType="num">
                                      <p:cBhvr>
                                        <p:cTn id="76" dur="1000"/>
                                        <p:tgtEl>
                                          <p:spTgt spid="5"/>
                                        </p:tgtEl>
                                        <p:attrNameLst>
                                          <p:attrName>style.rotation</p:attrName>
                                        </p:attrNameLst>
                                      </p:cBhvr>
                                      <p:tavLst>
                                        <p:tav tm="0">
                                          <p:val>
                                            <p:fltVal val="0"/>
                                          </p:val>
                                        </p:tav>
                                        <p:tav tm="100000">
                                          <p:val>
                                            <p:fltVal val="90"/>
                                          </p:val>
                                        </p:tav>
                                      </p:tavLst>
                                    </p:anim>
                                    <p:animEffect transition="out" filter="fade">
                                      <p:cBhvr>
                                        <p:cTn id="77" dur="1000"/>
                                        <p:tgtEl>
                                          <p:spTgt spid="5"/>
                                        </p:tgtEl>
                                      </p:cBhvr>
                                    </p:animEffect>
                                    <p:set>
                                      <p:cBhvr>
                                        <p:cTn id="78" dur="1" fill="hold">
                                          <p:stCondLst>
                                            <p:cond delay="999"/>
                                          </p:stCondLst>
                                        </p:cTn>
                                        <p:tgtEl>
                                          <p:spTgt spid="5"/>
                                        </p:tgtEl>
                                        <p:attrNameLst>
                                          <p:attrName>style.visibility</p:attrName>
                                        </p:attrNameLst>
                                      </p:cBhvr>
                                      <p:to>
                                        <p:strVal val="hidden"/>
                                      </p:to>
                                    </p:set>
                                  </p:childTnLst>
                                </p:cTn>
                              </p:par>
                              <p:par>
                                <p:cTn id="79" presetID="31" presetClass="exit" presetSubtype="0" fill="hold" grpId="1" nodeType="withEffect">
                                  <p:stCondLst>
                                    <p:cond delay="0"/>
                                  </p:stCondLst>
                                  <p:childTnLst>
                                    <p:anim calcmode="lin" valueType="num">
                                      <p:cBhvr>
                                        <p:cTn id="80" dur="1000"/>
                                        <p:tgtEl>
                                          <p:spTgt spid="6"/>
                                        </p:tgtEl>
                                        <p:attrNameLst>
                                          <p:attrName>ppt_w</p:attrName>
                                        </p:attrNameLst>
                                      </p:cBhvr>
                                      <p:tavLst>
                                        <p:tav tm="0">
                                          <p:val>
                                            <p:strVal val="ppt_w"/>
                                          </p:val>
                                        </p:tav>
                                        <p:tav tm="100000">
                                          <p:val>
                                            <p:fltVal val="0"/>
                                          </p:val>
                                        </p:tav>
                                      </p:tavLst>
                                    </p:anim>
                                    <p:anim calcmode="lin" valueType="num">
                                      <p:cBhvr>
                                        <p:cTn id="81" dur="1000"/>
                                        <p:tgtEl>
                                          <p:spTgt spid="6"/>
                                        </p:tgtEl>
                                        <p:attrNameLst>
                                          <p:attrName>ppt_h</p:attrName>
                                        </p:attrNameLst>
                                      </p:cBhvr>
                                      <p:tavLst>
                                        <p:tav tm="0">
                                          <p:val>
                                            <p:strVal val="ppt_h"/>
                                          </p:val>
                                        </p:tav>
                                        <p:tav tm="100000">
                                          <p:val>
                                            <p:fltVal val="0"/>
                                          </p:val>
                                        </p:tav>
                                      </p:tavLst>
                                    </p:anim>
                                    <p:anim calcmode="lin" valueType="num">
                                      <p:cBhvr>
                                        <p:cTn id="82" dur="1000"/>
                                        <p:tgtEl>
                                          <p:spTgt spid="6"/>
                                        </p:tgtEl>
                                        <p:attrNameLst>
                                          <p:attrName>style.rotation</p:attrName>
                                        </p:attrNameLst>
                                      </p:cBhvr>
                                      <p:tavLst>
                                        <p:tav tm="0">
                                          <p:val>
                                            <p:fltVal val="0"/>
                                          </p:val>
                                        </p:tav>
                                        <p:tav tm="100000">
                                          <p:val>
                                            <p:fltVal val="90"/>
                                          </p:val>
                                        </p:tav>
                                      </p:tavLst>
                                    </p:anim>
                                    <p:animEffect transition="out" filter="fade">
                                      <p:cBhvr>
                                        <p:cTn id="83" dur="1000"/>
                                        <p:tgtEl>
                                          <p:spTgt spid="6"/>
                                        </p:tgtEl>
                                      </p:cBhvr>
                                    </p:animEffect>
                                    <p:set>
                                      <p:cBhvr>
                                        <p:cTn id="84" dur="1" fill="hold">
                                          <p:stCondLst>
                                            <p:cond delay="999"/>
                                          </p:stCondLst>
                                        </p:cTn>
                                        <p:tgtEl>
                                          <p:spTgt spid="6"/>
                                        </p:tgtEl>
                                        <p:attrNameLst>
                                          <p:attrName>style.visibility</p:attrName>
                                        </p:attrNameLst>
                                      </p:cBhvr>
                                      <p:to>
                                        <p:strVal val="hidden"/>
                                      </p:to>
                                    </p:set>
                                  </p:childTnLst>
                                </p:cTn>
                              </p:par>
                              <p:par>
                                <p:cTn id="85" presetID="31" presetClass="exit" presetSubtype="0" fill="hold" grpId="1" nodeType="withEffect">
                                  <p:stCondLst>
                                    <p:cond delay="0"/>
                                  </p:stCondLst>
                                  <p:childTnLst>
                                    <p:anim calcmode="lin" valueType="num">
                                      <p:cBhvr>
                                        <p:cTn id="86" dur="1000"/>
                                        <p:tgtEl>
                                          <p:spTgt spid="7"/>
                                        </p:tgtEl>
                                        <p:attrNameLst>
                                          <p:attrName>ppt_w</p:attrName>
                                        </p:attrNameLst>
                                      </p:cBhvr>
                                      <p:tavLst>
                                        <p:tav tm="0">
                                          <p:val>
                                            <p:strVal val="ppt_w"/>
                                          </p:val>
                                        </p:tav>
                                        <p:tav tm="100000">
                                          <p:val>
                                            <p:fltVal val="0"/>
                                          </p:val>
                                        </p:tav>
                                      </p:tavLst>
                                    </p:anim>
                                    <p:anim calcmode="lin" valueType="num">
                                      <p:cBhvr>
                                        <p:cTn id="87" dur="1000"/>
                                        <p:tgtEl>
                                          <p:spTgt spid="7"/>
                                        </p:tgtEl>
                                        <p:attrNameLst>
                                          <p:attrName>ppt_h</p:attrName>
                                        </p:attrNameLst>
                                      </p:cBhvr>
                                      <p:tavLst>
                                        <p:tav tm="0">
                                          <p:val>
                                            <p:strVal val="ppt_h"/>
                                          </p:val>
                                        </p:tav>
                                        <p:tav tm="100000">
                                          <p:val>
                                            <p:fltVal val="0"/>
                                          </p:val>
                                        </p:tav>
                                      </p:tavLst>
                                    </p:anim>
                                    <p:anim calcmode="lin" valueType="num">
                                      <p:cBhvr>
                                        <p:cTn id="88" dur="1000"/>
                                        <p:tgtEl>
                                          <p:spTgt spid="7"/>
                                        </p:tgtEl>
                                        <p:attrNameLst>
                                          <p:attrName>style.rotation</p:attrName>
                                        </p:attrNameLst>
                                      </p:cBhvr>
                                      <p:tavLst>
                                        <p:tav tm="0">
                                          <p:val>
                                            <p:fltVal val="0"/>
                                          </p:val>
                                        </p:tav>
                                        <p:tav tm="100000">
                                          <p:val>
                                            <p:fltVal val="90"/>
                                          </p:val>
                                        </p:tav>
                                      </p:tavLst>
                                    </p:anim>
                                    <p:animEffect transition="out" filter="fade">
                                      <p:cBhvr>
                                        <p:cTn id="89" dur="1000"/>
                                        <p:tgtEl>
                                          <p:spTgt spid="7"/>
                                        </p:tgtEl>
                                      </p:cBhvr>
                                    </p:animEffect>
                                    <p:set>
                                      <p:cBhvr>
                                        <p:cTn id="90" dur="1" fill="hold">
                                          <p:stCondLst>
                                            <p:cond delay="999"/>
                                          </p:stCondLst>
                                        </p:cTn>
                                        <p:tgtEl>
                                          <p:spTgt spid="7"/>
                                        </p:tgtEl>
                                        <p:attrNameLst>
                                          <p:attrName>style.visibility</p:attrName>
                                        </p:attrNameLst>
                                      </p:cBhvr>
                                      <p:to>
                                        <p:strVal val="hidden"/>
                                      </p:to>
                                    </p:set>
                                  </p:childTnLst>
                                </p:cTn>
                              </p:par>
                              <p:par>
                                <p:cTn id="91" presetID="31" presetClass="exit" presetSubtype="0" fill="hold" grpId="1" nodeType="withEffect">
                                  <p:stCondLst>
                                    <p:cond delay="0"/>
                                  </p:stCondLst>
                                  <p:childTnLst>
                                    <p:anim calcmode="lin" valueType="num">
                                      <p:cBhvr>
                                        <p:cTn id="92" dur="1000"/>
                                        <p:tgtEl>
                                          <p:spTgt spid="8"/>
                                        </p:tgtEl>
                                        <p:attrNameLst>
                                          <p:attrName>ppt_w</p:attrName>
                                        </p:attrNameLst>
                                      </p:cBhvr>
                                      <p:tavLst>
                                        <p:tav tm="0">
                                          <p:val>
                                            <p:strVal val="ppt_w"/>
                                          </p:val>
                                        </p:tav>
                                        <p:tav tm="100000">
                                          <p:val>
                                            <p:fltVal val="0"/>
                                          </p:val>
                                        </p:tav>
                                      </p:tavLst>
                                    </p:anim>
                                    <p:anim calcmode="lin" valueType="num">
                                      <p:cBhvr>
                                        <p:cTn id="93" dur="1000"/>
                                        <p:tgtEl>
                                          <p:spTgt spid="8"/>
                                        </p:tgtEl>
                                        <p:attrNameLst>
                                          <p:attrName>ppt_h</p:attrName>
                                        </p:attrNameLst>
                                      </p:cBhvr>
                                      <p:tavLst>
                                        <p:tav tm="0">
                                          <p:val>
                                            <p:strVal val="ppt_h"/>
                                          </p:val>
                                        </p:tav>
                                        <p:tav tm="100000">
                                          <p:val>
                                            <p:fltVal val="0"/>
                                          </p:val>
                                        </p:tav>
                                      </p:tavLst>
                                    </p:anim>
                                    <p:anim calcmode="lin" valueType="num">
                                      <p:cBhvr>
                                        <p:cTn id="94" dur="1000"/>
                                        <p:tgtEl>
                                          <p:spTgt spid="8"/>
                                        </p:tgtEl>
                                        <p:attrNameLst>
                                          <p:attrName>style.rotation</p:attrName>
                                        </p:attrNameLst>
                                      </p:cBhvr>
                                      <p:tavLst>
                                        <p:tav tm="0">
                                          <p:val>
                                            <p:fltVal val="0"/>
                                          </p:val>
                                        </p:tav>
                                        <p:tav tm="100000">
                                          <p:val>
                                            <p:fltVal val="90"/>
                                          </p:val>
                                        </p:tav>
                                      </p:tavLst>
                                    </p:anim>
                                    <p:animEffect transition="out" filter="fade">
                                      <p:cBhvr>
                                        <p:cTn id="95" dur="1000"/>
                                        <p:tgtEl>
                                          <p:spTgt spid="8"/>
                                        </p:tgtEl>
                                      </p:cBhvr>
                                    </p:animEffect>
                                    <p:set>
                                      <p:cBhvr>
                                        <p:cTn id="96" dur="1" fill="hold">
                                          <p:stCondLst>
                                            <p:cond delay="999"/>
                                          </p:stCondLst>
                                        </p:cTn>
                                        <p:tgtEl>
                                          <p:spTgt spid="8"/>
                                        </p:tgtEl>
                                        <p:attrNameLst>
                                          <p:attrName>style.visibility</p:attrName>
                                        </p:attrNameLst>
                                      </p:cBhvr>
                                      <p:to>
                                        <p:strVal val="hidden"/>
                                      </p:to>
                                    </p:set>
                                  </p:childTnLst>
                                </p:cTn>
                              </p:par>
                              <p:par>
                                <p:cTn id="97" presetID="31" presetClass="exit" presetSubtype="0" fill="hold" grpId="1" nodeType="withEffect">
                                  <p:stCondLst>
                                    <p:cond delay="0"/>
                                  </p:stCondLst>
                                  <p:childTnLst>
                                    <p:anim calcmode="lin" valueType="num">
                                      <p:cBhvr>
                                        <p:cTn id="98" dur="1000"/>
                                        <p:tgtEl>
                                          <p:spTgt spid="10"/>
                                        </p:tgtEl>
                                        <p:attrNameLst>
                                          <p:attrName>ppt_w</p:attrName>
                                        </p:attrNameLst>
                                      </p:cBhvr>
                                      <p:tavLst>
                                        <p:tav tm="0">
                                          <p:val>
                                            <p:strVal val="ppt_w"/>
                                          </p:val>
                                        </p:tav>
                                        <p:tav tm="100000">
                                          <p:val>
                                            <p:fltVal val="0"/>
                                          </p:val>
                                        </p:tav>
                                      </p:tavLst>
                                    </p:anim>
                                    <p:anim calcmode="lin" valueType="num">
                                      <p:cBhvr>
                                        <p:cTn id="99" dur="1000"/>
                                        <p:tgtEl>
                                          <p:spTgt spid="10"/>
                                        </p:tgtEl>
                                        <p:attrNameLst>
                                          <p:attrName>ppt_h</p:attrName>
                                        </p:attrNameLst>
                                      </p:cBhvr>
                                      <p:tavLst>
                                        <p:tav tm="0">
                                          <p:val>
                                            <p:strVal val="ppt_h"/>
                                          </p:val>
                                        </p:tav>
                                        <p:tav tm="100000">
                                          <p:val>
                                            <p:fltVal val="0"/>
                                          </p:val>
                                        </p:tav>
                                      </p:tavLst>
                                    </p:anim>
                                    <p:anim calcmode="lin" valueType="num">
                                      <p:cBhvr>
                                        <p:cTn id="100" dur="1000"/>
                                        <p:tgtEl>
                                          <p:spTgt spid="10"/>
                                        </p:tgtEl>
                                        <p:attrNameLst>
                                          <p:attrName>style.rotation</p:attrName>
                                        </p:attrNameLst>
                                      </p:cBhvr>
                                      <p:tavLst>
                                        <p:tav tm="0">
                                          <p:val>
                                            <p:fltVal val="0"/>
                                          </p:val>
                                        </p:tav>
                                        <p:tav tm="100000">
                                          <p:val>
                                            <p:fltVal val="90"/>
                                          </p:val>
                                        </p:tav>
                                      </p:tavLst>
                                    </p:anim>
                                    <p:animEffect transition="out" filter="fade">
                                      <p:cBhvr>
                                        <p:cTn id="101" dur="1000"/>
                                        <p:tgtEl>
                                          <p:spTgt spid="10"/>
                                        </p:tgtEl>
                                      </p:cBhvr>
                                    </p:animEffect>
                                    <p:set>
                                      <p:cBhvr>
                                        <p:cTn id="102" dur="1" fill="hold">
                                          <p:stCondLst>
                                            <p:cond delay="999"/>
                                          </p:stCondLst>
                                        </p:cTn>
                                        <p:tgtEl>
                                          <p:spTgt spid="10"/>
                                        </p:tgtEl>
                                        <p:attrNameLst>
                                          <p:attrName>style.visibility</p:attrName>
                                        </p:attrNameLst>
                                      </p:cBhvr>
                                      <p:to>
                                        <p:strVal val="hidden"/>
                                      </p:to>
                                    </p:set>
                                  </p:childTnLst>
                                </p:cTn>
                              </p:par>
                              <p:par>
                                <p:cTn id="103" presetID="31" presetClass="exit" presetSubtype="0" fill="hold" grpId="1" nodeType="withEffect">
                                  <p:stCondLst>
                                    <p:cond delay="0"/>
                                  </p:stCondLst>
                                  <p:childTnLst>
                                    <p:anim calcmode="lin" valueType="num">
                                      <p:cBhvr>
                                        <p:cTn id="104" dur="1000"/>
                                        <p:tgtEl>
                                          <p:spTgt spid="11"/>
                                        </p:tgtEl>
                                        <p:attrNameLst>
                                          <p:attrName>ppt_w</p:attrName>
                                        </p:attrNameLst>
                                      </p:cBhvr>
                                      <p:tavLst>
                                        <p:tav tm="0">
                                          <p:val>
                                            <p:strVal val="ppt_w"/>
                                          </p:val>
                                        </p:tav>
                                        <p:tav tm="100000">
                                          <p:val>
                                            <p:fltVal val="0"/>
                                          </p:val>
                                        </p:tav>
                                      </p:tavLst>
                                    </p:anim>
                                    <p:anim calcmode="lin" valueType="num">
                                      <p:cBhvr>
                                        <p:cTn id="105" dur="1000"/>
                                        <p:tgtEl>
                                          <p:spTgt spid="11"/>
                                        </p:tgtEl>
                                        <p:attrNameLst>
                                          <p:attrName>ppt_h</p:attrName>
                                        </p:attrNameLst>
                                      </p:cBhvr>
                                      <p:tavLst>
                                        <p:tav tm="0">
                                          <p:val>
                                            <p:strVal val="ppt_h"/>
                                          </p:val>
                                        </p:tav>
                                        <p:tav tm="100000">
                                          <p:val>
                                            <p:fltVal val="0"/>
                                          </p:val>
                                        </p:tav>
                                      </p:tavLst>
                                    </p:anim>
                                    <p:anim calcmode="lin" valueType="num">
                                      <p:cBhvr>
                                        <p:cTn id="106" dur="1000"/>
                                        <p:tgtEl>
                                          <p:spTgt spid="11"/>
                                        </p:tgtEl>
                                        <p:attrNameLst>
                                          <p:attrName>style.rotation</p:attrName>
                                        </p:attrNameLst>
                                      </p:cBhvr>
                                      <p:tavLst>
                                        <p:tav tm="0">
                                          <p:val>
                                            <p:fltVal val="0"/>
                                          </p:val>
                                        </p:tav>
                                        <p:tav tm="100000">
                                          <p:val>
                                            <p:fltVal val="90"/>
                                          </p:val>
                                        </p:tav>
                                      </p:tavLst>
                                    </p:anim>
                                    <p:animEffect transition="out" filter="fade">
                                      <p:cBhvr>
                                        <p:cTn id="107" dur="1000"/>
                                        <p:tgtEl>
                                          <p:spTgt spid="11"/>
                                        </p:tgtEl>
                                      </p:cBhvr>
                                    </p:animEffect>
                                    <p:set>
                                      <p:cBhvr>
                                        <p:cTn id="108" dur="1" fill="hold">
                                          <p:stCondLst>
                                            <p:cond delay="999"/>
                                          </p:stCondLst>
                                        </p:cTn>
                                        <p:tgtEl>
                                          <p:spTgt spid="11"/>
                                        </p:tgtEl>
                                        <p:attrNameLst>
                                          <p:attrName>style.visibility</p:attrName>
                                        </p:attrNameLst>
                                      </p:cBhvr>
                                      <p:to>
                                        <p:strVal val="hidden"/>
                                      </p:to>
                                    </p:set>
                                  </p:childTnLst>
                                </p:cTn>
                              </p:par>
                              <p:par>
                                <p:cTn id="109" presetID="31" presetClass="exit" presetSubtype="0" fill="hold" grpId="1" nodeType="withEffect">
                                  <p:stCondLst>
                                    <p:cond delay="0"/>
                                  </p:stCondLst>
                                  <p:childTnLst>
                                    <p:anim calcmode="lin" valueType="num">
                                      <p:cBhvr>
                                        <p:cTn id="110" dur="1000"/>
                                        <p:tgtEl>
                                          <p:spTgt spid="12"/>
                                        </p:tgtEl>
                                        <p:attrNameLst>
                                          <p:attrName>ppt_w</p:attrName>
                                        </p:attrNameLst>
                                      </p:cBhvr>
                                      <p:tavLst>
                                        <p:tav tm="0">
                                          <p:val>
                                            <p:strVal val="ppt_w"/>
                                          </p:val>
                                        </p:tav>
                                        <p:tav tm="100000">
                                          <p:val>
                                            <p:fltVal val="0"/>
                                          </p:val>
                                        </p:tav>
                                      </p:tavLst>
                                    </p:anim>
                                    <p:anim calcmode="lin" valueType="num">
                                      <p:cBhvr>
                                        <p:cTn id="111" dur="1000"/>
                                        <p:tgtEl>
                                          <p:spTgt spid="12"/>
                                        </p:tgtEl>
                                        <p:attrNameLst>
                                          <p:attrName>ppt_h</p:attrName>
                                        </p:attrNameLst>
                                      </p:cBhvr>
                                      <p:tavLst>
                                        <p:tav tm="0">
                                          <p:val>
                                            <p:strVal val="ppt_h"/>
                                          </p:val>
                                        </p:tav>
                                        <p:tav tm="100000">
                                          <p:val>
                                            <p:fltVal val="0"/>
                                          </p:val>
                                        </p:tav>
                                      </p:tavLst>
                                    </p:anim>
                                    <p:anim calcmode="lin" valueType="num">
                                      <p:cBhvr>
                                        <p:cTn id="112" dur="1000"/>
                                        <p:tgtEl>
                                          <p:spTgt spid="12"/>
                                        </p:tgtEl>
                                        <p:attrNameLst>
                                          <p:attrName>style.rotation</p:attrName>
                                        </p:attrNameLst>
                                      </p:cBhvr>
                                      <p:tavLst>
                                        <p:tav tm="0">
                                          <p:val>
                                            <p:fltVal val="0"/>
                                          </p:val>
                                        </p:tav>
                                        <p:tav tm="100000">
                                          <p:val>
                                            <p:fltVal val="90"/>
                                          </p:val>
                                        </p:tav>
                                      </p:tavLst>
                                    </p:anim>
                                    <p:animEffect transition="out" filter="fade">
                                      <p:cBhvr>
                                        <p:cTn id="113" dur="1000"/>
                                        <p:tgtEl>
                                          <p:spTgt spid="12"/>
                                        </p:tgtEl>
                                      </p:cBhvr>
                                    </p:animEffect>
                                    <p:set>
                                      <p:cBhvr>
                                        <p:cTn id="114" dur="1" fill="hold">
                                          <p:stCondLst>
                                            <p:cond delay="999"/>
                                          </p:stCondLst>
                                        </p:cTn>
                                        <p:tgtEl>
                                          <p:spTgt spid="12"/>
                                        </p:tgtEl>
                                        <p:attrNameLst>
                                          <p:attrName>style.visibility</p:attrName>
                                        </p:attrNameLst>
                                      </p:cBhvr>
                                      <p:to>
                                        <p:strVal val="hidden"/>
                                      </p:to>
                                    </p:set>
                                  </p:childTnLst>
                                </p:cTn>
                              </p:par>
                              <p:par>
                                <p:cTn id="115" presetID="31" presetClass="exit" presetSubtype="0" fill="hold" grpId="1" nodeType="withEffect">
                                  <p:stCondLst>
                                    <p:cond delay="0"/>
                                  </p:stCondLst>
                                  <p:childTnLst>
                                    <p:anim calcmode="lin" valueType="num">
                                      <p:cBhvr>
                                        <p:cTn id="116" dur="1000"/>
                                        <p:tgtEl>
                                          <p:spTgt spid="13"/>
                                        </p:tgtEl>
                                        <p:attrNameLst>
                                          <p:attrName>ppt_w</p:attrName>
                                        </p:attrNameLst>
                                      </p:cBhvr>
                                      <p:tavLst>
                                        <p:tav tm="0">
                                          <p:val>
                                            <p:strVal val="ppt_w"/>
                                          </p:val>
                                        </p:tav>
                                        <p:tav tm="100000">
                                          <p:val>
                                            <p:fltVal val="0"/>
                                          </p:val>
                                        </p:tav>
                                      </p:tavLst>
                                    </p:anim>
                                    <p:anim calcmode="lin" valueType="num">
                                      <p:cBhvr>
                                        <p:cTn id="117" dur="1000"/>
                                        <p:tgtEl>
                                          <p:spTgt spid="13"/>
                                        </p:tgtEl>
                                        <p:attrNameLst>
                                          <p:attrName>ppt_h</p:attrName>
                                        </p:attrNameLst>
                                      </p:cBhvr>
                                      <p:tavLst>
                                        <p:tav tm="0">
                                          <p:val>
                                            <p:strVal val="ppt_h"/>
                                          </p:val>
                                        </p:tav>
                                        <p:tav tm="100000">
                                          <p:val>
                                            <p:fltVal val="0"/>
                                          </p:val>
                                        </p:tav>
                                      </p:tavLst>
                                    </p:anim>
                                    <p:anim calcmode="lin" valueType="num">
                                      <p:cBhvr>
                                        <p:cTn id="118" dur="1000"/>
                                        <p:tgtEl>
                                          <p:spTgt spid="13"/>
                                        </p:tgtEl>
                                        <p:attrNameLst>
                                          <p:attrName>style.rotation</p:attrName>
                                        </p:attrNameLst>
                                      </p:cBhvr>
                                      <p:tavLst>
                                        <p:tav tm="0">
                                          <p:val>
                                            <p:fltVal val="0"/>
                                          </p:val>
                                        </p:tav>
                                        <p:tav tm="100000">
                                          <p:val>
                                            <p:fltVal val="90"/>
                                          </p:val>
                                        </p:tav>
                                      </p:tavLst>
                                    </p:anim>
                                    <p:animEffect transition="out" filter="fade">
                                      <p:cBhvr>
                                        <p:cTn id="119" dur="1000"/>
                                        <p:tgtEl>
                                          <p:spTgt spid="13"/>
                                        </p:tgtEl>
                                      </p:cBhvr>
                                    </p:animEffect>
                                    <p:set>
                                      <p:cBhvr>
                                        <p:cTn id="120" dur="1" fill="hold">
                                          <p:stCondLst>
                                            <p:cond delay="999"/>
                                          </p:stCondLst>
                                        </p:cTn>
                                        <p:tgtEl>
                                          <p:spTgt spid="13"/>
                                        </p:tgtEl>
                                        <p:attrNameLst>
                                          <p:attrName>style.visibility</p:attrName>
                                        </p:attrNameLst>
                                      </p:cBhvr>
                                      <p:to>
                                        <p:strVal val="hidden"/>
                                      </p:to>
                                    </p:set>
                                  </p:childTnLst>
                                </p:cTn>
                              </p:par>
                              <p:par>
                                <p:cTn id="121" presetID="31" presetClass="exit" presetSubtype="0" fill="hold" grpId="1" nodeType="withEffect">
                                  <p:stCondLst>
                                    <p:cond delay="0"/>
                                  </p:stCondLst>
                                  <p:childTnLst>
                                    <p:anim calcmode="lin" valueType="num">
                                      <p:cBhvr>
                                        <p:cTn id="122" dur="1000"/>
                                        <p:tgtEl>
                                          <p:spTgt spid="14"/>
                                        </p:tgtEl>
                                        <p:attrNameLst>
                                          <p:attrName>ppt_w</p:attrName>
                                        </p:attrNameLst>
                                      </p:cBhvr>
                                      <p:tavLst>
                                        <p:tav tm="0">
                                          <p:val>
                                            <p:strVal val="ppt_w"/>
                                          </p:val>
                                        </p:tav>
                                        <p:tav tm="100000">
                                          <p:val>
                                            <p:fltVal val="0"/>
                                          </p:val>
                                        </p:tav>
                                      </p:tavLst>
                                    </p:anim>
                                    <p:anim calcmode="lin" valueType="num">
                                      <p:cBhvr>
                                        <p:cTn id="123" dur="1000"/>
                                        <p:tgtEl>
                                          <p:spTgt spid="14"/>
                                        </p:tgtEl>
                                        <p:attrNameLst>
                                          <p:attrName>ppt_h</p:attrName>
                                        </p:attrNameLst>
                                      </p:cBhvr>
                                      <p:tavLst>
                                        <p:tav tm="0">
                                          <p:val>
                                            <p:strVal val="ppt_h"/>
                                          </p:val>
                                        </p:tav>
                                        <p:tav tm="100000">
                                          <p:val>
                                            <p:fltVal val="0"/>
                                          </p:val>
                                        </p:tav>
                                      </p:tavLst>
                                    </p:anim>
                                    <p:anim calcmode="lin" valueType="num">
                                      <p:cBhvr>
                                        <p:cTn id="124" dur="1000"/>
                                        <p:tgtEl>
                                          <p:spTgt spid="14"/>
                                        </p:tgtEl>
                                        <p:attrNameLst>
                                          <p:attrName>style.rotation</p:attrName>
                                        </p:attrNameLst>
                                      </p:cBhvr>
                                      <p:tavLst>
                                        <p:tav tm="0">
                                          <p:val>
                                            <p:fltVal val="0"/>
                                          </p:val>
                                        </p:tav>
                                        <p:tav tm="100000">
                                          <p:val>
                                            <p:fltVal val="90"/>
                                          </p:val>
                                        </p:tav>
                                      </p:tavLst>
                                    </p:anim>
                                    <p:animEffect transition="out" filter="fade">
                                      <p:cBhvr>
                                        <p:cTn id="125" dur="1000"/>
                                        <p:tgtEl>
                                          <p:spTgt spid="14"/>
                                        </p:tgtEl>
                                      </p:cBhvr>
                                    </p:animEffect>
                                    <p:set>
                                      <p:cBhvr>
                                        <p:cTn id="126" dur="1" fill="hold">
                                          <p:stCondLst>
                                            <p:cond delay="999"/>
                                          </p:stCondLst>
                                        </p:cTn>
                                        <p:tgtEl>
                                          <p:spTgt spid="14"/>
                                        </p:tgtEl>
                                        <p:attrNameLst>
                                          <p:attrName>style.visibility</p:attrName>
                                        </p:attrNameLst>
                                      </p:cBhvr>
                                      <p:to>
                                        <p:strVal val="hidden"/>
                                      </p:to>
                                    </p:set>
                                  </p:childTnLst>
                                </p:cTn>
                              </p:par>
                              <p:par>
                                <p:cTn id="127" presetID="31" presetClass="exit" presetSubtype="0" fill="hold" grpId="1" nodeType="withEffect">
                                  <p:stCondLst>
                                    <p:cond delay="0"/>
                                  </p:stCondLst>
                                  <p:childTnLst>
                                    <p:anim calcmode="lin" valueType="num">
                                      <p:cBhvr>
                                        <p:cTn id="128" dur="1000"/>
                                        <p:tgtEl>
                                          <p:spTgt spid="15"/>
                                        </p:tgtEl>
                                        <p:attrNameLst>
                                          <p:attrName>ppt_w</p:attrName>
                                        </p:attrNameLst>
                                      </p:cBhvr>
                                      <p:tavLst>
                                        <p:tav tm="0">
                                          <p:val>
                                            <p:strVal val="ppt_w"/>
                                          </p:val>
                                        </p:tav>
                                        <p:tav tm="100000">
                                          <p:val>
                                            <p:fltVal val="0"/>
                                          </p:val>
                                        </p:tav>
                                      </p:tavLst>
                                    </p:anim>
                                    <p:anim calcmode="lin" valueType="num">
                                      <p:cBhvr>
                                        <p:cTn id="129" dur="1000"/>
                                        <p:tgtEl>
                                          <p:spTgt spid="15"/>
                                        </p:tgtEl>
                                        <p:attrNameLst>
                                          <p:attrName>ppt_h</p:attrName>
                                        </p:attrNameLst>
                                      </p:cBhvr>
                                      <p:tavLst>
                                        <p:tav tm="0">
                                          <p:val>
                                            <p:strVal val="ppt_h"/>
                                          </p:val>
                                        </p:tav>
                                        <p:tav tm="100000">
                                          <p:val>
                                            <p:fltVal val="0"/>
                                          </p:val>
                                        </p:tav>
                                      </p:tavLst>
                                    </p:anim>
                                    <p:anim calcmode="lin" valueType="num">
                                      <p:cBhvr>
                                        <p:cTn id="130" dur="1000"/>
                                        <p:tgtEl>
                                          <p:spTgt spid="15"/>
                                        </p:tgtEl>
                                        <p:attrNameLst>
                                          <p:attrName>style.rotation</p:attrName>
                                        </p:attrNameLst>
                                      </p:cBhvr>
                                      <p:tavLst>
                                        <p:tav tm="0">
                                          <p:val>
                                            <p:fltVal val="0"/>
                                          </p:val>
                                        </p:tav>
                                        <p:tav tm="100000">
                                          <p:val>
                                            <p:fltVal val="90"/>
                                          </p:val>
                                        </p:tav>
                                      </p:tavLst>
                                    </p:anim>
                                    <p:animEffect transition="out" filter="fade">
                                      <p:cBhvr>
                                        <p:cTn id="131" dur="1000"/>
                                        <p:tgtEl>
                                          <p:spTgt spid="15"/>
                                        </p:tgtEl>
                                      </p:cBhvr>
                                    </p:animEffect>
                                    <p:set>
                                      <p:cBhvr>
                                        <p:cTn id="132" dur="1" fill="hold">
                                          <p:stCondLst>
                                            <p:cond delay="999"/>
                                          </p:stCondLst>
                                        </p:cTn>
                                        <p:tgtEl>
                                          <p:spTgt spid="15"/>
                                        </p:tgtEl>
                                        <p:attrNameLst>
                                          <p:attrName>style.visibility</p:attrName>
                                        </p:attrNameLst>
                                      </p:cBhvr>
                                      <p:to>
                                        <p:strVal val="hidden"/>
                                      </p:to>
                                    </p:set>
                                  </p:childTnLst>
                                </p:cTn>
                              </p:par>
                              <p:par>
                                <p:cTn id="133" presetID="31" presetClass="exit" presetSubtype="0" fill="hold" grpId="1" nodeType="withEffect">
                                  <p:stCondLst>
                                    <p:cond delay="0"/>
                                  </p:stCondLst>
                                  <p:childTnLst>
                                    <p:anim calcmode="lin" valueType="num">
                                      <p:cBhvr>
                                        <p:cTn id="134" dur="1000"/>
                                        <p:tgtEl>
                                          <p:spTgt spid="16"/>
                                        </p:tgtEl>
                                        <p:attrNameLst>
                                          <p:attrName>ppt_w</p:attrName>
                                        </p:attrNameLst>
                                      </p:cBhvr>
                                      <p:tavLst>
                                        <p:tav tm="0">
                                          <p:val>
                                            <p:strVal val="ppt_w"/>
                                          </p:val>
                                        </p:tav>
                                        <p:tav tm="100000">
                                          <p:val>
                                            <p:fltVal val="0"/>
                                          </p:val>
                                        </p:tav>
                                      </p:tavLst>
                                    </p:anim>
                                    <p:anim calcmode="lin" valueType="num">
                                      <p:cBhvr>
                                        <p:cTn id="135" dur="1000"/>
                                        <p:tgtEl>
                                          <p:spTgt spid="16"/>
                                        </p:tgtEl>
                                        <p:attrNameLst>
                                          <p:attrName>ppt_h</p:attrName>
                                        </p:attrNameLst>
                                      </p:cBhvr>
                                      <p:tavLst>
                                        <p:tav tm="0">
                                          <p:val>
                                            <p:strVal val="ppt_h"/>
                                          </p:val>
                                        </p:tav>
                                        <p:tav tm="100000">
                                          <p:val>
                                            <p:fltVal val="0"/>
                                          </p:val>
                                        </p:tav>
                                      </p:tavLst>
                                    </p:anim>
                                    <p:anim calcmode="lin" valueType="num">
                                      <p:cBhvr>
                                        <p:cTn id="136" dur="1000"/>
                                        <p:tgtEl>
                                          <p:spTgt spid="16"/>
                                        </p:tgtEl>
                                        <p:attrNameLst>
                                          <p:attrName>style.rotation</p:attrName>
                                        </p:attrNameLst>
                                      </p:cBhvr>
                                      <p:tavLst>
                                        <p:tav tm="0">
                                          <p:val>
                                            <p:fltVal val="0"/>
                                          </p:val>
                                        </p:tav>
                                        <p:tav tm="100000">
                                          <p:val>
                                            <p:fltVal val="90"/>
                                          </p:val>
                                        </p:tav>
                                      </p:tavLst>
                                    </p:anim>
                                    <p:animEffect transition="out" filter="fade">
                                      <p:cBhvr>
                                        <p:cTn id="137" dur="1000"/>
                                        <p:tgtEl>
                                          <p:spTgt spid="16"/>
                                        </p:tgtEl>
                                      </p:cBhvr>
                                    </p:animEffect>
                                    <p:set>
                                      <p:cBhvr>
                                        <p:cTn id="138" dur="1" fill="hold">
                                          <p:stCondLst>
                                            <p:cond delay="999"/>
                                          </p:stCondLst>
                                        </p:cTn>
                                        <p:tgtEl>
                                          <p:spTgt spid="16"/>
                                        </p:tgtEl>
                                        <p:attrNameLst>
                                          <p:attrName>style.visibility</p:attrName>
                                        </p:attrNameLst>
                                      </p:cBhvr>
                                      <p:to>
                                        <p:strVal val="hidden"/>
                                      </p:to>
                                    </p:set>
                                  </p:childTnLst>
                                </p:cTn>
                              </p:par>
                              <p:par>
                                <p:cTn id="139" presetID="31" presetClass="exit" presetSubtype="0" fill="hold" grpId="1" nodeType="withEffect">
                                  <p:stCondLst>
                                    <p:cond delay="0"/>
                                  </p:stCondLst>
                                  <p:childTnLst>
                                    <p:anim calcmode="lin" valueType="num">
                                      <p:cBhvr>
                                        <p:cTn id="140" dur="1000"/>
                                        <p:tgtEl>
                                          <p:spTgt spid="17"/>
                                        </p:tgtEl>
                                        <p:attrNameLst>
                                          <p:attrName>ppt_w</p:attrName>
                                        </p:attrNameLst>
                                      </p:cBhvr>
                                      <p:tavLst>
                                        <p:tav tm="0">
                                          <p:val>
                                            <p:strVal val="ppt_w"/>
                                          </p:val>
                                        </p:tav>
                                        <p:tav tm="100000">
                                          <p:val>
                                            <p:fltVal val="0"/>
                                          </p:val>
                                        </p:tav>
                                      </p:tavLst>
                                    </p:anim>
                                    <p:anim calcmode="lin" valueType="num">
                                      <p:cBhvr>
                                        <p:cTn id="141" dur="1000"/>
                                        <p:tgtEl>
                                          <p:spTgt spid="17"/>
                                        </p:tgtEl>
                                        <p:attrNameLst>
                                          <p:attrName>ppt_h</p:attrName>
                                        </p:attrNameLst>
                                      </p:cBhvr>
                                      <p:tavLst>
                                        <p:tav tm="0">
                                          <p:val>
                                            <p:strVal val="ppt_h"/>
                                          </p:val>
                                        </p:tav>
                                        <p:tav tm="100000">
                                          <p:val>
                                            <p:fltVal val="0"/>
                                          </p:val>
                                        </p:tav>
                                      </p:tavLst>
                                    </p:anim>
                                    <p:anim calcmode="lin" valueType="num">
                                      <p:cBhvr>
                                        <p:cTn id="142" dur="1000"/>
                                        <p:tgtEl>
                                          <p:spTgt spid="17"/>
                                        </p:tgtEl>
                                        <p:attrNameLst>
                                          <p:attrName>style.rotation</p:attrName>
                                        </p:attrNameLst>
                                      </p:cBhvr>
                                      <p:tavLst>
                                        <p:tav tm="0">
                                          <p:val>
                                            <p:fltVal val="0"/>
                                          </p:val>
                                        </p:tav>
                                        <p:tav tm="100000">
                                          <p:val>
                                            <p:fltVal val="90"/>
                                          </p:val>
                                        </p:tav>
                                      </p:tavLst>
                                    </p:anim>
                                    <p:animEffect transition="out" filter="fade">
                                      <p:cBhvr>
                                        <p:cTn id="143" dur="1000"/>
                                        <p:tgtEl>
                                          <p:spTgt spid="17"/>
                                        </p:tgtEl>
                                      </p:cBhvr>
                                    </p:animEffect>
                                    <p:set>
                                      <p:cBhvr>
                                        <p:cTn id="144" dur="1" fill="hold">
                                          <p:stCondLst>
                                            <p:cond delay="999"/>
                                          </p:stCondLst>
                                        </p:cTn>
                                        <p:tgtEl>
                                          <p:spTgt spid="17"/>
                                        </p:tgtEl>
                                        <p:attrNameLst>
                                          <p:attrName>style.visibility</p:attrName>
                                        </p:attrNameLst>
                                      </p:cBhvr>
                                      <p:to>
                                        <p:strVal val="hidden"/>
                                      </p:to>
                                    </p:set>
                                  </p:childTnLst>
                                </p:cTn>
                              </p:par>
                              <p:par>
                                <p:cTn id="145" presetID="31" presetClass="exit" presetSubtype="0" fill="hold" grpId="1" nodeType="withEffect">
                                  <p:stCondLst>
                                    <p:cond delay="0"/>
                                  </p:stCondLst>
                                  <p:childTnLst>
                                    <p:anim calcmode="lin" valueType="num">
                                      <p:cBhvr>
                                        <p:cTn id="146" dur="1000"/>
                                        <p:tgtEl>
                                          <p:spTgt spid="18"/>
                                        </p:tgtEl>
                                        <p:attrNameLst>
                                          <p:attrName>ppt_w</p:attrName>
                                        </p:attrNameLst>
                                      </p:cBhvr>
                                      <p:tavLst>
                                        <p:tav tm="0">
                                          <p:val>
                                            <p:strVal val="ppt_w"/>
                                          </p:val>
                                        </p:tav>
                                        <p:tav tm="100000">
                                          <p:val>
                                            <p:fltVal val="0"/>
                                          </p:val>
                                        </p:tav>
                                      </p:tavLst>
                                    </p:anim>
                                    <p:anim calcmode="lin" valueType="num">
                                      <p:cBhvr>
                                        <p:cTn id="147" dur="1000"/>
                                        <p:tgtEl>
                                          <p:spTgt spid="18"/>
                                        </p:tgtEl>
                                        <p:attrNameLst>
                                          <p:attrName>ppt_h</p:attrName>
                                        </p:attrNameLst>
                                      </p:cBhvr>
                                      <p:tavLst>
                                        <p:tav tm="0">
                                          <p:val>
                                            <p:strVal val="ppt_h"/>
                                          </p:val>
                                        </p:tav>
                                        <p:tav tm="100000">
                                          <p:val>
                                            <p:fltVal val="0"/>
                                          </p:val>
                                        </p:tav>
                                      </p:tavLst>
                                    </p:anim>
                                    <p:anim calcmode="lin" valueType="num">
                                      <p:cBhvr>
                                        <p:cTn id="148" dur="1000"/>
                                        <p:tgtEl>
                                          <p:spTgt spid="18"/>
                                        </p:tgtEl>
                                        <p:attrNameLst>
                                          <p:attrName>style.rotation</p:attrName>
                                        </p:attrNameLst>
                                      </p:cBhvr>
                                      <p:tavLst>
                                        <p:tav tm="0">
                                          <p:val>
                                            <p:fltVal val="0"/>
                                          </p:val>
                                        </p:tav>
                                        <p:tav tm="100000">
                                          <p:val>
                                            <p:fltVal val="90"/>
                                          </p:val>
                                        </p:tav>
                                      </p:tavLst>
                                    </p:anim>
                                    <p:animEffect transition="out" filter="fade">
                                      <p:cBhvr>
                                        <p:cTn id="149" dur="1000"/>
                                        <p:tgtEl>
                                          <p:spTgt spid="18"/>
                                        </p:tgtEl>
                                      </p:cBhvr>
                                    </p:animEffect>
                                    <p:set>
                                      <p:cBhvr>
                                        <p:cTn id="150" dur="1" fill="hold">
                                          <p:stCondLst>
                                            <p:cond delay="999"/>
                                          </p:stCondLst>
                                        </p:cTn>
                                        <p:tgtEl>
                                          <p:spTgt spid="18"/>
                                        </p:tgtEl>
                                        <p:attrNameLst>
                                          <p:attrName>style.visibility</p:attrName>
                                        </p:attrNameLst>
                                      </p:cBhvr>
                                      <p:to>
                                        <p:strVal val="hidden"/>
                                      </p:to>
                                    </p:set>
                                  </p:childTnLst>
                                </p:cTn>
                              </p:par>
                              <p:par>
                                <p:cTn id="151" presetID="31" presetClass="exit" presetSubtype="0" fill="hold" grpId="1" nodeType="withEffect">
                                  <p:stCondLst>
                                    <p:cond delay="0"/>
                                  </p:stCondLst>
                                  <p:childTnLst>
                                    <p:anim calcmode="lin" valueType="num">
                                      <p:cBhvr>
                                        <p:cTn id="152" dur="1000"/>
                                        <p:tgtEl>
                                          <p:spTgt spid="19"/>
                                        </p:tgtEl>
                                        <p:attrNameLst>
                                          <p:attrName>ppt_w</p:attrName>
                                        </p:attrNameLst>
                                      </p:cBhvr>
                                      <p:tavLst>
                                        <p:tav tm="0">
                                          <p:val>
                                            <p:strVal val="ppt_w"/>
                                          </p:val>
                                        </p:tav>
                                        <p:tav tm="100000">
                                          <p:val>
                                            <p:fltVal val="0"/>
                                          </p:val>
                                        </p:tav>
                                      </p:tavLst>
                                    </p:anim>
                                    <p:anim calcmode="lin" valueType="num">
                                      <p:cBhvr>
                                        <p:cTn id="153" dur="1000"/>
                                        <p:tgtEl>
                                          <p:spTgt spid="19"/>
                                        </p:tgtEl>
                                        <p:attrNameLst>
                                          <p:attrName>ppt_h</p:attrName>
                                        </p:attrNameLst>
                                      </p:cBhvr>
                                      <p:tavLst>
                                        <p:tav tm="0">
                                          <p:val>
                                            <p:strVal val="ppt_h"/>
                                          </p:val>
                                        </p:tav>
                                        <p:tav tm="100000">
                                          <p:val>
                                            <p:fltVal val="0"/>
                                          </p:val>
                                        </p:tav>
                                      </p:tavLst>
                                    </p:anim>
                                    <p:anim calcmode="lin" valueType="num">
                                      <p:cBhvr>
                                        <p:cTn id="154" dur="1000"/>
                                        <p:tgtEl>
                                          <p:spTgt spid="19"/>
                                        </p:tgtEl>
                                        <p:attrNameLst>
                                          <p:attrName>style.rotation</p:attrName>
                                        </p:attrNameLst>
                                      </p:cBhvr>
                                      <p:tavLst>
                                        <p:tav tm="0">
                                          <p:val>
                                            <p:fltVal val="0"/>
                                          </p:val>
                                        </p:tav>
                                        <p:tav tm="100000">
                                          <p:val>
                                            <p:fltVal val="90"/>
                                          </p:val>
                                        </p:tav>
                                      </p:tavLst>
                                    </p:anim>
                                    <p:animEffect transition="out" filter="fade">
                                      <p:cBhvr>
                                        <p:cTn id="155" dur="1000"/>
                                        <p:tgtEl>
                                          <p:spTgt spid="19"/>
                                        </p:tgtEl>
                                      </p:cBhvr>
                                    </p:animEffect>
                                    <p:set>
                                      <p:cBhvr>
                                        <p:cTn id="156" dur="1" fill="hold">
                                          <p:stCondLst>
                                            <p:cond delay="999"/>
                                          </p:stCondLst>
                                        </p:cTn>
                                        <p:tgtEl>
                                          <p:spTgt spid="19"/>
                                        </p:tgtEl>
                                        <p:attrNameLst>
                                          <p:attrName>style.visibility</p:attrName>
                                        </p:attrNameLst>
                                      </p:cBhvr>
                                      <p:to>
                                        <p:strVal val="hidden"/>
                                      </p:to>
                                    </p:set>
                                  </p:childTnLst>
                                </p:cTn>
                              </p:par>
                              <p:par>
                                <p:cTn id="157" presetID="31" presetClass="exit" presetSubtype="0" fill="hold" grpId="1" nodeType="withEffect">
                                  <p:stCondLst>
                                    <p:cond delay="0"/>
                                  </p:stCondLst>
                                  <p:childTnLst>
                                    <p:anim calcmode="lin" valueType="num">
                                      <p:cBhvr>
                                        <p:cTn id="158" dur="1000"/>
                                        <p:tgtEl>
                                          <p:spTgt spid="20"/>
                                        </p:tgtEl>
                                        <p:attrNameLst>
                                          <p:attrName>ppt_w</p:attrName>
                                        </p:attrNameLst>
                                      </p:cBhvr>
                                      <p:tavLst>
                                        <p:tav tm="0">
                                          <p:val>
                                            <p:strVal val="ppt_w"/>
                                          </p:val>
                                        </p:tav>
                                        <p:tav tm="100000">
                                          <p:val>
                                            <p:fltVal val="0"/>
                                          </p:val>
                                        </p:tav>
                                      </p:tavLst>
                                    </p:anim>
                                    <p:anim calcmode="lin" valueType="num">
                                      <p:cBhvr>
                                        <p:cTn id="159" dur="1000"/>
                                        <p:tgtEl>
                                          <p:spTgt spid="20"/>
                                        </p:tgtEl>
                                        <p:attrNameLst>
                                          <p:attrName>ppt_h</p:attrName>
                                        </p:attrNameLst>
                                      </p:cBhvr>
                                      <p:tavLst>
                                        <p:tav tm="0">
                                          <p:val>
                                            <p:strVal val="ppt_h"/>
                                          </p:val>
                                        </p:tav>
                                        <p:tav tm="100000">
                                          <p:val>
                                            <p:fltVal val="0"/>
                                          </p:val>
                                        </p:tav>
                                      </p:tavLst>
                                    </p:anim>
                                    <p:anim calcmode="lin" valueType="num">
                                      <p:cBhvr>
                                        <p:cTn id="160" dur="1000"/>
                                        <p:tgtEl>
                                          <p:spTgt spid="20"/>
                                        </p:tgtEl>
                                        <p:attrNameLst>
                                          <p:attrName>style.rotation</p:attrName>
                                        </p:attrNameLst>
                                      </p:cBhvr>
                                      <p:tavLst>
                                        <p:tav tm="0">
                                          <p:val>
                                            <p:fltVal val="0"/>
                                          </p:val>
                                        </p:tav>
                                        <p:tav tm="100000">
                                          <p:val>
                                            <p:fltVal val="90"/>
                                          </p:val>
                                        </p:tav>
                                      </p:tavLst>
                                    </p:anim>
                                    <p:animEffect transition="out" filter="fade">
                                      <p:cBhvr>
                                        <p:cTn id="161" dur="1000"/>
                                        <p:tgtEl>
                                          <p:spTgt spid="20"/>
                                        </p:tgtEl>
                                      </p:cBhvr>
                                    </p:animEffect>
                                    <p:set>
                                      <p:cBhvr>
                                        <p:cTn id="162" dur="1" fill="hold">
                                          <p:stCondLst>
                                            <p:cond delay="999"/>
                                          </p:stCondLst>
                                        </p:cTn>
                                        <p:tgtEl>
                                          <p:spTgt spid="20"/>
                                        </p:tgtEl>
                                        <p:attrNameLst>
                                          <p:attrName>style.visibility</p:attrName>
                                        </p:attrNameLst>
                                      </p:cBhvr>
                                      <p:to>
                                        <p:strVal val="hidden"/>
                                      </p:to>
                                    </p:set>
                                  </p:childTnLst>
                                </p:cTn>
                              </p:par>
                              <p:par>
                                <p:cTn id="163" presetID="31" presetClass="exit" presetSubtype="0" fill="hold" nodeType="withEffect">
                                  <p:stCondLst>
                                    <p:cond delay="0"/>
                                  </p:stCondLst>
                                  <p:childTnLst>
                                    <p:anim calcmode="lin" valueType="num">
                                      <p:cBhvr>
                                        <p:cTn id="164" dur="1000"/>
                                        <p:tgtEl>
                                          <p:spTgt spid="21"/>
                                        </p:tgtEl>
                                        <p:attrNameLst>
                                          <p:attrName>ppt_w</p:attrName>
                                        </p:attrNameLst>
                                      </p:cBhvr>
                                      <p:tavLst>
                                        <p:tav tm="0">
                                          <p:val>
                                            <p:strVal val="ppt_w"/>
                                          </p:val>
                                        </p:tav>
                                        <p:tav tm="100000">
                                          <p:val>
                                            <p:fltVal val="0"/>
                                          </p:val>
                                        </p:tav>
                                      </p:tavLst>
                                    </p:anim>
                                    <p:anim calcmode="lin" valueType="num">
                                      <p:cBhvr>
                                        <p:cTn id="165" dur="1000"/>
                                        <p:tgtEl>
                                          <p:spTgt spid="21"/>
                                        </p:tgtEl>
                                        <p:attrNameLst>
                                          <p:attrName>ppt_h</p:attrName>
                                        </p:attrNameLst>
                                      </p:cBhvr>
                                      <p:tavLst>
                                        <p:tav tm="0">
                                          <p:val>
                                            <p:strVal val="ppt_h"/>
                                          </p:val>
                                        </p:tav>
                                        <p:tav tm="100000">
                                          <p:val>
                                            <p:fltVal val="0"/>
                                          </p:val>
                                        </p:tav>
                                      </p:tavLst>
                                    </p:anim>
                                    <p:anim calcmode="lin" valueType="num">
                                      <p:cBhvr>
                                        <p:cTn id="166" dur="1000"/>
                                        <p:tgtEl>
                                          <p:spTgt spid="21"/>
                                        </p:tgtEl>
                                        <p:attrNameLst>
                                          <p:attrName>style.rotation</p:attrName>
                                        </p:attrNameLst>
                                      </p:cBhvr>
                                      <p:tavLst>
                                        <p:tav tm="0">
                                          <p:val>
                                            <p:fltVal val="0"/>
                                          </p:val>
                                        </p:tav>
                                        <p:tav tm="100000">
                                          <p:val>
                                            <p:fltVal val="90"/>
                                          </p:val>
                                        </p:tav>
                                      </p:tavLst>
                                    </p:anim>
                                    <p:animEffect transition="out" filter="fade">
                                      <p:cBhvr>
                                        <p:cTn id="167" dur="1000"/>
                                        <p:tgtEl>
                                          <p:spTgt spid="21"/>
                                        </p:tgtEl>
                                      </p:cBhvr>
                                    </p:animEffect>
                                    <p:set>
                                      <p:cBhvr>
                                        <p:cTn id="168" dur="1" fill="hold">
                                          <p:stCondLst>
                                            <p:cond delay="999"/>
                                          </p:stCondLst>
                                        </p:cTn>
                                        <p:tgtEl>
                                          <p:spTgt spid="21"/>
                                        </p:tgtEl>
                                        <p:attrNameLst>
                                          <p:attrName>style.visibility</p:attrName>
                                        </p:attrNameLst>
                                      </p:cBhvr>
                                      <p:to>
                                        <p:strVal val="hidden"/>
                                      </p:to>
                                    </p:set>
                                  </p:childTnLst>
                                </p:cTn>
                              </p:par>
                            </p:childTnLst>
                          </p:cTn>
                        </p:par>
                        <p:par>
                          <p:cTn id="169" fill="hold">
                            <p:stCondLst>
                              <p:cond delay="1000"/>
                            </p:stCondLst>
                            <p:childTnLst>
                              <p:par>
                                <p:cTn id="170" presetID="2" presetClass="entr" presetSubtype="8" fill="hold" nodeType="afterEffect">
                                  <p:stCondLst>
                                    <p:cond delay="1000"/>
                                  </p:stCondLst>
                                  <p:childTnLst>
                                    <p:set>
                                      <p:cBhvr>
                                        <p:cTn id="171" dur="1" fill="hold">
                                          <p:stCondLst>
                                            <p:cond delay="0"/>
                                          </p:stCondLst>
                                        </p:cTn>
                                        <p:tgtEl>
                                          <p:spTgt spid="26"/>
                                        </p:tgtEl>
                                        <p:attrNameLst>
                                          <p:attrName>style.visibility</p:attrName>
                                        </p:attrNameLst>
                                      </p:cBhvr>
                                      <p:to>
                                        <p:strVal val="visible"/>
                                      </p:to>
                                    </p:set>
                                    <p:anim calcmode="lin" valueType="num">
                                      <p:cBhvr additive="base">
                                        <p:cTn id="172" dur="1000" fill="hold"/>
                                        <p:tgtEl>
                                          <p:spTgt spid="26"/>
                                        </p:tgtEl>
                                        <p:attrNameLst>
                                          <p:attrName>ppt_x</p:attrName>
                                        </p:attrNameLst>
                                      </p:cBhvr>
                                      <p:tavLst>
                                        <p:tav tm="0">
                                          <p:val>
                                            <p:strVal val="0-#ppt_w/2"/>
                                          </p:val>
                                        </p:tav>
                                        <p:tav tm="100000">
                                          <p:val>
                                            <p:strVal val="#ppt_x"/>
                                          </p:val>
                                        </p:tav>
                                      </p:tavLst>
                                    </p:anim>
                                    <p:anim calcmode="lin" valueType="num">
                                      <p:cBhvr additive="base">
                                        <p:cTn id="173" dur="1000" fill="hold"/>
                                        <p:tgtEl>
                                          <p:spTgt spid="26"/>
                                        </p:tgtEl>
                                        <p:attrNameLst>
                                          <p:attrName>ppt_y</p:attrName>
                                        </p:attrNameLst>
                                      </p:cBhvr>
                                      <p:tavLst>
                                        <p:tav tm="0">
                                          <p:val>
                                            <p:strVal val="#ppt_y"/>
                                          </p:val>
                                        </p:tav>
                                        <p:tav tm="100000">
                                          <p:val>
                                            <p:strVal val="#ppt_y"/>
                                          </p:val>
                                        </p:tav>
                                      </p:tavLst>
                                    </p:anim>
                                  </p:childTnLst>
                                </p:cTn>
                              </p:par>
                              <p:par>
                                <p:cTn id="174" presetID="2" presetClass="entr" presetSubtype="8" fill="hold" grpId="0" nodeType="withEffect">
                                  <p:stCondLst>
                                    <p:cond delay="1000"/>
                                  </p:stCondLst>
                                  <p:childTnLst>
                                    <p:set>
                                      <p:cBhvr>
                                        <p:cTn id="175" dur="1" fill="hold">
                                          <p:stCondLst>
                                            <p:cond delay="0"/>
                                          </p:stCondLst>
                                        </p:cTn>
                                        <p:tgtEl>
                                          <p:spTgt spid="27"/>
                                        </p:tgtEl>
                                        <p:attrNameLst>
                                          <p:attrName>style.visibility</p:attrName>
                                        </p:attrNameLst>
                                      </p:cBhvr>
                                      <p:to>
                                        <p:strVal val="visible"/>
                                      </p:to>
                                    </p:set>
                                    <p:anim calcmode="lin" valueType="num">
                                      <p:cBhvr additive="base">
                                        <p:cTn id="176" dur="1000" fill="hold"/>
                                        <p:tgtEl>
                                          <p:spTgt spid="27"/>
                                        </p:tgtEl>
                                        <p:attrNameLst>
                                          <p:attrName>ppt_x</p:attrName>
                                        </p:attrNameLst>
                                      </p:cBhvr>
                                      <p:tavLst>
                                        <p:tav tm="0">
                                          <p:val>
                                            <p:strVal val="0-#ppt_w/2"/>
                                          </p:val>
                                        </p:tav>
                                        <p:tav tm="100000">
                                          <p:val>
                                            <p:strVal val="#ppt_x"/>
                                          </p:val>
                                        </p:tav>
                                      </p:tavLst>
                                    </p:anim>
                                    <p:anim calcmode="lin" valueType="num">
                                      <p:cBhvr additive="base">
                                        <p:cTn id="177" dur="1000" fill="hold"/>
                                        <p:tgtEl>
                                          <p:spTgt spid="27"/>
                                        </p:tgtEl>
                                        <p:attrNameLst>
                                          <p:attrName>ppt_y</p:attrName>
                                        </p:attrNameLst>
                                      </p:cBhvr>
                                      <p:tavLst>
                                        <p:tav tm="0">
                                          <p:val>
                                            <p:strVal val="#ppt_y"/>
                                          </p:val>
                                        </p:tav>
                                        <p:tav tm="100000">
                                          <p:val>
                                            <p:strVal val="#ppt_y"/>
                                          </p:val>
                                        </p:tav>
                                      </p:tavLst>
                                    </p:anim>
                                  </p:childTnLst>
                                </p:cTn>
                              </p:par>
                            </p:childTnLst>
                          </p:cTn>
                        </p:par>
                        <p:par>
                          <p:cTn id="178" fill="hold">
                            <p:stCondLst>
                              <p:cond delay="3000"/>
                            </p:stCondLst>
                            <p:childTnLst>
                              <p:par>
                                <p:cTn id="179" presetID="2" presetClass="entr" presetSubtype="2" fill="hold" nodeType="afterEffect">
                                  <p:stCondLst>
                                    <p:cond delay="1000"/>
                                  </p:stCondLst>
                                  <p:childTnLst>
                                    <p:set>
                                      <p:cBhvr>
                                        <p:cTn id="180" dur="1" fill="hold">
                                          <p:stCondLst>
                                            <p:cond delay="0"/>
                                          </p:stCondLst>
                                        </p:cTn>
                                        <p:tgtEl>
                                          <p:spTgt spid="28"/>
                                        </p:tgtEl>
                                        <p:attrNameLst>
                                          <p:attrName>style.visibility</p:attrName>
                                        </p:attrNameLst>
                                      </p:cBhvr>
                                      <p:to>
                                        <p:strVal val="visible"/>
                                      </p:to>
                                    </p:set>
                                    <p:anim calcmode="lin" valueType="num">
                                      <p:cBhvr additive="base">
                                        <p:cTn id="181" dur="1000" fill="hold"/>
                                        <p:tgtEl>
                                          <p:spTgt spid="28"/>
                                        </p:tgtEl>
                                        <p:attrNameLst>
                                          <p:attrName>ppt_x</p:attrName>
                                        </p:attrNameLst>
                                      </p:cBhvr>
                                      <p:tavLst>
                                        <p:tav tm="0">
                                          <p:val>
                                            <p:strVal val="1+#ppt_w/2"/>
                                          </p:val>
                                        </p:tav>
                                        <p:tav tm="100000">
                                          <p:val>
                                            <p:strVal val="#ppt_x"/>
                                          </p:val>
                                        </p:tav>
                                      </p:tavLst>
                                    </p:anim>
                                    <p:anim calcmode="lin" valueType="num">
                                      <p:cBhvr additive="base">
                                        <p:cTn id="182" dur="1000" fill="hold"/>
                                        <p:tgtEl>
                                          <p:spTgt spid="28"/>
                                        </p:tgtEl>
                                        <p:attrNameLst>
                                          <p:attrName>ppt_y</p:attrName>
                                        </p:attrNameLst>
                                      </p:cBhvr>
                                      <p:tavLst>
                                        <p:tav tm="0">
                                          <p:val>
                                            <p:strVal val="#ppt_y"/>
                                          </p:val>
                                        </p:tav>
                                        <p:tav tm="100000">
                                          <p:val>
                                            <p:strVal val="#ppt_y"/>
                                          </p:val>
                                        </p:tav>
                                      </p:tavLst>
                                    </p:anim>
                                  </p:childTnLst>
                                </p:cTn>
                              </p:par>
                              <p:par>
                                <p:cTn id="183" presetID="2" presetClass="entr" presetSubtype="2" fill="hold" grpId="0" nodeType="withEffect">
                                  <p:stCondLst>
                                    <p:cond delay="0"/>
                                  </p:stCondLst>
                                  <p:childTnLst>
                                    <p:set>
                                      <p:cBhvr>
                                        <p:cTn id="184" dur="1" fill="hold">
                                          <p:stCondLst>
                                            <p:cond delay="0"/>
                                          </p:stCondLst>
                                        </p:cTn>
                                        <p:tgtEl>
                                          <p:spTgt spid="29"/>
                                        </p:tgtEl>
                                        <p:attrNameLst>
                                          <p:attrName>style.visibility</p:attrName>
                                        </p:attrNameLst>
                                      </p:cBhvr>
                                      <p:to>
                                        <p:strVal val="visible"/>
                                      </p:to>
                                    </p:set>
                                    <p:anim calcmode="lin" valueType="num">
                                      <p:cBhvr additive="base">
                                        <p:cTn id="185" dur="500" fill="hold"/>
                                        <p:tgtEl>
                                          <p:spTgt spid="29"/>
                                        </p:tgtEl>
                                        <p:attrNameLst>
                                          <p:attrName>ppt_x</p:attrName>
                                        </p:attrNameLst>
                                      </p:cBhvr>
                                      <p:tavLst>
                                        <p:tav tm="0">
                                          <p:val>
                                            <p:strVal val="1+#ppt_w/2"/>
                                          </p:val>
                                        </p:tav>
                                        <p:tav tm="100000">
                                          <p:val>
                                            <p:strVal val="#ppt_x"/>
                                          </p:val>
                                        </p:tav>
                                      </p:tavLst>
                                    </p:anim>
                                    <p:anim calcmode="lin" valueType="num">
                                      <p:cBhvr additive="base">
                                        <p:cTn id="186" dur="500" fill="hold"/>
                                        <p:tgtEl>
                                          <p:spTgt spid="29"/>
                                        </p:tgtEl>
                                        <p:attrNameLst>
                                          <p:attrName>ppt_y</p:attrName>
                                        </p:attrNameLst>
                                      </p:cBhvr>
                                      <p:tavLst>
                                        <p:tav tm="0">
                                          <p:val>
                                            <p:strVal val="#ppt_y"/>
                                          </p:val>
                                        </p:tav>
                                        <p:tav tm="100000">
                                          <p:val>
                                            <p:strVal val="#ppt_y"/>
                                          </p:val>
                                        </p:tav>
                                      </p:tavLst>
                                    </p:anim>
                                  </p:childTnLst>
                                </p:cTn>
                              </p:par>
                            </p:childTnLst>
                          </p:cTn>
                        </p:par>
                        <p:par>
                          <p:cTn id="187" fill="hold">
                            <p:stCondLst>
                              <p:cond delay="5000"/>
                            </p:stCondLst>
                            <p:childTnLst>
                              <p:par>
                                <p:cTn id="188" presetID="2" presetClass="entr" presetSubtype="8" fill="hold" nodeType="afterEffect">
                                  <p:stCondLst>
                                    <p:cond delay="1000"/>
                                  </p:stCondLst>
                                  <p:childTnLst>
                                    <p:set>
                                      <p:cBhvr>
                                        <p:cTn id="189" dur="1" fill="hold">
                                          <p:stCondLst>
                                            <p:cond delay="0"/>
                                          </p:stCondLst>
                                        </p:cTn>
                                        <p:tgtEl>
                                          <p:spTgt spid="30"/>
                                        </p:tgtEl>
                                        <p:attrNameLst>
                                          <p:attrName>style.visibility</p:attrName>
                                        </p:attrNameLst>
                                      </p:cBhvr>
                                      <p:to>
                                        <p:strVal val="visible"/>
                                      </p:to>
                                    </p:set>
                                    <p:anim calcmode="lin" valueType="num">
                                      <p:cBhvr additive="base">
                                        <p:cTn id="190" dur="1000" fill="hold"/>
                                        <p:tgtEl>
                                          <p:spTgt spid="30"/>
                                        </p:tgtEl>
                                        <p:attrNameLst>
                                          <p:attrName>ppt_x</p:attrName>
                                        </p:attrNameLst>
                                      </p:cBhvr>
                                      <p:tavLst>
                                        <p:tav tm="0">
                                          <p:val>
                                            <p:strVal val="0-#ppt_w/2"/>
                                          </p:val>
                                        </p:tav>
                                        <p:tav tm="100000">
                                          <p:val>
                                            <p:strVal val="#ppt_x"/>
                                          </p:val>
                                        </p:tav>
                                      </p:tavLst>
                                    </p:anim>
                                    <p:anim calcmode="lin" valueType="num">
                                      <p:cBhvr additive="base">
                                        <p:cTn id="191" dur="1000" fill="hold"/>
                                        <p:tgtEl>
                                          <p:spTgt spid="30"/>
                                        </p:tgtEl>
                                        <p:attrNameLst>
                                          <p:attrName>ppt_y</p:attrName>
                                        </p:attrNameLst>
                                      </p:cBhvr>
                                      <p:tavLst>
                                        <p:tav tm="0">
                                          <p:val>
                                            <p:strVal val="#ppt_y"/>
                                          </p:val>
                                        </p:tav>
                                        <p:tav tm="100000">
                                          <p:val>
                                            <p:strVal val="#ppt_y"/>
                                          </p:val>
                                        </p:tav>
                                      </p:tavLst>
                                    </p:anim>
                                  </p:childTnLst>
                                </p:cTn>
                              </p:par>
                              <p:par>
                                <p:cTn id="192" presetID="2" presetClass="entr" presetSubtype="8" fill="hold" grpId="0" nodeType="withEffect">
                                  <p:stCondLst>
                                    <p:cond delay="0"/>
                                  </p:stCondLst>
                                  <p:childTnLst>
                                    <p:set>
                                      <p:cBhvr>
                                        <p:cTn id="193" dur="1" fill="hold">
                                          <p:stCondLst>
                                            <p:cond delay="0"/>
                                          </p:stCondLst>
                                        </p:cTn>
                                        <p:tgtEl>
                                          <p:spTgt spid="31"/>
                                        </p:tgtEl>
                                        <p:attrNameLst>
                                          <p:attrName>style.visibility</p:attrName>
                                        </p:attrNameLst>
                                      </p:cBhvr>
                                      <p:to>
                                        <p:strVal val="visible"/>
                                      </p:to>
                                    </p:set>
                                    <p:anim calcmode="lin" valueType="num">
                                      <p:cBhvr additive="base">
                                        <p:cTn id="194" dur="500" fill="hold"/>
                                        <p:tgtEl>
                                          <p:spTgt spid="31"/>
                                        </p:tgtEl>
                                        <p:attrNameLst>
                                          <p:attrName>ppt_x</p:attrName>
                                        </p:attrNameLst>
                                      </p:cBhvr>
                                      <p:tavLst>
                                        <p:tav tm="0">
                                          <p:val>
                                            <p:strVal val="0-#ppt_w/2"/>
                                          </p:val>
                                        </p:tav>
                                        <p:tav tm="100000">
                                          <p:val>
                                            <p:strVal val="#ppt_x"/>
                                          </p:val>
                                        </p:tav>
                                      </p:tavLst>
                                    </p:anim>
                                    <p:anim calcmode="lin" valueType="num">
                                      <p:cBhvr additive="base">
                                        <p:cTn id="195" dur="500" fill="hold"/>
                                        <p:tgtEl>
                                          <p:spTgt spid="31"/>
                                        </p:tgtEl>
                                        <p:attrNameLst>
                                          <p:attrName>ppt_y</p:attrName>
                                        </p:attrNameLst>
                                      </p:cBhvr>
                                      <p:tavLst>
                                        <p:tav tm="0">
                                          <p:val>
                                            <p:strVal val="#ppt_y"/>
                                          </p:val>
                                        </p:tav>
                                        <p:tav tm="100000">
                                          <p:val>
                                            <p:strVal val="#ppt_y"/>
                                          </p:val>
                                        </p:tav>
                                      </p:tavLst>
                                    </p:anim>
                                  </p:childTnLst>
                                </p:cTn>
                              </p:par>
                            </p:childTnLst>
                          </p:cTn>
                        </p:par>
                        <p:par>
                          <p:cTn id="196" fill="hold">
                            <p:stCondLst>
                              <p:cond delay="7000"/>
                            </p:stCondLst>
                            <p:childTnLst>
                              <p:par>
                                <p:cTn id="197" presetID="2" presetClass="entr" presetSubtype="2" fill="hold" nodeType="afterEffect">
                                  <p:stCondLst>
                                    <p:cond delay="1000"/>
                                  </p:stCondLst>
                                  <p:childTnLst>
                                    <p:set>
                                      <p:cBhvr>
                                        <p:cTn id="198" dur="1" fill="hold">
                                          <p:stCondLst>
                                            <p:cond delay="0"/>
                                          </p:stCondLst>
                                        </p:cTn>
                                        <p:tgtEl>
                                          <p:spTgt spid="32"/>
                                        </p:tgtEl>
                                        <p:attrNameLst>
                                          <p:attrName>style.visibility</p:attrName>
                                        </p:attrNameLst>
                                      </p:cBhvr>
                                      <p:to>
                                        <p:strVal val="visible"/>
                                      </p:to>
                                    </p:set>
                                    <p:anim calcmode="lin" valueType="num">
                                      <p:cBhvr additive="base">
                                        <p:cTn id="199" dur="1000" fill="hold"/>
                                        <p:tgtEl>
                                          <p:spTgt spid="32"/>
                                        </p:tgtEl>
                                        <p:attrNameLst>
                                          <p:attrName>ppt_x</p:attrName>
                                        </p:attrNameLst>
                                      </p:cBhvr>
                                      <p:tavLst>
                                        <p:tav tm="0">
                                          <p:val>
                                            <p:strVal val="1+#ppt_w/2"/>
                                          </p:val>
                                        </p:tav>
                                        <p:tav tm="100000">
                                          <p:val>
                                            <p:strVal val="#ppt_x"/>
                                          </p:val>
                                        </p:tav>
                                      </p:tavLst>
                                    </p:anim>
                                    <p:anim calcmode="lin" valueType="num">
                                      <p:cBhvr additive="base">
                                        <p:cTn id="200" dur="1000" fill="hold"/>
                                        <p:tgtEl>
                                          <p:spTgt spid="32"/>
                                        </p:tgtEl>
                                        <p:attrNameLst>
                                          <p:attrName>ppt_y</p:attrName>
                                        </p:attrNameLst>
                                      </p:cBhvr>
                                      <p:tavLst>
                                        <p:tav tm="0">
                                          <p:val>
                                            <p:strVal val="#ppt_y"/>
                                          </p:val>
                                        </p:tav>
                                        <p:tav tm="100000">
                                          <p:val>
                                            <p:strVal val="#ppt_y"/>
                                          </p:val>
                                        </p:tav>
                                      </p:tavLst>
                                    </p:anim>
                                  </p:childTnLst>
                                </p:cTn>
                              </p:par>
                              <p:par>
                                <p:cTn id="201" presetID="2" presetClass="entr" presetSubtype="2" fill="hold" grpId="0" nodeType="withEffect">
                                  <p:stCondLst>
                                    <p:cond delay="0"/>
                                  </p:stCondLst>
                                  <p:childTnLst>
                                    <p:set>
                                      <p:cBhvr>
                                        <p:cTn id="202" dur="1" fill="hold">
                                          <p:stCondLst>
                                            <p:cond delay="0"/>
                                          </p:stCondLst>
                                        </p:cTn>
                                        <p:tgtEl>
                                          <p:spTgt spid="33"/>
                                        </p:tgtEl>
                                        <p:attrNameLst>
                                          <p:attrName>style.visibility</p:attrName>
                                        </p:attrNameLst>
                                      </p:cBhvr>
                                      <p:to>
                                        <p:strVal val="visible"/>
                                      </p:to>
                                    </p:set>
                                    <p:anim calcmode="lin" valueType="num">
                                      <p:cBhvr additive="base">
                                        <p:cTn id="203" dur="500" fill="hold"/>
                                        <p:tgtEl>
                                          <p:spTgt spid="33"/>
                                        </p:tgtEl>
                                        <p:attrNameLst>
                                          <p:attrName>ppt_x</p:attrName>
                                        </p:attrNameLst>
                                      </p:cBhvr>
                                      <p:tavLst>
                                        <p:tav tm="0">
                                          <p:val>
                                            <p:strVal val="1+#ppt_w/2"/>
                                          </p:val>
                                        </p:tav>
                                        <p:tav tm="100000">
                                          <p:val>
                                            <p:strVal val="#ppt_x"/>
                                          </p:val>
                                        </p:tav>
                                      </p:tavLst>
                                    </p:anim>
                                    <p:anim calcmode="lin" valueType="num">
                                      <p:cBhvr additive="base">
                                        <p:cTn id="204"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P spid="5" grpId="0" animBg="1"/>
      <p:bldP spid="5" grpId="1" animBg="1"/>
      <p:bldP spid="6" grpId="0"/>
      <p:bldP spid="6" grpId="1"/>
      <p:bldP spid="7" grpId="0"/>
      <p:bldP spid="7" grpId="1"/>
      <p:bldP spid="8" grpId="0" animBg="1"/>
      <p:bldP spid="8" grpId="1" animBg="1"/>
      <p:bldP spid="10" grpId="0" animBg="1"/>
      <p:bldP spid="10" grpId="1" animBg="1"/>
      <p:bldP spid="11" grpId="0"/>
      <p:bldP spid="11" grpId="1"/>
      <p:bldP spid="12" grpId="0"/>
      <p:bldP spid="12" grpId="1"/>
      <p:bldP spid="13" grpId="0" animBg="1"/>
      <p:bldP spid="13" grpId="1" animBg="1"/>
      <p:bldP spid="14" grpId="0" animBg="1"/>
      <p:bldP spid="14" grpId="1" animBg="1"/>
      <p:bldP spid="15" grpId="0"/>
      <p:bldP spid="15" grpId="1"/>
      <p:bldP spid="16" grpId="0"/>
      <p:bldP spid="16" grpId="1"/>
      <p:bldP spid="17" grpId="0" animBg="1"/>
      <p:bldP spid="17" grpId="1" animBg="1"/>
      <p:bldP spid="18" grpId="0" animBg="1"/>
      <p:bldP spid="18" grpId="1" animBg="1"/>
      <p:bldP spid="19" grpId="0"/>
      <p:bldP spid="19" grpId="1"/>
      <p:bldP spid="20" grpId="0"/>
      <p:bldP spid="20" grpId="1"/>
      <p:bldP spid="27" grpId="0"/>
      <p:bldP spid="29" grpId="0"/>
      <p:bldP spid="31" grpId="0"/>
      <p:bldP spid="33"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627784" y="339502"/>
            <a:ext cx="2953667"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（十五）创新校园软件平台建设</a:t>
            </a:r>
            <a:r>
              <a:rPr lang="en-US" altLang="zh-CN" sz="1400" b="1" dirty="0" smtClean="0">
                <a:latin typeface="黑体" pitchFamily="49" charset="-122"/>
                <a:ea typeface="黑体" pitchFamily="49" charset="-122"/>
              </a:rPr>
              <a:t/>
            </a:r>
            <a:br>
              <a:rPr lang="en-US" altLang="zh-CN" sz="1400" b="1" dirty="0" smtClean="0">
                <a:latin typeface="黑体" pitchFamily="49" charset="-122"/>
                <a:ea typeface="黑体" pitchFamily="49" charset="-122"/>
              </a:rPr>
            </a:br>
            <a:endParaRPr lang="zh-CN" altLang="en-US" sz="1400" b="1" dirty="0">
              <a:latin typeface="微软雅黑" panose="020B0503020204020204" pitchFamily="34" charset="-122"/>
              <a:ea typeface="微软雅黑" panose="020B0503020204020204" pitchFamily="34" charset="-122"/>
            </a:endParaRPr>
          </a:p>
        </p:txBody>
      </p:sp>
      <p:pic>
        <p:nvPicPr>
          <p:cNvPr id="3" name="Picture 5"/>
          <p:cNvPicPr>
            <a:picLocks noChangeAspect="1" noChangeArrowheads="1"/>
          </p:cNvPicPr>
          <p:nvPr/>
        </p:nvPicPr>
        <p:blipFill>
          <a:blip r:embed="rId2"/>
          <a:srcRect/>
          <a:stretch>
            <a:fillRect/>
          </a:stretch>
        </p:blipFill>
        <p:spPr bwMode="auto">
          <a:xfrm>
            <a:off x="1423478" y="915566"/>
            <a:ext cx="6048375" cy="3989784"/>
          </a:xfrm>
          <a:prstGeom prst="rect">
            <a:avLst/>
          </a:prstGeom>
          <a:noFill/>
          <a:ln w="9525">
            <a:noFill/>
            <a:miter lim="800000"/>
            <a:headEnd/>
            <a:tailEnd/>
          </a:ln>
        </p:spPr>
      </p:pic>
    </p:spTree>
    <p:extLst>
      <p:ext uri="{BB962C8B-B14F-4D97-AF65-F5344CB8AC3E}">
        <p14:creationId xmlns:p14="http://schemas.microsoft.com/office/powerpoint/2010/main" val="4226270458"/>
      </p:ext>
    </p:extLst>
  </p:cSld>
  <p:clrMapOvr>
    <a:masterClrMapping/>
  </p:clrMapOvr>
  <p:transition>
    <p:zoom/>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343335" y="1370636"/>
            <a:ext cx="914400" cy="432048"/>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管理通</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1" name="矩形 10"/>
          <p:cNvSpPr/>
          <p:nvPr/>
        </p:nvSpPr>
        <p:spPr>
          <a:xfrm>
            <a:off x="3343335" y="1874692"/>
            <a:ext cx="914400" cy="432048"/>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教学通</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2" name="矩形 11"/>
          <p:cNvSpPr/>
          <p:nvPr/>
        </p:nvSpPr>
        <p:spPr>
          <a:xfrm>
            <a:off x="3343335" y="2378748"/>
            <a:ext cx="914400" cy="432048"/>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校企通</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3" name="矩形 12"/>
          <p:cNvSpPr/>
          <p:nvPr/>
        </p:nvSpPr>
        <p:spPr>
          <a:xfrm>
            <a:off x="3355302" y="2856181"/>
            <a:ext cx="914400" cy="432048"/>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校</a:t>
            </a:r>
            <a:r>
              <a:rPr lang="zh-CN" altLang="en-US" dirty="0" smtClean="0">
                <a:solidFill>
                  <a:schemeClr val="tx1"/>
                </a:solidFill>
                <a:latin typeface="微软雅黑" panose="020B0503020204020204" pitchFamily="34" charset="-122"/>
                <a:ea typeface="微软雅黑" panose="020B0503020204020204" pitchFamily="34" charset="-122"/>
              </a:rPr>
              <a:t>校通</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3355302" y="3360237"/>
            <a:ext cx="914400" cy="432048"/>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斑斑通</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矩形 14"/>
          <p:cNvSpPr/>
          <p:nvPr/>
        </p:nvSpPr>
        <p:spPr>
          <a:xfrm>
            <a:off x="3355302" y="3864293"/>
            <a:ext cx="914400" cy="432048"/>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家校通</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单圆角矩形 15"/>
          <p:cNvSpPr/>
          <p:nvPr/>
        </p:nvSpPr>
        <p:spPr>
          <a:xfrm>
            <a:off x="4269702" y="1370636"/>
            <a:ext cx="2746042" cy="432048"/>
          </a:xfrm>
          <a:prstGeom prst="round1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管理信息化</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7" name="单圆角矩形 16"/>
          <p:cNvSpPr/>
          <p:nvPr/>
        </p:nvSpPr>
        <p:spPr>
          <a:xfrm>
            <a:off x="4269702" y="1874692"/>
            <a:ext cx="2746042" cy="432048"/>
          </a:xfrm>
          <a:prstGeom prst="round1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教学信息化</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9" name="单圆角矩形 18"/>
          <p:cNvSpPr/>
          <p:nvPr/>
        </p:nvSpPr>
        <p:spPr>
          <a:xfrm>
            <a:off x="4283968" y="2359698"/>
            <a:ext cx="2746042" cy="432048"/>
          </a:xfrm>
          <a:prstGeom prst="round1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校企信息化</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0" name="单圆角矩形 19"/>
          <p:cNvSpPr/>
          <p:nvPr/>
        </p:nvSpPr>
        <p:spPr>
          <a:xfrm>
            <a:off x="4283968" y="2863754"/>
            <a:ext cx="2746042" cy="432048"/>
          </a:xfrm>
          <a:prstGeom prst="round1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校校信息化</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1" name="单圆角矩形 20"/>
          <p:cNvSpPr/>
          <p:nvPr/>
        </p:nvSpPr>
        <p:spPr>
          <a:xfrm>
            <a:off x="4283968" y="3363838"/>
            <a:ext cx="2746042" cy="432048"/>
          </a:xfrm>
          <a:prstGeom prst="round1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班班</a:t>
            </a:r>
            <a:r>
              <a:rPr lang="zh-CN" altLang="en-US" dirty="0">
                <a:solidFill>
                  <a:schemeClr val="tx1"/>
                </a:solidFill>
                <a:latin typeface="微软雅黑" panose="020B0503020204020204" pitchFamily="34" charset="-122"/>
                <a:ea typeface="微软雅黑" panose="020B0503020204020204" pitchFamily="34" charset="-122"/>
              </a:rPr>
              <a:t>信</a:t>
            </a:r>
            <a:r>
              <a:rPr lang="zh-CN" altLang="en-US" dirty="0" smtClean="0">
                <a:solidFill>
                  <a:schemeClr val="tx1"/>
                </a:solidFill>
                <a:latin typeface="微软雅黑" panose="020B0503020204020204" pitchFamily="34" charset="-122"/>
                <a:ea typeface="微软雅黑" panose="020B0503020204020204" pitchFamily="34" charset="-122"/>
              </a:rPr>
              <a:t>息化</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2" name="单圆角矩形 21"/>
          <p:cNvSpPr/>
          <p:nvPr/>
        </p:nvSpPr>
        <p:spPr>
          <a:xfrm>
            <a:off x="4283968" y="3867894"/>
            <a:ext cx="2746042" cy="432048"/>
          </a:xfrm>
          <a:prstGeom prst="round1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社区信息化</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3" name="矩形 22"/>
          <p:cNvSpPr/>
          <p:nvPr/>
        </p:nvSpPr>
        <p:spPr>
          <a:xfrm>
            <a:off x="2411760" y="1370636"/>
            <a:ext cx="698376" cy="292570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建</a:t>
            </a:r>
            <a:endParaRPr lang="en-US" altLang="zh-CN" sz="2000" dirty="0" smtClean="0">
              <a:solidFill>
                <a:schemeClr val="tx1"/>
              </a:solidFill>
              <a:latin typeface="微软雅黑" panose="020B0503020204020204" pitchFamily="34" charset="-122"/>
              <a:ea typeface="微软雅黑" panose="020B0503020204020204" pitchFamily="34" charset="-122"/>
            </a:endParaRPr>
          </a:p>
          <a:p>
            <a:pPr algn="ctr"/>
            <a:r>
              <a:rPr lang="zh-CN" altLang="en-US" sz="2000" dirty="0" smtClean="0">
                <a:solidFill>
                  <a:schemeClr val="tx1"/>
                </a:solidFill>
                <a:latin typeface="微软雅黑" panose="020B0503020204020204" pitchFamily="34" charset="-122"/>
                <a:ea typeface="微软雅黑" panose="020B0503020204020204" pitchFamily="34" charset="-122"/>
              </a:rPr>
              <a:t>设</a:t>
            </a:r>
            <a:endParaRPr lang="en-US" altLang="zh-CN" sz="2000" dirty="0" smtClean="0">
              <a:solidFill>
                <a:schemeClr val="tx1"/>
              </a:solidFill>
              <a:latin typeface="微软雅黑" panose="020B0503020204020204" pitchFamily="34" charset="-122"/>
              <a:ea typeface="微软雅黑" panose="020B0503020204020204" pitchFamily="34" charset="-122"/>
            </a:endParaRPr>
          </a:p>
          <a:p>
            <a:pPr algn="ctr"/>
            <a:r>
              <a:rPr lang="zh-CN" altLang="en-US" sz="2000" dirty="0" smtClean="0">
                <a:solidFill>
                  <a:schemeClr val="tx1"/>
                </a:solidFill>
                <a:latin typeface="微软雅黑" panose="020B0503020204020204" pitchFamily="34" charset="-122"/>
                <a:ea typeface="微软雅黑" panose="020B0503020204020204" pitchFamily="34" charset="-122"/>
              </a:rPr>
              <a:t>要</a:t>
            </a:r>
            <a:endParaRPr lang="en-US" altLang="zh-CN" sz="2000" dirty="0" smtClean="0">
              <a:solidFill>
                <a:schemeClr val="tx1"/>
              </a:solidFill>
              <a:latin typeface="微软雅黑" panose="020B0503020204020204" pitchFamily="34" charset="-122"/>
              <a:ea typeface="微软雅黑" panose="020B0503020204020204" pitchFamily="34" charset="-122"/>
            </a:endParaRPr>
          </a:p>
          <a:p>
            <a:pPr algn="ctr"/>
            <a:r>
              <a:rPr lang="zh-CN" altLang="en-US" sz="2000" dirty="0" smtClean="0">
                <a:solidFill>
                  <a:schemeClr val="tx1"/>
                </a:solidFill>
                <a:latin typeface="微软雅黑" panose="020B0503020204020204" pitchFamily="34" charset="-122"/>
                <a:ea typeface="微软雅黑" panose="020B0503020204020204" pitchFamily="34" charset="-122"/>
              </a:rPr>
              <a:t>点</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4" name="标题 1"/>
          <p:cNvSpPr>
            <a:spLocks noGrp="1"/>
          </p:cNvSpPr>
          <p:nvPr>
            <p:ph type="title"/>
          </p:nvPr>
        </p:nvSpPr>
        <p:spPr>
          <a:xfrm>
            <a:off x="3275856" y="699542"/>
            <a:ext cx="2953667"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（十六）创新校园信息平台建设</a:t>
            </a:r>
            <a:r>
              <a:rPr lang="en-US" altLang="zh-CN" sz="1400" b="1" dirty="0" smtClean="0">
                <a:latin typeface="黑体" pitchFamily="49" charset="-122"/>
                <a:ea typeface="黑体" pitchFamily="49" charset="-122"/>
              </a:rPr>
              <a:t/>
            </a:r>
            <a:br>
              <a:rPr lang="en-US" altLang="zh-CN" sz="1400" b="1" dirty="0" smtClean="0">
                <a:latin typeface="黑体" pitchFamily="49" charset="-122"/>
                <a:ea typeface="黑体" pitchFamily="49" charset="-122"/>
              </a:rPr>
            </a:br>
            <a:endParaRPr lang="zh-CN" altLang="en-US" sz="14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29484046"/>
      </p:ext>
    </p:extLst>
  </p:cSld>
  <p:clrMapOvr>
    <a:masterClrMapping/>
  </p:clrMapOvr>
  <p:transition>
    <p:zoom/>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pic5.nipic.com/20100128/3818352_102305615103_2.jpg"/>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251520" y="3723878"/>
            <a:ext cx="1944216" cy="834647"/>
          </a:xfrm>
          <a:prstGeom prst="rect">
            <a:avLst/>
          </a:prstGeom>
          <a:noFill/>
        </p:spPr>
      </p:pic>
      <p:sp>
        <p:nvSpPr>
          <p:cNvPr id="2" name="灯片编号占位符 1"/>
          <p:cNvSpPr>
            <a:spLocks noGrp="1"/>
          </p:cNvSpPr>
          <p:nvPr>
            <p:ph type="sldNum" sz="quarter" idx="4294967295"/>
          </p:nvPr>
        </p:nvSpPr>
        <p:spPr>
          <a:xfrm>
            <a:off x="6553200" y="4767263"/>
            <a:ext cx="2133600" cy="273844"/>
          </a:xfrm>
        </p:spPr>
        <p:txBody>
          <a:bodyPr/>
          <a:lstStyle/>
          <a:p>
            <a:fld id="{0C913308-F349-4B6D-A68A-DD1791B4A57B}" type="slidenum">
              <a:rPr lang="zh-CN" altLang="en-US" smtClean="0"/>
              <a:pPr/>
              <a:t>109</a:t>
            </a:fld>
            <a:endParaRPr lang="zh-CN" altLang="en-US" dirty="0"/>
          </a:p>
        </p:txBody>
      </p:sp>
      <p:sp>
        <p:nvSpPr>
          <p:cNvPr id="8" name="矩形 7"/>
          <p:cNvSpPr/>
          <p:nvPr/>
        </p:nvSpPr>
        <p:spPr>
          <a:xfrm>
            <a:off x="1979712" y="1923678"/>
            <a:ext cx="4515980" cy="1754326"/>
          </a:xfrm>
          <a:prstGeom prst="rect">
            <a:avLst/>
          </a:prstGeom>
        </p:spPr>
        <p:txBody>
          <a:bodyPr wrap="none">
            <a:spAutoFit/>
          </a:bodyPr>
          <a:lstStyle/>
          <a:p>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       职业院校智慧校园建设</a:t>
            </a:r>
            <a:endPar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endParaRPr>
          </a:p>
          <a:p>
            <a:r>
              <a:rPr lang="en-US" altLang="zh-CN" sz="4000" dirty="0">
                <a:solidFill>
                  <a:srgbClr val="FFFF00"/>
                </a:solidFill>
                <a:effectLst>
                  <a:glow rad="38100">
                    <a:srgbClr val="00359E">
                      <a:alpha val="49000"/>
                    </a:srgbClr>
                  </a:glow>
                </a:effectLst>
                <a:latin typeface="微软雅黑" pitchFamily="34" charset="-122"/>
                <a:ea typeface="微软雅黑" pitchFamily="34" charset="-122"/>
              </a:rPr>
              <a:t> </a:t>
            </a:r>
            <a:r>
              <a:rPr lang="en-US" altLang="zh-CN" sz="4000" dirty="0" smtClean="0">
                <a:solidFill>
                  <a:srgbClr val="FFFF00"/>
                </a:solidFill>
                <a:effectLst>
                  <a:glow rad="38100">
                    <a:srgbClr val="00359E">
                      <a:alpha val="49000"/>
                    </a:srgbClr>
                  </a:glow>
                </a:effectLst>
                <a:latin typeface="微软雅黑" pitchFamily="34" charset="-122"/>
                <a:ea typeface="微软雅黑" pitchFamily="34" charset="-122"/>
              </a:rPr>
              <a:t>          </a:t>
            </a:r>
          </a:p>
          <a:p>
            <a:r>
              <a:rPr lang="en-US" altLang="zh-CN" sz="4000" dirty="0">
                <a:solidFill>
                  <a:srgbClr val="FFFF00"/>
                </a:solidFill>
                <a:effectLst>
                  <a:glow rad="38100">
                    <a:srgbClr val="00359E">
                      <a:alpha val="49000"/>
                    </a:srgbClr>
                  </a:glow>
                </a:effectLst>
                <a:latin typeface="微软雅黑" pitchFamily="34" charset="-122"/>
                <a:ea typeface="微软雅黑" pitchFamily="34" charset="-122"/>
              </a:rPr>
              <a:t> </a:t>
            </a:r>
            <a:r>
              <a:rPr lang="en-US" altLang="zh-CN" sz="4000" dirty="0" smtClean="0">
                <a:solidFill>
                  <a:srgbClr val="FFFF00"/>
                </a:solidFill>
                <a:effectLst>
                  <a:glow rad="38100">
                    <a:srgbClr val="00359E">
                      <a:alpha val="49000"/>
                    </a:srgbClr>
                  </a:glow>
                </a:effectLst>
                <a:latin typeface="微软雅黑" pitchFamily="34" charset="-122"/>
                <a:ea typeface="微软雅黑" pitchFamily="34" charset="-122"/>
              </a:rPr>
              <a:t>          </a:t>
            </a:r>
            <a:r>
              <a:rPr lang="zh-CN" altLang="en-US" sz="4000" dirty="0" smtClean="0">
                <a:effectLst>
                  <a:glow rad="38100">
                    <a:srgbClr val="00359E">
                      <a:alpha val="49000"/>
                    </a:srgbClr>
                  </a:glow>
                </a:effectLst>
                <a:latin typeface="微软雅黑" pitchFamily="34" charset="-122"/>
                <a:ea typeface="微软雅黑" pitchFamily="34" charset="-122"/>
              </a:rPr>
              <a:t>思    考     </a:t>
            </a:r>
            <a:endParaRPr lang="en-US" altLang="zh-CN" sz="4000" dirty="0">
              <a:effectLst>
                <a:glow rad="38100">
                  <a:srgbClr val="00359E">
                    <a:alpha val="49000"/>
                  </a:srgbClr>
                </a:glow>
              </a:effectLst>
              <a:latin typeface="微软雅黑" pitchFamily="34" charset="-122"/>
              <a:ea typeface="微软雅黑" pitchFamily="34" charset="-122"/>
            </a:endParaRPr>
          </a:p>
        </p:txBody>
      </p:sp>
      <p:sp>
        <p:nvSpPr>
          <p:cNvPr id="4" name="矩形 3"/>
          <p:cNvSpPr/>
          <p:nvPr/>
        </p:nvSpPr>
        <p:spPr>
          <a:xfrm>
            <a:off x="3864114" y="769759"/>
            <a:ext cx="1415772" cy="584775"/>
          </a:xfrm>
          <a:prstGeom prst="rect">
            <a:avLst/>
          </a:prstGeom>
        </p:spPr>
        <p:txBody>
          <a:bodyPr wrap="none">
            <a:spAutoFit/>
          </a:bodyPr>
          <a:lstStyle/>
          <a:p>
            <a:r>
              <a:rPr lang="zh-CN" altLang="en-US" sz="3200" dirty="0" smtClean="0">
                <a:effectLst>
                  <a:glow rad="38100">
                    <a:srgbClr val="00359E">
                      <a:alpha val="49000"/>
                    </a:srgbClr>
                  </a:glow>
                </a:effectLst>
                <a:latin typeface="微软雅黑" pitchFamily="34" charset="-122"/>
                <a:ea typeface="微软雅黑" pitchFamily="34" charset="-122"/>
              </a:rPr>
              <a:t>第二章</a:t>
            </a:r>
            <a:endParaRPr lang="en-US" altLang="zh-CN" sz="3200" dirty="0">
              <a:effectLst>
                <a:glow rad="38100">
                  <a:srgbClr val="00359E">
                    <a:alpha val="49000"/>
                  </a:srgbClr>
                </a:glow>
              </a:effectLst>
              <a:latin typeface="微软雅黑" pitchFamily="34" charset="-122"/>
              <a:ea typeface="微软雅黑" pitchFamily="34" charset="-122"/>
            </a:endParaRPr>
          </a:p>
        </p:txBody>
      </p:sp>
    </p:spTree>
    <p:extLst>
      <p:ext uri="{BB962C8B-B14F-4D97-AF65-F5344CB8AC3E}">
        <p14:creationId xmlns:p14="http://schemas.microsoft.com/office/powerpoint/2010/main" val="1811784570"/>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71600" y="1203598"/>
            <a:ext cx="7704856" cy="321247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793627" y="532789"/>
            <a:ext cx="5844778" cy="476846"/>
          </a:xfrm>
        </p:spPr>
        <p:txBody>
          <a:bodyPr>
            <a:normAutofit fontScale="90000"/>
          </a:bodyPr>
          <a:lstStyle/>
          <a:p>
            <a:r>
              <a:rPr lang="zh-CN" altLang="en-US" sz="2400" b="0" dirty="0" smtClean="0">
                <a:latin typeface="黑体" pitchFamily="49" charset="-122"/>
                <a:ea typeface="黑体" pitchFamily="49" charset="-122"/>
              </a:rPr>
              <a:t>一、编制</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职业院校数字校园建设规范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目的</a:t>
            </a:r>
            <a:endParaRPr lang="zh-CN" altLang="en-US" sz="2400" b="0" dirty="0">
              <a:latin typeface="黑体" pitchFamily="49" charset="-122"/>
              <a:ea typeface="黑体" pitchFamily="49" charset="-122"/>
            </a:endParaRPr>
          </a:p>
        </p:txBody>
      </p:sp>
      <p:sp>
        <p:nvSpPr>
          <p:cNvPr id="3" name="内容占位符 2"/>
          <p:cNvSpPr>
            <a:spLocks noGrp="1"/>
          </p:cNvSpPr>
          <p:nvPr>
            <p:ph idx="1"/>
          </p:nvPr>
        </p:nvSpPr>
        <p:spPr>
          <a:xfrm>
            <a:off x="1187624" y="1337730"/>
            <a:ext cx="7056784" cy="3078342"/>
          </a:xfrm>
        </p:spPr>
        <p:txBody>
          <a:bodyPr>
            <a:normAutofit/>
          </a:bodyPr>
          <a:lstStyle/>
          <a:p>
            <a:pPr marL="0" indent="0">
              <a:lnSpc>
                <a:spcPct val="150000"/>
              </a:lnSpc>
              <a:buNone/>
            </a:pPr>
            <a:r>
              <a:rPr lang="en-US" altLang="zh-CN" sz="1800" dirty="0" smtClean="0">
                <a:latin typeface="黑体" pitchFamily="49" charset="-122"/>
                <a:ea typeface="黑体" pitchFamily="49" charset="-122"/>
              </a:rPr>
              <a:t>   1.</a:t>
            </a:r>
            <a:r>
              <a:rPr lang="zh-CN" altLang="en-US" sz="1800" dirty="0" smtClean="0">
                <a:latin typeface="黑体" pitchFamily="49" charset="-122"/>
                <a:ea typeface="黑体" pitchFamily="49" charset="-122"/>
              </a:rPr>
              <a:t>职业院校数字校园大规模建设发展迫切需求。</a:t>
            </a:r>
            <a:endParaRPr lang="en-US" altLang="zh-CN" sz="1800" dirty="0" smtClean="0">
              <a:latin typeface="黑体" pitchFamily="49" charset="-122"/>
              <a:ea typeface="黑体" pitchFamily="49" charset="-122"/>
            </a:endParaRPr>
          </a:p>
          <a:p>
            <a:pPr marL="0" indent="0">
              <a:lnSpc>
                <a:spcPct val="150000"/>
              </a:lnSpc>
              <a:buNone/>
            </a:pPr>
            <a:r>
              <a:rPr lang="en-US" altLang="zh-CN" sz="1800" dirty="0" smtClean="0">
                <a:latin typeface="黑体" pitchFamily="49" charset="-122"/>
                <a:ea typeface="黑体" pitchFamily="49" charset="-122"/>
              </a:rPr>
              <a:t>   2.</a:t>
            </a:r>
            <a:r>
              <a:rPr lang="zh-CN" altLang="en-US" sz="1800" dirty="0" smtClean="0">
                <a:latin typeface="黑体" pitchFamily="49" charset="-122"/>
                <a:ea typeface="黑体" pitchFamily="49" charset="-122"/>
              </a:rPr>
              <a:t>落实</a:t>
            </a:r>
            <a:r>
              <a:rPr lang="zh-CN" altLang="en-US" sz="1800" dirty="0">
                <a:latin typeface="黑体" pitchFamily="49" charset="-122"/>
                <a:ea typeface="黑体" pitchFamily="49" charset="-122"/>
              </a:rPr>
              <a:t>教育部</a:t>
            </a:r>
            <a:r>
              <a:rPr lang="en-US" altLang="zh-CN" sz="1800" dirty="0">
                <a:latin typeface="黑体" pitchFamily="49" charset="-122"/>
                <a:ea typeface="黑体" pitchFamily="49" charset="-122"/>
              </a:rPr>
              <a:t>《</a:t>
            </a:r>
            <a:r>
              <a:rPr lang="zh-CN" altLang="en-US" sz="1800" dirty="0">
                <a:latin typeface="黑体" pitchFamily="49" charset="-122"/>
                <a:ea typeface="黑体" pitchFamily="49" charset="-122"/>
              </a:rPr>
              <a:t>教育信息化十年发展规划</a:t>
            </a:r>
            <a:r>
              <a:rPr lang="en-US" altLang="zh-CN" sz="1800" dirty="0">
                <a:latin typeface="黑体" pitchFamily="49" charset="-122"/>
                <a:ea typeface="黑体" pitchFamily="49" charset="-122"/>
              </a:rPr>
              <a:t>》</a:t>
            </a:r>
            <a:r>
              <a:rPr lang="zh-CN" altLang="en-US" sz="1800" dirty="0">
                <a:latin typeface="黑体" pitchFamily="49" charset="-122"/>
                <a:ea typeface="黑体" pitchFamily="49" charset="-122"/>
              </a:rPr>
              <a:t>中“加强教育</a:t>
            </a:r>
            <a:r>
              <a:rPr lang="zh-CN" altLang="en-US" sz="1800" dirty="0" smtClean="0">
                <a:latin typeface="黑体" pitchFamily="49" charset="-122"/>
                <a:ea typeface="黑体" pitchFamily="49" charset="-122"/>
              </a:rPr>
              <a:t>信息化</a:t>
            </a:r>
            <a:endParaRPr lang="en-US" altLang="zh-CN" sz="1800" dirty="0" smtClean="0">
              <a:latin typeface="黑体" pitchFamily="49" charset="-122"/>
              <a:ea typeface="黑体" pitchFamily="49" charset="-122"/>
            </a:endParaRPr>
          </a:p>
          <a:p>
            <a:pPr marL="0" indent="0">
              <a:lnSpc>
                <a:spcPct val="150000"/>
              </a:lnSpc>
              <a:buNone/>
            </a:pPr>
            <a:r>
              <a:rPr lang="en-US" altLang="zh-CN" sz="1800" dirty="0">
                <a:latin typeface="黑体" pitchFamily="49" charset="-122"/>
                <a:ea typeface="黑体" pitchFamily="49" charset="-122"/>
              </a:rPr>
              <a:t> </a:t>
            </a:r>
            <a:r>
              <a:rPr lang="en-US" altLang="zh-CN" sz="1800" dirty="0" smtClean="0">
                <a:latin typeface="黑体" pitchFamily="49" charset="-122"/>
                <a:ea typeface="黑体" pitchFamily="49" charset="-122"/>
              </a:rPr>
              <a:t>    </a:t>
            </a:r>
            <a:r>
              <a:rPr lang="zh-CN" altLang="en-US" sz="1800" dirty="0" smtClean="0">
                <a:latin typeface="黑体" pitchFamily="49" charset="-122"/>
                <a:ea typeface="黑体" pitchFamily="49" charset="-122"/>
              </a:rPr>
              <a:t>标准</a:t>
            </a:r>
            <a:r>
              <a:rPr lang="zh-CN" altLang="en-US" sz="1800" dirty="0">
                <a:latin typeface="黑体" pitchFamily="49" charset="-122"/>
                <a:ea typeface="黑体" pitchFamily="49" charset="-122"/>
              </a:rPr>
              <a:t>规范制定和应用推广”</a:t>
            </a:r>
            <a:r>
              <a:rPr lang="zh-CN" altLang="en-US" sz="1800" dirty="0" smtClean="0">
                <a:latin typeface="黑体" pitchFamily="49" charset="-122"/>
                <a:ea typeface="黑体" pitchFamily="49" charset="-122"/>
              </a:rPr>
              <a:t>的具体要求。</a:t>
            </a:r>
            <a:endParaRPr lang="en-US" altLang="zh-CN" sz="1800" dirty="0" smtClean="0">
              <a:latin typeface="黑体" pitchFamily="49" charset="-122"/>
              <a:ea typeface="黑体" pitchFamily="49" charset="-122"/>
            </a:endParaRPr>
          </a:p>
          <a:p>
            <a:pPr marL="0" indent="0">
              <a:lnSpc>
                <a:spcPct val="150000"/>
              </a:lnSpc>
              <a:buNone/>
            </a:pPr>
            <a:r>
              <a:rPr lang="en-US" altLang="zh-CN" sz="1800" dirty="0" smtClean="0">
                <a:latin typeface="黑体" pitchFamily="49" charset="-122"/>
                <a:ea typeface="黑体" pitchFamily="49" charset="-122"/>
              </a:rPr>
              <a:t>   3.</a:t>
            </a:r>
            <a:r>
              <a:rPr lang="zh-CN" altLang="en-US" sz="1800" dirty="0" smtClean="0">
                <a:latin typeface="黑体" pitchFamily="49" charset="-122"/>
                <a:ea typeface="黑体" pitchFamily="49" charset="-122"/>
              </a:rPr>
              <a:t>规范职业院校数字校园建设。</a:t>
            </a:r>
            <a:endParaRPr lang="en-US" altLang="zh-CN" sz="1800" dirty="0" smtClean="0">
              <a:latin typeface="黑体" pitchFamily="49" charset="-122"/>
              <a:ea typeface="黑体" pitchFamily="49" charset="-122"/>
            </a:endParaRPr>
          </a:p>
          <a:p>
            <a:pPr marL="0" indent="0">
              <a:lnSpc>
                <a:spcPct val="150000"/>
              </a:lnSpc>
              <a:buNone/>
            </a:pPr>
            <a:r>
              <a:rPr lang="en-US" altLang="zh-CN" sz="1800" dirty="0" smtClean="0">
                <a:latin typeface="黑体" pitchFamily="49" charset="-122"/>
                <a:ea typeface="黑体" pitchFamily="49" charset="-122"/>
              </a:rPr>
              <a:t>   4.</a:t>
            </a:r>
            <a:r>
              <a:rPr lang="zh-CN" altLang="en-US" sz="1800" dirty="0" smtClean="0">
                <a:latin typeface="黑体" pitchFamily="49" charset="-122"/>
                <a:ea typeface="黑体" pitchFamily="49" charset="-122"/>
              </a:rPr>
              <a:t>加大政府对职业院校信息化建设投入。</a:t>
            </a:r>
            <a:endParaRPr lang="en-US" altLang="zh-CN" sz="1800" dirty="0" smtClean="0">
              <a:latin typeface="黑体" pitchFamily="49" charset="-122"/>
              <a:ea typeface="黑体" pitchFamily="49" charset="-122"/>
            </a:endParaRPr>
          </a:p>
          <a:p>
            <a:pPr marL="0" indent="0">
              <a:lnSpc>
                <a:spcPct val="150000"/>
              </a:lnSpc>
              <a:buNone/>
            </a:pPr>
            <a:r>
              <a:rPr lang="en-US" altLang="zh-CN" sz="1800" dirty="0" smtClean="0">
                <a:latin typeface="黑体" pitchFamily="49" charset="-122"/>
                <a:ea typeface="黑体" pitchFamily="49" charset="-122"/>
              </a:rPr>
              <a:t>   5.</a:t>
            </a:r>
            <a:r>
              <a:rPr lang="zh-CN" altLang="en-US" sz="1800" dirty="0" smtClean="0">
                <a:latin typeface="黑体" pitchFamily="49" charset="-122"/>
                <a:ea typeface="黑体" pitchFamily="49" charset="-122"/>
              </a:rPr>
              <a:t>适应教育信息化发展潮流。</a:t>
            </a:r>
            <a:endParaRPr lang="zh-CN" altLang="en-US" sz="1800" b="1" dirty="0">
              <a:latin typeface="黑体" pitchFamily="49" charset="-122"/>
              <a:ea typeface="黑体" pitchFamily="49" charset="-122"/>
            </a:endParaRPr>
          </a:p>
          <a:p>
            <a:pPr marL="0" indent="0">
              <a:lnSpc>
                <a:spcPct val="150000"/>
              </a:lnSpc>
              <a:buNone/>
            </a:pPr>
            <a:endParaRPr lang="en-US" altLang="zh-CN" sz="1800" dirty="0" smtClean="0">
              <a:latin typeface="黑体" pitchFamily="49" charset="-122"/>
              <a:ea typeface="黑体" pitchFamily="49" charset="-122"/>
            </a:endParaRPr>
          </a:p>
        </p:txBody>
      </p:sp>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1581299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8" name="内容占位符 2"/>
          <p:cNvSpPr>
            <a:spLocks noGrp="1"/>
          </p:cNvSpPr>
          <p:nvPr>
            <p:ph idx="1"/>
          </p:nvPr>
        </p:nvSpPr>
        <p:spPr>
          <a:xfrm>
            <a:off x="3019750" y="551725"/>
            <a:ext cx="3404948" cy="391678"/>
          </a:xfrm>
        </p:spPr>
        <p:txBody>
          <a:bodyPr>
            <a:noAutofit/>
          </a:bodyPr>
          <a:lstStyle/>
          <a:p>
            <a:pPr marL="0" indent="0">
              <a:buNone/>
            </a:pPr>
            <a:r>
              <a:rPr lang="zh-CN" altLang="en-US" sz="2400" b="1" dirty="0" smtClean="0">
                <a:solidFill>
                  <a:schemeClr val="tx1"/>
                </a:solidFill>
                <a:latin typeface="微软雅黑" panose="020B0503020204020204" pitchFamily="34" charset="-122"/>
                <a:ea typeface="微软雅黑" panose="020B0503020204020204" pitchFamily="34" charset="-122"/>
              </a:rPr>
              <a:t>对</a:t>
            </a:r>
            <a:r>
              <a:rPr lang="zh-CN" altLang="en-US" sz="2400" b="1" dirty="0" smtClean="0">
                <a:solidFill>
                  <a:schemeClr val="tx1"/>
                </a:solidFill>
                <a:latin typeface="微软雅黑" panose="020B0503020204020204" pitchFamily="34" charset="-122"/>
                <a:ea typeface="微软雅黑" panose="020B0503020204020204" pitchFamily="34" charset="-122"/>
              </a:rPr>
              <a:t>智慧</a:t>
            </a:r>
            <a:r>
              <a:rPr lang="zh-CN" altLang="en-US" sz="2400" b="1" dirty="0" smtClean="0">
                <a:solidFill>
                  <a:srgbClr val="FF0000"/>
                </a:solidFill>
                <a:latin typeface="微软雅黑" panose="020B0503020204020204" pitchFamily="34" charset="-122"/>
                <a:ea typeface="微软雅黑" panose="020B0503020204020204" pitchFamily="34" charset="-122"/>
              </a:rPr>
              <a:t>教育</a:t>
            </a:r>
            <a:r>
              <a:rPr lang="zh-CN" altLang="en-US" sz="2400" b="1" dirty="0" smtClean="0">
                <a:solidFill>
                  <a:schemeClr val="tx1"/>
                </a:solidFill>
                <a:latin typeface="微软雅黑" panose="020B0503020204020204" pitchFamily="34" charset="-122"/>
                <a:ea typeface="微软雅黑" panose="020B0503020204020204" pitchFamily="34" charset="-122"/>
              </a:rPr>
              <a:t>的普遍认识</a:t>
            </a:r>
            <a:endParaRPr lang="zh-CN" altLang="zh-CN" sz="2400" b="1" dirty="0">
              <a:solidFill>
                <a:schemeClr val="tx1"/>
              </a:solidFill>
              <a:latin typeface="微软雅黑" panose="020B0503020204020204" pitchFamily="34" charset="-122"/>
              <a:ea typeface="微软雅黑" panose="020B0503020204020204" pitchFamily="34" charset="-122"/>
            </a:endParaRPr>
          </a:p>
        </p:txBody>
      </p:sp>
      <p:sp>
        <p:nvSpPr>
          <p:cNvPr id="19" name="Arc 3"/>
          <p:cNvSpPr>
            <a:spLocks/>
          </p:cNvSpPr>
          <p:nvPr/>
        </p:nvSpPr>
        <p:spPr bwMode="auto">
          <a:xfrm flipH="1" flipV="1">
            <a:off x="1136309" y="1169314"/>
            <a:ext cx="6972967" cy="1411731"/>
          </a:xfrm>
          <a:custGeom>
            <a:avLst/>
            <a:gdLst>
              <a:gd name="T0" fmla="*/ 2147483647 w 43200"/>
              <a:gd name="T1" fmla="*/ 0 h 21765"/>
              <a:gd name="T2" fmla="*/ 0 w 43200"/>
              <a:gd name="T3" fmla="*/ 2147483647 h 21765"/>
              <a:gd name="T4" fmla="*/ 2147483647 w 43200"/>
              <a:gd name="T5" fmla="*/ 2147483647 h 21765"/>
              <a:gd name="T6" fmla="*/ 0 60000 65536"/>
              <a:gd name="T7" fmla="*/ 0 60000 65536"/>
              <a:gd name="T8" fmla="*/ 0 60000 65536"/>
              <a:gd name="T9" fmla="*/ 0 w 43200"/>
              <a:gd name="T10" fmla="*/ 0 h 21765"/>
              <a:gd name="T11" fmla="*/ 43200 w 43200"/>
              <a:gd name="T12" fmla="*/ 21765 h 21765"/>
            </a:gdLst>
            <a:ahLst/>
            <a:cxnLst>
              <a:cxn ang="T6">
                <a:pos x="T0" y="T1"/>
              </a:cxn>
              <a:cxn ang="T7">
                <a:pos x="T2" y="T3"/>
              </a:cxn>
              <a:cxn ang="T8">
                <a:pos x="T4" y="T5"/>
              </a:cxn>
            </a:cxnLst>
            <a:rect l="T9" t="T10" r="T11" b="T12"/>
            <a:pathLst>
              <a:path w="43200" h="21765" fill="none" extrusionOk="0">
                <a:moveTo>
                  <a:pt x="43199" y="-1"/>
                </a:moveTo>
                <a:cubicBezTo>
                  <a:pt x="43199" y="54"/>
                  <a:pt x="43200" y="109"/>
                  <a:pt x="43200" y="165"/>
                </a:cubicBezTo>
                <a:cubicBezTo>
                  <a:pt x="43200" y="12094"/>
                  <a:pt x="33529" y="21765"/>
                  <a:pt x="21600" y="21765"/>
                </a:cubicBezTo>
                <a:cubicBezTo>
                  <a:pt x="9670" y="21765"/>
                  <a:pt x="0" y="12094"/>
                  <a:pt x="0" y="165"/>
                </a:cubicBezTo>
                <a:cubicBezTo>
                  <a:pt x="-1" y="138"/>
                  <a:pt x="0" y="111"/>
                  <a:pt x="0" y="84"/>
                </a:cubicBezTo>
              </a:path>
              <a:path w="43200" h="21765" stroke="0" extrusionOk="0">
                <a:moveTo>
                  <a:pt x="43199" y="-1"/>
                </a:moveTo>
                <a:cubicBezTo>
                  <a:pt x="43199" y="54"/>
                  <a:pt x="43200" y="109"/>
                  <a:pt x="43200" y="165"/>
                </a:cubicBezTo>
                <a:cubicBezTo>
                  <a:pt x="43200" y="12094"/>
                  <a:pt x="33529" y="21765"/>
                  <a:pt x="21600" y="21765"/>
                </a:cubicBezTo>
                <a:cubicBezTo>
                  <a:pt x="9670" y="21765"/>
                  <a:pt x="0" y="12094"/>
                  <a:pt x="0" y="165"/>
                </a:cubicBezTo>
                <a:cubicBezTo>
                  <a:pt x="-1" y="138"/>
                  <a:pt x="0" y="111"/>
                  <a:pt x="0" y="84"/>
                </a:cubicBezTo>
                <a:lnTo>
                  <a:pt x="21600" y="165"/>
                </a:lnTo>
                <a:lnTo>
                  <a:pt x="43199" y="-1"/>
                </a:lnTo>
                <a:close/>
              </a:path>
            </a:pathLst>
          </a:custGeom>
          <a:gradFill rotWithShape="0">
            <a:gsLst>
              <a:gs pos="0">
                <a:srgbClr val="EDF5E6"/>
              </a:gs>
              <a:gs pos="100000">
                <a:srgbClr val="B6D498"/>
              </a:gs>
            </a:gsLst>
            <a:lin ang="5400000" scaled="1"/>
          </a:gradFill>
          <a:ln w="9525">
            <a:solidFill>
              <a:schemeClr val="tx1"/>
            </a:solidFill>
            <a:round/>
            <a:headEnd/>
            <a:tailEnd/>
          </a:ln>
        </p:spPr>
        <p:txBody>
          <a:bodyPr rot="10800000" wrap="none" anchor="ctr"/>
          <a:lstStyle/>
          <a:p>
            <a:endParaRPr lang="zh-CN" altLang="en-US"/>
          </a:p>
        </p:txBody>
      </p:sp>
      <p:sp>
        <p:nvSpPr>
          <p:cNvPr id="20" name="Arc 4"/>
          <p:cNvSpPr>
            <a:spLocks/>
          </p:cNvSpPr>
          <p:nvPr/>
        </p:nvSpPr>
        <p:spPr bwMode="auto">
          <a:xfrm>
            <a:off x="1136310" y="3011853"/>
            <a:ext cx="6929717" cy="1395631"/>
          </a:xfrm>
          <a:custGeom>
            <a:avLst/>
            <a:gdLst>
              <a:gd name="T0" fmla="*/ 2147483647 w 43200"/>
              <a:gd name="T1" fmla="*/ 0 h 21698"/>
              <a:gd name="T2" fmla="*/ 0 w 43200"/>
              <a:gd name="T3" fmla="*/ 0 h 21698"/>
              <a:gd name="T4" fmla="*/ 2147483647 w 43200"/>
              <a:gd name="T5" fmla="*/ 0 h 21698"/>
              <a:gd name="T6" fmla="*/ 0 60000 65536"/>
              <a:gd name="T7" fmla="*/ 0 60000 65536"/>
              <a:gd name="T8" fmla="*/ 0 60000 65536"/>
              <a:gd name="T9" fmla="*/ 0 w 43200"/>
              <a:gd name="T10" fmla="*/ 0 h 21698"/>
              <a:gd name="T11" fmla="*/ 43200 w 43200"/>
              <a:gd name="T12" fmla="*/ 21698 h 21698"/>
            </a:gdLst>
            <a:ahLst/>
            <a:cxnLst>
              <a:cxn ang="T6">
                <a:pos x="T0" y="T1"/>
              </a:cxn>
              <a:cxn ang="T7">
                <a:pos x="T2" y="T3"/>
              </a:cxn>
              <a:cxn ang="T8">
                <a:pos x="T4" y="T5"/>
              </a:cxn>
            </a:cxnLst>
            <a:rect l="T9" t="T10" r="T11" b="T12"/>
            <a:pathLst>
              <a:path w="43200" h="21698" fill="none" extrusionOk="0">
                <a:moveTo>
                  <a:pt x="43199" y="149"/>
                </a:moveTo>
                <a:cubicBezTo>
                  <a:pt x="43171" y="12059"/>
                  <a:pt x="33509" y="21697"/>
                  <a:pt x="21600" y="21698"/>
                </a:cubicBezTo>
                <a:cubicBezTo>
                  <a:pt x="9670" y="21698"/>
                  <a:pt x="0" y="12027"/>
                  <a:pt x="0" y="98"/>
                </a:cubicBezTo>
                <a:cubicBezTo>
                  <a:pt x="-1" y="65"/>
                  <a:pt x="0" y="32"/>
                  <a:pt x="0" y="0"/>
                </a:cubicBezTo>
              </a:path>
              <a:path w="43200" h="21698" stroke="0" extrusionOk="0">
                <a:moveTo>
                  <a:pt x="43199" y="149"/>
                </a:moveTo>
                <a:cubicBezTo>
                  <a:pt x="43171" y="12059"/>
                  <a:pt x="33509" y="21697"/>
                  <a:pt x="21600" y="21698"/>
                </a:cubicBezTo>
                <a:cubicBezTo>
                  <a:pt x="9670" y="21698"/>
                  <a:pt x="0" y="12027"/>
                  <a:pt x="0" y="98"/>
                </a:cubicBezTo>
                <a:cubicBezTo>
                  <a:pt x="-1" y="65"/>
                  <a:pt x="0" y="32"/>
                  <a:pt x="0" y="0"/>
                </a:cubicBezTo>
                <a:lnTo>
                  <a:pt x="21600" y="98"/>
                </a:lnTo>
                <a:lnTo>
                  <a:pt x="43199" y="149"/>
                </a:lnTo>
                <a:close/>
              </a:path>
            </a:pathLst>
          </a:custGeom>
          <a:gradFill rotWithShape="0">
            <a:gsLst>
              <a:gs pos="0">
                <a:srgbClr val="97BFE7"/>
              </a:gs>
              <a:gs pos="100000">
                <a:srgbClr val="D0E2F4"/>
              </a:gs>
            </a:gsLst>
            <a:lin ang="5400000" scaled="1"/>
          </a:gradFill>
          <a:ln w="3175">
            <a:solidFill>
              <a:srgbClr val="97BFE7"/>
            </a:solidFill>
            <a:round/>
            <a:headEnd/>
            <a:tailEnd/>
          </a:ln>
          <a:effectLst>
            <a:prstShdw prst="shdw17" dist="17961" dir="13500000">
              <a:srgbClr val="5B738B"/>
            </a:prstShdw>
          </a:effectLst>
        </p:spPr>
        <p:txBody>
          <a:bodyPr wrap="none" anchor="ctr"/>
          <a:lstStyle/>
          <a:p>
            <a:endParaRPr lang="zh-CN" altLang="en-US"/>
          </a:p>
        </p:txBody>
      </p:sp>
      <p:sp>
        <p:nvSpPr>
          <p:cNvPr id="21" name="AutoShape 5"/>
          <p:cNvSpPr>
            <a:spLocks noChangeArrowheads="1"/>
          </p:cNvSpPr>
          <p:nvPr/>
        </p:nvSpPr>
        <p:spPr bwMode="auto">
          <a:xfrm flipV="1">
            <a:off x="1185526" y="3174084"/>
            <a:ext cx="6972967" cy="151826"/>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2278 w 21600"/>
              <a:gd name="T13" fmla="*/ 2311 h 21600"/>
              <a:gd name="T14" fmla="*/ 19322 w 21600"/>
              <a:gd name="T15" fmla="*/ 19289 h 21600"/>
            </a:gdLst>
            <a:ahLst/>
            <a:cxnLst>
              <a:cxn ang="T8">
                <a:pos x="T0" y="T1"/>
              </a:cxn>
              <a:cxn ang="T9">
                <a:pos x="T2" y="T3"/>
              </a:cxn>
              <a:cxn ang="T10">
                <a:pos x="T4" y="T5"/>
              </a:cxn>
              <a:cxn ang="T11">
                <a:pos x="T6" y="T7"/>
              </a:cxn>
            </a:cxnLst>
            <a:rect l="T12" t="T13" r="T14" b="T15"/>
            <a:pathLst>
              <a:path w="21600" h="21600">
                <a:moveTo>
                  <a:pt x="0" y="0"/>
                </a:moveTo>
                <a:lnTo>
                  <a:pt x="955" y="21600"/>
                </a:lnTo>
                <a:lnTo>
                  <a:pt x="20645" y="21600"/>
                </a:lnTo>
                <a:lnTo>
                  <a:pt x="21600" y="0"/>
                </a:lnTo>
                <a:lnTo>
                  <a:pt x="0" y="0"/>
                </a:lnTo>
                <a:close/>
              </a:path>
            </a:pathLst>
          </a:custGeom>
          <a:gradFill rotWithShape="0">
            <a:gsLst>
              <a:gs pos="0">
                <a:srgbClr val="9AD0F5"/>
              </a:gs>
              <a:gs pos="100000">
                <a:srgbClr val="59B2E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22" name="Text Box 7"/>
          <p:cNvSpPr txBox="1">
            <a:spLocks noChangeArrowheads="1"/>
          </p:cNvSpPr>
          <p:nvPr/>
        </p:nvSpPr>
        <p:spPr bwMode="auto">
          <a:xfrm>
            <a:off x="2360797" y="3639107"/>
            <a:ext cx="184811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600" b="1">
                <a:solidFill>
                  <a:schemeClr val="bg2"/>
                </a:solidFill>
                <a:latin typeface="Times New Roman" pitchFamily="18" charset="0"/>
                <a:ea typeface="楷体_GB2312"/>
                <a:cs typeface="楷体_GB2312"/>
              </a:defRPr>
            </a:lvl1pPr>
            <a:lvl2pPr marL="742950" indent="-285750" eaLnBrk="0" hangingPunct="0">
              <a:defRPr kumimoji="1" sz="1600" b="1">
                <a:solidFill>
                  <a:schemeClr val="bg2"/>
                </a:solidFill>
                <a:latin typeface="Times New Roman" pitchFamily="18" charset="0"/>
                <a:ea typeface="楷体_GB2312"/>
                <a:cs typeface="楷体_GB2312"/>
              </a:defRPr>
            </a:lvl2pPr>
            <a:lvl3pPr marL="1143000" indent="-228600" eaLnBrk="0" hangingPunct="0">
              <a:defRPr kumimoji="1" sz="1600" b="1">
                <a:solidFill>
                  <a:schemeClr val="bg2"/>
                </a:solidFill>
                <a:latin typeface="Times New Roman" pitchFamily="18" charset="0"/>
                <a:ea typeface="楷体_GB2312"/>
                <a:cs typeface="楷体_GB2312"/>
              </a:defRPr>
            </a:lvl3pPr>
            <a:lvl4pPr marL="1600200" indent="-228600" eaLnBrk="0" hangingPunct="0">
              <a:defRPr kumimoji="1" sz="1600" b="1">
                <a:solidFill>
                  <a:schemeClr val="bg2"/>
                </a:solidFill>
                <a:latin typeface="Times New Roman" pitchFamily="18" charset="0"/>
                <a:ea typeface="楷体_GB2312"/>
                <a:cs typeface="楷体_GB2312"/>
              </a:defRPr>
            </a:lvl4pPr>
            <a:lvl5pPr marL="2057400" indent="-228600" eaLnBrk="0" hangingPunct="0">
              <a:defRPr kumimoji="1" sz="1600" b="1">
                <a:solidFill>
                  <a:schemeClr val="bg2"/>
                </a:solidFill>
                <a:latin typeface="Times New Roman" pitchFamily="18" charset="0"/>
                <a:ea typeface="楷体_GB2312"/>
                <a:cs typeface="楷体_GB2312"/>
              </a:defRPr>
            </a:lvl5pPr>
            <a:lvl6pPr marL="25146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6pPr>
            <a:lvl7pPr marL="29718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7pPr>
            <a:lvl8pPr marL="34290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8pPr>
            <a:lvl9pPr marL="38862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9pPr>
          </a:lstStyle>
          <a:p>
            <a:pPr eaLnBrk="1" hangingPunct="1">
              <a:lnSpc>
                <a:spcPct val="130000"/>
              </a:lnSpc>
            </a:pPr>
            <a:r>
              <a:rPr lang="zh-CN" altLang="en-US" sz="2000" b="0" dirty="0">
                <a:solidFill>
                  <a:schemeClr val="tx1"/>
                </a:solidFill>
                <a:latin typeface="微软雅黑" panose="020B0503020204020204" pitchFamily="34" charset="-122"/>
                <a:ea typeface="微软雅黑" panose="020B0503020204020204" pitchFamily="34" charset="-122"/>
              </a:rPr>
              <a:t>服务的人本性</a:t>
            </a:r>
          </a:p>
        </p:txBody>
      </p:sp>
      <p:sp>
        <p:nvSpPr>
          <p:cNvPr id="23" name="Line 8"/>
          <p:cNvSpPr>
            <a:spLocks noChangeShapeType="1"/>
          </p:cNvSpPr>
          <p:nvPr/>
        </p:nvSpPr>
        <p:spPr bwMode="auto">
          <a:xfrm>
            <a:off x="1806238" y="1909090"/>
            <a:ext cx="5526361" cy="2039618"/>
          </a:xfrm>
          <a:prstGeom prst="line">
            <a:avLst/>
          </a:prstGeom>
          <a:noFill/>
          <a:ln w="6350">
            <a:solidFill>
              <a:schemeClr val="tx1"/>
            </a:solidFill>
            <a:round/>
            <a:headEnd/>
            <a:tailEnd/>
          </a:ln>
          <a:effectLst>
            <a:prstShdw prst="shdw17" dist="12700" dir="10800000">
              <a:schemeClr val="bg1"/>
            </a:prstShdw>
          </a:effectLst>
          <a:extLst>
            <a:ext uri="{909E8E84-426E-40DD-AFC4-6F175D3DCCD1}">
              <a14:hiddenFill xmlns:a14="http://schemas.microsoft.com/office/drawing/2010/main">
                <a:noFill/>
              </a14:hiddenFill>
            </a:ext>
          </a:extLst>
        </p:spPr>
        <p:txBody>
          <a:bodyPr/>
          <a:lstStyle/>
          <a:p>
            <a:endParaRPr lang="zh-CN" altLang="en-US"/>
          </a:p>
        </p:txBody>
      </p:sp>
      <p:sp>
        <p:nvSpPr>
          <p:cNvPr id="24" name="Line 9"/>
          <p:cNvSpPr>
            <a:spLocks noChangeShapeType="1"/>
          </p:cNvSpPr>
          <p:nvPr/>
        </p:nvSpPr>
        <p:spPr bwMode="auto">
          <a:xfrm>
            <a:off x="3674726" y="1308292"/>
            <a:ext cx="2181721" cy="3020235"/>
          </a:xfrm>
          <a:prstGeom prst="line">
            <a:avLst/>
          </a:prstGeom>
          <a:noFill/>
          <a:ln w="6350">
            <a:solidFill>
              <a:schemeClr val="tx1"/>
            </a:solidFill>
            <a:round/>
            <a:headEnd/>
            <a:tailEnd/>
          </a:ln>
          <a:effectLst>
            <a:prstShdw prst="shdw17" dist="12700" dir="10800000">
              <a:schemeClr val="bg1"/>
            </a:prstShdw>
          </a:effectLst>
          <a:extLst>
            <a:ext uri="{909E8E84-426E-40DD-AFC4-6F175D3DCCD1}">
              <a14:hiddenFill xmlns:a14="http://schemas.microsoft.com/office/drawing/2010/main">
                <a:noFill/>
              </a14:hiddenFill>
            </a:ext>
          </a:extLst>
        </p:spPr>
        <p:txBody>
          <a:bodyPr/>
          <a:lstStyle/>
          <a:p>
            <a:endParaRPr lang="zh-CN" altLang="en-US"/>
          </a:p>
        </p:txBody>
      </p:sp>
      <p:sp>
        <p:nvSpPr>
          <p:cNvPr id="25" name="Line 10"/>
          <p:cNvSpPr>
            <a:spLocks noChangeShapeType="1"/>
          </p:cNvSpPr>
          <p:nvPr/>
        </p:nvSpPr>
        <p:spPr bwMode="auto">
          <a:xfrm flipH="1">
            <a:off x="3951909" y="1260527"/>
            <a:ext cx="2003988" cy="3068000"/>
          </a:xfrm>
          <a:prstGeom prst="line">
            <a:avLst/>
          </a:prstGeom>
          <a:noFill/>
          <a:ln w="6350">
            <a:solidFill>
              <a:schemeClr val="tx1"/>
            </a:solidFill>
            <a:round/>
            <a:headEnd/>
            <a:tailEnd/>
          </a:ln>
          <a:effectLst>
            <a:prstShdw prst="shdw17" dist="12700" dir="10800000">
              <a:schemeClr val="bg1"/>
            </a:prstShdw>
          </a:effectLst>
          <a:extLst>
            <a:ext uri="{909E8E84-426E-40DD-AFC4-6F175D3DCCD1}">
              <a14:hiddenFill xmlns:a14="http://schemas.microsoft.com/office/drawing/2010/main">
                <a:noFill/>
              </a14:hiddenFill>
            </a:ext>
          </a:extLst>
        </p:spPr>
        <p:txBody>
          <a:bodyPr/>
          <a:lstStyle/>
          <a:p>
            <a:endParaRPr lang="zh-CN" altLang="en-US"/>
          </a:p>
        </p:txBody>
      </p:sp>
      <p:sp>
        <p:nvSpPr>
          <p:cNvPr id="26" name="Line 11"/>
          <p:cNvSpPr>
            <a:spLocks noChangeShapeType="1"/>
          </p:cNvSpPr>
          <p:nvPr/>
        </p:nvSpPr>
        <p:spPr bwMode="auto">
          <a:xfrm flipH="1">
            <a:off x="2049123" y="1791612"/>
            <a:ext cx="5427139" cy="2157096"/>
          </a:xfrm>
          <a:prstGeom prst="line">
            <a:avLst/>
          </a:prstGeom>
          <a:noFill/>
          <a:ln w="6350">
            <a:solidFill>
              <a:schemeClr val="tx1"/>
            </a:solidFill>
            <a:round/>
            <a:headEnd/>
            <a:tailEnd/>
          </a:ln>
          <a:effectLst>
            <a:prstShdw prst="shdw17" dist="12700" dir="10800000">
              <a:schemeClr val="bg1"/>
            </a:prstShdw>
          </a:effectLst>
          <a:extLst>
            <a:ext uri="{909E8E84-426E-40DD-AFC4-6F175D3DCCD1}">
              <a14:hiddenFill xmlns:a14="http://schemas.microsoft.com/office/drawing/2010/main">
                <a:noFill/>
              </a14:hiddenFill>
            </a:ext>
          </a:extLst>
        </p:spPr>
        <p:txBody>
          <a:bodyPr/>
          <a:lstStyle/>
          <a:p>
            <a:endParaRPr lang="zh-CN" altLang="en-US"/>
          </a:p>
        </p:txBody>
      </p:sp>
      <p:grpSp>
        <p:nvGrpSpPr>
          <p:cNvPr id="27" name="Group 12"/>
          <p:cNvGrpSpPr>
            <a:grpSpLocks/>
          </p:cNvGrpSpPr>
          <p:nvPr/>
        </p:nvGrpSpPr>
        <p:grpSpPr bwMode="auto">
          <a:xfrm>
            <a:off x="3547897" y="2353164"/>
            <a:ext cx="2876802" cy="824532"/>
            <a:chOff x="1641" y="4767"/>
            <a:chExt cx="924" cy="829"/>
          </a:xfrm>
        </p:grpSpPr>
        <p:sp>
          <p:nvSpPr>
            <p:cNvPr id="28" name="Freeform 13"/>
            <p:cNvSpPr>
              <a:spLocks/>
            </p:cNvSpPr>
            <p:nvPr/>
          </p:nvSpPr>
          <p:spPr bwMode="auto">
            <a:xfrm>
              <a:off x="1777" y="5240"/>
              <a:ext cx="788" cy="356"/>
            </a:xfrm>
            <a:custGeom>
              <a:avLst/>
              <a:gdLst/>
              <a:ahLst/>
              <a:cxnLst>
                <a:cxn ang="0">
                  <a:pos x="1422" y="1271"/>
                </a:cxn>
                <a:cxn ang="0">
                  <a:pos x="1498" y="1258"/>
                </a:cxn>
                <a:cxn ang="0">
                  <a:pos x="1557" y="1245"/>
                </a:cxn>
                <a:cxn ang="0">
                  <a:pos x="1621" y="1230"/>
                </a:cxn>
                <a:cxn ang="0">
                  <a:pos x="1681" y="1210"/>
                </a:cxn>
                <a:cxn ang="0">
                  <a:pos x="1754" y="1185"/>
                </a:cxn>
                <a:cxn ang="0">
                  <a:pos x="1822" y="1158"/>
                </a:cxn>
                <a:cxn ang="0">
                  <a:pos x="1889" y="1129"/>
                </a:cxn>
                <a:cxn ang="0">
                  <a:pos x="1945" y="1098"/>
                </a:cxn>
                <a:cxn ang="0">
                  <a:pos x="2002" y="1065"/>
                </a:cxn>
                <a:cxn ang="0">
                  <a:pos x="2065" y="1026"/>
                </a:cxn>
                <a:cxn ang="0">
                  <a:pos x="2119" y="990"/>
                </a:cxn>
                <a:cxn ang="0">
                  <a:pos x="2204" y="928"/>
                </a:cxn>
                <a:cxn ang="0">
                  <a:pos x="2285" y="852"/>
                </a:cxn>
                <a:cxn ang="0">
                  <a:pos x="2345" y="788"/>
                </a:cxn>
                <a:cxn ang="0">
                  <a:pos x="2410" y="715"/>
                </a:cxn>
                <a:cxn ang="0">
                  <a:pos x="2474" y="631"/>
                </a:cxn>
                <a:cxn ang="0">
                  <a:pos x="2480" y="0"/>
                </a:cxn>
                <a:cxn ang="0">
                  <a:pos x="1851" y="309"/>
                </a:cxn>
                <a:cxn ang="0">
                  <a:pos x="1795" y="372"/>
                </a:cxn>
                <a:cxn ang="0">
                  <a:pos x="1738" y="430"/>
                </a:cxn>
                <a:cxn ang="0">
                  <a:pos x="1689" y="475"/>
                </a:cxn>
                <a:cxn ang="0">
                  <a:pos x="1628" y="516"/>
                </a:cxn>
                <a:cxn ang="0">
                  <a:pos x="1559" y="556"/>
                </a:cxn>
                <a:cxn ang="0">
                  <a:pos x="1492" y="590"/>
                </a:cxn>
                <a:cxn ang="0">
                  <a:pos x="1427" y="611"/>
                </a:cxn>
                <a:cxn ang="0">
                  <a:pos x="1349" y="632"/>
                </a:cxn>
                <a:cxn ang="0">
                  <a:pos x="1257" y="642"/>
                </a:cxn>
                <a:cxn ang="0">
                  <a:pos x="1099" y="646"/>
                </a:cxn>
                <a:cxn ang="0">
                  <a:pos x="969" y="625"/>
                </a:cxn>
                <a:cxn ang="0">
                  <a:pos x="834" y="583"/>
                </a:cxn>
                <a:cxn ang="0">
                  <a:pos x="713" y="523"/>
                </a:cxn>
                <a:cxn ang="0">
                  <a:pos x="0" y="815"/>
                </a:cxn>
                <a:cxn ang="0">
                  <a:pos x="65" y="876"/>
                </a:cxn>
                <a:cxn ang="0">
                  <a:pos x="128" y="930"/>
                </a:cxn>
                <a:cxn ang="0">
                  <a:pos x="198" y="985"/>
                </a:cxn>
                <a:cxn ang="0">
                  <a:pos x="268" y="1032"/>
                </a:cxn>
                <a:cxn ang="0">
                  <a:pos x="346" y="1078"/>
                </a:cxn>
                <a:cxn ang="0">
                  <a:pos x="422" y="1119"/>
                </a:cxn>
                <a:cxn ang="0">
                  <a:pos x="494" y="1153"/>
                </a:cxn>
                <a:cxn ang="0">
                  <a:pos x="586" y="1189"/>
                </a:cxn>
                <a:cxn ang="0">
                  <a:pos x="675" y="1219"/>
                </a:cxn>
                <a:cxn ang="0">
                  <a:pos x="755" y="1243"/>
                </a:cxn>
                <a:cxn ang="0">
                  <a:pos x="837" y="1261"/>
                </a:cxn>
                <a:cxn ang="0">
                  <a:pos x="932" y="1276"/>
                </a:cxn>
                <a:cxn ang="0">
                  <a:pos x="1033" y="1286"/>
                </a:cxn>
                <a:cxn ang="0">
                  <a:pos x="1123" y="1290"/>
                </a:cxn>
                <a:cxn ang="0">
                  <a:pos x="1217" y="1289"/>
                </a:cxn>
                <a:cxn ang="0">
                  <a:pos x="1311" y="1285"/>
                </a:cxn>
                <a:cxn ang="0">
                  <a:pos x="1393" y="1275"/>
                </a:cxn>
              </a:cxnLst>
              <a:rect l="0" t="0" r="r" b="b"/>
              <a:pathLst>
                <a:path w="2773" h="1290">
                  <a:moveTo>
                    <a:pt x="1393" y="1275"/>
                  </a:moveTo>
                  <a:lnTo>
                    <a:pt x="1422" y="1271"/>
                  </a:lnTo>
                  <a:lnTo>
                    <a:pt x="1460" y="1265"/>
                  </a:lnTo>
                  <a:lnTo>
                    <a:pt x="1498" y="1258"/>
                  </a:lnTo>
                  <a:lnTo>
                    <a:pt x="1525" y="1252"/>
                  </a:lnTo>
                  <a:lnTo>
                    <a:pt x="1557" y="1245"/>
                  </a:lnTo>
                  <a:lnTo>
                    <a:pt x="1589" y="1237"/>
                  </a:lnTo>
                  <a:lnTo>
                    <a:pt x="1621" y="1230"/>
                  </a:lnTo>
                  <a:lnTo>
                    <a:pt x="1649" y="1221"/>
                  </a:lnTo>
                  <a:lnTo>
                    <a:pt x="1681" y="1210"/>
                  </a:lnTo>
                  <a:lnTo>
                    <a:pt x="1721" y="1198"/>
                  </a:lnTo>
                  <a:lnTo>
                    <a:pt x="1754" y="1185"/>
                  </a:lnTo>
                  <a:lnTo>
                    <a:pt x="1786" y="1172"/>
                  </a:lnTo>
                  <a:lnTo>
                    <a:pt x="1822" y="1158"/>
                  </a:lnTo>
                  <a:lnTo>
                    <a:pt x="1857" y="1143"/>
                  </a:lnTo>
                  <a:lnTo>
                    <a:pt x="1889" y="1129"/>
                  </a:lnTo>
                  <a:lnTo>
                    <a:pt x="1918" y="1112"/>
                  </a:lnTo>
                  <a:lnTo>
                    <a:pt x="1945" y="1098"/>
                  </a:lnTo>
                  <a:lnTo>
                    <a:pt x="1972" y="1081"/>
                  </a:lnTo>
                  <a:lnTo>
                    <a:pt x="2002" y="1065"/>
                  </a:lnTo>
                  <a:lnTo>
                    <a:pt x="2035" y="1046"/>
                  </a:lnTo>
                  <a:lnTo>
                    <a:pt x="2065" y="1026"/>
                  </a:lnTo>
                  <a:lnTo>
                    <a:pt x="2094" y="1006"/>
                  </a:lnTo>
                  <a:lnTo>
                    <a:pt x="2119" y="990"/>
                  </a:lnTo>
                  <a:lnTo>
                    <a:pt x="2164" y="959"/>
                  </a:lnTo>
                  <a:lnTo>
                    <a:pt x="2204" y="928"/>
                  </a:lnTo>
                  <a:lnTo>
                    <a:pt x="2243" y="893"/>
                  </a:lnTo>
                  <a:lnTo>
                    <a:pt x="2285" y="852"/>
                  </a:lnTo>
                  <a:lnTo>
                    <a:pt x="2313" y="822"/>
                  </a:lnTo>
                  <a:lnTo>
                    <a:pt x="2345" y="788"/>
                  </a:lnTo>
                  <a:lnTo>
                    <a:pt x="2380" y="752"/>
                  </a:lnTo>
                  <a:lnTo>
                    <a:pt x="2410" y="715"/>
                  </a:lnTo>
                  <a:lnTo>
                    <a:pt x="2439" y="676"/>
                  </a:lnTo>
                  <a:lnTo>
                    <a:pt x="2474" y="631"/>
                  </a:lnTo>
                  <a:lnTo>
                    <a:pt x="2773" y="786"/>
                  </a:lnTo>
                  <a:lnTo>
                    <a:pt x="2480" y="0"/>
                  </a:lnTo>
                  <a:lnTo>
                    <a:pt x="1532" y="149"/>
                  </a:lnTo>
                  <a:lnTo>
                    <a:pt x="1851" y="309"/>
                  </a:lnTo>
                  <a:lnTo>
                    <a:pt x="1824" y="343"/>
                  </a:lnTo>
                  <a:lnTo>
                    <a:pt x="1795" y="372"/>
                  </a:lnTo>
                  <a:lnTo>
                    <a:pt x="1767" y="402"/>
                  </a:lnTo>
                  <a:lnTo>
                    <a:pt x="1738" y="430"/>
                  </a:lnTo>
                  <a:lnTo>
                    <a:pt x="1714" y="451"/>
                  </a:lnTo>
                  <a:lnTo>
                    <a:pt x="1689" y="475"/>
                  </a:lnTo>
                  <a:lnTo>
                    <a:pt x="1660" y="495"/>
                  </a:lnTo>
                  <a:lnTo>
                    <a:pt x="1628" y="516"/>
                  </a:lnTo>
                  <a:lnTo>
                    <a:pt x="1590" y="538"/>
                  </a:lnTo>
                  <a:lnTo>
                    <a:pt x="1559" y="556"/>
                  </a:lnTo>
                  <a:lnTo>
                    <a:pt x="1532" y="571"/>
                  </a:lnTo>
                  <a:lnTo>
                    <a:pt x="1492" y="590"/>
                  </a:lnTo>
                  <a:lnTo>
                    <a:pt x="1457" y="603"/>
                  </a:lnTo>
                  <a:lnTo>
                    <a:pt x="1427" y="611"/>
                  </a:lnTo>
                  <a:lnTo>
                    <a:pt x="1395" y="621"/>
                  </a:lnTo>
                  <a:lnTo>
                    <a:pt x="1349" y="632"/>
                  </a:lnTo>
                  <a:lnTo>
                    <a:pt x="1303" y="638"/>
                  </a:lnTo>
                  <a:lnTo>
                    <a:pt x="1257" y="642"/>
                  </a:lnTo>
                  <a:lnTo>
                    <a:pt x="1188" y="645"/>
                  </a:lnTo>
                  <a:lnTo>
                    <a:pt x="1099" y="646"/>
                  </a:lnTo>
                  <a:lnTo>
                    <a:pt x="1031" y="638"/>
                  </a:lnTo>
                  <a:lnTo>
                    <a:pt x="969" y="625"/>
                  </a:lnTo>
                  <a:lnTo>
                    <a:pt x="898" y="607"/>
                  </a:lnTo>
                  <a:lnTo>
                    <a:pt x="834" y="583"/>
                  </a:lnTo>
                  <a:lnTo>
                    <a:pt x="770" y="555"/>
                  </a:lnTo>
                  <a:lnTo>
                    <a:pt x="713" y="523"/>
                  </a:lnTo>
                  <a:lnTo>
                    <a:pt x="658" y="479"/>
                  </a:lnTo>
                  <a:lnTo>
                    <a:pt x="0" y="815"/>
                  </a:lnTo>
                  <a:lnTo>
                    <a:pt x="27" y="843"/>
                  </a:lnTo>
                  <a:lnTo>
                    <a:pt x="65" y="876"/>
                  </a:lnTo>
                  <a:lnTo>
                    <a:pt x="97" y="904"/>
                  </a:lnTo>
                  <a:lnTo>
                    <a:pt x="128" y="930"/>
                  </a:lnTo>
                  <a:lnTo>
                    <a:pt x="160" y="957"/>
                  </a:lnTo>
                  <a:lnTo>
                    <a:pt x="198" y="985"/>
                  </a:lnTo>
                  <a:lnTo>
                    <a:pt x="233" y="1009"/>
                  </a:lnTo>
                  <a:lnTo>
                    <a:pt x="268" y="1032"/>
                  </a:lnTo>
                  <a:lnTo>
                    <a:pt x="308" y="1054"/>
                  </a:lnTo>
                  <a:lnTo>
                    <a:pt x="346" y="1078"/>
                  </a:lnTo>
                  <a:lnTo>
                    <a:pt x="386" y="1101"/>
                  </a:lnTo>
                  <a:lnTo>
                    <a:pt x="422" y="1119"/>
                  </a:lnTo>
                  <a:lnTo>
                    <a:pt x="459" y="1137"/>
                  </a:lnTo>
                  <a:lnTo>
                    <a:pt x="494" y="1153"/>
                  </a:lnTo>
                  <a:lnTo>
                    <a:pt x="542" y="1172"/>
                  </a:lnTo>
                  <a:lnTo>
                    <a:pt x="586" y="1189"/>
                  </a:lnTo>
                  <a:lnTo>
                    <a:pt x="637" y="1206"/>
                  </a:lnTo>
                  <a:lnTo>
                    <a:pt x="675" y="1219"/>
                  </a:lnTo>
                  <a:lnTo>
                    <a:pt x="712" y="1231"/>
                  </a:lnTo>
                  <a:lnTo>
                    <a:pt x="755" y="1243"/>
                  </a:lnTo>
                  <a:lnTo>
                    <a:pt x="796" y="1252"/>
                  </a:lnTo>
                  <a:lnTo>
                    <a:pt x="837" y="1261"/>
                  </a:lnTo>
                  <a:lnTo>
                    <a:pt x="885" y="1269"/>
                  </a:lnTo>
                  <a:lnTo>
                    <a:pt x="932" y="1276"/>
                  </a:lnTo>
                  <a:lnTo>
                    <a:pt x="982" y="1282"/>
                  </a:lnTo>
                  <a:lnTo>
                    <a:pt x="1033" y="1286"/>
                  </a:lnTo>
                  <a:lnTo>
                    <a:pt x="1071" y="1288"/>
                  </a:lnTo>
                  <a:lnTo>
                    <a:pt x="1123" y="1290"/>
                  </a:lnTo>
                  <a:lnTo>
                    <a:pt x="1176" y="1290"/>
                  </a:lnTo>
                  <a:lnTo>
                    <a:pt x="1217" y="1289"/>
                  </a:lnTo>
                  <a:lnTo>
                    <a:pt x="1261" y="1288"/>
                  </a:lnTo>
                  <a:lnTo>
                    <a:pt x="1311" y="1285"/>
                  </a:lnTo>
                  <a:lnTo>
                    <a:pt x="1355" y="1279"/>
                  </a:lnTo>
                  <a:lnTo>
                    <a:pt x="1393" y="1275"/>
                  </a:lnTo>
                  <a:close/>
                </a:path>
              </a:pathLst>
            </a:custGeom>
            <a:gradFill rotWithShape="0">
              <a:gsLst>
                <a:gs pos="0">
                  <a:schemeClr val="bg1">
                    <a:gamma/>
                    <a:shade val="46275"/>
                    <a:invGamma/>
                  </a:schemeClr>
                </a:gs>
                <a:gs pos="50000">
                  <a:schemeClr val="bg1"/>
                </a:gs>
                <a:gs pos="100000">
                  <a:schemeClr val="bg1">
                    <a:gamma/>
                    <a:shade val="46275"/>
                    <a:invGamma/>
                  </a:schemeClr>
                </a:gs>
              </a:gsLst>
              <a:lin ang="0" scaled="1"/>
            </a:gradFill>
            <a:ln w="9525">
              <a:noFill/>
              <a:round/>
              <a:headEnd/>
              <a:tailEnd/>
            </a:ln>
            <a:effectLst>
              <a:outerShdw dist="35921" dir="2700000" algn="ctr" rotWithShape="0">
                <a:schemeClr val="bg2"/>
              </a:outerShdw>
            </a:effectLst>
          </p:spPr>
          <p:txBody>
            <a:bodyPr/>
            <a:lstStyle/>
            <a:p>
              <a:pPr>
                <a:defRPr/>
              </a:pPr>
              <a:endParaRPr lang="zh-CN" altLang="en-US"/>
            </a:p>
          </p:txBody>
        </p:sp>
        <p:sp>
          <p:nvSpPr>
            <p:cNvPr id="29" name="Freeform 14"/>
            <p:cNvSpPr>
              <a:spLocks/>
            </p:cNvSpPr>
            <p:nvPr/>
          </p:nvSpPr>
          <p:spPr bwMode="auto">
            <a:xfrm>
              <a:off x="1641" y="4852"/>
              <a:ext cx="402" cy="634"/>
            </a:xfrm>
            <a:custGeom>
              <a:avLst/>
              <a:gdLst/>
              <a:ahLst/>
              <a:cxnLst>
                <a:cxn ang="0">
                  <a:pos x="1377" y="5"/>
                </a:cxn>
                <a:cxn ang="0">
                  <a:pos x="1305" y="17"/>
                </a:cxn>
                <a:cxn ang="0">
                  <a:pos x="1243" y="31"/>
                </a:cxn>
                <a:cxn ang="0">
                  <a:pos x="1181" y="47"/>
                </a:cxn>
                <a:cxn ang="0">
                  <a:pos x="1119" y="66"/>
                </a:cxn>
                <a:cxn ang="0">
                  <a:pos x="1049" y="92"/>
                </a:cxn>
                <a:cxn ang="0">
                  <a:pos x="981" y="118"/>
                </a:cxn>
                <a:cxn ang="0">
                  <a:pos x="914" y="148"/>
                </a:cxn>
                <a:cxn ang="0">
                  <a:pos x="857" y="179"/>
                </a:cxn>
                <a:cxn ang="0">
                  <a:pos x="800" y="211"/>
                </a:cxn>
                <a:cxn ang="0">
                  <a:pos x="736" y="252"/>
                </a:cxn>
                <a:cxn ang="0">
                  <a:pos x="681" y="289"/>
                </a:cxn>
                <a:cxn ang="0">
                  <a:pos x="592" y="359"/>
                </a:cxn>
                <a:cxn ang="0">
                  <a:pos x="515" y="428"/>
                </a:cxn>
                <a:cxn ang="0">
                  <a:pos x="455" y="491"/>
                </a:cxn>
                <a:cxn ang="0">
                  <a:pos x="391" y="564"/>
                </a:cxn>
                <a:cxn ang="0">
                  <a:pos x="334" y="644"/>
                </a:cxn>
                <a:cxn ang="0">
                  <a:pos x="282" y="723"/>
                </a:cxn>
                <a:cxn ang="0">
                  <a:pos x="237" y="812"/>
                </a:cxn>
                <a:cxn ang="0">
                  <a:pos x="199" y="906"/>
                </a:cxn>
                <a:cxn ang="0">
                  <a:pos x="159" y="1022"/>
                </a:cxn>
                <a:cxn ang="0">
                  <a:pos x="135" y="1136"/>
                </a:cxn>
                <a:cxn ang="0">
                  <a:pos x="116" y="1284"/>
                </a:cxn>
                <a:cxn ang="0">
                  <a:pos x="116" y="1412"/>
                </a:cxn>
                <a:cxn ang="0">
                  <a:pos x="131" y="1529"/>
                </a:cxn>
                <a:cxn ang="0">
                  <a:pos x="153" y="1648"/>
                </a:cxn>
                <a:cxn ang="0">
                  <a:pos x="196" y="1779"/>
                </a:cxn>
                <a:cxn ang="0">
                  <a:pos x="247" y="1901"/>
                </a:cxn>
                <a:cxn ang="0">
                  <a:pos x="317" y="2016"/>
                </a:cxn>
                <a:cxn ang="0">
                  <a:pos x="965" y="2302"/>
                </a:cxn>
                <a:cxn ang="0">
                  <a:pos x="949" y="1693"/>
                </a:cxn>
                <a:cxn ang="0">
                  <a:pos x="890" y="1597"/>
                </a:cxn>
                <a:cxn ang="0">
                  <a:pos x="855" y="1505"/>
                </a:cxn>
                <a:cxn ang="0">
                  <a:pos x="843" y="1416"/>
                </a:cxn>
                <a:cxn ang="0">
                  <a:pos x="838" y="1329"/>
                </a:cxn>
                <a:cxn ang="0">
                  <a:pos x="847" y="1226"/>
                </a:cxn>
                <a:cxn ang="0">
                  <a:pos x="874" y="1125"/>
                </a:cxn>
                <a:cxn ang="0">
                  <a:pos x="916" y="1031"/>
                </a:cxn>
                <a:cxn ang="0">
                  <a:pos x="965" y="956"/>
                </a:cxn>
                <a:cxn ang="0">
                  <a:pos x="1009" y="903"/>
                </a:cxn>
                <a:cxn ang="0">
                  <a:pos x="1062" y="848"/>
                </a:cxn>
                <a:cxn ang="0">
                  <a:pos x="1113" y="803"/>
                </a:cxn>
                <a:cxn ang="0">
                  <a:pos x="1172" y="762"/>
                </a:cxn>
                <a:cxn ang="0">
                  <a:pos x="1241" y="722"/>
                </a:cxn>
                <a:cxn ang="0">
                  <a:pos x="1308" y="688"/>
                </a:cxn>
                <a:cxn ang="0">
                  <a:pos x="1407" y="658"/>
                </a:cxn>
              </a:cxnLst>
              <a:rect l="0" t="0" r="r" b="b"/>
              <a:pathLst>
                <a:path w="1407" h="2302">
                  <a:moveTo>
                    <a:pt x="1407" y="0"/>
                  </a:moveTo>
                  <a:lnTo>
                    <a:pt x="1377" y="5"/>
                  </a:lnTo>
                  <a:lnTo>
                    <a:pt x="1346" y="9"/>
                  </a:lnTo>
                  <a:lnTo>
                    <a:pt x="1305" y="17"/>
                  </a:lnTo>
                  <a:lnTo>
                    <a:pt x="1275" y="23"/>
                  </a:lnTo>
                  <a:lnTo>
                    <a:pt x="1243" y="31"/>
                  </a:lnTo>
                  <a:lnTo>
                    <a:pt x="1213" y="40"/>
                  </a:lnTo>
                  <a:lnTo>
                    <a:pt x="1181" y="47"/>
                  </a:lnTo>
                  <a:lnTo>
                    <a:pt x="1151" y="55"/>
                  </a:lnTo>
                  <a:lnTo>
                    <a:pt x="1119" y="66"/>
                  </a:lnTo>
                  <a:lnTo>
                    <a:pt x="1081" y="79"/>
                  </a:lnTo>
                  <a:lnTo>
                    <a:pt x="1049" y="92"/>
                  </a:lnTo>
                  <a:lnTo>
                    <a:pt x="1016" y="104"/>
                  </a:lnTo>
                  <a:lnTo>
                    <a:pt x="981" y="118"/>
                  </a:lnTo>
                  <a:lnTo>
                    <a:pt x="946" y="134"/>
                  </a:lnTo>
                  <a:lnTo>
                    <a:pt x="914" y="148"/>
                  </a:lnTo>
                  <a:lnTo>
                    <a:pt x="884" y="165"/>
                  </a:lnTo>
                  <a:lnTo>
                    <a:pt x="857" y="179"/>
                  </a:lnTo>
                  <a:lnTo>
                    <a:pt x="830" y="196"/>
                  </a:lnTo>
                  <a:lnTo>
                    <a:pt x="800" y="211"/>
                  </a:lnTo>
                  <a:lnTo>
                    <a:pt x="766" y="231"/>
                  </a:lnTo>
                  <a:lnTo>
                    <a:pt x="736" y="252"/>
                  </a:lnTo>
                  <a:lnTo>
                    <a:pt x="708" y="272"/>
                  </a:lnTo>
                  <a:lnTo>
                    <a:pt x="681" y="289"/>
                  </a:lnTo>
                  <a:lnTo>
                    <a:pt x="636" y="321"/>
                  </a:lnTo>
                  <a:lnTo>
                    <a:pt x="592" y="359"/>
                  </a:lnTo>
                  <a:lnTo>
                    <a:pt x="557" y="387"/>
                  </a:lnTo>
                  <a:lnTo>
                    <a:pt x="515" y="428"/>
                  </a:lnTo>
                  <a:lnTo>
                    <a:pt x="487" y="457"/>
                  </a:lnTo>
                  <a:lnTo>
                    <a:pt x="455" y="491"/>
                  </a:lnTo>
                  <a:lnTo>
                    <a:pt x="420" y="529"/>
                  </a:lnTo>
                  <a:lnTo>
                    <a:pt x="391" y="564"/>
                  </a:lnTo>
                  <a:lnTo>
                    <a:pt x="363" y="605"/>
                  </a:lnTo>
                  <a:lnTo>
                    <a:pt x="334" y="644"/>
                  </a:lnTo>
                  <a:lnTo>
                    <a:pt x="306" y="686"/>
                  </a:lnTo>
                  <a:lnTo>
                    <a:pt x="282" y="723"/>
                  </a:lnTo>
                  <a:lnTo>
                    <a:pt x="259" y="768"/>
                  </a:lnTo>
                  <a:lnTo>
                    <a:pt x="237" y="812"/>
                  </a:lnTo>
                  <a:lnTo>
                    <a:pt x="218" y="856"/>
                  </a:lnTo>
                  <a:lnTo>
                    <a:pt x="199" y="906"/>
                  </a:lnTo>
                  <a:lnTo>
                    <a:pt x="175" y="966"/>
                  </a:lnTo>
                  <a:lnTo>
                    <a:pt x="159" y="1022"/>
                  </a:lnTo>
                  <a:lnTo>
                    <a:pt x="143" y="1080"/>
                  </a:lnTo>
                  <a:lnTo>
                    <a:pt x="135" y="1136"/>
                  </a:lnTo>
                  <a:lnTo>
                    <a:pt x="124" y="1202"/>
                  </a:lnTo>
                  <a:lnTo>
                    <a:pt x="116" y="1284"/>
                  </a:lnTo>
                  <a:lnTo>
                    <a:pt x="115" y="1349"/>
                  </a:lnTo>
                  <a:lnTo>
                    <a:pt x="116" y="1412"/>
                  </a:lnTo>
                  <a:lnTo>
                    <a:pt x="123" y="1472"/>
                  </a:lnTo>
                  <a:lnTo>
                    <a:pt x="131" y="1529"/>
                  </a:lnTo>
                  <a:lnTo>
                    <a:pt x="139" y="1588"/>
                  </a:lnTo>
                  <a:lnTo>
                    <a:pt x="153" y="1648"/>
                  </a:lnTo>
                  <a:lnTo>
                    <a:pt x="172" y="1713"/>
                  </a:lnTo>
                  <a:lnTo>
                    <a:pt x="196" y="1779"/>
                  </a:lnTo>
                  <a:lnTo>
                    <a:pt x="220" y="1841"/>
                  </a:lnTo>
                  <a:lnTo>
                    <a:pt x="247" y="1901"/>
                  </a:lnTo>
                  <a:lnTo>
                    <a:pt x="278" y="1960"/>
                  </a:lnTo>
                  <a:lnTo>
                    <a:pt x="317" y="2016"/>
                  </a:lnTo>
                  <a:lnTo>
                    <a:pt x="0" y="2175"/>
                  </a:lnTo>
                  <a:lnTo>
                    <a:pt x="965" y="2302"/>
                  </a:lnTo>
                  <a:lnTo>
                    <a:pt x="1319" y="1517"/>
                  </a:lnTo>
                  <a:lnTo>
                    <a:pt x="949" y="1693"/>
                  </a:lnTo>
                  <a:lnTo>
                    <a:pt x="913" y="1642"/>
                  </a:lnTo>
                  <a:lnTo>
                    <a:pt x="890" y="1597"/>
                  </a:lnTo>
                  <a:lnTo>
                    <a:pt x="870" y="1551"/>
                  </a:lnTo>
                  <a:lnTo>
                    <a:pt x="855" y="1505"/>
                  </a:lnTo>
                  <a:lnTo>
                    <a:pt x="846" y="1460"/>
                  </a:lnTo>
                  <a:lnTo>
                    <a:pt x="843" y="1416"/>
                  </a:lnTo>
                  <a:lnTo>
                    <a:pt x="838" y="1372"/>
                  </a:lnTo>
                  <a:lnTo>
                    <a:pt x="838" y="1329"/>
                  </a:lnTo>
                  <a:lnTo>
                    <a:pt x="841" y="1277"/>
                  </a:lnTo>
                  <a:lnTo>
                    <a:pt x="847" y="1226"/>
                  </a:lnTo>
                  <a:lnTo>
                    <a:pt x="860" y="1170"/>
                  </a:lnTo>
                  <a:lnTo>
                    <a:pt x="874" y="1125"/>
                  </a:lnTo>
                  <a:lnTo>
                    <a:pt x="897" y="1074"/>
                  </a:lnTo>
                  <a:lnTo>
                    <a:pt x="916" y="1031"/>
                  </a:lnTo>
                  <a:lnTo>
                    <a:pt x="943" y="989"/>
                  </a:lnTo>
                  <a:lnTo>
                    <a:pt x="965" y="956"/>
                  </a:lnTo>
                  <a:lnTo>
                    <a:pt x="987" y="930"/>
                  </a:lnTo>
                  <a:lnTo>
                    <a:pt x="1009" y="903"/>
                  </a:lnTo>
                  <a:lnTo>
                    <a:pt x="1035" y="876"/>
                  </a:lnTo>
                  <a:lnTo>
                    <a:pt x="1062" y="848"/>
                  </a:lnTo>
                  <a:lnTo>
                    <a:pt x="1086" y="828"/>
                  </a:lnTo>
                  <a:lnTo>
                    <a:pt x="1113" y="803"/>
                  </a:lnTo>
                  <a:lnTo>
                    <a:pt x="1140" y="783"/>
                  </a:lnTo>
                  <a:lnTo>
                    <a:pt x="1172" y="762"/>
                  </a:lnTo>
                  <a:lnTo>
                    <a:pt x="1210" y="740"/>
                  </a:lnTo>
                  <a:lnTo>
                    <a:pt x="1241" y="722"/>
                  </a:lnTo>
                  <a:lnTo>
                    <a:pt x="1268" y="707"/>
                  </a:lnTo>
                  <a:lnTo>
                    <a:pt x="1308" y="688"/>
                  </a:lnTo>
                  <a:lnTo>
                    <a:pt x="1346" y="674"/>
                  </a:lnTo>
                  <a:lnTo>
                    <a:pt x="1407" y="658"/>
                  </a:lnTo>
                  <a:lnTo>
                    <a:pt x="1407" y="0"/>
                  </a:lnTo>
                  <a:close/>
                </a:path>
              </a:pathLst>
            </a:custGeom>
            <a:gradFill rotWithShape="0">
              <a:gsLst>
                <a:gs pos="0">
                  <a:schemeClr val="bg1">
                    <a:gamma/>
                    <a:shade val="46275"/>
                    <a:invGamma/>
                  </a:schemeClr>
                </a:gs>
                <a:gs pos="50000">
                  <a:schemeClr val="bg1"/>
                </a:gs>
                <a:gs pos="100000">
                  <a:schemeClr val="bg1">
                    <a:gamma/>
                    <a:shade val="46275"/>
                    <a:invGamma/>
                  </a:schemeClr>
                </a:gs>
              </a:gsLst>
              <a:lin ang="0" scaled="1"/>
            </a:gradFill>
            <a:ln w="9525">
              <a:noFill/>
              <a:round/>
              <a:headEnd/>
              <a:tailEnd/>
            </a:ln>
            <a:effectLst>
              <a:outerShdw dist="35921" dir="2700000" algn="ctr" rotWithShape="0">
                <a:schemeClr val="bg2"/>
              </a:outerShdw>
            </a:effectLst>
          </p:spPr>
          <p:txBody>
            <a:bodyPr/>
            <a:lstStyle/>
            <a:p>
              <a:pPr>
                <a:defRPr/>
              </a:pPr>
              <a:endParaRPr lang="zh-CN" altLang="en-US"/>
            </a:p>
          </p:txBody>
        </p:sp>
        <p:sp>
          <p:nvSpPr>
            <p:cNvPr id="30" name="Freeform 15"/>
            <p:cNvSpPr>
              <a:spLocks/>
            </p:cNvSpPr>
            <p:nvPr/>
          </p:nvSpPr>
          <p:spPr bwMode="auto">
            <a:xfrm>
              <a:off x="1951" y="4767"/>
              <a:ext cx="593" cy="575"/>
            </a:xfrm>
            <a:custGeom>
              <a:avLst/>
              <a:gdLst/>
              <a:ahLst/>
              <a:cxnLst>
                <a:cxn ang="0">
                  <a:pos x="824" y="309"/>
                </a:cxn>
                <a:cxn ang="0">
                  <a:pos x="901" y="324"/>
                </a:cxn>
                <a:cxn ang="0">
                  <a:pos x="960" y="336"/>
                </a:cxn>
                <a:cxn ang="0">
                  <a:pos x="1021" y="353"/>
                </a:cxn>
                <a:cxn ang="0">
                  <a:pos x="1083" y="371"/>
                </a:cxn>
                <a:cxn ang="0">
                  <a:pos x="1155" y="397"/>
                </a:cxn>
                <a:cxn ang="0">
                  <a:pos x="1223" y="423"/>
                </a:cxn>
                <a:cxn ang="0">
                  <a:pos x="1290" y="453"/>
                </a:cxn>
                <a:cxn ang="0">
                  <a:pos x="1347" y="484"/>
                </a:cxn>
                <a:cxn ang="0">
                  <a:pos x="1404" y="516"/>
                </a:cxn>
                <a:cxn ang="0">
                  <a:pos x="1468" y="556"/>
                </a:cxn>
                <a:cxn ang="0">
                  <a:pos x="1524" y="593"/>
                </a:cxn>
                <a:cxn ang="0">
                  <a:pos x="1611" y="662"/>
                </a:cxn>
                <a:cxn ang="0">
                  <a:pos x="1687" y="731"/>
                </a:cxn>
                <a:cxn ang="0">
                  <a:pos x="1748" y="795"/>
                </a:cxn>
                <a:cxn ang="0">
                  <a:pos x="1811" y="869"/>
                </a:cxn>
                <a:cxn ang="0">
                  <a:pos x="1870" y="949"/>
                </a:cxn>
                <a:cxn ang="0">
                  <a:pos x="1921" y="1028"/>
                </a:cxn>
                <a:cxn ang="0">
                  <a:pos x="1967" y="1116"/>
                </a:cxn>
                <a:cxn ang="0">
                  <a:pos x="2005" y="1211"/>
                </a:cxn>
                <a:cxn ang="0">
                  <a:pos x="2045" y="1327"/>
                </a:cxn>
                <a:cxn ang="0">
                  <a:pos x="2069" y="1441"/>
                </a:cxn>
                <a:cxn ang="0">
                  <a:pos x="2088" y="1589"/>
                </a:cxn>
                <a:cxn ang="0">
                  <a:pos x="2088" y="1715"/>
                </a:cxn>
                <a:cxn ang="0">
                  <a:pos x="2073" y="1832"/>
                </a:cxn>
                <a:cxn ang="0">
                  <a:pos x="2051" y="1952"/>
                </a:cxn>
                <a:cxn ang="0">
                  <a:pos x="2008" y="2084"/>
                </a:cxn>
                <a:cxn ang="0">
                  <a:pos x="1350" y="1786"/>
                </a:cxn>
                <a:cxn ang="0">
                  <a:pos x="1366" y="1677"/>
                </a:cxn>
                <a:cxn ang="0">
                  <a:pos x="1363" y="1580"/>
                </a:cxn>
                <a:cxn ang="0">
                  <a:pos x="1344" y="1475"/>
                </a:cxn>
                <a:cxn ang="0">
                  <a:pos x="1308" y="1379"/>
                </a:cxn>
                <a:cxn ang="0">
                  <a:pos x="1261" y="1294"/>
                </a:cxn>
                <a:cxn ang="0">
                  <a:pos x="1217" y="1235"/>
                </a:cxn>
                <a:cxn ang="0">
                  <a:pos x="1169" y="1181"/>
                </a:cxn>
                <a:cxn ang="0">
                  <a:pos x="1117" y="1133"/>
                </a:cxn>
                <a:cxn ang="0">
                  <a:pos x="1063" y="1088"/>
                </a:cxn>
                <a:cxn ang="0">
                  <a:pos x="993" y="1046"/>
                </a:cxn>
                <a:cxn ang="0">
                  <a:pos x="934" y="1014"/>
                </a:cxn>
                <a:cxn ang="0">
                  <a:pos x="859" y="982"/>
                </a:cxn>
                <a:cxn ang="0">
                  <a:pos x="797" y="962"/>
                </a:cxn>
                <a:cxn ang="0">
                  <a:pos x="705" y="945"/>
                </a:cxn>
                <a:cxn ang="0">
                  <a:pos x="613" y="938"/>
                </a:cxn>
                <a:cxn ang="0">
                  <a:pos x="588" y="1275"/>
                </a:cxn>
                <a:cxn ang="0">
                  <a:pos x="586" y="0"/>
                </a:cxn>
                <a:cxn ang="0">
                  <a:pos x="618" y="293"/>
                </a:cxn>
                <a:cxn ang="0">
                  <a:pos x="712" y="297"/>
                </a:cxn>
                <a:cxn ang="0">
                  <a:pos x="796" y="305"/>
                </a:cxn>
              </a:cxnLst>
              <a:rect l="0" t="0" r="r" b="b"/>
              <a:pathLst>
                <a:path w="2089" h="2084">
                  <a:moveTo>
                    <a:pt x="796" y="305"/>
                  </a:moveTo>
                  <a:lnTo>
                    <a:pt x="824" y="309"/>
                  </a:lnTo>
                  <a:lnTo>
                    <a:pt x="863" y="315"/>
                  </a:lnTo>
                  <a:lnTo>
                    <a:pt x="901" y="324"/>
                  </a:lnTo>
                  <a:lnTo>
                    <a:pt x="928" y="329"/>
                  </a:lnTo>
                  <a:lnTo>
                    <a:pt x="960" y="336"/>
                  </a:lnTo>
                  <a:lnTo>
                    <a:pt x="990" y="345"/>
                  </a:lnTo>
                  <a:lnTo>
                    <a:pt x="1021" y="353"/>
                  </a:lnTo>
                  <a:lnTo>
                    <a:pt x="1050" y="360"/>
                  </a:lnTo>
                  <a:lnTo>
                    <a:pt x="1083" y="371"/>
                  </a:lnTo>
                  <a:lnTo>
                    <a:pt x="1122" y="385"/>
                  </a:lnTo>
                  <a:lnTo>
                    <a:pt x="1155" y="397"/>
                  </a:lnTo>
                  <a:lnTo>
                    <a:pt x="1187" y="409"/>
                  </a:lnTo>
                  <a:lnTo>
                    <a:pt x="1223" y="423"/>
                  </a:lnTo>
                  <a:lnTo>
                    <a:pt x="1258" y="439"/>
                  </a:lnTo>
                  <a:lnTo>
                    <a:pt x="1290" y="453"/>
                  </a:lnTo>
                  <a:lnTo>
                    <a:pt x="1320" y="470"/>
                  </a:lnTo>
                  <a:lnTo>
                    <a:pt x="1347" y="484"/>
                  </a:lnTo>
                  <a:lnTo>
                    <a:pt x="1374" y="501"/>
                  </a:lnTo>
                  <a:lnTo>
                    <a:pt x="1404" y="516"/>
                  </a:lnTo>
                  <a:lnTo>
                    <a:pt x="1438" y="536"/>
                  </a:lnTo>
                  <a:lnTo>
                    <a:pt x="1468" y="556"/>
                  </a:lnTo>
                  <a:lnTo>
                    <a:pt x="1497" y="575"/>
                  </a:lnTo>
                  <a:lnTo>
                    <a:pt x="1524" y="593"/>
                  </a:lnTo>
                  <a:lnTo>
                    <a:pt x="1567" y="626"/>
                  </a:lnTo>
                  <a:lnTo>
                    <a:pt x="1611" y="662"/>
                  </a:lnTo>
                  <a:lnTo>
                    <a:pt x="1646" y="690"/>
                  </a:lnTo>
                  <a:lnTo>
                    <a:pt x="1687" y="731"/>
                  </a:lnTo>
                  <a:lnTo>
                    <a:pt x="1716" y="761"/>
                  </a:lnTo>
                  <a:lnTo>
                    <a:pt x="1748" y="795"/>
                  </a:lnTo>
                  <a:lnTo>
                    <a:pt x="1783" y="832"/>
                  </a:lnTo>
                  <a:lnTo>
                    <a:pt x="1811" y="869"/>
                  </a:lnTo>
                  <a:lnTo>
                    <a:pt x="1840" y="910"/>
                  </a:lnTo>
                  <a:lnTo>
                    <a:pt x="1870" y="949"/>
                  </a:lnTo>
                  <a:lnTo>
                    <a:pt x="1895" y="991"/>
                  </a:lnTo>
                  <a:lnTo>
                    <a:pt x="1921" y="1028"/>
                  </a:lnTo>
                  <a:lnTo>
                    <a:pt x="1945" y="1073"/>
                  </a:lnTo>
                  <a:lnTo>
                    <a:pt x="1967" y="1116"/>
                  </a:lnTo>
                  <a:lnTo>
                    <a:pt x="1986" y="1161"/>
                  </a:lnTo>
                  <a:lnTo>
                    <a:pt x="2005" y="1211"/>
                  </a:lnTo>
                  <a:lnTo>
                    <a:pt x="2029" y="1271"/>
                  </a:lnTo>
                  <a:lnTo>
                    <a:pt x="2045" y="1327"/>
                  </a:lnTo>
                  <a:lnTo>
                    <a:pt x="2061" y="1385"/>
                  </a:lnTo>
                  <a:lnTo>
                    <a:pt x="2069" y="1441"/>
                  </a:lnTo>
                  <a:lnTo>
                    <a:pt x="2080" y="1507"/>
                  </a:lnTo>
                  <a:lnTo>
                    <a:pt x="2088" y="1589"/>
                  </a:lnTo>
                  <a:lnTo>
                    <a:pt x="2089" y="1652"/>
                  </a:lnTo>
                  <a:lnTo>
                    <a:pt x="2088" y="1715"/>
                  </a:lnTo>
                  <a:lnTo>
                    <a:pt x="2081" y="1776"/>
                  </a:lnTo>
                  <a:lnTo>
                    <a:pt x="2073" y="1832"/>
                  </a:lnTo>
                  <a:lnTo>
                    <a:pt x="2065" y="1891"/>
                  </a:lnTo>
                  <a:lnTo>
                    <a:pt x="2051" y="1952"/>
                  </a:lnTo>
                  <a:lnTo>
                    <a:pt x="2032" y="2016"/>
                  </a:lnTo>
                  <a:lnTo>
                    <a:pt x="2008" y="2084"/>
                  </a:lnTo>
                  <a:lnTo>
                    <a:pt x="1872" y="1707"/>
                  </a:lnTo>
                  <a:lnTo>
                    <a:pt x="1350" y="1786"/>
                  </a:lnTo>
                  <a:lnTo>
                    <a:pt x="1362" y="1720"/>
                  </a:lnTo>
                  <a:lnTo>
                    <a:pt x="1366" y="1677"/>
                  </a:lnTo>
                  <a:lnTo>
                    <a:pt x="1366" y="1632"/>
                  </a:lnTo>
                  <a:lnTo>
                    <a:pt x="1363" y="1580"/>
                  </a:lnTo>
                  <a:lnTo>
                    <a:pt x="1355" y="1531"/>
                  </a:lnTo>
                  <a:lnTo>
                    <a:pt x="1344" y="1475"/>
                  </a:lnTo>
                  <a:lnTo>
                    <a:pt x="1330" y="1430"/>
                  </a:lnTo>
                  <a:lnTo>
                    <a:pt x="1308" y="1379"/>
                  </a:lnTo>
                  <a:lnTo>
                    <a:pt x="1287" y="1336"/>
                  </a:lnTo>
                  <a:lnTo>
                    <a:pt x="1261" y="1294"/>
                  </a:lnTo>
                  <a:lnTo>
                    <a:pt x="1239" y="1261"/>
                  </a:lnTo>
                  <a:lnTo>
                    <a:pt x="1217" y="1235"/>
                  </a:lnTo>
                  <a:lnTo>
                    <a:pt x="1195" y="1208"/>
                  </a:lnTo>
                  <a:lnTo>
                    <a:pt x="1169" y="1181"/>
                  </a:lnTo>
                  <a:lnTo>
                    <a:pt x="1141" y="1153"/>
                  </a:lnTo>
                  <a:lnTo>
                    <a:pt x="1117" y="1133"/>
                  </a:lnTo>
                  <a:lnTo>
                    <a:pt x="1090" y="1109"/>
                  </a:lnTo>
                  <a:lnTo>
                    <a:pt x="1063" y="1088"/>
                  </a:lnTo>
                  <a:lnTo>
                    <a:pt x="1031" y="1067"/>
                  </a:lnTo>
                  <a:lnTo>
                    <a:pt x="993" y="1046"/>
                  </a:lnTo>
                  <a:lnTo>
                    <a:pt x="961" y="1026"/>
                  </a:lnTo>
                  <a:lnTo>
                    <a:pt x="934" y="1014"/>
                  </a:lnTo>
                  <a:lnTo>
                    <a:pt x="894" y="993"/>
                  </a:lnTo>
                  <a:lnTo>
                    <a:pt x="859" y="982"/>
                  </a:lnTo>
                  <a:lnTo>
                    <a:pt x="829" y="972"/>
                  </a:lnTo>
                  <a:lnTo>
                    <a:pt x="797" y="962"/>
                  </a:lnTo>
                  <a:lnTo>
                    <a:pt x="750" y="952"/>
                  </a:lnTo>
                  <a:lnTo>
                    <a:pt x="705" y="945"/>
                  </a:lnTo>
                  <a:lnTo>
                    <a:pt x="659" y="941"/>
                  </a:lnTo>
                  <a:lnTo>
                    <a:pt x="613" y="938"/>
                  </a:lnTo>
                  <a:lnTo>
                    <a:pt x="588" y="937"/>
                  </a:lnTo>
                  <a:lnTo>
                    <a:pt x="588" y="1275"/>
                  </a:lnTo>
                  <a:lnTo>
                    <a:pt x="0" y="647"/>
                  </a:lnTo>
                  <a:lnTo>
                    <a:pt x="586" y="0"/>
                  </a:lnTo>
                  <a:lnTo>
                    <a:pt x="586" y="291"/>
                  </a:lnTo>
                  <a:lnTo>
                    <a:pt x="618" y="293"/>
                  </a:lnTo>
                  <a:lnTo>
                    <a:pt x="664" y="294"/>
                  </a:lnTo>
                  <a:lnTo>
                    <a:pt x="712" y="297"/>
                  </a:lnTo>
                  <a:lnTo>
                    <a:pt x="758" y="301"/>
                  </a:lnTo>
                  <a:lnTo>
                    <a:pt x="796" y="305"/>
                  </a:lnTo>
                  <a:close/>
                </a:path>
              </a:pathLst>
            </a:custGeom>
            <a:gradFill rotWithShape="0">
              <a:gsLst>
                <a:gs pos="0">
                  <a:schemeClr val="bg1">
                    <a:gamma/>
                    <a:shade val="46275"/>
                    <a:invGamma/>
                  </a:schemeClr>
                </a:gs>
                <a:gs pos="50000">
                  <a:schemeClr val="bg1"/>
                </a:gs>
                <a:gs pos="100000">
                  <a:schemeClr val="bg1">
                    <a:gamma/>
                    <a:shade val="46275"/>
                    <a:invGamma/>
                  </a:schemeClr>
                </a:gs>
              </a:gsLst>
              <a:lin ang="0" scaled="1"/>
            </a:gradFill>
            <a:ln w="9525">
              <a:noFill/>
              <a:round/>
              <a:headEnd/>
              <a:tailEnd/>
            </a:ln>
            <a:effectLst>
              <a:outerShdw dist="35921" dir="2700000" algn="ctr" rotWithShape="0">
                <a:schemeClr val="bg2"/>
              </a:outerShdw>
            </a:effectLst>
          </p:spPr>
          <p:txBody>
            <a:bodyPr/>
            <a:lstStyle/>
            <a:p>
              <a:pPr>
                <a:defRPr/>
              </a:pPr>
              <a:endParaRPr lang="zh-CN" altLang="en-US"/>
            </a:p>
          </p:txBody>
        </p:sp>
      </p:grpSp>
      <p:sp>
        <p:nvSpPr>
          <p:cNvPr id="31" name="Oval 16"/>
          <p:cNvSpPr>
            <a:spLocks noChangeArrowheads="1"/>
          </p:cNvSpPr>
          <p:nvPr/>
        </p:nvSpPr>
        <p:spPr bwMode="auto">
          <a:xfrm>
            <a:off x="4236701" y="2694715"/>
            <a:ext cx="1773237" cy="505697"/>
          </a:xfrm>
          <a:prstGeom prst="ellipse">
            <a:avLst/>
          </a:prstGeom>
          <a:gradFill rotWithShape="0">
            <a:gsLst>
              <a:gs pos="0">
                <a:srgbClr val="B28F10"/>
              </a:gs>
              <a:gs pos="50000">
                <a:srgbClr val="F1EBD4"/>
              </a:gs>
              <a:gs pos="100000">
                <a:srgbClr val="B28F10"/>
              </a:gs>
            </a:gsLst>
            <a:lin ang="0" scaled="1"/>
          </a:gradFill>
          <a:ln>
            <a:noFill/>
          </a:ln>
          <a:extLst>
            <a:ext uri="{91240B29-F687-4F45-9708-019B960494DF}">
              <a14:hiddenLine xmlns:a14="http://schemas.microsoft.com/office/drawing/2010/main" w="12700">
                <a:solidFill>
                  <a:srgbClr val="000000"/>
                </a:solidFill>
                <a:round/>
                <a:headEnd type="none" w="sm" len="sm"/>
                <a:tailEnd type="none" w="sm" len="sm"/>
              </a14:hiddenLine>
            </a:ext>
          </a:extLst>
        </p:spPr>
        <p:txBody>
          <a:bodyPr wrap="none" anchor="ctr"/>
          <a:lstStyle/>
          <a:p>
            <a:endParaRPr lang="zh-CN" altLang="en-US"/>
          </a:p>
        </p:txBody>
      </p:sp>
      <p:sp>
        <p:nvSpPr>
          <p:cNvPr id="32" name="Oval 17"/>
          <p:cNvSpPr>
            <a:spLocks noChangeArrowheads="1"/>
          </p:cNvSpPr>
          <p:nvPr/>
        </p:nvSpPr>
        <p:spPr bwMode="auto">
          <a:xfrm>
            <a:off x="4316076" y="2753141"/>
            <a:ext cx="1562570" cy="416937"/>
          </a:xfrm>
          <a:prstGeom prst="ellipse">
            <a:avLst/>
          </a:prstGeom>
          <a:solidFill>
            <a:schemeClr val="bg1"/>
          </a:solidFill>
          <a:ln>
            <a:noFill/>
          </a:ln>
          <a:extLst>
            <a:ext uri="{91240B29-F687-4F45-9708-019B960494DF}">
              <a14:hiddenLine xmlns:a14="http://schemas.microsoft.com/office/drawing/2010/main" w="12700">
                <a:solidFill>
                  <a:srgbClr val="000000"/>
                </a:solidFill>
                <a:round/>
                <a:headEnd type="none" w="sm" len="sm"/>
                <a:tailEnd type="none" w="sm" len="sm"/>
              </a14:hiddenLine>
            </a:ext>
          </a:extLst>
        </p:spPr>
        <p:txBody>
          <a:bodyPr wrap="none" anchor="ctr"/>
          <a:lstStyle/>
          <a:p>
            <a:endParaRPr lang="zh-CN" altLang="en-US"/>
          </a:p>
        </p:txBody>
      </p:sp>
      <p:sp>
        <p:nvSpPr>
          <p:cNvPr id="33" name="Rectangle 18"/>
          <p:cNvSpPr>
            <a:spLocks noChangeArrowheads="1"/>
          </p:cNvSpPr>
          <p:nvPr/>
        </p:nvSpPr>
        <p:spPr bwMode="gray">
          <a:xfrm>
            <a:off x="4350716" y="2740702"/>
            <a:ext cx="1383323" cy="40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38" tIns="46019" rIns="92038" bIns="46019">
            <a:spAutoFit/>
          </a:bodyPr>
          <a:lstStyle/>
          <a:p>
            <a:pPr algn="ctr">
              <a:defRPr/>
            </a:pPr>
            <a:r>
              <a:rPr lang="zh-CN" altLang="en-US" sz="2000" dirty="0" smtClean="0">
                <a:latin typeface="微软雅黑" panose="020B0503020204020204" pitchFamily="34" charset="-122"/>
                <a:ea typeface="微软雅黑" panose="020B0503020204020204" pitchFamily="34" charset="-122"/>
              </a:rPr>
              <a:t>智慧教育</a:t>
            </a:r>
            <a:endParaRPr lang="ko-KR" altLang="en-US" sz="2000" dirty="0">
              <a:latin typeface="微软雅黑" panose="020B0503020204020204" pitchFamily="34" charset="-122"/>
            </a:endParaRPr>
          </a:p>
        </p:txBody>
      </p:sp>
      <p:sp>
        <p:nvSpPr>
          <p:cNvPr id="34" name="Text Box 23"/>
          <p:cNvSpPr txBox="1">
            <a:spLocks noChangeArrowheads="1"/>
          </p:cNvSpPr>
          <p:nvPr/>
        </p:nvSpPr>
        <p:spPr bwMode="auto">
          <a:xfrm>
            <a:off x="1494961" y="3185483"/>
            <a:ext cx="180114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01600" indent="-101600" eaLnBrk="0" hangingPunct="0">
              <a:defRPr kumimoji="1" sz="1600" b="1">
                <a:solidFill>
                  <a:schemeClr val="bg2"/>
                </a:solidFill>
                <a:latin typeface="Times New Roman" pitchFamily="18" charset="0"/>
                <a:ea typeface="楷体_GB2312"/>
                <a:cs typeface="楷体_GB2312"/>
              </a:defRPr>
            </a:lvl1pPr>
            <a:lvl2pPr marL="742950" indent="-285750" eaLnBrk="0" hangingPunct="0">
              <a:defRPr kumimoji="1" sz="1600" b="1">
                <a:solidFill>
                  <a:schemeClr val="bg2"/>
                </a:solidFill>
                <a:latin typeface="Times New Roman" pitchFamily="18" charset="0"/>
                <a:ea typeface="楷体_GB2312"/>
                <a:cs typeface="楷体_GB2312"/>
              </a:defRPr>
            </a:lvl2pPr>
            <a:lvl3pPr marL="1143000" indent="-228600" eaLnBrk="0" hangingPunct="0">
              <a:defRPr kumimoji="1" sz="1600" b="1">
                <a:solidFill>
                  <a:schemeClr val="bg2"/>
                </a:solidFill>
                <a:latin typeface="Times New Roman" pitchFamily="18" charset="0"/>
                <a:ea typeface="楷体_GB2312"/>
                <a:cs typeface="楷体_GB2312"/>
              </a:defRPr>
            </a:lvl3pPr>
            <a:lvl4pPr marL="1600200" indent="-228600" eaLnBrk="0" hangingPunct="0">
              <a:defRPr kumimoji="1" sz="1600" b="1">
                <a:solidFill>
                  <a:schemeClr val="bg2"/>
                </a:solidFill>
                <a:latin typeface="Times New Roman" pitchFamily="18" charset="0"/>
                <a:ea typeface="楷体_GB2312"/>
                <a:cs typeface="楷体_GB2312"/>
              </a:defRPr>
            </a:lvl4pPr>
            <a:lvl5pPr marL="2057400" indent="-228600" eaLnBrk="0" hangingPunct="0">
              <a:defRPr kumimoji="1" sz="1600" b="1">
                <a:solidFill>
                  <a:schemeClr val="bg2"/>
                </a:solidFill>
                <a:latin typeface="Times New Roman" pitchFamily="18" charset="0"/>
                <a:ea typeface="楷体_GB2312"/>
                <a:cs typeface="楷体_GB2312"/>
              </a:defRPr>
            </a:lvl5pPr>
            <a:lvl6pPr marL="25146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6pPr>
            <a:lvl7pPr marL="29718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7pPr>
            <a:lvl8pPr marL="34290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8pPr>
            <a:lvl9pPr marL="38862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9pPr>
          </a:lstStyle>
          <a:p>
            <a:pPr eaLnBrk="1" hangingPunct="1">
              <a:lnSpc>
                <a:spcPct val="130000"/>
              </a:lnSpc>
            </a:pPr>
            <a:r>
              <a:rPr lang="zh-CN" altLang="en-US" sz="2000" b="0" dirty="0">
                <a:solidFill>
                  <a:schemeClr val="tx1"/>
                </a:solidFill>
                <a:latin typeface="微软雅黑" panose="020B0503020204020204" pitchFamily="34" charset="-122"/>
                <a:ea typeface="微软雅黑" panose="020B0503020204020204" pitchFamily="34" charset="-122"/>
              </a:rPr>
              <a:t>能耗</a:t>
            </a:r>
            <a:r>
              <a:rPr lang="zh-CN" altLang="en-US" sz="2000" b="0" dirty="0" smtClean="0">
                <a:solidFill>
                  <a:schemeClr val="tx1"/>
                </a:solidFill>
                <a:latin typeface="微软雅黑" panose="020B0503020204020204" pitchFamily="34" charset="-122"/>
                <a:ea typeface="微软雅黑" panose="020B0503020204020204" pitchFamily="34" charset="-122"/>
              </a:rPr>
              <a:t>的功效性</a:t>
            </a:r>
            <a:endParaRPr lang="zh-CN" altLang="en-US" sz="2000" b="0" dirty="0">
              <a:solidFill>
                <a:schemeClr val="tx1"/>
              </a:solidFill>
              <a:latin typeface="微软雅黑" panose="020B0503020204020204" pitchFamily="34" charset="-122"/>
              <a:ea typeface="微软雅黑" panose="020B0503020204020204" pitchFamily="34" charset="-122"/>
            </a:endParaRPr>
          </a:p>
        </p:txBody>
      </p:sp>
      <p:sp>
        <p:nvSpPr>
          <p:cNvPr id="35" name="Text Box 25"/>
          <p:cNvSpPr txBox="1">
            <a:spLocks noChangeArrowheads="1"/>
          </p:cNvSpPr>
          <p:nvPr/>
        </p:nvSpPr>
        <p:spPr bwMode="auto">
          <a:xfrm>
            <a:off x="1340056" y="2152708"/>
            <a:ext cx="181788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600" b="1">
                <a:solidFill>
                  <a:schemeClr val="bg2"/>
                </a:solidFill>
                <a:latin typeface="Times New Roman" pitchFamily="18" charset="0"/>
                <a:ea typeface="楷体_GB2312"/>
                <a:cs typeface="楷体_GB2312"/>
              </a:defRPr>
            </a:lvl1pPr>
            <a:lvl2pPr marL="742950" indent="-285750" eaLnBrk="0" hangingPunct="0">
              <a:defRPr kumimoji="1" sz="1600" b="1">
                <a:solidFill>
                  <a:schemeClr val="bg2"/>
                </a:solidFill>
                <a:latin typeface="Times New Roman" pitchFamily="18" charset="0"/>
                <a:ea typeface="楷体_GB2312"/>
                <a:cs typeface="楷体_GB2312"/>
              </a:defRPr>
            </a:lvl2pPr>
            <a:lvl3pPr marL="1143000" indent="-228600" eaLnBrk="0" hangingPunct="0">
              <a:defRPr kumimoji="1" sz="1600" b="1">
                <a:solidFill>
                  <a:schemeClr val="bg2"/>
                </a:solidFill>
                <a:latin typeface="Times New Roman" pitchFamily="18" charset="0"/>
                <a:ea typeface="楷体_GB2312"/>
                <a:cs typeface="楷体_GB2312"/>
              </a:defRPr>
            </a:lvl3pPr>
            <a:lvl4pPr marL="1600200" indent="-228600" eaLnBrk="0" hangingPunct="0">
              <a:defRPr kumimoji="1" sz="1600" b="1">
                <a:solidFill>
                  <a:schemeClr val="bg2"/>
                </a:solidFill>
                <a:latin typeface="Times New Roman" pitchFamily="18" charset="0"/>
                <a:ea typeface="楷体_GB2312"/>
                <a:cs typeface="楷体_GB2312"/>
              </a:defRPr>
            </a:lvl4pPr>
            <a:lvl5pPr marL="2057400" indent="-228600" eaLnBrk="0" hangingPunct="0">
              <a:defRPr kumimoji="1" sz="1600" b="1">
                <a:solidFill>
                  <a:schemeClr val="bg2"/>
                </a:solidFill>
                <a:latin typeface="Times New Roman" pitchFamily="18" charset="0"/>
                <a:ea typeface="楷体_GB2312"/>
                <a:cs typeface="楷体_GB2312"/>
              </a:defRPr>
            </a:lvl5pPr>
            <a:lvl6pPr marL="25146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6pPr>
            <a:lvl7pPr marL="29718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7pPr>
            <a:lvl8pPr marL="34290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8pPr>
            <a:lvl9pPr marL="38862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9pPr>
          </a:lstStyle>
          <a:p>
            <a:pPr eaLnBrk="1" hangingPunct="1">
              <a:lnSpc>
                <a:spcPct val="130000"/>
              </a:lnSpc>
            </a:pPr>
            <a:r>
              <a:rPr lang="zh-CN" altLang="en-US" sz="2000" b="0" dirty="0">
                <a:solidFill>
                  <a:schemeClr val="tx1"/>
                </a:solidFill>
                <a:latin typeface="微软雅黑" panose="020B0503020204020204" pitchFamily="34" charset="-122"/>
                <a:ea typeface="微软雅黑" panose="020B0503020204020204" pitchFamily="34" charset="-122"/>
              </a:rPr>
              <a:t>学习的泛在性</a:t>
            </a:r>
            <a:endParaRPr lang="ko-KR" altLang="en-US" sz="2000" dirty="0">
              <a:solidFill>
                <a:schemeClr val="tx1"/>
              </a:solidFill>
              <a:latin typeface="微软雅黑" panose="020B0503020204020204" pitchFamily="34" charset="-122"/>
              <a:ea typeface="휴먼엑스포"/>
              <a:cs typeface="휴먼엑스포"/>
            </a:endParaRPr>
          </a:p>
        </p:txBody>
      </p:sp>
      <p:sp>
        <p:nvSpPr>
          <p:cNvPr id="36" name="Text Box 26"/>
          <p:cNvSpPr txBox="1">
            <a:spLocks noChangeArrowheads="1"/>
          </p:cNvSpPr>
          <p:nvPr/>
        </p:nvSpPr>
        <p:spPr bwMode="auto">
          <a:xfrm>
            <a:off x="2225339" y="1550106"/>
            <a:ext cx="186810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600" b="1">
                <a:solidFill>
                  <a:schemeClr val="bg2"/>
                </a:solidFill>
                <a:latin typeface="Times New Roman" pitchFamily="18" charset="0"/>
                <a:ea typeface="楷体_GB2312"/>
                <a:cs typeface="楷体_GB2312"/>
              </a:defRPr>
            </a:lvl1pPr>
            <a:lvl2pPr marL="742950" indent="-285750" eaLnBrk="0" hangingPunct="0">
              <a:defRPr kumimoji="1" sz="1600" b="1">
                <a:solidFill>
                  <a:schemeClr val="bg2"/>
                </a:solidFill>
                <a:latin typeface="Times New Roman" pitchFamily="18" charset="0"/>
                <a:ea typeface="楷体_GB2312"/>
                <a:cs typeface="楷体_GB2312"/>
              </a:defRPr>
            </a:lvl2pPr>
            <a:lvl3pPr marL="1143000" indent="-228600" eaLnBrk="0" hangingPunct="0">
              <a:defRPr kumimoji="1" sz="1600" b="1">
                <a:solidFill>
                  <a:schemeClr val="bg2"/>
                </a:solidFill>
                <a:latin typeface="Times New Roman" pitchFamily="18" charset="0"/>
                <a:ea typeface="楷体_GB2312"/>
                <a:cs typeface="楷体_GB2312"/>
              </a:defRPr>
            </a:lvl3pPr>
            <a:lvl4pPr marL="1600200" indent="-228600" eaLnBrk="0" hangingPunct="0">
              <a:defRPr kumimoji="1" sz="1600" b="1">
                <a:solidFill>
                  <a:schemeClr val="bg2"/>
                </a:solidFill>
                <a:latin typeface="Times New Roman" pitchFamily="18" charset="0"/>
                <a:ea typeface="楷体_GB2312"/>
                <a:cs typeface="楷体_GB2312"/>
              </a:defRPr>
            </a:lvl4pPr>
            <a:lvl5pPr marL="2057400" indent="-228600" eaLnBrk="0" hangingPunct="0">
              <a:defRPr kumimoji="1" sz="1600" b="1">
                <a:solidFill>
                  <a:schemeClr val="bg2"/>
                </a:solidFill>
                <a:latin typeface="Times New Roman" pitchFamily="18" charset="0"/>
                <a:ea typeface="楷体_GB2312"/>
                <a:cs typeface="楷体_GB2312"/>
              </a:defRPr>
            </a:lvl5pPr>
            <a:lvl6pPr marL="25146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6pPr>
            <a:lvl7pPr marL="29718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7pPr>
            <a:lvl8pPr marL="34290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8pPr>
            <a:lvl9pPr marL="38862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9pPr>
          </a:lstStyle>
          <a:p>
            <a:pPr eaLnBrk="1" hangingPunct="1">
              <a:lnSpc>
                <a:spcPct val="130000"/>
              </a:lnSpc>
            </a:pPr>
            <a:r>
              <a:rPr lang="zh-CN" altLang="en-US" sz="2000" b="0" dirty="0">
                <a:solidFill>
                  <a:schemeClr val="tx1"/>
                </a:solidFill>
                <a:latin typeface="微软雅黑" panose="020B0503020204020204" pitchFamily="34" charset="-122"/>
                <a:ea typeface="微软雅黑" panose="020B0503020204020204" pitchFamily="34" charset="-122"/>
              </a:rPr>
              <a:t>感知的实时性</a:t>
            </a:r>
          </a:p>
        </p:txBody>
      </p:sp>
      <p:sp>
        <p:nvSpPr>
          <p:cNvPr id="37" name="Text Box 27"/>
          <p:cNvSpPr txBox="1">
            <a:spLocks noChangeArrowheads="1"/>
          </p:cNvSpPr>
          <p:nvPr/>
        </p:nvSpPr>
        <p:spPr bwMode="auto">
          <a:xfrm>
            <a:off x="3981517" y="1307630"/>
            <a:ext cx="195913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600" b="1">
                <a:solidFill>
                  <a:schemeClr val="bg2"/>
                </a:solidFill>
                <a:latin typeface="Times New Roman" pitchFamily="18" charset="0"/>
                <a:ea typeface="楷体_GB2312"/>
                <a:cs typeface="楷体_GB2312"/>
              </a:defRPr>
            </a:lvl1pPr>
            <a:lvl2pPr marL="742950" indent="-285750" eaLnBrk="0" hangingPunct="0">
              <a:defRPr kumimoji="1" sz="1600" b="1">
                <a:solidFill>
                  <a:schemeClr val="bg2"/>
                </a:solidFill>
                <a:latin typeface="Times New Roman" pitchFamily="18" charset="0"/>
                <a:ea typeface="楷体_GB2312"/>
                <a:cs typeface="楷体_GB2312"/>
              </a:defRPr>
            </a:lvl2pPr>
            <a:lvl3pPr marL="1143000" indent="-228600" eaLnBrk="0" hangingPunct="0">
              <a:defRPr kumimoji="1" sz="1600" b="1">
                <a:solidFill>
                  <a:schemeClr val="bg2"/>
                </a:solidFill>
                <a:latin typeface="Times New Roman" pitchFamily="18" charset="0"/>
                <a:ea typeface="楷体_GB2312"/>
                <a:cs typeface="楷体_GB2312"/>
              </a:defRPr>
            </a:lvl3pPr>
            <a:lvl4pPr marL="1600200" indent="-228600" eaLnBrk="0" hangingPunct="0">
              <a:defRPr kumimoji="1" sz="1600" b="1">
                <a:solidFill>
                  <a:schemeClr val="bg2"/>
                </a:solidFill>
                <a:latin typeface="Times New Roman" pitchFamily="18" charset="0"/>
                <a:ea typeface="楷体_GB2312"/>
                <a:cs typeface="楷体_GB2312"/>
              </a:defRPr>
            </a:lvl4pPr>
            <a:lvl5pPr marL="2057400" indent="-228600" eaLnBrk="0" hangingPunct="0">
              <a:defRPr kumimoji="1" sz="1600" b="1">
                <a:solidFill>
                  <a:schemeClr val="bg2"/>
                </a:solidFill>
                <a:latin typeface="Times New Roman" pitchFamily="18" charset="0"/>
                <a:ea typeface="楷体_GB2312"/>
                <a:cs typeface="楷体_GB2312"/>
              </a:defRPr>
            </a:lvl5pPr>
            <a:lvl6pPr marL="25146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6pPr>
            <a:lvl7pPr marL="29718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7pPr>
            <a:lvl8pPr marL="34290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8pPr>
            <a:lvl9pPr marL="38862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9pPr>
          </a:lstStyle>
          <a:p>
            <a:pPr eaLnBrk="1" hangingPunct="1">
              <a:lnSpc>
                <a:spcPct val="130000"/>
              </a:lnSpc>
            </a:pPr>
            <a:r>
              <a:rPr lang="zh-CN" altLang="en-US" sz="2000" b="0" dirty="0">
                <a:solidFill>
                  <a:schemeClr val="tx1"/>
                </a:solidFill>
                <a:latin typeface="微软雅黑" panose="020B0503020204020204" pitchFamily="34" charset="-122"/>
                <a:ea typeface="微软雅黑" panose="020B0503020204020204" pitchFamily="34" charset="-122"/>
              </a:rPr>
              <a:t>资源的</a:t>
            </a:r>
            <a:r>
              <a:rPr lang="zh-CN" altLang="en-US" sz="2000" b="0" dirty="0" smtClean="0">
                <a:solidFill>
                  <a:schemeClr val="tx1"/>
                </a:solidFill>
                <a:latin typeface="微软雅黑" panose="020B0503020204020204" pitchFamily="34" charset="-122"/>
                <a:ea typeface="微软雅黑" panose="020B0503020204020204" pitchFamily="34" charset="-122"/>
              </a:rPr>
              <a:t>融入性</a:t>
            </a:r>
            <a:endParaRPr lang="zh-CN" altLang="en-US" sz="2000" b="0" dirty="0">
              <a:solidFill>
                <a:schemeClr val="tx1"/>
              </a:solidFill>
              <a:latin typeface="微软雅黑" panose="020B0503020204020204" pitchFamily="34" charset="-122"/>
              <a:ea typeface="微软雅黑" panose="020B0503020204020204" pitchFamily="34" charset="-122"/>
            </a:endParaRPr>
          </a:p>
        </p:txBody>
      </p:sp>
      <p:sp>
        <p:nvSpPr>
          <p:cNvPr id="38" name="Text Box 28"/>
          <p:cNvSpPr txBox="1">
            <a:spLocks noChangeArrowheads="1"/>
          </p:cNvSpPr>
          <p:nvPr/>
        </p:nvSpPr>
        <p:spPr bwMode="auto">
          <a:xfrm>
            <a:off x="3971322" y="3836084"/>
            <a:ext cx="176759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600" b="1">
                <a:solidFill>
                  <a:schemeClr val="bg2"/>
                </a:solidFill>
                <a:latin typeface="Times New Roman" pitchFamily="18" charset="0"/>
                <a:ea typeface="楷体_GB2312"/>
                <a:cs typeface="楷体_GB2312"/>
              </a:defRPr>
            </a:lvl1pPr>
            <a:lvl2pPr marL="742950" indent="-285750" eaLnBrk="0" hangingPunct="0">
              <a:defRPr kumimoji="1" sz="1600" b="1">
                <a:solidFill>
                  <a:schemeClr val="bg2"/>
                </a:solidFill>
                <a:latin typeface="Times New Roman" pitchFamily="18" charset="0"/>
                <a:ea typeface="楷体_GB2312"/>
                <a:cs typeface="楷体_GB2312"/>
              </a:defRPr>
            </a:lvl2pPr>
            <a:lvl3pPr marL="1143000" indent="-228600" eaLnBrk="0" hangingPunct="0">
              <a:defRPr kumimoji="1" sz="1600" b="1">
                <a:solidFill>
                  <a:schemeClr val="bg2"/>
                </a:solidFill>
                <a:latin typeface="Times New Roman" pitchFamily="18" charset="0"/>
                <a:ea typeface="楷体_GB2312"/>
                <a:cs typeface="楷体_GB2312"/>
              </a:defRPr>
            </a:lvl3pPr>
            <a:lvl4pPr marL="1600200" indent="-228600" eaLnBrk="0" hangingPunct="0">
              <a:defRPr kumimoji="1" sz="1600" b="1">
                <a:solidFill>
                  <a:schemeClr val="bg2"/>
                </a:solidFill>
                <a:latin typeface="Times New Roman" pitchFamily="18" charset="0"/>
                <a:ea typeface="楷体_GB2312"/>
                <a:cs typeface="楷体_GB2312"/>
              </a:defRPr>
            </a:lvl4pPr>
            <a:lvl5pPr marL="2057400" indent="-228600" eaLnBrk="0" hangingPunct="0">
              <a:defRPr kumimoji="1" sz="1600" b="1">
                <a:solidFill>
                  <a:schemeClr val="bg2"/>
                </a:solidFill>
                <a:latin typeface="Times New Roman" pitchFamily="18" charset="0"/>
                <a:ea typeface="楷体_GB2312"/>
                <a:cs typeface="楷体_GB2312"/>
              </a:defRPr>
            </a:lvl5pPr>
            <a:lvl6pPr marL="25146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6pPr>
            <a:lvl7pPr marL="29718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7pPr>
            <a:lvl8pPr marL="34290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8pPr>
            <a:lvl9pPr marL="38862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9pPr>
          </a:lstStyle>
          <a:p>
            <a:pPr eaLnBrk="1" hangingPunct="1">
              <a:lnSpc>
                <a:spcPct val="130000"/>
              </a:lnSpc>
              <a:buFont typeface="Wingdings" pitchFamily="2" charset="2"/>
              <a:buNone/>
            </a:pPr>
            <a:r>
              <a:rPr lang="zh-CN" altLang="en-US" sz="2000" b="0" dirty="0">
                <a:solidFill>
                  <a:schemeClr val="tx1"/>
                </a:solidFill>
                <a:latin typeface="微软雅黑" panose="020B0503020204020204" pitchFamily="34" charset="-122"/>
                <a:ea typeface="微软雅黑" panose="020B0503020204020204" pitchFamily="34" charset="-122"/>
              </a:rPr>
              <a:t>决策的科学性</a:t>
            </a:r>
            <a:endParaRPr lang="ko-KR" altLang="en-US" sz="2000" b="0" dirty="0">
              <a:solidFill>
                <a:schemeClr val="tx1"/>
              </a:solidFill>
              <a:latin typeface="微软雅黑" panose="020B0503020204020204" pitchFamily="34" charset="-122"/>
              <a:ea typeface="楷体" pitchFamily="49" charset="-122"/>
            </a:endParaRPr>
          </a:p>
        </p:txBody>
      </p:sp>
      <p:sp>
        <p:nvSpPr>
          <p:cNvPr id="39" name="Text Box 29"/>
          <p:cNvSpPr txBox="1">
            <a:spLocks noChangeArrowheads="1"/>
          </p:cNvSpPr>
          <p:nvPr/>
        </p:nvSpPr>
        <p:spPr bwMode="auto">
          <a:xfrm>
            <a:off x="5449662" y="3521442"/>
            <a:ext cx="195007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600" b="1">
                <a:solidFill>
                  <a:schemeClr val="bg2"/>
                </a:solidFill>
                <a:latin typeface="Times New Roman" pitchFamily="18" charset="0"/>
                <a:ea typeface="楷体_GB2312"/>
                <a:cs typeface="楷体_GB2312"/>
              </a:defRPr>
            </a:lvl1pPr>
            <a:lvl2pPr marL="742950" indent="-285750" eaLnBrk="0" hangingPunct="0">
              <a:defRPr kumimoji="1" sz="1600" b="1">
                <a:solidFill>
                  <a:schemeClr val="bg2"/>
                </a:solidFill>
                <a:latin typeface="Times New Roman" pitchFamily="18" charset="0"/>
                <a:ea typeface="楷体_GB2312"/>
                <a:cs typeface="楷体_GB2312"/>
              </a:defRPr>
            </a:lvl2pPr>
            <a:lvl3pPr marL="1143000" indent="-228600" eaLnBrk="0" hangingPunct="0">
              <a:defRPr kumimoji="1" sz="1600" b="1">
                <a:solidFill>
                  <a:schemeClr val="bg2"/>
                </a:solidFill>
                <a:latin typeface="Times New Roman" pitchFamily="18" charset="0"/>
                <a:ea typeface="楷体_GB2312"/>
                <a:cs typeface="楷体_GB2312"/>
              </a:defRPr>
            </a:lvl3pPr>
            <a:lvl4pPr marL="1600200" indent="-228600" eaLnBrk="0" hangingPunct="0">
              <a:defRPr kumimoji="1" sz="1600" b="1">
                <a:solidFill>
                  <a:schemeClr val="bg2"/>
                </a:solidFill>
                <a:latin typeface="Times New Roman" pitchFamily="18" charset="0"/>
                <a:ea typeface="楷体_GB2312"/>
                <a:cs typeface="楷体_GB2312"/>
              </a:defRPr>
            </a:lvl4pPr>
            <a:lvl5pPr marL="2057400" indent="-228600" eaLnBrk="0" hangingPunct="0">
              <a:defRPr kumimoji="1" sz="1600" b="1">
                <a:solidFill>
                  <a:schemeClr val="bg2"/>
                </a:solidFill>
                <a:latin typeface="Times New Roman" pitchFamily="18" charset="0"/>
                <a:ea typeface="楷体_GB2312"/>
                <a:cs typeface="楷体_GB2312"/>
              </a:defRPr>
            </a:lvl5pPr>
            <a:lvl6pPr marL="25146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6pPr>
            <a:lvl7pPr marL="29718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7pPr>
            <a:lvl8pPr marL="34290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8pPr>
            <a:lvl9pPr marL="38862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9pPr>
          </a:lstStyle>
          <a:p>
            <a:pPr eaLnBrk="1" hangingPunct="1">
              <a:lnSpc>
                <a:spcPct val="130000"/>
              </a:lnSpc>
            </a:pPr>
            <a:r>
              <a:rPr lang="zh-CN" altLang="en-US" sz="2000" b="0" dirty="0">
                <a:solidFill>
                  <a:schemeClr val="tx1"/>
                </a:solidFill>
                <a:latin typeface="微软雅黑" panose="020B0503020204020204" pitchFamily="34" charset="-122"/>
                <a:ea typeface="微软雅黑" panose="020B0503020204020204" pitchFamily="34" charset="-122"/>
              </a:rPr>
              <a:t>管理</a:t>
            </a:r>
            <a:r>
              <a:rPr lang="zh-CN" altLang="en-US" sz="2000" b="0" dirty="0" smtClean="0">
                <a:solidFill>
                  <a:schemeClr val="tx1"/>
                </a:solidFill>
                <a:latin typeface="微软雅黑" panose="020B0503020204020204" pitchFamily="34" charset="-122"/>
                <a:ea typeface="微软雅黑" panose="020B0503020204020204" pitchFamily="34" charset="-122"/>
              </a:rPr>
              <a:t>的平静性</a:t>
            </a:r>
            <a:endParaRPr lang="zh-CN" altLang="en-US" sz="2000" b="0" dirty="0">
              <a:solidFill>
                <a:schemeClr val="tx1"/>
              </a:solidFill>
              <a:latin typeface="微软雅黑" panose="020B0503020204020204" pitchFamily="34" charset="-122"/>
              <a:ea typeface="微软雅黑" panose="020B0503020204020204" pitchFamily="34" charset="-122"/>
            </a:endParaRPr>
          </a:p>
        </p:txBody>
      </p:sp>
      <p:sp>
        <p:nvSpPr>
          <p:cNvPr id="40" name="Text Box 30"/>
          <p:cNvSpPr txBox="1">
            <a:spLocks noChangeArrowheads="1"/>
          </p:cNvSpPr>
          <p:nvPr/>
        </p:nvSpPr>
        <p:spPr bwMode="auto">
          <a:xfrm>
            <a:off x="6169971" y="3044570"/>
            <a:ext cx="219489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600" b="1">
                <a:solidFill>
                  <a:schemeClr val="bg2"/>
                </a:solidFill>
                <a:latin typeface="Times New Roman" pitchFamily="18" charset="0"/>
                <a:ea typeface="楷体_GB2312"/>
                <a:cs typeface="楷体_GB2312"/>
              </a:defRPr>
            </a:lvl1pPr>
            <a:lvl2pPr marL="742950" indent="-285750" eaLnBrk="0" hangingPunct="0">
              <a:defRPr kumimoji="1" sz="1600" b="1">
                <a:solidFill>
                  <a:schemeClr val="bg2"/>
                </a:solidFill>
                <a:latin typeface="Times New Roman" pitchFamily="18" charset="0"/>
                <a:ea typeface="楷体_GB2312"/>
                <a:cs typeface="楷体_GB2312"/>
              </a:defRPr>
            </a:lvl2pPr>
            <a:lvl3pPr marL="1143000" indent="-228600" eaLnBrk="0" hangingPunct="0">
              <a:defRPr kumimoji="1" sz="1600" b="1">
                <a:solidFill>
                  <a:schemeClr val="bg2"/>
                </a:solidFill>
                <a:latin typeface="Times New Roman" pitchFamily="18" charset="0"/>
                <a:ea typeface="楷体_GB2312"/>
                <a:cs typeface="楷体_GB2312"/>
              </a:defRPr>
            </a:lvl3pPr>
            <a:lvl4pPr marL="1600200" indent="-228600" eaLnBrk="0" hangingPunct="0">
              <a:defRPr kumimoji="1" sz="1600" b="1">
                <a:solidFill>
                  <a:schemeClr val="bg2"/>
                </a:solidFill>
                <a:latin typeface="Times New Roman" pitchFamily="18" charset="0"/>
                <a:ea typeface="楷体_GB2312"/>
                <a:cs typeface="楷体_GB2312"/>
              </a:defRPr>
            </a:lvl4pPr>
            <a:lvl5pPr marL="2057400" indent="-228600" eaLnBrk="0" hangingPunct="0">
              <a:defRPr kumimoji="1" sz="1600" b="1">
                <a:solidFill>
                  <a:schemeClr val="bg2"/>
                </a:solidFill>
                <a:latin typeface="Times New Roman" pitchFamily="18" charset="0"/>
                <a:ea typeface="楷体_GB2312"/>
                <a:cs typeface="楷体_GB2312"/>
              </a:defRPr>
            </a:lvl5pPr>
            <a:lvl6pPr marL="25146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6pPr>
            <a:lvl7pPr marL="29718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7pPr>
            <a:lvl8pPr marL="34290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8pPr>
            <a:lvl9pPr marL="38862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9pPr>
          </a:lstStyle>
          <a:p>
            <a:pPr eaLnBrk="1" hangingPunct="1">
              <a:lnSpc>
                <a:spcPct val="130000"/>
              </a:lnSpc>
              <a:buFont typeface="Wingdings" pitchFamily="2" charset="2"/>
              <a:buNone/>
            </a:pPr>
            <a:r>
              <a:rPr lang="zh-CN" altLang="en-US" sz="2000" b="0" dirty="0">
                <a:solidFill>
                  <a:schemeClr val="tx1"/>
                </a:solidFill>
                <a:latin typeface="微软雅黑" panose="020B0503020204020204" pitchFamily="34" charset="-122"/>
                <a:ea typeface="微软雅黑" panose="020B0503020204020204" pitchFamily="34" charset="-122"/>
              </a:rPr>
              <a:t>创新</a:t>
            </a:r>
            <a:r>
              <a:rPr lang="zh-CN" altLang="en-US" sz="2000" b="0" dirty="0" smtClean="0">
                <a:solidFill>
                  <a:schemeClr val="tx1"/>
                </a:solidFill>
                <a:latin typeface="微软雅黑" panose="020B0503020204020204" pitchFamily="34" charset="-122"/>
                <a:ea typeface="微软雅黑" panose="020B0503020204020204" pitchFamily="34" charset="-122"/>
              </a:rPr>
              <a:t>的人机性</a:t>
            </a:r>
            <a:endParaRPr lang="ko-KR" altLang="en-US" sz="2000" b="0" dirty="0">
              <a:solidFill>
                <a:schemeClr val="tx1"/>
              </a:solidFill>
              <a:latin typeface="微软雅黑" panose="020B0503020204020204" pitchFamily="34" charset="-122"/>
              <a:ea typeface="楷体" pitchFamily="49" charset="-122"/>
            </a:endParaRPr>
          </a:p>
        </p:txBody>
      </p:sp>
      <p:sp>
        <p:nvSpPr>
          <p:cNvPr id="41" name="Text Box 31"/>
          <p:cNvSpPr txBox="1">
            <a:spLocks noChangeArrowheads="1"/>
          </p:cNvSpPr>
          <p:nvPr/>
        </p:nvSpPr>
        <p:spPr bwMode="auto">
          <a:xfrm>
            <a:off x="6244553" y="2106942"/>
            <a:ext cx="174849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600" b="1">
                <a:solidFill>
                  <a:schemeClr val="bg2"/>
                </a:solidFill>
                <a:latin typeface="Times New Roman" pitchFamily="18" charset="0"/>
                <a:ea typeface="楷体_GB2312"/>
                <a:cs typeface="楷体_GB2312"/>
              </a:defRPr>
            </a:lvl1pPr>
            <a:lvl2pPr marL="742950" indent="-285750" eaLnBrk="0" hangingPunct="0">
              <a:defRPr kumimoji="1" sz="1600" b="1">
                <a:solidFill>
                  <a:schemeClr val="bg2"/>
                </a:solidFill>
                <a:latin typeface="Times New Roman" pitchFamily="18" charset="0"/>
                <a:ea typeface="楷体_GB2312"/>
                <a:cs typeface="楷体_GB2312"/>
              </a:defRPr>
            </a:lvl2pPr>
            <a:lvl3pPr marL="1143000" indent="-228600" eaLnBrk="0" hangingPunct="0">
              <a:defRPr kumimoji="1" sz="1600" b="1">
                <a:solidFill>
                  <a:schemeClr val="bg2"/>
                </a:solidFill>
                <a:latin typeface="Times New Roman" pitchFamily="18" charset="0"/>
                <a:ea typeface="楷体_GB2312"/>
                <a:cs typeface="楷体_GB2312"/>
              </a:defRPr>
            </a:lvl3pPr>
            <a:lvl4pPr marL="1600200" indent="-228600" eaLnBrk="0" hangingPunct="0">
              <a:defRPr kumimoji="1" sz="1600" b="1">
                <a:solidFill>
                  <a:schemeClr val="bg2"/>
                </a:solidFill>
                <a:latin typeface="Times New Roman" pitchFamily="18" charset="0"/>
                <a:ea typeface="楷体_GB2312"/>
                <a:cs typeface="楷体_GB2312"/>
              </a:defRPr>
            </a:lvl4pPr>
            <a:lvl5pPr marL="2057400" indent="-228600" eaLnBrk="0" hangingPunct="0">
              <a:defRPr kumimoji="1" sz="1600" b="1">
                <a:solidFill>
                  <a:schemeClr val="bg2"/>
                </a:solidFill>
                <a:latin typeface="Times New Roman" pitchFamily="18" charset="0"/>
                <a:ea typeface="楷体_GB2312"/>
                <a:cs typeface="楷体_GB2312"/>
              </a:defRPr>
            </a:lvl5pPr>
            <a:lvl6pPr marL="25146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6pPr>
            <a:lvl7pPr marL="29718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7pPr>
            <a:lvl8pPr marL="34290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8pPr>
            <a:lvl9pPr marL="38862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9pPr>
          </a:lstStyle>
          <a:p>
            <a:pPr eaLnBrk="1" hangingPunct="1">
              <a:lnSpc>
                <a:spcPct val="130000"/>
              </a:lnSpc>
            </a:pPr>
            <a:r>
              <a:rPr lang="zh-CN" altLang="en-US" sz="2000" b="0" dirty="0">
                <a:solidFill>
                  <a:schemeClr val="tx1"/>
                </a:solidFill>
                <a:latin typeface="微软雅黑" panose="020B0503020204020204" pitchFamily="34" charset="-122"/>
                <a:ea typeface="微软雅黑" panose="020B0503020204020204" pitchFamily="34" charset="-122"/>
              </a:rPr>
              <a:t>环境的</a:t>
            </a:r>
            <a:r>
              <a:rPr lang="zh-CN" altLang="en-US" sz="2000" b="0" dirty="0" smtClean="0">
                <a:solidFill>
                  <a:schemeClr val="tx1"/>
                </a:solidFill>
                <a:latin typeface="微软雅黑" panose="020B0503020204020204" pitchFamily="34" charset="-122"/>
                <a:ea typeface="微软雅黑" panose="020B0503020204020204" pitchFamily="34" charset="-122"/>
              </a:rPr>
              <a:t>智能性</a:t>
            </a:r>
            <a:endParaRPr lang="zh-CN" altLang="en-US" sz="2000" b="0" dirty="0">
              <a:solidFill>
                <a:schemeClr val="tx1"/>
              </a:solidFill>
              <a:latin typeface="微软雅黑" panose="020B0503020204020204" pitchFamily="34" charset="-122"/>
              <a:ea typeface="微软雅黑" panose="020B0503020204020204" pitchFamily="34" charset="-122"/>
            </a:endParaRPr>
          </a:p>
        </p:txBody>
      </p:sp>
      <p:sp>
        <p:nvSpPr>
          <p:cNvPr id="42" name="Text Box 32"/>
          <p:cNvSpPr txBox="1">
            <a:spLocks noChangeArrowheads="1"/>
          </p:cNvSpPr>
          <p:nvPr/>
        </p:nvSpPr>
        <p:spPr bwMode="auto">
          <a:xfrm>
            <a:off x="5475725" y="1610687"/>
            <a:ext cx="189794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600" b="1">
                <a:solidFill>
                  <a:schemeClr val="bg2"/>
                </a:solidFill>
                <a:latin typeface="Times New Roman" pitchFamily="18" charset="0"/>
                <a:ea typeface="楷体_GB2312"/>
                <a:cs typeface="楷体_GB2312"/>
              </a:defRPr>
            </a:lvl1pPr>
            <a:lvl2pPr marL="742950" indent="-285750" eaLnBrk="0" hangingPunct="0">
              <a:defRPr kumimoji="1" sz="1600" b="1">
                <a:solidFill>
                  <a:schemeClr val="bg2"/>
                </a:solidFill>
                <a:latin typeface="Times New Roman" pitchFamily="18" charset="0"/>
                <a:ea typeface="楷体_GB2312"/>
                <a:cs typeface="楷体_GB2312"/>
              </a:defRPr>
            </a:lvl2pPr>
            <a:lvl3pPr marL="1143000" indent="-228600" eaLnBrk="0" hangingPunct="0">
              <a:defRPr kumimoji="1" sz="1600" b="1">
                <a:solidFill>
                  <a:schemeClr val="bg2"/>
                </a:solidFill>
                <a:latin typeface="Times New Roman" pitchFamily="18" charset="0"/>
                <a:ea typeface="楷体_GB2312"/>
                <a:cs typeface="楷体_GB2312"/>
              </a:defRPr>
            </a:lvl3pPr>
            <a:lvl4pPr marL="1600200" indent="-228600" eaLnBrk="0" hangingPunct="0">
              <a:defRPr kumimoji="1" sz="1600" b="1">
                <a:solidFill>
                  <a:schemeClr val="bg2"/>
                </a:solidFill>
                <a:latin typeface="Times New Roman" pitchFamily="18" charset="0"/>
                <a:ea typeface="楷体_GB2312"/>
                <a:cs typeface="楷体_GB2312"/>
              </a:defRPr>
            </a:lvl4pPr>
            <a:lvl5pPr marL="2057400" indent="-228600" eaLnBrk="0" hangingPunct="0">
              <a:defRPr kumimoji="1" sz="1600" b="1">
                <a:solidFill>
                  <a:schemeClr val="bg2"/>
                </a:solidFill>
                <a:latin typeface="Times New Roman" pitchFamily="18" charset="0"/>
                <a:ea typeface="楷体_GB2312"/>
                <a:cs typeface="楷体_GB2312"/>
              </a:defRPr>
            </a:lvl5pPr>
            <a:lvl6pPr marL="25146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6pPr>
            <a:lvl7pPr marL="29718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7pPr>
            <a:lvl8pPr marL="34290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8pPr>
            <a:lvl9pPr marL="3886200" indent="-228600" eaLnBrk="0" fontAlgn="base" hangingPunct="0">
              <a:spcBef>
                <a:spcPct val="0"/>
              </a:spcBef>
              <a:spcAft>
                <a:spcPct val="0"/>
              </a:spcAft>
              <a:defRPr kumimoji="1" sz="1600" b="1">
                <a:solidFill>
                  <a:schemeClr val="bg2"/>
                </a:solidFill>
                <a:latin typeface="Times New Roman" pitchFamily="18" charset="0"/>
                <a:ea typeface="楷体_GB2312"/>
                <a:cs typeface="楷体_GB2312"/>
              </a:defRPr>
            </a:lvl9pPr>
          </a:lstStyle>
          <a:p>
            <a:pPr eaLnBrk="1" hangingPunct="1">
              <a:lnSpc>
                <a:spcPct val="130000"/>
              </a:lnSpc>
            </a:pPr>
            <a:r>
              <a:rPr lang="zh-CN" altLang="en-US" sz="2000" b="0" dirty="0">
                <a:solidFill>
                  <a:schemeClr val="tx1"/>
                </a:solidFill>
                <a:latin typeface="微软雅黑" panose="020B0503020204020204" pitchFamily="34" charset="-122"/>
                <a:ea typeface="微软雅黑" panose="020B0503020204020204" pitchFamily="34" charset="-122"/>
              </a:rPr>
              <a:t>交互的</a:t>
            </a:r>
            <a:r>
              <a:rPr lang="zh-CN" altLang="en-US" sz="2000" b="0" dirty="0" smtClean="0">
                <a:solidFill>
                  <a:schemeClr val="tx1"/>
                </a:solidFill>
                <a:latin typeface="微软雅黑" panose="020B0503020204020204" pitchFamily="34" charset="-122"/>
                <a:ea typeface="微软雅黑" panose="020B0503020204020204" pitchFamily="34" charset="-122"/>
              </a:rPr>
              <a:t>多样性</a:t>
            </a:r>
            <a:endParaRPr lang="zh-CN" altLang="en-US" sz="2000" b="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6528385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3" name="椭圆 2"/>
          <p:cNvSpPr/>
          <p:nvPr/>
        </p:nvSpPr>
        <p:spPr>
          <a:xfrm>
            <a:off x="1083381" y="2771329"/>
            <a:ext cx="4553315" cy="1638701"/>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US" altLang="zh-CN" dirty="0">
              <a:solidFill>
                <a:schemeClr val="tx1"/>
              </a:solidFill>
              <a:effectLst>
                <a:outerShdw blurRad="38100" dist="38100" dir="2700000" algn="tl">
                  <a:srgbClr val="000000">
                    <a:alpha val="43137"/>
                  </a:srgbClr>
                </a:outerShdw>
              </a:effectLst>
            </a:endParaRPr>
          </a:p>
          <a:p>
            <a:pPr algn="ctr">
              <a:spcBef>
                <a:spcPct val="50000"/>
              </a:spcBef>
              <a:defRPr/>
            </a:pPr>
            <a:endParaRPr lang="en-US" altLang="zh-CN" dirty="0">
              <a:solidFill>
                <a:schemeClr val="tx1"/>
              </a:solidFill>
              <a:effectLst>
                <a:outerShdw blurRad="38100" dist="38100" dir="2700000" algn="tl">
                  <a:srgbClr val="000000">
                    <a:alpha val="43137"/>
                  </a:srgbClr>
                </a:outerShdw>
              </a:effectLst>
            </a:endParaRPr>
          </a:p>
          <a:p>
            <a:pPr algn="ctr">
              <a:spcBef>
                <a:spcPct val="50000"/>
              </a:spcBef>
              <a:defRPr/>
            </a:pPr>
            <a:endParaRPr lang="en-US" altLang="zh-CN" sz="2400" dirty="0">
              <a:solidFill>
                <a:srgbClr val="FF0000"/>
              </a:solidFill>
              <a:effectLst>
                <a:outerShdw blurRad="38100" dist="38100" dir="2700000" algn="tl">
                  <a:srgbClr val="000000">
                    <a:alpha val="43137"/>
                  </a:srgbClr>
                </a:outerShdw>
              </a:effectLst>
            </a:endParaRPr>
          </a:p>
        </p:txBody>
      </p:sp>
      <p:sp>
        <p:nvSpPr>
          <p:cNvPr id="5" name="椭圆 4"/>
          <p:cNvSpPr/>
          <p:nvPr/>
        </p:nvSpPr>
        <p:spPr>
          <a:xfrm>
            <a:off x="4788024" y="2715766"/>
            <a:ext cx="3511285" cy="1729510"/>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US" altLang="zh-CN" dirty="0">
              <a:solidFill>
                <a:schemeClr val="tx1"/>
              </a:solidFill>
              <a:effectLst>
                <a:outerShdw blurRad="38100" dist="38100" dir="2700000" algn="tl">
                  <a:srgbClr val="000000">
                    <a:alpha val="43137"/>
                  </a:srgbClr>
                </a:outerShdw>
              </a:effectLst>
            </a:endParaRPr>
          </a:p>
          <a:p>
            <a:pPr algn="ctr">
              <a:spcBef>
                <a:spcPct val="50000"/>
              </a:spcBef>
              <a:defRPr/>
            </a:pPr>
            <a:endParaRPr lang="en-US" altLang="zh-CN" sz="2400"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 name="圆角矩形 5"/>
          <p:cNvSpPr/>
          <p:nvPr/>
        </p:nvSpPr>
        <p:spPr>
          <a:xfrm>
            <a:off x="2598267" y="1245638"/>
            <a:ext cx="1237320" cy="53340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600" dirty="0" smtClean="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智慧</a:t>
            </a:r>
            <a:r>
              <a:rPr lang="zh-CN" altLang="en-US" sz="1600" dirty="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教育</a:t>
            </a:r>
          </a:p>
        </p:txBody>
      </p:sp>
      <p:sp>
        <p:nvSpPr>
          <p:cNvPr id="7" name="圆角矩形 6"/>
          <p:cNvSpPr/>
          <p:nvPr/>
        </p:nvSpPr>
        <p:spPr>
          <a:xfrm>
            <a:off x="2123994" y="2021133"/>
            <a:ext cx="829073" cy="56457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600" dirty="0" smtClean="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智慧</a:t>
            </a:r>
            <a:r>
              <a:rPr lang="zh-CN" altLang="en-US" sz="1600" dirty="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计算</a:t>
            </a:r>
          </a:p>
        </p:txBody>
      </p:sp>
      <p:sp>
        <p:nvSpPr>
          <p:cNvPr id="8" name="圆角矩形 7"/>
          <p:cNvSpPr/>
          <p:nvPr/>
        </p:nvSpPr>
        <p:spPr>
          <a:xfrm>
            <a:off x="3410250" y="2008175"/>
            <a:ext cx="711869" cy="56602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600" dirty="0" smtClean="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智慧</a:t>
            </a:r>
            <a:r>
              <a:rPr lang="zh-CN" altLang="en-US" sz="1600" dirty="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教学</a:t>
            </a:r>
          </a:p>
        </p:txBody>
      </p:sp>
      <p:cxnSp>
        <p:nvCxnSpPr>
          <p:cNvPr id="9" name="直接箭头连接符 8"/>
          <p:cNvCxnSpPr/>
          <p:nvPr/>
        </p:nvCxnSpPr>
        <p:spPr>
          <a:xfrm flipH="1">
            <a:off x="3209802" y="1828267"/>
            <a:ext cx="7125" cy="331002"/>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p:nvPr/>
        </p:nvCxnSpPr>
        <p:spPr>
          <a:xfrm>
            <a:off x="3193082" y="2291185"/>
            <a:ext cx="136826" cy="10336"/>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503726" y="3191154"/>
            <a:ext cx="1176647" cy="469108"/>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smtClean="0">
                <a:solidFill>
                  <a:schemeClr val="tx1"/>
                </a:solidFill>
                <a:effectLst>
                  <a:outerShdw blurRad="38100" dist="38100" dir="2700000" algn="tl">
                    <a:srgbClr val="000000">
                      <a:alpha val="43137"/>
                    </a:srgbClr>
                  </a:outerShdw>
                </a:effectLst>
              </a:rPr>
              <a:t>智慧终端</a:t>
            </a:r>
            <a:endParaRPr lang="zh-CN" altLang="en-US" sz="1200" dirty="0">
              <a:solidFill>
                <a:schemeClr val="tx1"/>
              </a:solidFill>
              <a:effectLst>
                <a:outerShdw blurRad="38100" dist="38100" dir="2700000" algn="tl">
                  <a:srgbClr val="000000">
                    <a:alpha val="43137"/>
                  </a:srgbClr>
                </a:outerShdw>
              </a:effectLst>
            </a:endParaRPr>
          </a:p>
        </p:txBody>
      </p:sp>
      <p:sp>
        <p:nvSpPr>
          <p:cNvPr id="12" name="椭圆 11"/>
          <p:cNvSpPr/>
          <p:nvPr/>
        </p:nvSpPr>
        <p:spPr>
          <a:xfrm>
            <a:off x="6535835" y="3913147"/>
            <a:ext cx="1173808" cy="365242"/>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a:solidFill>
                  <a:schemeClr val="tx1"/>
                </a:solidFill>
                <a:effectLst>
                  <a:outerShdw blurRad="38100" dist="38100" dir="2700000" algn="tl">
                    <a:srgbClr val="000000">
                      <a:alpha val="43137"/>
                    </a:srgbClr>
                  </a:outerShdw>
                </a:effectLst>
              </a:rPr>
              <a:t>自主</a:t>
            </a:r>
            <a:r>
              <a:rPr lang="zh-CN" altLang="en-US" sz="1200" dirty="0" smtClean="0">
                <a:solidFill>
                  <a:schemeClr val="tx1"/>
                </a:solidFill>
                <a:effectLst>
                  <a:outerShdw blurRad="38100" dist="38100" dir="2700000" algn="tl">
                    <a:srgbClr val="000000">
                      <a:alpha val="43137"/>
                    </a:srgbClr>
                  </a:outerShdw>
                </a:effectLst>
              </a:rPr>
              <a:t>学习</a:t>
            </a:r>
            <a:endParaRPr lang="en-US" altLang="zh-CN" sz="1200" dirty="0">
              <a:solidFill>
                <a:schemeClr val="tx1"/>
              </a:solidFill>
              <a:effectLst>
                <a:outerShdw blurRad="38100" dist="38100" dir="2700000" algn="tl">
                  <a:srgbClr val="000000">
                    <a:alpha val="43137"/>
                  </a:srgbClr>
                </a:outerShdw>
              </a:effectLst>
            </a:endParaRPr>
          </a:p>
        </p:txBody>
      </p:sp>
      <p:sp>
        <p:nvSpPr>
          <p:cNvPr id="13" name="椭圆 12"/>
          <p:cNvSpPr/>
          <p:nvPr/>
        </p:nvSpPr>
        <p:spPr>
          <a:xfrm>
            <a:off x="6191663" y="3478110"/>
            <a:ext cx="876252" cy="4191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smtClean="0">
                <a:solidFill>
                  <a:schemeClr val="tx1"/>
                </a:solidFill>
                <a:effectLst>
                  <a:outerShdw blurRad="38100" dist="38100" dir="2700000" algn="tl">
                    <a:srgbClr val="000000">
                      <a:alpha val="43137"/>
                    </a:srgbClr>
                  </a:outerShdw>
                </a:effectLst>
              </a:rPr>
              <a:t>群</a:t>
            </a:r>
            <a:r>
              <a:rPr lang="zh-CN" altLang="en-US" sz="1200" dirty="0">
                <a:solidFill>
                  <a:schemeClr val="tx1"/>
                </a:solidFill>
                <a:effectLst>
                  <a:outerShdw blurRad="38100" dist="38100" dir="2700000" algn="tl">
                    <a:srgbClr val="000000">
                      <a:alpha val="43137"/>
                    </a:srgbClr>
                  </a:outerShdw>
                </a:effectLst>
              </a:rPr>
              <a:t>组</a:t>
            </a:r>
            <a:r>
              <a:rPr lang="zh-CN" altLang="en-US" sz="1200" dirty="0" smtClean="0">
                <a:solidFill>
                  <a:schemeClr val="tx1"/>
                </a:solidFill>
                <a:effectLst>
                  <a:outerShdw blurRad="38100" dist="38100" dir="2700000" algn="tl">
                    <a:srgbClr val="000000">
                      <a:alpha val="43137"/>
                    </a:srgbClr>
                  </a:outerShdw>
                </a:effectLst>
              </a:rPr>
              <a:t>学习</a:t>
            </a:r>
            <a:endParaRPr lang="zh-CN" altLang="en-US" sz="1200" dirty="0">
              <a:solidFill>
                <a:schemeClr val="tx1"/>
              </a:solidFill>
              <a:effectLst>
                <a:outerShdw blurRad="38100" dist="38100" dir="2700000" algn="tl">
                  <a:srgbClr val="000000">
                    <a:alpha val="43137"/>
                  </a:srgbClr>
                </a:outerShdw>
              </a:effectLst>
            </a:endParaRPr>
          </a:p>
        </p:txBody>
      </p:sp>
      <p:sp>
        <p:nvSpPr>
          <p:cNvPr id="14" name="椭圆 13"/>
          <p:cNvSpPr/>
          <p:nvPr/>
        </p:nvSpPr>
        <p:spPr>
          <a:xfrm>
            <a:off x="5161439" y="3842246"/>
            <a:ext cx="1243229" cy="29209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smtClean="0">
                <a:solidFill>
                  <a:schemeClr val="tx1"/>
                </a:solidFill>
                <a:effectLst>
                  <a:outerShdw blurRad="38100" dist="38100" dir="2700000" algn="tl">
                    <a:srgbClr val="000000">
                      <a:alpha val="43137"/>
                    </a:srgbClr>
                  </a:outerShdw>
                </a:effectLst>
              </a:rPr>
              <a:t>入境学习</a:t>
            </a:r>
            <a:endParaRPr lang="en-US" altLang="zh-CN" sz="1200" dirty="0">
              <a:solidFill>
                <a:schemeClr val="tx1"/>
              </a:solidFill>
              <a:effectLst>
                <a:outerShdw blurRad="38100" dist="38100" dir="2700000" algn="tl">
                  <a:srgbClr val="000000">
                    <a:alpha val="43137"/>
                  </a:srgbClr>
                </a:outerShdw>
              </a:effectLst>
            </a:endParaRPr>
          </a:p>
        </p:txBody>
      </p:sp>
      <p:sp>
        <p:nvSpPr>
          <p:cNvPr id="15" name="椭圆 14"/>
          <p:cNvSpPr/>
          <p:nvPr/>
        </p:nvSpPr>
        <p:spPr>
          <a:xfrm>
            <a:off x="3316386" y="3082191"/>
            <a:ext cx="1695110" cy="3683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smtClean="0">
                <a:solidFill>
                  <a:schemeClr val="tx1"/>
                </a:solidFill>
                <a:effectLst>
                  <a:outerShdw blurRad="38100" dist="38100" dir="2700000" algn="tl">
                    <a:srgbClr val="000000">
                      <a:alpha val="43137"/>
                    </a:srgbClr>
                  </a:outerShdw>
                </a:effectLst>
              </a:rPr>
              <a:t>智慧教学空间</a:t>
            </a:r>
            <a:endParaRPr lang="zh-CN" altLang="en-US" sz="1200" dirty="0">
              <a:solidFill>
                <a:schemeClr val="tx1"/>
              </a:solidFill>
              <a:effectLst>
                <a:outerShdw blurRad="38100" dist="38100" dir="2700000" algn="tl">
                  <a:srgbClr val="000000">
                    <a:alpha val="43137"/>
                  </a:srgbClr>
                </a:outerShdw>
              </a:effectLst>
            </a:endParaRPr>
          </a:p>
        </p:txBody>
      </p:sp>
      <p:sp>
        <p:nvSpPr>
          <p:cNvPr id="16" name="椭圆 15"/>
          <p:cNvSpPr/>
          <p:nvPr/>
        </p:nvSpPr>
        <p:spPr>
          <a:xfrm>
            <a:off x="5033220" y="3357033"/>
            <a:ext cx="1145144" cy="418591"/>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a:solidFill>
                  <a:schemeClr val="tx1"/>
                </a:solidFill>
                <a:effectLst>
                  <a:outerShdw blurRad="38100" dist="38100" dir="2700000" algn="tl">
                    <a:srgbClr val="000000">
                      <a:alpha val="43137"/>
                    </a:srgbClr>
                  </a:outerShdw>
                </a:effectLst>
              </a:rPr>
              <a:t>泛在</a:t>
            </a:r>
            <a:r>
              <a:rPr lang="en-US" altLang="zh-CN" sz="1200" dirty="0">
                <a:solidFill>
                  <a:schemeClr val="tx1"/>
                </a:solidFill>
                <a:effectLst>
                  <a:outerShdw blurRad="38100" dist="38100" dir="2700000" algn="tl">
                    <a:srgbClr val="000000">
                      <a:alpha val="43137"/>
                    </a:srgbClr>
                  </a:outerShdw>
                </a:effectLst>
              </a:rPr>
              <a:t>/</a:t>
            </a:r>
            <a:r>
              <a:rPr lang="zh-CN" altLang="en-US" sz="1200" dirty="0">
                <a:solidFill>
                  <a:schemeClr val="tx1"/>
                </a:solidFill>
                <a:effectLst>
                  <a:outerShdw blurRad="38100" dist="38100" dir="2700000" algn="tl">
                    <a:srgbClr val="000000">
                      <a:alpha val="43137"/>
                    </a:srgbClr>
                  </a:outerShdw>
                </a:effectLst>
              </a:rPr>
              <a:t>普</a:t>
            </a:r>
            <a:r>
              <a:rPr lang="zh-CN" altLang="en-US" sz="1200" dirty="0" smtClean="0">
                <a:solidFill>
                  <a:schemeClr val="tx1"/>
                </a:solidFill>
                <a:effectLst>
                  <a:outerShdw blurRad="38100" dist="38100" dir="2700000" algn="tl">
                    <a:srgbClr val="000000">
                      <a:alpha val="43137"/>
                    </a:srgbClr>
                  </a:outerShdw>
                </a:effectLst>
              </a:rPr>
              <a:t>适学习</a:t>
            </a:r>
            <a:endParaRPr lang="en-US" altLang="zh-CN" sz="1200" dirty="0">
              <a:solidFill>
                <a:schemeClr val="tx1"/>
              </a:solidFill>
              <a:effectLst>
                <a:outerShdw blurRad="38100" dist="38100" dir="2700000" algn="tl">
                  <a:srgbClr val="000000">
                    <a:alpha val="43137"/>
                  </a:srgbClr>
                </a:outerShdw>
              </a:effectLst>
            </a:endParaRPr>
          </a:p>
        </p:txBody>
      </p:sp>
      <p:sp>
        <p:nvSpPr>
          <p:cNvPr id="17" name="椭圆形标注 16"/>
          <p:cNvSpPr/>
          <p:nvPr/>
        </p:nvSpPr>
        <p:spPr>
          <a:xfrm>
            <a:off x="1814331" y="670322"/>
            <a:ext cx="1417253" cy="444394"/>
          </a:xfrm>
          <a:prstGeom prst="wedgeEllipseCallout">
            <a:avLst>
              <a:gd name="adj1" fmla="val 48023"/>
              <a:gd name="adj2" fmla="val 7668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400" b="1" dirty="0" smtClean="0">
                <a:solidFill>
                  <a:srgbClr val="FF0000"/>
                </a:solidFill>
                <a:effectLst>
                  <a:outerShdw blurRad="38100" dist="38100" dir="2700000" algn="tl">
                    <a:srgbClr val="000000">
                      <a:alpha val="43137"/>
                    </a:srgbClr>
                  </a:outerShdw>
                </a:effectLst>
              </a:rPr>
              <a:t>云计算</a:t>
            </a:r>
            <a:endParaRPr lang="zh-CN" altLang="en-US" sz="1400" b="1" dirty="0">
              <a:solidFill>
                <a:srgbClr val="FF0000"/>
              </a:solidFill>
              <a:effectLst>
                <a:outerShdw blurRad="38100" dist="38100" dir="2700000" algn="tl">
                  <a:srgbClr val="000000">
                    <a:alpha val="43137"/>
                  </a:srgbClr>
                </a:outerShdw>
              </a:effectLst>
            </a:endParaRPr>
          </a:p>
        </p:txBody>
      </p:sp>
      <p:sp>
        <p:nvSpPr>
          <p:cNvPr id="18" name="椭圆形标注 17"/>
          <p:cNvSpPr/>
          <p:nvPr/>
        </p:nvSpPr>
        <p:spPr>
          <a:xfrm>
            <a:off x="3309781" y="662235"/>
            <a:ext cx="1210092" cy="478292"/>
          </a:xfrm>
          <a:prstGeom prst="wedgeEllipseCallout">
            <a:avLst>
              <a:gd name="adj1" fmla="val -40835"/>
              <a:gd name="adj2" fmla="val 7603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400" b="1" dirty="0" smtClean="0">
                <a:solidFill>
                  <a:srgbClr val="FF0000"/>
                </a:solidFill>
                <a:effectLst>
                  <a:outerShdw blurRad="38100" dist="38100" dir="2700000" algn="tl">
                    <a:srgbClr val="000000">
                      <a:alpha val="43137"/>
                    </a:srgbClr>
                  </a:outerShdw>
                </a:effectLst>
              </a:rPr>
              <a:t>流计算</a:t>
            </a:r>
            <a:endParaRPr lang="zh-CN" altLang="en-US" sz="1400" b="1" dirty="0">
              <a:solidFill>
                <a:srgbClr val="FF0000"/>
              </a:solidFill>
              <a:effectLst>
                <a:outerShdw blurRad="38100" dist="38100" dir="2700000" algn="tl">
                  <a:srgbClr val="000000">
                    <a:alpha val="43137"/>
                  </a:srgbClr>
                </a:outerShdw>
              </a:effectLst>
            </a:endParaRPr>
          </a:p>
        </p:txBody>
      </p:sp>
      <p:sp>
        <p:nvSpPr>
          <p:cNvPr id="19" name="椭圆形标注 18"/>
          <p:cNvSpPr/>
          <p:nvPr/>
        </p:nvSpPr>
        <p:spPr>
          <a:xfrm>
            <a:off x="806219" y="1133667"/>
            <a:ext cx="1533733" cy="453618"/>
          </a:xfrm>
          <a:prstGeom prst="wedgeEllipseCallout">
            <a:avLst>
              <a:gd name="adj1" fmla="val 68875"/>
              <a:gd name="adj2" fmla="val -82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400" b="1" dirty="0" smtClean="0">
                <a:solidFill>
                  <a:srgbClr val="FF0000"/>
                </a:solidFill>
                <a:effectLst>
                  <a:outerShdw blurRad="38100" dist="38100" dir="2700000" algn="tl">
                    <a:srgbClr val="000000">
                      <a:alpha val="43137"/>
                    </a:srgbClr>
                  </a:outerShdw>
                </a:effectLst>
              </a:rPr>
              <a:t>智慧学习网</a:t>
            </a:r>
            <a:endParaRPr lang="zh-CN" altLang="en-US" sz="1400" b="1" dirty="0">
              <a:solidFill>
                <a:srgbClr val="FF0000"/>
              </a:solidFill>
              <a:effectLst>
                <a:outerShdw blurRad="38100" dist="38100" dir="2700000" algn="tl">
                  <a:srgbClr val="000000">
                    <a:alpha val="43137"/>
                  </a:srgbClr>
                </a:outerShdw>
              </a:effectLst>
            </a:endParaRPr>
          </a:p>
        </p:txBody>
      </p:sp>
      <p:sp>
        <p:nvSpPr>
          <p:cNvPr id="20" name="椭圆形标注 19"/>
          <p:cNvSpPr/>
          <p:nvPr/>
        </p:nvSpPr>
        <p:spPr>
          <a:xfrm>
            <a:off x="5212985" y="1253671"/>
            <a:ext cx="1424104" cy="539254"/>
          </a:xfrm>
          <a:prstGeom prst="wedgeEllipseCallout">
            <a:avLst>
              <a:gd name="adj1" fmla="val -144416"/>
              <a:gd name="adj2" fmla="val 3500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400" b="1" dirty="0" smtClean="0">
                <a:solidFill>
                  <a:srgbClr val="FF0000"/>
                </a:solidFill>
                <a:effectLst>
                  <a:outerShdw blurRad="38100" dist="38100" dir="2700000" algn="tl">
                    <a:srgbClr val="000000">
                      <a:alpha val="43137"/>
                    </a:srgbClr>
                  </a:outerShdw>
                </a:effectLst>
              </a:rPr>
              <a:t>智慧教学软件</a:t>
            </a:r>
            <a:endParaRPr lang="zh-CN" altLang="en-US" sz="1400" b="1" dirty="0">
              <a:solidFill>
                <a:srgbClr val="FF0000"/>
              </a:solidFill>
              <a:effectLst>
                <a:outerShdw blurRad="38100" dist="38100" dir="2700000" algn="tl">
                  <a:srgbClr val="000000">
                    <a:alpha val="43137"/>
                  </a:srgbClr>
                </a:outerShdw>
              </a:effectLst>
            </a:endParaRPr>
          </a:p>
        </p:txBody>
      </p:sp>
      <p:sp>
        <p:nvSpPr>
          <p:cNvPr id="21" name="椭圆形标注 20"/>
          <p:cNvSpPr/>
          <p:nvPr/>
        </p:nvSpPr>
        <p:spPr>
          <a:xfrm>
            <a:off x="4367268" y="963536"/>
            <a:ext cx="1049614" cy="420605"/>
          </a:xfrm>
          <a:prstGeom prst="wedgeEllipseCallout">
            <a:avLst>
              <a:gd name="adj1" fmla="val -101999"/>
              <a:gd name="adj2" fmla="val 1140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zh-CN" sz="1400" b="1" dirty="0" smtClean="0">
                <a:solidFill>
                  <a:srgbClr val="FF0000"/>
                </a:solidFill>
                <a:effectLst>
                  <a:outerShdw blurRad="38100" dist="38100" dir="2700000" algn="tl">
                    <a:srgbClr val="000000">
                      <a:alpha val="43137"/>
                    </a:srgbClr>
                  </a:outerShdw>
                </a:effectLst>
              </a:rPr>
              <a:t>5V</a:t>
            </a:r>
            <a:r>
              <a:rPr lang="zh-CN" altLang="en-US" sz="1400" b="1" dirty="0" smtClean="0">
                <a:solidFill>
                  <a:srgbClr val="FF0000"/>
                </a:solidFill>
                <a:effectLst>
                  <a:outerShdw blurRad="38100" dist="38100" dir="2700000" algn="tl">
                    <a:srgbClr val="000000">
                      <a:alpha val="43137"/>
                    </a:srgbClr>
                  </a:outerShdw>
                </a:effectLst>
              </a:rPr>
              <a:t>大数据</a:t>
            </a:r>
            <a:endParaRPr lang="zh-CN" altLang="en-US" sz="1400" b="1" dirty="0">
              <a:solidFill>
                <a:srgbClr val="FF0000"/>
              </a:solidFill>
              <a:effectLst>
                <a:outerShdw blurRad="38100" dist="38100" dir="2700000" algn="tl">
                  <a:srgbClr val="000000">
                    <a:alpha val="43137"/>
                  </a:srgbClr>
                </a:outerShdw>
              </a:effectLst>
            </a:endParaRPr>
          </a:p>
        </p:txBody>
      </p:sp>
      <p:sp>
        <p:nvSpPr>
          <p:cNvPr id="22" name="圆角矩形 21"/>
          <p:cNvSpPr/>
          <p:nvPr/>
        </p:nvSpPr>
        <p:spPr>
          <a:xfrm>
            <a:off x="5915083" y="1985542"/>
            <a:ext cx="1341398" cy="572650"/>
          </a:xfrm>
          <a:prstGeom prst="roundRect">
            <a:avLst/>
          </a:prstGeom>
          <a:solidFill>
            <a:schemeClr val="accent3">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600" dirty="0" smtClean="0">
                <a:solidFill>
                  <a:schemeClr val="tx1"/>
                </a:solidFill>
                <a:effectLst>
                  <a:outerShdw blurRad="38100" dist="38100" dir="2700000" algn="tl">
                    <a:srgbClr val="000000">
                      <a:alpha val="43137"/>
                    </a:srgbClr>
                  </a:outerShdw>
                </a:effectLst>
              </a:rPr>
              <a:t>创新、创造、高效性人才</a:t>
            </a:r>
            <a:endParaRPr lang="zh-CN" altLang="en-US" sz="1600" dirty="0">
              <a:solidFill>
                <a:schemeClr val="tx1"/>
              </a:solidFill>
              <a:effectLst>
                <a:outerShdw blurRad="38100" dist="38100" dir="2700000" algn="tl">
                  <a:srgbClr val="000000">
                    <a:alpha val="43137"/>
                  </a:srgbClr>
                </a:outerShdw>
              </a:effectLst>
            </a:endParaRPr>
          </a:p>
        </p:txBody>
      </p:sp>
      <p:cxnSp>
        <p:nvCxnSpPr>
          <p:cNvPr id="23" name="直接箭头连接符 22"/>
          <p:cNvCxnSpPr/>
          <p:nvPr/>
        </p:nvCxnSpPr>
        <p:spPr>
          <a:xfrm flipV="1">
            <a:off x="4298679" y="2252726"/>
            <a:ext cx="112859" cy="19141"/>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4" name="任意多边形 23"/>
          <p:cNvSpPr/>
          <p:nvPr/>
        </p:nvSpPr>
        <p:spPr bwMode="auto">
          <a:xfrm>
            <a:off x="5063578" y="569280"/>
            <a:ext cx="2646362" cy="1638300"/>
          </a:xfrm>
          <a:custGeom>
            <a:avLst/>
            <a:gdLst>
              <a:gd name="connsiteX0" fmla="*/ 0 w 2645767"/>
              <a:gd name="connsiteY0" fmla="*/ 0 h 1637670"/>
              <a:gd name="connsiteX1" fmla="*/ 1103971 w 2645767"/>
              <a:gd name="connsiteY1" fmla="*/ 356839 h 1637670"/>
              <a:gd name="connsiteX2" fmla="*/ 2018371 w 2645767"/>
              <a:gd name="connsiteY2" fmla="*/ 892097 h 1637670"/>
              <a:gd name="connsiteX3" fmla="*/ 2609385 w 2645767"/>
              <a:gd name="connsiteY3" fmla="*/ 1583473 h 1637670"/>
              <a:gd name="connsiteX4" fmla="*/ 2587083 w 2645767"/>
              <a:gd name="connsiteY4" fmla="*/ 1594624 h 1637670"/>
              <a:gd name="connsiteX5" fmla="*/ 2631688 w 2645767"/>
              <a:gd name="connsiteY5" fmla="*/ 1605775 h 163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67" h="1637670">
                <a:moveTo>
                  <a:pt x="0" y="0"/>
                </a:moveTo>
                <a:cubicBezTo>
                  <a:pt x="383788" y="104078"/>
                  <a:pt x="767576" y="208156"/>
                  <a:pt x="1103971" y="356839"/>
                </a:cubicBezTo>
                <a:cubicBezTo>
                  <a:pt x="1440366" y="505522"/>
                  <a:pt x="1767469" y="687658"/>
                  <a:pt x="2018371" y="892097"/>
                </a:cubicBezTo>
                <a:cubicBezTo>
                  <a:pt x="2269273" y="1096536"/>
                  <a:pt x="2514600" y="1466385"/>
                  <a:pt x="2609385" y="1583473"/>
                </a:cubicBezTo>
                <a:cubicBezTo>
                  <a:pt x="2704170" y="1700561"/>
                  <a:pt x="2583366" y="1590907"/>
                  <a:pt x="2587083" y="1594624"/>
                </a:cubicBezTo>
                <a:cubicBezTo>
                  <a:pt x="2590800" y="1598341"/>
                  <a:pt x="2611244" y="1602058"/>
                  <a:pt x="2631688" y="1605775"/>
                </a:cubicBezTo>
              </a:path>
            </a:pathLst>
          </a:custGeom>
          <a:noFill/>
          <a:ln w="9525" cap="flat" cmpd="sng" algn="ctr">
            <a:noFill/>
            <a:prstDash val="solid"/>
            <a:round/>
            <a:headEnd type="none" w="med" len="med"/>
            <a:tailEnd type="none" w="med" len="med"/>
          </a:ln>
          <a:effectLst/>
          <a:scene3d>
            <a:camera prst="legacyObliqueTopRight"/>
            <a:lightRig rig="legacyFlat3" dir="b"/>
          </a:scene3d>
          <a:sp3d extrusionH="49200" prstMaterial="legacyMatte">
            <a:bevelT w="13500" h="13500" prst="angle"/>
            <a:bevelB w="13500" h="13500" prst="angle"/>
            <a:extrusionClr>
              <a:srgbClr val="FFFFCC"/>
            </a:extrusionClr>
          </a:sp3d>
        </p:spPr>
        <p:txBody>
          <a:bodyPr>
            <a:spAutoFit/>
          </a:bodyPr>
          <a:lstStyle/>
          <a:p>
            <a:pPr>
              <a:spcBef>
                <a:spcPct val="50000"/>
              </a:spcBef>
              <a:defRPr/>
            </a:pPr>
            <a:endParaRPr lang="zh-CN" altLang="en-US" sz="1800">
              <a:effectLst>
                <a:outerShdw blurRad="38100" dist="38100" dir="2700000" algn="tl">
                  <a:srgbClr val="000000">
                    <a:alpha val="43137"/>
                  </a:srgbClr>
                </a:outerShdw>
              </a:effectLst>
              <a:latin typeface="Arial" charset="0"/>
            </a:endParaRPr>
          </a:p>
        </p:txBody>
      </p:sp>
      <p:sp>
        <p:nvSpPr>
          <p:cNvPr id="25" name="任意多边形 24"/>
          <p:cNvSpPr/>
          <p:nvPr/>
        </p:nvSpPr>
        <p:spPr bwMode="auto">
          <a:xfrm>
            <a:off x="5019128" y="547055"/>
            <a:ext cx="2698750" cy="1604962"/>
          </a:xfrm>
          <a:custGeom>
            <a:avLst/>
            <a:gdLst>
              <a:gd name="connsiteX0" fmla="*/ 0 w 2698595"/>
              <a:gd name="connsiteY0" fmla="*/ 0 h 1605776"/>
              <a:gd name="connsiteX1" fmla="*/ 1103971 w 2698595"/>
              <a:gd name="connsiteY1" fmla="*/ 312234 h 1605776"/>
              <a:gd name="connsiteX2" fmla="*/ 2062976 w 2698595"/>
              <a:gd name="connsiteY2" fmla="*/ 825191 h 1605776"/>
              <a:gd name="connsiteX3" fmla="*/ 2698595 w 2698595"/>
              <a:gd name="connsiteY3" fmla="*/ 1605776 h 1605776"/>
            </a:gdLst>
            <a:ahLst/>
            <a:cxnLst>
              <a:cxn ang="0">
                <a:pos x="connsiteX0" y="connsiteY0"/>
              </a:cxn>
              <a:cxn ang="0">
                <a:pos x="connsiteX1" y="connsiteY1"/>
              </a:cxn>
              <a:cxn ang="0">
                <a:pos x="connsiteX2" y="connsiteY2"/>
              </a:cxn>
              <a:cxn ang="0">
                <a:pos x="connsiteX3" y="connsiteY3"/>
              </a:cxn>
            </a:cxnLst>
            <a:rect l="l" t="t" r="r" b="b"/>
            <a:pathLst>
              <a:path w="2698595" h="1605776">
                <a:moveTo>
                  <a:pt x="0" y="0"/>
                </a:moveTo>
                <a:cubicBezTo>
                  <a:pt x="380071" y="87351"/>
                  <a:pt x="760142" y="174702"/>
                  <a:pt x="1103971" y="312234"/>
                </a:cubicBezTo>
                <a:cubicBezTo>
                  <a:pt x="1447800" y="449766"/>
                  <a:pt x="1797205" y="609601"/>
                  <a:pt x="2062976" y="825191"/>
                </a:cubicBezTo>
                <a:cubicBezTo>
                  <a:pt x="2328747" y="1040781"/>
                  <a:pt x="2513671" y="1323278"/>
                  <a:pt x="2698595" y="1605776"/>
                </a:cubicBezTo>
              </a:path>
            </a:pathLst>
          </a:custGeom>
          <a:noFill/>
          <a:ln w="9525" cap="flat" cmpd="sng" algn="ctr">
            <a:noFill/>
            <a:prstDash val="solid"/>
            <a:round/>
            <a:headEnd type="none" w="med" len="med"/>
            <a:tailEnd type="none" w="med" len="med"/>
          </a:ln>
          <a:effectLst/>
          <a:scene3d>
            <a:camera prst="legacyObliqueTopRight"/>
            <a:lightRig rig="legacyFlat3" dir="b"/>
          </a:scene3d>
          <a:sp3d extrusionH="49200" prstMaterial="legacyMatte">
            <a:bevelT w="13500" h="13500" prst="angle"/>
            <a:bevelB w="13500" h="13500" prst="angle"/>
            <a:extrusionClr>
              <a:srgbClr val="FFFFCC"/>
            </a:extrusionClr>
          </a:sp3d>
        </p:spPr>
        <p:txBody>
          <a:bodyPr>
            <a:spAutoFit/>
          </a:bodyPr>
          <a:lstStyle/>
          <a:p>
            <a:pPr>
              <a:spcBef>
                <a:spcPct val="50000"/>
              </a:spcBef>
              <a:defRPr/>
            </a:pPr>
            <a:endParaRPr lang="zh-CN" altLang="en-US" sz="1800">
              <a:effectLst>
                <a:outerShdw blurRad="38100" dist="38100" dir="2700000" algn="tl">
                  <a:srgbClr val="000000">
                    <a:alpha val="43137"/>
                  </a:srgbClr>
                </a:outerShdw>
              </a:effectLst>
              <a:latin typeface="Arial" charset="0"/>
            </a:endParaRPr>
          </a:p>
        </p:txBody>
      </p:sp>
      <p:sp>
        <p:nvSpPr>
          <p:cNvPr id="26" name="椭圆 25"/>
          <p:cNvSpPr/>
          <p:nvPr/>
        </p:nvSpPr>
        <p:spPr>
          <a:xfrm>
            <a:off x="2094685" y="2949860"/>
            <a:ext cx="1254559" cy="357283"/>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smtClean="0">
                <a:solidFill>
                  <a:schemeClr val="tx1"/>
                </a:solidFill>
                <a:effectLst>
                  <a:outerShdw blurRad="38100" dist="38100" dir="2700000" algn="tl">
                    <a:srgbClr val="000000">
                      <a:alpha val="43137"/>
                    </a:srgbClr>
                  </a:outerShdw>
                </a:effectLst>
              </a:rPr>
              <a:t>智慧教室</a:t>
            </a:r>
            <a:endParaRPr lang="zh-CN" altLang="en-US" sz="1200" dirty="0">
              <a:solidFill>
                <a:schemeClr val="tx1"/>
              </a:solidFill>
              <a:effectLst>
                <a:outerShdw blurRad="38100" dist="38100" dir="2700000" algn="tl">
                  <a:srgbClr val="000000">
                    <a:alpha val="43137"/>
                  </a:srgbClr>
                </a:outerShdw>
              </a:effectLst>
            </a:endParaRPr>
          </a:p>
        </p:txBody>
      </p:sp>
      <p:sp>
        <p:nvSpPr>
          <p:cNvPr id="27" name="椭圆 26"/>
          <p:cNvSpPr/>
          <p:nvPr/>
        </p:nvSpPr>
        <p:spPr>
          <a:xfrm>
            <a:off x="2392812" y="3326472"/>
            <a:ext cx="1173511" cy="348037"/>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smtClean="0">
                <a:solidFill>
                  <a:schemeClr val="tx1"/>
                </a:solidFill>
                <a:effectLst>
                  <a:outerShdw blurRad="38100" dist="38100" dir="2700000" algn="tl">
                    <a:srgbClr val="000000">
                      <a:alpha val="43137"/>
                    </a:srgbClr>
                  </a:outerShdw>
                </a:effectLst>
              </a:rPr>
              <a:t>智慧校园</a:t>
            </a:r>
            <a:endParaRPr lang="zh-CN" altLang="en-US" sz="1200" dirty="0">
              <a:solidFill>
                <a:schemeClr val="tx1"/>
              </a:solidFill>
              <a:effectLst>
                <a:outerShdw blurRad="38100" dist="38100" dir="2700000" algn="tl">
                  <a:srgbClr val="000000">
                    <a:alpha val="43137"/>
                  </a:srgbClr>
                </a:outerShdw>
              </a:effectLst>
            </a:endParaRPr>
          </a:p>
        </p:txBody>
      </p:sp>
      <p:sp>
        <p:nvSpPr>
          <p:cNvPr id="28" name="椭圆 27"/>
          <p:cNvSpPr/>
          <p:nvPr/>
        </p:nvSpPr>
        <p:spPr>
          <a:xfrm>
            <a:off x="3638302" y="3499328"/>
            <a:ext cx="1414693" cy="35942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smtClean="0">
                <a:solidFill>
                  <a:schemeClr val="tx1"/>
                </a:solidFill>
                <a:effectLst>
                  <a:outerShdw blurRad="38100" dist="38100" dir="2700000" algn="tl">
                    <a:srgbClr val="000000">
                      <a:alpha val="43137"/>
                    </a:srgbClr>
                  </a:outerShdw>
                </a:effectLst>
              </a:rPr>
              <a:t>智慧资源库</a:t>
            </a:r>
            <a:endParaRPr lang="zh-CN" altLang="en-US" sz="1200" dirty="0">
              <a:solidFill>
                <a:schemeClr val="tx1"/>
              </a:solidFill>
              <a:effectLst>
                <a:outerShdw blurRad="38100" dist="38100" dir="2700000" algn="tl">
                  <a:srgbClr val="000000">
                    <a:alpha val="43137"/>
                  </a:srgbClr>
                </a:outerShdw>
              </a:effectLst>
            </a:endParaRPr>
          </a:p>
        </p:txBody>
      </p:sp>
      <p:sp>
        <p:nvSpPr>
          <p:cNvPr id="29" name="椭圆 28"/>
          <p:cNvSpPr/>
          <p:nvPr/>
        </p:nvSpPr>
        <p:spPr>
          <a:xfrm>
            <a:off x="2339952" y="3701697"/>
            <a:ext cx="1552369" cy="38148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smtClean="0">
                <a:solidFill>
                  <a:schemeClr val="tx1"/>
                </a:solidFill>
                <a:effectLst>
                  <a:outerShdw blurRad="38100" dist="38100" dir="2700000" algn="tl">
                    <a:srgbClr val="000000">
                      <a:alpha val="43137"/>
                    </a:srgbClr>
                  </a:outerShdw>
                </a:effectLst>
              </a:rPr>
              <a:t>智慧助学软件</a:t>
            </a:r>
            <a:endParaRPr lang="zh-CN" altLang="en-US" sz="1200" dirty="0">
              <a:solidFill>
                <a:schemeClr val="tx1"/>
              </a:solidFill>
              <a:effectLst>
                <a:outerShdw blurRad="38100" dist="38100" dir="2700000" algn="tl">
                  <a:srgbClr val="000000">
                    <a:alpha val="43137"/>
                  </a:srgbClr>
                </a:outerShdw>
              </a:effectLst>
            </a:endParaRPr>
          </a:p>
        </p:txBody>
      </p:sp>
      <p:sp>
        <p:nvSpPr>
          <p:cNvPr id="30" name="椭圆 29"/>
          <p:cNvSpPr/>
          <p:nvPr/>
        </p:nvSpPr>
        <p:spPr>
          <a:xfrm>
            <a:off x="5571198" y="2825478"/>
            <a:ext cx="1732253" cy="612621"/>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smtClean="0">
                <a:solidFill>
                  <a:schemeClr val="tx1"/>
                </a:solidFill>
                <a:effectLst>
                  <a:outerShdw blurRad="38100" dist="38100" dir="2700000" algn="tl">
                    <a:srgbClr val="000000">
                      <a:alpha val="43137"/>
                    </a:srgbClr>
                  </a:outerShdw>
                </a:effectLst>
              </a:rPr>
              <a:t>个性化学习行为分析软件</a:t>
            </a:r>
            <a:endParaRPr lang="zh-CN" altLang="en-US" sz="1200" dirty="0">
              <a:solidFill>
                <a:schemeClr val="tx1"/>
              </a:solidFill>
              <a:effectLst>
                <a:outerShdw blurRad="38100" dist="38100" dir="2700000" algn="tl">
                  <a:srgbClr val="000000">
                    <a:alpha val="43137"/>
                  </a:srgbClr>
                </a:outerShdw>
              </a:effectLst>
            </a:endParaRPr>
          </a:p>
        </p:txBody>
      </p:sp>
      <p:sp>
        <p:nvSpPr>
          <p:cNvPr id="31" name="椭圆 30"/>
          <p:cNvSpPr/>
          <p:nvPr/>
        </p:nvSpPr>
        <p:spPr>
          <a:xfrm>
            <a:off x="7047225" y="3231877"/>
            <a:ext cx="1187070" cy="612621"/>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200" dirty="0">
                <a:solidFill>
                  <a:schemeClr val="tx1"/>
                </a:solidFill>
                <a:effectLst>
                  <a:outerShdw blurRad="38100" dist="38100" dir="2700000" algn="tl">
                    <a:srgbClr val="000000">
                      <a:alpha val="43137"/>
                    </a:srgbClr>
                  </a:outerShdw>
                </a:effectLst>
              </a:rPr>
              <a:t>智能</a:t>
            </a:r>
            <a:r>
              <a:rPr lang="zh-CN" altLang="en-US" sz="1200" dirty="0" smtClean="0">
                <a:solidFill>
                  <a:schemeClr val="tx1"/>
                </a:solidFill>
                <a:effectLst>
                  <a:outerShdw blurRad="38100" dist="38100" dir="2700000" algn="tl">
                    <a:srgbClr val="000000">
                      <a:alpha val="43137"/>
                    </a:srgbClr>
                  </a:outerShdw>
                </a:effectLst>
              </a:rPr>
              <a:t>化学习能力分析软件</a:t>
            </a:r>
            <a:endParaRPr lang="zh-CN" altLang="en-US" sz="1200" dirty="0">
              <a:solidFill>
                <a:schemeClr val="tx1"/>
              </a:solidFill>
              <a:effectLst>
                <a:outerShdw blurRad="38100" dist="38100" dir="2700000" algn="tl">
                  <a:srgbClr val="000000">
                    <a:alpha val="43137"/>
                  </a:srgbClr>
                </a:outerShdw>
              </a:effectLst>
            </a:endParaRPr>
          </a:p>
        </p:txBody>
      </p:sp>
      <p:sp>
        <p:nvSpPr>
          <p:cNvPr id="32" name="椭圆形标注 31"/>
          <p:cNvSpPr/>
          <p:nvPr/>
        </p:nvSpPr>
        <p:spPr>
          <a:xfrm>
            <a:off x="1186419" y="1637276"/>
            <a:ext cx="1146392" cy="453618"/>
          </a:xfrm>
          <a:prstGeom prst="wedgeEllipseCallout">
            <a:avLst>
              <a:gd name="adj1" fmla="val 78150"/>
              <a:gd name="adj2" fmla="val -2986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400" b="1" dirty="0" smtClean="0">
                <a:solidFill>
                  <a:srgbClr val="FF0000"/>
                </a:solidFill>
                <a:effectLst>
                  <a:outerShdw blurRad="38100" dist="38100" dir="2700000" algn="tl">
                    <a:srgbClr val="000000">
                      <a:alpha val="43137"/>
                    </a:srgbClr>
                  </a:outerShdw>
                </a:effectLst>
              </a:rPr>
              <a:t>物联网</a:t>
            </a:r>
            <a:endParaRPr lang="zh-CN" altLang="en-US" sz="1400" b="1" dirty="0">
              <a:solidFill>
                <a:srgbClr val="FF0000"/>
              </a:solidFill>
              <a:effectLst>
                <a:outerShdw blurRad="38100" dist="38100" dir="2700000" algn="tl">
                  <a:srgbClr val="000000">
                    <a:alpha val="43137"/>
                  </a:srgbClr>
                </a:outerShdw>
              </a:effectLst>
            </a:endParaRPr>
          </a:p>
        </p:txBody>
      </p:sp>
      <p:sp>
        <p:nvSpPr>
          <p:cNvPr id="33" name="圆角矩形 32"/>
          <p:cNvSpPr/>
          <p:nvPr/>
        </p:nvSpPr>
        <p:spPr>
          <a:xfrm>
            <a:off x="4455988" y="2004413"/>
            <a:ext cx="1113864" cy="56602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zh-CN" altLang="en-US" sz="1600" dirty="0" smtClean="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智慧分析评价</a:t>
            </a:r>
            <a:endParaRPr lang="zh-CN" altLang="en-US" sz="1600" dirty="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4" name="右弧形箭头 33"/>
          <p:cNvSpPr/>
          <p:nvPr/>
        </p:nvSpPr>
        <p:spPr>
          <a:xfrm rot="5400000">
            <a:off x="4219519" y="2049025"/>
            <a:ext cx="388153" cy="1471009"/>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35" name="直接箭头连接符 34"/>
          <p:cNvCxnSpPr/>
          <p:nvPr/>
        </p:nvCxnSpPr>
        <p:spPr>
          <a:xfrm>
            <a:off x="5770300" y="2320387"/>
            <a:ext cx="97744" cy="1485"/>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41" name="矩形 40"/>
          <p:cNvSpPr/>
          <p:nvPr/>
        </p:nvSpPr>
        <p:spPr>
          <a:xfrm>
            <a:off x="5741161" y="4416160"/>
            <a:ext cx="1569660" cy="369332"/>
          </a:xfrm>
          <a:prstGeom prst="rect">
            <a:avLst/>
          </a:prstGeom>
        </p:spPr>
        <p:txBody>
          <a:bodyPr wrap="none">
            <a:spAutoFit/>
          </a:bodyPr>
          <a:lstStyle/>
          <a:p>
            <a:pPr algn="ctr">
              <a:spcBef>
                <a:spcPct val="50000"/>
              </a:spcBef>
              <a:defRPr/>
            </a:pPr>
            <a:r>
              <a:rPr lang="zh-CN" altLang="en-US"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智慧学习生态</a:t>
            </a:r>
          </a:p>
        </p:txBody>
      </p:sp>
      <p:sp>
        <p:nvSpPr>
          <p:cNvPr id="42" name="矩形 41"/>
          <p:cNvSpPr/>
          <p:nvPr/>
        </p:nvSpPr>
        <p:spPr>
          <a:xfrm>
            <a:off x="2498974" y="4405829"/>
            <a:ext cx="1569660" cy="369332"/>
          </a:xfrm>
          <a:prstGeom prst="rect">
            <a:avLst/>
          </a:prstGeom>
        </p:spPr>
        <p:txBody>
          <a:bodyPr wrap="none">
            <a:spAutoFit/>
          </a:bodyPr>
          <a:lstStyle/>
          <a:p>
            <a:pPr algn="ctr">
              <a:spcBef>
                <a:spcPct val="50000"/>
              </a:spcBef>
              <a:defRPr/>
            </a:pPr>
            <a:r>
              <a:rPr lang="zh-CN" altLang="en-US"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智慧学习系统</a:t>
            </a:r>
          </a:p>
        </p:txBody>
      </p:sp>
      <p:sp>
        <p:nvSpPr>
          <p:cNvPr id="37" name="内容占位符 2"/>
          <p:cNvSpPr>
            <a:spLocks noGrp="1"/>
          </p:cNvSpPr>
          <p:nvPr>
            <p:ph idx="1"/>
          </p:nvPr>
        </p:nvSpPr>
        <p:spPr>
          <a:xfrm>
            <a:off x="2964597" y="114169"/>
            <a:ext cx="3404948" cy="391678"/>
          </a:xfrm>
        </p:spPr>
        <p:txBody>
          <a:bodyPr>
            <a:noAutofit/>
          </a:bodyPr>
          <a:lstStyle/>
          <a:p>
            <a:pPr marL="0" indent="0">
              <a:buNone/>
            </a:pPr>
            <a:r>
              <a:rPr lang="zh-CN" altLang="en-US" sz="2400" b="1" dirty="0" smtClean="0">
                <a:solidFill>
                  <a:schemeClr val="tx1"/>
                </a:solidFill>
                <a:latin typeface="微软雅黑" panose="020B0503020204020204" pitchFamily="34" charset="-122"/>
                <a:ea typeface="微软雅黑" panose="020B0503020204020204" pitchFamily="34" charset="-122"/>
              </a:rPr>
              <a:t>对智慧</a:t>
            </a:r>
            <a:r>
              <a:rPr lang="zh-CN" altLang="en-US" sz="2400" b="1" dirty="0" smtClean="0">
                <a:solidFill>
                  <a:srgbClr val="FF0000"/>
                </a:solidFill>
                <a:latin typeface="微软雅黑" panose="020B0503020204020204" pitchFamily="34" charset="-122"/>
                <a:ea typeface="微软雅黑" panose="020B0503020204020204" pitchFamily="34" charset="-122"/>
              </a:rPr>
              <a:t>学习</a:t>
            </a:r>
            <a:r>
              <a:rPr lang="zh-CN" altLang="en-US" sz="2400" b="1" dirty="0" smtClean="0">
                <a:solidFill>
                  <a:schemeClr val="tx1"/>
                </a:solidFill>
                <a:latin typeface="微软雅黑" panose="020B0503020204020204" pitchFamily="34" charset="-122"/>
                <a:ea typeface="微软雅黑" panose="020B0503020204020204" pitchFamily="34" charset="-122"/>
              </a:rPr>
              <a:t>的</a:t>
            </a:r>
            <a:r>
              <a:rPr lang="zh-CN" altLang="en-US" sz="2400" b="1" dirty="0" smtClean="0">
                <a:solidFill>
                  <a:schemeClr val="tx1"/>
                </a:solidFill>
                <a:latin typeface="微软雅黑" panose="020B0503020204020204" pitchFamily="34" charset="-122"/>
                <a:ea typeface="微软雅黑" panose="020B0503020204020204" pitchFamily="34" charset="-122"/>
              </a:rPr>
              <a:t>普遍认识</a:t>
            </a:r>
            <a:endParaRPr lang="zh-CN" altLang="zh-CN" sz="2400" b="1"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47859480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TextBox 24"/>
          <p:cNvSpPr txBox="1"/>
          <p:nvPr/>
        </p:nvSpPr>
        <p:spPr>
          <a:xfrm>
            <a:off x="1597698" y="372049"/>
            <a:ext cx="6336704" cy="954107"/>
          </a:xfrm>
          <a:prstGeom prst="rect">
            <a:avLst/>
          </a:prstGeom>
          <a:noFill/>
        </p:spPr>
        <p:txBody>
          <a:bodyPr wrap="square" rtlCol="0">
            <a:spAutoFit/>
          </a:bodyPr>
          <a:lstStyle/>
          <a:p>
            <a:pPr>
              <a:lnSpc>
                <a:spcPct val="200000"/>
              </a:lnSpc>
            </a:pPr>
            <a:r>
              <a:rPr lang="zh-CN" altLang="en-US" b="1" dirty="0" smtClean="0">
                <a:latin typeface="微软雅黑" pitchFamily="34" charset="-122"/>
                <a:ea typeface="微软雅黑" pitchFamily="34" charset="-122"/>
              </a:rPr>
              <a:t> </a:t>
            </a:r>
            <a:r>
              <a:rPr lang="zh-CN" altLang="en-US" sz="2800" b="1" dirty="0" smtClean="0">
                <a:latin typeface="微软雅黑" pitchFamily="34" charset="-122"/>
                <a:ea typeface="微软雅黑" pitchFamily="34" charset="-122"/>
              </a:rPr>
              <a:t>第一节：职业院校智慧校园重要特征</a:t>
            </a:r>
            <a:endParaRPr lang="en-US" altLang="zh-CN" sz="2800" b="1" dirty="0" smtClean="0">
              <a:latin typeface="微软雅黑" pitchFamily="34" charset="-122"/>
              <a:ea typeface="微软雅黑" pitchFamily="34" charset="-122"/>
            </a:endParaRPr>
          </a:p>
        </p:txBody>
      </p:sp>
      <p:sp>
        <p:nvSpPr>
          <p:cNvPr id="9" name="矩形 8"/>
          <p:cNvSpPr/>
          <p:nvPr/>
        </p:nvSpPr>
        <p:spPr>
          <a:xfrm>
            <a:off x="1597698" y="1497175"/>
            <a:ext cx="2808312"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招生就业智慧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0" name="矩形 9"/>
          <p:cNvSpPr/>
          <p:nvPr/>
        </p:nvSpPr>
        <p:spPr>
          <a:xfrm>
            <a:off x="1597698" y="2037099"/>
            <a:ext cx="2808312"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院校管理智慧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1" name="矩形 10"/>
          <p:cNvSpPr/>
          <p:nvPr/>
        </p:nvSpPr>
        <p:spPr>
          <a:xfrm>
            <a:off x="1597698" y="3651870"/>
            <a:ext cx="2808312"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德育教育智慧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7" name="矩形 6"/>
          <p:cNvSpPr/>
          <p:nvPr/>
        </p:nvSpPr>
        <p:spPr>
          <a:xfrm>
            <a:off x="1597698" y="2575356"/>
            <a:ext cx="2808312"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教学服务智慧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2" name="矩形 11"/>
          <p:cNvSpPr/>
          <p:nvPr/>
        </p:nvSpPr>
        <p:spPr>
          <a:xfrm>
            <a:off x="1597698" y="3113613"/>
            <a:ext cx="2808312"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后勤服务智慧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3" name="矩形 12"/>
          <p:cNvSpPr/>
          <p:nvPr/>
        </p:nvSpPr>
        <p:spPr>
          <a:xfrm>
            <a:off x="4622034" y="1497175"/>
            <a:ext cx="2808312"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生活环境智慧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4622034" y="2037099"/>
            <a:ext cx="2808312"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学习环境智慧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5" name="矩形 14"/>
          <p:cNvSpPr/>
          <p:nvPr/>
        </p:nvSpPr>
        <p:spPr>
          <a:xfrm>
            <a:off x="4622034" y="3651870"/>
            <a:ext cx="2808312"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体验环境智慧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4622034" y="2575356"/>
            <a:ext cx="2808312"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生产环境智慧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4622034" y="3113613"/>
            <a:ext cx="2808312"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tx1"/>
                </a:solidFill>
                <a:latin typeface="微软雅黑" panose="020B0503020204020204" pitchFamily="34" charset="-122"/>
                <a:ea typeface="微软雅黑" panose="020B0503020204020204" pitchFamily="34" charset="-122"/>
              </a:rPr>
              <a:t>展示</a:t>
            </a:r>
            <a:r>
              <a:rPr lang="zh-CN" altLang="en-US" sz="2400" dirty="0" smtClean="0">
                <a:solidFill>
                  <a:schemeClr val="tx1"/>
                </a:solidFill>
                <a:latin typeface="微软雅黑" panose="020B0503020204020204" pitchFamily="34" charset="-122"/>
                <a:ea typeface="微软雅黑" panose="020B0503020204020204" pitchFamily="34" charset="-122"/>
              </a:rPr>
              <a:t>环境智慧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7466584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1403648" y="1131590"/>
            <a:ext cx="6510166"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一、招生就业智慧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5" name="单圆角矩形 4"/>
          <p:cNvSpPr/>
          <p:nvPr/>
        </p:nvSpPr>
        <p:spPr>
          <a:xfrm>
            <a:off x="3033360" y="1877208"/>
            <a:ext cx="4896544" cy="504056"/>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提前知道学生从哪里来？来多少？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6" name="单圆角矩形 5"/>
          <p:cNvSpPr/>
          <p:nvPr/>
        </p:nvSpPr>
        <p:spPr>
          <a:xfrm>
            <a:off x="3033360" y="2617425"/>
            <a:ext cx="4896544" cy="509458"/>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提前知道学生到哪里去？去多少</a:t>
            </a:r>
            <a:r>
              <a:rPr lang="zh-CN" altLang="en-US" dirty="0">
                <a:solidFill>
                  <a:schemeClr val="tx1"/>
                </a:solidFill>
                <a:latin typeface="微软雅黑" panose="020B0503020204020204" pitchFamily="34" charset="-122"/>
                <a:ea typeface="微软雅黑" panose="020B0503020204020204" pitchFamily="34" charset="-122"/>
              </a:rPr>
              <a:t>？</a:t>
            </a:r>
          </a:p>
        </p:txBody>
      </p:sp>
      <p:sp>
        <p:nvSpPr>
          <p:cNvPr id="13" name="单圆角矩形 12"/>
          <p:cNvSpPr/>
          <p:nvPr/>
        </p:nvSpPr>
        <p:spPr>
          <a:xfrm>
            <a:off x="3033360" y="3337503"/>
            <a:ext cx="4896544" cy="508259"/>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提前知道学生愿意学什么？不愿意学什么？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2118960" y="1873004"/>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（一）</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5" name="矩形 14"/>
          <p:cNvSpPr/>
          <p:nvPr/>
        </p:nvSpPr>
        <p:spPr>
          <a:xfrm>
            <a:off x="2131671" y="2618622"/>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（二）</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131671" y="3337502"/>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（三）</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1403647" y="1887362"/>
            <a:ext cx="554360" cy="19584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重要标志</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7289153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1574135" y="1093705"/>
            <a:ext cx="6526257"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二、院校管理智慧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3" name="单圆角矩形 12"/>
          <p:cNvSpPr/>
          <p:nvPr/>
        </p:nvSpPr>
        <p:spPr>
          <a:xfrm>
            <a:off x="3203848" y="1831535"/>
            <a:ext cx="4896544" cy="504056"/>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教学管理智慧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单圆角矩形 13"/>
          <p:cNvSpPr/>
          <p:nvPr/>
        </p:nvSpPr>
        <p:spPr>
          <a:xfrm>
            <a:off x="3203848" y="2571752"/>
            <a:ext cx="4896544" cy="509458"/>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学生管理智慧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单圆角矩形 14"/>
          <p:cNvSpPr/>
          <p:nvPr/>
        </p:nvSpPr>
        <p:spPr>
          <a:xfrm>
            <a:off x="3203848" y="3291830"/>
            <a:ext cx="4896544" cy="508259"/>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后勤管理智慧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289448" y="1827331"/>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（一）</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2302159" y="257294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（二）</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8" name="矩形 17"/>
          <p:cNvSpPr/>
          <p:nvPr/>
        </p:nvSpPr>
        <p:spPr>
          <a:xfrm>
            <a:off x="2302159" y="329182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（三）</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1574135" y="1841689"/>
            <a:ext cx="554360" cy="19584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重要标志</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4998836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7" name="矩形 6"/>
          <p:cNvSpPr/>
          <p:nvPr/>
        </p:nvSpPr>
        <p:spPr>
          <a:xfrm>
            <a:off x="1430119" y="1175397"/>
            <a:ext cx="6526257"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三、教学服务智慧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3" name="单圆角矩形 12"/>
          <p:cNvSpPr/>
          <p:nvPr/>
        </p:nvSpPr>
        <p:spPr>
          <a:xfrm>
            <a:off x="3059832" y="1903543"/>
            <a:ext cx="4896544" cy="504056"/>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教学组织智慧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单圆角矩形 13"/>
          <p:cNvSpPr/>
          <p:nvPr/>
        </p:nvSpPr>
        <p:spPr>
          <a:xfrm>
            <a:off x="3059832" y="2643760"/>
            <a:ext cx="4896544" cy="509458"/>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教学管理管理</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单圆角矩形 14"/>
          <p:cNvSpPr/>
          <p:nvPr/>
        </p:nvSpPr>
        <p:spPr>
          <a:xfrm>
            <a:off x="3059832" y="3363838"/>
            <a:ext cx="4896544" cy="508259"/>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教学评价智慧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145432" y="189933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（一）</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2158143" y="2644957"/>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（二）</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8" name="矩形 17"/>
          <p:cNvSpPr/>
          <p:nvPr/>
        </p:nvSpPr>
        <p:spPr>
          <a:xfrm>
            <a:off x="2158143" y="3363837"/>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（三）</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1430119" y="1913697"/>
            <a:ext cx="554360" cy="19584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重要标志</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9656793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1358110" y="1111454"/>
            <a:ext cx="6526257"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四、后勤服务智慧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20" name="单圆角矩形 19"/>
          <p:cNvSpPr/>
          <p:nvPr/>
        </p:nvSpPr>
        <p:spPr>
          <a:xfrm>
            <a:off x="2987824" y="1903543"/>
            <a:ext cx="4896544" cy="504056"/>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寝室服务智慧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1" name="单圆角矩形 20"/>
          <p:cNvSpPr/>
          <p:nvPr/>
        </p:nvSpPr>
        <p:spPr>
          <a:xfrm>
            <a:off x="2987824" y="2643760"/>
            <a:ext cx="4896544" cy="509458"/>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食堂服务智慧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2" name="单圆角矩形 21"/>
          <p:cNvSpPr/>
          <p:nvPr/>
        </p:nvSpPr>
        <p:spPr>
          <a:xfrm>
            <a:off x="2987824" y="3363838"/>
            <a:ext cx="4896544" cy="508259"/>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校园文体活动服务智慧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3" name="矩形 22"/>
          <p:cNvSpPr/>
          <p:nvPr/>
        </p:nvSpPr>
        <p:spPr>
          <a:xfrm>
            <a:off x="2073424" y="189933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（一）</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24" name="矩形 23"/>
          <p:cNvSpPr/>
          <p:nvPr/>
        </p:nvSpPr>
        <p:spPr>
          <a:xfrm>
            <a:off x="2086135" y="2644957"/>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（二）</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25" name="矩形 24"/>
          <p:cNvSpPr/>
          <p:nvPr/>
        </p:nvSpPr>
        <p:spPr>
          <a:xfrm>
            <a:off x="2086135" y="3363837"/>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（三）</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26" name="矩形 25"/>
          <p:cNvSpPr/>
          <p:nvPr/>
        </p:nvSpPr>
        <p:spPr>
          <a:xfrm>
            <a:off x="1358111" y="1913697"/>
            <a:ext cx="554360" cy="19584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重要标志</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6879866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1358111" y="1162603"/>
            <a:ext cx="6526257"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五、德育教育智慧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3" name="单圆角矩形 12"/>
          <p:cNvSpPr/>
          <p:nvPr/>
        </p:nvSpPr>
        <p:spPr>
          <a:xfrm>
            <a:off x="2987824" y="1903543"/>
            <a:ext cx="4896544" cy="504056"/>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德育环境智慧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单圆角矩形 13"/>
          <p:cNvSpPr/>
          <p:nvPr/>
        </p:nvSpPr>
        <p:spPr>
          <a:xfrm>
            <a:off x="2987824" y="2643760"/>
            <a:ext cx="4896544" cy="509458"/>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德育教学智慧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单圆角矩形 14"/>
          <p:cNvSpPr/>
          <p:nvPr/>
        </p:nvSpPr>
        <p:spPr>
          <a:xfrm>
            <a:off x="2987824" y="3363838"/>
            <a:ext cx="4896544" cy="508259"/>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德育评价智慧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073424" y="189933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（一）</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2086135" y="2644957"/>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（二）</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8" name="矩形 17"/>
          <p:cNvSpPr/>
          <p:nvPr/>
        </p:nvSpPr>
        <p:spPr>
          <a:xfrm>
            <a:off x="2086135" y="3363837"/>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（三）</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1358111" y="1913697"/>
            <a:ext cx="554360" cy="19584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重要标志</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2103578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1358111" y="1090595"/>
            <a:ext cx="6526257"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六、生活环境智慧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3" name="单圆角矩形 12"/>
          <p:cNvSpPr/>
          <p:nvPr/>
        </p:nvSpPr>
        <p:spPr>
          <a:xfrm>
            <a:off x="2987824" y="1831535"/>
            <a:ext cx="4896544" cy="504056"/>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公共生活环境智慧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单圆角矩形 13"/>
          <p:cNvSpPr/>
          <p:nvPr/>
        </p:nvSpPr>
        <p:spPr>
          <a:xfrm>
            <a:off x="2987824" y="2571752"/>
            <a:ext cx="4896544" cy="509458"/>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私人生活环境智慧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单圆角矩形 14"/>
          <p:cNvSpPr/>
          <p:nvPr/>
        </p:nvSpPr>
        <p:spPr>
          <a:xfrm>
            <a:off x="2987824" y="3291830"/>
            <a:ext cx="4896544" cy="508259"/>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生活交流环境智慧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073424" y="1827331"/>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（一）</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2086135" y="257294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（二）</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8" name="矩形 17"/>
          <p:cNvSpPr/>
          <p:nvPr/>
        </p:nvSpPr>
        <p:spPr>
          <a:xfrm>
            <a:off x="2086135" y="329182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（三）</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1358111" y="1841689"/>
            <a:ext cx="554360" cy="19584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重要标志</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1501187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1358111" y="1018587"/>
            <a:ext cx="6526257"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七、学习环境智慧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3" name="单圆角矩形 12"/>
          <p:cNvSpPr/>
          <p:nvPr/>
        </p:nvSpPr>
        <p:spPr>
          <a:xfrm>
            <a:off x="2987824" y="1759527"/>
            <a:ext cx="4896544" cy="504056"/>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智慧书桌（工作台）</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单圆角矩形 13"/>
          <p:cNvSpPr/>
          <p:nvPr/>
        </p:nvSpPr>
        <p:spPr>
          <a:xfrm>
            <a:off x="2987824" y="2499744"/>
            <a:ext cx="4896544" cy="509458"/>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智慧教室</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单圆角矩形 14"/>
          <p:cNvSpPr/>
          <p:nvPr/>
        </p:nvSpPr>
        <p:spPr>
          <a:xfrm>
            <a:off x="2987824" y="3219822"/>
            <a:ext cx="4896544" cy="508259"/>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智慧创作室</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073424" y="1755323"/>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（一）</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2086135" y="2500941"/>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（二）</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8" name="矩形 17"/>
          <p:cNvSpPr/>
          <p:nvPr/>
        </p:nvSpPr>
        <p:spPr>
          <a:xfrm>
            <a:off x="2086135" y="3219821"/>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（三）</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1358111" y="1769681"/>
            <a:ext cx="554360" cy="19584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重要标志</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70524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74601" y="555526"/>
            <a:ext cx="6522789" cy="476846"/>
          </a:xfrm>
        </p:spPr>
        <p:txBody>
          <a:bodyPr>
            <a:normAutofit fontScale="90000"/>
          </a:bodyPr>
          <a:lstStyle/>
          <a:p>
            <a:r>
              <a:rPr lang="zh-CN" altLang="en-US" sz="2400" b="0" dirty="0" smtClean="0">
                <a:latin typeface="黑体" pitchFamily="49" charset="-122"/>
                <a:ea typeface="黑体" pitchFamily="49" charset="-122"/>
              </a:rPr>
              <a:t>二、编制</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职业院校数字校园建设规范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重要会议</a:t>
            </a:r>
            <a:endParaRPr lang="zh-CN" altLang="en-US" sz="2400" b="0" dirty="0">
              <a:latin typeface="黑体" pitchFamily="49" charset="-122"/>
              <a:ea typeface="黑体" pitchFamily="49" charset="-122"/>
            </a:endParaRPr>
          </a:p>
        </p:txBody>
      </p:sp>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graphicFrame>
        <p:nvGraphicFramePr>
          <p:cNvPr id="7" name="表格 6"/>
          <p:cNvGraphicFramePr>
            <a:graphicFrameLocks noGrp="1"/>
          </p:cNvGraphicFramePr>
          <p:nvPr>
            <p:extLst>
              <p:ext uri="{D42A27DB-BD31-4B8C-83A1-F6EECF244321}">
                <p14:modId xmlns:p14="http://schemas.microsoft.com/office/powerpoint/2010/main" val="3879692777"/>
              </p:ext>
            </p:extLst>
          </p:nvPr>
        </p:nvGraphicFramePr>
        <p:xfrm>
          <a:off x="1115616" y="1131590"/>
          <a:ext cx="6824228" cy="2966720"/>
        </p:xfrm>
        <a:graphic>
          <a:graphicData uri="http://schemas.openxmlformats.org/drawingml/2006/table">
            <a:tbl>
              <a:tblPr firstRow="1" bandRow="1">
                <a:tableStyleId>{5C22544A-7EE6-4342-B048-85BDC9FD1C3A}</a:tableStyleId>
              </a:tblPr>
              <a:tblGrid>
                <a:gridCol w="1706057"/>
                <a:gridCol w="1706057"/>
                <a:gridCol w="1706057"/>
                <a:gridCol w="1706057"/>
              </a:tblGrid>
              <a:tr h="370840">
                <a:tc>
                  <a:txBody>
                    <a:bodyPr/>
                    <a:lstStyle/>
                    <a:p>
                      <a:pPr algn="ctr"/>
                      <a:r>
                        <a:rPr lang="zh-CN" altLang="en-US" sz="1400" b="0" dirty="0" smtClean="0">
                          <a:latin typeface="微软雅黑" panose="020B0503020204020204" pitchFamily="34" charset="-122"/>
                          <a:ea typeface="微软雅黑" panose="020B0503020204020204" pitchFamily="34" charset="-122"/>
                        </a:rPr>
                        <a:t>时间</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内容</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参加</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说明</a:t>
                      </a:r>
                      <a:endParaRPr lang="zh-CN" altLang="en-US" sz="1400" b="0" dirty="0">
                        <a:latin typeface="微软雅黑" panose="020B0503020204020204" pitchFamily="34" charset="-122"/>
                        <a:ea typeface="微软雅黑" panose="020B0503020204020204" pitchFamily="34" charset="-122"/>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400" b="0" dirty="0" smtClean="0">
                          <a:latin typeface="微软雅黑" panose="020B0503020204020204" pitchFamily="34" charset="-122"/>
                          <a:ea typeface="微软雅黑" panose="020B0503020204020204" pitchFamily="34" charset="-122"/>
                        </a:rPr>
                        <a:t>2012 02 23</a:t>
                      </a:r>
                      <a:endParaRPr lang="zh-CN" altLang="en-US" sz="1400" b="0" dirty="0" smtClean="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务虚会</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部分专家</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确定编写整体思路</a:t>
                      </a:r>
                      <a:endParaRPr lang="zh-CN" altLang="en-US" sz="1400" b="0" dirty="0">
                        <a:latin typeface="微软雅黑" panose="020B0503020204020204" pitchFamily="34" charset="-122"/>
                        <a:ea typeface="微软雅黑" panose="020B0503020204020204" pitchFamily="34" charset="-122"/>
                      </a:endParaRPr>
                    </a:p>
                  </a:txBody>
                  <a:tcPr/>
                </a:tc>
              </a:tr>
              <a:tr h="370840">
                <a:tc>
                  <a:txBody>
                    <a:bodyPr/>
                    <a:lstStyle/>
                    <a:p>
                      <a:pPr algn="ctr"/>
                      <a:r>
                        <a:rPr lang="en-US" altLang="zh-CN" sz="1400" b="0" dirty="0" smtClean="0">
                          <a:latin typeface="微软雅黑" panose="020B0503020204020204" pitchFamily="34" charset="-122"/>
                          <a:ea typeface="微软雅黑" panose="020B0503020204020204" pitchFamily="34" charset="-122"/>
                        </a:rPr>
                        <a:t>2012 03 17-18</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第一次研讨</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全体专家</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确定框架分配任务</a:t>
                      </a:r>
                      <a:endParaRPr lang="zh-CN" altLang="en-US" sz="1400" b="0" dirty="0">
                        <a:latin typeface="微软雅黑" panose="020B0503020204020204" pitchFamily="34" charset="-122"/>
                        <a:ea typeface="微软雅黑" panose="020B0503020204020204" pitchFamily="34" charset="-122"/>
                      </a:endParaRPr>
                    </a:p>
                  </a:txBody>
                  <a:tcPr/>
                </a:tc>
              </a:tr>
              <a:tr h="370840">
                <a:tc>
                  <a:txBody>
                    <a:bodyPr/>
                    <a:lstStyle/>
                    <a:p>
                      <a:pPr algn="ctr"/>
                      <a:r>
                        <a:rPr lang="en-US" altLang="zh-CN" sz="1400" b="0" dirty="0" smtClean="0">
                          <a:latin typeface="微软雅黑" panose="020B0503020204020204" pitchFamily="34" charset="-122"/>
                          <a:ea typeface="微软雅黑" panose="020B0503020204020204" pitchFamily="34" charset="-122"/>
                        </a:rPr>
                        <a:t>2012 03 27</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第二次研讨</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全体专家</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形成</a:t>
                      </a:r>
                      <a:r>
                        <a:rPr lang="en-US" altLang="zh-CN" sz="1400" b="0" dirty="0" smtClean="0">
                          <a:latin typeface="微软雅黑" panose="020B0503020204020204" pitchFamily="34" charset="-122"/>
                          <a:ea typeface="微软雅黑" panose="020B0503020204020204" pitchFamily="34" charset="-122"/>
                        </a:rPr>
                        <a:t>《</a:t>
                      </a:r>
                      <a:r>
                        <a:rPr lang="zh-CN" altLang="en-US" sz="1400" b="0" dirty="0" smtClean="0">
                          <a:latin typeface="微软雅黑" panose="020B0503020204020204" pitchFamily="34" charset="-122"/>
                          <a:ea typeface="微软雅黑" panose="020B0503020204020204" pitchFamily="34" charset="-122"/>
                        </a:rPr>
                        <a:t>规范</a:t>
                      </a:r>
                      <a:r>
                        <a:rPr lang="en-US" altLang="zh-CN" sz="1400" b="0" dirty="0" smtClean="0">
                          <a:latin typeface="微软雅黑" panose="020B0503020204020204" pitchFamily="34" charset="-122"/>
                          <a:ea typeface="微软雅黑" panose="020B0503020204020204" pitchFamily="34" charset="-122"/>
                        </a:rPr>
                        <a:t>》</a:t>
                      </a:r>
                      <a:r>
                        <a:rPr lang="zh-CN" altLang="en-US" sz="1400" b="0" dirty="0" smtClean="0">
                          <a:latin typeface="微软雅黑" panose="020B0503020204020204" pitchFamily="34" charset="-122"/>
                          <a:ea typeface="微软雅黑" panose="020B0503020204020204" pitchFamily="34" charset="-122"/>
                        </a:rPr>
                        <a:t>草案</a:t>
                      </a:r>
                      <a:endParaRPr lang="zh-CN" altLang="en-US" sz="1400" b="0" dirty="0">
                        <a:latin typeface="微软雅黑" panose="020B0503020204020204" pitchFamily="34" charset="-122"/>
                        <a:ea typeface="微软雅黑" panose="020B0503020204020204" pitchFamily="34" charset="-122"/>
                      </a:endParaRPr>
                    </a:p>
                  </a:txBody>
                  <a:tcPr/>
                </a:tc>
              </a:tr>
              <a:tr h="370840">
                <a:tc>
                  <a:txBody>
                    <a:bodyPr/>
                    <a:lstStyle/>
                    <a:p>
                      <a:pPr algn="ctr"/>
                      <a:r>
                        <a:rPr lang="en-US" altLang="zh-CN" sz="1400" b="0" dirty="0" smtClean="0">
                          <a:latin typeface="微软雅黑" panose="020B0503020204020204" pitchFamily="34" charset="-122"/>
                          <a:ea typeface="微软雅黑" panose="020B0503020204020204" pitchFamily="34" charset="-122"/>
                        </a:rPr>
                        <a:t>2012 04 08</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第三次研讨</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全体专家</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修改</a:t>
                      </a:r>
                      <a:r>
                        <a:rPr lang="en-US" altLang="zh-CN" sz="1400" b="0" dirty="0" smtClean="0">
                          <a:latin typeface="微软雅黑" panose="020B0503020204020204" pitchFamily="34" charset="-122"/>
                          <a:ea typeface="微软雅黑" panose="020B0503020204020204" pitchFamily="34" charset="-122"/>
                        </a:rPr>
                        <a:t>《</a:t>
                      </a:r>
                      <a:r>
                        <a:rPr lang="zh-CN" altLang="en-US" sz="1400" b="0" dirty="0" smtClean="0">
                          <a:latin typeface="微软雅黑" panose="020B0503020204020204" pitchFamily="34" charset="-122"/>
                          <a:ea typeface="微软雅黑" panose="020B0503020204020204" pitchFamily="34" charset="-122"/>
                        </a:rPr>
                        <a:t>规范</a:t>
                      </a:r>
                      <a:r>
                        <a:rPr lang="en-US" altLang="zh-CN" sz="1400" b="0" dirty="0" smtClean="0">
                          <a:latin typeface="微软雅黑" panose="020B0503020204020204" pitchFamily="34" charset="-122"/>
                          <a:ea typeface="微软雅黑" panose="020B0503020204020204" pitchFamily="34" charset="-122"/>
                        </a:rPr>
                        <a:t>》</a:t>
                      </a:r>
                      <a:r>
                        <a:rPr lang="zh-CN" altLang="en-US" sz="1400" b="0" dirty="0" smtClean="0">
                          <a:latin typeface="微软雅黑" panose="020B0503020204020204" pitchFamily="34" charset="-122"/>
                          <a:ea typeface="微软雅黑" panose="020B0503020204020204" pitchFamily="34" charset="-122"/>
                        </a:rPr>
                        <a:t>草案</a:t>
                      </a:r>
                      <a:endParaRPr lang="zh-CN" altLang="en-US" sz="1400" b="0" dirty="0">
                        <a:latin typeface="微软雅黑" panose="020B0503020204020204" pitchFamily="34" charset="-122"/>
                        <a:ea typeface="微软雅黑" panose="020B0503020204020204" pitchFamily="34" charset="-122"/>
                      </a:endParaRPr>
                    </a:p>
                  </a:txBody>
                  <a:tcPr/>
                </a:tc>
              </a:tr>
              <a:tr h="370840">
                <a:tc>
                  <a:txBody>
                    <a:bodyPr/>
                    <a:lstStyle/>
                    <a:p>
                      <a:pPr algn="ctr"/>
                      <a:r>
                        <a:rPr lang="en-US" altLang="zh-CN" sz="1400" b="0" dirty="0" smtClean="0">
                          <a:latin typeface="微软雅黑" panose="020B0503020204020204" pitchFamily="34" charset="-122"/>
                          <a:ea typeface="微软雅黑" panose="020B0503020204020204" pitchFamily="34" charset="-122"/>
                        </a:rPr>
                        <a:t>2012 04 20</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第四次研讨</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全体专家</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完善</a:t>
                      </a:r>
                      <a:r>
                        <a:rPr lang="en-US" altLang="zh-CN" sz="1400" b="0" dirty="0" smtClean="0">
                          <a:latin typeface="微软雅黑" panose="020B0503020204020204" pitchFamily="34" charset="-122"/>
                          <a:ea typeface="微软雅黑" panose="020B0503020204020204" pitchFamily="34" charset="-122"/>
                        </a:rPr>
                        <a:t>《</a:t>
                      </a:r>
                      <a:r>
                        <a:rPr lang="zh-CN" altLang="en-US" sz="1400" b="0" dirty="0" smtClean="0">
                          <a:latin typeface="微软雅黑" panose="020B0503020204020204" pitchFamily="34" charset="-122"/>
                          <a:ea typeface="微软雅黑" panose="020B0503020204020204" pitchFamily="34" charset="-122"/>
                        </a:rPr>
                        <a:t>规范</a:t>
                      </a:r>
                      <a:r>
                        <a:rPr lang="en-US" altLang="zh-CN" sz="1400" b="0" dirty="0" smtClean="0">
                          <a:latin typeface="微软雅黑" panose="020B0503020204020204" pitchFamily="34" charset="-122"/>
                          <a:ea typeface="微软雅黑" panose="020B0503020204020204" pitchFamily="34" charset="-122"/>
                        </a:rPr>
                        <a:t>》</a:t>
                      </a:r>
                      <a:r>
                        <a:rPr lang="zh-CN" altLang="en-US" sz="1400" b="0" dirty="0" smtClean="0">
                          <a:latin typeface="微软雅黑" panose="020B0503020204020204" pitchFamily="34" charset="-122"/>
                          <a:ea typeface="微软雅黑" panose="020B0503020204020204" pitchFamily="34" charset="-122"/>
                        </a:rPr>
                        <a:t>草案</a:t>
                      </a:r>
                      <a:endParaRPr lang="zh-CN" altLang="en-US" sz="1400" b="0" dirty="0">
                        <a:latin typeface="微软雅黑" panose="020B0503020204020204" pitchFamily="34" charset="-122"/>
                        <a:ea typeface="微软雅黑" panose="020B0503020204020204" pitchFamily="34" charset="-122"/>
                      </a:endParaRPr>
                    </a:p>
                  </a:txBody>
                  <a:tcPr/>
                </a:tc>
              </a:tr>
              <a:tr h="370840">
                <a:tc>
                  <a:txBody>
                    <a:bodyPr/>
                    <a:lstStyle/>
                    <a:p>
                      <a:pPr algn="ctr"/>
                      <a:r>
                        <a:rPr lang="en-US" altLang="zh-CN" sz="1400" b="0" dirty="0" smtClean="0">
                          <a:latin typeface="微软雅黑" panose="020B0503020204020204" pitchFamily="34" charset="-122"/>
                          <a:ea typeface="微软雅黑" panose="020B0503020204020204" pitchFamily="34" charset="-122"/>
                        </a:rPr>
                        <a:t>2012 05 29</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第五次研讨</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部分专家</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完善</a:t>
                      </a:r>
                      <a:r>
                        <a:rPr lang="en-US" altLang="zh-CN" sz="1400" b="0" dirty="0" smtClean="0">
                          <a:latin typeface="微软雅黑" panose="020B0503020204020204" pitchFamily="34" charset="-122"/>
                          <a:ea typeface="微软雅黑" panose="020B0503020204020204" pitchFamily="34" charset="-122"/>
                        </a:rPr>
                        <a:t>《</a:t>
                      </a:r>
                      <a:r>
                        <a:rPr lang="zh-CN" altLang="en-US" sz="1400" b="0" dirty="0" smtClean="0">
                          <a:latin typeface="微软雅黑" panose="020B0503020204020204" pitchFamily="34" charset="-122"/>
                          <a:ea typeface="微软雅黑" panose="020B0503020204020204" pitchFamily="34" charset="-122"/>
                        </a:rPr>
                        <a:t>规范</a:t>
                      </a:r>
                      <a:r>
                        <a:rPr lang="en-US" altLang="zh-CN" sz="1400" b="0" dirty="0" smtClean="0">
                          <a:latin typeface="微软雅黑" panose="020B0503020204020204" pitchFamily="34" charset="-122"/>
                          <a:ea typeface="微软雅黑" panose="020B0503020204020204" pitchFamily="34" charset="-122"/>
                        </a:rPr>
                        <a:t>》</a:t>
                      </a:r>
                      <a:r>
                        <a:rPr lang="zh-CN" altLang="en-US" sz="1400" b="0" dirty="0" smtClean="0">
                          <a:latin typeface="微软雅黑" panose="020B0503020204020204" pitchFamily="34" charset="-122"/>
                          <a:ea typeface="微软雅黑" panose="020B0503020204020204" pitchFamily="34" charset="-122"/>
                        </a:rPr>
                        <a:t>草案</a:t>
                      </a:r>
                      <a:endParaRPr lang="zh-CN" altLang="en-US" sz="1400" b="0" dirty="0">
                        <a:latin typeface="微软雅黑" panose="020B0503020204020204" pitchFamily="34" charset="-122"/>
                        <a:ea typeface="微软雅黑" panose="020B0503020204020204" pitchFamily="34" charset="-122"/>
                      </a:endParaRPr>
                    </a:p>
                  </a:txBody>
                  <a:tcPr/>
                </a:tc>
              </a:tr>
              <a:tr h="370840">
                <a:tc>
                  <a:txBody>
                    <a:bodyPr/>
                    <a:lstStyle/>
                    <a:p>
                      <a:pPr algn="ctr"/>
                      <a:r>
                        <a:rPr lang="en-US" altLang="zh-CN" sz="1400" b="0" dirty="0" smtClean="0">
                          <a:latin typeface="微软雅黑" panose="020B0503020204020204" pitchFamily="34" charset="-122"/>
                          <a:ea typeface="微软雅黑" panose="020B0503020204020204" pitchFamily="34" charset="-122"/>
                        </a:rPr>
                        <a:t>2012 06 02</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成稿提交</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编写组长</a:t>
                      </a:r>
                      <a:endParaRPr lang="zh-CN" altLang="en-US" sz="1400" b="0" dirty="0">
                        <a:latin typeface="微软雅黑" panose="020B0503020204020204" pitchFamily="34" charset="-122"/>
                        <a:ea typeface="微软雅黑" panose="020B0503020204020204" pitchFamily="34" charset="-122"/>
                      </a:endParaRPr>
                    </a:p>
                  </a:txBody>
                  <a:tcPr/>
                </a:tc>
                <a:tc>
                  <a:txBody>
                    <a:bodyPr/>
                    <a:lstStyle/>
                    <a:p>
                      <a:pPr algn="ctr"/>
                      <a:r>
                        <a:rPr lang="zh-CN" altLang="en-US" sz="1400" b="0" dirty="0" smtClean="0">
                          <a:latin typeface="微软雅黑" panose="020B0503020204020204" pitchFamily="34" charset="-122"/>
                          <a:ea typeface="微软雅黑" panose="020B0503020204020204" pitchFamily="34" charset="-122"/>
                        </a:rPr>
                        <a:t>提交教育部</a:t>
                      </a:r>
                      <a:endParaRPr lang="zh-CN" altLang="en-US" sz="1400" b="0" dirty="0">
                        <a:latin typeface="微软雅黑" panose="020B0503020204020204" pitchFamily="34" charset="-122"/>
                        <a:ea typeface="微软雅黑" panose="020B0503020204020204" pitchFamily="34" charset="-122"/>
                      </a:endParaRPr>
                    </a:p>
                  </a:txBody>
                  <a:tcPr/>
                </a:tc>
              </a:tr>
            </a:tbl>
          </a:graphicData>
        </a:graphic>
      </p:graphicFrame>
      <p:sp>
        <p:nvSpPr>
          <p:cNvPr id="8" name="矩形 7"/>
          <p:cNvSpPr/>
          <p:nvPr/>
        </p:nvSpPr>
        <p:spPr>
          <a:xfrm>
            <a:off x="1115616" y="4155926"/>
            <a:ext cx="6840760" cy="337707"/>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latin typeface="微软雅黑" panose="020B0503020204020204" pitchFamily="34" charset="-122"/>
                <a:ea typeface="微软雅黑" panose="020B0503020204020204" pitchFamily="34" charset="-122"/>
              </a:rPr>
              <a:t>历经</a:t>
            </a:r>
            <a:r>
              <a:rPr lang="en-US" altLang="zh-CN" sz="1600" dirty="0" smtClean="0">
                <a:latin typeface="微软雅黑" panose="020B0503020204020204" pitchFamily="34" charset="-122"/>
                <a:ea typeface="微软雅黑" panose="020B0503020204020204" pitchFamily="34" charset="-122"/>
              </a:rPr>
              <a:t>15</a:t>
            </a:r>
            <a:r>
              <a:rPr lang="zh-CN" altLang="en-US" sz="1600" dirty="0" smtClean="0">
                <a:latin typeface="微软雅黑" panose="020B0503020204020204" pitchFamily="34" charset="-122"/>
                <a:ea typeface="微软雅黑" panose="020B0503020204020204" pitchFamily="34" charset="-122"/>
              </a:rPr>
              <a:t>稿（包括网络修改）</a:t>
            </a:r>
            <a:endParaRPr lang="zh-CN" altLang="en-US"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0599220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1502127" y="1162603"/>
            <a:ext cx="6526257"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八、生产环境智慧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3" name="单圆角矩形 12"/>
          <p:cNvSpPr/>
          <p:nvPr/>
        </p:nvSpPr>
        <p:spPr>
          <a:xfrm>
            <a:off x="3131840" y="1903543"/>
            <a:ext cx="4896544" cy="504056"/>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智慧实训车间</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单圆角矩形 13"/>
          <p:cNvSpPr/>
          <p:nvPr/>
        </p:nvSpPr>
        <p:spPr>
          <a:xfrm>
            <a:off x="3131840" y="2643760"/>
            <a:ext cx="4896544" cy="509458"/>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智慧生产车间</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单圆角矩形 14"/>
          <p:cNvSpPr/>
          <p:nvPr/>
        </p:nvSpPr>
        <p:spPr>
          <a:xfrm>
            <a:off x="3131840" y="3363838"/>
            <a:ext cx="4896544" cy="508259"/>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智慧教学产品</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217440" y="189933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（一）</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2230151" y="2644957"/>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（二）</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8" name="矩形 17"/>
          <p:cNvSpPr/>
          <p:nvPr/>
        </p:nvSpPr>
        <p:spPr>
          <a:xfrm>
            <a:off x="2230151" y="3363837"/>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（三）</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1502127" y="1913697"/>
            <a:ext cx="554360" cy="19584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重要标志</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6571639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1430119" y="1162603"/>
            <a:ext cx="6526257"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九、展示环境智慧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3" name="单圆角矩形 12"/>
          <p:cNvSpPr/>
          <p:nvPr/>
        </p:nvSpPr>
        <p:spPr>
          <a:xfrm>
            <a:off x="3059832" y="1903543"/>
            <a:ext cx="4896544" cy="504056"/>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智慧个人学习成果微展平台</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单圆角矩形 13"/>
          <p:cNvSpPr/>
          <p:nvPr/>
        </p:nvSpPr>
        <p:spPr>
          <a:xfrm>
            <a:off x="3059832" y="2643760"/>
            <a:ext cx="4896544" cy="509458"/>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智慧个人学习成果发布平台</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单圆角矩形 14"/>
          <p:cNvSpPr/>
          <p:nvPr/>
        </p:nvSpPr>
        <p:spPr>
          <a:xfrm>
            <a:off x="3059832" y="3363838"/>
            <a:ext cx="4896544" cy="508259"/>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智慧校企产品</a:t>
            </a:r>
            <a:r>
              <a:rPr lang="zh-CN" altLang="en-US" dirty="0">
                <a:solidFill>
                  <a:schemeClr val="tx1"/>
                </a:solidFill>
                <a:latin typeface="微软雅黑" panose="020B0503020204020204" pitchFamily="34" charset="-122"/>
                <a:ea typeface="微软雅黑" panose="020B0503020204020204" pitchFamily="34" charset="-122"/>
              </a:rPr>
              <a:t>互</a:t>
            </a:r>
            <a:r>
              <a:rPr lang="zh-CN" altLang="en-US" dirty="0" smtClean="0">
                <a:solidFill>
                  <a:schemeClr val="tx1"/>
                </a:solidFill>
                <a:latin typeface="微软雅黑" panose="020B0503020204020204" pitchFamily="34" charset="-122"/>
                <a:ea typeface="微软雅黑" panose="020B0503020204020204" pitchFamily="34" charset="-122"/>
              </a:rPr>
              <a:t>展通道</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145432" y="189933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（一）</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2158143" y="2644957"/>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（二）</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8" name="矩形 17"/>
          <p:cNvSpPr/>
          <p:nvPr/>
        </p:nvSpPr>
        <p:spPr>
          <a:xfrm>
            <a:off x="2158143" y="3363837"/>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（三）</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1430119" y="1913697"/>
            <a:ext cx="554360" cy="19584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重要标志</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014436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1358111" y="1090595"/>
            <a:ext cx="6526257" cy="50405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十、体验环境智慧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3" name="单圆角矩形 12"/>
          <p:cNvSpPr/>
          <p:nvPr/>
        </p:nvSpPr>
        <p:spPr>
          <a:xfrm>
            <a:off x="2987824" y="1831535"/>
            <a:ext cx="4896544" cy="504056"/>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学前智慧体验平台</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单圆角矩形 13"/>
          <p:cNvSpPr/>
          <p:nvPr/>
        </p:nvSpPr>
        <p:spPr>
          <a:xfrm>
            <a:off x="2987824" y="2571752"/>
            <a:ext cx="4896544" cy="509458"/>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学中智慧体验平台</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单圆角矩形 14"/>
          <p:cNvSpPr/>
          <p:nvPr/>
        </p:nvSpPr>
        <p:spPr>
          <a:xfrm>
            <a:off x="2987824" y="3291830"/>
            <a:ext cx="4896544" cy="508259"/>
          </a:xfrm>
          <a:prstGeom prst="round1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学后智慧体验平台</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073424" y="1827331"/>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（一）</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2086135" y="257294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（二）</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8" name="矩形 17"/>
          <p:cNvSpPr/>
          <p:nvPr/>
        </p:nvSpPr>
        <p:spPr>
          <a:xfrm>
            <a:off x="2086135" y="3291829"/>
            <a:ext cx="914400" cy="50826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（三）</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1358111" y="1841689"/>
            <a:ext cx="554360" cy="19584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重要标志</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5744497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TextBox 24"/>
          <p:cNvSpPr txBox="1"/>
          <p:nvPr/>
        </p:nvSpPr>
        <p:spPr>
          <a:xfrm>
            <a:off x="1619672" y="369806"/>
            <a:ext cx="6336704" cy="954107"/>
          </a:xfrm>
          <a:prstGeom prst="rect">
            <a:avLst/>
          </a:prstGeom>
          <a:noFill/>
        </p:spPr>
        <p:txBody>
          <a:bodyPr wrap="square" rtlCol="0">
            <a:spAutoFit/>
          </a:bodyPr>
          <a:lstStyle/>
          <a:p>
            <a:pPr>
              <a:lnSpc>
                <a:spcPct val="200000"/>
              </a:lnSpc>
            </a:pPr>
            <a:r>
              <a:rPr lang="zh-CN" altLang="en-US" b="1" dirty="0" smtClean="0">
                <a:latin typeface="微软雅黑" pitchFamily="34" charset="-122"/>
                <a:ea typeface="微软雅黑" pitchFamily="34" charset="-122"/>
              </a:rPr>
              <a:t> </a:t>
            </a:r>
            <a:r>
              <a:rPr lang="zh-CN" altLang="en-US" sz="2800" b="1" dirty="0" smtClean="0">
                <a:latin typeface="微软雅黑" pitchFamily="34" charset="-122"/>
                <a:ea typeface="微软雅黑" pitchFamily="34" charset="-122"/>
              </a:rPr>
              <a:t>第二节：职业院校智慧校园重要支撑</a:t>
            </a:r>
            <a:endParaRPr lang="en-US" altLang="zh-CN" sz="2800" b="1" dirty="0" smtClean="0">
              <a:latin typeface="微软雅黑" pitchFamily="34" charset="-122"/>
              <a:ea typeface="微软雅黑" pitchFamily="34" charset="-122"/>
            </a:endParaRPr>
          </a:p>
        </p:txBody>
      </p:sp>
      <p:sp>
        <p:nvSpPr>
          <p:cNvPr id="18" name="矩形 17"/>
          <p:cNvSpPr/>
          <p:nvPr/>
        </p:nvSpPr>
        <p:spPr>
          <a:xfrm>
            <a:off x="971600" y="1334020"/>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校本资源库</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971600" y="1890833"/>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校本慕课平台</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0" name="矩形 19"/>
          <p:cNvSpPr/>
          <p:nvPr/>
        </p:nvSpPr>
        <p:spPr>
          <a:xfrm>
            <a:off x="971600" y="2447646"/>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教育大数据、校园小数据</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1" name="矩形 20"/>
          <p:cNvSpPr/>
          <p:nvPr/>
        </p:nvSpPr>
        <p:spPr>
          <a:xfrm>
            <a:off x="971600" y="2975239"/>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校本大赛平台</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2" name="矩形 21"/>
          <p:cNvSpPr/>
          <p:nvPr/>
        </p:nvSpPr>
        <p:spPr>
          <a:xfrm>
            <a:off x="971600" y="3502832"/>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模块数字校园平台</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3" name="矩形 22"/>
          <p:cNvSpPr/>
          <p:nvPr/>
        </p:nvSpPr>
        <p:spPr>
          <a:xfrm>
            <a:off x="4716016" y="1323913"/>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物联网技术</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4" name="矩形 23"/>
          <p:cNvSpPr/>
          <p:nvPr/>
        </p:nvSpPr>
        <p:spPr>
          <a:xfrm>
            <a:off x="4716016" y="1880726"/>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数据采集技术</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5" name="矩形 24"/>
          <p:cNvSpPr/>
          <p:nvPr/>
        </p:nvSpPr>
        <p:spPr>
          <a:xfrm>
            <a:off x="4716016" y="2437539"/>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数据分析技术</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6" name="矩形 25"/>
          <p:cNvSpPr/>
          <p:nvPr/>
        </p:nvSpPr>
        <p:spPr>
          <a:xfrm>
            <a:off x="4716016" y="2965132"/>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智能平台技术</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7" name="矩形 26"/>
          <p:cNvSpPr/>
          <p:nvPr/>
        </p:nvSpPr>
        <p:spPr>
          <a:xfrm>
            <a:off x="4716016" y="3492725"/>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智能通道技术</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 name="矩形 1"/>
          <p:cNvSpPr/>
          <p:nvPr/>
        </p:nvSpPr>
        <p:spPr>
          <a:xfrm>
            <a:off x="2123728" y="4102540"/>
            <a:ext cx="1107996" cy="369332"/>
          </a:xfrm>
          <a:prstGeom prst="rect">
            <a:avLst/>
          </a:prstGeom>
        </p:spPr>
        <p:txBody>
          <a:bodyPr wrap="none">
            <a:spAutoFit/>
          </a:bodyPr>
          <a:lstStyle/>
          <a:p>
            <a:pPr algn="ctr"/>
            <a:r>
              <a:rPr lang="zh-CN" altLang="en-US" dirty="0" smtClean="0">
                <a:solidFill>
                  <a:srgbClr val="FF0000"/>
                </a:solidFill>
                <a:latin typeface="微软雅黑" panose="020B0503020204020204" pitchFamily="34" charset="-122"/>
                <a:ea typeface="微软雅黑" panose="020B0503020204020204" pitchFamily="34" charset="-122"/>
              </a:rPr>
              <a:t>项目支撑</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28" name="矩形 27"/>
          <p:cNvSpPr/>
          <p:nvPr/>
        </p:nvSpPr>
        <p:spPr>
          <a:xfrm>
            <a:off x="5962218" y="4075915"/>
            <a:ext cx="1107996" cy="369332"/>
          </a:xfrm>
          <a:prstGeom prst="rect">
            <a:avLst/>
          </a:prstGeom>
        </p:spPr>
        <p:txBody>
          <a:bodyPr wrap="none">
            <a:spAutoFit/>
          </a:bodyPr>
          <a:lstStyle/>
          <a:p>
            <a:pPr algn="ctr"/>
            <a:r>
              <a:rPr lang="zh-CN" altLang="en-US" dirty="0" smtClean="0">
                <a:solidFill>
                  <a:srgbClr val="FF0000"/>
                </a:solidFill>
                <a:latin typeface="微软雅黑" panose="020B0503020204020204" pitchFamily="34" charset="-122"/>
                <a:ea typeface="微软雅黑" panose="020B0503020204020204" pitchFamily="34" charset="-122"/>
              </a:rPr>
              <a:t>技术支撑</a:t>
            </a:r>
            <a:endParaRPr lang="zh-CN" altLang="en-US"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7831733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990642" y="132804"/>
            <a:ext cx="2953667" cy="476846"/>
          </a:xfrm>
        </p:spPr>
        <p:txBody>
          <a:bodyPr>
            <a:noAutofit/>
          </a:bodyPr>
          <a:lstStyle/>
          <a:p>
            <a:r>
              <a:rPr lang="zh-CN" altLang="en-US" sz="2400" b="1" dirty="0" smtClean="0">
                <a:latin typeface="微软雅黑" panose="020B0503020204020204" pitchFamily="34" charset="-122"/>
                <a:ea typeface="微软雅黑" panose="020B0503020204020204" pitchFamily="34" charset="-122"/>
              </a:rPr>
              <a:t>一、校本资源库</a:t>
            </a:r>
            <a:r>
              <a:rPr lang="zh-CN" altLang="en-US" sz="2400" b="1" dirty="0">
                <a:latin typeface="微软雅黑" panose="020B0503020204020204" pitchFamily="34" charset="-122"/>
                <a:ea typeface="微软雅黑" panose="020B0503020204020204" pitchFamily="34" charset="-122"/>
              </a:rPr>
              <a:t>建设</a:t>
            </a:r>
          </a:p>
        </p:txBody>
      </p:sp>
      <p:sp>
        <p:nvSpPr>
          <p:cNvPr id="3" name="矩形 2"/>
          <p:cNvSpPr/>
          <p:nvPr/>
        </p:nvSpPr>
        <p:spPr>
          <a:xfrm>
            <a:off x="372210" y="623139"/>
            <a:ext cx="8312994" cy="424886"/>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基本应用结构设计图</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4" name="矩形 3"/>
          <p:cNvSpPr/>
          <p:nvPr/>
        </p:nvSpPr>
        <p:spPr>
          <a:xfrm>
            <a:off x="394080" y="2768857"/>
            <a:ext cx="2602366" cy="42716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组合成课程资源</a:t>
            </a:r>
          </a:p>
        </p:txBody>
      </p:sp>
      <p:sp>
        <p:nvSpPr>
          <p:cNvPr id="5" name="矩形 4"/>
          <p:cNvSpPr/>
          <p:nvPr/>
        </p:nvSpPr>
        <p:spPr>
          <a:xfrm>
            <a:off x="395537" y="3442375"/>
            <a:ext cx="8301329" cy="4286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碎片资源、积件资源、课程资源、项目资源、企业资源、考试资源</a:t>
            </a:r>
          </a:p>
        </p:txBody>
      </p:sp>
      <p:sp>
        <p:nvSpPr>
          <p:cNvPr id="6" name="矩形 5"/>
          <p:cNvSpPr/>
          <p:nvPr/>
        </p:nvSpPr>
        <p:spPr>
          <a:xfrm>
            <a:off x="3149527" y="2768857"/>
            <a:ext cx="2758362" cy="42716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组合成项目资源</a:t>
            </a:r>
          </a:p>
        </p:txBody>
      </p:sp>
      <p:sp>
        <p:nvSpPr>
          <p:cNvPr id="7" name="矩形 6"/>
          <p:cNvSpPr/>
          <p:nvPr/>
        </p:nvSpPr>
        <p:spPr>
          <a:xfrm>
            <a:off x="6072632" y="2768857"/>
            <a:ext cx="2612571" cy="42716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组合成素材资源</a:t>
            </a:r>
          </a:p>
        </p:txBody>
      </p:sp>
      <p:sp>
        <p:nvSpPr>
          <p:cNvPr id="8" name="矩形 7"/>
          <p:cNvSpPr/>
          <p:nvPr/>
        </p:nvSpPr>
        <p:spPr>
          <a:xfrm>
            <a:off x="383874" y="1854210"/>
            <a:ext cx="1306286" cy="68521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组合成</a:t>
            </a:r>
            <a:endParaRPr lang="en-US" altLang="zh-CN" sz="1653" dirty="0">
              <a:solidFill>
                <a:schemeClr val="tx1"/>
              </a:solidFill>
              <a:latin typeface="微软雅黑" panose="020B0503020204020204" pitchFamily="34" charset="-122"/>
              <a:ea typeface="微软雅黑" panose="020B0503020204020204" pitchFamily="34" charset="-122"/>
            </a:endParaRPr>
          </a:p>
          <a:p>
            <a:pPr algn="ctr">
              <a:defRPr/>
            </a:pPr>
            <a:r>
              <a:rPr lang="zh-CN" altLang="en-US" sz="1653" dirty="0">
                <a:solidFill>
                  <a:schemeClr val="tx1"/>
                </a:solidFill>
                <a:latin typeface="微软雅黑" panose="020B0503020204020204" pitchFamily="34" charset="-122"/>
                <a:ea typeface="微软雅黑" panose="020B0503020204020204" pitchFamily="34" charset="-122"/>
              </a:rPr>
              <a:t>辅教资源</a:t>
            </a:r>
          </a:p>
        </p:txBody>
      </p:sp>
      <p:sp>
        <p:nvSpPr>
          <p:cNvPr id="10" name="矩形 9"/>
          <p:cNvSpPr/>
          <p:nvPr/>
        </p:nvSpPr>
        <p:spPr>
          <a:xfrm>
            <a:off x="1690160" y="1854210"/>
            <a:ext cx="1306286" cy="68521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组合成</a:t>
            </a:r>
            <a:endParaRPr lang="en-US" altLang="zh-CN" sz="1653" dirty="0">
              <a:solidFill>
                <a:schemeClr val="tx1"/>
              </a:solidFill>
              <a:latin typeface="微软雅黑" panose="020B0503020204020204" pitchFamily="34" charset="-122"/>
              <a:ea typeface="微软雅黑" panose="020B0503020204020204" pitchFamily="34" charset="-122"/>
            </a:endParaRPr>
          </a:p>
          <a:p>
            <a:pPr algn="ctr">
              <a:defRPr/>
            </a:pPr>
            <a:r>
              <a:rPr lang="zh-CN" altLang="en-US" sz="1653" dirty="0">
                <a:solidFill>
                  <a:schemeClr val="tx1"/>
                </a:solidFill>
                <a:latin typeface="微软雅黑" panose="020B0503020204020204" pitchFamily="34" charset="-122"/>
                <a:ea typeface="微软雅黑" panose="020B0503020204020204" pitchFamily="34" charset="-122"/>
              </a:rPr>
              <a:t>辅学资源</a:t>
            </a:r>
          </a:p>
        </p:txBody>
      </p:sp>
      <p:sp>
        <p:nvSpPr>
          <p:cNvPr id="11" name="矩形 10"/>
          <p:cNvSpPr/>
          <p:nvPr/>
        </p:nvSpPr>
        <p:spPr>
          <a:xfrm>
            <a:off x="3161190" y="1854210"/>
            <a:ext cx="1441871" cy="68521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组合成</a:t>
            </a:r>
            <a:endParaRPr lang="en-US" altLang="zh-CN" sz="1653" dirty="0">
              <a:solidFill>
                <a:schemeClr val="tx1"/>
              </a:solidFill>
              <a:latin typeface="微软雅黑" panose="020B0503020204020204" pitchFamily="34" charset="-122"/>
              <a:ea typeface="微软雅黑" panose="020B0503020204020204" pitchFamily="34" charset="-122"/>
            </a:endParaRPr>
          </a:p>
          <a:p>
            <a:pPr algn="ctr">
              <a:defRPr/>
            </a:pPr>
            <a:r>
              <a:rPr lang="zh-CN" altLang="en-US" sz="1653" dirty="0">
                <a:solidFill>
                  <a:schemeClr val="tx1"/>
                </a:solidFill>
                <a:latin typeface="微软雅黑" panose="020B0503020204020204" pitchFamily="34" charset="-122"/>
                <a:ea typeface="微软雅黑" panose="020B0503020204020204" pitchFamily="34" charset="-122"/>
              </a:rPr>
              <a:t>辅教资源</a:t>
            </a:r>
          </a:p>
        </p:txBody>
      </p:sp>
      <p:sp>
        <p:nvSpPr>
          <p:cNvPr id="12" name="矩形 11"/>
          <p:cNvSpPr/>
          <p:nvPr/>
        </p:nvSpPr>
        <p:spPr>
          <a:xfrm>
            <a:off x="4467476" y="1854210"/>
            <a:ext cx="1440413" cy="68521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组合成</a:t>
            </a:r>
            <a:endParaRPr lang="en-US" altLang="zh-CN" sz="1653" dirty="0">
              <a:solidFill>
                <a:schemeClr val="tx1"/>
              </a:solidFill>
              <a:latin typeface="微软雅黑" panose="020B0503020204020204" pitchFamily="34" charset="-122"/>
              <a:ea typeface="微软雅黑" panose="020B0503020204020204" pitchFamily="34" charset="-122"/>
            </a:endParaRPr>
          </a:p>
          <a:p>
            <a:pPr algn="ctr">
              <a:defRPr/>
            </a:pPr>
            <a:r>
              <a:rPr lang="zh-CN" altLang="en-US" sz="1653" dirty="0">
                <a:solidFill>
                  <a:schemeClr val="tx1"/>
                </a:solidFill>
                <a:latin typeface="微软雅黑" panose="020B0503020204020204" pitchFamily="34" charset="-122"/>
                <a:ea typeface="微软雅黑" panose="020B0503020204020204" pitchFamily="34" charset="-122"/>
              </a:rPr>
              <a:t>辅学资源</a:t>
            </a:r>
          </a:p>
        </p:txBody>
      </p:sp>
      <p:sp>
        <p:nvSpPr>
          <p:cNvPr id="13" name="矩形 12"/>
          <p:cNvSpPr/>
          <p:nvPr/>
        </p:nvSpPr>
        <p:spPr>
          <a:xfrm>
            <a:off x="6072632" y="1854210"/>
            <a:ext cx="1306286" cy="68521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组合成</a:t>
            </a:r>
            <a:endParaRPr lang="en-US" altLang="zh-CN" sz="1653" dirty="0">
              <a:solidFill>
                <a:schemeClr val="tx1"/>
              </a:solidFill>
              <a:latin typeface="微软雅黑" panose="020B0503020204020204" pitchFamily="34" charset="-122"/>
              <a:ea typeface="微软雅黑" panose="020B0503020204020204" pitchFamily="34" charset="-122"/>
            </a:endParaRPr>
          </a:p>
          <a:p>
            <a:pPr algn="ctr">
              <a:defRPr/>
            </a:pPr>
            <a:r>
              <a:rPr lang="zh-CN" altLang="en-US" sz="1653" dirty="0">
                <a:solidFill>
                  <a:schemeClr val="tx1"/>
                </a:solidFill>
                <a:latin typeface="微软雅黑" panose="020B0503020204020204" pitchFamily="34" charset="-122"/>
                <a:ea typeface="微软雅黑" panose="020B0503020204020204" pitchFamily="34" charset="-122"/>
              </a:rPr>
              <a:t>辅教资源</a:t>
            </a:r>
          </a:p>
        </p:txBody>
      </p:sp>
      <p:sp>
        <p:nvSpPr>
          <p:cNvPr id="14" name="矩形 13"/>
          <p:cNvSpPr/>
          <p:nvPr/>
        </p:nvSpPr>
        <p:spPr>
          <a:xfrm>
            <a:off x="7378917" y="1854210"/>
            <a:ext cx="1306286" cy="68521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组合成</a:t>
            </a:r>
            <a:endParaRPr lang="en-US" altLang="zh-CN" sz="1653" dirty="0">
              <a:solidFill>
                <a:schemeClr val="tx1"/>
              </a:solidFill>
              <a:latin typeface="微软雅黑" panose="020B0503020204020204" pitchFamily="34" charset="-122"/>
              <a:ea typeface="微软雅黑" panose="020B0503020204020204" pitchFamily="34" charset="-122"/>
            </a:endParaRPr>
          </a:p>
          <a:p>
            <a:pPr algn="ctr">
              <a:defRPr/>
            </a:pPr>
            <a:r>
              <a:rPr lang="zh-CN" altLang="en-US" sz="1653" dirty="0">
                <a:solidFill>
                  <a:schemeClr val="tx1"/>
                </a:solidFill>
                <a:latin typeface="微软雅黑" panose="020B0503020204020204" pitchFamily="34" charset="-122"/>
                <a:ea typeface="微软雅黑" panose="020B0503020204020204" pitchFamily="34" charset="-122"/>
              </a:rPr>
              <a:t>辅学资源</a:t>
            </a:r>
          </a:p>
        </p:txBody>
      </p:sp>
      <p:sp>
        <p:nvSpPr>
          <p:cNvPr id="15" name="矩形 14"/>
          <p:cNvSpPr/>
          <p:nvPr/>
        </p:nvSpPr>
        <p:spPr>
          <a:xfrm>
            <a:off x="1684328" y="1087231"/>
            <a:ext cx="5688758" cy="46507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提供给不同应用对象</a:t>
            </a:r>
          </a:p>
        </p:txBody>
      </p:sp>
      <p:sp>
        <p:nvSpPr>
          <p:cNvPr id="16" name="上箭头 15"/>
          <p:cNvSpPr/>
          <p:nvPr/>
        </p:nvSpPr>
        <p:spPr>
          <a:xfrm>
            <a:off x="1337345" y="3228098"/>
            <a:ext cx="728954" cy="158875"/>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sp>
        <p:nvSpPr>
          <p:cNvPr id="17" name="上箭头 16"/>
          <p:cNvSpPr/>
          <p:nvPr/>
        </p:nvSpPr>
        <p:spPr>
          <a:xfrm>
            <a:off x="4175893" y="3228098"/>
            <a:ext cx="728954" cy="158875"/>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sp>
        <p:nvSpPr>
          <p:cNvPr id="18" name="上箭头 17"/>
          <p:cNvSpPr/>
          <p:nvPr/>
        </p:nvSpPr>
        <p:spPr>
          <a:xfrm>
            <a:off x="7026103" y="3228098"/>
            <a:ext cx="728954" cy="158875"/>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sp>
        <p:nvSpPr>
          <p:cNvPr id="19" name="上箭头 18"/>
          <p:cNvSpPr/>
          <p:nvPr/>
        </p:nvSpPr>
        <p:spPr>
          <a:xfrm>
            <a:off x="612764" y="2572370"/>
            <a:ext cx="728954" cy="150703"/>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sp>
        <p:nvSpPr>
          <p:cNvPr id="20" name="上箭头 19"/>
          <p:cNvSpPr/>
          <p:nvPr/>
        </p:nvSpPr>
        <p:spPr>
          <a:xfrm>
            <a:off x="1919050" y="2578202"/>
            <a:ext cx="728954" cy="150703"/>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sp>
        <p:nvSpPr>
          <p:cNvPr id="21" name="上箭头 20"/>
          <p:cNvSpPr/>
          <p:nvPr/>
        </p:nvSpPr>
        <p:spPr>
          <a:xfrm>
            <a:off x="3458601" y="2586949"/>
            <a:ext cx="727497" cy="150703"/>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sp>
        <p:nvSpPr>
          <p:cNvPr id="22" name="上箭头 21"/>
          <p:cNvSpPr/>
          <p:nvPr/>
        </p:nvSpPr>
        <p:spPr>
          <a:xfrm>
            <a:off x="4763429" y="2566538"/>
            <a:ext cx="728954" cy="150703"/>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sp>
        <p:nvSpPr>
          <p:cNvPr id="23" name="上箭头 22"/>
          <p:cNvSpPr/>
          <p:nvPr/>
        </p:nvSpPr>
        <p:spPr>
          <a:xfrm>
            <a:off x="6302980" y="2566538"/>
            <a:ext cx="727496" cy="150703"/>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sp>
        <p:nvSpPr>
          <p:cNvPr id="24" name="上箭头 23"/>
          <p:cNvSpPr/>
          <p:nvPr/>
        </p:nvSpPr>
        <p:spPr>
          <a:xfrm>
            <a:off x="7607807" y="2554875"/>
            <a:ext cx="728954" cy="150703"/>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sp>
        <p:nvSpPr>
          <p:cNvPr id="25" name="上箭头 24"/>
          <p:cNvSpPr/>
          <p:nvPr/>
        </p:nvSpPr>
        <p:spPr>
          <a:xfrm>
            <a:off x="372210" y="1593817"/>
            <a:ext cx="8291123" cy="227434"/>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sp>
        <p:nvSpPr>
          <p:cNvPr id="26" name="矩形 25"/>
          <p:cNvSpPr/>
          <p:nvPr/>
        </p:nvSpPr>
        <p:spPr>
          <a:xfrm>
            <a:off x="395536" y="4443958"/>
            <a:ext cx="8301329" cy="42716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素材资源</a:t>
            </a:r>
          </a:p>
        </p:txBody>
      </p:sp>
      <p:sp>
        <p:nvSpPr>
          <p:cNvPr id="27" name="矩形 26"/>
          <p:cNvSpPr/>
          <p:nvPr/>
        </p:nvSpPr>
        <p:spPr>
          <a:xfrm>
            <a:off x="395536" y="4010959"/>
            <a:ext cx="1390844" cy="4286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文档</a:t>
            </a:r>
          </a:p>
        </p:txBody>
      </p:sp>
      <p:sp>
        <p:nvSpPr>
          <p:cNvPr id="28" name="矩形 27"/>
          <p:cNvSpPr/>
          <p:nvPr/>
        </p:nvSpPr>
        <p:spPr>
          <a:xfrm>
            <a:off x="1786380" y="4010959"/>
            <a:ext cx="1389387" cy="4286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图形图像</a:t>
            </a:r>
          </a:p>
        </p:txBody>
      </p:sp>
      <p:sp>
        <p:nvSpPr>
          <p:cNvPr id="29" name="矩形 28"/>
          <p:cNvSpPr/>
          <p:nvPr/>
        </p:nvSpPr>
        <p:spPr>
          <a:xfrm>
            <a:off x="3199094" y="4013875"/>
            <a:ext cx="1389386" cy="4286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音频</a:t>
            </a:r>
          </a:p>
        </p:txBody>
      </p:sp>
      <p:sp>
        <p:nvSpPr>
          <p:cNvPr id="30" name="矩形 29"/>
          <p:cNvSpPr/>
          <p:nvPr/>
        </p:nvSpPr>
        <p:spPr>
          <a:xfrm>
            <a:off x="4610348" y="4009501"/>
            <a:ext cx="1402508" cy="42716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视频</a:t>
            </a:r>
          </a:p>
        </p:txBody>
      </p:sp>
      <p:sp>
        <p:nvSpPr>
          <p:cNvPr id="31" name="矩形 30"/>
          <p:cNvSpPr/>
          <p:nvPr/>
        </p:nvSpPr>
        <p:spPr>
          <a:xfrm>
            <a:off x="6012856" y="4009501"/>
            <a:ext cx="1390844" cy="42716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动画</a:t>
            </a:r>
          </a:p>
        </p:txBody>
      </p:sp>
      <p:sp>
        <p:nvSpPr>
          <p:cNvPr id="32" name="矩形 31"/>
          <p:cNvSpPr/>
          <p:nvPr/>
        </p:nvSpPr>
        <p:spPr>
          <a:xfrm>
            <a:off x="7425569" y="4010959"/>
            <a:ext cx="1280043" cy="4286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53" dirty="0">
                <a:solidFill>
                  <a:schemeClr val="tx1"/>
                </a:solidFill>
                <a:latin typeface="微软雅黑" panose="020B0503020204020204" pitchFamily="34" charset="-122"/>
                <a:ea typeface="微软雅黑" panose="020B0503020204020204" pitchFamily="34" charset="-122"/>
              </a:rPr>
              <a:t>仿真</a:t>
            </a:r>
          </a:p>
        </p:txBody>
      </p:sp>
      <p:sp>
        <p:nvSpPr>
          <p:cNvPr id="33" name="上箭头 32"/>
          <p:cNvSpPr/>
          <p:nvPr/>
        </p:nvSpPr>
        <p:spPr>
          <a:xfrm>
            <a:off x="4187556" y="3872459"/>
            <a:ext cx="727496" cy="126838"/>
          </a:xfrm>
          <a:prstGeom prst="up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53"/>
          </a:p>
        </p:txBody>
      </p:sp>
      <p:cxnSp>
        <p:nvCxnSpPr>
          <p:cNvPr id="34" name="直接连接符 66"/>
          <p:cNvCxnSpPr>
            <a:cxnSpLocks noChangeShapeType="1"/>
          </p:cNvCxnSpPr>
          <p:nvPr/>
        </p:nvCxnSpPr>
        <p:spPr bwMode="auto">
          <a:xfrm flipH="1">
            <a:off x="8966578" y="1319038"/>
            <a:ext cx="11664" cy="33377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5" name="直接箭头连接符 70"/>
          <p:cNvCxnSpPr>
            <a:cxnSpLocks noChangeShapeType="1"/>
            <a:endCxn id="26" idx="3"/>
          </p:cNvCxnSpPr>
          <p:nvPr/>
        </p:nvCxnSpPr>
        <p:spPr bwMode="auto">
          <a:xfrm rot="10800000" flipV="1">
            <a:off x="8696864" y="4640775"/>
            <a:ext cx="293040" cy="1603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6" name="直接箭头连接符 78"/>
          <p:cNvCxnSpPr>
            <a:cxnSpLocks noChangeShapeType="1"/>
            <a:endCxn id="15" idx="3"/>
          </p:cNvCxnSpPr>
          <p:nvPr/>
        </p:nvCxnSpPr>
        <p:spPr bwMode="auto">
          <a:xfrm rot="10800000" flipV="1">
            <a:off x="7373085" y="1304459"/>
            <a:ext cx="1605157" cy="14579"/>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7" name="直接箭头连接符 84"/>
          <p:cNvCxnSpPr>
            <a:cxnSpLocks noChangeShapeType="1"/>
            <a:endCxn id="5" idx="1"/>
          </p:cNvCxnSpPr>
          <p:nvPr/>
        </p:nvCxnSpPr>
        <p:spPr bwMode="auto">
          <a:xfrm>
            <a:off x="90835" y="3642837"/>
            <a:ext cx="304702" cy="13851"/>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8" name="直接连接符 97"/>
          <p:cNvCxnSpPr>
            <a:cxnSpLocks noChangeShapeType="1"/>
          </p:cNvCxnSpPr>
          <p:nvPr/>
        </p:nvCxnSpPr>
        <p:spPr bwMode="auto">
          <a:xfrm flipH="1" flipV="1">
            <a:off x="79171" y="1319038"/>
            <a:ext cx="11664" cy="2337649"/>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9" name="直接箭头连接符 101"/>
          <p:cNvCxnSpPr>
            <a:cxnSpLocks noChangeShapeType="1"/>
            <a:endCxn id="15" idx="1"/>
          </p:cNvCxnSpPr>
          <p:nvPr/>
        </p:nvCxnSpPr>
        <p:spPr bwMode="auto">
          <a:xfrm>
            <a:off x="55845" y="1304459"/>
            <a:ext cx="1628483" cy="1603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155786119"/>
      </p:ext>
    </p:extLst>
  </p:cSld>
  <p:clrMapOvr>
    <a:masterClrMapping/>
  </p:clrMapOvr>
  <p:transition>
    <p:zoom/>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1639363" y="195486"/>
            <a:ext cx="5865273" cy="476846"/>
          </a:xfrm>
        </p:spPr>
        <p:txBody>
          <a:bodyPr>
            <a:noAutofit/>
          </a:bodyPr>
          <a:lstStyle/>
          <a:p>
            <a:r>
              <a:rPr lang="zh-CN" altLang="en-US" sz="2000" b="1" dirty="0" smtClean="0">
                <a:latin typeface="微软雅黑" panose="020B0503020204020204" pitchFamily="34" charset="-122"/>
                <a:ea typeface="微软雅黑" panose="020B0503020204020204" pitchFamily="34" charset="-122"/>
              </a:rPr>
              <a:t>二、校本慕课平台（</a:t>
            </a:r>
            <a:r>
              <a:rPr lang="en-US" altLang="zh-CN" sz="2000" b="1" dirty="0" smtClean="0">
                <a:latin typeface="微软雅黑" panose="020B0503020204020204" pitchFamily="34" charset="-122"/>
                <a:ea typeface="微软雅黑" panose="020B0503020204020204" pitchFamily="34" charset="-122"/>
              </a:rPr>
              <a:t>e-MOOC.ve</a:t>
            </a:r>
            <a:r>
              <a:rPr lang="zh-CN" altLang="en-US" sz="2000" b="1" dirty="0" smtClean="0">
                <a:latin typeface="微软雅黑" panose="020B0503020204020204" pitchFamily="34" charset="-122"/>
                <a:ea typeface="微软雅黑" panose="020B0503020204020204" pitchFamily="34" charset="-122"/>
              </a:rPr>
              <a:t>）建设</a:t>
            </a:r>
            <a:endParaRPr lang="zh-CN" altLang="en-US" sz="2000" b="1"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7006" y="744340"/>
            <a:ext cx="6689987" cy="4203674"/>
          </a:xfrm>
          <a:prstGeom prst="rect">
            <a:avLst/>
          </a:prstGeom>
        </p:spPr>
      </p:pic>
    </p:spTree>
    <p:extLst>
      <p:ext uri="{BB962C8B-B14F-4D97-AF65-F5344CB8AC3E}">
        <p14:creationId xmlns:p14="http://schemas.microsoft.com/office/powerpoint/2010/main" val="4006799618"/>
      </p:ext>
    </p:extLst>
  </p:cSld>
  <p:clrMapOvr>
    <a:masterClrMapping/>
  </p:clrMapOvr>
  <p:transition>
    <p:zoom/>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195735" y="267494"/>
            <a:ext cx="4752528" cy="476846"/>
          </a:xfrm>
        </p:spPr>
        <p:txBody>
          <a:bodyPr>
            <a:noAutofit/>
          </a:bodyPr>
          <a:lstStyle/>
          <a:p>
            <a:r>
              <a:rPr lang="zh-CN" altLang="en-US" sz="2000" b="0" dirty="0" smtClean="0">
                <a:latin typeface="微软雅黑" panose="020B0503020204020204" pitchFamily="34" charset="-122"/>
                <a:ea typeface="微软雅黑" panose="020B0503020204020204" pitchFamily="34" charset="-122"/>
              </a:rPr>
              <a:t>二、校本慕课平台（</a:t>
            </a:r>
            <a:r>
              <a:rPr lang="en-US" altLang="zh-CN" sz="2000" b="0" dirty="0" smtClean="0">
                <a:latin typeface="微软雅黑" panose="020B0503020204020204" pitchFamily="34" charset="-122"/>
                <a:ea typeface="微软雅黑" panose="020B0503020204020204" pitchFamily="34" charset="-122"/>
              </a:rPr>
              <a:t>e-MOOC.ve</a:t>
            </a:r>
            <a:r>
              <a:rPr lang="zh-CN" altLang="en-US" sz="2000" b="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建设</a:t>
            </a:r>
            <a:endParaRPr lang="zh-CN" altLang="en-US" sz="2000" b="1"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8889" y="744340"/>
            <a:ext cx="5026221" cy="4203674"/>
          </a:xfrm>
          <a:prstGeom prst="rect">
            <a:avLst/>
          </a:prstGeom>
        </p:spPr>
      </p:pic>
    </p:spTree>
    <p:extLst>
      <p:ext uri="{BB962C8B-B14F-4D97-AF65-F5344CB8AC3E}">
        <p14:creationId xmlns:p14="http://schemas.microsoft.com/office/powerpoint/2010/main" val="800567759"/>
      </p:ext>
    </p:extLst>
  </p:cSld>
  <p:clrMapOvr>
    <a:masterClrMapping/>
  </p:clrMapOvr>
  <p:transition>
    <p:zoom/>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051720" y="483518"/>
            <a:ext cx="4752528" cy="476846"/>
          </a:xfrm>
        </p:spPr>
        <p:txBody>
          <a:bodyPr>
            <a:noAutofit/>
          </a:bodyPr>
          <a:lstStyle/>
          <a:p>
            <a:r>
              <a:rPr lang="zh-CN" altLang="en-US" sz="2000" b="0" dirty="0" smtClean="0">
                <a:latin typeface="微软雅黑" panose="020B0503020204020204" pitchFamily="34" charset="-122"/>
                <a:ea typeface="微软雅黑" panose="020B0503020204020204" pitchFamily="34" charset="-122"/>
              </a:rPr>
              <a:t>二、校本慕课平台（</a:t>
            </a:r>
            <a:r>
              <a:rPr lang="en-US" altLang="zh-CN" sz="2000" b="0" dirty="0" smtClean="0">
                <a:latin typeface="微软雅黑" panose="020B0503020204020204" pitchFamily="34" charset="-122"/>
                <a:ea typeface="微软雅黑" panose="020B0503020204020204" pitchFamily="34" charset="-122"/>
              </a:rPr>
              <a:t>e-MOOC.ve</a:t>
            </a:r>
            <a:r>
              <a:rPr lang="zh-CN" altLang="en-US" sz="2000" b="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建设</a:t>
            </a:r>
            <a:endParaRPr lang="zh-CN" altLang="en-US" sz="2000" b="1"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275606"/>
            <a:ext cx="8496944" cy="3225123"/>
          </a:xfrm>
          <a:prstGeom prst="rect">
            <a:avLst/>
          </a:prstGeom>
        </p:spPr>
      </p:pic>
    </p:spTree>
    <p:extLst>
      <p:ext uri="{BB962C8B-B14F-4D97-AF65-F5344CB8AC3E}">
        <p14:creationId xmlns:p14="http://schemas.microsoft.com/office/powerpoint/2010/main" val="311203446"/>
      </p:ext>
    </p:extLst>
  </p:cSld>
  <p:clrMapOvr>
    <a:masterClrMapping/>
  </p:clrMapOvr>
  <p:transition>
    <p:zoom/>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p:cNvSpPr/>
          <p:nvPr/>
        </p:nvSpPr>
        <p:spPr>
          <a:xfrm>
            <a:off x="1686253" y="1036598"/>
            <a:ext cx="4248472" cy="3664455"/>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5076056" y="1635646"/>
            <a:ext cx="2664296" cy="2557383"/>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标题 1"/>
          <p:cNvSpPr>
            <a:spLocks noGrp="1"/>
          </p:cNvSpPr>
          <p:nvPr>
            <p:ph type="title"/>
          </p:nvPr>
        </p:nvSpPr>
        <p:spPr>
          <a:xfrm>
            <a:off x="2159732" y="451085"/>
            <a:ext cx="4752528" cy="476846"/>
          </a:xfrm>
        </p:spPr>
        <p:txBody>
          <a:bodyPr>
            <a:noAutofit/>
          </a:bodyPr>
          <a:lstStyle/>
          <a:p>
            <a:r>
              <a:rPr lang="zh-CN" altLang="en-US" sz="2400" b="1" dirty="0">
                <a:latin typeface="微软雅黑" panose="020B0503020204020204" pitchFamily="34" charset="-122"/>
                <a:ea typeface="微软雅黑" panose="020B0503020204020204" pitchFamily="34" charset="-122"/>
              </a:rPr>
              <a:t>三</a:t>
            </a:r>
            <a:r>
              <a:rPr lang="zh-CN" altLang="en-US" sz="2400" b="1" dirty="0" smtClean="0">
                <a:latin typeface="微软雅黑" panose="020B0503020204020204" pitchFamily="34" charset="-122"/>
                <a:ea typeface="微软雅黑" panose="020B0503020204020204" pitchFamily="34" charset="-122"/>
              </a:rPr>
              <a:t>、校园大数据、小数据建设</a:t>
            </a:r>
            <a:endParaRPr lang="zh-CN" altLang="en-US" sz="2400" b="1" dirty="0">
              <a:latin typeface="微软雅黑" panose="020B0503020204020204" pitchFamily="34" charset="-122"/>
              <a:ea typeface="微软雅黑" panose="020B0503020204020204" pitchFamily="34" charset="-122"/>
            </a:endParaRPr>
          </a:p>
        </p:txBody>
      </p:sp>
      <p:sp>
        <p:nvSpPr>
          <p:cNvPr id="2" name="椭圆 1"/>
          <p:cNvSpPr/>
          <p:nvPr/>
        </p:nvSpPr>
        <p:spPr>
          <a:xfrm>
            <a:off x="3139091" y="2706933"/>
            <a:ext cx="2232248" cy="482352"/>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C00000"/>
                </a:solidFill>
                <a:latin typeface="微软雅黑" panose="020B0503020204020204" pitchFamily="34" charset="-122"/>
                <a:ea typeface="微软雅黑" panose="020B0503020204020204" pitchFamily="34" charset="-122"/>
              </a:rPr>
              <a:t>教育大数据</a:t>
            </a:r>
            <a:endParaRPr lang="zh-CN" altLang="en-US" dirty="0">
              <a:solidFill>
                <a:srgbClr val="C00000"/>
              </a:solidFill>
              <a:latin typeface="微软雅黑" panose="020B0503020204020204" pitchFamily="34" charset="-122"/>
              <a:ea typeface="微软雅黑" panose="020B0503020204020204" pitchFamily="34" charset="-122"/>
            </a:endParaRPr>
          </a:p>
        </p:txBody>
      </p:sp>
      <p:sp>
        <p:nvSpPr>
          <p:cNvPr id="4" name="椭圆 3"/>
          <p:cNvSpPr/>
          <p:nvPr/>
        </p:nvSpPr>
        <p:spPr>
          <a:xfrm>
            <a:off x="5346050" y="2793277"/>
            <a:ext cx="1641934" cy="28534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latin typeface="微软雅黑" panose="020B0503020204020204" pitchFamily="34" charset="-122"/>
                <a:ea typeface="微软雅黑" panose="020B0503020204020204" pitchFamily="34" charset="-122"/>
              </a:rPr>
              <a:t>校园小数据</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5" name="椭圆 4"/>
          <p:cNvSpPr/>
          <p:nvPr/>
        </p:nvSpPr>
        <p:spPr>
          <a:xfrm>
            <a:off x="2986284" y="1334954"/>
            <a:ext cx="1101621" cy="9144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专业舆情</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6" name="椭圆 5"/>
          <p:cNvSpPr/>
          <p:nvPr/>
        </p:nvSpPr>
        <p:spPr>
          <a:xfrm>
            <a:off x="2090461" y="2026662"/>
            <a:ext cx="1101621" cy="9144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就业舆情</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7" name="椭圆 6"/>
          <p:cNvSpPr/>
          <p:nvPr/>
        </p:nvSpPr>
        <p:spPr>
          <a:xfrm>
            <a:off x="2327986" y="3057010"/>
            <a:ext cx="1101621" cy="9144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招生舆情</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8" name="椭圆 7"/>
          <p:cNvSpPr/>
          <p:nvPr/>
        </p:nvSpPr>
        <p:spPr>
          <a:xfrm>
            <a:off x="3364851" y="3539701"/>
            <a:ext cx="1101621" cy="9144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校企</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a:solidFill>
                  <a:schemeClr val="tx1"/>
                </a:solidFill>
                <a:latin typeface="微软雅黑" panose="020B0503020204020204" pitchFamily="34" charset="-122"/>
                <a:ea typeface="微软雅黑" panose="020B0503020204020204" pitchFamily="34" charset="-122"/>
              </a:rPr>
              <a:t>舆情</a:t>
            </a:r>
          </a:p>
        </p:txBody>
      </p:sp>
      <p:sp>
        <p:nvSpPr>
          <p:cNvPr id="10" name="椭圆 9"/>
          <p:cNvSpPr/>
          <p:nvPr/>
        </p:nvSpPr>
        <p:spPr>
          <a:xfrm>
            <a:off x="4113158" y="1598307"/>
            <a:ext cx="1101621" cy="9144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社会影响力</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11" name="椭圆 10"/>
          <p:cNvSpPr/>
          <p:nvPr/>
        </p:nvSpPr>
        <p:spPr>
          <a:xfrm>
            <a:off x="5712362" y="2026662"/>
            <a:ext cx="648072" cy="60098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教学行为</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2" name="椭圆 11"/>
          <p:cNvSpPr/>
          <p:nvPr/>
        </p:nvSpPr>
        <p:spPr>
          <a:xfrm>
            <a:off x="6360434" y="2098670"/>
            <a:ext cx="648072" cy="60098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学习行为</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3" name="椭圆 12"/>
          <p:cNvSpPr/>
          <p:nvPr/>
        </p:nvSpPr>
        <p:spPr>
          <a:xfrm>
            <a:off x="6936498" y="2449886"/>
            <a:ext cx="648072" cy="60098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管理行为</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4" name="椭圆 13"/>
          <p:cNvSpPr/>
          <p:nvPr/>
        </p:nvSpPr>
        <p:spPr>
          <a:xfrm>
            <a:off x="6648466" y="3050874"/>
            <a:ext cx="648072" cy="60098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职业行为</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5" name="椭圆 14"/>
          <p:cNvSpPr/>
          <p:nvPr/>
        </p:nvSpPr>
        <p:spPr>
          <a:xfrm>
            <a:off x="5964390" y="3119459"/>
            <a:ext cx="648072" cy="60098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心理行为</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6" name="椭圆 15"/>
          <p:cNvSpPr/>
          <p:nvPr/>
        </p:nvSpPr>
        <p:spPr>
          <a:xfrm>
            <a:off x="5256988" y="3067279"/>
            <a:ext cx="648072" cy="60098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学习能力</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85275786"/>
      </p:ext>
    </p:extLst>
  </p:cSld>
  <p:clrMapOvr>
    <a:masterClrMapping/>
  </p:clrMapOvr>
  <p:transition>
    <p:zoom/>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1842789" y="613234"/>
            <a:ext cx="5294908" cy="476846"/>
          </a:xfrm>
        </p:spPr>
        <p:txBody>
          <a:bodyPr>
            <a:noAutofit/>
          </a:bodyPr>
          <a:lstStyle/>
          <a:p>
            <a:r>
              <a:rPr lang="zh-CN" altLang="en-US" sz="2400" b="1" dirty="0" smtClean="0">
                <a:latin typeface="微软雅黑" panose="020B0503020204020204" pitchFamily="34" charset="-122"/>
                <a:ea typeface="微软雅黑" panose="020B0503020204020204" pitchFamily="34" charset="-122"/>
              </a:rPr>
              <a:t>四、插件组合式数字校园平台建设</a:t>
            </a:r>
            <a:endParaRPr lang="zh-CN" altLang="en-US" sz="2400" b="1" dirty="0">
              <a:latin typeface="微软雅黑" panose="020B0503020204020204" pitchFamily="34" charset="-122"/>
              <a:ea typeface="微软雅黑" panose="020B0503020204020204" pitchFamily="34" charset="-122"/>
            </a:endParaRPr>
          </a:p>
        </p:txBody>
      </p:sp>
      <p:sp>
        <p:nvSpPr>
          <p:cNvPr id="3" name="AutoShape 2"/>
          <p:cNvSpPr>
            <a:spLocks noChangeArrowheads="1"/>
          </p:cNvSpPr>
          <p:nvPr/>
        </p:nvSpPr>
        <p:spPr bwMode="auto">
          <a:xfrm>
            <a:off x="2420937" y="1994644"/>
            <a:ext cx="123825" cy="187325"/>
          </a:xfrm>
          <a:prstGeom prst="can">
            <a:avLst>
              <a:gd name="adj" fmla="val 37821"/>
            </a:avLst>
          </a:prstGeom>
          <a:solidFill>
            <a:srgbClr val="800000"/>
          </a:solidFill>
          <a:ln w="9525" cmpd="sng">
            <a:solidFill>
              <a:schemeClr val="tx1"/>
            </a:solidFill>
            <a:round/>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4" name="AutoShape 3"/>
          <p:cNvSpPr>
            <a:spLocks noChangeArrowheads="1"/>
          </p:cNvSpPr>
          <p:nvPr/>
        </p:nvSpPr>
        <p:spPr bwMode="auto">
          <a:xfrm>
            <a:off x="3201987" y="1994644"/>
            <a:ext cx="122238" cy="187325"/>
          </a:xfrm>
          <a:prstGeom prst="can">
            <a:avLst>
              <a:gd name="adj" fmla="val 38312"/>
            </a:avLst>
          </a:prstGeom>
          <a:solidFill>
            <a:srgbClr val="800000"/>
          </a:solidFill>
          <a:ln w="9525" cmpd="sng">
            <a:solidFill>
              <a:schemeClr val="tx1"/>
            </a:solidFill>
            <a:round/>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5" name="AutoShape 4"/>
          <p:cNvSpPr>
            <a:spLocks noChangeArrowheads="1"/>
          </p:cNvSpPr>
          <p:nvPr/>
        </p:nvSpPr>
        <p:spPr bwMode="auto">
          <a:xfrm>
            <a:off x="3981450" y="1994644"/>
            <a:ext cx="122237" cy="187325"/>
          </a:xfrm>
          <a:prstGeom prst="can">
            <a:avLst>
              <a:gd name="adj" fmla="val 38312"/>
            </a:avLst>
          </a:prstGeom>
          <a:solidFill>
            <a:srgbClr val="800000"/>
          </a:solidFill>
          <a:ln w="9525" cmpd="sng">
            <a:solidFill>
              <a:schemeClr val="tx1"/>
            </a:solidFill>
            <a:round/>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6" name="AutoShape 5"/>
          <p:cNvSpPr>
            <a:spLocks noChangeArrowheads="1"/>
          </p:cNvSpPr>
          <p:nvPr/>
        </p:nvSpPr>
        <p:spPr bwMode="auto">
          <a:xfrm>
            <a:off x="4760912" y="1994644"/>
            <a:ext cx="122238" cy="187325"/>
          </a:xfrm>
          <a:prstGeom prst="can">
            <a:avLst>
              <a:gd name="adj" fmla="val 38312"/>
            </a:avLst>
          </a:prstGeom>
          <a:solidFill>
            <a:srgbClr val="800000"/>
          </a:solidFill>
          <a:ln w="9525" cmpd="sng">
            <a:solidFill>
              <a:schemeClr val="tx1"/>
            </a:solidFill>
            <a:round/>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7" name="AutoShape 6"/>
          <p:cNvSpPr>
            <a:spLocks noChangeArrowheads="1"/>
          </p:cNvSpPr>
          <p:nvPr/>
        </p:nvSpPr>
        <p:spPr bwMode="auto">
          <a:xfrm>
            <a:off x="5540375" y="1994644"/>
            <a:ext cx="122237" cy="187325"/>
          </a:xfrm>
          <a:prstGeom prst="can">
            <a:avLst>
              <a:gd name="adj" fmla="val 38312"/>
            </a:avLst>
          </a:prstGeom>
          <a:solidFill>
            <a:srgbClr val="800000"/>
          </a:solidFill>
          <a:ln w="9525" cmpd="sng">
            <a:solidFill>
              <a:schemeClr val="tx1"/>
            </a:solidFill>
            <a:round/>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8" name="AutoShape 7"/>
          <p:cNvSpPr>
            <a:spLocks noChangeArrowheads="1"/>
          </p:cNvSpPr>
          <p:nvPr/>
        </p:nvSpPr>
        <p:spPr bwMode="auto">
          <a:xfrm>
            <a:off x="6319837" y="1994644"/>
            <a:ext cx="123825" cy="187325"/>
          </a:xfrm>
          <a:prstGeom prst="can">
            <a:avLst>
              <a:gd name="adj" fmla="val 37821"/>
            </a:avLst>
          </a:prstGeom>
          <a:solidFill>
            <a:srgbClr val="800000"/>
          </a:solidFill>
          <a:ln w="9525" cmpd="sng">
            <a:solidFill>
              <a:schemeClr val="tx1"/>
            </a:solidFill>
            <a:round/>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0" name="AutoShape 31"/>
          <p:cNvSpPr>
            <a:spLocks noChangeArrowheads="1"/>
          </p:cNvSpPr>
          <p:nvPr/>
        </p:nvSpPr>
        <p:spPr bwMode="auto">
          <a:xfrm>
            <a:off x="1981200" y="1388219"/>
            <a:ext cx="4960937" cy="647700"/>
          </a:xfrm>
          <a:prstGeom prst="roundRect">
            <a:avLst>
              <a:gd name="adj" fmla="val 16667"/>
            </a:avLst>
          </a:pr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1" name="AutoShape 32"/>
          <p:cNvSpPr>
            <a:spLocks noChangeArrowheads="1"/>
          </p:cNvSpPr>
          <p:nvPr/>
        </p:nvSpPr>
        <p:spPr bwMode="auto">
          <a:xfrm>
            <a:off x="2009775" y="1413619"/>
            <a:ext cx="4960937" cy="646113"/>
          </a:xfrm>
          <a:prstGeom prst="roundRect">
            <a:avLst>
              <a:gd name="adj" fmla="val 16667"/>
            </a:avLst>
          </a:prstGeom>
          <a:solidFill>
            <a:schemeClr val="tx2">
              <a:lumMod val="20000"/>
              <a:lumOff val="80000"/>
            </a:schemeClr>
          </a:solidFill>
          <a:ln>
            <a:noFill/>
          </a:ln>
          <a:extLst/>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grpSp>
        <p:nvGrpSpPr>
          <p:cNvPr id="12" name="Group 33"/>
          <p:cNvGrpSpPr>
            <a:grpSpLocks/>
          </p:cNvGrpSpPr>
          <p:nvPr/>
        </p:nvGrpSpPr>
        <p:grpSpPr bwMode="auto">
          <a:xfrm>
            <a:off x="2208212" y="1504107"/>
            <a:ext cx="569913" cy="498475"/>
            <a:chOff x="0" y="0"/>
            <a:chExt cx="897" cy="784"/>
          </a:xfrm>
        </p:grpSpPr>
        <p:sp>
          <p:nvSpPr>
            <p:cNvPr id="62" name="AutoShape 34"/>
            <p:cNvSpPr>
              <a:spLocks noChangeArrowheads="1"/>
            </p:cNvSpPr>
            <p:nvPr/>
          </p:nvSpPr>
          <p:spPr bwMode="auto">
            <a:xfrm>
              <a:off x="44"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63" name="Text Box 35"/>
            <p:cNvSpPr txBox="1">
              <a:spLocks noChangeArrowheads="1"/>
            </p:cNvSpPr>
            <p:nvPr/>
          </p:nvSpPr>
          <p:spPr bwMode="auto">
            <a:xfrm>
              <a:off x="0" y="202"/>
              <a:ext cx="897"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子系统</a:t>
              </a:r>
            </a:p>
          </p:txBody>
        </p:sp>
      </p:grpSp>
      <p:grpSp>
        <p:nvGrpSpPr>
          <p:cNvPr id="13" name="Group 36"/>
          <p:cNvGrpSpPr>
            <a:grpSpLocks/>
          </p:cNvGrpSpPr>
          <p:nvPr/>
        </p:nvGrpSpPr>
        <p:grpSpPr bwMode="auto">
          <a:xfrm>
            <a:off x="2986087" y="1504107"/>
            <a:ext cx="569913" cy="498475"/>
            <a:chOff x="0" y="0"/>
            <a:chExt cx="897" cy="784"/>
          </a:xfrm>
        </p:grpSpPr>
        <p:sp>
          <p:nvSpPr>
            <p:cNvPr id="60" name="AutoShape 37"/>
            <p:cNvSpPr>
              <a:spLocks noChangeArrowheads="1"/>
            </p:cNvSpPr>
            <p:nvPr/>
          </p:nvSpPr>
          <p:spPr bwMode="auto">
            <a:xfrm>
              <a:off x="44"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61" name="Text Box 38"/>
            <p:cNvSpPr txBox="1">
              <a:spLocks noChangeArrowheads="1"/>
            </p:cNvSpPr>
            <p:nvPr/>
          </p:nvSpPr>
          <p:spPr bwMode="auto">
            <a:xfrm>
              <a:off x="0" y="202"/>
              <a:ext cx="897"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子系统</a:t>
              </a:r>
            </a:p>
          </p:txBody>
        </p:sp>
      </p:grpSp>
      <p:grpSp>
        <p:nvGrpSpPr>
          <p:cNvPr id="14" name="Group 39"/>
          <p:cNvGrpSpPr>
            <a:grpSpLocks/>
          </p:cNvGrpSpPr>
          <p:nvPr/>
        </p:nvGrpSpPr>
        <p:grpSpPr bwMode="auto">
          <a:xfrm>
            <a:off x="3767137" y="1504107"/>
            <a:ext cx="565150" cy="498475"/>
            <a:chOff x="0" y="0"/>
            <a:chExt cx="888" cy="784"/>
          </a:xfrm>
        </p:grpSpPr>
        <p:sp>
          <p:nvSpPr>
            <p:cNvPr id="58" name="AutoShape 40"/>
            <p:cNvSpPr>
              <a:spLocks noChangeArrowheads="1"/>
            </p:cNvSpPr>
            <p:nvPr/>
          </p:nvSpPr>
          <p:spPr bwMode="auto">
            <a:xfrm>
              <a:off x="39"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9" name="Text Box 41"/>
            <p:cNvSpPr txBox="1">
              <a:spLocks noChangeArrowheads="1"/>
            </p:cNvSpPr>
            <p:nvPr/>
          </p:nvSpPr>
          <p:spPr bwMode="auto">
            <a:xfrm>
              <a:off x="0" y="202"/>
              <a:ext cx="88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子系统</a:t>
              </a:r>
            </a:p>
          </p:txBody>
        </p:sp>
      </p:grpSp>
      <p:grpSp>
        <p:nvGrpSpPr>
          <p:cNvPr id="15" name="Group 42"/>
          <p:cNvGrpSpPr>
            <a:grpSpLocks/>
          </p:cNvGrpSpPr>
          <p:nvPr/>
        </p:nvGrpSpPr>
        <p:grpSpPr bwMode="auto">
          <a:xfrm>
            <a:off x="4543425" y="1504107"/>
            <a:ext cx="569912" cy="498475"/>
            <a:chOff x="0" y="0"/>
            <a:chExt cx="897" cy="784"/>
          </a:xfrm>
        </p:grpSpPr>
        <p:sp>
          <p:nvSpPr>
            <p:cNvPr id="56" name="AutoShape 43"/>
            <p:cNvSpPr>
              <a:spLocks noChangeArrowheads="1"/>
            </p:cNvSpPr>
            <p:nvPr/>
          </p:nvSpPr>
          <p:spPr bwMode="auto">
            <a:xfrm>
              <a:off x="44"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7" name="Text Box 44"/>
            <p:cNvSpPr txBox="1">
              <a:spLocks noChangeArrowheads="1"/>
            </p:cNvSpPr>
            <p:nvPr/>
          </p:nvSpPr>
          <p:spPr bwMode="auto">
            <a:xfrm>
              <a:off x="0" y="202"/>
              <a:ext cx="897"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子系统</a:t>
              </a:r>
            </a:p>
          </p:txBody>
        </p:sp>
      </p:grpSp>
      <p:grpSp>
        <p:nvGrpSpPr>
          <p:cNvPr id="16" name="Group 45"/>
          <p:cNvGrpSpPr>
            <a:grpSpLocks/>
          </p:cNvGrpSpPr>
          <p:nvPr/>
        </p:nvGrpSpPr>
        <p:grpSpPr bwMode="auto">
          <a:xfrm>
            <a:off x="5321300" y="1504107"/>
            <a:ext cx="569912" cy="498475"/>
            <a:chOff x="0" y="0"/>
            <a:chExt cx="897" cy="784"/>
          </a:xfrm>
        </p:grpSpPr>
        <p:sp>
          <p:nvSpPr>
            <p:cNvPr id="54" name="AutoShape 46"/>
            <p:cNvSpPr>
              <a:spLocks noChangeArrowheads="1"/>
            </p:cNvSpPr>
            <p:nvPr/>
          </p:nvSpPr>
          <p:spPr bwMode="auto">
            <a:xfrm>
              <a:off x="44"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5" name="Text Box 47"/>
            <p:cNvSpPr txBox="1">
              <a:spLocks noChangeArrowheads="1"/>
            </p:cNvSpPr>
            <p:nvPr/>
          </p:nvSpPr>
          <p:spPr bwMode="auto">
            <a:xfrm>
              <a:off x="0" y="202"/>
              <a:ext cx="897"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子系统</a:t>
              </a:r>
            </a:p>
          </p:txBody>
        </p:sp>
      </p:grpSp>
      <p:grpSp>
        <p:nvGrpSpPr>
          <p:cNvPr id="17" name="Group 48"/>
          <p:cNvGrpSpPr>
            <a:grpSpLocks/>
          </p:cNvGrpSpPr>
          <p:nvPr/>
        </p:nvGrpSpPr>
        <p:grpSpPr bwMode="auto">
          <a:xfrm>
            <a:off x="6100762" y="1504107"/>
            <a:ext cx="569913" cy="498475"/>
            <a:chOff x="0" y="0"/>
            <a:chExt cx="897" cy="784"/>
          </a:xfrm>
        </p:grpSpPr>
        <p:sp>
          <p:nvSpPr>
            <p:cNvPr id="52" name="AutoShape 49"/>
            <p:cNvSpPr>
              <a:spLocks noChangeArrowheads="1"/>
            </p:cNvSpPr>
            <p:nvPr/>
          </p:nvSpPr>
          <p:spPr bwMode="auto">
            <a:xfrm>
              <a:off x="44"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3" name="Text Box 50"/>
            <p:cNvSpPr txBox="1">
              <a:spLocks noChangeArrowheads="1"/>
            </p:cNvSpPr>
            <p:nvPr/>
          </p:nvSpPr>
          <p:spPr bwMode="auto">
            <a:xfrm>
              <a:off x="0" y="202"/>
              <a:ext cx="897"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子系统</a:t>
              </a:r>
            </a:p>
          </p:txBody>
        </p:sp>
      </p:grpSp>
      <p:sp>
        <p:nvSpPr>
          <p:cNvPr id="18" name="AutoShape 51"/>
          <p:cNvSpPr>
            <a:spLocks noChangeArrowheads="1"/>
          </p:cNvSpPr>
          <p:nvPr/>
        </p:nvSpPr>
        <p:spPr bwMode="auto">
          <a:xfrm>
            <a:off x="2009775" y="3826619"/>
            <a:ext cx="4960937" cy="646113"/>
          </a:xfrm>
          <a:prstGeom prst="roundRect">
            <a:avLst>
              <a:gd name="adj" fmla="val 16667"/>
            </a:avLst>
          </a:pr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pic>
        <p:nvPicPr>
          <p:cNvPr id="19" name="Group 5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5962" y="3707961"/>
            <a:ext cx="495617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Group 60"/>
          <p:cNvGrpSpPr>
            <a:grpSpLocks/>
          </p:cNvGrpSpPr>
          <p:nvPr/>
        </p:nvGrpSpPr>
        <p:grpSpPr bwMode="auto">
          <a:xfrm>
            <a:off x="2236787" y="3867894"/>
            <a:ext cx="569913" cy="498475"/>
            <a:chOff x="0" y="0"/>
            <a:chExt cx="897" cy="784"/>
          </a:xfrm>
        </p:grpSpPr>
        <p:sp>
          <p:nvSpPr>
            <p:cNvPr id="50" name="AutoShape 61"/>
            <p:cNvSpPr>
              <a:spLocks noChangeArrowheads="1"/>
            </p:cNvSpPr>
            <p:nvPr/>
          </p:nvSpPr>
          <p:spPr bwMode="auto">
            <a:xfrm>
              <a:off x="44"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 name="Text Box 62"/>
            <p:cNvSpPr txBox="1">
              <a:spLocks noChangeArrowheads="1"/>
            </p:cNvSpPr>
            <p:nvPr/>
          </p:nvSpPr>
          <p:spPr bwMode="auto">
            <a:xfrm>
              <a:off x="0" y="202"/>
              <a:ext cx="897"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数据库</a:t>
              </a:r>
            </a:p>
          </p:txBody>
        </p:sp>
      </p:grpSp>
      <p:grpSp>
        <p:nvGrpSpPr>
          <p:cNvPr id="21" name="Group 63"/>
          <p:cNvGrpSpPr>
            <a:grpSpLocks/>
          </p:cNvGrpSpPr>
          <p:nvPr/>
        </p:nvGrpSpPr>
        <p:grpSpPr bwMode="auto">
          <a:xfrm>
            <a:off x="3014662" y="3867894"/>
            <a:ext cx="569913" cy="498475"/>
            <a:chOff x="0" y="0"/>
            <a:chExt cx="897" cy="784"/>
          </a:xfrm>
        </p:grpSpPr>
        <p:sp>
          <p:nvSpPr>
            <p:cNvPr id="48" name="AutoShape 64"/>
            <p:cNvSpPr>
              <a:spLocks noChangeArrowheads="1"/>
            </p:cNvSpPr>
            <p:nvPr/>
          </p:nvSpPr>
          <p:spPr bwMode="auto">
            <a:xfrm>
              <a:off x="44"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49" name="Text Box 65"/>
            <p:cNvSpPr txBox="1">
              <a:spLocks noChangeArrowheads="1"/>
            </p:cNvSpPr>
            <p:nvPr/>
          </p:nvSpPr>
          <p:spPr bwMode="auto">
            <a:xfrm>
              <a:off x="0" y="202"/>
              <a:ext cx="897"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数据库</a:t>
              </a:r>
            </a:p>
          </p:txBody>
        </p:sp>
      </p:grpSp>
      <p:grpSp>
        <p:nvGrpSpPr>
          <p:cNvPr id="22" name="Group 66"/>
          <p:cNvGrpSpPr>
            <a:grpSpLocks/>
          </p:cNvGrpSpPr>
          <p:nvPr/>
        </p:nvGrpSpPr>
        <p:grpSpPr bwMode="auto">
          <a:xfrm>
            <a:off x="3795712" y="3867894"/>
            <a:ext cx="565150" cy="498475"/>
            <a:chOff x="0" y="0"/>
            <a:chExt cx="888" cy="784"/>
          </a:xfrm>
        </p:grpSpPr>
        <p:sp>
          <p:nvSpPr>
            <p:cNvPr id="46" name="AutoShape 67"/>
            <p:cNvSpPr>
              <a:spLocks noChangeArrowheads="1"/>
            </p:cNvSpPr>
            <p:nvPr/>
          </p:nvSpPr>
          <p:spPr bwMode="auto">
            <a:xfrm>
              <a:off x="39"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47" name="Text Box 68"/>
            <p:cNvSpPr txBox="1">
              <a:spLocks noChangeArrowheads="1"/>
            </p:cNvSpPr>
            <p:nvPr/>
          </p:nvSpPr>
          <p:spPr bwMode="auto">
            <a:xfrm>
              <a:off x="0" y="202"/>
              <a:ext cx="88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数据库</a:t>
              </a:r>
            </a:p>
          </p:txBody>
        </p:sp>
      </p:grpSp>
      <p:grpSp>
        <p:nvGrpSpPr>
          <p:cNvPr id="23" name="Group 69"/>
          <p:cNvGrpSpPr>
            <a:grpSpLocks/>
          </p:cNvGrpSpPr>
          <p:nvPr/>
        </p:nvGrpSpPr>
        <p:grpSpPr bwMode="auto">
          <a:xfrm>
            <a:off x="4572000" y="3867894"/>
            <a:ext cx="569912" cy="498475"/>
            <a:chOff x="0" y="0"/>
            <a:chExt cx="897" cy="784"/>
          </a:xfrm>
        </p:grpSpPr>
        <p:sp>
          <p:nvSpPr>
            <p:cNvPr id="44" name="AutoShape 70"/>
            <p:cNvSpPr>
              <a:spLocks noChangeArrowheads="1"/>
            </p:cNvSpPr>
            <p:nvPr/>
          </p:nvSpPr>
          <p:spPr bwMode="auto">
            <a:xfrm>
              <a:off x="44"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45" name="Text Box 71"/>
            <p:cNvSpPr txBox="1">
              <a:spLocks noChangeArrowheads="1"/>
            </p:cNvSpPr>
            <p:nvPr/>
          </p:nvSpPr>
          <p:spPr bwMode="auto">
            <a:xfrm>
              <a:off x="0" y="202"/>
              <a:ext cx="897"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数据库</a:t>
              </a:r>
            </a:p>
          </p:txBody>
        </p:sp>
      </p:grpSp>
      <p:grpSp>
        <p:nvGrpSpPr>
          <p:cNvPr id="24" name="Group 72"/>
          <p:cNvGrpSpPr>
            <a:grpSpLocks/>
          </p:cNvGrpSpPr>
          <p:nvPr/>
        </p:nvGrpSpPr>
        <p:grpSpPr bwMode="auto">
          <a:xfrm>
            <a:off x="5349875" y="3867894"/>
            <a:ext cx="569912" cy="498475"/>
            <a:chOff x="0" y="0"/>
            <a:chExt cx="897" cy="784"/>
          </a:xfrm>
        </p:grpSpPr>
        <p:sp>
          <p:nvSpPr>
            <p:cNvPr id="42" name="AutoShape 73"/>
            <p:cNvSpPr>
              <a:spLocks noChangeArrowheads="1"/>
            </p:cNvSpPr>
            <p:nvPr/>
          </p:nvSpPr>
          <p:spPr bwMode="auto">
            <a:xfrm>
              <a:off x="44"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43" name="Text Box 74"/>
            <p:cNvSpPr txBox="1">
              <a:spLocks noChangeArrowheads="1"/>
            </p:cNvSpPr>
            <p:nvPr/>
          </p:nvSpPr>
          <p:spPr bwMode="auto">
            <a:xfrm>
              <a:off x="0" y="202"/>
              <a:ext cx="897"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数据库</a:t>
              </a:r>
            </a:p>
          </p:txBody>
        </p:sp>
      </p:grpSp>
      <p:grpSp>
        <p:nvGrpSpPr>
          <p:cNvPr id="25" name="Group 75"/>
          <p:cNvGrpSpPr>
            <a:grpSpLocks/>
          </p:cNvGrpSpPr>
          <p:nvPr/>
        </p:nvGrpSpPr>
        <p:grpSpPr bwMode="auto">
          <a:xfrm>
            <a:off x="6129337" y="3867894"/>
            <a:ext cx="569913" cy="498475"/>
            <a:chOff x="0" y="0"/>
            <a:chExt cx="897" cy="784"/>
          </a:xfrm>
        </p:grpSpPr>
        <p:sp>
          <p:nvSpPr>
            <p:cNvPr id="40" name="AutoShape 76"/>
            <p:cNvSpPr>
              <a:spLocks noChangeArrowheads="1"/>
            </p:cNvSpPr>
            <p:nvPr/>
          </p:nvSpPr>
          <p:spPr bwMode="auto">
            <a:xfrm>
              <a:off x="44" y="0"/>
              <a:ext cx="784" cy="784"/>
            </a:xfrm>
            <a:prstGeom prst="plus">
              <a:avLst>
                <a:gd name="adj" fmla="val 25000"/>
              </a:avLst>
            </a:prstGeom>
            <a:solidFill>
              <a:schemeClr val="tx1"/>
            </a:solidFill>
            <a:ln w="9525" cmpd="sng">
              <a:solidFill>
                <a:schemeClr val="tx1"/>
              </a:solidFill>
              <a:miter lim="800000"/>
              <a:headEnd/>
              <a:tailEnd/>
            </a:ln>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41" name="Text Box 77"/>
            <p:cNvSpPr txBox="1">
              <a:spLocks noChangeArrowheads="1"/>
            </p:cNvSpPr>
            <p:nvPr/>
          </p:nvSpPr>
          <p:spPr bwMode="auto">
            <a:xfrm>
              <a:off x="0" y="202"/>
              <a:ext cx="897"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00">
                  <a:solidFill>
                    <a:schemeClr val="bg1"/>
                  </a:solidFill>
                  <a:latin typeface="微软雅黑" panose="020B0503020204020204" pitchFamily="34" charset="-122"/>
                  <a:ea typeface="微软雅黑" panose="020B0503020204020204" pitchFamily="34" charset="-122"/>
                </a:rPr>
                <a:t>数据库</a:t>
              </a:r>
            </a:p>
          </p:txBody>
        </p:sp>
      </p:grpSp>
      <p:sp>
        <p:nvSpPr>
          <p:cNvPr id="26" name="AutoShape 78"/>
          <p:cNvSpPr>
            <a:spLocks noChangeArrowheads="1"/>
          </p:cNvSpPr>
          <p:nvPr/>
        </p:nvSpPr>
        <p:spPr bwMode="auto">
          <a:xfrm>
            <a:off x="1943100" y="2374057"/>
            <a:ext cx="5057775" cy="1128712"/>
          </a:xfrm>
          <a:prstGeom prst="roundRect">
            <a:avLst>
              <a:gd name="adj" fmla="val 16667"/>
            </a:avLst>
          </a:prstGeom>
          <a:solidFill>
            <a:srgbClr val="FFFF00"/>
          </a:solidFill>
          <a:ln>
            <a:noFill/>
          </a:ln>
          <a:extLst/>
        </p:spPr>
        <p:txBody>
          <a:bodyPr wrap="none"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a:t>     </a:t>
            </a:r>
          </a:p>
        </p:txBody>
      </p:sp>
      <p:sp>
        <p:nvSpPr>
          <p:cNvPr id="27" name="Rectangle 79"/>
          <p:cNvSpPr>
            <a:spLocks noChangeArrowheads="1"/>
          </p:cNvSpPr>
          <p:nvPr/>
        </p:nvSpPr>
        <p:spPr bwMode="auto">
          <a:xfrm>
            <a:off x="2401887" y="2372469"/>
            <a:ext cx="122238" cy="1603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28" name="Rectangle 80"/>
          <p:cNvSpPr>
            <a:spLocks noChangeArrowheads="1"/>
          </p:cNvSpPr>
          <p:nvPr/>
        </p:nvSpPr>
        <p:spPr bwMode="auto">
          <a:xfrm>
            <a:off x="3163887" y="2375644"/>
            <a:ext cx="122238" cy="1603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29" name="Rectangle 81"/>
          <p:cNvSpPr>
            <a:spLocks noChangeArrowheads="1"/>
          </p:cNvSpPr>
          <p:nvPr/>
        </p:nvSpPr>
        <p:spPr bwMode="auto">
          <a:xfrm>
            <a:off x="3963987" y="2372469"/>
            <a:ext cx="122238" cy="1603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a:t> </a:t>
            </a:r>
          </a:p>
        </p:txBody>
      </p:sp>
      <p:sp>
        <p:nvSpPr>
          <p:cNvPr id="30" name="Rectangle 82"/>
          <p:cNvSpPr>
            <a:spLocks noChangeArrowheads="1"/>
          </p:cNvSpPr>
          <p:nvPr/>
        </p:nvSpPr>
        <p:spPr bwMode="auto">
          <a:xfrm>
            <a:off x="4732337" y="2372469"/>
            <a:ext cx="122238" cy="1603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a:t> </a:t>
            </a:r>
          </a:p>
        </p:txBody>
      </p:sp>
      <p:sp>
        <p:nvSpPr>
          <p:cNvPr id="31" name="Rectangle 83"/>
          <p:cNvSpPr>
            <a:spLocks noChangeArrowheads="1"/>
          </p:cNvSpPr>
          <p:nvPr/>
        </p:nvSpPr>
        <p:spPr bwMode="auto">
          <a:xfrm>
            <a:off x="5535612" y="2372469"/>
            <a:ext cx="122238" cy="1603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a:t> </a:t>
            </a:r>
          </a:p>
        </p:txBody>
      </p:sp>
      <p:sp>
        <p:nvSpPr>
          <p:cNvPr id="32" name="Rectangle 84"/>
          <p:cNvSpPr>
            <a:spLocks noChangeArrowheads="1"/>
          </p:cNvSpPr>
          <p:nvPr/>
        </p:nvSpPr>
        <p:spPr bwMode="auto">
          <a:xfrm>
            <a:off x="6310312" y="2369294"/>
            <a:ext cx="122238" cy="1603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a:t> </a:t>
            </a:r>
          </a:p>
        </p:txBody>
      </p:sp>
      <p:sp>
        <p:nvSpPr>
          <p:cNvPr id="33" name="Rectangle 85"/>
          <p:cNvSpPr>
            <a:spLocks noChangeArrowheads="1"/>
          </p:cNvSpPr>
          <p:nvPr/>
        </p:nvSpPr>
        <p:spPr bwMode="auto">
          <a:xfrm>
            <a:off x="2424112" y="3348782"/>
            <a:ext cx="123825" cy="1603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4" name="Rectangle 86"/>
          <p:cNvSpPr>
            <a:spLocks noChangeArrowheads="1"/>
          </p:cNvSpPr>
          <p:nvPr/>
        </p:nvSpPr>
        <p:spPr bwMode="auto">
          <a:xfrm>
            <a:off x="3186112" y="3351957"/>
            <a:ext cx="123825" cy="1603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5" name="Rectangle 87"/>
          <p:cNvSpPr>
            <a:spLocks noChangeArrowheads="1"/>
          </p:cNvSpPr>
          <p:nvPr/>
        </p:nvSpPr>
        <p:spPr bwMode="auto">
          <a:xfrm>
            <a:off x="3986212" y="3348782"/>
            <a:ext cx="123825" cy="1603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a:t> </a:t>
            </a:r>
          </a:p>
        </p:txBody>
      </p:sp>
      <p:sp>
        <p:nvSpPr>
          <p:cNvPr id="36" name="Rectangle 88"/>
          <p:cNvSpPr>
            <a:spLocks noChangeArrowheads="1"/>
          </p:cNvSpPr>
          <p:nvPr/>
        </p:nvSpPr>
        <p:spPr bwMode="auto">
          <a:xfrm>
            <a:off x="4754562" y="3348782"/>
            <a:ext cx="123825" cy="1603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a:t> </a:t>
            </a:r>
          </a:p>
        </p:txBody>
      </p:sp>
      <p:sp>
        <p:nvSpPr>
          <p:cNvPr id="37" name="Rectangle 89"/>
          <p:cNvSpPr>
            <a:spLocks noChangeArrowheads="1"/>
          </p:cNvSpPr>
          <p:nvPr/>
        </p:nvSpPr>
        <p:spPr bwMode="auto">
          <a:xfrm>
            <a:off x="5557837" y="3348782"/>
            <a:ext cx="123825" cy="1603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a:t> </a:t>
            </a:r>
          </a:p>
        </p:txBody>
      </p:sp>
      <p:sp>
        <p:nvSpPr>
          <p:cNvPr id="38" name="Rectangle 90"/>
          <p:cNvSpPr>
            <a:spLocks noChangeArrowheads="1"/>
          </p:cNvSpPr>
          <p:nvPr/>
        </p:nvSpPr>
        <p:spPr bwMode="auto">
          <a:xfrm>
            <a:off x="6332537" y="3345607"/>
            <a:ext cx="123825" cy="1603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a:t> </a:t>
            </a:r>
          </a:p>
        </p:txBody>
      </p:sp>
      <p:sp>
        <p:nvSpPr>
          <p:cNvPr id="39" name="Text Box 91"/>
          <p:cNvSpPr txBox="1">
            <a:spLocks noChangeArrowheads="1"/>
          </p:cNvSpPr>
          <p:nvPr/>
        </p:nvSpPr>
        <p:spPr bwMode="auto">
          <a:xfrm>
            <a:off x="3132137" y="2762994"/>
            <a:ext cx="25685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a:ea typeface="微软雅黑" panose="020B0503020204020204" pitchFamily="34" charset="-122"/>
              </a:rPr>
              <a:t>数字校园插件平台</a:t>
            </a:r>
          </a:p>
        </p:txBody>
      </p:sp>
    </p:spTree>
    <p:extLst>
      <p:ext uri="{BB962C8B-B14F-4D97-AF65-F5344CB8AC3E}">
        <p14:creationId xmlns:p14="http://schemas.microsoft.com/office/powerpoint/2010/main" val="810265559"/>
      </p:ext>
    </p:extLst>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11326" y="390640"/>
            <a:ext cx="6674211" cy="476846"/>
          </a:xfrm>
        </p:spPr>
        <p:txBody>
          <a:bodyPr>
            <a:normAutofit fontScale="90000"/>
          </a:bodyPr>
          <a:lstStyle/>
          <a:p>
            <a:r>
              <a:rPr lang="zh-CN" altLang="en-US" sz="2400" b="0" dirty="0" smtClean="0">
                <a:latin typeface="黑体" pitchFamily="49" charset="-122"/>
                <a:ea typeface="黑体" pitchFamily="49" charset="-122"/>
              </a:rPr>
              <a:t>三、编制</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职业院校数字校园建设规范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重要阶段</a:t>
            </a:r>
            <a:endParaRPr lang="zh-CN" altLang="en-US" sz="2400" b="0" dirty="0">
              <a:latin typeface="黑体" pitchFamily="49" charset="-122"/>
              <a:ea typeface="黑体" pitchFamily="49" charset="-122"/>
            </a:endParaRPr>
          </a:p>
        </p:txBody>
      </p:sp>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bwMode="auto">
          <a:xfrm>
            <a:off x="1800671" y="1087915"/>
            <a:ext cx="0" cy="579065"/>
          </a:xfrm>
          <a:prstGeom prst="line">
            <a:avLst/>
          </a:prstGeom>
          <a:noFill/>
          <a:ln w="19050" cap="sq" cmpd="sng" algn="ctr">
            <a:solidFill>
              <a:schemeClr val="bg2"/>
            </a:solidFill>
            <a:prstDash val="solid"/>
            <a:round/>
            <a:headEnd type="none" w="med" len="med"/>
            <a:tailEnd type="none" w="med" len="med"/>
          </a:ln>
          <a:effectLst/>
        </p:spPr>
      </p:cxnSp>
      <p:cxnSp>
        <p:nvCxnSpPr>
          <p:cNvPr id="10" name="直接连接符 9"/>
          <p:cNvCxnSpPr/>
          <p:nvPr/>
        </p:nvCxnSpPr>
        <p:spPr bwMode="auto">
          <a:xfrm>
            <a:off x="2378985" y="1428294"/>
            <a:ext cx="0" cy="216024"/>
          </a:xfrm>
          <a:prstGeom prst="line">
            <a:avLst/>
          </a:prstGeom>
          <a:noFill/>
          <a:ln w="19050" cap="sq" cmpd="sng" algn="ctr">
            <a:solidFill>
              <a:schemeClr val="bg2"/>
            </a:solidFill>
            <a:prstDash val="solid"/>
            <a:round/>
            <a:headEnd type="none" w="med" len="med"/>
            <a:tailEnd type="none" w="med" len="med"/>
          </a:ln>
          <a:effectLst/>
        </p:spPr>
      </p:cxnSp>
      <p:cxnSp>
        <p:nvCxnSpPr>
          <p:cNvPr id="11" name="直接连接符 10"/>
          <p:cNvCxnSpPr/>
          <p:nvPr/>
        </p:nvCxnSpPr>
        <p:spPr bwMode="auto">
          <a:xfrm>
            <a:off x="2939298" y="1428294"/>
            <a:ext cx="0" cy="216024"/>
          </a:xfrm>
          <a:prstGeom prst="line">
            <a:avLst/>
          </a:prstGeom>
          <a:noFill/>
          <a:ln w="19050" cap="sq" cmpd="sng" algn="ctr">
            <a:solidFill>
              <a:schemeClr val="bg2"/>
            </a:solidFill>
            <a:prstDash val="solid"/>
            <a:round/>
            <a:headEnd type="none" w="med" len="med"/>
            <a:tailEnd type="none" w="med" len="med"/>
          </a:ln>
          <a:effectLst/>
        </p:spPr>
      </p:cxnSp>
      <p:cxnSp>
        <p:nvCxnSpPr>
          <p:cNvPr id="12" name="直接连接符 11"/>
          <p:cNvCxnSpPr/>
          <p:nvPr/>
        </p:nvCxnSpPr>
        <p:spPr bwMode="auto">
          <a:xfrm>
            <a:off x="3499610" y="1428294"/>
            <a:ext cx="0" cy="216024"/>
          </a:xfrm>
          <a:prstGeom prst="line">
            <a:avLst/>
          </a:prstGeom>
          <a:noFill/>
          <a:ln w="19050" cap="sq" cmpd="sng" algn="ctr">
            <a:solidFill>
              <a:schemeClr val="bg2"/>
            </a:solidFill>
            <a:prstDash val="solid"/>
            <a:round/>
            <a:headEnd type="none" w="med" len="med"/>
            <a:tailEnd type="none" w="med" len="med"/>
          </a:ln>
          <a:effectLst/>
        </p:spPr>
      </p:cxnSp>
      <p:cxnSp>
        <p:nvCxnSpPr>
          <p:cNvPr id="13" name="直接连接符 12"/>
          <p:cNvCxnSpPr/>
          <p:nvPr/>
        </p:nvCxnSpPr>
        <p:spPr bwMode="auto">
          <a:xfrm>
            <a:off x="4059922" y="1428294"/>
            <a:ext cx="0" cy="216024"/>
          </a:xfrm>
          <a:prstGeom prst="line">
            <a:avLst/>
          </a:prstGeom>
          <a:noFill/>
          <a:ln w="19050" cap="sq" cmpd="sng" algn="ctr">
            <a:solidFill>
              <a:schemeClr val="bg2"/>
            </a:solidFill>
            <a:prstDash val="solid"/>
            <a:round/>
            <a:headEnd type="none" w="med" len="med"/>
            <a:tailEnd type="none" w="med" len="med"/>
          </a:ln>
          <a:effectLst/>
        </p:spPr>
      </p:cxnSp>
      <p:cxnSp>
        <p:nvCxnSpPr>
          <p:cNvPr id="14" name="直接连接符 13"/>
          <p:cNvCxnSpPr/>
          <p:nvPr/>
        </p:nvCxnSpPr>
        <p:spPr bwMode="auto">
          <a:xfrm>
            <a:off x="4620234" y="1428294"/>
            <a:ext cx="0" cy="216024"/>
          </a:xfrm>
          <a:prstGeom prst="line">
            <a:avLst/>
          </a:prstGeom>
          <a:noFill/>
          <a:ln w="19050" cap="sq" cmpd="sng" algn="ctr">
            <a:solidFill>
              <a:schemeClr val="bg2"/>
            </a:solidFill>
            <a:prstDash val="solid"/>
            <a:round/>
            <a:headEnd type="none" w="med" len="med"/>
            <a:tailEnd type="none" w="med" len="med"/>
          </a:ln>
          <a:effectLst/>
        </p:spPr>
      </p:cxnSp>
      <p:cxnSp>
        <p:nvCxnSpPr>
          <p:cNvPr id="15" name="直接连接符 14"/>
          <p:cNvCxnSpPr/>
          <p:nvPr/>
        </p:nvCxnSpPr>
        <p:spPr bwMode="auto">
          <a:xfrm>
            <a:off x="5180547" y="1428294"/>
            <a:ext cx="0" cy="216024"/>
          </a:xfrm>
          <a:prstGeom prst="line">
            <a:avLst/>
          </a:prstGeom>
          <a:noFill/>
          <a:ln w="19050" cap="sq" cmpd="sng" algn="ctr">
            <a:solidFill>
              <a:schemeClr val="bg2"/>
            </a:solidFill>
            <a:prstDash val="solid"/>
            <a:round/>
            <a:headEnd type="none" w="med" len="med"/>
            <a:tailEnd type="none" w="med" len="med"/>
          </a:ln>
          <a:effectLst/>
        </p:spPr>
      </p:cxnSp>
      <p:cxnSp>
        <p:nvCxnSpPr>
          <p:cNvPr id="16" name="直接连接符 15"/>
          <p:cNvCxnSpPr/>
          <p:nvPr/>
        </p:nvCxnSpPr>
        <p:spPr bwMode="auto">
          <a:xfrm>
            <a:off x="5740859" y="1108282"/>
            <a:ext cx="0" cy="544766"/>
          </a:xfrm>
          <a:prstGeom prst="line">
            <a:avLst/>
          </a:prstGeom>
          <a:noFill/>
          <a:ln w="19050" cap="sq" cmpd="sng" algn="ctr">
            <a:solidFill>
              <a:schemeClr val="bg2"/>
            </a:solidFill>
            <a:prstDash val="solid"/>
            <a:round/>
            <a:headEnd type="none" w="med" len="med"/>
            <a:tailEnd type="none" w="med" len="med"/>
          </a:ln>
          <a:effectLst/>
        </p:spPr>
      </p:cxnSp>
      <p:cxnSp>
        <p:nvCxnSpPr>
          <p:cNvPr id="17" name="直接连接符 16"/>
          <p:cNvCxnSpPr/>
          <p:nvPr/>
        </p:nvCxnSpPr>
        <p:spPr bwMode="auto">
          <a:xfrm flipH="1">
            <a:off x="6297807" y="1434419"/>
            <a:ext cx="6250" cy="209899"/>
          </a:xfrm>
          <a:prstGeom prst="line">
            <a:avLst/>
          </a:prstGeom>
          <a:noFill/>
          <a:ln w="19050" cap="sq" cmpd="sng" algn="ctr">
            <a:solidFill>
              <a:schemeClr val="bg2"/>
            </a:solidFill>
            <a:prstDash val="solid"/>
            <a:round/>
            <a:headEnd type="none" w="med" len="med"/>
            <a:tailEnd type="none" w="med" len="med"/>
          </a:ln>
          <a:effectLst/>
        </p:spPr>
      </p:cxnSp>
      <p:cxnSp>
        <p:nvCxnSpPr>
          <p:cNvPr id="18" name="直接连接符 17"/>
          <p:cNvCxnSpPr/>
          <p:nvPr/>
        </p:nvCxnSpPr>
        <p:spPr bwMode="auto">
          <a:xfrm>
            <a:off x="6895237" y="1428294"/>
            <a:ext cx="0" cy="216024"/>
          </a:xfrm>
          <a:prstGeom prst="line">
            <a:avLst/>
          </a:prstGeom>
          <a:noFill/>
          <a:ln w="19050" cap="sq" cmpd="sng" algn="ctr">
            <a:solidFill>
              <a:schemeClr val="bg2"/>
            </a:solidFill>
            <a:prstDash val="solid"/>
            <a:round/>
            <a:headEnd type="none" w="med" len="med"/>
            <a:tailEnd type="none" w="med" len="med"/>
          </a:ln>
          <a:effectLst/>
        </p:spPr>
      </p:cxnSp>
      <p:sp>
        <p:nvSpPr>
          <p:cNvPr id="19" name="TextBox 15"/>
          <p:cNvSpPr txBox="1"/>
          <p:nvPr/>
        </p:nvSpPr>
        <p:spPr>
          <a:xfrm>
            <a:off x="1926685" y="1428294"/>
            <a:ext cx="444352" cy="300082"/>
          </a:xfrm>
          <a:prstGeom prst="rect">
            <a:avLst/>
          </a:prstGeom>
          <a:noFill/>
        </p:spPr>
        <p:txBody>
          <a:bodyPr wrap="none" rtlCol="0">
            <a:spAutoFit/>
          </a:bodyPr>
          <a:lstStyle/>
          <a:p>
            <a:r>
              <a:rPr lang="en-US" altLang="zh-CN" sz="1350" dirty="0">
                <a:latin typeface="黑体" pitchFamily="49" charset="-122"/>
                <a:ea typeface="黑体" pitchFamily="49" charset="-122"/>
              </a:rPr>
              <a:t>6</a:t>
            </a:r>
            <a:r>
              <a:rPr lang="zh-CN" altLang="en-US" sz="1350" dirty="0">
                <a:latin typeface="黑体" pitchFamily="49" charset="-122"/>
                <a:ea typeface="黑体" pitchFamily="49" charset="-122"/>
              </a:rPr>
              <a:t>月</a:t>
            </a:r>
          </a:p>
        </p:txBody>
      </p:sp>
      <p:sp>
        <p:nvSpPr>
          <p:cNvPr id="20" name="TextBox 16"/>
          <p:cNvSpPr txBox="1"/>
          <p:nvPr/>
        </p:nvSpPr>
        <p:spPr>
          <a:xfrm>
            <a:off x="2503606" y="1429299"/>
            <a:ext cx="444352" cy="300082"/>
          </a:xfrm>
          <a:prstGeom prst="rect">
            <a:avLst/>
          </a:prstGeom>
          <a:noFill/>
        </p:spPr>
        <p:txBody>
          <a:bodyPr wrap="none" rtlCol="0">
            <a:spAutoFit/>
          </a:bodyPr>
          <a:lstStyle/>
          <a:p>
            <a:r>
              <a:rPr lang="en-US" altLang="zh-CN" sz="1350" dirty="0">
                <a:latin typeface="黑体" pitchFamily="49" charset="-122"/>
                <a:ea typeface="黑体" pitchFamily="49" charset="-122"/>
              </a:rPr>
              <a:t>7</a:t>
            </a:r>
            <a:r>
              <a:rPr lang="zh-CN" altLang="en-US" sz="1350" dirty="0">
                <a:latin typeface="黑体" pitchFamily="49" charset="-122"/>
                <a:ea typeface="黑体" pitchFamily="49" charset="-122"/>
              </a:rPr>
              <a:t>月</a:t>
            </a:r>
          </a:p>
        </p:txBody>
      </p:sp>
      <p:sp>
        <p:nvSpPr>
          <p:cNvPr id="21" name="TextBox 17"/>
          <p:cNvSpPr txBox="1"/>
          <p:nvPr/>
        </p:nvSpPr>
        <p:spPr>
          <a:xfrm>
            <a:off x="3060811" y="1430304"/>
            <a:ext cx="444352" cy="300082"/>
          </a:xfrm>
          <a:prstGeom prst="rect">
            <a:avLst/>
          </a:prstGeom>
          <a:noFill/>
        </p:spPr>
        <p:txBody>
          <a:bodyPr wrap="none" rtlCol="0">
            <a:spAutoFit/>
          </a:bodyPr>
          <a:lstStyle/>
          <a:p>
            <a:r>
              <a:rPr lang="en-US" altLang="zh-CN" sz="1350" dirty="0">
                <a:latin typeface="黑体" pitchFamily="49" charset="-122"/>
                <a:ea typeface="黑体" pitchFamily="49" charset="-122"/>
              </a:rPr>
              <a:t>8</a:t>
            </a:r>
            <a:r>
              <a:rPr lang="zh-CN" altLang="en-US" sz="1350" dirty="0">
                <a:latin typeface="黑体" pitchFamily="49" charset="-122"/>
                <a:ea typeface="黑体" pitchFamily="49" charset="-122"/>
              </a:rPr>
              <a:t>月</a:t>
            </a:r>
          </a:p>
        </p:txBody>
      </p:sp>
      <p:sp>
        <p:nvSpPr>
          <p:cNvPr id="22" name="TextBox 18"/>
          <p:cNvSpPr txBox="1"/>
          <p:nvPr/>
        </p:nvSpPr>
        <p:spPr>
          <a:xfrm>
            <a:off x="3626302" y="1424589"/>
            <a:ext cx="444352" cy="300082"/>
          </a:xfrm>
          <a:prstGeom prst="rect">
            <a:avLst/>
          </a:prstGeom>
          <a:noFill/>
        </p:spPr>
        <p:txBody>
          <a:bodyPr wrap="none" rtlCol="0">
            <a:spAutoFit/>
          </a:bodyPr>
          <a:lstStyle/>
          <a:p>
            <a:r>
              <a:rPr lang="en-US" altLang="zh-CN" sz="1350" dirty="0">
                <a:latin typeface="黑体" pitchFamily="49" charset="-122"/>
                <a:ea typeface="黑体" pitchFamily="49" charset="-122"/>
              </a:rPr>
              <a:t>9</a:t>
            </a:r>
            <a:r>
              <a:rPr lang="zh-CN" altLang="en-US" sz="1350" dirty="0">
                <a:latin typeface="黑体" pitchFamily="49" charset="-122"/>
                <a:ea typeface="黑体" pitchFamily="49" charset="-122"/>
              </a:rPr>
              <a:t>月</a:t>
            </a:r>
          </a:p>
        </p:txBody>
      </p:sp>
      <p:sp>
        <p:nvSpPr>
          <p:cNvPr id="23" name="TextBox 19"/>
          <p:cNvSpPr txBox="1"/>
          <p:nvPr/>
        </p:nvSpPr>
        <p:spPr>
          <a:xfrm>
            <a:off x="4118755" y="1437024"/>
            <a:ext cx="530915" cy="300082"/>
          </a:xfrm>
          <a:prstGeom prst="rect">
            <a:avLst/>
          </a:prstGeom>
          <a:noFill/>
        </p:spPr>
        <p:txBody>
          <a:bodyPr wrap="none" rtlCol="0">
            <a:spAutoFit/>
          </a:bodyPr>
          <a:lstStyle/>
          <a:p>
            <a:r>
              <a:rPr lang="en-US" altLang="zh-CN" sz="1350" dirty="0">
                <a:latin typeface="黑体" pitchFamily="49" charset="-122"/>
                <a:ea typeface="黑体" pitchFamily="49" charset="-122"/>
              </a:rPr>
              <a:t>10</a:t>
            </a:r>
            <a:r>
              <a:rPr lang="zh-CN" altLang="en-US" sz="1350" dirty="0">
                <a:latin typeface="黑体" pitchFamily="49" charset="-122"/>
                <a:ea typeface="黑体" pitchFamily="49" charset="-122"/>
              </a:rPr>
              <a:t>月</a:t>
            </a:r>
          </a:p>
        </p:txBody>
      </p:sp>
      <p:sp>
        <p:nvSpPr>
          <p:cNvPr id="24" name="TextBox 20"/>
          <p:cNvSpPr txBox="1"/>
          <p:nvPr/>
        </p:nvSpPr>
        <p:spPr>
          <a:xfrm>
            <a:off x="4679331" y="1430304"/>
            <a:ext cx="530915" cy="300082"/>
          </a:xfrm>
          <a:prstGeom prst="rect">
            <a:avLst/>
          </a:prstGeom>
          <a:noFill/>
        </p:spPr>
        <p:txBody>
          <a:bodyPr wrap="none" rtlCol="0">
            <a:spAutoFit/>
          </a:bodyPr>
          <a:lstStyle/>
          <a:p>
            <a:r>
              <a:rPr lang="en-US" altLang="zh-CN" sz="1350" dirty="0" smtClean="0">
                <a:latin typeface="黑体" pitchFamily="49" charset="-122"/>
                <a:ea typeface="黑体" pitchFamily="49" charset="-122"/>
              </a:rPr>
              <a:t>11</a:t>
            </a:r>
            <a:r>
              <a:rPr lang="zh-CN" altLang="en-US" sz="1350" dirty="0" smtClean="0">
                <a:latin typeface="黑体" pitchFamily="49" charset="-122"/>
                <a:ea typeface="黑体" pitchFamily="49" charset="-122"/>
              </a:rPr>
              <a:t>月</a:t>
            </a:r>
            <a:endParaRPr lang="zh-CN" altLang="en-US" sz="1350" dirty="0">
              <a:latin typeface="黑体" pitchFamily="49" charset="-122"/>
              <a:ea typeface="黑体" pitchFamily="49" charset="-122"/>
            </a:endParaRPr>
          </a:p>
        </p:txBody>
      </p:sp>
      <p:sp>
        <p:nvSpPr>
          <p:cNvPr id="25" name="TextBox 21"/>
          <p:cNvSpPr txBox="1"/>
          <p:nvPr/>
        </p:nvSpPr>
        <p:spPr>
          <a:xfrm>
            <a:off x="5180835" y="1420265"/>
            <a:ext cx="530915" cy="300082"/>
          </a:xfrm>
          <a:prstGeom prst="rect">
            <a:avLst/>
          </a:prstGeom>
          <a:noFill/>
        </p:spPr>
        <p:txBody>
          <a:bodyPr wrap="none" rtlCol="0">
            <a:spAutoFit/>
          </a:bodyPr>
          <a:lstStyle/>
          <a:p>
            <a:r>
              <a:rPr lang="en-US" altLang="zh-CN" sz="1350" dirty="0" smtClean="0">
                <a:latin typeface="黑体" pitchFamily="49" charset="-122"/>
                <a:ea typeface="黑体" pitchFamily="49" charset="-122"/>
              </a:rPr>
              <a:t>12</a:t>
            </a:r>
            <a:r>
              <a:rPr lang="zh-CN" altLang="en-US" sz="1350" dirty="0" smtClean="0">
                <a:latin typeface="黑体" pitchFamily="49" charset="-122"/>
                <a:ea typeface="黑体" pitchFamily="49" charset="-122"/>
              </a:rPr>
              <a:t>月</a:t>
            </a:r>
            <a:endParaRPr lang="zh-CN" altLang="en-US" sz="1350" dirty="0">
              <a:latin typeface="黑体" pitchFamily="49" charset="-122"/>
              <a:ea typeface="黑体" pitchFamily="49" charset="-122"/>
            </a:endParaRPr>
          </a:p>
        </p:txBody>
      </p:sp>
      <p:sp>
        <p:nvSpPr>
          <p:cNvPr id="26" name="TextBox 22"/>
          <p:cNvSpPr txBox="1"/>
          <p:nvPr/>
        </p:nvSpPr>
        <p:spPr>
          <a:xfrm>
            <a:off x="5812481" y="1426851"/>
            <a:ext cx="444352" cy="300082"/>
          </a:xfrm>
          <a:prstGeom prst="rect">
            <a:avLst/>
          </a:prstGeom>
          <a:noFill/>
        </p:spPr>
        <p:txBody>
          <a:bodyPr wrap="none" rtlCol="0">
            <a:spAutoFit/>
          </a:bodyPr>
          <a:lstStyle/>
          <a:p>
            <a:r>
              <a:rPr lang="en-US" altLang="zh-CN" sz="1350" dirty="0" smtClean="0">
                <a:latin typeface="黑体" pitchFamily="49" charset="-122"/>
                <a:ea typeface="黑体" pitchFamily="49" charset="-122"/>
              </a:rPr>
              <a:t>1</a:t>
            </a:r>
            <a:r>
              <a:rPr lang="zh-CN" altLang="en-US" sz="1350" dirty="0" smtClean="0">
                <a:latin typeface="黑体" pitchFamily="49" charset="-122"/>
                <a:ea typeface="黑体" pitchFamily="49" charset="-122"/>
              </a:rPr>
              <a:t>月</a:t>
            </a:r>
            <a:endParaRPr lang="zh-CN" altLang="en-US" sz="1350" dirty="0">
              <a:latin typeface="黑体" pitchFamily="49" charset="-122"/>
              <a:ea typeface="黑体" pitchFamily="49" charset="-122"/>
            </a:endParaRPr>
          </a:p>
        </p:txBody>
      </p:sp>
      <p:sp>
        <p:nvSpPr>
          <p:cNvPr id="27" name="TextBox 23"/>
          <p:cNvSpPr txBox="1"/>
          <p:nvPr/>
        </p:nvSpPr>
        <p:spPr>
          <a:xfrm>
            <a:off x="6383746" y="1425594"/>
            <a:ext cx="444352" cy="300082"/>
          </a:xfrm>
          <a:prstGeom prst="rect">
            <a:avLst/>
          </a:prstGeom>
          <a:noFill/>
        </p:spPr>
        <p:txBody>
          <a:bodyPr wrap="none" rtlCol="0">
            <a:spAutoFit/>
          </a:bodyPr>
          <a:lstStyle/>
          <a:p>
            <a:r>
              <a:rPr lang="en-US" altLang="zh-CN" sz="1350" dirty="0">
                <a:latin typeface="黑体" pitchFamily="49" charset="-122"/>
                <a:ea typeface="黑体" pitchFamily="49" charset="-122"/>
              </a:rPr>
              <a:t>2</a:t>
            </a:r>
            <a:r>
              <a:rPr lang="zh-CN" altLang="en-US" sz="1350" dirty="0" smtClean="0">
                <a:latin typeface="黑体" pitchFamily="49" charset="-122"/>
                <a:ea typeface="黑体" pitchFamily="49" charset="-122"/>
              </a:rPr>
              <a:t>月</a:t>
            </a:r>
            <a:endParaRPr lang="zh-CN" altLang="en-US" sz="1350" dirty="0">
              <a:latin typeface="黑体" pitchFamily="49" charset="-122"/>
              <a:ea typeface="黑体" pitchFamily="49" charset="-122"/>
            </a:endParaRPr>
          </a:p>
        </p:txBody>
      </p:sp>
      <p:sp>
        <p:nvSpPr>
          <p:cNvPr id="28" name="TextBox 24"/>
          <p:cNvSpPr txBox="1"/>
          <p:nvPr/>
        </p:nvSpPr>
        <p:spPr>
          <a:xfrm>
            <a:off x="7003249" y="1425594"/>
            <a:ext cx="444352" cy="300082"/>
          </a:xfrm>
          <a:prstGeom prst="rect">
            <a:avLst/>
          </a:prstGeom>
          <a:noFill/>
        </p:spPr>
        <p:txBody>
          <a:bodyPr wrap="none" rtlCol="0">
            <a:spAutoFit/>
          </a:bodyPr>
          <a:lstStyle/>
          <a:p>
            <a:r>
              <a:rPr lang="en-US" altLang="zh-CN" sz="1350" dirty="0">
                <a:latin typeface="黑体" pitchFamily="49" charset="-122"/>
                <a:ea typeface="黑体" pitchFamily="49" charset="-122"/>
              </a:rPr>
              <a:t>3</a:t>
            </a:r>
            <a:r>
              <a:rPr lang="zh-CN" altLang="en-US" sz="1350" dirty="0" smtClean="0">
                <a:latin typeface="黑体" pitchFamily="49" charset="-122"/>
                <a:ea typeface="黑体" pitchFamily="49" charset="-122"/>
              </a:rPr>
              <a:t>月</a:t>
            </a:r>
            <a:endParaRPr lang="zh-CN" altLang="en-US" sz="1350" dirty="0">
              <a:latin typeface="黑体" pitchFamily="49" charset="-122"/>
              <a:ea typeface="黑体" pitchFamily="49" charset="-122"/>
            </a:endParaRPr>
          </a:p>
        </p:txBody>
      </p:sp>
      <p:cxnSp>
        <p:nvCxnSpPr>
          <p:cNvPr id="29" name="直接连接符 28"/>
          <p:cNvCxnSpPr/>
          <p:nvPr/>
        </p:nvCxnSpPr>
        <p:spPr bwMode="auto">
          <a:xfrm>
            <a:off x="7372581" y="1087915"/>
            <a:ext cx="1395" cy="556403"/>
          </a:xfrm>
          <a:prstGeom prst="line">
            <a:avLst/>
          </a:prstGeom>
          <a:noFill/>
          <a:ln w="19050" cap="sq" cmpd="sng" algn="ctr">
            <a:solidFill>
              <a:schemeClr val="bg2"/>
            </a:solidFill>
            <a:prstDash val="solid"/>
            <a:round/>
            <a:headEnd type="none" w="med" len="med"/>
            <a:tailEnd type="none" w="med" len="med"/>
          </a:ln>
          <a:effectLst/>
        </p:spPr>
      </p:cxnSp>
      <p:sp>
        <p:nvSpPr>
          <p:cNvPr id="30" name="TextBox 26"/>
          <p:cNvSpPr txBox="1"/>
          <p:nvPr/>
        </p:nvSpPr>
        <p:spPr>
          <a:xfrm>
            <a:off x="3493838" y="962232"/>
            <a:ext cx="954107" cy="369332"/>
          </a:xfrm>
          <a:prstGeom prst="rect">
            <a:avLst/>
          </a:prstGeom>
          <a:noFill/>
        </p:spPr>
        <p:txBody>
          <a:bodyPr wrap="none" rtlCol="0">
            <a:spAutoFit/>
          </a:bodyPr>
          <a:lstStyle/>
          <a:p>
            <a:r>
              <a:rPr lang="en-US" altLang="zh-CN" dirty="0">
                <a:solidFill>
                  <a:srgbClr val="0066FF"/>
                </a:solidFill>
                <a:latin typeface="微软雅黑" pitchFamily="34" charset="-122"/>
                <a:ea typeface="微软雅黑" pitchFamily="34" charset="-122"/>
              </a:rPr>
              <a:t>2012</a:t>
            </a:r>
            <a:r>
              <a:rPr lang="zh-CN" altLang="en-US" dirty="0">
                <a:solidFill>
                  <a:srgbClr val="0066FF"/>
                </a:solidFill>
                <a:latin typeface="微软雅黑" pitchFamily="34" charset="-122"/>
                <a:ea typeface="微软雅黑" pitchFamily="34" charset="-122"/>
              </a:rPr>
              <a:t>年</a:t>
            </a:r>
          </a:p>
        </p:txBody>
      </p:sp>
      <p:sp>
        <p:nvSpPr>
          <p:cNvPr id="31" name="TextBox 28"/>
          <p:cNvSpPr txBox="1"/>
          <p:nvPr/>
        </p:nvSpPr>
        <p:spPr>
          <a:xfrm>
            <a:off x="6113274" y="984098"/>
            <a:ext cx="954107" cy="369332"/>
          </a:xfrm>
          <a:prstGeom prst="rect">
            <a:avLst/>
          </a:prstGeom>
          <a:noFill/>
        </p:spPr>
        <p:txBody>
          <a:bodyPr wrap="none" rtlCol="0">
            <a:spAutoFit/>
          </a:bodyPr>
          <a:lstStyle/>
          <a:p>
            <a:r>
              <a:rPr lang="en-US" altLang="zh-CN" dirty="0">
                <a:solidFill>
                  <a:srgbClr val="0066FF"/>
                </a:solidFill>
                <a:latin typeface="微软雅黑" pitchFamily="34" charset="-122"/>
                <a:ea typeface="微软雅黑" pitchFamily="34" charset="-122"/>
              </a:rPr>
              <a:t>2013</a:t>
            </a:r>
            <a:r>
              <a:rPr lang="zh-CN" altLang="en-US" dirty="0">
                <a:solidFill>
                  <a:srgbClr val="0066FF"/>
                </a:solidFill>
                <a:latin typeface="微软雅黑" pitchFamily="34" charset="-122"/>
                <a:ea typeface="微软雅黑" pitchFamily="34" charset="-122"/>
              </a:rPr>
              <a:t>年</a:t>
            </a:r>
          </a:p>
        </p:txBody>
      </p:sp>
      <p:sp>
        <p:nvSpPr>
          <p:cNvPr id="33" name="TextBox 30"/>
          <p:cNvSpPr txBox="1"/>
          <p:nvPr/>
        </p:nvSpPr>
        <p:spPr>
          <a:xfrm>
            <a:off x="1602649" y="2208952"/>
            <a:ext cx="649537" cy="219291"/>
          </a:xfrm>
          <a:prstGeom prst="rect">
            <a:avLst/>
          </a:prstGeom>
          <a:noFill/>
        </p:spPr>
        <p:txBody>
          <a:bodyPr wrap="none" rtlCol="0">
            <a:spAutoFit/>
          </a:bodyPr>
          <a:lstStyle/>
          <a:p>
            <a:r>
              <a:rPr lang="en-US" altLang="zh-CN" sz="825" dirty="0">
                <a:latin typeface="微软雅黑" pitchFamily="34" charset="-122"/>
                <a:ea typeface="微软雅黑" pitchFamily="34" charset="-122"/>
              </a:rPr>
              <a:t>2012/6/4</a:t>
            </a:r>
            <a:endParaRPr lang="zh-CN" altLang="en-US" sz="825" dirty="0">
              <a:latin typeface="微软雅黑" pitchFamily="34" charset="-122"/>
              <a:ea typeface="微软雅黑" pitchFamily="34" charset="-122"/>
            </a:endParaRPr>
          </a:p>
        </p:txBody>
      </p:sp>
      <p:sp>
        <p:nvSpPr>
          <p:cNvPr id="34" name="TextBox 32"/>
          <p:cNvSpPr txBox="1"/>
          <p:nvPr/>
        </p:nvSpPr>
        <p:spPr>
          <a:xfrm>
            <a:off x="1730476" y="2346401"/>
            <a:ext cx="392415" cy="957955"/>
          </a:xfrm>
          <a:prstGeom prst="rect">
            <a:avLst/>
          </a:prstGeom>
          <a:noFill/>
        </p:spPr>
        <p:txBody>
          <a:bodyPr vert="eaVert" wrap="none" rtlCol="0">
            <a:spAutoFit/>
          </a:bodyPr>
          <a:lstStyle/>
          <a:p>
            <a:r>
              <a:rPr lang="zh-CN" altLang="en-US" sz="1350" dirty="0" smtClean="0">
                <a:latin typeface="黑体" pitchFamily="49" charset="-122"/>
                <a:ea typeface="黑体" pitchFamily="49" charset="-122"/>
              </a:rPr>
              <a:t>专家</a:t>
            </a:r>
            <a:r>
              <a:rPr lang="zh-CN" altLang="en-US" sz="1350" dirty="0">
                <a:latin typeface="黑体" pitchFamily="49" charset="-122"/>
                <a:ea typeface="黑体" pitchFamily="49" charset="-122"/>
              </a:rPr>
              <a:t>论证会</a:t>
            </a:r>
          </a:p>
        </p:txBody>
      </p:sp>
      <p:sp>
        <p:nvSpPr>
          <p:cNvPr id="36" name="TextBox 34"/>
          <p:cNvSpPr txBox="1"/>
          <p:nvPr/>
        </p:nvSpPr>
        <p:spPr>
          <a:xfrm>
            <a:off x="4067463" y="2220426"/>
            <a:ext cx="774571" cy="219291"/>
          </a:xfrm>
          <a:prstGeom prst="rect">
            <a:avLst/>
          </a:prstGeom>
          <a:noFill/>
        </p:spPr>
        <p:txBody>
          <a:bodyPr wrap="none" rtlCol="0">
            <a:spAutoFit/>
          </a:bodyPr>
          <a:lstStyle/>
          <a:p>
            <a:r>
              <a:rPr lang="en-US" altLang="zh-CN" sz="825" dirty="0">
                <a:latin typeface="微软雅黑" pitchFamily="34" charset="-122"/>
                <a:ea typeface="微软雅黑" pitchFamily="34" charset="-122"/>
              </a:rPr>
              <a:t>2012/10/23</a:t>
            </a:r>
            <a:endParaRPr lang="zh-CN" altLang="en-US" sz="825" dirty="0">
              <a:latin typeface="微软雅黑" pitchFamily="34" charset="-122"/>
              <a:ea typeface="微软雅黑" pitchFamily="34" charset="-122"/>
            </a:endParaRPr>
          </a:p>
        </p:txBody>
      </p:sp>
      <p:sp>
        <p:nvSpPr>
          <p:cNvPr id="38" name="TextBox 36"/>
          <p:cNvSpPr txBox="1"/>
          <p:nvPr/>
        </p:nvSpPr>
        <p:spPr>
          <a:xfrm>
            <a:off x="5829748" y="2318597"/>
            <a:ext cx="553998" cy="1938992"/>
          </a:xfrm>
          <a:prstGeom prst="rect">
            <a:avLst/>
          </a:prstGeom>
          <a:noFill/>
        </p:spPr>
        <p:txBody>
          <a:bodyPr vert="eaVert" wrap="none" rtlCol="0">
            <a:spAutoFit/>
          </a:bodyPr>
          <a:lstStyle/>
          <a:p>
            <a:r>
              <a:rPr lang="zh-CN" altLang="en-US" sz="1200" dirty="0" smtClean="0">
                <a:latin typeface="黑体" pitchFamily="49" charset="-122"/>
                <a:ea typeface="黑体" pitchFamily="49" charset="-122"/>
              </a:rPr>
              <a:t>与</a:t>
            </a:r>
            <a:r>
              <a:rPr lang="zh-CN" altLang="en-US" sz="1200" dirty="0">
                <a:latin typeface="黑体" pitchFamily="49" charset="-122"/>
                <a:ea typeface="黑体" pitchFamily="49" charset="-122"/>
              </a:rPr>
              <a:t>中央电教馆领导讨论交流</a:t>
            </a:r>
          </a:p>
          <a:p>
            <a:endParaRPr lang="zh-CN" altLang="en-US" sz="1200" dirty="0">
              <a:latin typeface="黑体" pitchFamily="49" charset="-122"/>
              <a:ea typeface="黑体" pitchFamily="49" charset="-122"/>
            </a:endParaRPr>
          </a:p>
        </p:txBody>
      </p:sp>
      <p:sp>
        <p:nvSpPr>
          <p:cNvPr id="39" name="TextBox 37"/>
          <p:cNvSpPr txBox="1"/>
          <p:nvPr/>
        </p:nvSpPr>
        <p:spPr>
          <a:xfrm>
            <a:off x="5829957" y="2208953"/>
            <a:ext cx="712054" cy="219291"/>
          </a:xfrm>
          <a:prstGeom prst="rect">
            <a:avLst/>
          </a:prstGeom>
          <a:noFill/>
        </p:spPr>
        <p:txBody>
          <a:bodyPr wrap="none" rtlCol="0">
            <a:spAutoFit/>
          </a:bodyPr>
          <a:lstStyle/>
          <a:p>
            <a:r>
              <a:rPr lang="en-US" altLang="zh-CN" sz="825" dirty="0">
                <a:latin typeface="微软雅黑" pitchFamily="34" charset="-122"/>
                <a:ea typeface="微软雅黑" pitchFamily="34" charset="-122"/>
              </a:rPr>
              <a:t>2013/1/29</a:t>
            </a:r>
            <a:endParaRPr lang="zh-CN" altLang="en-US" sz="825" dirty="0">
              <a:latin typeface="微软雅黑" pitchFamily="34" charset="-122"/>
              <a:ea typeface="微软雅黑" pitchFamily="34" charset="-122"/>
            </a:endParaRPr>
          </a:p>
        </p:txBody>
      </p:sp>
      <p:sp>
        <p:nvSpPr>
          <p:cNvPr id="41" name="TextBox 39"/>
          <p:cNvSpPr txBox="1"/>
          <p:nvPr/>
        </p:nvSpPr>
        <p:spPr>
          <a:xfrm>
            <a:off x="6297807" y="2322391"/>
            <a:ext cx="577081" cy="1477328"/>
          </a:xfrm>
          <a:prstGeom prst="rect">
            <a:avLst/>
          </a:prstGeom>
          <a:noFill/>
        </p:spPr>
        <p:txBody>
          <a:bodyPr vert="eaVert" wrap="none" rtlCol="0">
            <a:spAutoFit/>
          </a:bodyPr>
          <a:lstStyle/>
          <a:p>
            <a:r>
              <a:rPr lang="zh-CN" altLang="en-US" sz="1200" dirty="0" smtClean="0">
                <a:latin typeface="黑体" pitchFamily="49" charset="-122"/>
                <a:ea typeface="黑体" pitchFamily="49" charset="-122"/>
              </a:rPr>
              <a:t>形成意见报部</a:t>
            </a:r>
            <a:r>
              <a:rPr lang="zh-CN" altLang="en-US" sz="1200" dirty="0">
                <a:latin typeface="黑体" pitchFamily="49" charset="-122"/>
                <a:ea typeface="黑体" pitchFamily="49" charset="-122"/>
              </a:rPr>
              <a:t>职成司</a:t>
            </a:r>
          </a:p>
          <a:p>
            <a:endParaRPr lang="en-US" altLang="zh-CN" sz="1350" dirty="0">
              <a:latin typeface="黑体" pitchFamily="49" charset="-122"/>
              <a:ea typeface="黑体" pitchFamily="49" charset="-122"/>
            </a:endParaRPr>
          </a:p>
        </p:txBody>
      </p:sp>
      <p:sp>
        <p:nvSpPr>
          <p:cNvPr id="42" name="TextBox 40"/>
          <p:cNvSpPr txBox="1"/>
          <p:nvPr/>
        </p:nvSpPr>
        <p:spPr>
          <a:xfrm>
            <a:off x="6373438" y="2211118"/>
            <a:ext cx="712054" cy="219291"/>
          </a:xfrm>
          <a:prstGeom prst="rect">
            <a:avLst/>
          </a:prstGeom>
          <a:noFill/>
        </p:spPr>
        <p:txBody>
          <a:bodyPr wrap="none" rtlCol="0">
            <a:spAutoFit/>
          </a:bodyPr>
          <a:lstStyle/>
          <a:p>
            <a:r>
              <a:rPr lang="en-US" altLang="zh-CN" sz="825" dirty="0">
                <a:latin typeface="微软雅黑" pitchFamily="34" charset="-122"/>
                <a:ea typeface="微软雅黑" pitchFamily="34" charset="-122"/>
              </a:rPr>
              <a:t>2013/1/30</a:t>
            </a:r>
            <a:endParaRPr lang="zh-CN" altLang="en-US" sz="825" dirty="0">
              <a:latin typeface="微软雅黑" pitchFamily="34" charset="-122"/>
              <a:ea typeface="微软雅黑" pitchFamily="34" charset="-122"/>
            </a:endParaRPr>
          </a:p>
        </p:txBody>
      </p:sp>
      <p:cxnSp>
        <p:nvCxnSpPr>
          <p:cNvPr id="46" name="直接箭头连接符 45"/>
          <p:cNvCxnSpPr/>
          <p:nvPr/>
        </p:nvCxnSpPr>
        <p:spPr>
          <a:xfrm flipH="1" flipV="1">
            <a:off x="1773142" y="1254313"/>
            <a:ext cx="3967717" cy="1992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flipH="1" flipV="1">
            <a:off x="5776363" y="1283684"/>
            <a:ext cx="1626774" cy="1834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3" name="上箭头 52"/>
          <p:cNvSpPr/>
          <p:nvPr/>
        </p:nvSpPr>
        <p:spPr>
          <a:xfrm>
            <a:off x="1757582" y="2027550"/>
            <a:ext cx="338204" cy="20890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上箭头 53"/>
          <p:cNvSpPr/>
          <p:nvPr/>
        </p:nvSpPr>
        <p:spPr>
          <a:xfrm>
            <a:off x="4263373" y="2023340"/>
            <a:ext cx="338204" cy="20890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TextBox 32"/>
          <p:cNvSpPr txBox="1"/>
          <p:nvPr/>
        </p:nvSpPr>
        <p:spPr>
          <a:xfrm>
            <a:off x="4236267" y="2342967"/>
            <a:ext cx="392415" cy="957955"/>
          </a:xfrm>
          <a:prstGeom prst="rect">
            <a:avLst/>
          </a:prstGeom>
          <a:noFill/>
        </p:spPr>
        <p:txBody>
          <a:bodyPr vert="eaVert" wrap="none" rtlCol="0">
            <a:spAutoFit/>
          </a:bodyPr>
          <a:lstStyle/>
          <a:p>
            <a:r>
              <a:rPr lang="zh-CN" altLang="en-US" sz="1350" dirty="0" smtClean="0">
                <a:latin typeface="黑体" pitchFamily="49" charset="-122"/>
                <a:ea typeface="黑体" pitchFamily="49" charset="-122"/>
              </a:rPr>
              <a:t>专家</a:t>
            </a:r>
            <a:r>
              <a:rPr lang="zh-CN" altLang="en-US" sz="1350" dirty="0">
                <a:latin typeface="黑体" pitchFamily="49" charset="-122"/>
                <a:ea typeface="黑体" pitchFamily="49" charset="-122"/>
              </a:rPr>
              <a:t>论证会</a:t>
            </a:r>
          </a:p>
        </p:txBody>
      </p:sp>
      <p:sp>
        <p:nvSpPr>
          <p:cNvPr id="65" name="上箭头 64"/>
          <p:cNvSpPr/>
          <p:nvPr/>
        </p:nvSpPr>
        <p:spPr>
          <a:xfrm>
            <a:off x="6035234" y="2011961"/>
            <a:ext cx="338204" cy="20890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上箭头 65"/>
          <p:cNvSpPr/>
          <p:nvPr/>
        </p:nvSpPr>
        <p:spPr>
          <a:xfrm>
            <a:off x="6489894" y="2019079"/>
            <a:ext cx="338204" cy="20890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矩形 67"/>
          <p:cNvSpPr/>
          <p:nvPr/>
        </p:nvSpPr>
        <p:spPr>
          <a:xfrm>
            <a:off x="1438674" y="4227934"/>
            <a:ext cx="6266651" cy="328399"/>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latin typeface="微软雅黑" panose="020B0503020204020204" pitchFamily="34" charset="-122"/>
                <a:ea typeface="微软雅黑" panose="020B0503020204020204" pitchFamily="34" charset="-122"/>
              </a:rPr>
              <a:t>专家评审修改</a:t>
            </a:r>
            <a:r>
              <a:rPr lang="en-US" altLang="zh-CN" sz="1600" dirty="0" smtClean="0">
                <a:latin typeface="微软雅黑" panose="020B0503020204020204" pitchFamily="34" charset="-122"/>
                <a:ea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rPr>
              <a:t>稿</a:t>
            </a:r>
          </a:p>
        </p:txBody>
      </p:sp>
      <p:sp>
        <p:nvSpPr>
          <p:cNvPr id="69" name="矩形 68"/>
          <p:cNvSpPr/>
          <p:nvPr/>
        </p:nvSpPr>
        <p:spPr>
          <a:xfrm>
            <a:off x="1438675" y="1667084"/>
            <a:ext cx="6266651" cy="337707"/>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latin typeface="微软雅黑" panose="020B0503020204020204" pitchFamily="34" charset="-122"/>
                <a:ea typeface="微软雅黑" panose="020B0503020204020204" pitchFamily="34" charset="-122"/>
              </a:rPr>
              <a:t>                      形成</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规范</a:t>
            </a:r>
            <a:r>
              <a:rPr lang="en-US" altLang="zh-CN" sz="1400" dirty="0" smtClean="0">
                <a:latin typeface="微软雅黑" panose="020B0503020204020204" pitchFamily="34" charset="-122"/>
                <a:ea typeface="微软雅黑" panose="020B0503020204020204" pitchFamily="34" charset="-122"/>
              </a:rPr>
              <a:t>》                                 </a:t>
            </a:r>
            <a:r>
              <a:rPr lang="zh-CN" altLang="en-US" sz="1400" dirty="0" smtClean="0">
                <a:latin typeface="微软雅黑" panose="020B0503020204020204" pitchFamily="34" charset="-122"/>
                <a:ea typeface="微软雅黑" panose="020B0503020204020204" pitchFamily="34" charset="-122"/>
              </a:rPr>
              <a:t>送审</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规范</a:t>
            </a:r>
            <a:r>
              <a:rPr lang="en-US" altLang="zh-CN" sz="1400" dirty="0" smtClean="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296255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1829153" y="843558"/>
            <a:ext cx="5294908" cy="476846"/>
          </a:xfrm>
        </p:spPr>
        <p:txBody>
          <a:bodyPr>
            <a:noAutofit/>
          </a:bodyPr>
          <a:lstStyle/>
          <a:p>
            <a:r>
              <a:rPr lang="zh-CN" altLang="en-US" sz="2400" b="1" dirty="0" smtClean="0">
                <a:latin typeface="微软雅黑" panose="020B0503020204020204" pitchFamily="34" charset="-122"/>
                <a:ea typeface="微软雅黑" panose="020B0503020204020204" pitchFamily="34" charset="-122"/>
              </a:rPr>
              <a:t>五、智慧教室建设</a:t>
            </a:r>
            <a:endParaRPr lang="zh-CN" altLang="en-US" sz="2400" b="1" dirty="0">
              <a:latin typeface="微软雅黑" panose="020B0503020204020204" pitchFamily="34" charset="-122"/>
              <a:ea typeface="微软雅黑" panose="020B0503020204020204" pitchFamily="34" charset="-122"/>
            </a:endParaRPr>
          </a:p>
        </p:txBody>
      </p:sp>
      <p:sp>
        <p:nvSpPr>
          <p:cNvPr id="27" name="流程图: 顺序访问存储器 26"/>
          <p:cNvSpPr/>
          <p:nvPr/>
        </p:nvSpPr>
        <p:spPr>
          <a:xfrm>
            <a:off x="701348" y="1729078"/>
            <a:ext cx="1097640" cy="2164463"/>
          </a:xfrm>
          <a:prstGeom prst="flowChartMagneticTap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rPr>
              <a:t>（一）教室的</a:t>
            </a:r>
            <a:endParaRPr lang="en-US" altLang="zh-CN" b="1" dirty="0" smtClean="0">
              <a:solidFill>
                <a:schemeClr val="tx1"/>
              </a:solidFill>
            </a:endParaRPr>
          </a:p>
          <a:p>
            <a:pPr algn="ctr"/>
            <a:r>
              <a:rPr lang="zh-CN" altLang="en-US" b="1" dirty="0" smtClean="0">
                <a:solidFill>
                  <a:schemeClr val="tx1"/>
                </a:solidFill>
              </a:rPr>
              <a:t>变迁过程</a:t>
            </a:r>
            <a:endParaRPr lang="zh-CN" altLang="en-US" b="1" dirty="0">
              <a:solidFill>
                <a:schemeClr val="tx1"/>
              </a:solidFill>
            </a:endParaRPr>
          </a:p>
        </p:txBody>
      </p:sp>
      <p:sp>
        <p:nvSpPr>
          <p:cNvPr id="28" name="流程图: 预定义过程 27"/>
          <p:cNvSpPr/>
          <p:nvPr/>
        </p:nvSpPr>
        <p:spPr>
          <a:xfrm>
            <a:off x="1829153" y="1729078"/>
            <a:ext cx="754525" cy="2164464"/>
          </a:xfrm>
          <a:prstGeom prst="flowChartPredefinedProcess">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黑板粉笔教室</a:t>
            </a:r>
            <a:endParaRPr lang="zh-CN" altLang="en-US" dirty="0">
              <a:solidFill>
                <a:schemeClr val="tx1"/>
              </a:solidFill>
            </a:endParaRPr>
          </a:p>
        </p:txBody>
      </p:sp>
      <p:sp>
        <p:nvSpPr>
          <p:cNvPr id="29" name="流程图: 预定义过程 28"/>
          <p:cNvSpPr/>
          <p:nvPr/>
        </p:nvSpPr>
        <p:spPr>
          <a:xfrm>
            <a:off x="2746775" y="1729078"/>
            <a:ext cx="754525" cy="2164464"/>
          </a:xfrm>
          <a:prstGeom prst="flowChartPredefinedProcess">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幻灯机教室</a:t>
            </a:r>
            <a:endParaRPr lang="zh-CN" altLang="en-US" dirty="0">
              <a:solidFill>
                <a:schemeClr val="tx1"/>
              </a:solidFill>
            </a:endParaRPr>
          </a:p>
        </p:txBody>
      </p:sp>
      <p:sp>
        <p:nvSpPr>
          <p:cNvPr id="30" name="流程图: 预定义过程 29"/>
          <p:cNvSpPr/>
          <p:nvPr/>
        </p:nvSpPr>
        <p:spPr>
          <a:xfrm>
            <a:off x="3664397" y="1729078"/>
            <a:ext cx="754525" cy="2164464"/>
          </a:xfrm>
          <a:prstGeom prst="flowChartPredefinedProcess">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多媒体教室</a:t>
            </a:r>
            <a:endParaRPr lang="zh-CN" altLang="en-US" dirty="0">
              <a:solidFill>
                <a:schemeClr val="tx1"/>
              </a:solidFill>
            </a:endParaRPr>
          </a:p>
        </p:txBody>
      </p:sp>
      <p:sp>
        <p:nvSpPr>
          <p:cNvPr id="31" name="流程图: 预定义过程 30"/>
          <p:cNvSpPr/>
          <p:nvPr/>
        </p:nvSpPr>
        <p:spPr>
          <a:xfrm>
            <a:off x="4587826" y="1729076"/>
            <a:ext cx="754525" cy="2164464"/>
          </a:xfrm>
          <a:prstGeom prst="flowChartPredefinedProcess">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信息化教室</a:t>
            </a:r>
            <a:endParaRPr lang="zh-CN" altLang="en-US" dirty="0">
              <a:solidFill>
                <a:schemeClr val="tx1"/>
              </a:solidFill>
            </a:endParaRPr>
          </a:p>
        </p:txBody>
      </p:sp>
      <p:sp>
        <p:nvSpPr>
          <p:cNvPr id="32" name="流程图: 预定义过程 31"/>
          <p:cNvSpPr/>
          <p:nvPr/>
        </p:nvSpPr>
        <p:spPr>
          <a:xfrm>
            <a:off x="5540654" y="1729076"/>
            <a:ext cx="754525" cy="2164464"/>
          </a:xfrm>
          <a:prstGeom prst="flowChartPredefinedProcess">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数字化教室</a:t>
            </a:r>
            <a:endParaRPr lang="zh-CN" altLang="en-US" dirty="0">
              <a:solidFill>
                <a:schemeClr val="tx1"/>
              </a:solidFill>
            </a:endParaRPr>
          </a:p>
        </p:txBody>
      </p:sp>
      <p:sp>
        <p:nvSpPr>
          <p:cNvPr id="33" name="流程图: 预定义过程 32"/>
          <p:cNvSpPr/>
          <p:nvPr/>
        </p:nvSpPr>
        <p:spPr>
          <a:xfrm>
            <a:off x="6493482" y="1729076"/>
            <a:ext cx="754525" cy="2164464"/>
          </a:xfrm>
          <a:prstGeom prst="flowChartPredefinedProcess">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物联网教室</a:t>
            </a:r>
            <a:endParaRPr lang="zh-CN" altLang="en-US" dirty="0">
              <a:solidFill>
                <a:schemeClr val="tx1"/>
              </a:solidFill>
            </a:endParaRPr>
          </a:p>
        </p:txBody>
      </p:sp>
      <p:sp>
        <p:nvSpPr>
          <p:cNvPr id="34" name="流程图: 预定义过程 33"/>
          <p:cNvSpPr/>
          <p:nvPr/>
        </p:nvSpPr>
        <p:spPr>
          <a:xfrm>
            <a:off x="7446310" y="1729076"/>
            <a:ext cx="754525" cy="2164464"/>
          </a:xfrm>
          <a:prstGeom prst="flowChartPredefinedProcess">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智慧教室</a:t>
            </a:r>
            <a:endParaRPr lang="zh-CN" altLang="en-US" dirty="0">
              <a:solidFill>
                <a:schemeClr val="tx1"/>
              </a:solidFill>
            </a:endParaRPr>
          </a:p>
        </p:txBody>
      </p:sp>
      <p:sp>
        <p:nvSpPr>
          <p:cNvPr id="35" name="左弧形箭头 34"/>
          <p:cNvSpPr/>
          <p:nvPr/>
        </p:nvSpPr>
        <p:spPr>
          <a:xfrm rot="16200000">
            <a:off x="5651696" y="2212134"/>
            <a:ext cx="532439" cy="398797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382463016"/>
      </p:ext>
    </p:extLst>
  </p:cSld>
  <p:clrMapOvr>
    <a:masterClrMapping/>
  </p:clrMapOvr>
  <p:transition>
    <p:zoom/>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674935" y="1038861"/>
            <a:ext cx="5294908" cy="476846"/>
          </a:xfrm>
        </p:spPr>
        <p:txBody>
          <a:bodyPr>
            <a:noAutofit/>
          </a:bodyPr>
          <a:lstStyle/>
          <a:p>
            <a:r>
              <a:rPr lang="zh-CN" altLang="en-US" sz="2400" b="0" dirty="0" smtClean="0">
                <a:latin typeface="黑体" pitchFamily="49" charset="-122"/>
                <a:ea typeface="黑体" pitchFamily="49" charset="-122"/>
              </a:rPr>
              <a:t>五、智慧教室建设</a:t>
            </a:r>
            <a:endParaRPr lang="zh-CN" altLang="en-US" sz="2400" b="1" dirty="0">
              <a:latin typeface="微软雅黑" panose="020B0503020204020204" pitchFamily="34" charset="-122"/>
              <a:ea typeface="微软雅黑" panose="020B0503020204020204" pitchFamily="34" charset="-122"/>
            </a:endParaRPr>
          </a:p>
        </p:txBody>
      </p:sp>
      <p:sp>
        <p:nvSpPr>
          <p:cNvPr id="12" name="流程图: 顺序访问存储器 11"/>
          <p:cNvSpPr/>
          <p:nvPr/>
        </p:nvSpPr>
        <p:spPr>
          <a:xfrm>
            <a:off x="290760" y="1131591"/>
            <a:ext cx="927577" cy="3380216"/>
          </a:xfrm>
          <a:prstGeom prst="flowChartMagneticTap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rPr>
              <a:t>（二）智慧教室的</a:t>
            </a:r>
            <a:endParaRPr lang="en-US" altLang="zh-CN" b="1" dirty="0" smtClean="0">
              <a:solidFill>
                <a:schemeClr val="tx1"/>
              </a:solidFill>
            </a:endParaRPr>
          </a:p>
          <a:p>
            <a:pPr algn="ctr"/>
            <a:r>
              <a:rPr lang="zh-CN" altLang="en-US" b="1" dirty="0" smtClean="0">
                <a:solidFill>
                  <a:schemeClr val="tx1"/>
                </a:solidFill>
              </a:rPr>
              <a:t>技术支撑</a:t>
            </a:r>
            <a:endParaRPr lang="zh-CN" altLang="en-US" b="1" dirty="0">
              <a:solidFill>
                <a:schemeClr val="tx1"/>
              </a:solidFill>
            </a:endParaRPr>
          </a:p>
        </p:txBody>
      </p:sp>
      <p:sp>
        <p:nvSpPr>
          <p:cNvPr id="13" name="泪滴形 12"/>
          <p:cNvSpPr/>
          <p:nvPr/>
        </p:nvSpPr>
        <p:spPr>
          <a:xfrm rot="19876318">
            <a:off x="1175118" y="2929561"/>
            <a:ext cx="1292821" cy="635127"/>
          </a:xfrm>
          <a:prstGeom prst="teardrop">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rPr>
              <a:t>互联网技术</a:t>
            </a:r>
            <a:endParaRPr lang="zh-CN" altLang="en-US" sz="1600" dirty="0">
              <a:solidFill>
                <a:schemeClr val="tx1"/>
              </a:solidFill>
            </a:endParaRPr>
          </a:p>
        </p:txBody>
      </p:sp>
      <p:sp>
        <p:nvSpPr>
          <p:cNvPr id="14" name="泪滴形 13"/>
          <p:cNvSpPr/>
          <p:nvPr/>
        </p:nvSpPr>
        <p:spPr>
          <a:xfrm rot="18989151">
            <a:off x="2117841" y="2929560"/>
            <a:ext cx="1292821" cy="635127"/>
          </a:xfrm>
          <a:prstGeom prst="teardrop">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rPr>
              <a:t>物联网技术</a:t>
            </a:r>
            <a:endParaRPr lang="zh-CN" altLang="en-US" sz="1600" dirty="0">
              <a:solidFill>
                <a:schemeClr val="tx1"/>
              </a:solidFill>
            </a:endParaRPr>
          </a:p>
        </p:txBody>
      </p:sp>
      <p:sp>
        <p:nvSpPr>
          <p:cNvPr id="15" name="泪滴形 14"/>
          <p:cNvSpPr/>
          <p:nvPr/>
        </p:nvSpPr>
        <p:spPr>
          <a:xfrm rot="18200543">
            <a:off x="2995972" y="2890377"/>
            <a:ext cx="1292821" cy="635127"/>
          </a:xfrm>
          <a:prstGeom prst="teardrop">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rPr>
              <a:t>人联网技术</a:t>
            </a:r>
            <a:endParaRPr lang="zh-CN" altLang="en-US" sz="1600" dirty="0">
              <a:solidFill>
                <a:schemeClr val="tx1"/>
              </a:solidFill>
            </a:endParaRPr>
          </a:p>
        </p:txBody>
      </p:sp>
      <p:sp>
        <p:nvSpPr>
          <p:cNvPr id="16" name="泪滴形 15"/>
          <p:cNvSpPr/>
          <p:nvPr/>
        </p:nvSpPr>
        <p:spPr>
          <a:xfrm rot="17197236">
            <a:off x="3805805" y="2808499"/>
            <a:ext cx="1292821" cy="635127"/>
          </a:xfrm>
          <a:prstGeom prst="teardrop">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rPr>
              <a:t>大数据技术</a:t>
            </a:r>
            <a:endParaRPr lang="zh-CN" altLang="en-US" sz="1600" dirty="0">
              <a:solidFill>
                <a:schemeClr val="tx1"/>
              </a:solidFill>
            </a:endParaRPr>
          </a:p>
        </p:txBody>
      </p:sp>
      <p:sp>
        <p:nvSpPr>
          <p:cNvPr id="17" name="泪滴形 16"/>
          <p:cNvSpPr/>
          <p:nvPr/>
        </p:nvSpPr>
        <p:spPr>
          <a:xfrm rot="17197236">
            <a:off x="4617091" y="2521062"/>
            <a:ext cx="1292821" cy="635127"/>
          </a:xfrm>
          <a:prstGeom prst="teardrop">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rPr>
              <a:t>小数据技术</a:t>
            </a:r>
            <a:endParaRPr lang="zh-CN" altLang="en-US" sz="1600" dirty="0">
              <a:solidFill>
                <a:schemeClr val="tx1"/>
              </a:solidFill>
            </a:endParaRPr>
          </a:p>
        </p:txBody>
      </p:sp>
      <p:sp>
        <p:nvSpPr>
          <p:cNvPr id="18" name="泪滴形 17"/>
          <p:cNvSpPr/>
          <p:nvPr/>
        </p:nvSpPr>
        <p:spPr>
          <a:xfrm rot="17197236">
            <a:off x="5419892" y="2054994"/>
            <a:ext cx="1292821" cy="635127"/>
          </a:xfrm>
          <a:prstGeom prst="teardrop">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rPr>
              <a:t>云计算技术</a:t>
            </a:r>
            <a:endParaRPr lang="zh-CN" altLang="en-US" sz="1600" dirty="0">
              <a:solidFill>
                <a:schemeClr val="tx1"/>
              </a:solidFill>
            </a:endParaRPr>
          </a:p>
        </p:txBody>
      </p:sp>
      <p:sp>
        <p:nvSpPr>
          <p:cNvPr id="19" name="泪滴形 18"/>
          <p:cNvSpPr/>
          <p:nvPr/>
        </p:nvSpPr>
        <p:spPr>
          <a:xfrm rot="17197236">
            <a:off x="6231177" y="1632728"/>
            <a:ext cx="1292821" cy="635127"/>
          </a:xfrm>
          <a:prstGeom prst="teardrop">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smtClean="0">
                <a:solidFill>
                  <a:schemeClr val="tx1"/>
                </a:solidFill>
              </a:rPr>
              <a:t>3D</a:t>
            </a:r>
            <a:r>
              <a:rPr lang="zh-CN" altLang="en-US" sz="1600" dirty="0" smtClean="0">
                <a:solidFill>
                  <a:schemeClr val="tx1"/>
                </a:solidFill>
              </a:rPr>
              <a:t>打印技术</a:t>
            </a:r>
            <a:endParaRPr lang="zh-CN" altLang="en-US" sz="1600" dirty="0">
              <a:solidFill>
                <a:schemeClr val="tx1"/>
              </a:solidFill>
            </a:endParaRPr>
          </a:p>
        </p:txBody>
      </p:sp>
      <p:sp>
        <p:nvSpPr>
          <p:cNvPr id="20" name="泪滴形 19"/>
          <p:cNvSpPr/>
          <p:nvPr/>
        </p:nvSpPr>
        <p:spPr>
          <a:xfrm rot="17197236">
            <a:off x="7009111" y="1437583"/>
            <a:ext cx="1292821" cy="635127"/>
          </a:xfrm>
          <a:prstGeom prst="teardrop">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rPr>
              <a:t>计算机技术</a:t>
            </a:r>
            <a:endParaRPr lang="zh-CN" altLang="en-US" sz="1600" dirty="0">
              <a:solidFill>
                <a:schemeClr val="tx1"/>
              </a:solidFill>
            </a:endParaRPr>
          </a:p>
        </p:txBody>
      </p:sp>
      <p:sp>
        <p:nvSpPr>
          <p:cNvPr id="21" name="泪滴形 20"/>
          <p:cNvSpPr/>
          <p:nvPr/>
        </p:nvSpPr>
        <p:spPr>
          <a:xfrm rot="18868927">
            <a:off x="7841549" y="1148102"/>
            <a:ext cx="1292821" cy="635127"/>
          </a:xfrm>
          <a:prstGeom prst="teardrop">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rPr>
              <a:t>软件</a:t>
            </a:r>
            <a:endParaRPr lang="en-US" altLang="zh-CN" sz="1600" dirty="0" smtClean="0">
              <a:solidFill>
                <a:schemeClr val="tx1"/>
              </a:solidFill>
            </a:endParaRPr>
          </a:p>
          <a:p>
            <a:pPr algn="ctr"/>
            <a:r>
              <a:rPr lang="zh-CN" altLang="en-US" sz="1600" dirty="0" smtClean="0">
                <a:solidFill>
                  <a:schemeClr val="tx1"/>
                </a:solidFill>
              </a:rPr>
              <a:t>技术</a:t>
            </a:r>
            <a:endParaRPr lang="zh-CN" altLang="en-US" sz="1600" dirty="0">
              <a:solidFill>
                <a:schemeClr val="tx1"/>
              </a:solidFill>
            </a:endParaRPr>
          </a:p>
        </p:txBody>
      </p:sp>
      <p:sp>
        <p:nvSpPr>
          <p:cNvPr id="22" name="新月形 21"/>
          <p:cNvSpPr/>
          <p:nvPr/>
        </p:nvSpPr>
        <p:spPr>
          <a:xfrm rot="15162610">
            <a:off x="4183143" y="-1181143"/>
            <a:ext cx="1125889" cy="5917304"/>
          </a:xfrm>
          <a:prstGeom prst="mo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矩形 22"/>
          <p:cNvSpPr/>
          <p:nvPr/>
        </p:nvSpPr>
        <p:spPr>
          <a:xfrm rot="20360390">
            <a:off x="4263675" y="1809116"/>
            <a:ext cx="1483098" cy="369332"/>
          </a:xfrm>
          <a:prstGeom prst="rect">
            <a:avLst/>
          </a:prstGeom>
        </p:spPr>
        <p:txBody>
          <a:bodyPr wrap="none">
            <a:spAutoFit/>
          </a:bodyPr>
          <a:lstStyle/>
          <a:p>
            <a:r>
              <a:rPr lang="zh-CN" altLang="en-US" dirty="0" smtClean="0">
                <a:solidFill>
                  <a:schemeClr val="bg1"/>
                </a:solidFill>
              </a:rPr>
              <a:t>智  慧  教  室</a:t>
            </a:r>
            <a:endParaRPr lang="zh-CN" altLang="en-US" dirty="0">
              <a:solidFill>
                <a:schemeClr val="bg1"/>
              </a:solidFill>
            </a:endParaRPr>
          </a:p>
        </p:txBody>
      </p:sp>
      <p:sp>
        <p:nvSpPr>
          <p:cNvPr id="24" name="椭圆 23"/>
          <p:cNvSpPr/>
          <p:nvPr/>
        </p:nvSpPr>
        <p:spPr>
          <a:xfrm>
            <a:off x="1467428" y="3659163"/>
            <a:ext cx="927624" cy="868103"/>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可穿戴技术</a:t>
            </a:r>
            <a:endParaRPr lang="zh-CN" altLang="en-US" sz="1200" dirty="0">
              <a:solidFill>
                <a:schemeClr val="tx1"/>
              </a:solidFill>
            </a:endParaRPr>
          </a:p>
        </p:txBody>
      </p:sp>
      <p:sp>
        <p:nvSpPr>
          <p:cNvPr id="25" name="椭圆 24"/>
          <p:cNvSpPr/>
          <p:nvPr/>
        </p:nvSpPr>
        <p:spPr>
          <a:xfrm>
            <a:off x="2450776" y="3693945"/>
            <a:ext cx="927624" cy="833321"/>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近距离无线通信技术</a:t>
            </a:r>
            <a:endParaRPr lang="zh-CN" altLang="en-US" sz="1200" dirty="0">
              <a:solidFill>
                <a:schemeClr val="tx1"/>
              </a:solidFill>
            </a:endParaRPr>
          </a:p>
        </p:txBody>
      </p:sp>
      <p:sp>
        <p:nvSpPr>
          <p:cNvPr id="26" name="椭圆 25"/>
          <p:cNvSpPr/>
          <p:nvPr/>
        </p:nvSpPr>
        <p:spPr>
          <a:xfrm>
            <a:off x="3519084" y="3621655"/>
            <a:ext cx="751490" cy="636607"/>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虚拟</a:t>
            </a:r>
            <a:endParaRPr lang="en-US" altLang="zh-CN" sz="1200" dirty="0" smtClean="0">
              <a:solidFill>
                <a:schemeClr val="tx1"/>
              </a:solidFill>
            </a:endParaRPr>
          </a:p>
          <a:p>
            <a:pPr algn="ctr"/>
            <a:r>
              <a:rPr lang="zh-CN" altLang="en-US" sz="1200" dirty="0" smtClean="0">
                <a:solidFill>
                  <a:schemeClr val="tx1"/>
                </a:solidFill>
              </a:rPr>
              <a:t>技术</a:t>
            </a:r>
            <a:endParaRPr lang="zh-CN" altLang="en-US" sz="1200" dirty="0">
              <a:solidFill>
                <a:schemeClr val="tx1"/>
              </a:solidFill>
            </a:endParaRPr>
          </a:p>
        </p:txBody>
      </p:sp>
      <p:sp>
        <p:nvSpPr>
          <p:cNvPr id="36" name="椭圆 35"/>
          <p:cNvSpPr/>
          <p:nvPr/>
        </p:nvSpPr>
        <p:spPr>
          <a:xfrm>
            <a:off x="4365148" y="3430133"/>
            <a:ext cx="1122349" cy="1020696"/>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无线电源</a:t>
            </a:r>
            <a:endParaRPr lang="en-US" altLang="zh-CN" sz="1200" dirty="0" smtClean="0">
              <a:solidFill>
                <a:schemeClr val="tx1"/>
              </a:solidFill>
            </a:endParaRPr>
          </a:p>
          <a:p>
            <a:pPr algn="ctr"/>
            <a:r>
              <a:rPr lang="zh-CN" altLang="en-US" sz="1200" dirty="0" smtClean="0">
                <a:solidFill>
                  <a:schemeClr val="tx1"/>
                </a:solidFill>
              </a:rPr>
              <a:t>技术</a:t>
            </a:r>
            <a:endParaRPr lang="zh-CN" altLang="en-US" sz="1200" dirty="0">
              <a:solidFill>
                <a:schemeClr val="tx1"/>
              </a:solidFill>
            </a:endParaRPr>
          </a:p>
        </p:txBody>
      </p:sp>
      <p:sp>
        <p:nvSpPr>
          <p:cNvPr id="37" name="椭圆 36"/>
          <p:cNvSpPr/>
          <p:nvPr/>
        </p:nvSpPr>
        <p:spPr>
          <a:xfrm>
            <a:off x="5418824" y="3117185"/>
            <a:ext cx="927624" cy="886031"/>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schemeClr val="tx1"/>
                </a:solidFill>
              </a:rPr>
              <a:t>3D</a:t>
            </a:r>
            <a:r>
              <a:rPr lang="zh-CN" altLang="en-US" sz="1200" dirty="0" smtClean="0">
                <a:solidFill>
                  <a:schemeClr val="tx1"/>
                </a:solidFill>
              </a:rPr>
              <a:t>视频技术</a:t>
            </a:r>
            <a:endParaRPr lang="zh-CN" altLang="en-US" sz="1200" dirty="0">
              <a:solidFill>
                <a:schemeClr val="tx1"/>
              </a:solidFill>
            </a:endParaRPr>
          </a:p>
        </p:txBody>
      </p:sp>
      <p:sp>
        <p:nvSpPr>
          <p:cNvPr id="38" name="椭圆 37"/>
          <p:cNvSpPr/>
          <p:nvPr/>
        </p:nvSpPr>
        <p:spPr>
          <a:xfrm>
            <a:off x="6182601" y="2627188"/>
            <a:ext cx="927624" cy="877873"/>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泛在媒体技术</a:t>
            </a:r>
            <a:endParaRPr lang="zh-CN" altLang="en-US" sz="1200" dirty="0">
              <a:solidFill>
                <a:schemeClr val="tx1"/>
              </a:solidFill>
            </a:endParaRPr>
          </a:p>
        </p:txBody>
      </p:sp>
      <p:sp>
        <p:nvSpPr>
          <p:cNvPr id="39" name="椭圆 38"/>
          <p:cNvSpPr/>
          <p:nvPr/>
        </p:nvSpPr>
        <p:spPr>
          <a:xfrm>
            <a:off x="7172986" y="2415825"/>
            <a:ext cx="927624" cy="905843"/>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智能</a:t>
            </a:r>
            <a:endParaRPr lang="en-US" altLang="zh-CN" sz="1200" dirty="0" smtClean="0">
              <a:solidFill>
                <a:schemeClr val="tx1"/>
              </a:solidFill>
            </a:endParaRPr>
          </a:p>
          <a:p>
            <a:pPr algn="ctr"/>
            <a:r>
              <a:rPr lang="zh-CN" altLang="en-US" sz="1200" dirty="0" smtClean="0">
                <a:solidFill>
                  <a:schemeClr val="tx1"/>
                </a:solidFill>
              </a:rPr>
              <a:t>环境</a:t>
            </a:r>
            <a:endParaRPr lang="en-US" altLang="zh-CN" sz="1200" dirty="0" smtClean="0">
              <a:solidFill>
                <a:schemeClr val="tx1"/>
              </a:solidFill>
            </a:endParaRPr>
          </a:p>
          <a:p>
            <a:pPr algn="ctr"/>
            <a:r>
              <a:rPr lang="zh-CN" altLang="en-US" sz="1200" dirty="0" smtClean="0">
                <a:solidFill>
                  <a:schemeClr val="tx1"/>
                </a:solidFill>
              </a:rPr>
              <a:t>技术</a:t>
            </a:r>
            <a:endParaRPr lang="zh-CN" altLang="en-US" sz="1200" dirty="0">
              <a:solidFill>
                <a:schemeClr val="tx1"/>
              </a:solidFill>
            </a:endParaRPr>
          </a:p>
        </p:txBody>
      </p:sp>
      <p:sp>
        <p:nvSpPr>
          <p:cNvPr id="40" name="椭圆 39"/>
          <p:cNvSpPr/>
          <p:nvPr/>
        </p:nvSpPr>
        <p:spPr>
          <a:xfrm>
            <a:off x="8024148" y="1940596"/>
            <a:ext cx="927624" cy="863922"/>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移动终端技术</a:t>
            </a:r>
            <a:endParaRPr lang="zh-CN" altLang="en-US" sz="1200" dirty="0">
              <a:solidFill>
                <a:schemeClr val="tx1"/>
              </a:solidFill>
            </a:endParaRPr>
          </a:p>
        </p:txBody>
      </p:sp>
      <p:sp>
        <p:nvSpPr>
          <p:cNvPr id="41" name="椭圆 40"/>
          <p:cNvSpPr/>
          <p:nvPr/>
        </p:nvSpPr>
        <p:spPr>
          <a:xfrm>
            <a:off x="6346448" y="3538674"/>
            <a:ext cx="927624" cy="886031"/>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全息成像技术</a:t>
            </a:r>
            <a:endParaRPr lang="zh-CN" altLang="en-US" sz="1200" dirty="0">
              <a:solidFill>
                <a:schemeClr val="tx1"/>
              </a:solidFill>
            </a:endParaRPr>
          </a:p>
        </p:txBody>
      </p:sp>
      <p:sp>
        <p:nvSpPr>
          <p:cNvPr id="42" name="椭圆 41"/>
          <p:cNvSpPr/>
          <p:nvPr/>
        </p:nvSpPr>
        <p:spPr>
          <a:xfrm>
            <a:off x="8085903" y="2881438"/>
            <a:ext cx="927624" cy="886031"/>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智能软件技术</a:t>
            </a:r>
            <a:endParaRPr lang="zh-CN" altLang="en-US" sz="1200" dirty="0">
              <a:solidFill>
                <a:schemeClr val="tx1"/>
              </a:solidFill>
            </a:endParaRPr>
          </a:p>
        </p:txBody>
      </p:sp>
      <p:sp>
        <p:nvSpPr>
          <p:cNvPr id="43" name="椭圆 42"/>
          <p:cNvSpPr/>
          <p:nvPr/>
        </p:nvSpPr>
        <p:spPr>
          <a:xfrm>
            <a:off x="5418824" y="3967012"/>
            <a:ext cx="751490" cy="636607"/>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仿真技术</a:t>
            </a:r>
            <a:endParaRPr lang="zh-CN" altLang="en-US" sz="1200" dirty="0">
              <a:solidFill>
                <a:schemeClr val="tx1"/>
              </a:solidFill>
            </a:endParaRPr>
          </a:p>
        </p:txBody>
      </p:sp>
      <p:sp>
        <p:nvSpPr>
          <p:cNvPr id="44" name="椭圆 43"/>
          <p:cNvSpPr/>
          <p:nvPr/>
        </p:nvSpPr>
        <p:spPr>
          <a:xfrm>
            <a:off x="7345828" y="3435709"/>
            <a:ext cx="798883" cy="767410"/>
          </a:xfrm>
          <a:prstGeom prst="ellipse">
            <a:avLst/>
          </a:prstGeom>
          <a:solidFill>
            <a:srgbClr val="ECE1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柔性显示</a:t>
            </a:r>
            <a:endParaRPr lang="en-US" altLang="zh-CN" sz="1200" dirty="0" smtClean="0">
              <a:solidFill>
                <a:schemeClr val="tx1"/>
              </a:solidFill>
            </a:endParaRPr>
          </a:p>
          <a:p>
            <a:pPr algn="ctr"/>
            <a:r>
              <a:rPr lang="zh-CN" altLang="en-US" sz="1200" dirty="0" smtClean="0">
                <a:solidFill>
                  <a:schemeClr val="tx1"/>
                </a:solidFill>
              </a:rPr>
              <a:t>技术</a:t>
            </a:r>
            <a:endParaRPr lang="zh-CN" altLang="en-US" sz="1200" dirty="0">
              <a:solidFill>
                <a:schemeClr val="tx1"/>
              </a:solidFill>
            </a:endParaRPr>
          </a:p>
        </p:txBody>
      </p:sp>
    </p:spTree>
    <p:extLst>
      <p:ext uri="{BB962C8B-B14F-4D97-AF65-F5344CB8AC3E}">
        <p14:creationId xmlns:p14="http://schemas.microsoft.com/office/powerpoint/2010/main" val="359611992"/>
      </p:ext>
    </p:extLst>
  </p:cSld>
  <p:clrMapOvr>
    <a:masterClrMapping/>
  </p:clrMapOvr>
  <p:transition>
    <p:zoom/>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1924546" y="887616"/>
            <a:ext cx="5294908" cy="476846"/>
          </a:xfrm>
        </p:spPr>
        <p:txBody>
          <a:bodyPr>
            <a:noAutofit/>
          </a:bodyPr>
          <a:lstStyle/>
          <a:p>
            <a:r>
              <a:rPr lang="zh-CN" altLang="en-US" sz="2400" b="0" dirty="0" smtClean="0">
                <a:latin typeface="黑体" pitchFamily="49" charset="-122"/>
                <a:ea typeface="黑体" pitchFamily="49" charset="-122"/>
              </a:rPr>
              <a:t>五、智慧教室建设</a:t>
            </a:r>
            <a:endParaRPr lang="zh-CN" altLang="en-US" sz="2400" b="1" dirty="0">
              <a:latin typeface="微软雅黑" panose="020B0503020204020204" pitchFamily="34" charset="-122"/>
              <a:ea typeface="微软雅黑" panose="020B0503020204020204" pitchFamily="34" charset="-122"/>
            </a:endParaRPr>
          </a:p>
        </p:txBody>
      </p:sp>
      <p:sp>
        <p:nvSpPr>
          <p:cNvPr id="3" name="流程图: 顺序访问存储器 2"/>
          <p:cNvSpPr/>
          <p:nvPr/>
        </p:nvSpPr>
        <p:spPr>
          <a:xfrm>
            <a:off x="576559" y="1750766"/>
            <a:ext cx="1119128" cy="2164463"/>
          </a:xfrm>
          <a:prstGeom prst="flowChartMagneticTap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rPr>
              <a:t>（三）智慧教室的</a:t>
            </a:r>
            <a:endParaRPr lang="en-US" altLang="zh-CN" b="1" dirty="0" smtClean="0">
              <a:solidFill>
                <a:schemeClr val="tx1"/>
              </a:solidFill>
            </a:endParaRPr>
          </a:p>
          <a:p>
            <a:pPr algn="ctr"/>
            <a:r>
              <a:rPr lang="zh-CN" altLang="en-US" b="1" dirty="0" smtClean="0">
                <a:solidFill>
                  <a:schemeClr val="tx1"/>
                </a:solidFill>
              </a:rPr>
              <a:t>软件支撑</a:t>
            </a:r>
            <a:endParaRPr lang="zh-CN" altLang="en-US" b="1" dirty="0">
              <a:solidFill>
                <a:schemeClr val="tx1"/>
              </a:solidFill>
            </a:endParaRPr>
          </a:p>
        </p:txBody>
      </p:sp>
      <p:sp>
        <p:nvSpPr>
          <p:cNvPr id="4" name="流程图: 磁盘 3"/>
          <p:cNvSpPr/>
          <p:nvPr/>
        </p:nvSpPr>
        <p:spPr>
          <a:xfrm>
            <a:off x="1829153" y="3435846"/>
            <a:ext cx="6944812"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2059209" y="2612597"/>
            <a:ext cx="914400" cy="914400"/>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教室云</a:t>
            </a:r>
            <a:endParaRPr lang="zh-CN" altLang="en-US" dirty="0">
              <a:latin typeface="微软雅黑" panose="020B0503020204020204" pitchFamily="34" charset="-122"/>
              <a:ea typeface="微软雅黑" panose="020B0503020204020204" pitchFamily="34" charset="-122"/>
            </a:endParaRPr>
          </a:p>
        </p:txBody>
      </p:sp>
      <p:sp>
        <p:nvSpPr>
          <p:cNvPr id="6" name="椭圆 5"/>
          <p:cNvSpPr/>
          <p:nvPr/>
        </p:nvSpPr>
        <p:spPr>
          <a:xfrm>
            <a:off x="4845807" y="2634781"/>
            <a:ext cx="914400" cy="914400"/>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资源库</a:t>
            </a:r>
            <a:endParaRPr lang="zh-CN" altLang="en-US" dirty="0">
              <a:latin typeface="微软雅黑" panose="020B0503020204020204" pitchFamily="34" charset="-122"/>
              <a:ea typeface="微软雅黑" panose="020B0503020204020204" pitchFamily="34" charset="-122"/>
            </a:endParaRPr>
          </a:p>
        </p:txBody>
      </p:sp>
      <p:sp>
        <p:nvSpPr>
          <p:cNvPr id="7" name="椭圆 6"/>
          <p:cNvSpPr/>
          <p:nvPr/>
        </p:nvSpPr>
        <p:spPr>
          <a:xfrm>
            <a:off x="7622280" y="2601988"/>
            <a:ext cx="914400" cy="914400"/>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教室空间</a:t>
            </a:r>
            <a:endParaRPr lang="zh-CN" altLang="en-US" dirty="0">
              <a:latin typeface="微软雅黑" panose="020B0503020204020204" pitchFamily="34" charset="-122"/>
              <a:ea typeface="微软雅黑" panose="020B0503020204020204" pitchFamily="34" charset="-122"/>
            </a:endParaRPr>
          </a:p>
        </p:txBody>
      </p:sp>
      <p:sp>
        <p:nvSpPr>
          <p:cNvPr id="8" name="椭圆 7"/>
          <p:cNvSpPr/>
          <p:nvPr/>
        </p:nvSpPr>
        <p:spPr>
          <a:xfrm>
            <a:off x="2985902" y="2612597"/>
            <a:ext cx="914400" cy="91440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tx1"/>
                </a:solidFill>
                <a:latin typeface="微软雅黑" panose="020B0503020204020204" pitchFamily="34" charset="-122"/>
                <a:ea typeface="微软雅黑" panose="020B0503020204020204" pitchFamily="34" charset="-122"/>
              </a:rPr>
              <a:t>学习能力检测软件</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0" name="椭圆 9"/>
          <p:cNvSpPr/>
          <p:nvPr/>
        </p:nvSpPr>
        <p:spPr>
          <a:xfrm>
            <a:off x="6703537" y="2591257"/>
            <a:ext cx="914400" cy="914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tx1"/>
                </a:solidFill>
                <a:latin typeface="微软雅黑" panose="020B0503020204020204" pitchFamily="34" charset="-122"/>
                <a:ea typeface="微软雅黑" panose="020B0503020204020204" pitchFamily="34" charset="-122"/>
              </a:rPr>
              <a:t>教学互动软件</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1" name="椭圆 10"/>
          <p:cNvSpPr/>
          <p:nvPr/>
        </p:nvSpPr>
        <p:spPr>
          <a:xfrm>
            <a:off x="3912595" y="2607292"/>
            <a:ext cx="914400" cy="9144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tx1"/>
                </a:solidFill>
                <a:latin typeface="微软雅黑" panose="020B0503020204020204" pitchFamily="34" charset="-122"/>
                <a:ea typeface="微软雅黑" panose="020B0503020204020204" pitchFamily="34" charset="-122"/>
              </a:rPr>
              <a:t>智慧导学软件</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2" name="椭圆 11"/>
          <p:cNvSpPr/>
          <p:nvPr/>
        </p:nvSpPr>
        <p:spPr>
          <a:xfrm>
            <a:off x="5784794" y="2612597"/>
            <a:ext cx="914400" cy="9144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tx1"/>
                </a:solidFill>
                <a:latin typeface="微软雅黑" panose="020B0503020204020204" pitchFamily="34" charset="-122"/>
                <a:ea typeface="微软雅黑" panose="020B0503020204020204" pitchFamily="34" charset="-122"/>
              </a:rPr>
              <a:t>学习体验软件</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3" name="椭圆 12"/>
          <p:cNvSpPr/>
          <p:nvPr/>
        </p:nvSpPr>
        <p:spPr>
          <a:xfrm>
            <a:off x="2522185" y="1778739"/>
            <a:ext cx="914400" cy="9144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智能测试软件</a:t>
            </a:r>
            <a:endParaRPr lang="zh-CN" altLang="en-US" sz="1400" dirty="0">
              <a:latin typeface="微软雅黑" panose="020B0503020204020204" pitchFamily="34" charset="-122"/>
              <a:ea typeface="微软雅黑" panose="020B0503020204020204" pitchFamily="34" charset="-122"/>
            </a:endParaRPr>
          </a:p>
        </p:txBody>
      </p:sp>
      <p:sp>
        <p:nvSpPr>
          <p:cNvPr id="14" name="椭圆 13"/>
          <p:cNvSpPr/>
          <p:nvPr/>
        </p:nvSpPr>
        <p:spPr>
          <a:xfrm>
            <a:off x="5250915" y="1806540"/>
            <a:ext cx="914400" cy="914400"/>
          </a:xfrm>
          <a:prstGeom prst="ellipse">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数据处理软件</a:t>
            </a:r>
            <a:endParaRPr lang="zh-CN" altLang="en-US" sz="1400" dirty="0">
              <a:latin typeface="微软雅黑" panose="020B0503020204020204" pitchFamily="34" charset="-122"/>
              <a:ea typeface="微软雅黑" panose="020B0503020204020204" pitchFamily="34" charset="-122"/>
            </a:endParaRPr>
          </a:p>
        </p:txBody>
      </p:sp>
      <p:sp>
        <p:nvSpPr>
          <p:cNvPr id="15" name="椭圆 14"/>
          <p:cNvSpPr/>
          <p:nvPr/>
        </p:nvSpPr>
        <p:spPr>
          <a:xfrm>
            <a:off x="3425012" y="1778739"/>
            <a:ext cx="914400" cy="914400"/>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tx1"/>
                </a:solidFill>
                <a:latin typeface="微软雅黑" panose="020B0503020204020204" pitchFamily="34" charset="-122"/>
                <a:ea typeface="微软雅黑" panose="020B0503020204020204" pitchFamily="34" charset="-122"/>
              </a:rPr>
              <a:t>助学外脑软件</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6" name="椭圆 15"/>
          <p:cNvSpPr/>
          <p:nvPr/>
        </p:nvSpPr>
        <p:spPr>
          <a:xfrm>
            <a:off x="7152787" y="1763773"/>
            <a:ext cx="914400" cy="91440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tx1"/>
                </a:solidFill>
                <a:latin typeface="微软雅黑" panose="020B0503020204020204" pitchFamily="34" charset="-122"/>
                <a:ea typeface="微软雅黑" panose="020B0503020204020204" pitchFamily="34" charset="-122"/>
              </a:rPr>
              <a:t>智能题库</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7" name="椭圆 16"/>
          <p:cNvSpPr/>
          <p:nvPr/>
        </p:nvSpPr>
        <p:spPr>
          <a:xfrm>
            <a:off x="4340861" y="1750766"/>
            <a:ext cx="914400" cy="914400"/>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tx1"/>
                </a:solidFill>
                <a:latin typeface="微软雅黑" panose="020B0503020204020204" pitchFamily="34" charset="-122"/>
                <a:ea typeface="微软雅黑" panose="020B0503020204020204" pitchFamily="34" charset="-122"/>
              </a:rPr>
              <a:t>智能环境管理</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8" name="椭圆 17"/>
          <p:cNvSpPr/>
          <p:nvPr/>
        </p:nvSpPr>
        <p:spPr>
          <a:xfrm>
            <a:off x="6213059" y="1788935"/>
            <a:ext cx="914400" cy="91440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tx1"/>
                </a:solidFill>
                <a:latin typeface="微软雅黑" panose="020B0503020204020204" pitchFamily="34" charset="-122"/>
                <a:ea typeface="微软雅黑" panose="020B0503020204020204" pitchFamily="34" charset="-122"/>
              </a:rPr>
              <a:t>智能教学管理</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18303335"/>
      </p:ext>
    </p:extLst>
  </p:cSld>
  <p:clrMapOvr>
    <a:masterClrMapping/>
  </p:clrMapOvr>
  <p:transition>
    <p:zoom/>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1924546" y="500662"/>
            <a:ext cx="5294908" cy="476846"/>
          </a:xfrm>
        </p:spPr>
        <p:txBody>
          <a:bodyPr>
            <a:noAutofit/>
          </a:bodyPr>
          <a:lstStyle/>
          <a:p>
            <a:r>
              <a:rPr lang="zh-CN" altLang="en-US" sz="2400" b="0" dirty="0" smtClean="0">
                <a:latin typeface="黑体" pitchFamily="49" charset="-122"/>
                <a:ea typeface="黑体" pitchFamily="49" charset="-122"/>
              </a:rPr>
              <a:t>五、智慧教室建设</a:t>
            </a:r>
            <a:endParaRPr lang="zh-CN" altLang="en-US" sz="2400" b="1" dirty="0">
              <a:latin typeface="微软雅黑" panose="020B0503020204020204" pitchFamily="34" charset="-122"/>
              <a:ea typeface="微软雅黑" panose="020B0503020204020204" pitchFamily="34" charset="-122"/>
            </a:endParaRPr>
          </a:p>
        </p:txBody>
      </p:sp>
      <p:sp>
        <p:nvSpPr>
          <p:cNvPr id="3" name="流程图: 顺序访问存储器 2"/>
          <p:cNvSpPr/>
          <p:nvPr/>
        </p:nvSpPr>
        <p:spPr>
          <a:xfrm>
            <a:off x="509491" y="2305091"/>
            <a:ext cx="1072765" cy="2164463"/>
          </a:xfrm>
          <a:prstGeom prst="flowChartMagneticTap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rPr>
              <a:t>（四）智慧教室的</a:t>
            </a:r>
            <a:endParaRPr lang="en-US" altLang="zh-CN" b="1" dirty="0" smtClean="0">
              <a:solidFill>
                <a:schemeClr val="tx1"/>
              </a:solidFill>
            </a:endParaRPr>
          </a:p>
          <a:p>
            <a:pPr algn="ctr"/>
            <a:r>
              <a:rPr lang="zh-CN" altLang="en-US" b="1" dirty="0" smtClean="0">
                <a:solidFill>
                  <a:schemeClr val="tx1"/>
                </a:solidFill>
              </a:rPr>
              <a:t>系统集成</a:t>
            </a:r>
            <a:endParaRPr lang="zh-CN" altLang="en-US" b="1" dirty="0">
              <a:solidFill>
                <a:schemeClr val="tx1"/>
              </a:solidFill>
            </a:endParaRPr>
          </a:p>
        </p:txBody>
      </p:sp>
      <p:sp>
        <p:nvSpPr>
          <p:cNvPr id="4" name="流程图: 磁盘 3"/>
          <p:cNvSpPr/>
          <p:nvPr/>
        </p:nvSpPr>
        <p:spPr>
          <a:xfrm>
            <a:off x="1691680" y="3939902"/>
            <a:ext cx="2254354"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数字教室系统</a:t>
            </a:r>
            <a:endParaRPr lang="zh-CN" altLang="en-US" dirty="0">
              <a:solidFill>
                <a:schemeClr val="tx1"/>
              </a:solidFill>
            </a:endParaRPr>
          </a:p>
        </p:txBody>
      </p:sp>
      <p:sp>
        <p:nvSpPr>
          <p:cNvPr id="5" name="流程图: 磁盘 4"/>
          <p:cNvSpPr/>
          <p:nvPr/>
        </p:nvSpPr>
        <p:spPr>
          <a:xfrm>
            <a:off x="1691680" y="3309080"/>
            <a:ext cx="2254354"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智慧门视频系统</a:t>
            </a:r>
            <a:endParaRPr lang="zh-CN" altLang="en-US" dirty="0">
              <a:solidFill>
                <a:schemeClr val="tx1"/>
              </a:solidFill>
            </a:endParaRPr>
          </a:p>
        </p:txBody>
      </p:sp>
      <p:sp>
        <p:nvSpPr>
          <p:cNvPr id="6" name="流程图: 磁盘 5"/>
          <p:cNvSpPr/>
          <p:nvPr/>
        </p:nvSpPr>
        <p:spPr>
          <a:xfrm>
            <a:off x="1691680" y="2678258"/>
            <a:ext cx="2254354"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教学显示系统</a:t>
            </a:r>
            <a:endParaRPr lang="zh-CN" altLang="en-US" dirty="0">
              <a:solidFill>
                <a:schemeClr val="tx1"/>
              </a:solidFill>
            </a:endParaRPr>
          </a:p>
        </p:txBody>
      </p:sp>
      <p:sp>
        <p:nvSpPr>
          <p:cNvPr id="7" name="流程图: 磁盘 6"/>
          <p:cNvSpPr/>
          <p:nvPr/>
        </p:nvSpPr>
        <p:spPr>
          <a:xfrm>
            <a:off x="1691680" y="2024287"/>
            <a:ext cx="2254354"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虚拟教室系统</a:t>
            </a:r>
            <a:endParaRPr lang="zh-CN" altLang="en-US" dirty="0">
              <a:solidFill>
                <a:schemeClr val="tx1"/>
              </a:solidFill>
            </a:endParaRPr>
          </a:p>
        </p:txBody>
      </p:sp>
      <p:sp>
        <p:nvSpPr>
          <p:cNvPr id="8" name="流程图: 磁盘 7"/>
          <p:cNvSpPr/>
          <p:nvPr/>
        </p:nvSpPr>
        <p:spPr>
          <a:xfrm>
            <a:off x="1691680" y="1370316"/>
            <a:ext cx="2254354"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人体感跟踪录播系统</a:t>
            </a:r>
            <a:endParaRPr lang="zh-CN" altLang="en-US" dirty="0">
              <a:solidFill>
                <a:schemeClr val="tx1"/>
              </a:solidFill>
            </a:endParaRPr>
          </a:p>
        </p:txBody>
      </p:sp>
      <p:sp>
        <p:nvSpPr>
          <p:cNvPr id="10" name="流程图: 磁盘 9"/>
          <p:cNvSpPr/>
          <p:nvPr/>
        </p:nvSpPr>
        <p:spPr>
          <a:xfrm>
            <a:off x="6321553" y="3945691"/>
            <a:ext cx="2299667"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智能软件集成系统</a:t>
            </a:r>
            <a:endParaRPr lang="zh-CN" altLang="en-US" dirty="0">
              <a:solidFill>
                <a:schemeClr val="tx1"/>
              </a:solidFill>
            </a:endParaRPr>
          </a:p>
        </p:txBody>
      </p:sp>
      <p:sp>
        <p:nvSpPr>
          <p:cNvPr id="11" name="流程图: 磁盘 10"/>
          <p:cNvSpPr/>
          <p:nvPr/>
        </p:nvSpPr>
        <p:spPr>
          <a:xfrm>
            <a:off x="6321553" y="3314869"/>
            <a:ext cx="2299667"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智能家具系统</a:t>
            </a:r>
            <a:endParaRPr lang="zh-CN" altLang="en-US" dirty="0">
              <a:solidFill>
                <a:schemeClr val="tx1"/>
              </a:solidFill>
            </a:endParaRPr>
          </a:p>
        </p:txBody>
      </p:sp>
      <p:sp>
        <p:nvSpPr>
          <p:cNvPr id="12" name="流程图: 磁盘 11"/>
          <p:cNvSpPr/>
          <p:nvPr/>
        </p:nvSpPr>
        <p:spPr>
          <a:xfrm>
            <a:off x="6321553" y="2684047"/>
            <a:ext cx="2299667"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环境控制管理系统</a:t>
            </a:r>
            <a:endParaRPr lang="zh-CN" altLang="en-US" dirty="0">
              <a:solidFill>
                <a:schemeClr val="tx1"/>
              </a:solidFill>
            </a:endParaRPr>
          </a:p>
        </p:txBody>
      </p:sp>
      <p:sp>
        <p:nvSpPr>
          <p:cNvPr id="13" name="流程图: 磁盘 12"/>
          <p:cNvSpPr/>
          <p:nvPr/>
        </p:nvSpPr>
        <p:spPr>
          <a:xfrm>
            <a:off x="6321553" y="2030076"/>
            <a:ext cx="2299667"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智能供给</a:t>
            </a:r>
            <a:r>
              <a:rPr lang="zh-CN" altLang="en-US" dirty="0">
                <a:solidFill>
                  <a:schemeClr val="tx1"/>
                </a:solidFill>
              </a:rPr>
              <a:t>资源</a:t>
            </a:r>
            <a:r>
              <a:rPr lang="zh-CN" altLang="en-US" dirty="0" smtClean="0">
                <a:solidFill>
                  <a:schemeClr val="tx1"/>
                </a:solidFill>
              </a:rPr>
              <a:t>系统</a:t>
            </a:r>
            <a:endParaRPr lang="zh-CN" altLang="en-US" dirty="0">
              <a:solidFill>
                <a:schemeClr val="tx1"/>
              </a:solidFill>
            </a:endParaRPr>
          </a:p>
        </p:txBody>
      </p:sp>
      <p:sp>
        <p:nvSpPr>
          <p:cNvPr id="14" name="流程图: 磁盘 13"/>
          <p:cNvSpPr/>
          <p:nvPr/>
        </p:nvSpPr>
        <p:spPr>
          <a:xfrm>
            <a:off x="6321553" y="1376105"/>
            <a:ext cx="2299667" cy="567160"/>
          </a:xfrm>
          <a:prstGeom prst="flowChartMagneticDisk">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同步教室系统</a:t>
            </a:r>
            <a:endParaRPr lang="zh-CN" altLang="en-US" dirty="0">
              <a:solidFill>
                <a:schemeClr val="tx1"/>
              </a:solidFill>
            </a:endParaRPr>
          </a:p>
        </p:txBody>
      </p:sp>
      <p:sp>
        <p:nvSpPr>
          <p:cNvPr id="15" name="椭圆 14"/>
          <p:cNvSpPr/>
          <p:nvPr/>
        </p:nvSpPr>
        <p:spPr>
          <a:xfrm>
            <a:off x="4557734" y="1231788"/>
            <a:ext cx="2095758"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视频直收系统</a:t>
            </a:r>
            <a:endParaRPr lang="en-US" altLang="zh-CN" sz="1200" dirty="0" smtClean="0">
              <a:solidFill>
                <a:schemeClr val="tx1"/>
              </a:solidFill>
            </a:endParaRPr>
          </a:p>
          <a:p>
            <a:pPr algn="ctr"/>
            <a:r>
              <a:rPr lang="zh-CN" altLang="en-US" sz="1200" dirty="0" smtClean="0">
                <a:solidFill>
                  <a:schemeClr val="tx1"/>
                </a:solidFill>
              </a:rPr>
              <a:t>视频直播系统</a:t>
            </a:r>
            <a:endParaRPr lang="en-US" altLang="zh-CN" sz="1200" dirty="0" smtClean="0">
              <a:solidFill>
                <a:schemeClr val="tx1"/>
              </a:solidFill>
            </a:endParaRPr>
          </a:p>
          <a:p>
            <a:pPr algn="ctr"/>
            <a:r>
              <a:rPr lang="zh-CN" altLang="en-US" sz="1200" dirty="0" smtClean="0">
                <a:solidFill>
                  <a:schemeClr val="tx1"/>
                </a:solidFill>
              </a:rPr>
              <a:t>教学活动同步系统</a:t>
            </a:r>
            <a:endParaRPr lang="en-US" altLang="zh-CN" sz="1200" dirty="0" smtClean="0">
              <a:solidFill>
                <a:schemeClr val="tx1"/>
              </a:solidFill>
            </a:endParaRPr>
          </a:p>
          <a:p>
            <a:pPr algn="ctr"/>
            <a:r>
              <a:rPr lang="zh-CN" altLang="en-US" sz="1200" dirty="0" smtClean="0">
                <a:solidFill>
                  <a:schemeClr val="tx1"/>
                </a:solidFill>
              </a:rPr>
              <a:t>远程教学互动系统</a:t>
            </a:r>
            <a:endParaRPr lang="zh-CN" altLang="en-US" sz="1200" dirty="0">
              <a:solidFill>
                <a:schemeClr val="tx1"/>
              </a:solidFill>
            </a:endParaRPr>
          </a:p>
        </p:txBody>
      </p:sp>
      <p:sp>
        <p:nvSpPr>
          <p:cNvPr id="16" name="椭圆 15"/>
          <p:cNvSpPr/>
          <p:nvPr/>
        </p:nvSpPr>
        <p:spPr>
          <a:xfrm>
            <a:off x="3707904" y="3048983"/>
            <a:ext cx="2266095" cy="108735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rPr>
              <a:t>出入人员识别功能</a:t>
            </a:r>
            <a:endParaRPr lang="en-US" altLang="zh-CN" sz="1200" dirty="0" smtClean="0">
              <a:solidFill>
                <a:schemeClr val="tx1"/>
              </a:solidFill>
            </a:endParaRPr>
          </a:p>
          <a:p>
            <a:pPr algn="ctr"/>
            <a:r>
              <a:rPr lang="zh-CN" altLang="en-US" sz="1200" dirty="0" smtClean="0">
                <a:solidFill>
                  <a:schemeClr val="tx1"/>
                </a:solidFill>
              </a:rPr>
              <a:t>门内人员分析统计功能视频音频传输功能</a:t>
            </a:r>
            <a:endParaRPr lang="en-US" altLang="zh-CN" sz="1200" dirty="0" smtClean="0">
              <a:solidFill>
                <a:schemeClr val="tx1"/>
              </a:solidFill>
            </a:endParaRPr>
          </a:p>
          <a:p>
            <a:pPr algn="ctr"/>
            <a:r>
              <a:rPr lang="zh-CN" altLang="en-US" sz="1200" dirty="0" smtClean="0">
                <a:solidFill>
                  <a:schemeClr val="tx1"/>
                </a:solidFill>
              </a:rPr>
              <a:t>信息交互功能</a:t>
            </a:r>
            <a:endParaRPr lang="en-US" altLang="zh-CN" sz="1200" dirty="0" smtClean="0">
              <a:solidFill>
                <a:schemeClr val="tx1"/>
              </a:solidFill>
            </a:endParaRPr>
          </a:p>
          <a:p>
            <a:pPr algn="ctr"/>
            <a:r>
              <a:rPr lang="zh-CN" altLang="en-US" sz="1200" dirty="0" smtClean="0">
                <a:solidFill>
                  <a:schemeClr val="tx1"/>
                </a:solidFill>
              </a:rPr>
              <a:t>教学信息管理功能</a:t>
            </a:r>
            <a:endParaRPr lang="zh-CN" altLang="en-US" sz="1200" dirty="0">
              <a:solidFill>
                <a:schemeClr val="tx1"/>
              </a:solidFill>
            </a:endParaRPr>
          </a:p>
        </p:txBody>
      </p:sp>
    </p:spTree>
    <p:extLst>
      <p:ext uri="{BB962C8B-B14F-4D97-AF65-F5344CB8AC3E}">
        <p14:creationId xmlns:p14="http://schemas.microsoft.com/office/powerpoint/2010/main" val="1773835800"/>
      </p:ext>
    </p:extLst>
  </p:cSld>
  <p:clrMapOvr>
    <a:masterClrMapping/>
  </p:clrMapOvr>
  <p:transition>
    <p:zoom/>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1829153" y="843558"/>
            <a:ext cx="5294908" cy="476846"/>
          </a:xfrm>
        </p:spPr>
        <p:txBody>
          <a:bodyPr>
            <a:noAutofit/>
          </a:bodyPr>
          <a:lstStyle/>
          <a:p>
            <a:r>
              <a:rPr lang="zh-CN" altLang="en-US" sz="2400" b="0" dirty="0" smtClean="0">
                <a:latin typeface="黑体" pitchFamily="49" charset="-122"/>
                <a:ea typeface="黑体" pitchFamily="49" charset="-122"/>
              </a:rPr>
              <a:t>五、智慧教室建设</a:t>
            </a:r>
            <a:endParaRPr lang="zh-CN" altLang="en-US" sz="2400" b="1" dirty="0">
              <a:latin typeface="微软雅黑" panose="020B0503020204020204" pitchFamily="34" charset="-122"/>
              <a:ea typeface="微软雅黑" panose="020B0503020204020204" pitchFamily="34" charset="-122"/>
            </a:endParaRPr>
          </a:p>
        </p:txBody>
      </p:sp>
      <p:sp>
        <p:nvSpPr>
          <p:cNvPr id="3" name="流程图: 顺序访问存储器 2"/>
          <p:cNvSpPr/>
          <p:nvPr/>
        </p:nvSpPr>
        <p:spPr>
          <a:xfrm>
            <a:off x="908979" y="1458253"/>
            <a:ext cx="926717" cy="3107115"/>
          </a:xfrm>
          <a:prstGeom prst="flowChartMagneticTap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rPr>
              <a:t>（五）智慧教室主要功能</a:t>
            </a:r>
            <a:endParaRPr lang="zh-CN" altLang="en-US" b="1" dirty="0">
              <a:solidFill>
                <a:schemeClr val="tx1"/>
              </a:solidFill>
            </a:endParaRPr>
          </a:p>
        </p:txBody>
      </p:sp>
      <p:sp>
        <p:nvSpPr>
          <p:cNvPr id="4" name="矩形 3"/>
          <p:cNvSpPr/>
          <p:nvPr/>
        </p:nvSpPr>
        <p:spPr>
          <a:xfrm>
            <a:off x="2195739" y="1458253"/>
            <a:ext cx="6076709" cy="48145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rPr>
              <a:t>基于互联网开放性交流</a:t>
            </a:r>
            <a:endParaRPr lang="en-US" altLang="zh-CN" sz="2000" dirty="0" smtClean="0">
              <a:solidFill>
                <a:schemeClr val="tx1"/>
              </a:solidFill>
            </a:endParaRPr>
          </a:p>
        </p:txBody>
      </p:sp>
      <p:sp>
        <p:nvSpPr>
          <p:cNvPr id="5" name="矩形 4"/>
          <p:cNvSpPr/>
          <p:nvPr/>
        </p:nvSpPr>
        <p:spPr>
          <a:xfrm>
            <a:off x="2195738" y="1983386"/>
            <a:ext cx="6076709" cy="48145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rPr>
              <a:t>学习区、体验区万联网</a:t>
            </a:r>
            <a:endParaRPr lang="en-US" altLang="zh-CN" sz="2000" dirty="0" smtClean="0">
              <a:solidFill>
                <a:schemeClr val="tx1"/>
              </a:solidFill>
            </a:endParaRPr>
          </a:p>
        </p:txBody>
      </p:sp>
      <p:sp>
        <p:nvSpPr>
          <p:cNvPr id="6" name="矩形 5"/>
          <p:cNvSpPr/>
          <p:nvPr/>
        </p:nvSpPr>
        <p:spPr>
          <a:xfrm>
            <a:off x="2195739" y="2508519"/>
            <a:ext cx="6076709" cy="48145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rPr>
              <a:t>教学、学习活动高交互</a:t>
            </a:r>
            <a:endParaRPr lang="en-US" altLang="zh-CN" sz="2000" dirty="0" smtClean="0">
              <a:solidFill>
                <a:schemeClr val="tx1"/>
              </a:solidFill>
            </a:endParaRPr>
          </a:p>
        </p:txBody>
      </p:sp>
      <p:sp>
        <p:nvSpPr>
          <p:cNvPr id="7" name="矩形 6"/>
          <p:cNvSpPr/>
          <p:nvPr/>
        </p:nvSpPr>
        <p:spPr>
          <a:xfrm>
            <a:off x="2195737" y="3033652"/>
            <a:ext cx="6076709" cy="48145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rPr>
              <a:t>教学、学习行为智能跟踪，数据同步采集</a:t>
            </a:r>
            <a:endParaRPr lang="en-US" altLang="zh-CN" sz="2000" dirty="0" smtClean="0">
              <a:solidFill>
                <a:schemeClr val="tx1"/>
              </a:solidFill>
            </a:endParaRPr>
          </a:p>
        </p:txBody>
      </p:sp>
      <p:sp>
        <p:nvSpPr>
          <p:cNvPr id="8" name="矩形 7"/>
          <p:cNvSpPr/>
          <p:nvPr/>
        </p:nvSpPr>
        <p:spPr>
          <a:xfrm>
            <a:off x="2195739" y="3558785"/>
            <a:ext cx="6076709" cy="48145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rPr>
              <a:t>教学、学习评价智能化</a:t>
            </a:r>
            <a:endParaRPr lang="en-US" altLang="zh-CN" sz="2000" dirty="0" smtClean="0">
              <a:solidFill>
                <a:schemeClr val="tx1"/>
              </a:solidFill>
            </a:endParaRPr>
          </a:p>
        </p:txBody>
      </p:sp>
      <p:sp>
        <p:nvSpPr>
          <p:cNvPr id="10" name="矩形 9"/>
          <p:cNvSpPr/>
          <p:nvPr/>
        </p:nvSpPr>
        <p:spPr>
          <a:xfrm>
            <a:off x="2195736" y="4083918"/>
            <a:ext cx="6076709" cy="48145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rPr>
              <a:t>个性化</a:t>
            </a:r>
            <a:r>
              <a:rPr lang="zh-CN" altLang="en-US" sz="2000" dirty="0">
                <a:solidFill>
                  <a:schemeClr val="tx1"/>
                </a:solidFill>
              </a:rPr>
              <a:t>教学、</a:t>
            </a:r>
            <a:r>
              <a:rPr lang="zh-CN" altLang="en-US" sz="2000" dirty="0" smtClean="0">
                <a:solidFill>
                  <a:schemeClr val="tx1"/>
                </a:solidFill>
              </a:rPr>
              <a:t>辅导、作业、考核</a:t>
            </a:r>
            <a:endParaRPr lang="en-US" altLang="zh-CN" sz="2000" dirty="0" smtClean="0">
              <a:solidFill>
                <a:schemeClr val="tx1"/>
              </a:solidFill>
            </a:endParaRPr>
          </a:p>
        </p:txBody>
      </p:sp>
    </p:spTree>
    <p:extLst>
      <p:ext uri="{BB962C8B-B14F-4D97-AF65-F5344CB8AC3E}">
        <p14:creationId xmlns:p14="http://schemas.microsoft.com/office/powerpoint/2010/main" val="2554014061"/>
      </p:ext>
    </p:extLst>
  </p:cSld>
  <p:clrMapOvr>
    <a:masterClrMapping/>
  </p:clrMapOvr>
  <p:transition>
    <p:zoom/>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TextBox 24"/>
          <p:cNvSpPr txBox="1"/>
          <p:nvPr/>
        </p:nvSpPr>
        <p:spPr>
          <a:xfrm>
            <a:off x="1259632" y="290356"/>
            <a:ext cx="7056784" cy="954107"/>
          </a:xfrm>
          <a:prstGeom prst="rect">
            <a:avLst/>
          </a:prstGeom>
          <a:noFill/>
        </p:spPr>
        <p:txBody>
          <a:bodyPr wrap="square" rtlCol="0">
            <a:spAutoFit/>
          </a:bodyPr>
          <a:lstStyle/>
          <a:p>
            <a:pPr>
              <a:lnSpc>
                <a:spcPct val="200000"/>
              </a:lnSpc>
            </a:pPr>
            <a:r>
              <a:rPr lang="zh-CN" altLang="en-US" b="1" dirty="0" smtClean="0">
                <a:latin typeface="微软雅黑" pitchFamily="34" charset="-122"/>
                <a:ea typeface="微软雅黑" pitchFamily="34" charset="-122"/>
              </a:rPr>
              <a:t> </a:t>
            </a:r>
            <a:r>
              <a:rPr lang="zh-CN" altLang="en-US" sz="2800" b="1" dirty="0" smtClean="0">
                <a:latin typeface="微软雅黑" pitchFamily="34" charset="-122"/>
                <a:ea typeface="微软雅黑" pitchFamily="34" charset="-122"/>
              </a:rPr>
              <a:t>第三节</a:t>
            </a:r>
            <a:r>
              <a:rPr lang="zh-CN" altLang="en-US" sz="2800" b="1" dirty="0" smtClean="0">
                <a:latin typeface="微软雅黑" pitchFamily="34" charset="-122"/>
                <a:ea typeface="微软雅黑" pitchFamily="34" charset="-122"/>
              </a:rPr>
              <a:t>：职业院校智慧</a:t>
            </a:r>
            <a:r>
              <a:rPr lang="zh-CN" altLang="en-US" sz="2800" b="1" dirty="0" smtClean="0">
                <a:latin typeface="微软雅黑" pitchFamily="34" charset="-122"/>
                <a:ea typeface="微软雅黑" pitchFamily="34" charset="-122"/>
              </a:rPr>
              <a:t>校园建设重要思路</a:t>
            </a:r>
            <a:endParaRPr lang="en-US" altLang="zh-CN" sz="2800" b="1" dirty="0" smtClean="0">
              <a:latin typeface="微软雅黑" pitchFamily="34" charset="-122"/>
              <a:ea typeface="微软雅黑" pitchFamily="34" charset="-122"/>
            </a:endParaRPr>
          </a:p>
        </p:txBody>
      </p:sp>
      <p:sp>
        <p:nvSpPr>
          <p:cNvPr id="18" name="矩形 17"/>
          <p:cNvSpPr/>
          <p:nvPr/>
        </p:nvSpPr>
        <p:spPr>
          <a:xfrm>
            <a:off x="971600" y="1334020"/>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顶层设计</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9" name="矩形 18"/>
          <p:cNvSpPr/>
          <p:nvPr/>
        </p:nvSpPr>
        <p:spPr>
          <a:xfrm>
            <a:off x="971600" y="1890833"/>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化小单位</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0" name="矩形 19"/>
          <p:cNvSpPr/>
          <p:nvPr/>
        </p:nvSpPr>
        <p:spPr>
          <a:xfrm>
            <a:off x="971600" y="2447646"/>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急用先建</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1" name="矩形 20"/>
          <p:cNvSpPr/>
          <p:nvPr/>
        </p:nvSpPr>
        <p:spPr>
          <a:xfrm>
            <a:off x="971600" y="2975239"/>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选好乙方</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2" name="矩形 21"/>
          <p:cNvSpPr/>
          <p:nvPr/>
        </p:nvSpPr>
        <p:spPr>
          <a:xfrm>
            <a:off x="971600" y="3502832"/>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应用导向</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3" name="矩形 22"/>
          <p:cNvSpPr/>
          <p:nvPr/>
        </p:nvSpPr>
        <p:spPr>
          <a:xfrm>
            <a:off x="4716016" y="1323913"/>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建立机制</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4" name="矩形 23"/>
          <p:cNvSpPr/>
          <p:nvPr/>
        </p:nvSpPr>
        <p:spPr>
          <a:xfrm>
            <a:off x="4716016" y="1880726"/>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形成核心</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5" name="矩形 24"/>
          <p:cNvSpPr/>
          <p:nvPr/>
        </p:nvSpPr>
        <p:spPr>
          <a:xfrm>
            <a:off x="4716016" y="2437539"/>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长远规划</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6" name="矩形 25"/>
          <p:cNvSpPr/>
          <p:nvPr/>
        </p:nvSpPr>
        <p:spPr>
          <a:xfrm>
            <a:off x="4716016" y="2965132"/>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讲究特色</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7" name="矩形 26"/>
          <p:cNvSpPr/>
          <p:nvPr/>
        </p:nvSpPr>
        <p:spPr>
          <a:xfrm>
            <a:off x="4716016" y="3492725"/>
            <a:ext cx="3600400"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突出实效</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45960835"/>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8" name="矩形 17"/>
          <p:cNvSpPr/>
          <p:nvPr/>
        </p:nvSpPr>
        <p:spPr>
          <a:xfrm>
            <a:off x="3131823" y="1872793"/>
            <a:ext cx="2952328" cy="364667"/>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一、顶层设计</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1115633" y="3562133"/>
            <a:ext cx="2952328" cy="3233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形成需求设计</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矩形 14"/>
          <p:cNvSpPr/>
          <p:nvPr/>
        </p:nvSpPr>
        <p:spPr>
          <a:xfrm>
            <a:off x="755593" y="3958312"/>
            <a:ext cx="2952328" cy="3233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学院（校）广泛调研论证</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1403665" y="3157926"/>
            <a:ext cx="2952328" cy="3233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通过专家论证</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1619689" y="2751038"/>
            <a:ext cx="2952328" cy="3233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形成建设规划</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8" name="矩形 27"/>
          <p:cNvSpPr/>
          <p:nvPr/>
        </p:nvSpPr>
        <p:spPr>
          <a:xfrm>
            <a:off x="3131823" y="2344150"/>
            <a:ext cx="2952328" cy="3233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制定建设方案、计划</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9" name="矩形 28"/>
          <p:cNvSpPr/>
          <p:nvPr/>
        </p:nvSpPr>
        <p:spPr>
          <a:xfrm>
            <a:off x="5220089" y="3562350"/>
            <a:ext cx="2952328" cy="3233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需求要有引领性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30" name="矩形 29"/>
          <p:cNvSpPr/>
          <p:nvPr/>
        </p:nvSpPr>
        <p:spPr>
          <a:xfrm>
            <a:off x="5508121" y="3948004"/>
            <a:ext cx="2952328" cy="3233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调研要有针对性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31" name="矩形 30"/>
          <p:cNvSpPr/>
          <p:nvPr/>
        </p:nvSpPr>
        <p:spPr>
          <a:xfrm>
            <a:off x="4896053" y="3170058"/>
            <a:ext cx="2952328" cy="3233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论证要有依据性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32" name="矩形 31"/>
          <p:cNvSpPr/>
          <p:nvPr/>
        </p:nvSpPr>
        <p:spPr>
          <a:xfrm>
            <a:off x="4716033" y="2757104"/>
            <a:ext cx="2952328" cy="3233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规划要有科学性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 name="云形标注 1"/>
          <p:cNvSpPr/>
          <p:nvPr/>
        </p:nvSpPr>
        <p:spPr>
          <a:xfrm>
            <a:off x="2843808" y="627534"/>
            <a:ext cx="3744450" cy="902886"/>
          </a:xfrm>
          <a:prstGeom prst="cloudCallout">
            <a:avLst>
              <a:gd name="adj1" fmla="val -3388"/>
              <a:gd name="adj2" fmla="val 8001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rgbClr val="FF0000"/>
                </a:solidFill>
                <a:latin typeface="微软雅黑" panose="020B0503020204020204" pitchFamily="34" charset="-122"/>
                <a:ea typeface="微软雅黑" panose="020B0503020204020204" pitchFamily="34" charset="-122"/>
              </a:rPr>
              <a:t>顶层设计、科学规划、</a:t>
            </a:r>
            <a:endParaRPr lang="en-US" altLang="zh-CN" sz="1600" dirty="0" smtClean="0">
              <a:solidFill>
                <a:srgbClr val="FF0000"/>
              </a:solidFill>
              <a:latin typeface="微软雅黑" panose="020B0503020204020204" pitchFamily="34" charset="-122"/>
              <a:ea typeface="微软雅黑" panose="020B0503020204020204" pitchFamily="34" charset="-122"/>
            </a:endParaRPr>
          </a:p>
          <a:p>
            <a:pPr algn="ctr"/>
            <a:r>
              <a:rPr lang="zh-CN" altLang="en-US" sz="1600" dirty="0" smtClean="0">
                <a:solidFill>
                  <a:srgbClr val="FF0000"/>
                </a:solidFill>
                <a:latin typeface="微软雅黑" panose="020B0503020204020204" pitchFamily="34" charset="-122"/>
                <a:ea typeface="微软雅黑" panose="020B0503020204020204" pitchFamily="34" charset="-122"/>
              </a:rPr>
              <a:t>夯实基础、不变应变。</a:t>
            </a:r>
            <a:endParaRPr lang="zh-CN" altLang="en-US" sz="1600"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38614540"/>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a:off x="1619672" y="740973"/>
            <a:ext cx="6343422"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二、化小建设项目单位</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1619672" y="1491630"/>
            <a:ext cx="505000" cy="287204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采用项目积概念设计</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矩形 14"/>
          <p:cNvSpPr/>
          <p:nvPr/>
        </p:nvSpPr>
        <p:spPr>
          <a:xfrm>
            <a:off x="2311119" y="1491630"/>
            <a:ext cx="505000" cy="287204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确保项目积件组合性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3018826" y="1491630"/>
            <a:ext cx="505000" cy="287204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强化积件接口统一性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3731976" y="1482587"/>
            <a:ext cx="505000" cy="287204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规范积件设计层次性</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8" name="矩形 27"/>
          <p:cNvSpPr/>
          <p:nvPr/>
        </p:nvSpPr>
        <p:spPr>
          <a:xfrm>
            <a:off x="4445126" y="1491630"/>
            <a:ext cx="505000" cy="287204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实现积件设计标准化</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9" name="矩形 28"/>
          <p:cNvSpPr/>
          <p:nvPr/>
        </p:nvSpPr>
        <p:spPr>
          <a:xfrm>
            <a:off x="5140528" y="1491630"/>
            <a:ext cx="505000" cy="287204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提高积件自身运行质量</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 name="云形标注 1"/>
          <p:cNvSpPr/>
          <p:nvPr/>
        </p:nvSpPr>
        <p:spPr>
          <a:xfrm rot="10800000" flipV="1">
            <a:off x="6076631" y="1800465"/>
            <a:ext cx="1875713" cy="1966337"/>
          </a:xfrm>
          <a:prstGeom prst="cloudCallout">
            <a:avLst>
              <a:gd name="adj1" fmla="val 68401"/>
              <a:gd name="adj2" fmla="val 72963"/>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FF0000"/>
                </a:solidFill>
                <a:latin typeface="微软雅黑" panose="020B0503020204020204" pitchFamily="34" charset="-122"/>
                <a:ea typeface="微软雅黑" panose="020B0503020204020204" pitchFamily="34" charset="-122"/>
              </a:rPr>
              <a:t>化小单位，</a:t>
            </a:r>
            <a:endParaRPr lang="en-US" altLang="zh-CN" dirty="0" smtClean="0">
              <a:solidFill>
                <a:srgbClr val="FF0000"/>
              </a:solidFill>
              <a:latin typeface="微软雅黑" panose="020B0503020204020204" pitchFamily="34" charset="-122"/>
              <a:ea typeface="微软雅黑" panose="020B0503020204020204" pitchFamily="34" charset="-122"/>
            </a:endParaRPr>
          </a:p>
          <a:p>
            <a:pPr algn="ctr"/>
            <a:r>
              <a:rPr lang="zh-CN" altLang="en-US" dirty="0" smtClean="0">
                <a:solidFill>
                  <a:srgbClr val="FF0000"/>
                </a:solidFill>
                <a:latin typeface="微软雅黑" panose="020B0503020204020204" pitchFamily="34" charset="-122"/>
                <a:ea typeface="微软雅黑" panose="020B0503020204020204" pitchFamily="34" charset="-122"/>
              </a:rPr>
              <a:t>积件设计，</a:t>
            </a:r>
            <a:endParaRPr lang="en-US" altLang="zh-CN" dirty="0" smtClean="0">
              <a:solidFill>
                <a:srgbClr val="FF0000"/>
              </a:solidFill>
              <a:latin typeface="微软雅黑" panose="020B0503020204020204" pitchFamily="34" charset="-122"/>
              <a:ea typeface="微软雅黑" panose="020B0503020204020204" pitchFamily="34" charset="-122"/>
            </a:endParaRPr>
          </a:p>
          <a:p>
            <a:pPr algn="ctr"/>
            <a:r>
              <a:rPr lang="zh-CN" altLang="en-US" dirty="0" smtClean="0">
                <a:solidFill>
                  <a:srgbClr val="FF0000"/>
                </a:solidFill>
                <a:latin typeface="微软雅黑" panose="020B0503020204020204" pitchFamily="34" charset="-122"/>
                <a:ea typeface="微软雅黑" panose="020B0503020204020204" pitchFamily="34" charset="-122"/>
              </a:rPr>
              <a:t>强化组合，</a:t>
            </a:r>
            <a:endParaRPr lang="en-US" altLang="zh-CN" dirty="0" smtClean="0">
              <a:solidFill>
                <a:srgbClr val="FF0000"/>
              </a:solidFill>
              <a:latin typeface="微软雅黑" panose="020B0503020204020204" pitchFamily="34" charset="-122"/>
              <a:ea typeface="微软雅黑" panose="020B0503020204020204" pitchFamily="34" charset="-122"/>
            </a:endParaRPr>
          </a:p>
          <a:p>
            <a:pPr algn="ctr"/>
            <a:r>
              <a:rPr lang="zh-CN" altLang="en-US" dirty="0" smtClean="0">
                <a:solidFill>
                  <a:srgbClr val="FF0000"/>
                </a:solidFill>
                <a:latin typeface="微软雅黑" panose="020B0503020204020204" pitchFamily="34" charset="-122"/>
                <a:ea typeface="微软雅黑" panose="020B0503020204020204" pitchFamily="34" charset="-122"/>
              </a:rPr>
              <a:t>避免绑架。</a:t>
            </a:r>
            <a:endParaRPr lang="zh-CN" altLang="en-US"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552556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0" name="矩形 19"/>
          <p:cNvSpPr/>
          <p:nvPr/>
        </p:nvSpPr>
        <p:spPr>
          <a:xfrm>
            <a:off x="2256858" y="811869"/>
            <a:ext cx="4957734"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三、急用先建</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 name="矩形 1"/>
          <p:cNvSpPr/>
          <p:nvPr/>
        </p:nvSpPr>
        <p:spPr>
          <a:xfrm>
            <a:off x="2225013" y="1531949"/>
            <a:ext cx="914400" cy="9144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rgbClr val="FF0000"/>
                </a:solidFill>
                <a:latin typeface="微软雅黑" panose="020B0503020204020204" pitchFamily="34" charset="-122"/>
                <a:ea typeface="微软雅黑" panose="020B0503020204020204" pitchFamily="34" charset="-122"/>
              </a:rPr>
              <a:t>急用先建</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15" name="矩形 14"/>
          <p:cNvSpPr/>
          <p:nvPr/>
        </p:nvSpPr>
        <p:spPr>
          <a:xfrm>
            <a:off x="3568013" y="1542571"/>
            <a:ext cx="914400" cy="9144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rgbClr val="FF0000"/>
                </a:solidFill>
                <a:latin typeface="微软雅黑" panose="020B0503020204020204" pitchFamily="34" charset="-122"/>
                <a:ea typeface="微软雅黑" panose="020B0503020204020204" pitchFamily="34" charset="-122"/>
              </a:rPr>
              <a:t>建研</a:t>
            </a:r>
            <a:endParaRPr lang="en-US" altLang="zh-CN" sz="2000" dirty="0" smtClean="0">
              <a:solidFill>
                <a:srgbClr val="FF0000"/>
              </a:solidFill>
              <a:latin typeface="微软雅黑" panose="020B0503020204020204" pitchFamily="34" charset="-122"/>
              <a:ea typeface="微软雅黑" panose="020B0503020204020204" pitchFamily="34" charset="-122"/>
            </a:endParaRPr>
          </a:p>
          <a:p>
            <a:pPr algn="ctr"/>
            <a:r>
              <a:rPr lang="zh-CN" altLang="en-US" sz="2000" dirty="0">
                <a:solidFill>
                  <a:srgbClr val="FF0000"/>
                </a:solidFill>
                <a:latin typeface="微软雅黑" panose="020B0503020204020204" pitchFamily="34" charset="-122"/>
                <a:ea typeface="微软雅黑" panose="020B0503020204020204" pitchFamily="34" charset="-122"/>
              </a:rPr>
              <a:t>结合</a:t>
            </a:r>
          </a:p>
        </p:txBody>
      </p:sp>
      <p:sp>
        <p:nvSpPr>
          <p:cNvPr id="16" name="矩形 15"/>
          <p:cNvSpPr/>
          <p:nvPr/>
        </p:nvSpPr>
        <p:spPr>
          <a:xfrm>
            <a:off x="4957192" y="1531949"/>
            <a:ext cx="914400" cy="9144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rgbClr val="FF0000"/>
                </a:solidFill>
                <a:latin typeface="微软雅黑" panose="020B0503020204020204" pitchFamily="34" charset="-122"/>
                <a:ea typeface="微软雅黑" panose="020B0503020204020204" pitchFamily="34" charset="-122"/>
              </a:rPr>
              <a:t>边建</a:t>
            </a:r>
            <a:endParaRPr lang="en-US" altLang="zh-CN" sz="2000" dirty="0" smtClean="0">
              <a:solidFill>
                <a:srgbClr val="FF0000"/>
              </a:solidFill>
              <a:latin typeface="微软雅黑" panose="020B0503020204020204" pitchFamily="34" charset="-122"/>
              <a:ea typeface="微软雅黑" panose="020B0503020204020204" pitchFamily="34" charset="-122"/>
            </a:endParaRPr>
          </a:p>
          <a:p>
            <a:pPr algn="ctr"/>
            <a:r>
              <a:rPr lang="zh-CN" altLang="en-US" sz="2000" dirty="0" smtClean="0">
                <a:solidFill>
                  <a:srgbClr val="FF0000"/>
                </a:solidFill>
                <a:latin typeface="微软雅黑" panose="020B0503020204020204" pitchFamily="34" charset="-122"/>
                <a:ea typeface="微软雅黑" panose="020B0503020204020204" pitchFamily="34" charset="-122"/>
              </a:rPr>
              <a:t>边用</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17" name="矩形 16"/>
          <p:cNvSpPr/>
          <p:nvPr/>
        </p:nvSpPr>
        <p:spPr>
          <a:xfrm>
            <a:off x="6300192" y="1531949"/>
            <a:ext cx="914400" cy="9144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rgbClr val="FF0000"/>
                </a:solidFill>
                <a:latin typeface="微软雅黑" panose="020B0503020204020204" pitchFamily="34" charset="-122"/>
                <a:ea typeface="微软雅黑" panose="020B0503020204020204" pitchFamily="34" charset="-122"/>
              </a:rPr>
              <a:t>用评结合</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5" name="椭圆 4"/>
          <p:cNvSpPr/>
          <p:nvPr/>
        </p:nvSpPr>
        <p:spPr>
          <a:xfrm>
            <a:off x="2256858" y="3044117"/>
            <a:ext cx="914400" cy="9144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FF0000"/>
                </a:solidFill>
                <a:latin typeface="微软雅黑" panose="020B0503020204020204" pitchFamily="34" charset="-122"/>
                <a:ea typeface="微软雅黑" panose="020B0503020204020204" pitchFamily="34" charset="-122"/>
              </a:rPr>
              <a:t>招生</a:t>
            </a:r>
            <a:r>
              <a:rPr lang="zh-CN" altLang="en-US" b="1" dirty="0" smtClean="0">
                <a:solidFill>
                  <a:srgbClr val="FF0000"/>
                </a:solidFill>
                <a:latin typeface="微软雅黑" panose="020B0503020204020204" pitchFamily="34" charset="-122"/>
                <a:ea typeface="微软雅黑" panose="020B0503020204020204" pitchFamily="34" charset="-122"/>
              </a:rPr>
              <a:t>就业</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30" name="椭圆 29"/>
          <p:cNvSpPr/>
          <p:nvPr/>
        </p:nvSpPr>
        <p:spPr>
          <a:xfrm>
            <a:off x="3568013" y="3075806"/>
            <a:ext cx="914400" cy="9144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rgbClr val="FF0000"/>
                </a:solidFill>
                <a:latin typeface="微软雅黑" panose="020B0503020204020204" pitchFamily="34" charset="-122"/>
                <a:ea typeface="微软雅黑" panose="020B0503020204020204" pitchFamily="34" charset="-122"/>
              </a:rPr>
              <a:t>教学质量</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31" name="椭圆 30"/>
          <p:cNvSpPr/>
          <p:nvPr/>
        </p:nvSpPr>
        <p:spPr>
          <a:xfrm>
            <a:off x="4943669" y="3075806"/>
            <a:ext cx="914400" cy="9144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rgbClr val="FF0000"/>
                </a:solidFill>
                <a:latin typeface="微软雅黑" panose="020B0503020204020204" pitchFamily="34" charset="-122"/>
                <a:ea typeface="微软雅黑" panose="020B0503020204020204" pitchFamily="34" charset="-122"/>
              </a:rPr>
              <a:t>校企合作</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32" name="椭圆 31"/>
          <p:cNvSpPr/>
          <p:nvPr/>
        </p:nvSpPr>
        <p:spPr>
          <a:xfrm>
            <a:off x="6300192" y="3075806"/>
            <a:ext cx="914400" cy="9144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rgbClr val="FF0000"/>
                </a:solidFill>
                <a:latin typeface="微软雅黑" panose="020B0503020204020204" pitchFamily="34" charset="-122"/>
                <a:ea typeface="微软雅黑" panose="020B0503020204020204" pitchFamily="34" charset="-122"/>
              </a:rPr>
              <a:t>线上教学</a:t>
            </a:r>
            <a:endParaRPr lang="zh-CN" altLang="en-US" b="1" dirty="0">
              <a:solidFill>
                <a:srgbClr val="FF0000"/>
              </a:solidFill>
              <a:latin typeface="微软雅黑" panose="020B0503020204020204" pitchFamily="34" charset="-122"/>
              <a:ea typeface="微软雅黑" panose="020B0503020204020204" pitchFamily="34" charset="-122"/>
            </a:endParaRPr>
          </a:p>
        </p:txBody>
      </p:sp>
      <p:cxnSp>
        <p:nvCxnSpPr>
          <p:cNvPr id="7" name="直接箭头连接符 6"/>
          <p:cNvCxnSpPr>
            <a:endCxn id="32" idx="0"/>
          </p:cNvCxnSpPr>
          <p:nvPr/>
        </p:nvCxnSpPr>
        <p:spPr>
          <a:xfrm>
            <a:off x="3125890" y="2446349"/>
            <a:ext cx="3631502" cy="6294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直接箭头连接符 32"/>
          <p:cNvCxnSpPr>
            <a:endCxn id="31" idx="0"/>
          </p:cNvCxnSpPr>
          <p:nvPr/>
        </p:nvCxnSpPr>
        <p:spPr>
          <a:xfrm>
            <a:off x="2828257" y="2446349"/>
            <a:ext cx="2572612" cy="6294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a:endCxn id="30" idx="0"/>
          </p:cNvCxnSpPr>
          <p:nvPr/>
        </p:nvCxnSpPr>
        <p:spPr>
          <a:xfrm>
            <a:off x="2469535" y="2451660"/>
            <a:ext cx="1555678" cy="6241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直接箭头连接符 35"/>
          <p:cNvCxnSpPr>
            <a:endCxn id="5" idx="0"/>
          </p:cNvCxnSpPr>
          <p:nvPr/>
        </p:nvCxnSpPr>
        <p:spPr>
          <a:xfrm>
            <a:off x="2225013" y="2425282"/>
            <a:ext cx="489045" cy="6188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7000169"/>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1" name="矩形 20"/>
          <p:cNvSpPr/>
          <p:nvPr/>
        </p:nvSpPr>
        <p:spPr>
          <a:xfrm>
            <a:off x="1331640" y="1427031"/>
            <a:ext cx="6552728"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四、选好乙方</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 name="矩形 1"/>
          <p:cNvSpPr/>
          <p:nvPr/>
        </p:nvSpPr>
        <p:spPr>
          <a:xfrm>
            <a:off x="1331640" y="2130354"/>
            <a:ext cx="2088232" cy="7452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FF0000"/>
                </a:solidFill>
                <a:latin typeface="微软雅黑" panose="020B0503020204020204" pitchFamily="34" charset="-122"/>
                <a:ea typeface="微软雅黑" panose="020B0503020204020204" pitchFamily="34" charset="-122"/>
              </a:rPr>
              <a:t>要看公司大小</a:t>
            </a:r>
            <a:endParaRPr lang="en-US" altLang="zh-CN" dirty="0" smtClean="0">
              <a:solidFill>
                <a:srgbClr val="FF0000"/>
              </a:solidFill>
              <a:latin typeface="微软雅黑" panose="020B0503020204020204" pitchFamily="34" charset="-122"/>
              <a:ea typeface="微软雅黑" panose="020B0503020204020204" pitchFamily="34" charset="-122"/>
            </a:endParaRPr>
          </a:p>
          <a:p>
            <a:pPr algn="ctr"/>
            <a:r>
              <a:rPr lang="zh-CN" altLang="en-US" dirty="0">
                <a:solidFill>
                  <a:srgbClr val="FF0000"/>
                </a:solidFill>
                <a:latin typeface="微软雅黑" panose="020B0503020204020204" pitchFamily="34" charset="-122"/>
                <a:ea typeface="微软雅黑" panose="020B0503020204020204" pitchFamily="34" charset="-122"/>
              </a:rPr>
              <a:t>更</a:t>
            </a:r>
            <a:r>
              <a:rPr lang="zh-CN" altLang="en-US" dirty="0" smtClean="0">
                <a:solidFill>
                  <a:srgbClr val="FF0000"/>
                </a:solidFill>
                <a:latin typeface="微软雅黑" panose="020B0503020204020204" pitchFamily="34" charset="-122"/>
                <a:ea typeface="微软雅黑" panose="020B0503020204020204" pitchFamily="34" charset="-122"/>
              </a:rPr>
              <a:t>要看公司理念</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15" name="矩形 14"/>
          <p:cNvSpPr/>
          <p:nvPr/>
        </p:nvSpPr>
        <p:spPr>
          <a:xfrm>
            <a:off x="3563888" y="2139702"/>
            <a:ext cx="2088232" cy="7452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FF0000"/>
                </a:solidFill>
                <a:latin typeface="微软雅黑" panose="020B0503020204020204" pitchFamily="34" charset="-122"/>
                <a:ea typeface="微软雅黑" panose="020B0503020204020204" pitchFamily="34" charset="-122"/>
              </a:rPr>
              <a:t>要看公司业绩</a:t>
            </a:r>
            <a:endParaRPr lang="en-US" altLang="zh-CN" dirty="0" smtClean="0">
              <a:solidFill>
                <a:srgbClr val="FF0000"/>
              </a:solidFill>
              <a:latin typeface="微软雅黑" panose="020B0503020204020204" pitchFamily="34" charset="-122"/>
              <a:ea typeface="微软雅黑" panose="020B0503020204020204" pitchFamily="34" charset="-122"/>
            </a:endParaRPr>
          </a:p>
          <a:p>
            <a:pPr algn="ctr"/>
            <a:r>
              <a:rPr lang="zh-CN" altLang="en-US" dirty="0" smtClean="0">
                <a:solidFill>
                  <a:srgbClr val="FF0000"/>
                </a:solidFill>
                <a:latin typeface="微软雅黑" panose="020B0503020204020204" pitchFamily="34" charset="-122"/>
                <a:ea typeface="微软雅黑" panose="020B0503020204020204" pitchFamily="34" charset="-122"/>
              </a:rPr>
              <a:t>更要看公司评价</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16" name="矩形 15"/>
          <p:cNvSpPr/>
          <p:nvPr/>
        </p:nvSpPr>
        <p:spPr>
          <a:xfrm>
            <a:off x="5796136" y="2139702"/>
            <a:ext cx="2088232" cy="7452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rgbClr val="FF0000"/>
                </a:solidFill>
                <a:latin typeface="微软雅黑" panose="020B0503020204020204" pitchFamily="34" charset="-122"/>
                <a:ea typeface="微软雅黑" panose="020B0503020204020204" pitchFamily="34" charset="-122"/>
              </a:rPr>
              <a:t>要看公司人员数量</a:t>
            </a:r>
            <a:endParaRPr lang="en-US" altLang="zh-CN" sz="1600" dirty="0" smtClean="0">
              <a:solidFill>
                <a:srgbClr val="FF0000"/>
              </a:solidFill>
              <a:latin typeface="微软雅黑" panose="020B0503020204020204" pitchFamily="34" charset="-122"/>
              <a:ea typeface="微软雅黑" panose="020B0503020204020204" pitchFamily="34" charset="-122"/>
            </a:endParaRPr>
          </a:p>
          <a:p>
            <a:pPr algn="ctr"/>
            <a:r>
              <a:rPr lang="zh-CN" altLang="en-US" sz="1600" dirty="0" smtClean="0">
                <a:solidFill>
                  <a:srgbClr val="FF0000"/>
                </a:solidFill>
                <a:latin typeface="微软雅黑" panose="020B0503020204020204" pitchFamily="34" charset="-122"/>
                <a:ea typeface="微软雅黑" panose="020B0503020204020204" pitchFamily="34" charset="-122"/>
              </a:rPr>
              <a:t>更要看公司人才数量</a:t>
            </a:r>
            <a:endParaRPr lang="zh-CN" altLang="en-US" sz="1600" dirty="0">
              <a:solidFill>
                <a:srgbClr val="FF0000"/>
              </a:solidFill>
              <a:latin typeface="微软雅黑" panose="020B0503020204020204" pitchFamily="34" charset="-122"/>
              <a:ea typeface="微软雅黑" panose="020B0503020204020204" pitchFamily="34" charset="-122"/>
            </a:endParaRPr>
          </a:p>
        </p:txBody>
      </p:sp>
      <p:sp>
        <p:nvSpPr>
          <p:cNvPr id="17" name="矩形 16"/>
          <p:cNvSpPr/>
          <p:nvPr/>
        </p:nvSpPr>
        <p:spPr>
          <a:xfrm>
            <a:off x="3563888" y="3023998"/>
            <a:ext cx="2088232" cy="7452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rgbClr val="FF0000"/>
                </a:solidFill>
                <a:latin typeface="微软雅黑" panose="020B0503020204020204" pitchFamily="34" charset="-122"/>
                <a:ea typeface="微软雅黑" panose="020B0503020204020204" pitchFamily="34" charset="-122"/>
              </a:rPr>
              <a:t>要看公司年龄</a:t>
            </a:r>
            <a:endParaRPr lang="en-US" altLang="zh-CN" sz="1600" dirty="0" smtClean="0">
              <a:solidFill>
                <a:srgbClr val="FF0000"/>
              </a:solidFill>
              <a:latin typeface="微软雅黑" panose="020B0503020204020204" pitchFamily="34" charset="-122"/>
              <a:ea typeface="微软雅黑" panose="020B0503020204020204" pitchFamily="34" charset="-122"/>
            </a:endParaRPr>
          </a:p>
          <a:p>
            <a:pPr algn="ctr"/>
            <a:r>
              <a:rPr lang="zh-CN" altLang="en-US" sz="1600" dirty="0" smtClean="0">
                <a:solidFill>
                  <a:srgbClr val="FF0000"/>
                </a:solidFill>
                <a:latin typeface="微软雅黑" panose="020B0503020204020204" pitchFamily="34" charset="-122"/>
                <a:ea typeface="微软雅黑" panose="020B0503020204020204" pitchFamily="34" charset="-122"/>
              </a:rPr>
              <a:t>更要看公司创新能力</a:t>
            </a:r>
            <a:endParaRPr lang="zh-CN" altLang="en-US" sz="1600" dirty="0">
              <a:solidFill>
                <a:srgbClr val="FF0000"/>
              </a:solidFill>
              <a:latin typeface="微软雅黑" panose="020B0503020204020204" pitchFamily="34" charset="-122"/>
              <a:ea typeface="微软雅黑" panose="020B0503020204020204" pitchFamily="34" charset="-122"/>
            </a:endParaRPr>
          </a:p>
        </p:txBody>
      </p:sp>
      <p:sp>
        <p:nvSpPr>
          <p:cNvPr id="3" name="云形标注 2"/>
          <p:cNvSpPr/>
          <p:nvPr/>
        </p:nvSpPr>
        <p:spPr>
          <a:xfrm>
            <a:off x="2951820" y="675534"/>
            <a:ext cx="3960440" cy="612648"/>
          </a:xfrm>
          <a:prstGeom prst="cloudCallout">
            <a:avLst>
              <a:gd name="adj1" fmla="val -23856"/>
              <a:gd name="adj2" fmla="val 76715"/>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tx1"/>
                </a:solidFill>
                <a:latin typeface="微软雅黑" panose="020B0503020204020204" pitchFamily="34" charset="-122"/>
                <a:ea typeface="微软雅黑" panose="020B0503020204020204" pitchFamily="34" charset="-122"/>
              </a:rPr>
              <a:t>选好乙方、稳定乙方、</a:t>
            </a:r>
            <a:endParaRPr lang="en-US" altLang="zh-CN" sz="1400" dirty="0" smtClean="0">
              <a:solidFill>
                <a:schemeClr val="tx1"/>
              </a:solidFill>
              <a:latin typeface="微软雅黑" panose="020B0503020204020204" pitchFamily="34" charset="-122"/>
              <a:ea typeface="微软雅黑" panose="020B0503020204020204" pitchFamily="34" charset="-122"/>
            </a:endParaRPr>
          </a:p>
          <a:p>
            <a:pPr algn="ctr"/>
            <a:r>
              <a:rPr lang="zh-CN" altLang="en-US" sz="1400" dirty="0" smtClean="0">
                <a:solidFill>
                  <a:schemeClr val="tx1"/>
                </a:solidFill>
                <a:latin typeface="微软雅黑" panose="020B0503020204020204" pitchFamily="34" charset="-122"/>
                <a:ea typeface="微软雅黑" panose="020B0503020204020204" pitchFamily="34" charset="-122"/>
              </a:rPr>
              <a:t>相互理解、重在收效</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032142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5536" y="1347614"/>
            <a:ext cx="8352929" cy="288032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矩形 2"/>
          <p:cNvSpPr/>
          <p:nvPr/>
        </p:nvSpPr>
        <p:spPr>
          <a:xfrm>
            <a:off x="683568" y="1635646"/>
            <a:ext cx="8136904" cy="2363724"/>
          </a:xfrm>
          <a:prstGeom prst="rect">
            <a:avLst/>
          </a:prstGeom>
        </p:spPr>
        <p:txBody>
          <a:bodyPr wrap="square">
            <a:spAutoFit/>
          </a:bodyPr>
          <a:lstStyle/>
          <a:p>
            <a:pPr eaLnBrk="0" hangingPunct="0">
              <a:spcBef>
                <a:spcPct val="20000"/>
              </a:spcBef>
              <a:buClr>
                <a:schemeClr val="folHlink"/>
              </a:buClr>
              <a:buSzPct val="60000"/>
            </a:pPr>
            <a:r>
              <a:rPr lang="en-US" altLang="zh-CN" b="1" dirty="0" smtClean="0">
                <a:latin typeface="微软雅黑" panose="020B0503020204020204" pitchFamily="34" charset="-122"/>
                <a:ea typeface="微软雅黑" panose="020B0503020204020204" pitchFamily="34" charset="-122"/>
              </a:rPr>
              <a:t>1. </a:t>
            </a:r>
            <a:r>
              <a:rPr lang="zh-CN" altLang="en-US" b="1" dirty="0" smtClean="0">
                <a:latin typeface="微软雅黑" panose="020B0503020204020204" pitchFamily="34" charset="-122"/>
                <a:ea typeface="微软雅黑" panose="020B0503020204020204" pitchFamily="34" charset="-122"/>
              </a:rPr>
              <a:t>多种类。</a:t>
            </a:r>
            <a:endParaRPr lang="en-US" altLang="zh-CN" b="1" dirty="0" smtClean="0">
              <a:latin typeface="微软雅黑" panose="020B0503020204020204" pitchFamily="34" charset="-122"/>
              <a:ea typeface="微软雅黑" panose="020B0503020204020204" pitchFamily="34" charset="-122"/>
            </a:endParaRPr>
          </a:p>
          <a:p>
            <a:pPr eaLnBrk="0" hangingPunct="0">
              <a:spcBef>
                <a:spcPct val="20000"/>
              </a:spcBef>
              <a:buClr>
                <a:schemeClr val="folHlink"/>
              </a:buClr>
              <a:buSzPct val="60000"/>
            </a:pPr>
            <a:r>
              <a:rPr lang="zh-CN" altLang="en-US" dirty="0" smtClean="0">
                <a:latin typeface="微软雅黑" panose="020B0503020204020204" pitchFamily="34" charset="-122"/>
                <a:ea typeface="微软雅黑" panose="020B0503020204020204" pitchFamily="34" charset="-122"/>
              </a:rPr>
              <a:t>    来自</a:t>
            </a:r>
            <a:r>
              <a:rPr lang="en-US" altLang="zh-CN" dirty="0">
                <a:latin typeface="微软雅黑" panose="020B0503020204020204" pitchFamily="34" charset="-122"/>
                <a:ea typeface="微软雅黑" panose="020B0503020204020204" pitchFamily="34" charset="-122"/>
              </a:rPr>
              <a:t>11</a:t>
            </a:r>
            <a:r>
              <a:rPr lang="zh-CN" altLang="en-US" dirty="0">
                <a:latin typeface="微软雅黑" panose="020B0503020204020204" pitchFamily="34" charset="-122"/>
                <a:ea typeface="微软雅黑" panose="020B0503020204020204" pitchFamily="34" charset="-122"/>
              </a:rPr>
              <a:t>个单位</a:t>
            </a:r>
            <a:r>
              <a:rPr lang="en-US" altLang="zh-CN" dirty="0">
                <a:latin typeface="微软雅黑" panose="020B0503020204020204" pitchFamily="34" charset="-122"/>
                <a:ea typeface="微软雅黑" panose="020B0503020204020204" pitchFamily="34" charset="-122"/>
              </a:rPr>
              <a:t>17</a:t>
            </a:r>
            <a:r>
              <a:rPr lang="zh-CN" altLang="en-US" dirty="0">
                <a:latin typeface="微软雅黑" panose="020B0503020204020204" pitchFamily="34" charset="-122"/>
                <a:ea typeface="微软雅黑" panose="020B0503020204020204" pitchFamily="34" charset="-122"/>
              </a:rPr>
              <a:t>位</a:t>
            </a:r>
            <a:r>
              <a:rPr lang="zh-CN" altLang="en-US" dirty="0" smtClean="0">
                <a:latin typeface="微软雅黑" panose="020B0503020204020204" pitchFamily="34" charset="-122"/>
                <a:ea typeface="微软雅黑" panose="020B0503020204020204" pitchFamily="34" charset="-122"/>
              </a:rPr>
              <a:t>专家（高等院校、职业院校、教育学会、</a:t>
            </a:r>
            <a:r>
              <a:rPr lang="en-US" altLang="zh-CN" dirty="0" smtClean="0">
                <a:latin typeface="微软雅黑" panose="020B0503020204020204" pitchFamily="34" charset="-122"/>
                <a:ea typeface="微软雅黑" panose="020B0503020204020204" pitchFamily="34" charset="-122"/>
              </a:rPr>
              <a:t>IT</a:t>
            </a:r>
            <a:r>
              <a:rPr lang="zh-CN" altLang="en-US" dirty="0" smtClean="0">
                <a:latin typeface="微软雅黑" panose="020B0503020204020204" pitchFamily="34" charset="-122"/>
                <a:ea typeface="微软雅黑" panose="020B0503020204020204" pitchFamily="34" charset="-122"/>
              </a:rPr>
              <a:t>企业）；</a:t>
            </a:r>
            <a:endParaRPr lang="zh-CN" altLang="en-US" dirty="0">
              <a:latin typeface="微软雅黑" panose="020B0503020204020204" pitchFamily="34" charset="-122"/>
              <a:ea typeface="微软雅黑" panose="020B0503020204020204" pitchFamily="34" charset="-122"/>
            </a:endParaRPr>
          </a:p>
          <a:p>
            <a:pPr eaLnBrk="0" hangingPunct="0">
              <a:spcBef>
                <a:spcPct val="20000"/>
              </a:spcBef>
              <a:buClr>
                <a:schemeClr val="folHlink"/>
              </a:buClr>
              <a:buSzPct val="60000"/>
            </a:pPr>
            <a:r>
              <a:rPr lang="en-US" altLang="zh-CN" b="1" dirty="0" smtClean="0">
                <a:latin typeface="微软雅黑" panose="020B0503020204020204" pitchFamily="34" charset="-122"/>
                <a:ea typeface="微软雅黑" panose="020B0503020204020204" pitchFamily="34" charset="-122"/>
              </a:rPr>
              <a:t>2. </a:t>
            </a:r>
            <a:r>
              <a:rPr lang="zh-CN" altLang="en-US" b="1" dirty="0" smtClean="0">
                <a:latin typeface="微软雅黑" panose="020B0503020204020204" pitchFamily="34" charset="-122"/>
                <a:ea typeface="微软雅黑" panose="020B0503020204020204" pitchFamily="34" charset="-122"/>
              </a:rPr>
              <a:t>多学科。</a:t>
            </a:r>
            <a:endParaRPr lang="en-US" altLang="zh-CN" b="1" dirty="0" smtClean="0">
              <a:latin typeface="微软雅黑" panose="020B0503020204020204" pitchFamily="34" charset="-122"/>
              <a:ea typeface="微软雅黑" panose="020B0503020204020204" pitchFamily="34" charset="-122"/>
            </a:endParaRPr>
          </a:p>
          <a:p>
            <a:pPr eaLnBrk="0" hangingPunct="0">
              <a:spcBef>
                <a:spcPct val="20000"/>
              </a:spcBef>
              <a:buClr>
                <a:schemeClr val="folHlink"/>
              </a:buClr>
              <a:buSzPct val="60000"/>
            </a:pPr>
            <a:r>
              <a:rPr lang="zh-CN" altLang="en-US" dirty="0" smtClean="0">
                <a:latin typeface="微软雅黑" panose="020B0503020204020204" pitchFamily="34" charset="-122"/>
                <a:ea typeface="微软雅黑" panose="020B0503020204020204" pitchFamily="34" charset="-122"/>
              </a:rPr>
              <a:t>    教育</a:t>
            </a:r>
            <a:r>
              <a:rPr lang="zh-CN" altLang="en-US" dirty="0">
                <a:latin typeface="微软雅黑" panose="020B0503020204020204" pitchFamily="34" charset="-122"/>
                <a:ea typeface="微软雅黑" panose="020B0503020204020204" pitchFamily="34" charset="-122"/>
              </a:rPr>
              <a:t>技术学科、</a:t>
            </a:r>
            <a:r>
              <a:rPr lang="zh-CN" altLang="en-US" dirty="0" smtClean="0">
                <a:latin typeface="微软雅黑" panose="020B0503020204020204" pitchFamily="34" charset="-122"/>
                <a:ea typeface="微软雅黑" panose="020B0503020204020204" pitchFamily="34" charset="-122"/>
              </a:rPr>
              <a:t>计算机技术学科、教育信息化技术学科、教育管理学科等；</a:t>
            </a:r>
            <a:endParaRPr lang="zh-CN" altLang="en-US" dirty="0">
              <a:latin typeface="微软雅黑" panose="020B0503020204020204" pitchFamily="34" charset="-122"/>
              <a:ea typeface="微软雅黑" panose="020B0503020204020204" pitchFamily="34" charset="-122"/>
            </a:endParaRPr>
          </a:p>
          <a:p>
            <a:pPr eaLnBrk="0" hangingPunct="0">
              <a:spcBef>
                <a:spcPct val="20000"/>
              </a:spcBef>
              <a:buClr>
                <a:schemeClr val="folHlink"/>
              </a:buClr>
              <a:buSzPct val="60000"/>
            </a:pPr>
            <a:r>
              <a:rPr lang="en-US" altLang="zh-CN" b="1" dirty="0" smtClean="0">
                <a:latin typeface="微软雅黑" panose="020B0503020204020204" pitchFamily="34" charset="-122"/>
                <a:ea typeface="微软雅黑" panose="020B0503020204020204" pitchFamily="34" charset="-122"/>
              </a:rPr>
              <a:t>3. </a:t>
            </a:r>
            <a:r>
              <a:rPr lang="zh-CN" altLang="en-US" b="1" dirty="0" smtClean="0">
                <a:latin typeface="微软雅黑" panose="020B0503020204020204" pitchFamily="34" charset="-122"/>
                <a:ea typeface="微软雅黑" panose="020B0503020204020204" pitchFamily="34" charset="-122"/>
              </a:rPr>
              <a:t>多方向。</a:t>
            </a:r>
            <a:endParaRPr lang="en-US" altLang="zh-CN" b="1" dirty="0" smtClean="0">
              <a:latin typeface="微软雅黑" panose="020B0503020204020204" pitchFamily="34" charset="-122"/>
              <a:ea typeface="微软雅黑" panose="020B0503020204020204" pitchFamily="34" charset="-122"/>
            </a:endParaRPr>
          </a:p>
          <a:p>
            <a:pPr eaLnBrk="0" hangingPunct="0">
              <a:spcBef>
                <a:spcPct val="20000"/>
              </a:spcBef>
              <a:buClr>
                <a:schemeClr val="folHlink"/>
              </a:buClr>
              <a:buSzPct val="60000"/>
            </a:pPr>
            <a:r>
              <a:rPr lang="zh-CN" altLang="en-US" dirty="0" smtClean="0">
                <a:latin typeface="微软雅黑" panose="020B0503020204020204" pitchFamily="34" charset="-122"/>
                <a:ea typeface="微软雅黑" panose="020B0503020204020204" pitchFamily="34" charset="-122"/>
              </a:rPr>
              <a:t>    职业教育信息化应用研究、数字资源建设应用研究管理、数字校园建设应用</a:t>
            </a:r>
            <a:endParaRPr lang="en-US" altLang="zh-CN" dirty="0" smtClean="0">
              <a:latin typeface="微软雅黑" panose="020B0503020204020204" pitchFamily="34" charset="-122"/>
              <a:ea typeface="微软雅黑" panose="020B0503020204020204" pitchFamily="34" charset="-122"/>
            </a:endParaRPr>
          </a:p>
          <a:p>
            <a:pPr eaLnBrk="0" hangingPunct="0">
              <a:spcBef>
                <a:spcPct val="20000"/>
              </a:spcBef>
              <a:buClr>
                <a:schemeClr val="folHlink"/>
              </a:buClr>
              <a:buSzPct val="60000"/>
            </a:pPr>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研究、职业教育实践性教学研究等。</a:t>
            </a:r>
            <a:endParaRPr lang="zh-CN" altLang="en-US" dirty="0">
              <a:latin typeface="微软雅黑" panose="020B0503020204020204" pitchFamily="34" charset="-122"/>
              <a:ea typeface="微软雅黑" panose="020B0503020204020204" pitchFamily="34" charset="-122"/>
            </a:endParaRPr>
          </a:p>
        </p:txBody>
      </p:sp>
      <p:sp>
        <p:nvSpPr>
          <p:cNvPr id="5" name="矩形 4"/>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标题 1"/>
          <p:cNvSpPr>
            <a:spLocks noGrp="1"/>
          </p:cNvSpPr>
          <p:nvPr>
            <p:ph type="title"/>
          </p:nvPr>
        </p:nvSpPr>
        <p:spPr>
          <a:xfrm>
            <a:off x="1328907" y="706877"/>
            <a:ext cx="6486186" cy="476846"/>
          </a:xfrm>
        </p:spPr>
        <p:txBody>
          <a:bodyPr>
            <a:normAutofit fontScale="90000"/>
          </a:bodyPr>
          <a:lstStyle/>
          <a:p>
            <a:r>
              <a:rPr lang="zh-CN" altLang="en-US" sz="2400" b="0" dirty="0" smtClean="0">
                <a:latin typeface="黑体" pitchFamily="49" charset="-122"/>
                <a:ea typeface="黑体" pitchFamily="49" charset="-122"/>
              </a:rPr>
              <a:t>四、编制</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职业院校数字校园建设规范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专家团队</a:t>
            </a:r>
            <a:endParaRPr lang="zh-CN" altLang="en-US" sz="2400" b="0" dirty="0">
              <a:latin typeface="黑体" pitchFamily="49" charset="-122"/>
              <a:ea typeface="黑体" pitchFamily="49" charset="-122"/>
            </a:endParaRPr>
          </a:p>
        </p:txBody>
      </p:sp>
    </p:spTree>
    <p:extLst>
      <p:ext uri="{BB962C8B-B14F-4D97-AF65-F5344CB8AC3E}">
        <p14:creationId xmlns:p14="http://schemas.microsoft.com/office/powerpoint/2010/main" val="2919390506"/>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2" name="矩形 21"/>
          <p:cNvSpPr/>
          <p:nvPr/>
        </p:nvSpPr>
        <p:spPr>
          <a:xfrm>
            <a:off x="2243671" y="627828"/>
            <a:ext cx="4947511"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五、应用导向</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2243672" y="1239896"/>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应用需求大的项目积</a:t>
            </a: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smtClean="0">
                <a:solidFill>
                  <a:schemeClr val="tx1"/>
                </a:solidFill>
                <a:latin typeface="微软雅黑" panose="020B0503020204020204" pitchFamily="34" charset="-122"/>
                <a:ea typeface="微软雅黑" panose="020B0503020204020204" pitchFamily="34" charset="-122"/>
              </a:rPr>
              <a:t>先建</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矩形 14"/>
          <p:cNvSpPr/>
          <p:nvPr/>
        </p:nvSpPr>
        <p:spPr>
          <a:xfrm>
            <a:off x="2243672" y="1862387"/>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应用效果好的项目积</a:t>
            </a: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smtClean="0">
                <a:solidFill>
                  <a:schemeClr val="tx1"/>
                </a:solidFill>
                <a:latin typeface="微软雅黑" panose="020B0503020204020204" pitchFamily="34" charset="-122"/>
                <a:ea typeface="微软雅黑" panose="020B0503020204020204" pitchFamily="34" charset="-122"/>
              </a:rPr>
              <a:t>先建</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255708" y="2482884"/>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应用提升快的项目积</a:t>
            </a: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smtClean="0">
                <a:solidFill>
                  <a:schemeClr val="tx1"/>
                </a:solidFill>
                <a:latin typeface="微软雅黑" panose="020B0503020204020204" pitchFamily="34" charset="-122"/>
                <a:ea typeface="微软雅黑" panose="020B0503020204020204" pitchFamily="34" charset="-122"/>
              </a:rPr>
              <a:t>先建</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7" name="矩形 16"/>
          <p:cNvSpPr/>
          <p:nvPr/>
        </p:nvSpPr>
        <p:spPr>
          <a:xfrm>
            <a:off x="2267744" y="3103381"/>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应用质量高的项目积</a:t>
            </a: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smtClean="0">
                <a:solidFill>
                  <a:schemeClr val="tx1"/>
                </a:solidFill>
                <a:latin typeface="微软雅黑" panose="020B0503020204020204" pitchFamily="34" charset="-122"/>
                <a:ea typeface="微软雅黑" panose="020B0503020204020204" pitchFamily="34" charset="-122"/>
              </a:rPr>
              <a:t>先建</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8" name="矩形 27"/>
          <p:cNvSpPr/>
          <p:nvPr/>
        </p:nvSpPr>
        <p:spPr>
          <a:xfrm>
            <a:off x="2267744" y="3723878"/>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应用知名度大的项目积</a:t>
            </a: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smtClean="0">
                <a:solidFill>
                  <a:schemeClr val="tx1"/>
                </a:solidFill>
                <a:latin typeface="微软雅黑" panose="020B0503020204020204" pitchFamily="34" charset="-122"/>
                <a:ea typeface="微软雅黑" panose="020B0503020204020204" pitchFamily="34" charset="-122"/>
              </a:rPr>
              <a:t>先建</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36765550"/>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3" name="矩形 22"/>
          <p:cNvSpPr/>
          <p:nvPr/>
        </p:nvSpPr>
        <p:spPr>
          <a:xfrm>
            <a:off x="2183700" y="1116579"/>
            <a:ext cx="4980588"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六、建立机制</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2183700" y="1832818"/>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先建立项目建设机制，再实施项目建设</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矩形 14"/>
          <p:cNvSpPr/>
          <p:nvPr/>
        </p:nvSpPr>
        <p:spPr>
          <a:xfrm>
            <a:off x="2183700" y="2455309"/>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先</a:t>
            </a:r>
            <a:r>
              <a:rPr lang="zh-CN" altLang="en-US" dirty="0" smtClean="0">
                <a:solidFill>
                  <a:schemeClr val="tx1"/>
                </a:solidFill>
                <a:latin typeface="微软雅黑" panose="020B0503020204020204" pitchFamily="34" charset="-122"/>
                <a:ea typeface="微软雅黑" panose="020B0503020204020204" pitchFamily="34" charset="-122"/>
              </a:rPr>
              <a:t>建立项目应用</a:t>
            </a:r>
            <a:r>
              <a:rPr lang="zh-CN" altLang="en-US" dirty="0">
                <a:solidFill>
                  <a:schemeClr val="tx1"/>
                </a:solidFill>
                <a:latin typeface="微软雅黑" panose="020B0503020204020204" pitchFamily="34" charset="-122"/>
                <a:ea typeface="微软雅黑" panose="020B0503020204020204" pitchFamily="34" charset="-122"/>
              </a:rPr>
              <a:t>机制，再实施项目建设</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195736" y="3075806"/>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先</a:t>
            </a:r>
            <a:r>
              <a:rPr lang="zh-CN" altLang="en-US" dirty="0" smtClean="0">
                <a:solidFill>
                  <a:schemeClr val="tx1"/>
                </a:solidFill>
                <a:latin typeface="微软雅黑" panose="020B0503020204020204" pitchFamily="34" charset="-122"/>
                <a:ea typeface="微软雅黑" panose="020B0503020204020204" pitchFamily="34" charset="-122"/>
              </a:rPr>
              <a:t>建立项目质量机制</a:t>
            </a:r>
            <a:r>
              <a:rPr lang="zh-CN" altLang="en-US" dirty="0">
                <a:solidFill>
                  <a:schemeClr val="tx1"/>
                </a:solidFill>
                <a:latin typeface="微软雅黑" panose="020B0503020204020204" pitchFamily="34" charset="-122"/>
                <a:ea typeface="微软雅黑" panose="020B0503020204020204" pitchFamily="34" charset="-122"/>
              </a:rPr>
              <a:t>，再实施项目建设</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49592728"/>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4" name="矩形 23"/>
          <p:cNvSpPr/>
          <p:nvPr/>
        </p:nvSpPr>
        <p:spPr>
          <a:xfrm>
            <a:off x="2183700" y="1081946"/>
            <a:ext cx="4980588"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七、形成核心</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2183700" y="1904826"/>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项目科研、设计、创新核心</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矩形 14"/>
          <p:cNvSpPr/>
          <p:nvPr/>
        </p:nvSpPr>
        <p:spPr>
          <a:xfrm>
            <a:off x="2183700" y="2527317"/>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项目建设、开发、管理核心</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195736" y="3147814"/>
            <a:ext cx="4980588"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项目应用、推广、评价核心</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67973016"/>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2159732" y="1158124"/>
            <a:ext cx="5184576"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八、长远规划</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 name="椭圆 1"/>
          <p:cNvSpPr/>
          <p:nvPr/>
        </p:nvSpPr>
        <p:spPr>
          <a:xfrm>
            <a:off x="2159732" y="2210879"/>
            <a:ext cx="1800200" cy="9144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五年规划</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椭圆 14"/>
          <p:cNvSpPr/>
          <p:nvPr/>
        </p:nvSpPr>
        <p:spPr>
          <a:xfrm>
            <a:off x="5544108" y="2144511"/>
            <a:ext cx="1800200" cy="9144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十年规划</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3" name="圆角矩形 2"/>
          <p:cNvSpPr/>
          <p:nvPr/>
        </p:nvSpPr>
        <p:spPr>
          <a:xfrm>
            <a:off x="2159732" y="3301851"/>
            <a:ext cx="1800200" cy="482352"/>
          </a:xfrm>
          <a:prstGeom prst="roundRect">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智慧校园</a:t>
            </a:r>
            <a:r>
              <a:rPr lang="en-US" altLang="zh-CN" dirty="0" smtClean="0">
                <a:solidFill>
                  <a:schemeClr val="tx1"/>
                </a:solidFill>
                <a:latin typeface="微软雅黑" panose="020B0503020204020204" pitchFamily="34" charset="-122"/>
                <a:ea typeface="微软雅黑" panose="020B0503020204020204" pitchFamily="34" charset="-122"/>
              </a:rPr>
              <a:t>2020</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7" name="圆角矩形 16"/>
          <p:cNvSpPr/>
          <p:nvPr/>
        </p:nvSpPr>
        <p:spPr>
          <a:xfrm>
            <a:off x="5544108" y="3253147"/>
            <a:ext cx="1800200" cy="482352"/>
          </a:xfrm>
          <a:prstGeom prst="roundRect">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智慧校园</a:t>
            </a:r>
            <a:r>
              <a:rPr lang="en-US" altLang="zh-CN" dirty="0" smtClean="0">
                <a:solidFill>
                  <a:schemeClr val="tx1"/>
                </a:solidFill>
                <a:latin typeface="微软雅黑" panose="020B0503020204020204" pitchFamily="34" charset="-122"/>
                <a:ea typeface="微软雅黑" panose="020B0503020204020204" pitchFamily="34" charset="-122"/>
              </a:rPr>
              <a:t>2025</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5" name="右箭头 4"/>
          <p:cNvSpPr/>
          <p:nvPr/>
        </p:nvSpPr>
        <p:spPr>
          <a:xfrm>
            <a:off x="4444459" y="2425763"/>
            <a:ext cx="61836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03522519"/>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6" name="矩形 25"/>
          <p:cNvSpPr/>
          <p:nvPr/>
        </p:nvSpPr>
        <p:spPr>
          <a:xfrm>
            <a:off x="1187624" y="987574"/>
            <a:ext cx="7065777"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九、讲究特色</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2" name="爆炸形 1 1"/>
          <p:cNvSpPr/>
          <p:nvPr/>
        </p:nvSpPr>
        <p:spPr>
          <a:xfrm>
            <a:off x="1187624" y="1873112"/>
            <a:ext cx="1872208" cy="792088"/>
          </a:xfrm>
          <a:prstGeom prst="irregularSeal1">
            <a:avLst/>
          </a:prstGeom>
          <a:solidFill>
            <a:srgbClr val="FFFF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岗位特色</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15" name="爆炸形 1 14"/>
          <p:cNvSpPr/>
          <p:nvPr/>
        </p:nvSpPr>
        <p:spPr>
          <a:xfrm>
            <a:off x="2915816" y="1873112"/>
            <a:ext cx="1872208" cy="792088"/>
          </a:xfrm>
          <a:prstGeom prst="irregularSeal1">
            <a:avLst/>
          </a:prstGeom>
          <a:solidFill>
            <a:srgbClr val="FFFF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专业特色</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16" name="爆炸形 1 15"/>
          <p:cNvSpPr/>
          <p:nvPr/>
        </p:nvSpPr>
        <p:spPr>
          <a:xfrm>
            <a:off x="4644008" y="1898395"/>
            <a:ext cx="1872208" cy="792088"/>
          </a:xfrm>
          <a:prstGeom prst="irregularSeal1">
            <a:avLst/>
          </a:prstGeom>
          <a:solidFill>
            <a:srgbClr val="FFFF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校本特色</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17" name="爆炸形 1 16"/>
          <p:cNvSpPr/>
          <p:nvPr/>
        </p:nvSpPr>
        <p:spPr>
          <a:xfrm>
            <a:off x="6381193" y="1923678"/>
            <a:ext cx="1872208" cy="792088"/>
          </a:xfrm>
          <a:prstGeom prst="irregularSeal1">
            <a:avLst/>
          </a:prstGeom>
          <a:solidFill>
            <a:srgbClr val="FFFF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地域特色</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28" name="爆炸形 1 27"/>
          <p:cNvSpPr/>
          <p:nvPr/>
        </p:nvSpPr>
        <p:spPr>
          <a:xfrm>
            <a:off x="1187624" y="3025813"/>
            <a:ext cx="1872208" cy="792088"/>
          </a:xfrm>
          <a:prstGeom prst="irregularSeal1">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管理特色</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29" name="爆炸形 1 28"/>
          <p:cNvSpPr/>
          <p:nvPr/>
        </p:nvSpPr>
        <p:spPr>
          <a:xfrm>
            <a:off x="2915816" y="3025813"/>
            <a:ext cx="1872208" cy="792088"/>
          </a:xfrm>
          <a:prstGeom prst="irregularSeal1">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教学特色</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30" name="爆炸形 1 29"/>
          <p:cNvSpPr/>
          <p:nvPr/>
        </p:nvSpPr>
        <p:spPr>
          <a:xfrm>
            <a:off x="4644008" y="3051096"/>
            <a:ext cx="1872208" cy="792088"/>
          </a:xfrm>
          <a:prstGeom prst="irregularSeal1">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服务特色</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31" name="爆炸形 1 30"/>
          <p:cNvSpPr/>
          <p:nvPr/>
        </p:nvSpPr>
        <p:spPr>
          <a:xfrm>
            <a:off x="6381193" y="3076379"/>
            <a:ext cx="1872208" cy="792088"/>
          </a:xfrm>
          <a:prstGeom prst="irregularSeal1">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创新特色</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5998516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27" name="矩形 26"/>
          <p:cNvSpPr/>
          <p:nvPr/>
        </p:nvSpPr>
        <p:spPr>
          <a:xfrm>
            <a:off x="2381386" y="1001665"/>
            <a:ext cx="4464496" cy="49363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十、突出实效</a:t>
            </a:r>
            <a:r>
              <a:rPr lang="zh-CN" altLang="en-US" sz="1200" dirty="0" smtClean="0">
                <a:solidFill>
                  <a:schemeClr val="tx1"/>
                </a:solidFill>
                <a:latin typeface="微软雅黑" panose="020B0503020204020204" pitchFamily="34" charset="-122"/>
                <a:ea typeface="微软雅黑" panose="020B0503020204020204" pitchFamily="34" charset="-122"/>
              </a:rPr>
              <a:t>（</a:t>
            </a:r>
            <a:r>
              <a:rPr lang="en-US" altLang="zh-CN" sz="1200" dirty="0" smtClean="0">
                <a:solidFill>
                  <a:schemeClr val="tx1"/>
                </a:solidFill>
                <a:latin typeface="微软雅黑" panose="020B0503020204020204" pitchFamily="34" charset="-122"/>
                <a:ea typeface="微软雅黑" panose="020B0503020204020204" pitchFamily="34" charset="-122"/>
              </a:rPr>
              <a:t>END</a:t>
            </a:r>
            <a:r>
              <a:rPr lang="zh-CN" altLang="en-US" sz="1200" dirty="0" smtClean="0">
                <a:solidFill>
                  <a:schemeClr val="tx1"/>
                </a:solidFill>
                <a:latin typeface="微软雅黑" panose="020B0503020204020204" pitchFamily="34" charset="-122"/>
                <a:ea typeface="微软雅黑" panose="020B0503020204020204" pitchFamily="34" charset="-122"/>
              </a:rPr>
              <a:t>）</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2" name="矩形 1"/>
          <p:cNvSpPr/>
          <p:nvPr/>
        </p:nvSpPr>
        <p:spPr>
          <a:xfrm>
            <a:off x="2381386" y="1721747"/>
            <a:ext cx="204659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通过学生满意度</a:t>
            </a:r>
            <a:endParaRPr lang="zh-CN" altLang="en-US" dirty="0">
              <a:latin typeface="微软雅黑" panose="020B0503020204020204" pitchFamily="34" charset="-122"/>
              <a:ea typeface="微软雅黑" panose="020B0503020204020204" pitchFamily="34" charset="-122"/>
            </a:endParaRPr>
          </a:p>
        </p:txBody>
      </p:sp>
      <p:sp>
        <p:nvSpPr>
          <p:cNvPr id="15" name="矩形 14"/>
          <p:cNvSpPr/>
          <p:nvPr/>
        </p:nvSpPr>
        <p:spPr>
          <a:xfrm>
            <a:off x="4427984" y="1721747"/>
            <a:ext cx="2417898" cy="50405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检测项目建设实效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2381386" y="2317116"/>
            <a:ext cx="204659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通过教师满意度</a:t>
            </a:r>
            <a:endParaRPr lang="zh-CN" altLang="en-US" dirty="0">
              <a:latin typeface="微软雅黑" panose="020B0503020204020204" pitchFamily="34" charset="-122"/>
              <a:ea typeface="微软雅黑" panose="020B0503020204020204" pitchFamily="34" charset="-122"/>
            </a:endParaRPr>
          </a:p>
        </p:txBody>
      </p:sp>
      <p:sp>
        <p:nvSpPr>
          <p:cNvPr id="17" name="矩形 16"/>
          <p:cNvSpPr/>
          <p:nvPr/>
        </p:nvSpPr>
        <p:spPr>
          <a:xfrm>
            <a:off x="4427984" y="2317116"/>
            <a:ext cx="2417898" cy="50405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检测项目建设实效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8" name="矩形 27"/>
          <p:cNvSpPr/>
          <p:nvPr/>
        </p:nvSpPr>
        <p:spPr>
          <a:xfrm>
            <a:off x="2381386" y="2912485"/>
            <a:ext cx="204659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通过企业满意度</a:t>
            </a:r>
            <a:endParaRPr lang="zh-CN" altLang="en-US" dirty="0">
              <a:latin typeface="微软雅黑" panose="020B0503020204020204" pitchFamily="34" charset="-122"/>
              <a:ea typeface="微软雅黑" panose="020B0503020204020204" pitchFamily="34" charset="-122"/>
            </a:endParaRPr>
          </a:p>
        </p:txBody>
      </p:sp>
      <p:sp>
        <p:nvSpPr>
          <p:cNvPr id="29" name="矩形 28"/>
          <p:cNvSpPr/>
          <p:nvPr/>
        </p:nvSpPr>
        <p:spPr>
          <a:xfrm>
            <a:off x="4427984" y="2912485"/>
            <a:ext cx="2417898" cy="50405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检测项目建设实效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30" name="矩形 29"/>
          <p:cNvSpPr/>
          <p:nvPr/>
        </p:nvSpPr>
        <p:spPr>
          <a:xfrm>
            <a:off x="2381386" y="3507854"/>
            <a:ext cx="204659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通过社会满意度</a:t>
            </a:r>
            <a:endParaRPr lang="zh-CN" altLang="en-US" dirty="0">
              <a:latin typeface="微软雅黑" panose="020B0503020204020204" pitchFamily="34" charset="-122"/>
              <a:ea typeface="微软雅黑" panose="020B0503020204020204" pitchFamily="34" charset="-122"/>
            </a:endParaRPr>
          </a:p>
        </p:txBody>
      </p:sp>
      <p:sp>
        <p:nvSpPr>
          <p:cNvPr id="31" name="矩形 30"/>
          <p:cNvSpPr/>
          <p:nvPr/>
        </p:nvSpPr>
        <p:spPr>
          <a:xfrm>
            <a:off x="4427984" y="3507854"/>
            <a:ext cx="2417898" cy="50405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检测项目建设实效</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17901512"/>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pic5.nipic.com/20100128/3818352_102305615103_2.jpg"/>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323528" y="2295688"/>
            <a:ext cx="3548468" cy="1554727"/>
          </a:xfrm>
          <a:prstGeom prst="rect">
            <a:avLst/>
          </a:prstGeom>
          <a:noFill/>
        </p:spPr>
      </p:pic>
      <p:sp>
        <p:nvSpPr>
          <p:cNvPr id="25" name="TextBox 24"/>
          <p:cNvSpPr txBox="1"/>
          <p:nvPr/>
        </p:nvSpPr>
        <p:spPr>
          <a:xfrm>
            <a:off x="4211960" y="987574"/>
            <a:ext cx="3735722" cy="1938992"/>
          </a:xfrm>
          <a:prstGeom prst="rect">
            <a:avLst/>
          </a:prstGeom>
          <a:noFill/>
        </p:spPr>
        <p:txBody>
          <a:bodyPr wrap="square" rtlCol="0">
            <a:spAutoFit/>
          </a:bodyPr>
          <a:lstStyle/>
          <a:p>
            <a:pPr>
              <a:lnSpc>
                <a:spcPct val="200000"/>
              </a:lnSpc>
            </a:pPr>
            <a:r>
              <a:rPr lang="zh-CN" altLang="en-US" sz="6000" b="1" dirty="0" smtClean="0">
                <a:latin typeface="微软雅黑" pitchFamily="34" charset="-122"/>
                <a:ea typeface="微软雅黑" pitchFamily="34" charset="-122"/>
              </a:rPr>
              <a:t> </a:t>
            </a:r>
            <a:r>
              <a:rPr lang="zh-CN" altLang="en-US" sz="6000" dirty="0" smtClean="0">
                <a:latin typeface="微软雅黑" pitchFamily="34" charset="-122"/>
                <a:ea typeface="微软雅黑" pitchFamily="34" charset="-122"/>
              </a:rPr>
              <a:t>谢  谢！</a:t>
            </a:r>
            <a:endParaRPr lang="en-US" altLang="zh-CN" sz="6000" dirty="0" smtClean="0">
              <a:latin typeface="微软雅黑" pitchFamily="34" charset="-122"/>
              <a:ea typeface="微软雅黑" pitchFamily="34" charset="-122"/>
            </a:endParaRPr>
          </a:p>
        </p:txBody>
      </p:sp>
      <p:sp>
        <p:nvSpPr>
          <p:cNvPr id="2" name="灯片编号占位符 1"/>
          <p:cNvSpPr>
            <a:spLocks noGrp="1"/>
          </p:cNvSpPr>
          <p:nvPr>
            <p:ph type="sldNum" sz="quarter" idx="4294967295"/>
          </p:nvPr>
        </p:nvSpPr>
        <p:spPr>
          <a:xfrm>
            <a:off x="6553200" y="4767263"/>
            <a:ext cx="2133600" cy="273844"/>
          </a:xfrm>
        </p:spPr>
        <p:txBody>
          <a:bodyPr/>
          <a:lstStyle/>
          <a:p>
            <a:fld id="{0C913308-F349-4B6D-A68A-DD1791B4A57B}" type="slidenum">
              <a:rPr lang="zh-CN" altLang="en-US" smtClean="0"/>
              <a:pPr/>
              <a:t>146</a:t>
            </a:fld>
            <a:endParaRPr lang="zh-CN" altLang="en-US" dirty="0"/>
          </a:p>
        </p:txBody>
      </p:sp>
    </p:spTree>
    <p:extLst>
      <p:ext uri="{BB962C8B-B14F-4D97-AF65-F5344CB8AC3E}">
        <p14:creationId xmlns:p14="http://schemas.microsoft.com/office/powerpoint/2010/main" val="78202461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563638"/>
            <a:ext cx="8064896" cy="298393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内容占位符 3"/>
          <p:cNvSpPr>
            <a:spLocks noGrp="1"/>
          </p:cNvSpPr>
          <p:nvPr>
            <p:ph idx="1"/>
          </p:nvPr>
        </p:nvSpPr>
        <p:spPr>
          <a:xfrm>
            <a:off x="2771800" y="1138138"/>
            <a:ext cx="4242865" cy="338150"/>
          </a:xfrm>
        </p:spPr>
        <p:txBody>
          <a:bodyPr>
            <a:noAutofit/>
          </a:bodyPr>
          <a:lstStyle/>
          <a:p>
            <a:pPr marL="0" indent="0">
              <a:buNone/>
            </a:pPr>
            <a:r>
              <a:rPr lang="en-US" altLang="zh-CN" sz="1800" b="1" dirty="0" smtClean="0">
                <a:latin typeface="微软雅黑" panose="020B0503020204020204" pitchFamily="34" charset="-122"/>
                <a:ea typeface="微软雅黑" panose="020B0503020204020204" pitchFamily="34" charset="-122"/>
              </a:rPr>
              <a:t>1.</a:t>
            </a:r>
            <a:r>
              <a:rPr lang="zh-CN" altLang="en-US" sz="1800" b="1" dirty="0" smtClean="0">
                <a:latin typeface="微软雅黑" panose="020B0503020204020204" pitchFamily="34" charset="-122"/>
                <a:ea typeface="微软雅黑" panose="020B0503020204020204" pitchFamily="34" charset="-122"/>
              </a:rPr>
              <a:t>调查研究、分析现状、集思广益。</a:t>
            </a:r>
            <a:endParaRPr lang="zh-CN" altLang="en-US" sz="1800" b="1" dirty="0">
              <a:latin typeface="微软雅黑" panose="020B0503020204020204" pitchFamily="34" charset="-122"/>
              <a:ea typeface="微软雅黑" panose="020B0503020204020204" pitchFamily="34" charset="-122"/>
            </a:endParaRPr>
          </a:p>
        </p:txBody>
      </p:sp>
      <p:sp>
        <p:nvSpPr>
          <p:cNvPr id="5" name="矩形 4"/>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标题 1"/>
          <p:cNvSpPr>
            <a:spLocks noGrp="1"/>
          </p:cNvSpPr>
          <p:nvPr>
            <p:ph type="title"/>
          </p:nvPr>
        </p:nvSpPr>
        <p:spPr>
          <a:xfrm>
            <a:off x="1104533" y="627534"/>
            <a:ext cx="7154169" cy="476846"/>
          </a:xfrm>
        </p:spPr>
        <p:txBody>
          <a:bodyPr>
            <a:normAutofit fontScale="90000"/>
          </a:bodyPr>
          <a:lstStyle/>
          <a:p>
            <a:r>
              <a:rPr lang="zh-CN" altLang="en-US" sz="2400" b="0" dirty="0" smtClean="0">
                <a:latin typeface="黑体" pitchFamily="49" charset="-122"/>
                <a:ea typeface="黑体" pitchFamily="49" charset="-122"/>
              </a:rPr>
              <a:t>五、编制</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职业院校数字校园建设规范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过程与方法</a:t>
            </a:r>
            <a:endParaRPr lang="zh-CN" altLang="en-US" sz="2400" b="0" dirty="0">
              <a:latin typeface="黑体" pitchFamily="49" charset="-122"/>
              <a:ea typeface="黑体" pitchFamily="49" charset="-122"/>
            </a:endParaRPr>
          </a:p>
        </p:txBody>
      </p:sp>
      <p:sp>
        <p:nvSpPr>
          <p:cNvPr id="7" name="矩形 6"/>
          <p:cNvSpPr/>
          <p:nvPr/>
        </p:nvSpPr>
        <p:spPr>
          <a:xfrm>
            <a:off x="971600" y="1703257"/>
            <a:ext cx="7560840" cy="2793072"/>
          </a:xfrm>
          <a:prstGeom prst="rect">
            <a:avLst/>
          </a:prstGeom>
        </p:spPr>
        <p:txBody>
          <a:bodyPr wrap="square">
            <a:spAutoFit/>
          </a:bodyPr>
          <a:lstStyle/>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1.1.</a:t>
            </a:r>
            <a:r>
              <a:rPr lang="zh-CN" altLang="en-US" sz="1500" dirty="0" smtClean="0">
                <a:latin typeface="微软雅黑" panose="020B0503020204020204" pitchFamily="34" charset="-122"/>
                <a:ea typeface="微软雅黑" panose="020B0503020204020204" pitchFamily="34" charset="-122"/>
              </a:rPr>
              <a:t>基础</a:t>
            </a:r>
            <a:r>
              <a:rPr lang="zh-CN" altLang="en-US" sz="1500" dirty="0">
                <a:latin typeface="微软雅黑" panose="020B0503020204020204" pitchFamily="34" charset="-122"/>
                <a:ea typeface="微软雅黑" panose="020B0503020204020204" pitchFamily="34" charset="-122"/>
              </a:rPr>
              <a:t>设施建设</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不均衡、普遍较为</a:t>
            </a:r>
            <a:r>
              <a:rPr lang="zh-CN" altLang="en-US" sz="1500" dirty="0">
                <a:latin typeface="微软雅黑" panose="020B0503020204020204" pitchFamily="34" charset="-122"/>
                <a:ea typeface="微软雅黑" panose="020B0503020204020204" pitchFamily="34" charset="-122"/>
              </a:rPr>
              <a:t>薄弱</a:t>
            </a:r>
            <a:endParaRPr lang="en-US" altLang="zh-CN" sz="1500" dirty="0">
              <a:latin typeface="微软雅黑" panose="020B0503020204020204" pitchFamily="34" charset="-122"/>
              <a:ea typeface="微软雅黑" panose="020B0503020204020204" pitchFamily="34" charset="-122"/>
            </a:endParaRP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1.2.</a:t>
            </a:r>
            <a:r>
              <a:rPr lang="zh-CN" altLang="en-US" sz="1500" dirty="0" smtClean="0">
                <a:latin typeface="微软雅黑" panose="020B0503020204020204" pitchFamily="34" charset="-122"/>
                <a:ea typeface="微软雅黑" panose="020B0503020204020204" pitchFamily="34" charset="-122"/>
              </a:rPr>
              <a:t>应用</a:t>
            </a:r>
            <a:r>
              <a:rPr lang="zh-CN" altLang="en-US" sz="1500" dirty="0">
                <a:latin typeface="微软雅黑" panose="020B0503020204020204" pitchFamily="34" charset="-122"/>
                <a:ea typeface="微软雅黑" panose="020B0503020204020204" pitchFamily="34" charset="-122"/>
              </a:rPr>
              <a:t>系统建设</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不完善、欠缺对教学的强力支撑</a:t>
            </a:r>
            <a:endParaRPr lang="zh-CN" altLang="en-US" sz="1500" dirty="0">
              <a:latin typeface="微软雅黑" panose="020B0503020204020204" pitchFamily="34" charset="-122"/>
              <a:ea typeface="微软雅黑" panose="020B0503020204020204" pitchFamily="34" charset="-122"/>
            </a:endParaRP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1.3.</a:t>
            </a:r>
            <a:r>
              <a:rPr lang="zh-CN" altLang="en-US" sz="1500" dirty="0" smtClean="0">
                <a:latin typeface="微软雅黑" panose="020B0503020204020204" pitchFamily="34" charset="-122"/>
                <a:ea typeface="微软雅黑" panose="020B0503020204020204" pitchFamily="34" charset="-122"/>
              </a:rPr>
              <a:t>数字化</a:t>
            </a:r>
            <a:r>
              <a:rPr lang="zh-CN" altLang="en-US" sz="1500" dirty="0">
                <a:latin typeface="微软雅黑" panose="020B0503020204020204" pitchFamily="34" charset="-122"/>
                <a:ea typeface="微软雅黑" panose="020B0503020204020204" pitchFamily="34" charset="-122"/>
              </a:rPr>
              <a:t>教学资源建设</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不规范、缺乏</a:t>
            </a:r>
            <a:r>
              <a:rPr lang="zh-CN" altLang="en-US" sz="1500" dirty="0">
                <a:latin typeface="微软雅黑" panose="020B0503020204020204" pitchFamily="34" charset="-122"/>
                <a:ea typeface="微软雅黑" panose="020B0503020204020204" pitchFamily="34" charset="-122"/>
              </a:rPr>
              <a:t>与日常教学活动有机结合</a:t>
            </a: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1.4.</a:t>
            </a:r>
            <a:r>
              <a:rPr lang="zh-CN" altLang="en-US" sz="1500" dirty="0" smtClean="0">
                <a:latin typeface="微软雅黑" panose="020B0503020204020204" pitchFamily="34" charset="-122"/>
                <a:ea typeface="微软雅黑" panose="020B0503020204020204" pitchFamily="34" charset="-122"/>
              </a:rPr>
              <a:t>教学主体地位</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不明确、教师</a:t>
            </a:r>
            <a:r>
              <a:rPr lang="zh-CN" altLang="en-US" sz="1500" dirty="0">
                <a:latin typeface="微软雅黑" panose="020B0503020204020204" pitchFamily="34" charset="-122"/>
                <a:ea typeface="微软雅黑" panose="020B0503020204020204" pitchFamily="34" charset="-122"/>
              </a:rPr>
              <a:t>在信息化环境下的教学意识和素养亟待提升</a:t>
            </a: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1.5.</a:t>
            </a:r>
            <a:r>
              <a:rPr lang="zh-CN" altLang="en-US" sz="1500" dirty="0" smtClean="0">
                <a:latin typeface="微软雅黑" panose="020B0503020204020204" pitchFamily="34" charset="-122"/>
                <a:ea typeface="微软雅黑" panose="020B0503020204020204" pitchFamily="34" charset="-122"/>
              </a:rPr>
              <a:t>信息化</a:t>
            </a:r>
            <a:r>
              <a:rPr lang="zh-CN" altLang="en-US" sz="1500" dirty="0">
                <a:latin typeface="微软雅黑" panose="020B0503020204020204" pitchFamily="34" charset="-122"/>
                <a:ea typeface="微软雅黑" panose="020B0503020204020204" pitchFamily="34" charset="-122"/>
              </a:rPr>
              <a:t>组织机制体制建设</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不清晰、基本属于初级阶段</a:t>
            </a:r>
            <a:endParaRPr lang="en-US" altLang="zh-CN" sz="1500" dirty="0" smtClean="0">
              <a:latin typeface="微软雅黑" panose="020B0503020204020204" pitchFamily="34" charset="-122"/>
              <a:ea typeface="微软雅黑" panose="020B0503020204020204" pitchFamily="34" charset="-122"/>
            </a:endParaRP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1.6.</a:t>
            </a:r>
            <a:r>
              <a:rPr lang="zh-CN" altLang="en-US" sz="1500" dirty="0" smtClean="0">
                <a:latin typeface="微软雅黑" panose="020B0503020204020204" pitchFamily="34" charset="-122"/>
                <a:ea typeface="微软雅黑" panose="020B0503020204020204" pitchFamily="34" charset="-122"/>
              </a:rPr>
              <a:t>工作机制建设</a:t>
            </a:r>
            <a:r>
              <a:rPr lang="en-US" altLang="zh-CN" sz="1500" dirty="0">
                <a:latin typeface="微软雅黑" panose="020B0503020204020204" pitchFamily="34" charset="-122"/>
                <a:ea typeface="微软雅黑" panose="020B0503020204020204" pitchFamily="34" charset="-122"/>
              </a:rPr>
              <a:t>—— </a:t>
            </a:r>
            <a:r>
              <a:rPr lang="zh-CN" altLang="en-US" sz="1500" dirty="0" smtClean="0">
                <a:latin typeface="微软雅黑" panose="020B0503020204020204" pitchFamily="34" charset="-122"/>
                <a:ea typeface="微软雅黑" panose="020B0503020204020204" pitchFamily="34" charset="-122"/>
              </a:rPr>
              <a:t>不灵活、缺乏</a:t>
            </a:r>
            <a:r>
              <a:rPr lang="zh-CN" altLang="en-US" sz="1500" dirty="0">
                <a:latin typeface="微软雅黑" panose="020B0503020204020204" pitchFamily="34" charset="-122"/>
                <a:ea typeface="微软雅黑" panose="020B0503020204020204" pitchFamily="34" charset="-122"/>
              </a:rPr>
              <a:t>多部门协同工作机制、教师教学能力发展</a:t>
            </a:r>
            <a:r>
              <a:rPr lang="zh-CN" altLang="en-US" sz="1500" dirty="0" smtClean="0">
                <a:latin typeface="微软雅黑" panose="020B0503020204020204" pitchFamily="34" charset="-122"/>
                <a:ea typeface="微软雅黑" panose="020B0503020204020204" pitchFamily="34" charset="-122"/>
              </a:rPr>
              <a:t>支撑体系</a:t>
            </a:r>
            <a:endParaRPr lang="en-US" altLang="zh-CN" sz="1500" dirty="0" smtClean="0">
              <a:latin typeface="微软雅黑" panose="020B0503020204020204" pitchFamily="34" charset="-122"/>
              <a:ea typeface="微软雅黑" panose="020B0503020204020204" pitchFamily="34" charset="-122"/>
            </a:endParaRP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1.7.</a:t>
            </a:r>
            <a:r>
              <a:rPr lang="zh-CN" altLang="en-US" sz="1500" dirty="0" smtClean="0">
                <a:latin typeface="微软雅黑" panose="020B0503020204020204" pitchFamily="34" charset="-122"/>
                <a:ea typeface="微软雅黑" panose="020B0503020204020204" pitchFamily="34" charset="-122"/>
              </a:rPr>
              <a:t>应用机制建设</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不到位、缺乏有效的运用机制</a:t>
            </a:r>
            <a:endParaRPr lang="zh-CN" altLang="en-US" sz="15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40793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442501" y="1152355"/>
            <a:ext cx="2553570" cy="30891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标题 1"/>
          <p:cNvSpPr>
            <a:spLocks noGrp="1"/>
          </p:cNvSpPr>
          <p:nvPr>
            <p:ph type="title"/>
          </p:nvPr>
        </p:nvSpPr>
        <p:spPr>
          <a:xfrm>
            <a:off x="2465388" y="555627"/>
            <a:ext cx="4163231" cy="476846"/>
          </a:xfrm>
        </p:spPr>
        <p:txBody>
          <a:bodyPr>
            <a:normAutofit/>
          </a:bodyPr>
          <a:lstStyle/>
          <a:p>
            <a:r>
              <a:rPr lang="zh-CN" altLang="en-US" sz="2000" b="0" dirty="0" smtClean="0">
                <a:latin typeface="黑体" pitchFamily="49" charset="-122"/>
                <a:ea typeface="黑体" pitchFamily="49" charset="-122"/>
              </a:rPr>
              <a:t>职业院校数字校园建设现状分析</a:t>
            </a:r>
            <a:endParaRPr lang="zh-CN" altLang="en-US" sz="2000" b="0" dirty="0">
              <a:latin typeface="黑体" pitchFamily="49" charset="-122"/>
              <a:ea typeface="黑体" pitchFamily="49" charset="-122"/>
            </a:endParaRPr>
          </a:p>
        </p:txBody>
      </p:sp>
      <p:grpSp>
        <p:nvGrpSpPr>
          <p:cNvPr id="7" name="组合 6"/>
          <p:cNvGrpSpPr/>
          <p:nvPr/>
        </p:nvGrpSpPr>
        <p:grpSpPr>
          <a:xfrm>
            <a:off x="2231739" y="2428212"/>
            <a:ext cx="1512168" cy="1033137"/>
            <a:chOff x="1187624" y="2326044"/>
            <a:chExt cx="2016224" cy="1469842"/>
          </a:xfrm>
        </p:grpSpPr>
        <p:sp>
          <p:nvSpPr>
            <p:cNvPr id="8" name="圆角矩形 7"/>
            <p:cNvSpPr/>
            <p:nvPr/>
          </p:nvSpPr>
          <p:spPr>
            <a:xfrm>
              <a:off x="1187624" y="2715766"/>
              <a:ext cx="2016224" cy="36004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9"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6685"/>
            <a:stretch/>
          </p:blipFill>
          <p:spPr bwMode="auto">
            <a:xfrm>
              <a:off x="1907704" y="3075806"/>
              <a:ext cx="578753" cy="720080"/>
            </a:xfrm>
            <a:prstGeom prst="rect">
              <a:avLst/>
            </a:prstGeom>
            <a:noFill/>
            <a:extLst>
              <a:ext uri="{909E8E84-426E-40DD-AFC4-6F175D3DCCD1}">
                <a14:hiddenFill xmlns:a14="http://schemas.microsoft.com/office/drawing/2010/main">
                  <a:solidFill>
                    <a:srgbClr val="FFFFFF"/>
                  </a:solidFill>
                </a14:hiddenFill>
              </a:ext>
            </a:extLst>
          </p:spPr>
        </p:pic>
        <p:sp>
          <p:nvSpPr>
            <p:cNvPr id="10" name="八角星 9"/>
            <p:cNvSpPr/>
            <p:nvPr/>
          </p:nvSpPr>
          <p:spPr>
            <a:xfrm>
              <a:off x="1643042" y="2647515"/>
              <a:ext cx="1163528" cy="457200"/>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bg1"/>
                  </a:solidFill>
                  <a:latin typeface="微软雅黑" pitchFamily="34" charset="-122"/>
                  <a:ea typeface="微软雅黑" pitchFamily="34" charset="-122"/>
                </a:rPr>
                <a:t>25%</a:t>
              </a:r>
              <a:endParaRPr lang="zh-CN" altLang="en-US" sz="1200" dirty="0">
                <a:solidFill>
                  <a:schemeClr val="bg1"/>
                </a:solidFill>
                <a:latin typeface="微软雅黑" pitchFamily="34" charset="-122"/>
                <a:ea typeface="微软雅黑" pitchFamily="34" charset="-122"/>
              </a:endParaRPr>
            </a:p>
          </p:txBody>
        </p:sp>
        <p:sp>
          <p:nvSpPr>
            <p:cNvPr id="11" name="TextBox 10"/>
            <p:cNvSpPr txBox="1"/>
            <p:nvPr/>
          </p:nvSpPr>
          <p:spPr>
            <a:xfrm>
              <a:off x="1643043" y="2326044"/>
              <a:ext cx="1066959"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起步阶段</a:t>
              </a:r>
            </a:p>
          </p:txBody>
        </p:sp>
      </p:grpSp>
      <p:grpSp>
        <p:nvGrpSpPr>
          <p:cNvPr id="12" name="组合 17"/>
          <p:cNvGrpSpPr/>
          <p:nvPr/>
        </p:nvGrpSpPr>
        <p:grpSpPr>
          <a:xfrm>
            <a:off x="4013938" y="1602368"/>
            <a:ext cx="1512168" cy="1623560"/>
            <a:chOff x="3571868" y="1922600"/>
            <a:chExt cx="2016224" cy="1657262"/>
          </a:xfrm>
        </p:grpSpPr>
        <p:sp>
          <p:nvSpPr>
            <p:cNvPr id="13" name="圆角矩形 12"/>
            <p:cNvSpPr/>
            <p:nvPr/>
          </p:nvSpPr>
          <p:spPr>
            <a:xfrm>
              <a:off x="3571868" y="2185493"/>
              <a:ext cx="2016224" cy="30044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14" name="Picture 2" descr="c:\users\administrator\appdata\local\360chrome\chrome\User Data\temp\2476235_230106560825_2.jpg"/>
            <p:cNvPicPr>
              <a:picLocks noChangeAspect="1" noChangeArrowheads="1"/>
            </p:cNvPicPr>
            <p:nvPr/>
          </p:nvPicPr>
          <p:blipFill rotWithShape="1">
            <a:blip r:embed="rId3" cstate="print">
              <a:clrChange>
                <a:clrFrom>
                  <a:srgbClr val="FFFFFF"/>
                </a:clrFrom>
                <a:clrTo>
                  <a:srgbClr val="FFFFFF">
                    <a:alpha val="0"/>
                  </a:srgbClr>
                </a:clrTo>
              </a:clrChange>
              <a:duotone>
                <a:prstClr val="black"/>
                <a:schemeClr val="accent4">
                  <a:tint val="45000"/>
                  <a:satMod val="400000"/>
                </a:schemeClr>
              </a:duotone>
              <a:extLst>
                <a:ext uri="{28A0092B-C50C-407E-A947-70E740481C1C}">
                  <a14:useLocalDpi xmlns:a14="http://schemas.microsoft.com/office/drawing/2010/main" val="0"/>
                </a:ext>
              </a:extLst>
            </a:blip>
            <a:srcRect b="6685"/>
            <a:stretch/>
          </p:blipFill>
          <p:spPr bwMode="auto">
            <a:xfrm>
              <a:off x="4282623" y="2364901"/>
              <a:ext cx="578753" cy="1214961"/>
            </a:xfrm>
            <a:prstGeom prst="rect">
              <a:avLst/>
            </a:prstGeom>
            <a:noFill/>
            <a:extLst>
              <a:ext uri="{909E8E84-426E-40DD-AFC4-6F175D3DCCD1}">
                <a14:hiddenFill xmlns:a14="http://schemas.microsoft.com/office/drawing/2010/main">
                  <a:solidFill>
                    <a:srgbClr val="FFFFFF"/>
                  </a:solidFill>
                </a14:hiddenFill>
              </a:ext>
            </a:extLst>
          </p:spPr>
        </p:pic>
        <p:sp>
          <p:nvSpPr>
            <p:cNvPr id="15" name="八角星 14"/>
            <p:cNvSpPr/>
            <p:nvPr/>
          </p:nvSpPr>
          <p:spPr>
            <a:xfrm>
              <a:off x="4071934" y="2147936"/>
              <a:ext cx="1098432" cy="376072"/>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bg1"/>
                  </a:solidFill>
                  <a:latin typeface="微软雅黑" pitchFamily="34" charset="-122"/>
                  <a:ea typeface="微软雅黑" pitchFamily="34" charset="-122"/>
                </a:rPr>
                <a:t>50%</a:t>
              </a:r>
              <a:endParaRPr lang="zh-CN" altLang="en-US" sz="1200" dirty="0">
                <a:solidFill>
                  <a:schemeClr val="bg1"/>
                </a:solidFill>
                <a:latin typeface="微软雅黑" pitchFamily="34" charset="-122"/>
                <a:ea typeface="微软雅黑" pitchFamily="34" charset="-122"/>
              </a:endParaRPr>
            </a:p>
          </p:txBody>
        </p:sp>
        <p:sp>
          <p:nvSpPr>
            <p:cNvPr id="16" name="TextBox 14"/>
            <p:cNvSpPr txBox="1"/>
            <p:nvPr/>
          </p:nvSpPr>
          <p:spPr>
            <a:xfrm>
              <a:off x="4103408" y="1922600"/>
              <a:ext cx="1066959" cy="194163"/>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初级阶段</a:t>
              </a:r>
            </a:p>
          </p:txBody>
        </p:sp>
      </p:grpSp>
      <p:grpSp>
        <p:nvGrpSpPr>
          <p:cNvPr id="17" name="组合 20"/>
          <p:cNvGrpSpPr/>
          <p:nvPr/>
        </p:nvGrpSpPr>
        <p:grpSpPr>
          <a:xfrm>
            <a:off x="5841591" y="2428212"/>
            <a:ext cx="1512168" cy="1044491"/>
            <a:chOff x="6012160" y="1945190"/>
            <a:chExt cx="2016224" cy="1587009"/>
          </a:xfrm>
        </p:grpSpPr>
        <p:pic>
          <p:nvPicPr>
            <p:cNvPr id="18" name="Picture 2" descr="c:\users\administrator\appdata\local\360chrome\chrome\User Data\temp\2476235_230106560825_2.jpg"/>
            <p:cNvPicPr>
              <a:picLocks noChangeAspect="1" noChangeArrowheads="1"/>
            </p:cNvPicPr>
            <p:nvPr/>
          </p:nvPicPr>
          <p:blipFill rotWithShape="1">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b="6685"/>
            <a:stretch/>
          </p:blipFill>
          <p:spPr bwMode="auto">
            <a:xfrm>
              <a:off x="6730895" y="2745449"/>
              <a:ext cx="578753" cy="786750"/>
            </a:xfrm>
            <a:prstGeom prst="rect">
              <a:avLst/>
            </a:prstGeom>
            <a:noFill/>
            <a:extLst>
              <a:ext uri="{909E8E84-426E-40DD-AFC4-6F175D3DCCD1}">
                <a14:hiddenFill xmlns:a14="http://schemas.microsoft.com/office/drawing/2010/main">
                  <a:solidFill>
                    <a:srgbClr val="FFFFFF"/>
                  </a:solidFill>
                </a14:hiddenFill>
              </a:ext>
            </a:extLst>
          </p:spPr>
        </p:pic>
        <p:sp>
          <p:nvSpPr>
            <p:cNvPr id="19" name="圆角矩形 18"/>
            <p:cNvSpPr/>
            <p:nvPr/>
          </p:nvSpPr>
          <p:spPr>
            <a:xfrm>
              <a:off x="6012160" y="2352824"/>
              <a:ext cx="2016224" cy="36004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0" name="八角星 19"/>
            <p:cNvSpPr/>
            <p:nvPr/>
          </p:nvSpPr>
          <p:spPr>
            <a:xfrm>
              <a:off x="6496648" y="2320240"/>
              <a:ext cx="1214446" cy="457200"/>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bg1"/>
                  </a:solidFill>
                  <a:latin typeface="微软雅黑" pitchFamily="34" charset="-122"/>
                  <a:ea typeface="微软雅黑" pitchFamily="34" charset="-122"/>
                </a:rPr>
                <a:t>25%</a:t>
              </a:r>
              <a:endParaRPr lang="zh-CN" altLang="en-US" sz="1200" dirty="0">
                <a:solidFill>
                  <a:schemeClr val="bg1"/>
                </a:solidFill>
                <a:latin typeface="微软雅黑" pitchFamily="34" charset="-122"/>
                <a:ea typeface="微软雅黑" pitchFamily="34" charset="-122"/>
              </a:endParaRPr>
            </a:p>
          </p:txBody>
        </p:sp>
        <p:sp>
          <p:nvSpPr>
            <p:cNvPr id="21" name="矩形 20"/>
            <p:cNvSpPr/>
            <p:nvPr/>
          </p:nvSpPr>
          <p:spPr>
            <a:xfrm>
              <a:off x="6496648" y="1945190"/>
              <a:ext cx="1214447" cy="276999"/>
            </a:xfrm>
            <a:prstGeom prst="rect">
              <a:avLst/>
            </a:prstGeom>
          </p:spPr>
          <p:txBody>
            <a:bodyPr wrap="square">
              <a:spAutoFit/>
            </a:bodyPr>
            <a:lstStyle/>
            <a:p>
              <a:r>
                <a:rPr lang="zh-CN" altLang="en-US" sz="1200" dirty="0">
                  <a:latin typeface="微软雅黑" panose="020B0503020204020204" pitchFamily="34" charset="-122"/>
                  <a:ea typeface="微软雅黑" panose="020B0503020204020204" pitchFamily="34" charset="-122"/>
                </a:rPr>
                <a:t>完善阶段</a:t>
              </a:r>
            </a:p>
          </p:txBody>
        </p:sp>
      </p:grpSp>
      <p:grpSp>
        <p:nvGrpSpPr>
          <p:cNvPr id="22" name="组合 21"/>
          <p:cNvGrpSpPr/>
          <p:nvPr/>
        </p:nvGrpSpPr>
        <p:grpSpPr>
          <a:xfrm>
            <a:off x="1115616" y="3291830"/>
            <a:ext cx="7168257" cy="1145050"/>
            <a:chOff x="1043608" y="3649986"/>
            <a:chExt cx="7209449" cy="1298028"/>
          </a:xfrm>
        </p:grpSpPr>
        <p:sp>
          <p:nvSpPr>
            <p:cNvPr id="23" name="圆角矩形 22"/>
            <p:cNvSpPr/>
            <p:nvPr/>
          </p:nvSpPr>
          <p:spPr>
            <a:xfrm>
              <a:off x="1043608" y="3867894"/>
              <a:ext cx="7209449" cy="1080120"/>
            </a:xfrm>
            <a:prstGeom prst="roundRect">
              <a:avLst/>
            </a:prstGeom>
            <a:solidFill>
              <a:schemeClr val="bg1">
                <a:lumMod val="9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marL="128588" indent="-128588">
                <a:buFont typeface="Arial" panose="020B0604020202020204" pitchFamily="34" charset="0"/>
                <a:buChar char="•"/>
              </a:pPr>
              <a:r>
                <a:rPr lang="zh-CN" altLang="en-US" sz="1050" dirty="0">
                  <a:latin typeface="微软雅黑" panose="020B0503020204020204" pitchFamily="34" charset="-122"/>
                  <a:ea typeface="微软雅黑" panose="020B0503020204020204" pitchFamily="34" charset="-122"/>
                </a:rPr>
                <a:t>领导层对信息化</a:t>
              </a:r>
              <a:r>
                <a:rPr lang="zh-CN" altLang="en-US" sz="1050" dirty="0" smtClean="0">
                  <a:latin typeface="微软雅黑" panose="020B0503020204020204" pitchFamily="34" charset="-122"/>
                  <a:ea typeface="微软雅黑" panose="020B0503020204020204" pitchFamily="34" charset="-122"/>
                </a:rPr>
                <a:t>理解有待</a:t>
              </a:r>
              <a:r>
                <a:rPr lang="zh-CN" altLang="en-US" sz="1050" dirty="0">
                  <a:latin typeface="微软雅黑" panose="020B0503020204020204" pitchFamily="34" charset="-122"/>
                  <a:ea typeface="微软雅黑" panose="020B0503020204020204" pitchFamily="34" charset="-122"/>
                </a:rPr>
                <a:t>提升</a:t>
              </a:r>
              <a:endParaRPr lang="en-US" altLang="zh-CN" sz="1050" dirty="0">
                <a:latin typeface="微软雅黑" panose="020B0503020204020204" pitchFamily="34" charset="-122"/>
                <a:ea typeface="微软雅黑" panose="020B0503020204020204" pitchFamily="34" charset="-122"/>
              </a:endParaRPr>
            </a:p>
            <a:p>
              <a:pPr marL="128588" indent="-128588">
                <a:buFont typeface="Arial" panose="020B0604020202020204" pitchFamily="34" charset="0"/>
                <a:buChar char="•"/>
              </a:pPr>
              <a:r>
                <a:rPr lang="zh-CN" altLang="en-US" sz="1050" dirty="0">
                  <a:latin typeface="微软雅黑" panose="020B0503020204020204" pitchFamily="34" charset="-122"/>
                  <a:ea typeface="微软雅黑" panose="020B0503020204020204" pitchFamily="34" charset="-122"/>
                </a:rPr>
                <a:t>信息中心专业人员的认知基本处于网络硬件层面，对信息化软实力认知不足</a:t>
              </a:r>
              <a:endParaRPr lang="en-US" altLang="zh-CN" sz="1050" dirty="0">
                <a:latin typeface="微软雅黑" panose="020B0503020204020204" pitchFamily="34" charset="-122"/>
                <a:ea typeface="微软雅黑" panose="020B0503020204020204" pitchFamily="34" charset="-122"/>
              </a:endParaRPr>
            </a:p>
            <a:p>
              <a:pPr marL="128588" indent="-128588">
                <a:buFont typeface="Arial" panose="020B0604020202020204" pitchFamily="34" charset="0"/>
                <a:buChar char="•"/>
              </a:pPr>
              <a:r>
                <a:rPr lang="zh-CN" altLang="en-US" sz="1050" dirty="0">
                  <a:latin typeface="微软雅黑" panose="020B0503020204020204" pitchFamily="34" charset="-122"/>
                  <a:ea typeface="微软雅黑" panose="020B0503020204020204" pitchFamily="34" charset="-122"/>
                </a:rPr>
                <a:t>国家政策在大力扶持！</a:t>
              </a:r>
              <a:r>
                <a:rPr lang="zh-CN" altLang="zh-CN" sz="1050" dirty="0">
                  <a:solidFill>
                    <a:srgbClr val="FF0000"/>
                  </a:solidFill>
                  <a:latin typeface="微软雅黑" pitchFamily="34" charset="-122"/>
                  <a:ea typeface="微软雅黑" pitchFamily="34" charset="-122"/>
                </a:rPr>
                <a:t>《国家中长期教育改革和发展规划纲要</a:t>
              </a:r>
              <a:r>
                <a:rPr lang="en-US" altLang="zh-CN" sz="1050" dirty="0">
                  <a:solidFill>
                    <a:srgbClr val="FF0000"/>
                  </a:solidFill>
                  <a:latin typeface="微软雅黑" pitchFamily="34" charset="-122"/>
                  <a:ea typeface="微软雅黑" pitchFamily="34" charset="-122"/>
                </a:rPr>
                <a:t>(2010-2020)</a:t>
              </a:r>
              <a:r>
                <a:rPr lang="zh-CN" altLang="zh-CN" sz="1050" dirty="0">
                  <a:solidFill>
                    <a:srgbClr val="FF0000"/>
                  </a:solidFill>
                  <a:latin typeface="微软雅黑" pitchFamily="34" charset="-122"/>
                  <a:ea typeface="微软雅黑" pitchFamily="34" charset="-122"/>
                </a:rPr>
                <a:t>》《教育信息化十年发展规划（</a:t>
              </a:r>
              <a:r>
                <a:rPr lang="en-US" altLang="zh-CN" sz="1050" dirty="0">
                  <a:solidFill>
                    <a:srgbClr val="FF0000"/>
                  </a:solidFill>
                  <a:latin typeface="微软雅黑" pitchFamily="34" charset="-122"/>
                  <a:ea typeface="微软雅黑" pitchFamily="34" charset="-122"/>
                </a:rPr>
                <a:t>2011-2020</a:t>
              </a:r>
              <a:r>
                <a:rPr lang="zh-CN" altLang="zh-CN" sz="1050" dirty="0">
                  <a:solidFill>
                    <a:srgbClr val="FF0000"/>
                  </a:solidFill>
                  <a:latin typeface="微软雅黑" pitchFamily="34" charset="-122"/>
                  <a:ea typeface="微软雅黑" pitchFamily="34" charset="-122"/>
                </a:rPr>
                <a:t>年）》《国家职业教育数字化校园建设规范（试行）》《加快推进职业教育信息化建设的意见》</a:t>
              </a:r>
              <a:r>
                <a:rPr lang="en-US" altLang="zh-CN" sz="1050" dirty="0">
                  <a:solidFill>
                    <a:srgbClr val="FF0000"/>
                  </a:solidFill>
                  <a:latin typeface="微软雅黑" pitchFamily="34" charset="-122"/>
                  <a:ea typeface="微软雅黑" pitchFamily="34" charset="-122"/>
                </a:rPr>
                <a:t>《</a:t>
              </a:r>
              <a:r>
                <a:rPr lang="zh-CN" altLang="en-US" sz="1050" dirty="0">
                  <a:solidFill>
                    <a:srgbClr val="FF0000"/>
                  </a:solidFill>
                </a:rPr>
                <a:t>国家示范性职业院校建设</a:t>
              </a:r>
              <a:r>
                <a:rPr lang="en-US" altLang="zh-CN" sz="1050" dirty="0">
                  <a:solidFill>
                    <a:srgbClr val="FF0000"/>
                  </a:solidFill>
                </a:rPr>
                <a:t>》</a:t>
              </a:r>
              <a:r>
                <a:rPr lang="zh-CN" altLang="en-US" sz="1050" dirty="0">
                  <a:solidFill>
                    <a:srgbClr val="FF0000"/>
                  </a:solidFill>
                </a:rPr>
                <a:t>职业院校基础能力提升</a:t>
              </a:r>
              <a:r>
                <a:rPr lang="zh-CN" altLang="en-US" sz="1050" dirty="0" smtClean="0">
                  <a:solidFill>
                    <a:srgbClr val="FF0000"/>
                  </a:solidFill>
                </a:rPr>
                <a:t>项目</a:t>
              </a:r>
              <a:endParaRPr lang="en-US" altLang="zh-CN" sz="1050" dirty="0">
                <a:solidFill>
                  <a:srgbClr val="FF0000"/>
                </a:solidFill>
              </a:endParaRPr>
            </a:p>
          </p:txBody>
        </p:sp>
        <p:sp>
          <p:nvSpPr>
            <p:cNvPr id="24" name="圆角矩形 23"/>
            <p:cNvSpPr/>
            <p:nvPr/>
          </p:nvSpPr>
          <p:spPr>
            <a:xfrm>
              <a:off x="3920905" y="3649986"/>
              <a:ext cx="1584176" cy="360040"/>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dirty="0">
                  <a:solidFill>
                    <a:srgbClr val="002060"/>
                  </a:solidFill>
                  <a:latin typeface="微软雅黑" pitchFamily="34" charset="-122"/>
                  <a:ea typeface="微软雅黑" pitchFamily="34" charset="-122"/>
                </a:rPr>
                <a:t>主体</a:t>
              </a:r>
            </a:p>
          </p:txBody>
        </p:sp>
      </p:grpSp>
      <p:pic>
        <p:nvPicPr>
          <p:cNvPr id="25" name="Picture 4" descr="c:\users\administrator\appdata\local\360chrome\chrome\User Data\temp\201107011071309499120203.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7851" b="9624"/>
          <a:stretch/>
        </p:blipFill>
        <p:spPr bwMode="auto">
          <a:xfrm>
            <a:off x="1257440" y="1874451"/>
            <a:ext cx="1088076" cy="1496922"/>
          </a:xfrm>
          <a:prstGeom prst="rect">
            <a:avLst/>
          </a:prstGeom>
          <a:noFill/>
          <a:extLst>
            <a:ext uri="{909E8E84-426E-40DD-AFC4-6F175D3DCCD1}">
              <a14:hiddenFill xmlns:a14="http://schemas.microsoft.com/office/drawing/2010/main">
                <a:solidFill>
                  <a:srgbClr val="FFFFFF"/>
                </a:solidFill>
              </a14:hiddenFill>
            </a:ext>
          </a:extLst>
        </p:spPr>
      </p:pic>
      <p:sp>
        <p:nvSpPr>
          <p:cNvPr id="26" name="文本占位符 21"/>
          <p:cNvSpPr txBox="1">
            <a:spLocks/>
          </p:cNvSpPr>
          <p:nvPr/>
        </p:nvSpPr>
        <p:spPr>
          <a:xfrm>
            <a:off x="3570575" y="1132517"/>
            <a:ext cx="2425496" cy="323850"/>
          </a:xfrm>
          <a:prstGeom prst="rect">
            <a:avLst/>
          </a:prstGeom>
          <a:ln/>
        </p:spPr>
        <p:txBody>
          <a:bodyPr vert="horz" lIns="91440" tIns="45720" rIns="91440" bIns="45720" rtlCol="0" anchor="ctr">
            <a:noAutofit/>
          </a:bodyPr>
          <a:lstStyle>
            <a:defPPr>
              <a:defRPr lang="zh-C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b="1" dirty="0" smtClean="0">
                <a:latin typeface="微软雅黑" panose="020B0503020204020204" pitchFamily="34" charset="-122"/>
                <a:ea typeface="微软雅黑" panose="020B0503020204020204" pitchFamily="34" charset="-122"/>
              </a:rPr>
              <a:t> </a:t>
            </a:r>
            <a:r>
              <a:rPr lang="zh-CN" altLang="en-US" sz="1800" b="1" dirty="0" smtClean="0">
                <a:solidFill>
                  <a:srgbClr val="FF0000"/>
                </a:solidFill>
                <a:latin typeface="微软雅黑" panose="020B0503020204020204" pitchFamily="34" charset="-122"/>
                <a:ea typeface="微软雅黑" panose="020B0503020204020204" pitchFamily="34" charset="-122"/>
              </a:rPr>
              <a:t>发展建设的不均衡性</a:t>
            </a:r>
            <a:endParaRPr lang="zh-CN" altLang="en-US" sz="1800" b="1" dirty="0">
              <a:solidFill>
                <a:srgbClr val="FF0000"/>
              </a:solidFill>
              <a:latin typeface="微软雅黑" panose="020B0503020204020204" pitchFamily="34" charset="-122"/>
              <a:ea typeface="微软雅黑" panose="020B0503020204020204" pitchFamily="34" charset="-122"/>
            </a:endParaRPr>
          </a:p>
        </p:txBody>
      </p:sp>
      <p:sp>
        <p:nvSpPr>
          <p:cNvPr id="27" name="内容占位符 3"/>
          <p:cNvSpPr>
            <a:spLocks noGrp="1"/>
          </p:cNvSpPr>
          <p:nvPr>
            <p:ph idx="1"/>
          </p:nvPr>
        </p:nvSpPr>
        <p:spPr>
          <a:xfrm>
            <a:off x="2792624" y="235525"/>
            <a:ext cx="4242865" cy="338150"/>
          </a:xfrm>
        </p:spPr>
        <p:txBody>
          <a:bodyPr>
            <a:normAutofit fontScale="92500" lnSpcReduction="10000"/>
          </a:bodyPr>
          <a:lstStyle/>
          <a:p>
            <a:pPr marL="0" indent="0">
              <a:buNone/>
            </a:pPr>
            <a:r>
              <a:rPr lang="en-US" altLang="zh-CN" sz="1800" dirty="0" smtClean="0">
                <a:latin typeface="黑体" pitchFamily="49" charset="-122"/>
                <a:ea typeface="黑体" pitchFamily="49" charset="-122"/>
              </a:rPr>
              <a:t>1.</a:t>
            </a:r>
            <a:r>
              <a:rPr lang="zh-CN" altLang="en-US" sz="1800" dirty="0" smtClean="0">
                <a:latin typeface="黑体" pitchFamily="49" charset="-122"/>
                <a:ea typeface="黑体" pitchFamily="49" charset="-122"/>
              </a:rPr>
              <a:t>调查研究、分析现状、集思广益。</a:t>
            </a:r>
            <a:endParaRPr lang="zh-CN" altLang="en-US" sz="1800" dirty="0">
              <a:latin typeface="黑体" pitchFamily="49" charset="-122"/>
              <a:ea typeface="黑体" pitchFamily="49" charset="-122"/>
            </a:endParaRPr>
          </a:p>
        </p:txBody>
      </p:sp>
    </p:spTree>
    <p:extLst>
      <p:ext uri="{BB962C8B-B14F-4D97-AF65-F5344CB8AC3E}">
        <p14:creationId xmlns:p14="http://schemas.microsoft.com/office/powerpoint/2010/main" val="1487092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additive="base">
                                        <p:cTn id="26" dur="500" fill="hold"/>
                                        <p:tgtEl>
                                          <p:spTgt spid="22"/>
                                        </p:tgtEl>
                                        <p:attrNameLst>
                                          <p:attrName>ppt_x</p:attrName>
                                        </p:attrNameLst>
                                      </p:cBhvr>
                                      <p:tavLst>
                                        <p:tav tm="0">
                                          <p:val>
                                            <p:strVal val="#ppt_x"/>
                                          </p:val>
                                        </p:tav>
                                        <p:tav tm="100000">
                                          <p:val>
                                            <p:strVal val="#ppt_x"/>
                                          </p:val>
                                        </p:tav>
                                      </p:tavLst>
                                    </p:anim>
                                    <p:anim calcmode="lin" valueType="num">
                                      <p:cBhvr additive="base">
                                        <p:cTn id="2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标题 1"/>
          <p:cNvSpPr>
            <a:spLocks noGrp="1"/>
          </p:cNvSpPr>
          <p:nvPr>
            <p:ph type="title"/>
          </p:nvPr>
        </p:nvSpPr>
        <p:spPr>
          <a:xfrm>
            <a:off x="1211947" y="686027"/>
            <a:ext cx="7154169" cy="476846"/>
          </a:xfrm>
        </p:spPr>
        <p:txBody>
          <a:bodyPr>
            <a:normAutofit/>
          </a:bodyPr>
          <a:lstStyle/>
          <a:p>
            <a:r>
              <a:rPr lang="zh-CN" altLang="en-US" sz="2400" b="0" dirty="0" smtClean="0">
                <a:latin typeface="黑体" pitchFamily="49" charset="-122"/>
                <a:ea typeface="黑体" pitchFamily="49" charset="-122"/>
              </a:rPr>
              <a:t>职业院校数字校园建设现状分析</a:t>
            </a:r>
            <a:endParaRPr lang="zh-CN" altLang="en-US" sz="2400" b="0" dirty="0">
              <a:latin typeface="黑体" pitchFamily="49" charset="-122"/>
              <a:ea typeface="黑体" pitchFamily="49" charset="-122"/>
            </a:endParaRPr>
          </a:p>
        </p:txBody>
      </p:sp>
      <p:grpSp>
        <p:nvGrpSpPr>
          <p:cNvPr id="8" name="组合 6"/>
          <p:cNvGrpSpPr/>
          <p:nvPr/>
        </p:nvGrpSpPr>
        <p:grpSpPr>
          <a:xfrm>
            <a:off x="2033718" y="1500180"/>
            <a:ext cx="1512168" cy="2303876"/>
            <a:chOff x="1187624" y="2461409"/>
            <a:chExt cx="2016224" cy="1455174"/>
          </a:xfrm>
        </p:grpSpPr>
        <p:sp>
          <p:nvSpPr>
            <p:cNvPr id="9" name="圆角矩形 8"/>
            <p:cNvSpPr/>
            <p:nvPr/>
          </p:nvSpPr>
          <p:spPr>
            <a:xfrm>
              <a:off x="1187624" y="2715766"/>
              <a:ext cx="2016224" cy="253262"/>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10"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6685"/>
            <a:stretch/>
          </p:blipFill>
          <p:spPr bwMode="auto">
            <a:xfrm>
              <a:off x="1907704" y="2821257"/>
              <a:ext cx="578753" cy="1095326"/>
            </a:xfrm>
            <a:prstGeom prst="rect">
              <a:avLst/>
            </a:prstGeom>
            <a:noFill/>
            <a:extLst>
              <a:ext uri="{909E8E84-426E-40DD-AFC4-6F175D3DCCD1}">
                <a14:hiddenFill xmlns:a14="http://schemas.microsoft.com/office/drawing/2010/main">
                  <a:solidFill>
                    <a:srgbClr val="FFFFFF"/>
                  </a:solidFill>
                </a14:hiddenFill>
              </a:ext>
            </a:extLst>
          </p:spPr>
        </p:pic>
        <p:sp>
          <p:nvSpPr>
            <p:cNvPr id="11" name="八角星 10"/>
            <p:cNvSpPr/>
            <p:nvPr/>
          </p:nvSpPr>
          <p:spPr>
            <a:xfrm>
              <a:off x="1643043" y="2647515"/>
              <a:ext cx="1214445" cy="355354"/>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75%</a:t>
              </a:r>
              <a:endParaRPr lang="zh-CN" altLang="en-US" sz="1500" dirty="0">
                <a:solidFill>
                  <a:schemeClr val="bg1"/>
                </a:solidFill>
                <a:latin typeface="微软雅黑" pitchFamily="34" charset="-122"/>
                <a:ea typeface="微软雅黑" pitchFamily="34" charset="-122"/>
              </a:endParaRPr>
            </a:p>
          </p:txBody>
        </p:sp>
        <p:sp>
          <p:nvSpPr>
            <p:cNvPr id="12" name="TextBox 10"/>
            <p:cNvSpPr txBox="1"/>
            <p:nvPr/>
          </p:nvSpPr>
          <p:spPr>
            <a:xfrm>
              <a:off x="1428728" y="2461409"/>
              <a:ext cx="1593707" cy="291597"/>
            </a:xfrm>
            <a:prstGeom prst="rect">
              <a:avLst/>
            </a:prstGeom>
            <a:noFill/>
          </p:spPr>
          <p:txBody>
            <a:bodyPr wrap="square" rtlCol="0">
              <a:spAutoFit/>
            </a:bodyPr>
            <a:lstStyle/>
            <a:p>
              <a:r>
                <a:rPr lang="zh-CN" altLang="en-US" sz="1200" dirty="0">
                  <a:latin typeface="微软雅黑" panose="020B0503020204020204" pitchFamily="34" charset="-122"/>
                  <a:ea typeface="微软雅黑" panose="020B0503020204020204" pitchFamily="34" charset="-122"/>
                </a:rPr>
                <a:t>遭到</a:t>
              </a:r>
              <a:r>
                <a:rPr lang="en-US" altLang="zh-CN" sz="1200" dirty="0">
                  <a:latin typeface="微软雅黑" panose="020B0503020204020204" pitchFamily="34" charset="-122"/>
                  <a:ea typeface="微软雅黑" panose="020B0503020204020204" pitchFamily="34" charset="-122"/>
                </a:rPr>
                <a:t>IT</a:t>
              </a:r>
              <a:r>
                <a:rPr lang="zh-CN" altLang="en-US" sz="1200" dirty="0">
                  <a:latin typeface="微软雅黑" panose="020B0503020204020204" pitchFamily="34" charset="-122"/>
                  <a:ea typeface="微软雅黑" panose="020B0503020204020204" pitchFamily="34" charset="-122"/>
                </a:rPr>
                <a:t>企业绑架</a:t>
              </a:r>
            </a:p>
          </p:txBody>
        </p:sp>
      </p:grpSp>
      <p:grpSp>
        <p:nvGrpSpPr>
          <p:cNvPr id="13" name="组合 17"/>
          <p:cNvGrpSpPr/>
          <p:nvPr/>
        </p:nvGrpSpPr>
        <p:grpSpPr>
          <a:xfrm>
            <a:off x="3821901" y="2357435"/>
            <a:ext cx="1522929" cy="1446620"/>
            <a:chOff x="3571868" y="2263978"/>
            <a:chExt cx="2030572" cy="1536205"/>
          </a:xfrm>
        </p:grpSpPr>
        <p:sp>
          <p:nvSpPr>
            <p:cNvPr id="14" name="圆角矩形 13"/>
            <p:cNvSpPr/>
            <p:nvPr/>
          </p:nvSpPr>
          <p:spPr>
            <a:xfrm>
              <a:off x="3571868" y="2548461"/>
              <a:ext cx="2016224" cy="414241"/>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15"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duotone>
                <a:prstClr val="black"/>
                <a:schemeClr val="accent4">
                  <a:tint val="45000"/>
                  <a:satMod val="400000"/>
                </a:schemeClr>
              </a:duotone>
              <a:extLst>
                <a:ext uri="{28A0092B-C50C-407E-A947-70E740481C1C}">
                  <a14:useLocalDpi xmlns:a14="http://schemas.microsoft.com/office/drawing/2010/main" val="0"/>
                </a:ext>
              </a:extLst>
            </a:blip>
            <a:srcRect b="6685"/>
            <a:stretch/>
          </p:blipFill>
          <p:spPr bwMode="auto">
            <a:xfrm>
              <a:off x="4282623" y="2859782"/>
              <a:ext cx="578753" cy="940401"/>
            </a:xfrm>
            <a:prstGeom prst="rect">
              <a:avLst/>
            </a:prstGeom>
            <a:noFill/>
            <a:extLst>
              <a:ext uri="{909E8E84-426E-40DD-AFC4-6F175D3DCCD1}">
                <a14:hiddenFill xmlns:a14="http://schemas.microsoft.com/office/drawing/2010/main">
                  <a:solidFill>
                    <a:srgbClr val="FFFFFF"/>
                  </a:solidFill>
                </a14:hiddenFill>
              </a:ext>
            </a:extLst>
          </p:spPr>
        </p:pic>
        <p:sp>
          <p:nvSpPr>
            <p:cNvPr id="16" name="八角星 15"/>
            <p:cNvSpPr/>
            <p:nvPr/>
          </p:nvSpPr>
          <p:spPr>
            <a:xfrm>
              <a:off x="3905245" y="2491565"/>
              <a:ext cx="1333509" cy="531034"/>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20%</a:t>
              </a:r>
              <a:endParaRPr lang="zh-CN" altLang="en-US" sz="1500" dirty="0">
                <a:solidFill>
                  <a:schemeClr val="bg1"/>
                </a:solidFill>
                <a:latin typeface="微软雅黑" pitchFamily="34" charset="-122"/>
                <a:ea typeface="微软雅黑" pitchFamily="34" charset="-122"/>
              </a:endParaRPr>
            </a:p>
          </p:txBody>
        </p:sp>
        <p:sp>
          <p:nvSpPr>
            <p:cNvPr id="17" name="TextBox 14"/>
            <p:cNvSpPr txBox="1"/>
            <p:nvPr/>
          </p:nvSpPr>
          <p:spPr>
            <a:xfrm>
              <a:off x="3714744" y="2263978"/>
              <a:ext cx="1887696" cy="294153"/>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院校参与建设设计</a:t>
              </a:r>
            </a:p>
          </p:txBody>
        </p:sp>
      </p:grpSp>
      <p:grpSp>
        <p:nvGrpSpPr>
          <p:cNvPr id="18" name="组合 20"/>
          <p:cNvGrpSpPr/>
          <p:nvPr/>
        </p:nvGrpSpPr>
        <p:grpSpPr>
          <a:xfrm>
            <a:off x="5589992" y="2678908"/>
            <a:ext cx="1821669" cy="1178727"/>
            <a:chOff x="5940722" y="2476032"/>
            <a:chExt cx="2428892" cy="1312472"/>
          </a:xfrm>
        </p:grpSpPr>
        <p:pic>
          <p:nvPicPr>
            <p:cNvPr id="19" name="Picture 2" descr="c:\users\administrator\appdata\local\360chrome\chrome\User Data\temp\2476235_230106560825_2.jpg"/>
            <p:cNvPicPr>
              <a:picLocks noChangeAspect="1" noChangeArrowheads="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b="6685"/>
            <a:stretch/>
          </p:blipFill>
          <p:spPr bwMode="auto">
            <a:xfrm>
              <a:off x="6726540" y="3311241"/>
              <a:ext cx="578753" cy="477263"/>
            </a:xfrm>
            <a:prstGeom prst="rect">
              <a:avLst/>
            </a:prstGeom>
            <a:noFill/>
            <a:extLst>
              <a:ext uri="{909E8E84-426E-40DD-AFC4-6F175D3DCCD1}">
                <a14:hiddenFill xmlns:a14="http://schemas.microsoft.com/office/drawing/2010/main">
                  <a:solidFill>
                    <a:srgbClr val="FFFFFF"/>
                  </a:solidFill>
                </a14:hiddenFill>
              </a:ext>
            </a:extLst>
          </p:spPr>
        </p:pic>
        <p:sp>
          <p:nvSpPr>
            <p:cNvPr id="20" name="圆角矩形 19"/>
            <p:cNvSpPr/>
            <p:nvPr/>
          </p:nvSpPr>
          <p:spPr>
            <a:xfrm>
              <a:off x="6012160" y="2893636"/>
              <a:ext cx="2016224" cy="41760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1" name="八角星 20"/>
            <p:cNvSpPr/>
            <p:nvPr/>
          </p:nvSpPr>
          <p:spPr>
            <a:xfrm>
              <a:off x="6297911" y="2833978"/>
              <a:ext cx="1381133" cy="516858"/>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5%</a:t>
              </a:r>
              <a:endParaRPr lang="zh-CN" altLang="en-US" sz="1500" dirty="0">
                <a:solidFill>
                  <a:schemeClr val="bg1"/>
                </a:solidFill>
                <a:latin typeface="微软雅黑" pitchFamily="34" charset="-122"/>
                <a:ea typeface="微软雅黑" pitchFamily="34" charset="-122"/>
              </a:endParaRPr>
            </a:p>
          </p:txBody>
        </p:sp>
        <p:sp>
          <p:nvSpPr>
            <p:cNvPr id="22" name="矩形 21"/>
            <p:cNvSpPr/>
            <p:nvPr/>
          </p:nvSpPr>
          <p:spPr>
            <a:xfrm>
              <a:off x="5940722" y="2476032"/>
              <a:ext cx="2428892" cy="308429"/>
            </a:xfrm>
            <a:prstGeom prst="rect">
              <a:avLst/>
            </a:prstGeom>
          </p:spPr>
          <p:txBody>
            <a:bodyPr wrap="square">
              <a:spAutoFit/>
            </a:bodyPr>
            <a:lstStyle/>
            <a:p>
              <a:r>
                <a:rPr lang="zh-CN" altLang="en-US" sz="1200" dirty="0">
                  <a:latin typeface="微软雅黑" panose="020B0503020204020204" pitchFamily="34" charset="-122"/>
                  <a:ea typeface="微软雅黑" panose="020B0503020204020204" pitchFamily="34" charset="-122"/>
                </a:rPr>
                <a:t>院校全面实施需求设计</a:t>
              </a:r>
            </a:p>
          </p:txBody>
        </p:sp>
      </p:grpSp>
      <p:pic>
        <p:nvPicPr>
          <p:cNvPr id="23" name="Picture 4" descr="c:\users\administrator\appdata\local\360chrome\chrome\User Data\temp\201107011071309499120203.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7851" b="9624"/>
          <a:stretch/>
        </p:blipFill>
        <p:spPr bwMode="auto">
          <a:xfrm>
            <a:off x="785786" y="714362"/>
            <a:ext cx="1088076" cy="1496922"/>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p:cNvSpPr/>
          <p:nvPr/>
        </p:nvSpPr>
        <p:spPr>
          <a:xfrm>
            <a:off x="1839496" y="3857634"/>
            <a:ext cx="5518586" cy="42862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FF0000"/>
                </a:solidFill>
                <a:latin typeface="微软雅黑" panose="020B0503020204020204" pitchFamily="34" charset="-122"/>
                <a:ea typeface="微软雅黑" panose="020B0503020204020204" pitchFamily="34" charset="-122"/>
              </a:rPr>
              <a:t>职业院校数字校园发展建设的不规范性</a:t>
            </a:r>
          </a:p>
        </p:txBody>
      </p:sp>
      <p:sp>
        <p:nvSpPr>
          <p:cNvPr id="25" name="内容占位符 3"/>
          <p:cNvSpPr>
            <a:spLocks noGrp="1"/>
          </p:cNvSpPr>
          <p:nvPr>
            <p:ph idx="1"/>
          </p:nvPr>
        </p:nvSpPr>
        <p:spPr>
          <a:xfrm>
            <a:off x="2792624" y="235525"/>
            <a:ext cx="4242865" cy="338150"/>
          </a:xfrm>
        </p:spPr>
        <p:txBody>
          <a:bodyPr>
            <a:normAutofit fontScale="92500" lnSpcReduction="10000"/>
          </a:bodyPr>
          <a:lstStyle/>
          <a:p>
            <a:pPr marL="0" indent="0">
              <a:buNone/>
            </a:pPr>
            <a:r>
              <a:rPr lang="en-US" altLang="zh-CN" sz="1800" dirty="0" smtClean="0">
                <a:latin typeface="黑体" pitchFamily="49" charset="-122"/>
                <a:ea typeface="黑体" pitchFamily="49" charset="-122"/>
              </a:rPr>
              <a:t>1.</a:t>
            </a:r>
            <a:r>
              <a:rPr lang="zh-CN" altLang="en-US" sz="1800" dirty="0" smtClean="0">
                <a:latin typeface="黑体" pitchFamily="49" charset="-122"/>
                <a:ea typeface="黑体" pitchFamily="49" charset="-122"/>
              </a:rPr>
              <a:t>调查研究、分析现状、集思广益。</a:t>
            </a:r>
            <a:endParaRPr lang="zh-CN" altLang="en-US" sz="1800" dirty="0">
              <a:latin typeface="黑体" pitchFamily="49" charset="-122"/>
              <a:ea typeface="黑体" pitchFamily="49" charset="-122"/>
            </a:endParaRPr>
          </a:p>
        </p:txBody>
      </p:sp>
    </p:spTree>
    <p:extLst>
      <p:ext uri="{BB962C8B-B14F-4D97-AF65-F5344CB8AC3E}">
        <p14:creationId xmlns:p14="http://schemas.microsoft.com/office/powerpoint/2010/main" val="63015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标题 1"/>
          <p:cNvSpPr>
            <a:spLocks noGrp="1"/>
          </p:cNvSpPr>
          <p:nvPr>
            <p:ph type="title"/>
          </p:nvPr>
        </p:nvSpPr>
        <p:spPr>
          <a:xfrm>
            <a:off x="1115616" y="487726"/>
            <a:ext cx="7154169" cy="476846"/>
          </a:xfrm>
        </p:spPr>
        <p:txBody>
          <a:bodyPr>
            <a:normAutofit/>
          </a:bodyPr>
          <a:lstStyle/>
          <a:p>
            <a:r>
              <a:rPr lang="zh-CN" altLang="en-US" sz="2400" b="0" dirty="0" smtClean="0">
                <a:latin typeface="黑体" pitchFamily="49" charset="-122"/>
                <a:ea typeface="黑体" pitchFamily="49" charset="-122"/>
              </a:rPr>
              <a:t>职业院校数字校园建设现状分析</a:t>
            </a:r>
            <a:endParaRPr lang="zh-CN" altLang="en-US" sz="2400" b="0" dirty="0">
              <a:latin typeface="黑体" pitchFamily="49" charset="-122"/>
              <a:ea typeface="黑体" pitchFamily="49" charset="-122"/>
            </a:endParaRPr>
          </a:p>
        </p:txBody>
      </p:sp>
      <p:grpSp>
        <p:nvGrpSpPr>
          <p:cNvPr id="7" name="组合 6"/>
          <p:cNvGrpSpPr/>
          <p:nvPr/>
        </p:nvGrpSpPr>
        <p:grpSpPr>
          <a:xfrm>
            <a:off x="2033718" y="2303858"/>
            <a:ext cx="1512168" cy="1500198"/>
            <a:chOff x="1187624" y="2461409"/>
            <a:chExt cx="2016224" cy="1455174"/>
          </a:xfrm>
        </p:grpSpPr>
        <p:sp>
          <p:nvSpPr>
            <p:cNvPr id="8" name="圆角矩形 7"/>
            <p:cNvSpPr/>
            <p:nvPr/>
          </p:nvSpPr>
          <p:spPr>
            <a:xfrm>
              <a:off x="1187624" y="2715766"/>
              <a:ext cx="2016224" cy="36928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9"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6685"/>
            <a:stretch/>
          </p:blipFill>
          <p:spPr bwMode="auto">
            <a:xfrm>
              <a:off x="1907704" y="3075806"/>
              <a:ext cx="578753" cy="840777"/>
            </a:xfrm>
            <a:prstGeom prst="rect">
              <a:avLst/>
            </a:prstGeom>
            <a:noFill/>
            <a:extLst>
              <a:ext uri="{909E8E84-426E-40DD-AFC4-6F175D3DCCD1}">
                <a14:hiddenFill xmlns:a14="http://schemas.microsoft.com/office/drawing/2010/main">
                  <a:solidFill>
                    <a:srgbClr val="FFFFFF"/>
                  </a:solidFill>
                </a14:hiddenFill>
              </a:ext>
            </a:extLst>
          </p:spPr>
        </p:pic>
        <p:sp>
          <p:nvSpPr>
            <p:cNvPr id="10" name="八角星 9"/>
            <p:cNvSpPr/>
            <p:nvPr/>
          </p:nvSpPr>
          <p:spPr>
            <a:xfrm>
              <a:off x="1619229" y="2651967"/>
              <a:ext cx="1163528" cy="485057"/>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35%</a:t>
              </a:r>
              <a:endParaRPr lang="zh-CN" altLang="en-US" sz="1500" dirty="0">
                <a:solidFill>
                  <a:schemeClr val="bg1"/>
                </a:solidFill>
                <a:latin typeface="微软雅黑" pitchFamily="34" charset="-122"/>
                <a:ea typeface="微软雅黑" pitchFamily="34" charset="-122"/>
              </a:endParaRPr>
            </a:p>
          </p:txBody>
        </p:sp>
        <p:sp>
          <p:nvSpPr>
            <p:cNvPr id="11" name="TextBox 10"/>
            <p:cNvSpPr txBox="1"/>
            <p:nvPr/>
          </p:nvSpPr>
          <p:spPr>
            <a:xfrm>
              <a:off x="1428728" y="2461409"/>
              <a:ext cx="1593707" cy="268686"/>
            </a:xfrm>
            <a:prstGeom prst="rect">
              <a:avLst/>
            </a:prstGeom>
            <a:noFill/>
          </p:spPr>
          <p:txBody>
            <a:bodyPr wrap="square" rtlCol="0">
              <a:spAutoFit/>
            </a:bodyPr>
            <a:lstStyle/>
            <a:p>
              <a:r>
                <a:rPr lang="zh-CN" altLang="en-US" sz="1200" dirty="0">
                  <a:latin typeface="微软雅黑" panose="020B0503020204020204" pitchFamily="34" charset="-122"/>
                  <a:ea typeface="微软雅黑" panose="020B0503020204020204" pitchFamily="34" charset="-122"/>
                </a:rPr>
                <a:t>系统各不相容</a:t>
              </a:r>
            </a:p>
          </p:txBody>
        </p:sp>
      </p:grpSp>
      <p:grpSp>
        <p:nvGrpSpPr>
          <p:cNvPr id="12" name="组合 17"/>
          <p:cNvGrpSpPr/>
          <p:nvPr/>
        </p:nvGrpSpPr>
        <p:grpSpPr>
          <a:xfrm>
            <a:off x="3821901" y="1339445"/>
            <a:ext cx="1512168" cy="2464610"/>
            <a:chOff x="3571868" y="2263978"/>
            <a:chExt cx="2016224" cy="1536205"/>
          </a:xfrm>
        </p:grpSpPr>
        <p:sp>
          <p:nvSpPr>
            <p:cNvPr id="13" name="圆角矩形 12"/>
            <p:cNvSpPr/>
            <p:nvPr/>
          </p:nvSpPr>
          <p:spPr>
            <a:xfrm>
              <a:off x="3571868" y="2548461"/>
              <a:ext cx="2016224" cy="24984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14"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duotone>
                <a:prstClr val="black"/>
                <a:schemeClr val="accent4">
                  <a:tint val="45000"/>
                  <a:satMod val="400000"/>
                </a:schemeClr>
              </a:duotone>
              <a:extLst>
                <a:ext uri="{28A0092B-C50C-407E-A947-70E740481C1C}">
                  <a14:useLocalDpi xmlns:a14="http://schemas.microsoft.com/office/drawing/2010/main" val="0"/>
                </a:ext>
              </a:extLst>
            </a:blip>
            <a:srcRect b="6685"/>
            <a:stretch/>
          </p:blipFill>
          <p:spPr bwMode="auto">
            <a:xfrm>
              <a:off x="4282623" y="2670293"/>
              <a:ext cx="578753" cy="1129890"/>
            </a:xfrm>
            <a:prstGeom prst="rect">
              <a:avLst/>
            </a:prstGeom>
            <a:noFill/>
            <a:extLst>
              <a:ext uri="{909E8E84-426E-40DD-AFC4-6F175D3DCCD1}">
                <a14:hiddenFill xmlns:a14="http://schemas.microsoft.com/office/drawing/2010/main">
                  <a:solidFill>
                    <a:srgbClr val="FFFFFF"/>
                  </a:solidFill>
                </a14:hiddenFill>
              </a:ext>
            </a:extLst>
          </p:spPr>
        </p:pic>
        <p:sp>
          <p:nvSpPr>
            <p:cNvPr id="15" name="八角星 14"/>
            <p:cNvSpPr/>
            <p:nvPr/>
          </p:nvSpPr>
          <p:spPr>
            <a:xfrm>
              <a:off x="3905245" y="2497748"/>
              <a:ext cx="1333509" cy="311694"/>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50%</a:t>
              </a:r>
              <a:endParaRPr lang="zh-CN" altLang="en-US" sz="1500" dirty="0">
                <a:solidFill>
                  <a:schemeClr val="bg1"/>
                </a:solidFill>
                <a:latin typeface="微软雅黑" pitchFamily="34" charset="-122"/>
                <a:ea typeface="微软雅黑" pitchFamily="34" charset="-122"/>
              </a:endParaRPr>
            </a:p>
          </p:txBody>
        </p:sp>
        <p:sp>
          <p:nvSpPr>
            <p:cNvPr id="16" name="TextBox 14"/>
            <p:cNvSpPr txBox="1"/>
            <p:nvPr/>
          </p:nvSpPr>
          <p:spPr>
            <a:xfrm>
              <a:off x="3714744" y="2263978"/>
              <a:ext cx="1477328" cy="172655"/>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系统相容性差</a:t>
              </a:r>
            </a:p>
          </p:txBody>
        </p:sp>
      </p:grpSp>
      <p:grpSp>
        <p:nvGrpSpPr>
          <p:cNvPr id="17" name="组合 20"/>
          <p:cNvGrpSpPr/>
          <p:nvPr/>
        </p:nvGrpSpPr>
        <p:grpSpPr>
          <a:xfrm>
            <a:off x="5589992" y="2678908"/>
            <a:ext cx="1821669" cy="1178727"/>
            <a:chOff x="5940722" y="2476032"/>
            <a:chExt cx="2428892" cy="1312472"/>
          </a:xfrm>
        </p:grpSpPr>
        <p:pic>
          <p:nvPicPr>
            <p:cNvPr id="18" name="Picture 2" descr="c:\users\administrator\appdata\local\360chrome\chrome\User Data\temp\2476235_230106560825_2.jpg"/>
            <p:cNvPicPr>
              <a:picLocks noChangeAspect="1" noChangeArrowheads="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b="6685"/>
            <a:stretch/>
          </p:blipFill>
          <p:spPr bwMode="auto">
            <a:xfrm>
              <a:off x="6726540" y="3311241"/>
              <a:ext cx="578753" cy="477263"/>
            </a:xfrm>
            <a:prstGeom prst="rect">
              <a:avLst/>
            </a:prstGeom>
            <a:noFill/>
            <a:extLst>
              <a:ext uri="{909E8E84-426E-40DD-AFC4-6F175D3DCCD1}">
                <a14:hiddenFill xmlns:a14="http://schemas.microsoft.com/office/drawing/2010/main">
                  <a:solidFill>
                    <a:srgbClr val="FFFFFF"/>
                  </a:solidFill>
                </a14:hiddenFill>
              </a:ext>
            </a:extLst>
          </p:spPr>
        </p:pic>
        <p:sp>
          <p:nvSpPr>
            <p:cNvPr id="19" name="圆角矩形 18"/>
            <p:cNvSpPr/>
            <p:nvPr/>
          </p:nvSpPr>
          <p:spPr>
            <a:xfrm>
              <a:off x="6012160" y="2893636"/>
              <a:ext cx="2016224" cy="41760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0" name="八角星 19"/>
            <p:cNvSpPr/>
            <p:nvPr/>
          </p:nvSpPr>
          <p:spPr>
            <a:xfrm>
              <a:off x="6440789" y="2833978"/>
              <a:ext cx="1214447" cy="516858"/>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15%</a:t>
              </a:r>
              <a:endParaRPr lang="zh-CN" altLang="en-US" sz="1500" dirty="0">
                <a:solidFill>
                  <a:schemeClr val="bg1"/>
                </a:solidFill>
                <a:latin typeface="微软雅黑" pitchFamily="34" charset="-122"/>
                <a:ea typeface="微软雅黑" pitchFamily="34" charset="-122"/>
              </a:endParaRPr>
            </a:p>
          </p:txBody>
        </p:sp>
        <p:sp>
          <p:nvSpPr>
            <p:cNvPr id="21" name="矩形 20"/>
            <p:cNvSpPr/>
            <p:nvPr/>
          </p:nvSpPr>
          <p:spPr>
            <a:xfrm>
              <a:off x="5940722" y="2476032"/>
              <a:ext cx="2428892" cy="308429"/>
            </a:xfrm>
            <a:prstGeom prst="rect">
              <a:avLst/>
            </a:prstGeom>
          </p:spPr>
          <p:txBody>
            <a:bodyPr wrap="square">
              <a:spAutoFit/>
            </a:bodyPr>
            <a:lstStyle/>
            <a:p>
              <a:r>
                <a:rPr lang="zh-CN" altLang="en-US" sz="1200" dirty="0">
                  <a:latin typeface="微软雅黑" panose="020B0503020204020204" pitchFamily="34" charset="-122"/>
                  <a:ea typeface="微软雅黑" panose="020B0503020204020204" pitchFamily="34" charset="-122"/>
                </a:rPr>
                <a:t>       系统勉强相容</a:t>
              </a:r>
            </a:p>
          </p:txBody>
        </p:sp>
      </p:grpSp>
      <p:pic>
        <p:nvPicPr>
          <p:cNvPr id="22" name="Picture 4" descr="c:\users\administrator\appdata\local\360chrome\chrome\User Data\temp\201107011071309499120203.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7851" b="9624"/>
          <a:stretch/>
        </p:blipFill>
        <p:spPr bwMode="auto">
          <a:xfrm>
            <a:off x="1331640" y="771550"/>
            <a:ext cx="1088076" cy="1496922"/>
          </a:xfrm>
          <a:prstGeom prst="rect">
            <a:avLst/>
          </a:prstGeom>
          <a:noFill/>
          <a:extLst>
            <a:ext uri="{909E8E84-426E-40DD-AFC4-6F175D3DCCD1}">
              <a14:hiddenFill xmlns:a14="http://schemas.microsoft.com/office/drawing/2010/main">
                <a:solidFill>
                  <a:srgbClr val="FFFFFF"/>
                </a:solidFill>
              </a14:hiddenFill>
            </a:ext>
          </a:extLst>
        </p:spPr>
      </p:pic>
      <p:sp>
        <p:nvSpPr>
          <p:cNvPr id="23" name="矩形 22"/>
          <p:cNvSpPr/>
          <p:nvPr/>
        </p:nvSpPr>
        <p:spPr>
          <a:xfrm>
            <a:off x="1812706" y="3875398"/>
            <a:ext cx="5518586" cy="42862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4" name="文本占位符 20"/>
          <p:cNvSpPr txBox="1">
            <a:spLocks/>
          </p:cNvSpPr>
          <p:nvPr/>
        </p:nvSpPr>
        <p:spPr>
          <a:xfrm>
            <a:off x="2361231" y="3915812"/>
            <a:ext cx="4794508" cy="323850"/>
          </a:xfrm>
          <a:prstGeom prst="rect">
            <a:avLst/>
          </a:prstGeom>
          <a:ln/>
        </p:spPr>
        <p:txBody>
          <a:bodyPr vert="horz" lIns="91440" tIns="45720" rIns="91440" bIns="45720" rtlCol="0" anchor="ctr"/>
          <a:lstStyle>
            <a:defPPr>
              <a:defRPr lang="zh-C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800" b="1" dirty="0" smtClean="0">
                <a:solidFill>
                  <a:srgbClr val="FF0000"/>
                </a:solidFill>
                <a:latin typeface="微软雅黑" panose="020B0503020204020204" pitchFamily="34" charset="-122"/>
                <a:ea typeface="微软雅黑" panose="020B0503020204020204" pitchFamily="34" charset="-122"/>
              </a:rPr>
              <a:t>职业</a:t>
            </a:r>
            <a:r>
              <a:rPr lang="zh-CN" altLang="en-US" sz="1800" b="1" dirty="0" smtClean="0">
                <a:solidFill>
                  <a:srgbClr val="FF0000"/>
                </a:solidFill>
                <a:latin typeface="微软雅黑" panose="020B0503020204020204" pitchFamily="34" charset="-122"/>
                <a:ea typeface="微软雅黑" panose="020B0503020204020204" pitchFamily="34" charset="-122"/>
              </a:rPr>
              <a:t>院校数字校园发展建设的不相容性</a:t>
            </a:r>
            <a:endParaRPr lang="zh-CN" altLang="en-US" sz="1800" b="1" dirty="0">
              <a:solidFill>
                <a:srgbClr val="FF0000"/>
              </a:solidFill>
              <a:latin typeface="微软雅黑" panose="020B0503020204020204" pitchFamily="34" charset="-122"/>
              <a:ea typeface="微软雅黑" panose="020B0503020204020204" pitchFamily="34" charset="-122"/>
            </a:endParaRPr>
          </a:p>
        </p:txBody>
      </p:sp>
      <p:sp>
        <p:nvSpPr>
          <p:cNvPr id="25" name="内容占位符 3"/>
          <p:cNvSpPr>
            <a:spLocks noGrp="1"/>
          </p:cNvSpPr>
          <p:nvPr>
            <p:ph idx="1"/>
          </p:nvPr>
        </p:nvSpPr>
        <p:spPr>
          <a:xfrm>
            <a:off x="2792624" y="235525"/>
            <a:ext cx="4242865" cy="338150"/>
          </a:xfrm>
        </p:spPr>
        <p:txBody>
          <a:bodyPr>
            <a:normAutofit fontScale="92500" lnSpcReduction="10000"/>
          </a:bodyPr>
          <a:lstStyle/>
          <a:p>
            <a:pPr marL="0" indent="0">
              <a:buNone/>
            </a:pPr>
            <a:r>
              <a:rPr lang="en-US" altLang="zh-CN" sz="1800" dirty="0" smtClean="0">
                <a:latin typeface="黑体" pitchFamily="49" charset="-122"/>
                <a:ea typeface="黑体" pitchFamily="49" charset="-122"/>
              </a:rPr>
              <a:t>1.</a:t>
            </a:r>
            <a:r>
              <a:rPr lang="zh-CN" altLang="en-US" sz="1800" dirty="0" smtClean="0">
                <a:latin typeface="黑体" pitchFamily="49" charset="-122"/>
                <a:ea typeface="黑体" pitchFamily="49" charset="-122"/>
              </a:rPr>
              <a:t>调查研究、分析现状、集思广益。</a:t>
            </a:r>
            <a:endParaRPr lang="zh-CN" altLang="en-US" sz="1800" dirty="0">
              <a:latin typeface="黑体" pitchFamily="49" charset="-122"/>
              <a:ea typeface="黑体" pitchFamily="49" charset="-122"/>
            </a:endParaRPr>
          </a:p>
        </p:txBody>
      </p:sp>
    </p:spTree>
    <p:extLst>
      <p:ext uri="{BB962C8B-B14F-4D97-AF65-F5344CB8AC3E}">
        <p14:creationId xmlns:p14="http://schemas.microsoft.com/office/powerpoint/2010/main" val="416121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标题 1"/>
          <p:cNvSpPr>
            <a:spLocks noGrp="1"/>
          </p:cNvSpPr>
          <p:nvPr>
            <p:ph type="title"/>
          </p:nvPr>
        </p:nvSpPr>
        <p:spPr>
          <a:xfrm>
            <a:off x="1115616" y="398643"/>
            <a:ext cx="7154169" cy="476846"/>
          </a:xfrm>
        </p:spPr>
        <p:txBody>
          <a:bodyPr>
            <a:normAutofit/>
          </a:bodyPr>
          <a:lstStyle/>
          <a:p>
            <a:r>
              <a:rPr lang="zh-CN" altLang="en-US" sz="2400" b="0" dirty="0" smtClean="0">
                <a:latin typeface="黑体" pitchFamily="49" charset="-122"/>
                <a:ea typeface="黑体" pitchFamily="49" charset="-122"/>
              </a:rPr>
              <a:t>职业院校数字校园建设现状分析</a:t>
            </a:r>
            <a:endParaRPr lang="zh-CN" altLang="en-US" sz="2400" b="0" dirty="0">
              <a:latin typeface="黑体" pitchFamily="49" charset="-122"/>
              <a:ea typeface="黑体" pitchFamily="49" charset="-122"/>
            </a:endParaRPr>
          </a:p>
        </p:txBody>
      </p:sp>
      <p:grpSp>
        <p:nvGrpSpPr>
          <p:cNvPr id="4" name="组合 6"/>
          <p:cNvGrpSpPr/>
          <p:nvPr/>
        </p:nvGrpSpPr>
        <p:grpSpPr>
          <a:xfrm>
            <a:off x="2033718" y="2196701"/>
            <a:ext cx="1627448" cy="1607355"/>
            <a:chOff x="1187624" y="2461409"/>
            <a:chExt cx="2169930" cy="1455174"/>
          </a:xfrm>
        </p:grpSpPr>
        <p:sp>
          <p:nvSpPr>
            <p:cNvPr id="7" name="圆角矩形 6"/>
            <p:cNvSpPr/>
            <p:nvPr/>
          </p:nvSpPr>
          <p:spPr>
            <a:xfrm>
              <a:off x="1187624" y="2715766"/>
              <a:ext cx="2016224" cy="32771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8"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6685"/>
            <a:stretch/>
          </p:blipFill>
          <p:spPr bwMode="auto">
            <a:xfrm>
              <a:off x="1907704" y="3075806"/>
              <a:ext cx="578753" cy="840777"/>
            </a:xfrm>
            <a:prstGeom prst="rect">
              <a:avLst/>
            </a:prstGeom>
            <a:noFill/>
            <a:extLst>
              <a:ext uri="{909E8E84-426E-40DD-AFC4-6F175D3DCCD1}">
                <a14:hiddenFill xmlns:a14="http://schemas.microsoft.com/office/drawing/2010/main">
                  <a:solidFill>
                    <a:srgbClr val="FFFFFF"/>
                  </a:solidFill>
                </a14:hiddenFill>
              </a:ext>
            </a:extLst>
          </p:spPr>
        </p:pic>
        <p:sp>
          <p:nvSpPr>
            <p:cNvPr id="9" name="八角星 8"/>
            <p:cNvSpPr/>
            <p:nvPr/>
          </p:nvSpPr>
          <p:spPr>
            <a:xfrm>
              <a:off x="1523979" y="2671600"/>
              <a:ext cx="1333509" cy="452367"/>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30%</a:t>
              </a:r>
              <a:endParaRPr lang="zh-CN" altLang="en-US" sz="1500" dirty="0">
                <a:solidFill>
                  <a:schemeClr val="bg1"/>
                </a:solidFill>
                <a:latin typeface="微软雅黑" pitchFamily="34" charset="-122"/>
                <a:ea typeface="微软雅黑" pitchFamily="34" charset="-122"/>
              </a:endParaRPr>
            </a:p>
          </p:txBody>
        </p:sp>
        <p:sp>
          <p:nvSpPr>
            <p:cNvPr id="10" name="TextBox 10"/>
            <p:cNvSpPr txBox="1"/>
            <p:nvPr/>
          </p:nvSpPr>
          <p:spPr>
            <a:xfrm>
              <a:off x="1428728" y="2461409"/>
              <a:ext cx="1928826" cy="250773"/>
            </a:xfrm>
            <a:prstGeom prst="rect">
              <a:avLst/>
            </a:prstGeom>
            <a:noFill/>
          </p:spPr>
          <p:txBody>
            <a:bodyPr wrap="square" rtlCol="0">
              <a:spAutoFit/>
            </a:bodyPr>
            <a:lstStyle/>
            <a:p>
              <a:r>
                <a:rPr lang="zh-CN" altLang="en-US" sz="1200" dirty="0">
                  <a:latin typeface="微软雅黑" panose="020B0503020204020204" pitchFamily="34" charset="-122"/>
                  <a:ea typeface="微软雅黑" panose="020B0503020204020204" pitchFamily="34" charset="-122"/>
                </a:rPr>
                <a:t>存在严重信息孤岛</a:t>
              </a:r>
            </a:p>
          </p:txBody>
        </p:sp>
      </p:grpSp>
      <p:grpSp>
        <p:nvGrpSpPr>
          <p:cNvPr id="11" name="组合 17"/>
          <p:cNvGrpSpPr/>
          <p:nvPr/>
        </p:nvGrpSpPr>
        <p:grpSpPr>
          <a:xfrm>
            <a:off x="3821901" y="964395"/>
            <a:ext cx="1512168" cy="2839660"/>
            <a:chOff x="3571868" y="2263978"/>
            <a:chExt cx="2016224" cy="1536205"/>
          </a:xfrm>
        </p:grpSpPr>
        <p:sp>
          <p:nvSpPr>
            <p:cNvPr id="12" name="圆角矩形 11"/>
            <p:cNvSpPr/>
            <p:nvPr/>
          </p:nvSpPr>
          <p:spPr>
            <a:xfrm>
              <a:off x="3571868" y="2548461"/>
              <a:ext cx="2016224" cy="208262"/>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13"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duotone>
                <a:prstClr val="black"/>
                <a:schemeClr val="accent4">
                  <a:tint val="45000"/>
                  <a:satMod val="400000"/>
                </a:schemeClr>
              </a:duotone>
              <a:extLst>
                <a:ext uri="{28A0092B-C50C-407E-A947-70E740481C1C}">
                  <a14:useLocalDpi xmlns:a14="http://schemas.microsoft.com/office/drawing/2010/main" val="0"/>
                </a:ext>
              </a:extLst>
            </a:blip>
            <a:srcRect b="6685"/>
            <a:stretch/>
          </p:blipFill>
          <p:spPr bwMode="auto">
            <a:xfrm>
              <a:off x="4282623" y="2645709"/>
              <a:ext cx="578753" cy="1154474"/>
            </a:xfrm>
            <a:prstGeom prst="rect">
              <a:avLst/>
            </a:prstGeom>
            <a:noFill/>
            <a:extLst>
              <a:ext uri="{909E8E84-426E-40DD-AFC4-6F175D3DCCD1}">
                <a14:hiddenFill xmlns:a14="http://schemas.microsoft.com/office/drawing/2010/main">
                  <a:solidFill>
                    <a:srgbClr val="FFFFFF"/>
                  </a:solidFill>
                </a14:hiddenFill>
              </a:ext>
            </a:extLst>
          </p:spPr>
        </p:pic>
        <p:sp>
          <p:nvSpPr>
            <p:cNvPr id="14" name="八角星 13"/>
            <p:cNvSpPr/>
            <p:nvPr/>
          </p:nvSpPr>
          <p:spPr>
            <a:xfrm>
              <a:off x="3905245" y="2515181"/>
              <a:ext cx="1333509" cy="275894"/>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60%</a:t>
              </a:r>
              <a:endParaRPr lang="zh-CN" altLang="en-US" sz="1500" dirty="0">
                <a:solidFill>
                  <a:schemeClr val="bg1"/>
                </a:solidFill>
                <a:latin typeface="微软雅黑" pitchFamily="34" charset="-122"/>
                <a:ea typeface="微软雅黑" pitchFamily="34" charset="-122"/>
              </a:endParaRPr>
            </a:p>
          </p:txBody>
        </p:sp>
        <p:sp>
          <p:nvSpPr>
            <p:cNvPr id="15" name="TextBox 14"/>
            <p:cNvSpPr txBox="1"/>
            <p:nvPr/>
          </p:nvSpPr>
          <p:spPr>
            <a:xfrm>
              <a:off x="3714744" y="2263978"/>
              <a:ext cx="1656864" cy="149851"/>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   存在信息孤岛</a:t>
              </a:r>
            </a:p>
          </p:txBody>
        </p:sp>
      </p:grpSp>
      <p:grpSp>
        <p:nvGrpSpPr>
          <p:cNvPr id="16" name="组合 20"/>
          <p:cNvGrpSpPr/>
          <p:nvPr/>
        </p:nvGrpSpPr>
        <p:grpSpPr>
          <a:xfrm>
            <a:off x="5589992" y="2678908"/>
            <a:ext cx="1821669" cy="1178727"/>
            <a:chOff x="5940722" y="2476032"/>
            <a:chExt cx="2428892" cy="1312472"/>
          </a:xfrm>
        </p:grpSpPr>
        <p:pic>
          <p:nvPicPr>
            <p:cNvPr id="17" name="Picture 2" descr="c:\users\administrator\appdata\local\360chrome\chrome\User Data\temp\2476235_230106560825_2.jpg"/>
            <p:cNvPicPr>
              <a:picLocks noChangeAspect="1" noChangeArrowheads="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b="6685"/>
            <a:stretch/>
          </p:blipFill>
          <p:spPr bwMode="auto">
            <a:xfrm>
              <a:off x="6726540" y="3311241"/>
              <a:ext cx="578753" cy="477263"/>
            </a:xfrm>
            <a:prstGeom prst="rect">
              <a:avLst/>
            </a:prstGeom>
            <a:noFill/>
            <a:extLst>
              <a:ext uri="{909E8E84-426E-40DD-AFC4-6F175D3DCCD1}">
                <a14:hiddenFill xmlns:a14="http://schemas.microsoft.com/office/drawing/2010/main">
                  <a:solidFill>
                    <a:srgbClr val="FFFFFF"/>
                  </a:solidFill>
                </a14:hiddenFill>
              </a:ext>
            </a:extLst>
          </p:spPr>
        </p:pic>
        <p:sp>
          <p:nvSpPr>
            <p:cNvPr id="18" name="圆角矩形 17"/>
            <p:cNvSpPr/>
            <p:nvPr/>
          </p:nvSpPr>
          <p:spPr>
            <a:xfrm>
              <a:off x="6012160" y="2893636"/>
              <a:ext cx="2016224" cy="41760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19" name="八角星 18"/>
            <p:cNvSpPr/>
            <p:nvPr/>
          </p:nvSpPr>
          <p:spPr>
            <a:xfrm>
              <a:off x="6440789" y="2833978"/>
              <a:ext cx="1214447" cy="516858"/>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10%</a:t>
              </a:r>
              <a:endParaRPr lang="zh-CN" altLang="en-US" sz="1500" dirty="0">
                <a:solidFill>
                  <a:schemeClr val="bg1"/>
                </a:solidFill>
                <a:latin typeface="微软雅黑" pitchFamily="34" charset="-122"/>
                <a:ea typeface="微软雅黑" pitchFamily="34" charset="-122"/>
              </a:endParaRPr>
            </a:p>
          </p:txBody>
        </p:sp>
        <p:sp>
          <p:nvSpPr>
            <p:cNvPr id="20" name="矩形 19"/>
            <p:cNvSpPr/>
            <p:nvPr/>
          </p:nvSpPr>
          <p:spPr>
            <a:xfrm>
              <a:off x="5940722" y="2476032"/>
              <a:ext cx="2428892" cy="308429"/>
            </a:xfrm>
            <a:prstGeom prst="rect">
              <a:avLst/>
            </a:prstGeom>
          </p:spPr>
          <p:txBody>
            <a:bodyPr wrap="square">
              <a:spAutoFit/>
            </a:bodyPr>
            <a:lstStyle/>
            <a:p>
              <a:r>
                <a:rPr lang="zh-CN" altLang="en-US" sz="1200" dirty="0">
                  <a:latin typeface="微软雅黑" panose="020B0503020204020204" pitchFamily="34" charset="-122"/>
                  <a:ea typeface="微软雅黑" panose="020B0503020204020204" pitchFamily="34" charset="-122"/>
                </a:rPr>
                <a:t>    不存在信息孤岛</a:t>
              </a:r>
            </a:p>
          </p:txBody>
        </p:sp>
      </p:grpSp>
      <p:pic>
        <p:nvPicPr>
          <p:cNvPr id="21" name="Picture 4" descr="c:\users\administrator\appdata\local\360chrome\chrome\User Data\temp\201107011071309499120203.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7851" b="9624"/>
          <a:stretch/>
        </p:blipFill>
        <p:spPr bwMode="auto">
          <a:xfrm>
            <a:off x="1331640" y="771550"/>
            <a:ext cx="1088076" cy="1496922"/>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p:cNvSpPr/>
          <p:nvPr/>
        </p:nvSpPr>
        <p:spPr>
          <a:xfrm>
            <a:off x="1839496" y="3857634"/>
            <a:ext cx="5518586" cy="42862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FF0000"/>
                </a:solidFill>
                <a:latin typeface="微软雅黑" panose="020B0503020204020204" pitchFamily="34" charset="-122"/>
                <a:ea typeface="微软雅黑" panose="020B0503020204020204" pitchFamily="34" charset="-122"/>
              </a:rPr>
              <a:t>存在信息孤岛</a:t>
            </a:r>
          </a:p>
        </p:txBody>
      </p:sp>
      <p:sp>
        <p:nvSpPr>
          <p:cNvPr id="23" name="内容占位符 3"/>
          <p:cNvSpPr>
            <a:spLocks noGrp="1"/>
          </p:cNvSpPr>
          <p:nvPr>
            <p:ph idx="1"/>
          </p:nvPr>
        </p:nvSpPr>
        <p:spPr>
          <a:xfrm>
            <a:off x="2792624" y="235525"/>
            <a:ext cx="4242865" cy="338150"/>
          </a:xfrm>
        </p:spPr>
        <p:txBody>
          <a:bodyPr>
            <a:normAutofit fontScale="92500" lnSpcReduction="10000"/>
          </a:bodyPr>
          <a:lstStyle/>
          <a:p>
            <a:pPr marL="0" indent="0">
              <a:buNone/>
            </a:pPr>
            <a:r>
              <a:rPr lang="en-US" altLang="zh-CN" sz="1800" dirty="0" smtClean="0">
                <a:latin typeface="黑体" pitchFamily="49" charset="-122"/>
                <a:ea typeface="黑体" pitchFamily="49" charset="-122"/>
              </a:rPr>
              <a:t>1.</a:t>
            </a:r>
            <a:r>
              <a:rPr lang="zh-CN" altLang="en-US" sz="1800" dirty="0" smtClean="0">
                <a:latin typeface="黑体" pitchFamily="49" charset="-122"/>
                <a:ea typeface="黑体" pitchFamily="49" charset="-122"/>
              </a:rPr>
              <a:t>调查研究、分析现状、集思广益。</a:t>
            </a:r>
            <a:endParaRPr lang="zh-CN" altLang="en-US" sz="1800" dirty="0">
              <a:latin typeface="黑体" pitchFamily="49" charset="-122"/>
              <a:ea typeface="黑体" pitchFamily="49" charset="-122"/>
            </a:endParaRPr>
          </a:p>
        </p:txBody>
      </p:sp>
    </p:spTree>
    <p:extLst>
      <p:ext uri="{BB962C8B-B14F-4D97-AF65-F5344CB8AC3E}">
        <p14:creationId xmlns:p14="http://schemas.microsoft.com/office/powerpoint/2010/main" val="228284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pic5.nipic.com/20100128/3818352_102305615103_2.jpg"/>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251520" y="3723878"/>
            <a:ext cx="1944216" cy="834647"/>
          </a:xfrm>
          <a:prstGeom prst="rect">
            <a:avLst/>
          </a:prstGeom>
          <a:noFill/>
        </p:spPr>
      </p:pic>
      <p:sp>
        <p:nvSpPr>
          <p:cNvPr id="2" name="灯片编号占位符 1"/>
          <p:cNvSpPr>
            <a:spLocks noGrp="1"/>
          </p:cNvSpPr>
          <p:nvPr>
            <p:ph type="sldNum" sz="quarter" idx="4294967295"/>
          </p:nvPr>
        </p:nvSpPr>
        <p:spPr>
          <a:xfrm>
            <a:off x="6553200" y="4767263"/>
            <a:ext cx="2133600" cy="273844"/>
          </a:xfrm>
        </p:spPr>
        <p:txBody>
          <a:bodyPr/>
          <a:lstStyle/>
          <a:p>
            <a:fld id="{0C913308-F349-4B6D-A68A-DD1791B4A57B}" type="slidenum">
              <a:rPr lang="zh-CN" altLang="en-US" smtClean="0"/>
              <a:pPr/>
              <a:t>2</a:t>
            </a:fld>
            <a:endParaRPr lang="zh-CN" altLang="en-US" dirty="0"/>
          </a:p>
        </p:txBody>
      </p:sp>
      <p:sp>
        <p:nvSpPr>
          <p:cNvPr id="4" name="矩形 3"/>
          <p:cNvSpPr/>
          <p:nvPr/>
        </p:nvSpPr>
        <p:spPr>
          <a:xfrm>
            <a:off x="3825642" y="1131590"/>
            <a:ext cx="1492716" cy="584775"/>
          </a:xfrm>
          <a:prstGeom prst="rect">
            <a:avLst/>
          </a:prstGeom>
        </p:spPr>
        <p:txBody>
          <a:bodyPr wrap="none">
            <a:spAutoFit/>
          </a:bodyPr>
          <a:lstStyle/>
          <a:p>
            <a:r>
              <a:rPr lang="zh-CN" altLang="en-US" sz="3200" dirty="0" smtClean="0">
                <a:effectLst>
                  <a:glow rad="38100">
                    <a:srgbClr val="00359E">
                      <a:alpha val="49000"/>
                    </a:srgbClr>
                  </a:glow>
                </a:effectLst>
                <a:latin typeface="微软雅黑" pitchFamily="34" charset="-122"/>
                <a:ea typeface="微软雅黑" pitchFamily="34" charset="-122"/>
              </a:rPr>
              <a:t>引    言</a:t>
            </a:r>
            <a:endParaRPr lang="en-US" altLang="zh-CN" sz="3200" dirty="0">
              <a:effectLst>
                <a:glow rad="38100">
                  <a:srgbClr val="00359E">
                    <a:alpha val="49000"/>
                  </a:srgbClr>
                </a:glow>
              </a:effectLst>
              <a:latin typeface="微软雅黑" pitchFamily="34" charset="-122"/>
              <a:ea typeface="微软雅黑" pitchFamily="34" charset="-122"/>
            </a:endParaRPr>
          </a:p>
        </p:txBody>
      </p:sp>
      <p:sp>
        <p:nvSpPr>
          <p:cNvPr id="6" name="矩形 5"/>
          <p:cNvSpPr/>
          <p:nvPr/>
        </p:nvSpPr>
        <p:spPr>
          <a:xfrm>
            <a:off x="611560" y="2002363"/>
            <a:ext cx="7763664" cy="1138773"/>
          </a:xfrm>
          <a:prstGeom prst="rect">
            <a:avLst/>
          </a:prstGeom>
        </p:spPr>
        <p:txBody>
          <a:bodyPr wrap="none">
            <a:spAutoFit/>
          </a:bodyPr>
          <a:lstStyle/>
          <a:p>
            <a:r>
              <a:rPr lang="zh-CN" altLang="en-US" sz="4000" b="1" dirty="0" smtClean="0">
                <a:solidFill>
                  <a:srgbClr val="FFFF00"/>
                </a:solidFill>
                <a:effectLst>
                  <a:glow rad="38100">
                    <a:srgbClr val="00359E">
                      <a:alpha val="49000"/>
                    </a:srgbClr>
                  </a:glow>
                </a:effectLst>
                <a:latin typeface="微软雅黑" pitchFamily="34" charset="-122"/>
                <a:ea typeface="微软雅黑" pitchFamily="34" charset="-122"/>
              </a:rPr>
              <a:t>              </a:t>
            </a:r>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职业院校智慧校园建设</a:t>
            </a:r>
            <a:endPar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endParaRPr>
          </a:p>
          <a:p>
            <a:r>
              <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rPr>
              <a:t>      </a:t>
            </a:r>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与</a:t>
            </a:r>
            <a:r>
              <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rPr>
              <a:t>《</a:t>
            </a:r>
            <a:r>
              <a:rPr lang="zh-CN" altLang="en-US" sz="2800" dirty="0">
                <a:solidFill>
                  <a:srgbClr val="FFFF00"/>
                </a:solidFill>
                <a:effectLst>
                  <a:glow rad="38100">
                    <a:srgbClr val="00359E">
                      <a:alpha val="49000"/>
                    </a:srgbClr>
                  </a:glow>
                </a:effectLst>
                <a:latin typeface="微软雅黑" pitchFamily="34" charset="-122"/>
                <a:ea typeface="微软雅黑" pitchFamily="34" charset="-122"/>
              </a:rPr>
              <a:t>职业院校数字校园建设</a:t>
            </a:r>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规范（</a:t>
            </a:r>
            <a:r>
              <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rPr>
              <a:t>2015</a:t>
            </a:r>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a:t>
            </a:r>
            <a:r>
              <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rPr>
              <a:t>》</a:t>
            </a:r>
            <a:endParaRPr lang="en-US" altLang="zh-CN" sz="2800" dirty="0">
              <a:solidFill>
                <a:schemeClr val="bg1"/>
              </a:solidFill>
              <a:effectLst>
                <a:glow rad="38100">
                  <a:srgbClr val="00359E">
                    <a:alpha val="49000"/>
                  </a:srgbClr>
                </a:glow>
              </a:effectLst>
              <a:latin typeface="微软雅黑" pitchFamily="34" charset="-122"/>
              <a:ea typeface="微软雅黑" pitchFamily="34" charset="-122"/>
            </a:endParaRPr>
          </a:p>
        </p:txBody>
      </p:sp>
    </p:spTree>
    <p:extLst>
      <p:ext uri="{BB962C8B-B14F-4D97-AF65-F5344CB8AC3E}">
        <p14:creationId xmlns:p14="http://schemas.microsoft.com/office/powerpoint/2010/main" val="3104973268"/>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标题 1"/>
          <p:cNvSpPr>
            <a:spLocks noGrp="1"/>
          </p:cNvSpPr>
          <p:nvPr>
            <p:ph type="title"/>
          </p:nvPr>
        </p:nvSpPr>
        <p:spPr>
          <a:xfrm>
            <a:off x="1115616" y="512348"/>
            <a:ext cx="7154169" cy="476846"/>
          </a:xfrm>
        </p:spPr>
        <p:txBody>
          <a:bodyPr>
            <a:normAutofit/>
          </a:bodyPr>
          <a:lstStyle/>
          <a:p>
            <a:r>
              <a:rPr lang="zh-CN" altLang="en-US" sz="2400" b="0" dirty="0" smtClean="0">
                <a:latin typeface="黑体" pitchFamily="49" charset="-122"/>
                <a:ea typeface="黑体" pitchFamily="49" charset="-122"/>
              </a:rPr>
              <a:t>职业院校数字校园建设现状分析</a:t>
            </a:r>
            <a:endParaRPr lang="zh-CN" altLang="en-US" sz="2400" b="0" dirty="0">
              <a:latin typeface="黑体" pitchFamily="49" charset="-122"/>
              <a:ea typeface="黑体" pitchFamily="49" charset="-122"/>
            </a:endParaRPr>
          </a:p>
        </p:txBody>
      </p:sp>
      <p:grpSp>
        <p:nvGrpSpPr>
          <p:cNvPr id="4" name="组合 6"/>
          <p:cNvGrpSpPr/>
          <p:nvPr/>
        </p:nvGrpSpPr>
        <p:grpSpPr>
          <a:xfrm>
            <a:off x="2033718" y="2250279"/>
            <a:ext cx="1627448" cy="1553777"/>
            <a:chOff x="1187624" y="2461409"/>
            <a:chExt cx="2169930" cy="1455174"/>
          </a:xfrm>
        </p:grpSpPr>
        <p:sp>
          <p:nvSpPr>
            <p:cNvPr id="7" name="圆角矩形 6"/>
            <p:cNvSpPr/>
            <p:nvPr/>
          </p:nvSpPr>
          <p:spPr>
            <a:xfrm>
              <a:off x="1187624" y="2715765"/>
              <a:ext cx="2016224" cy="39796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8"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6685"/>
            <a:stretch/>
          </p:blipFill>
          <p:spPr bwMode="auto">
            <a:xfrm>
              <a:off x="1907704" y="3075806"/>
              <a:ext cx="578753" cy="840777"/>
            </a:xfrm>
            <a:prstGeom prst="rect">
              <a:avLst/>
            </a:prstGeom>
            <a:noFill/>
            <a:extLst>
              <a:ext uri="{909E8E84-426E-40DD-AFC4-6F175D3DCCD1}">
                <a14:hiddenFill xmlns:a14="http://schemas.microsoft.com/office/drawing/2010/main">
                  <a:solidFill>
                    <a:srgbClr val="FFFFFF"/>
                  </a:solidFill>
                </a14:hiddenFill>
              </a:ext>
            </a:extLst>
          </p:spPr>
        </p:pic>
        <p:sp>
          <p:nvSpPr>
            <p:cNvPr id="9" name="八角星 8"/>
            <p:cNvSpPr/>
            <p:nvPr/>
          </p:nvSpPr>
          <p:spPr>
            <a:xfrm>
              <a:off x="1523979" y="2628670"/>
              <a:ext cx="1333509" cy="535236"/>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30%</a:t>
              </a:r>
              <a:endParaRPr lang="zh-CN" altLang="en-US" sz="1500" dirty="0">
                <a:solidFill>
                  <a:schemeClr val="bg1"/>
                </a:solidFill>
                <a:latin typeface="微软雅黑" pitchFamily="34" charset="-122"/>
                <a:ea typeface="微软雅黑" pitchFamily="34" charset="-122"/>
              </a:endParaRPr>
            </a:p>
          </p:txBody>
        </p:sp>
        <p:sp>
          <p:nvSpPr>
            <p:cNvPr id="10" name="TextBox 10"/>
            <p:cNvSpPr txBox="1"/>
            <p:nvPr/>
          </p:nvSpPr>
          <p:spPr>
            <a:xfrm>
              <a:off x="1428728" y="2461409"/>
              <a:ext cx="1928826" cy="259421"/>
            </a:xfrm>
            <a:prstGeom prst="rect">
              <a:avLst/>
            </a:prstGeom>
            <a:noFill/>
          </p:spPr>
          <p:txBody>
            <a:bodyPr wrap="square" rtlCol="0">
              <a:spAutoFit/>
            </a:bodyPr>
            <a:lstStyle/>
            <a:p>
              <a:r>
                <a:rPr lang="zh-CN" altLang="en-US" sz="1200" dirty="0">
                  <a:latin typeface="微软雅黑" panose="020B0503020204020204" pitchFamily="34" charset="-122"/>
                  <a:ea typeface="微软雅黑" panose="020B0503020204020204" pitchFamily="34" charset="-122"/>
                </a:rPr>
                <a:t>迫切需要升级换代</a:t>
              </a:r>
            </a:p>
          </p:txBody>
        </p:sp>
      </p:grpSp>
      <p:grpSp>
        <p:nvGrpSpPr>
          <p:cNvPr id="11" name="组合 17"/>
          <p:cNvGrpSpPr/>
          <p:nvPr/>
        </p:nvGrpSpPr>
        <p:grpSpPr>
          <a:xfrm>
            <a:off x="3821901" y="1178709"/>
            <a:ext cx="1512168" cy="2625346"/>
            <a:chOff x="3571868" y="2263978"/>
            <a:chExt cx="2016224" cy="1536205"/>
          </a:xfrm>
        </p:grpSpPr>
        <p:sp>
          <p:nvSpPr>
            <p:cNvPr id="12" name="圆角矩形 11"/>
            <p:cNvSpPr/>
            <p:nvPr/>
          </p:nvSpPr>
          <p:spPr>
            <a:xfrm>
              <a:off x="3571868" y="2548461"/>
              <a:ext cx="2016224" cy="248486"/>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13"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duotone>
                <a:prstClr val="black"/>
                <a:schemeClr val="accent4">
                  <a:tint val="45000"/>
                  <a:satMod val="400000"/>
                </a:schemeClr>
              </a:duotone>
              <a:extLst>
                <a:ext uri="{28A0092B-C50C-407E-A947-70E740481C1C}">
                  <a14:useLocalDpi xmlns:a14="http://schemas.microsoft.com/office/drawing/2010/main" val="0"/>
                </a:ext>
              </a:extLst>
            </a:blip>
            <a:srcRect b="6685"/>
            <a:stretch/>
          </p:blipFill>
          <p:spPr bwMode="auto">
            <a:xfrm>
              <a:off x="4282623" y="2676871"/>
              <a:ext cx="578753" cy="1123312"/>
            </a:xfrm>
            <a:prstGeom prst="rect">
              <a:avLst/>
            </a:prstGeom>
            <a:noFill/>
            <a:extLst>
              <a:ext uri="{909E8E84-426E-40DD-AFC4-6F175D3DCCD1}">
                <a14:hiddenFill xmlns:a14="http://schemas.microsoft.com/office/drawing/2010/main">
                  <a:solidFill>
                    <a:srgbClr val="FFFFFF"/>
                  </a:solidFill>
                </a14:hiddenFill>
              </a:ext>
            </a:extLst>
          </p:spPr>
        </p:pic>
        <p:sp>
          <p:nvSpPr>
            <p:cNvPr id="14" name="八角星 13"/>
            <p:cNvSpPr/>
            <p:nvPr/>
          </p:nvSpPr>
          <p:spPr>
            <a:xfrm>
              <a:off x="3905245" y="2493886"/>
              <a:ext cx="1428760" cy="344862"/>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50%</a:t>
              </a:r>
              <a:endParaRPr lang="zh-CN" altLang="en-US" sz="1500" dirty="0">
                <a:solidFill>
                  <a:schemeClr val="bg1"/>
                </a:solidFill>
                <a:latin typeface="微软雅黑" pitchFamily="34" charset="-122"/>
                <a:ea typeface="微软雅黑" pitchFamily="34" charset="-122"/>
              </a:endParaRPr>
            </a:p>
          </p:txBody>
        </p:sp>
        <p:sp>
          <p:nvSpPr>
            <p:cNvPr id="15" name="TextBox 14"/>
            <p:cNvSpPr txBox="1"/>
            <p:nvPr/>
          </p:nvSpPr>
          <p:spPr>
            <a:xfrm>
              <a:off x="3714744" y="2263978"/>
              <a:ext cx="1656864" cy="162084"/>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   需要升级换代</a:t>
              </a:r>
            </a:p>
          </p:txBody>
        </p:sp>
      </p:grpSp>
      <p:grpSp>
        <p:nvGrpSpPr>
          <p:cNvPr id="16" name="组合 20"/>
          <p:cNvGrpSpPr/>
          <p:nvPr/>
        </p:nvGrpSpPr>
        <p:grpSpPr>
          <a:xfrm>
            <a:off x="5589992" y="2678908"/>
            <a:ext cx="1821669" cy="1178727"/>
            <a:chOff x="5940722" y="2476032"/>
            <a:chExt cx="2428892" cy="1312472"/>
          </a:xfrm>
        </p:grpSpPr>
        <p:pic>
          <p:nvPicPr>
            <p:cNvPr id="17" name="Picture 2" descr="c:\users\administrator\appdata\local\360chrome\chrome\User Data\temp\2476235_230106560825_2.jpg"/>
            <p:cNvPicPr>
              <a:picLocks noChangeAspect="1" noChangeArrowheads="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b="6685"/>
            <a:stretch/>
          </p:blipFill>
          <p:spPr bwMode="auto">
            <a:xfrm>
              <a:off x="6726540" y="3311241"/>
              <a:ext cx="578753" cy="477263"/>
            </a:xfrm>
            <a:prstGeom prst="rect">
              <a:avLst/>
            </a:prstGeom>
            <a:noFill/>
            <a:extLst>
              <a:ext uri="{909E8E84-426E-40DD-AFC4-6F175D3DCCD1}">
                <a14:hiddenFill xmlns:a14="http://schemas.microsoft.com/office/drawing/2010/main">
                  <a:solidFill>
                    <a:srgbClr val="FFFFFF"/>
                  </a:solidFill>
                </a14:hiddenFill>
              </a:ext>
            </a:extLst>
          </p:spPr>
        </p:pic>
        <p:sp>
          <p:nvSpPr>
            <p:cNvPr id="18" name="圆角矩形 17"/>
            <p:cNvSpPr/>
            <p:nvPr/>
          </p:nvSpPr>
          <p:spPr>
            <a:xfrm>
              <a:off x="6012160" y="2893636"/>
              <a:ext cx="2016224" cy="41760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19" name="八角星 18"/>
            <p:cNvSpPr/>
            <p:nvPr/>
          </p:nvSpPr>
          <p:spPr>
            <a:xfrm>
              <a:off x="6393162" y="2754434"/>
              <a:ext cx="1428760" cy="576692"/>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20%</a:t>
              </a:r>
              <a:endParaRPr lang="zh-CN" altLang="en-US" sz="1500" dirty="0">
                <a:solidFill>
                  <a:schemeClr val="bg1"/>
                </a:solidFill>
                <a:latin typeface="微软雅黑" pitchFamily="34" charset="-122"/>
                <a:ea typeface="微软雅黑" pitchFamily="34" charset="-122"/>
              </a:endParaRPr>
            </a:p>
          </p:txBody>
        </p:sp>
        <p:sp>
          <p:nvSpPr>
            <p:cNvPr id="20" name="矩形 19"/>
            <p:cNvSpPr/>
            <p:nvPr/>
          </p:nvSpPr>
          <p:spPr>
            <a:xfrm>
              <a:off x="5940722" y="2476032"/>
              <a:ext cx="2428892" cy="308429"/>
            </a:xfrm>
            <a:prstGeom prst="rect">
              <a:avLst/>
            </a:prstGeom>
          </p:spPr>
          <p:txBody>
            <a:bodyPr wrap="square">
              <a:spAutoFit/>
            </a:bodyPr>
            <a:lstStyle/>
            <a:p>
              <a:r>
                <a:rPr lang="zh-CN" altLang="en-US" sz="1200" dirty="0">
                  <a:latin typeface="微软雅黑" panose="020B0503020204020204" pitchFamily="34" charset="-122"/>
                  <a:ea typeface="微软雅黑" panose="020B0503020204020204" pitchFamily="34" charset="-122"/>
                </a:rPr>
                <a:t>    不需要升级换代</a:t>
              </a:r>
            </a:p>
          </p:txBody>
        </p:sp>
      </p:grpSp>
      <p:pic>
        <p:nvPicPr>
          <p:cNvPr id="21" name="Picture 4" descr="c:\users\administrator\appdata\local\360chrome\chrome\User Data\temp\201107011071309499120203.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7851" b="9624"/>
          <a:stretch/>
        </p:blipFill>
        <p:spPr bwMode="auto">
          <a:xfrm>
            <a:off x="1331640" y="771550"/>
            <a:ext cx="1088076" cy="1496922"/>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p:cNvSpPr/>
          <p:nvPr/>
        </p:nvSpPr>
        <p:spPr>
          <a:xfrm>
            <a:off x="1839496" y="3857634"/>
            <a:ext cx="5518586" cy="42862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FF0000"/>
                </a:solidFill>
                <a:latin typeface="微软雅黑" panose="020B0503020204020204" pitchFamily="34" charset="-122"/>
                <a:ea typeface="微软雅黑" panose="020B0503020204020204" pitchFamily="34" charset="-122"/>
              </a:rPr>
              <a:t>系统有待升级换代</a:t>
            </a:r>
          </a:p>
        </p:txBody>
      </p:sp>
      <p:sp>
        <p:nvSpPr>
          <p:cNvPr id="23" name="内容占位符 3"/>
          <p:cNvSpPr>
            <a:spLocks noGrp="1"/>
          </p:cNvSpPr>
          <p:nvPr>
            <p:ph idx="1"/>
          </p:nvPr>
        </p:nvSpPr>
        <p:spPr>
          <a:xfrm>
            <a:off x="2792624" y="235525"/>
            <a:ext cx="4242865" cy="338150"/>
          </a:xfrm>
        </p:spPr>
        <p:txBody>
          <a:bodyPr>
            <a:normAutofit fontScale="92500" lnSpcReduction="10000"/>
          </a:bodyPr>
          <a:lstStyle/>
          <a:p>
            <a:pPr marL="0" indent="0">
              <a:buNone/>
            </a:pPr>
            <a:r>
              <a:rPr lang="en-US" altLang="zh-CN" sz="1800" dirty="0" smtClean="0">
                <a:latin typeface="黑体" pitchFamily="49" charset="-122"/>
                <a:ea typeface="黑体" pitchFamily="49" charset="-122"/>
              </a:rPr>
              <a:t>1.</a:t>
            </a:r>
            <a:r>
              <a:rPr lang="zh-CN" altLang="en-US" sz="1800" dirty="0" smtClean="0">
                <a:latin typeface="黑体" pitchFamily="49" charset="-122"/>
                <a:ea typeface="黑体" pitchFamily="49" charset="-122"/>
              </a:rPr>
              <a:t>调查研究、分析现状、集思广益。</a:t>
            </a:r>
            <a:endParaRPr lang="zh-CN" altLang="en-US" sz="1800" dirty="0">
              <a:latin typeface="黑体" pitchFamily="49" charset="-122"/>
              <a:ea typeface="黑体" pitchFamily="49" charset="-122"/>
            </a:endParaRPr>
          </a:p>
        </p:txBody>
      </p:sp>
    </p:spTree>
    <p:extLst>
      <p:ext uri="{BB962C8B-B14F-4D97-AF65-F5344CB8AC3E}">
        <p14:creationId xmlns:p14="http://schemas.microsoft.com/office/powerpoint/2010/main" val="253457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标题 1"/>
          <p:cNvSpPr>
            <a:spLocks noGrp="1"/>
          </p:cNvSpPr>
          <p:nvPr>
            <p:ph type="title"/>
          </p:nvPr>
        </p:nvSpPr>
        <p:spPr>
          <a:xfrm>
            <a:off x="1211947" y="567884"/>
            <a:ext cx="7154169" cy="476846"/>
          </a:xfrm>
        </p:spPr>
        <p:txBody>
          <a:bodyPr>
            <a:normAutofit/>
          </a:bodyPr>
          <a:lstStyle/>
          <a:p>
            <a:r>
              <a:rPr lang="zh-CN" altLang="en-US" sz="2400" b="0" dirty="0" smtClean="0">
                <a:latin typeface="黑体" pitchFamily="49" charset="-122"/>
                <a:ea typeface="黑体" pitchFamily="49" charset="-122"/>
              </a:rPr>
              <a:t>职业院校数字校园建设现状分析</a:t>
            </a:r>
            <a:endParaRPr lang="zh-CN" altLang="en-US" sz="2400" b="0" dirty="0">
              <a:latin typeface="黑体" pitchFamily="49" charset="-122"/>
              <a:ea typeface="黑体" pitchFamily="49" charset="-122"/>
            </a:endParaRPr>
          </a:p>
        </p:txBody>
      </p:sp>
      <p:grpSp>
        <p:nvGrpSpPr>
          <p:cNvPr id="4" name="组合 6"/>
          <p:cNvGrpSpPr/>
          <p:nvPr/>
        </p:nvGrpSpPr>
        <p:grpSpPr>
          <a:xfrm>
            <a:off x="2033718" y="1500180"/>
            <a:ext cx="1573871" cy="2303876"/>
            <a:chOff x="1187624" y="2461409"/>
            <a:chExt cx="2098494" cy="1455174"/>
          </a:xfrm>
        </p:grpSpPr>
        <p:sp>
          <p:nvSpPr>
            <p:cNvPr id="7" name="圆角矩形 6"/>
            <p:cNvSpPr/>
            <p:nvPr/>
          </p:nvSpPr>
          <p:spPr>
            <a:xfrm>
              <a:off x="1187624" y="2715766"/>
              <a:ext cx="2016224" cy="253262"/>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8"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6685"/>
            <a:stretch/>
          </p:blipFill>
          <p:spPr bwMode="auto">
            <a:xfrm>
              <a:off x="1907704" y="2819862"/>
              <a:ext cx="578753" cy="1096721"/>
            </a:xfrm>
            <a:prstGeom prst="rect">
              <a:avLst/>
            </a:prstGeom>
            <a:noFill/>
            <a:extLst>
              <a:ext uri="{909E8E84-426E-40DD-AFC4-6F175D3DCCD1}">
                <a14:hiddenFill xmlns:a14="http://schemas.microsoft.com/office/drawing/2010/main">
                  <a:solidFill>
                    <a:srgbClr val="FFFFFF"/>
                  </a:solidFill>
                </a14:hiddenFill>
              </a:ext>
            </a:extLst>
          </p:spPr>
        </p:pic>
        <p:sp>
          <p:nvSpPr>
            <p:cNvPr id="9" name="八角星 8"/>
            <p:cNvSpPr/>
            <p:nvPr/>
          </p:nvSpPr>
          <p:spPr>
            <a:xfrm>
              <a:off x="1643042" y="2647515"/>
              <a:ext cx="1163528" cy="355354"/>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55%</a:t>
              </a:r>
              <a:endParaRPr lang="zh-CN" altLang="en-US" sz="1500" dirty="0">
                <a:solidFill>
                  <a:schemeClr val="bg1"/>
                </a:solidFill>
                <a:latin typeface="微软雅黑" pitchFamily="34" charset="-122"/>
                <a:ea typeface="微软雅黑" pitchFamily="34" charset="-122"/>
              </a:endParaRPr>
            </a:p>
          </p:txBody>
        </p:sp>
        <p:sp>
          <p:nvSpPr>
            <p:cNvPr id="10" name="TextBox 10"/>
            <p:cNvSpPr txBox="1"/>
            <p:nvPr/>
          </p:nvSpPr>
          <p:spPr>
            <a:xfrm>
              <a:off x="1357291" y="2461409"/>
              <a:ext cx="1928827" cy="174958"/>
            </a:xfrm>
            <a:prstGeom prst="rect">
              <a:avLst/>
            </a:prstGeom>
            <a:noFill/>
          </p:spPr>
          <p:txBody>
            <a:bodyPr wrap="square" rtlCol="0">
              <a:spAutoFit/>
            </a:bodyPr>
            <a:lstStyle/>
            <a:p>
              <a:r>
                <a:rPr lang="zh-CN" altLang="en-US" sz="1200" dirty="0">
                  <a:latin typeface="微软雅黑" panose="020B0503020204020204" pitchFamily="34" charset="-122"/>
                  <a:ea typeface="微软雅黑" panose="020B0503020204020204" pitchFamily="34" charset="-122"/>
                </a:rPr>
                <a:t>应用比例高于</a:t>
              </a:r>
              <a:r>
                <a:rPr lang="en-US" altLang="zh-CN" sz="1200" dirty="0">
                  <a:latin typeface="微软雅黑" panose="020B0503020204020204" pitchFamily="34" charset="-122"/>
                  <a:ea typeface="微软雅黑" panose="020B0503020204020204" pitchFamily="34" charset="-122"/>
                </a:rPr>
                <a:t>20%</a:t>
              </a:r>
              <a:endParaRPr lang="zh-CN" altLang="en-US" sz="1200" dirty="0">
                <a:latin typeface="微软雅黑" panose="020B0503020204020204" pitchFamily="34" charset="-122"/>
                <a:ea typeface="微软雅黑" panose="020B0503020204020204" pitchFamily="34" charset="-122"/>
              </a:endParaRPr>
            </a:p>
          </p:txBody>
        </p:sp>
      </p:grpSp>
      <p:grpSp>
        <p:nvGrpSpPr>
          <p:cNvPr id="11" name="组合 17"/>
          <p:cNvGrpSpPr/>
          <p:nvPr/>
        </p:nvGrpSpPr>
        <p:grpSpPr>
          <a:xfrm>
            <a:off x="3821901" y="2357435"/>
            <a:ext cx="1640269" cy="1446620"/>
            <a:chOff x="3571868" y="2263978"/>
            <a:chExt cx="2187025" cy="1536205"/>
          </a:xfrm>
        </p:grpSpPr>
        <p:sp>
          <p:nvSpPr>
            <p:cNvPr id="12" name="圆角矩形 11"/>
            <p:cNvSpPr/>
            <p:nvPr/>
          </p:nvSpPr>
          <p:spPr>
            <a:xfrm>
              <a:off x="3571868" y="2548461"/>
              <a:ext cx="2016224" cy="414241"/>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pic>
          <p:nvPicPr>
            <p:cNvPr id="13" name="Picture 2" descr="c:\users\administrator\appdata\local\360chrome\chrome\User Data\temp\2476235_230106560825_2.jpg"/>
            <p:cNvPicPr>
              <a:picLocks noChangeAspect="1" noChangeArrowheads="1"/>
            </p:cNvPicPr>
            <p:nvPr/>
          </p:nvPicPr>
          <p:blipFill rotWithShape="1">
            <a:blip r:embed="rId2" cstate="print">
              <a:clrChange>
                <a:clrFrom>
                  <a:srgbClr val="FFFFFF"/>
                </a:clrFrom>
                <a:clrTo>
                  <a:srgbClr val="FFFFFF">
                    <a:alpha val="0"/>
                  </a:srgbClr>
                </a:clrTo>
              </a:clrChange>
              <a:duotone>
                <a:prstClr val="black"/>
                <a:schemeClr val="accent4">
                  <a:tint val="45000"/>
                  <a:satMod val="400000"/>
                </a:schemeClr>
              </a:duotone>
              <a:extLst>
                <a:ext uri="{28A0092B-C50C-407E-A947-70E740481C1C}">
                  <a14:useLocalDpi xmlns:a14="http://schemas.microsoft.com/office/drawing/2010/main" val="0"/>
                </a:ext>
              </a:extLst>
            </a:blip>
            <a:srcRect b="6685"/>
            <a:stretch/>
          </p:blipFill>
          <p:spPr bwMode="auto">
            <a:xfrm>
              <a:off x="4282623" y="2859782"/>
              <a:ext cx="578753" cy="940401"/>
            </a:xfrm>
            <a:prstGeom prst="rect">
              <a:avLst/>
            </a:prstGeom>
            <a:noFill/>
            <a:extLst>
              <a:ext uri="{909E8E84-426E-40DD-AFC4-6F175D3DCCD1}">
                <a14:hiddenFill xmlns:a14="http://schemas.microsoft.com/office/drawing/2010/main">
                  <a:solidFill>
                    <a:srgbClr val="FFFFFF"/>
                  </a:solidFill>
                </a14:hiddenFill>
              </a:ext>
            </a:extLst>
          </p:spPr>
        </p:pic>
        <p:sp>
          <p:nvSpPr>
            <p:cNvPr id="14" name="八角星 13"/>
            <p:cNvSpPr/>
            <p:nvPr/>
          </p:nvSpPr>
          <p:spPr>
            <a:xfrm>
              <a:off x="3905245" y="2491565"/>
              <a:ext cx="1428760" cy="550000"/>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30%</a:t>
              </a:r>
              <a:endParaRPr lang="zh-CN" altLang="en-US" sz="1500" dirty="0">
                <a:solidFill>
                  <a:schemeClr val="bg1"/>
                </a:solidFill>
                <a:latin typeface="微软雅黑" pitchFamily="34" charset="-122"/>
                <a:ea typeface="微软雅黑" pitchFamily="34" charset="-122"/>
              </a:endParaRPr>
            </a:p>
          </p:txBody>
        </p:sp>
        <p:sp>
          <p:nvSpPr>
            <p:cNvPr id="15" name="TextBox 14"/>
            <p:cNvSpPr txBox="1"/>
            <p:nvPr/>
          </p:nvSpPr>
          <p:spPr>
            <a:xfrm>
              <a:off x="3643307" y="2263978"/>
              <a:ext cx="2115586" cy="294153"/>
            </a:xfrm>
            <a:prstGeom prst="rect">
              <a:avLst/>
            </a:prstGeom>
            <a:noFill/>
          </p:spPr>
          <p:txBody>
            <a:bodyPr wrap="square" rtlCol="0">
              <a:spAutoFit/>
            </a:bodyPr>
            <a:lstStyle/>
            <a:p>
              <a:r>
                <a:rPr lang="zh-CN" altLang="en-US" sz="1200" dirty="0">
                  <a:latin typeface="微软雅黑" panose="020B0503020204020204" pitchFamily="34" charset="-122"/>
                  <a:ea typeface="微软雅黑" panose="020B0503020204020204" pitchFamily="34" charset="-122"/>
                </a:rPr>
                <a:t>应用比例高于</a:t>
              </a:r>
              <a:r>
                <a:rPr lang="en-US" altLang="zh-CN" sz="1200" dirty="0">
                  <a:latin typeface="微软雅黑" panose="020B0503020204020204" pitchFamily="34" charset="-122"/>
                  <a:ea typeface="微软雅黑" panose="020B0503020204020204" pitchFamily="34" charset="-122"/>
                </a:rPr>
                <a:t>30%</a:t>
              </a:r>
              <a:endParaRPr lang="zh-CN" altLang="en-US" sz="1200" dirty="0">
                <a:latin typeface="微软雅黑" panose="020B0503020204020204" pitchFamily="34" charset="-122"/>
                <a:ea typeface="微软雅黑" panose="020B0503020204020204" pitchFamily="34" charset="-122"/>
              </a:endParaRPr>
            </a:p>
          </p:txBody>
        </p:sp>
      </p:grpSp>
      <p:grpSp>
        <p:nvGrpSpPr>
          <p:cNvPr id="16" name="组合 20"/>
          <p:cNvGrpSpPr/>
          <p:nvPr/>
        </p:nvGrpSpPr>
        <p:grpSpPr>
          <a:xfrm>
            <a:off x="5589992" y="2678908"/>
            <a:ext cx="1821669" cy="1178727"/>
            <a:chOff x="5940722" y="2476032"/>
            <a:chExt cx="2428892" cy="1312472"/>
          </a:xfrm>
        </p:grpSpPr>
        <p:pic>
          <p:nvPicPr>
            <p:cNvPr id="17" name="Picture 2" descr="c:\users\administrator\appdata\local\360chrome\chrome\User Data\temp\2476235_230106560825_2.jpg"/>
            <p:cNvPicPr>
              <a:picLocks noChangeAspect="1" noChangeArrowheads="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b="6685"/>
            <a:stretch/>
          </p:blipFill>
          <p:spPr bwMode="auto">
            <a:xfrm>
              <a:off x="6726540" y="3311241"/>
              <a:ext cx="578753" cy="477263"/>
            </a:xfrm>
            <a:prstGeom prst="rect">
              <a:avLst/>
            </a:prstGeom>
            <a:noFill/>
            <a:extLst>
              <a:ext uri="{909E8E84-426E-40DD-AFC4-6F175D3DCCD1}">
                <a14:hiddenFill xmlns:a14="http://schemas.microsoft.com/office/drawing/2010/main">
                  <a:solidFill>
                    <a:srgbClr val="FFFFFF"/>
                  </a:solidFill>
                </a14:hiddenFill>
              </a:ext>
            </a:extLst>
          </p:spPr>
        </p:pic>
        <p:sp>
          <p:nvSpPr>
            <p:cNvPr id="18" name="圆角矩形 17"/>
            <p:cNvSpPr/>
            <p:nvPr/>
          </p:nvSpPr>
          <p:spPr>
            <a:xfrm>
              <a:off x="6012160" y="2893636"/>
              <a:ext cx="2016224" cy="417604"/>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19" name="八角星 18"/>
            <p:cNvSpPr/>
            <p:nvPr/>
          </p:nvSpPr>
          <p:spPr>
            <a:xfrm>
              <a:off x="6440789" y="2754434"/>
              <a:ext cx="1285883" cy="596402"/>
            </a:xfrm>
            <a:prstGeom prst="star8">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dirty="0">
                  <a:solidFill>
                    <a:schemeClr val="bg1"/>
                  </a:solidFill>
                  <a:latin typeface="微软雅黑" pitchFamily="34" charset="-122"/>
                  <a:ea typeface="微软雅黑" pitchFamily="34" charset="-122"/>
                </a:rPr>
                <a:t>15%</a:t>
              </a:r>
              <a:endParaRPr lang="zh-CN" altLang="en-US" sz="1500" dirty="0">
                <a:solidFill>
                  <a:schemeClr val="bg1"/>
                </a:solidFill>
                <a:latin typeface="微软雅黑" pitchFamily="34" charset="-122"/>
                <a:ea typeface="微软雅黑" pitchFamily="34" charset="-122"/>
              </a:endParaRPr>
            </a:p>
          </p:txBody>
        </p:sp>
        <p:sp>
          <p:nvSpPr>
            <p:cNvPr id="20" name="矩形 19"/>
            <p:cNvSpPr/>
            <p:nvPr/>
          </p:nvSpPr>
          <p:spPr>
            <a:xfrm>
              <a:off x="5940722" y="2476032"/>
              <a:ext cx="2428892" cy="308429"/>
            </a:xfrm>
            <a:prstGeom prst="rect">
              <a:avLst/>
            </a:prstGeom>
          </p:spPr>
          <p:txBody>
            <a:bodyPr wrap="square">
              <a:spAutoFit/>
            </a:bodyPr>
            <a:lstStyle/>
            <a:p>
              <a:r>
                <a:rPr lang="zh-CN" altLang="en-US" sz="1200" dirty="0">
                  <a:latin typeface="微软雅黑" panose="020B0503020204020204" pitchFamily="34" charset="-122"/>
                  <a:ea typeface="微软雅黑" panose="020B0503020204020204" pitchFamily="34" charset="-122"/>
                </a:rPr>
                <a:t>   应用比例高于</a:t>
              </a:r>
              <a:r>
                <a:rPr lang="en-US" altLang="zh-CN" sz="1200" dirty="0">
                  <a:latin typeface="微软雅黑" panose="020B0503020204020204" pitchFamily="34" charset="-122"/>
                  <a:ea typeface="微软雅黑" panose="020B0503020204020204" pitchFamily="34" charset="-122"/>
                </a:rPr>
                <a:t>40</a:t>
              </a:r>
              <a:endParaRPr lang="zh-CN" altLang="en-US" sz="1200" dirty="0">
                <a:latin typeface="微软雅黑" panose="020B0503020204020204" pitchFamily="34" charset="-122"/>
                <a:ea typeface="微软雅黑" panose="020B0503020204020204" pitchFamily="34" charset="-122"/>
              </a:endParaRPr>
            </a:p>
          </p:txBody>
        </p:sp>
      </p:grpSp>
      <p:pic>
        <p:nvPicPr>
          <p:cNvPr id="21" name="Picture 4" descr="c:\users\administrator\appdata\local\360chrome\chrome\User Data\temp\201107011071309499120203.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7851" b="9624"/>
          <a:stretch/>
        </p:blipFill>
        <p:spPr bwMode="auto">
          <a:xfrm>
            <a:off x="1331640" y="771550"/>
            <a:ext cx="1088076" cy="1496922"/>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p:cNvSpPr/>
          <p:nvPr/>
        </p:nvSpPr>
        <p:spPr>
          <a:xfrm>
            <a:off x="1839496" y="3857634"/>
            <a:ext cx="5518586" cy="42862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rgbClr val="FF0000"/>
                </a:solidFill>
                <a:latin typeface="微软雅黑" panose="020B0503020204020204" pitchFamily="34" charset="-122"/>
                <a:ea typeface="微软雅黑" panose="020B0503020204020204" pitchFamily="34" charset="-122"/>
              </a:rPr>
              <a:t>有效应用</a:t>
            </a:r>
            <a:r>
              <a:rPr lang="zh-CN" altLang="en-US" b="1" dirty="0">
                <a:solidFill>
                  <a:srgbClr val="FF0000"/>
                </a:solidFill>
                <a:latin typeface="微软雅黑" panose="020B0503020204020204" pitchFamily="34" charset="-122"/>
                <a:ea typeface="微软雅黑" panose="020B0503020204020204" pitchFamily="34" charset="-122"/>
              </a:rPr>
              <a:t>比例低下</a:t>
            </a:r>
          </a:p>
        </p:txBody>
      </p:sp>
      <p:sp>
        <p:nvSpPr>
          <p:cNvPr id="23" name="内容占位符 3"/>
          <p:cNvSpPr>
            <a:spLocks noGrp="1"/>
          </p:cNvSpPr>
          <p:nvPr>
            <p:ph idx="1"/>
          </p:nvPr>
        </p:nvSpPr>
        <p:spPr>
          <a:xfrm>
            <a:off x="2792624" y="235525"/>
            <a:ext cx="4242865" cy="338150"/>
          </a:xfrm>
        </p:spPr>
        <p:txBody>
          <a:bodyPr>
            <a:normAutofit fontScale="92500" lnSpcReduction="10000"/>
          </a:bodyPr>
          <a:lstStyle/>
          <a:p>
            <a:pPr marL="0" indent="0">
              <a:buNone/>
            </a:pPr>
            <a:r>
              <a:rPr lang="en-US" altLang="zh-CN" sz="1800" dirty="0" smtClean="0">
                <a:latin typeface="黑体" pitchFamily="49" charset="-122"/>
                <a:ea typeface="黑体" pitchFamily="49" charset="-122"/>
              </a:rPr>
              <a:t>1.</a:t>
            </a:r>
            <a:r>
              <a:rPr lang="zh-CN" altLang="en-US" sz="1800" dirty="0" smtClean="0">
                <a:latin typeface="黑体" pitchFamily="49" charset="-122"/>
                <a:ea typeface="黑体" pitchFamily="49" charset="-122"/>
              </a:rPr>
              <a:t>调查研究、分析现状、集思广益。</a:t>
            </a:r>
            <a:endParaRPr lang="zh-CN" altLang="en-US" sz="1800" dirty="0">
              <a:latin typeface="黑体" pitchFamily="49" charset="-122"/>
              <a:ea typeface="黑体" pitchFamily="49" charset="-122"/>
            </a:endParaRPr>
          </a:p>
        </p:txBody>
      </p:sp>
    </p:spTree>
    <p:extLst>
      <p:ext uri="{BB962C8B-B14F-4D97-AF65-F5344CB8AC3E}">
        <p14:creationId xmlns:p14="http://schemas.microsoft.com/office/powerpoint/2010/main" val="181640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31640" y="1635646"/>
            <a:ext cx="6480720" cy="27679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内容占位符 3"/>
          <p:cNvSpPr>
            <a:spLocks noGrp="1"/>
          </p:cNvSpPr>
          <p:nvPr>
            <p:ph idx="1"/>
          </p:nvPr>
        </p:nvSpPr>
        <p:spPr>
          <a:xfrm>
            <a:off x="2283373" y="1219683"/>
            <a:ext cx="4577254" cy="338150"/>
          </a:xfrm>
        </p:spPr>
        <p:txBody>
          <a:bodyPr>
            <a:noAutofit/>
          </a:bodyPr>
          <a:lstStyle/>
          <a:p>
            <a:pPr marL="0" indent="0">
              <a:buNone/>
            </a:pPr>
            <a:r>
              <a:rPr lang="en-US" altLang="zh-CN" sz="1800" b="1" dirty="0" smtClean="0">
                <a:latin typeface="微软雅黑" panose="020B0503020204020204" pitchFamily="34" charset="-122"/>
                <a:ea typeface="微软雅黑" panose="020B0503020204020204" pitchFamily="34" charset="-122"/>
              </a:rPr>
              <a:t>2.</a:t>
            </a:r>
            <a:r>
              <a:rPr lang="zh-CN" altLang="en-US" sz="1800" b="1" dirty="0" smtClean="0">
                <a:latin typeface="微软雅黑" panose="020B0503020204020204" pitchFamily="34" charset="-122"/>
                <a:ea typeface="微软雅黑" panose="020B0503020204020204" pitchFamily="34" charset="-122"/>
              </a:rPr>
              <a:t> 分解任务、分头收集资料、形成编写思路。</a:t>
            </a:r>
            <a:endParaRPr lang="zh-CN" altLang="en-US" sz="1800" b="1" dirty="0">
              <a:latin typeface="微软雅黑" panose="020B0503020204020204" pitchFamily="34" charset="-122"/>
              <a:ea typeface="微软雅黑" panose="020B0503020204020204" pitchFamily="34" charset="-122"/>
            </a:endParaRPr>
          </a:p>
        </p:txBody>
      </p:sp>
      <p:sp>
        <p:nvSpPr>
          <p:cNvPr id="3" name="矩形 2"/>
          <p:cNvSpPr/>
          <p:nvPr/>
        </p:nvSpPr>
        <p:spPr>
          <a:xfrm>
            <a:off x="2915816" y="1791273"/>
            <a:ext cx="3895828" cy="2400657"/>
          </a:xfrm>
          <a:prstGeom prst="rect">
            <a:avLst/>
          </a:prstGeom>
        </p:spPr>
        <p:txBody>
          <a:bodyPr wrap="square">
            <a:spAutoFit/>
          </a:bodyPr>
          <a:lstStyle/>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2.1. </a:t>
            </a:r>
            <a:r>
              <a:rPr lang="zh-CN" altLang="en-US" sz="1500" dirty="0" smtClean="0">
                <a:latin typeface="微软雅黑" panose="020B0503020204020204" pitchFamily="34" charset="-122"/>
                <a:ea typeface="微软雅黑" panose="020B0503020204020204" pitchFamily="34" charset="-122"/>
              </a:rPr>
              <a:t>国内外</a:t>
            </a:r>
            <a:r>
              <a:rPr lang="zh-CN" altLang="en-US" sz="1500" dirty="0">
                <a:latin typeface="微软雅黑" panose="020B0503020204020204" pitchFamily="34" charset="-122"/>
                <a:ea typeface="微软雅黑" panose="020B0503020204020204" pitchFamily="34" charset="-122"/>
              </a:rPr>
              <a:t>相关研究文献</a:t>
            </a: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2.2. </a:t>
            </a:r>
            <a:r>
              <a:rPr lang="zh-CN" altLang="en-US" sz="1500" dirty="0" smtClean="0">
                <a:latin typeface="微软雅黑" panose="020B0503020204020204" pitchFamily="34" charset="-122"/>
                <a:ea typeface="微软雅黑" panose="020B0503020204020204" pitchFamily="34" charset="-122"/>
              </a:rPr>
              <a:t>国内外成果案例</a:t>
            </a:r>
            <a:endParaRPr lang="zh-CN" altLang="en-US" sz="1500" dirty="0">
              <a:latin typeface="微软雅黑" panose="020B0503020204020204" pitchFamily="34" charset="-122"/>
              <a:ea typeface="微软雅黑" panose="020B0503020204020204" pitchFamily="34" charset="-122"/>
            </a:endParaRP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2.3. </a:t>
            </a:r>
            <a:r>
              <a:rPr lang="zh-CN" altLang="en-US" sz="1500" dirty="0" smtClean="0">
                <a:latin typeface="微软雅黑" panose="020B0503020204020204" pitchFamily="34" charset="-122"/>
                <a:ea typeface="微软雅黑" panose="020B0503020204020204" pitchFamily="34" charset="-122"/>
              </a:rPr>
              <a:t>政府政策、法规文件</a:t>
            </a:r>
            <a:endParaRPr lang="zh-CN" altLang="en-US" sz="1500" dirty="0">
              <a:latin typeface="微软雅黑" panose="020B0503020204020204" pitchFamily="34" charset="-122"/>
              <a:ea typeface="微软雅黑" panose="020B0503020204020204" pitchFamily="34" charset="-122"/>
            </a:endParaRP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2.4. </a:t>
            </a:r>
            <a:r>
              <a:rPr lang="zh-CN" altLang="en-US" sz="1500" dirty="0" smtClean="0">
                <a:latin typeface="微软雅黑" panose="020B0503020204020204" pitchFamily="34" charset="-122"/>
                <a:ea typeface="微软雅黑" panose="020B0503020204020204" pitchFamily="34" charset="-122"/>
              </a:rPr>
              <a:t>相关</a:t>
            </a:r>
            <a:r>
              <a:rPr lang="zh-CN" altLang="en-US" sz="1500" dirty="0">
                <a:latin typeface="微软雅黑" panose="020B0503020204020204" pitchFamily="34" charset="-122"/>
                <a:ea typeface="微软雅黑" panose="020B0503020204020204" pitchFamily="34" charset="-122"/>
              </a:rPr>
              <a:t>标准与规范</a:t>
            </a: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2.5. </a:t>
            </a:r>
            <a:r>
              <a:rPr lang="zh-CN" altLang="en-US" sz="1500" dirty="0" smtClean="0">
                <a:latin typeface="微软雅黑" panose="020B0503020204020204" pitchFamily="34" charset="-122"/>
                <a:ea typeface="微软雅黑" panose="020B0503020204020204" pitchFamily="34" charset="-122"/>
              </a:rPr>
              <a:t>可以参考的相关</a:t>
            </a:r>
            <a:r>
              <a:rPr lang="zh-CN" altLang="en-US" sz="1500" dirty="0">
                <a:latin typeface="微软雅黑" panose="020B0503020204020204" pitchFamily="34" charset="-122"/>
                <a:ea typeface="微软雅黑" panose="020B0503020204020204" pitchFamily="34" charset="-122"/>
              </a:rPr>
              <a:t>工程与项目</a:t>
            </a:r>
          </a:p>
          <a:p>
            <a:pPr eaLnBrk="0" hangingPunct="0">
              <a:lnSpc>
                <a:spcPct val="150000"/>
              </a:lnSpc>
              <a:spcBef>
                <a:spcPct val="20000"/>
              </a:spcBef>
              <a:buClr>
                <a:schemeClr val="folHlink"/>
              </a:buClr>
              <a:buSzPct val="60000"/>
            </a:pPr>
            <a:r>
              <a:rPr lang="en-US" altLang="zh-CN" sz="1500" dirty="0" smtClean="0">
                <a:latin typeface="微软雅黑" panose="020B0503020204020204" pitchFamily="34" charset="-122"/>
                <a:ea typeface="微软雅黑" panose="020B0503020204020204" pitchFamily="34" charset="-122"/>
              </a:rPr>
              <a:t>2.6. </a:t>
            </a:r>
            <a:r>
              <a:rPr lang="zh-CN" altLang="en-US" sz="1500" dirty="0" smtClean="0">
                <a:latin typeface="微软雅黑" panose="020B0503020204020204" pitchFamily="34" charset="-122"/>
                <a:ea typeface="微软雅黑" panose="020B0503020204020204" pitchFamily="34" charset="-122"/>
              </a:rPr>
              <a:t>院校</a:t>
            </a:r>
            <a:r>
              <a:rPr lang="zh-CN" altLang="en-US" sz="1500" dirty="0">
                <a:latin typeface="微软雅黑" panose="020B0503020204020204" pitchFamily="34" charset="-122"/>
                <a:ea typeface="微软雅黑" panose="020B0503020204020204" pitchFamily="34" charset="-122"/>
              </a:rPr>
              <a:t>调研和意见征集</a:t>
            </a:r>
          </a:p>
        </p:txBody>
      </p:sp>
      <p:sp>
        <p:nvSpPr>
          <p:cNvPr id="5" name="矩形 4"/>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标题 1"/>
          <p:cNvSpPr>
            <a:spLocks noGrp="1"/>
          </p:cNvSpPr>
          <p:nvPr>
            <p:ph type="title"/>
          </p:nvPr>
        </p:nvSpPr>
        <p:spPr>
          <a:xfrm>
            <a:off x="1104533" y="627534"/>
            <a:ext cx="7154169" cy="476846"/>
          </a:xfrm>
        </p:spPr>
        <p:txBody>
          <a:bodyPr>
            <a:normAutofit fontScale="90000"/>
          </a:bodyPr>
          <a:lstStyle/>
          <a:p>
            <a:r>
              <a:rPr lang="zh-CN" altLang="en-US" sz="2400" b="0" dirty="0" smtClean="0">
                <a:latin typeface="黑体" pitchFamily="49" charset="-122"/>
                <a:ea typeface="黑体" pitchFamily="49" charset="-122"/>
              </a:rPr>
              <a:t>五、编制</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职业院校数字校园建设规范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过程与方法</a:t>
            </a:r>
            <a:endParaRPr lang="zh-CN" altLang="en-US" sz="2400" b="0" dirty="0">
              <a:latin typeface="黑体" pitchFamily="49" charset="-122"/>
              <a:ea typeface="黑体" pitchFamily="49" charset="-122"/>
            </a:endParaRPr>
          </a:p>
        </p:txBody>
      </p:sp>
    </p:spTree>
    <p:extLst>
      <p:ext uri="{BB962C8B-B14F-4D97-AF65-F5344CB8AC3E}">
        <p14:creationId xmlns:p14="http://schemas.microsoft.com/office/powerpoint/2010/main" val="3226240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1763688" y="475548"/>
            <a:ext cx="6480720" cy="338150"/>
          </a:xfrm>
        </p:spPr>
        <p:txBody>
          <a:bodyPr>
            <a:normAutofit fontScale="92500" lnSpcReduction="10000"/>
          </a:bodyPr>
          <a:lstStyle/>
          <a:p>
            <a:pPr marL="0" indent="0">
              <a:buNone/>
            </a:pPr>
            <a:r>
              <a:rPr lang="en-US" altLang="zh-CN" sz="1800" b="1" dirty="0" smtClean="0">
                <a:latin typeface="微软雅黑" panose="020B0503020204020204" pitchFamily="34" charset="-122"/>
                <a:ea typeface="微软雅黑" panose="020B0503020204020204" pitchFamily="34" charset="-122"/>
              </a:rPr>
              <a:t>3.</a:t>
            </a:r>
            <a:r>
              <a:rPr lang="zh-CN" altLang="en-US" sz="1800" b="1" dirty="0" smtClean="0">
                <a:latin typeface="微软雅黑" panose="020B0503020204020204" pitchFamily="34" charset="-122"/>
                <a:ea typeface="微软雅黑" panose="020B0503020204020204" pitchFamily="34" charset="-122"/>
              </a:rPr>
              <a:t> 应用导向、创新驱动、分层构建、系统集成，形成总体框架</a:t>
            </a:r>
            <a:endParaRPr lang="zh-CN" altLang="en-US" sz="1800" b="1" dirty="0">
              <a:latin typeface="微软雅黑" panose="020B0503020204020204" pitchFamily="34" charset="-122"/>
              <a:ea typeface="微软雅黑" panose="020B0503020204020204" pitchFamily="34" charset="-122"/>
            </a:endParaRPr>
          </a:p>
        </p:txBody>
      </p:sp>
      <p:sp>
        <p:nvSpPr>
          <p:cNvPr id="5" name="矩形 4"/>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标题 1"/>
          <p:cNvSpPr>
            <a:spLocks noGrp="1"/>
          </p:cNvSpPr>
          <p:nvPr>
            <p:ph type="title"/>
          </p:nvPr>
        </p:nvSpPr>
        <p:spPr>
          <a:xfrm>
            <a:off x="1187624" y="51470"/>
            <a:ext cx="7154169" cy="476846"/>
          </a:xfrm>
        </p:spPr>
        <p:txBody>
          <a:bodyPr>
            <a:normAutofit/>
          </a:bodyPr>
          <a:lstStyle/>
          <a:p>
            <a:r>
              <a:rPr lang="zh-CN" altLang="en-US" sz="2000" b="0" dirty="0" smtClean="0">
                <a:latin typeface="微软雅黑" panose="020B0503020204020204" pitchFamily="34" charset="-122"/>
                <a:ea typeface="微软雅黑" panose="020B0503020204020204" pitchFamily="34" charset="-122"/>
              </a:rPr>
              <a:t>五、编制</a:t>
            </a:r>
            <a:r>
              <a:rPr lang="en-US" altLang="zh-CN" sz="2000" b="0" dirty="0" smtClean="0">
                <a:latin typeface="微软雅黑" panose="020B0503020204020204" pitchFamily="34" charset="-122"/>
                <a:ea typeface="微软雅黑" panose="020B0503020204020204" pitchFamily="34" charset="-122"/>
              </a:rPr>
              <a:t>《</a:t>
            </a:r>
            <a:r>
              <a:rPr lang="zh-CN" altLang="en-US" sz="2000" b="0" dirty="0" smtClean="0">
                <a:latin typeface="微软雅黑" panose="020B0503020204020204" pitchFamily="34" charset="-122"/>
                <a:ea typeface="微软雅黑" panose="020B0503020204020204" pitchFamily="34" charset="-122"/>
              </a:rPr>
              <a:t>职业院校数字校园建设规范</a:t>
            </a:r>
            <a:r>
              <a:rPr lang="en-US" altLang="zh-CN" sz="2000" b="0" dirty="0" smtClean="0">
                <a:latin typeface="微软雅黑" panose="020B0503020204020204" pitchFamily="34" charset="-122"/>
                <a:ea typeface="微软雅黑" panose="020B0503020204020204" pitchFamily="34" charset="-122"/>
              </a:rPr>
              <a:t>》</a:t>
            </a:r>
            <a:r>
              <a:rPr lang="zh-CN" altLang="en-US" sz="2000" b="0" dirty="0" smtClean="0">
                <a:latin typeface="微软雅黑" panose="020B0503020204020204" pitchFamily="34" charset="-122"/>
                <a:ea typeface="微软雅黑" panose="020B0503020204020204" pitchFamily="34" charset="-122"/>
              </a:rPr>
              <a:t>过程与方法</a:t>
            </a:r>
            <a:endParaRPr lang="zh-CN" altLang="en-US" sz="2000" b="0" dirty="0">
              <a:latin typeface="微软雅黑" panose="020B0503020204020204" pitchFamily="34" charset="-122"/>
              <a:ea typeface="微软雅黑" panose="020B0503020204020204" pitchFamily="34" charset="-122"/>
            </a:endParaRPr>
          </a:p>
        </p:txBody>
      </p:sp>
      <p:pic>
        <p:nvPicPr>
          <p:cNvPr id="7" name="Picture 2" descr="职业院校数字校园规划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771200"/>
            <a:ext cx="7632848" cy="3854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63256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91880" y="1491630"/>
            <a:ext cx="1926214" cy="300082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43" name="AutoShape 8" descr="http://t1.baidu.com/it/u=1436606838,3360006307&amp;fm=0&amp;gp=0.jpg"/>
          <p:cNvSpPr>
            <a:spLocks noChangeAspect="1" noChangeArrowheads="1"/>
          </p:cNvSpPr>
          <p:nvPr/>
        </p:nvSpPr>
        <p:spPr bwMode="auto">
          <a:xfrm>
            <a:off x="1259681" y="-108347"/>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10244" name="AutoShape 10" descr="http://t1.baidu.com/it/u=1436606838,3360006307&amp;fm=0&amp;gp=0.jpg"/>
          <p:cNvSpPr>
            <a:spLocks noChangeAspect="1" noChangeArrowheads="1"/>
          </p:cNvSpPr>
          <p:nvPr/>
        </p:nvSpPr>
        <p:spPr bwMode="auto">
          <a:xfrm>
            <a:off x="1373981" y="5954"/>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10245" name="AutoShape 16" descr="http://t1.baidu.com/it/u=2029966194,2000750520&amp;fm=0&amp;gp=0.jpg"/>
          <p:cNvSpPr>
            <a:spLocks noChangeAspect="1" noChangeArrowheads="1"/>
          </p:cNvSpPr>
          <p:nvPr/>
        </p:nvSpPr>
        <p:spPr bwMode="auto">
          <a:xfrm>
            <a:off x="1488281" y="120254"/>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2" name="矩形 1"/>
          <p:cNvSpPr/>
          <p:nvPr/>
        </p:nvSpPr>
        <p:spPr>
          <a:xfrm>
            <a:off x="3725906" y="1491630"/>
            <a:ext cx="1692188" cy="3000821"/>
          </a:xfrm>
          <a:prstGeom prst="rect">
            <a:avLst/>
          </a:prstGeom>
        </p:spPr>
        <p:txBody>
          <a:bodyPr wrap="square">
            <a:spAutoFit/>
          </a:bodyPr>
          <a:lstStyle/>
          <a:p>
            <a:pPr>
              <a:lnSpc>
                <a:spcPct val="150000"/>
              </a:lnSpc>
            </a:pPr>
            <a:r>
              <a:rPr lang="zh-CN" altLang="en-US" dirty="0">
                <a:latin typeface="黑体" pitchFamily="49" charset="-122"/>
                <a:ea typeface="黑体" pitchFamily="49" charset="-122"/>
              </a:rPr>
              <a:t>一、引言</a:t>
            </a:r>
          </a:p>
          <a:p>
            <a:pPr>
              <a:lnSpc>
                <a:spcPct val="150000"/>
              </a:lnSpc>
            </a:pPr>
            <a:r>
              <a:rPr lang="zh-CN" altLang="en-US" dirty="0">
                <a:latin typeface="黑体" pitchFamily="49" charset="-122"/>
                <a:ea typeface="黑体" pitchFamily="49" charset="-122"/>
              </a:rPr>
              <a:t>二、总体要求</a:t>
            </a:r>
          </a:p>
          <a:p>
            <a:pPr>
              <a:lnSpc>
                <a:spcPct val="150000"/>
              </a:lnSpc>
            </a:pPr>
            <a:r>
              <a:rPr lang="zh-CN" altLang="en-US" dirty="0">
                <a:latin typeface="黑体" pitchFamily="49" charset="-122"/>
                <a:ea typeface="黑体" pitchFamily="49" charset="-122"/>
              </a:rPr>
              <a:t>三、师生发展</a:t>
            </a:r>
          </a:p>
          <a:p>
            <a:pPr>
              <a:lnSpc>
                <a:spcPct val="150000"/>
              </a:lnSpc>
            </a:pPr>
            <a:r>
              <a:rPr lang="zh-CN" altLang="en-US" dirty="0">
                <a:latin typeface="黑体" pitchFamily="49" charset="-122"/>
                <a:ea typeface="黑体" pitchFamily="49" charset="-122"/>
              </a:rPr>
              <a:t>四、数字资源</a:t>
            </a:r>
          </a:p>
          <a:p>
            <a:pPr>
              <a:lnSpc>
                <a:spcPct val="150000"/>
              </a:lnSpc>
            </a:pPr>
            <a:r>
              <a:rPr lang="zh-CN" altLang="en-US" dirty="0">
                <a:latin typeface="黑体" pitchFamily="49" charset="-122"/>
                <a:ea typeface="黑体" pitchFamily="49" charset="-122"/>
              </a:rPr>
              <a:t>五、应用服务</a:t>
            </a:r>
          </a:p>
          <a:p>
            <a:pPr>
              <a:lnSpc>
                <a:spcPct val="150000"/>
              </a:lnSpc>
            </a:pPr>
            <a:r>
              <a:rPr lang="zh-CN" altLang="en-US" dirty="0">
                <a:latin typeface="黑体" pitchFamily="49" charset="-122"/>
                <a:ea typeface="黑体" pitchFamily="49" charset="-122"/>
              </a:rPr>
              <a:t>六、基础设施</a:t>
            </a:r>
            <a:endParaRPr lang="en-US" altLang="zh-CN" dirty="0">
              <a:latin typeface="黑体" pitchFamily="49" charset="-122"/>
              <a:ea typeface="黑体" pitchFamily="49" charset="-122"/>
            </a:endParaRPr>
          </a:p>
          <a:p>
            <a:pPr>
              <a:lnSpc>
                <a:spcPct val="150000"/>
              </a:lnSpc>
            </a:pPr>
            <a:r>
              <a:rPr lang="zh-CN" altLang="en-US" dirty="0">
                <a:latin typeface="黑体" pitchFamily="49" charset="-122"/>
                <a:ea typeface="黑体" pitchFamily="49" charset="-122"/>
              </a:rPr>
              <a:t>七、附录</a:t>
            </a:r>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491880" y="1004559"/>
            <a:ext cx="2160240" cy="338150"/>
          </a:xfrm>
        </p:spPr>
        <p:txBody>
          <a:bodyPr>
            <a:noAutofit/>
          </a:bodyPr>
          <a:lstStyle/>
          <a:p>
            <a:pPr marL="0" indent="0">
              <a:buNone/>
            </a:pPr>
            <a:r>
              <a:rPr lang="en-US" altLang="zh-CN" sz="2400" b="1" dirty="0" smtClean="0">
                <a:latin typeface="黑体" pitchFamily="49" charset="-122"/>
                <a:ea typeface="黑体" pitchFamily="49" charset="-122"/>
              </a:rPr>
              <a:t>4.</a:t>
            </a:r>
            <a:r>
              <a:rPr lang="zh-CN" altLang="en-US" sz="2400" b="1" dirty="0" smtClean="0">
                <a:latin typeface="黑体" pitchFamily="49" charset="-122"/>
                <a:ea typeface="黑体" pitchFamily="49" charset="-122"/>
              </a:rPr>
              <a:t> 形成目录</a:t>
            </a:r>
            <a:endParaRPr lang="zh-CN" altLang="en-US" sz="2400" b="1" dirty="0">
              <a:latin typeface="黑体" pitchFamily="49" charset="-122"/>
              <a:ea typeface="黑体" pitchFamily="49" charset="-122"/>
            </a:endParaRPr>
          </a:p>
        </p:txBody>
      </p:sp>
      <p:sp>
        <p:nvSpPr>
          <p:cNvPr id="9" name="标题 1"/>
          <p:cNvSpPr>
            <a:spLocks noGrp="1"/>
          </p:cNvSpPr>
          <p:nvPr>
            <p:ph type="title"/>
          </p:nvPr>
        </p:nvSpPr>
        <p:spPr>
          <a:xfrm>
            <a:off x="1114641" y="463154"/>
            <a:ext cx="7154169" cy="476846"/>
          </a:xfrm>
        </p:spPr>
        <p:txBody>
          <a:bodyPr>
            <a:normAutofit fontScale="90000"/>
          </a:bodyPr>
          <a:lstStyle/>
          <a:p>
            <a:r>
              <a:rPr lang="zh-CN" altLang="en-US" sz="2400" b="0" dirty="0" smtClean="0">
                <a:latin typeface="黑体" pitchFamily="49" charset="-122"/>
                <a:ea typeface="黑体" pitchFamily="49" charset="-122"/>
              </a:rPr>
              <a:t>五、编制</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职业院校数字校园建设规范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过程与方法</a:t>
            </a:r>
            <a:endParaRPr lang="zh-CN" altLang="en-US" sz="2400" b="0" dirty="0">
              <a:latin typeface="黑体" pitchFamily="49" charset="-122"/>
              <a:ea typeface="黑体" pitchFamily="49" charset="-122"/>
            </a:endParaRPr>
          </a:p>
        </p:txBody>
      </p:sp>
    </p:spTree>
    <p:extLst>
      <p:ext uri="{BB962C8B-B14F-4D97-AF65-F5344CB8AC3E}">
        <p14:creationId xmlns:p14="http://schemas.microsoft.com/office/powerpoint/2010/main" val="2435240694"/>
      </p:ext>
    </p:extLst>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TextBox 24"/>
          <p:cNvSpPr txBox="1"/>
          <p:nvPr/>
        </p:nvSpPr>
        <p:spPr>
          <a:xfrm>
            <a:off x="2339752" y="632226"/>
            <a:ext cx="4735140" cy="954107"/>
          </a:xfrm>
          <a:prstGeom prst="rect">
            <a:avLst/>
          </a:prstGeom>
          <a:noFill/>
        </p:spPr>
        <p:txBody>
          <a:bodyPr wrap="square" rtlCol="0">
            <a:spAutoFit/>
          </a:bodyPr>
          <a:lstStyle/>
          <a:p>
            <a:pPr>
              <a:lnSpc>
                <a:spcPct val="200000"/>
              </a:lnSpc>
            </a:pPr>
            <a:r>
              <a:rPr lang="zh-CN" altLang="en-US" b="1" dirty="0" smtClean="0">
                <a:latin typeface="微软雅黑" pitchFamily="34" charset="-122"/>
                <a:ea typeface="微软雅黑" pitchFamily="34" charset="-122"/>
              </a:rPr>
              <a:t> </a:t>
            </a:r>
            <a:r>
              <a:rPr lang="zh-CN" altLang="en-US" sz="2800" b="1" dirty="0" smtClean="0">
                <a:latin typeface="微软雅黑" pitchFamily="34" charset="-122"/>
                <a:ea typeface="微软雅黑" pitchFamily="34" charset="-122"/>
              </a:rPr>
              <a:t>第二节：</a:t>
            </a:r>
            <a:r>
              <a:rPr lang="en-US" altLang="zh-CN" sz="2800" b="1" dirty="0" smtClean="0">
                <a:latin typeface="微软雅黑" pitchFamily="34" charset="-122"/>
                <a:ea typeface="微软雅黑" pitchFamily="34" charset="-122"/>
              </a:rPr>
              <a:t>《</a:t>
            </a:r>
            <a:r>
              <a:rPr lang="zh-CN" altLang="en-US" sz="2800" b="1" dirty="0" smtClean="0">
                <a:latin typeface="微软雅黑" pitchFamily="34" charset="-122"/>
                <a:ea typeface="微软雅黑" pitchFamily="34" charset="-122"/>
              </a:rPr>
              <a:t>规范</a:t>
            </a:r>
            <a:r>
              <a:rPr lang="en-US" altLang="zh-CN" sz="2800" b="1" dirty="0" smtClean="0">
                <a:latin typeface="微软雅黑" pitchFamily="34" charset="-122"/>
                <a:ea typeface="微软雅黑" pitchFamily="34" charset="-122"/>
              </a:rPr>
              <a:t>》</a:t>
            </a:r>
            <a:r>
              <a:rPr lang="zh-CN" altLang="en-US" sz="2800" b="1" dirty="0" smtClean="0">
                <a:latin typeface="微软雅黑" pitchFamily="34" charset="-122"/>
                <a:ea typeface="微软雅黑" pitchFamily="34" charset="-122"/>
              </a:rPr>
              <a:t>编制说明</a:t>
            </a:r>
            <a:endParaRPr lang="en-US" altLang="zh-CN" sz="2800" b="1" dirty="0" smtClean="0">
              <a:latin typeface="微软雅黑" pitchFamily="34" charset="-122"/>
              <a:ea typeface="微软雅黑" pitchFamily="34" charset="-122"/>
            </a:endParaRPr>
          </a:p>
        </p:txBody>
      </p:sp>
      <p:sp>
        <p:nvSpPr>
          <p:cNvPr id="7" name="矩形 6"/>
          <p:cNvSpPr/>
          <p:nvPr/>
        </p:nvSpPr>
        <p:spPr>
          <a:xfrm>
            <a:off x="2771800" y="1863640"/>
            <a:ext cx="3600400" cy="685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适度超前</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2" name="矩形 11"/>
          <p:cNvSpPr/>
          <p:nvPr/>
        </p:nvSpPr>
        <p:spPr>
          <a:xfrm>
            <a:off x="2771800" y="2613739"/>
            <a:ext cx="3600400" cy="685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注重实效</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3" name="矩形 12"/>
          <p:cNvSpPr/>
          <p:nvPr/>
        </p:nvSpPr>
        <p:spPr>
          <a:xfrm>
            <a:off x="2771800" y="3363838"/>
            <a:ext cx="3600400" cy="685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科学发展</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65228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8" descr="http://t1.baidu.com/it/u=1436606838,3360006307&amp;fm=0&amp;gp=0.jpg"/>
          <p:cNvSpPr>
            <a:spLocks noChangeAspect="1" noChangeArrowheads="1"/>
          </p:cNvSpPr>
          <p:nvPr/>
        </p:nvSpPr>
        <p:spPr bwMode="auto">
          <a:xfrm>
            <a:off x="1259681" y="-108347"/>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10245" name="AutoShape 16" descr="http://t1.baidu.com/it/u=2029966194,2000750520&amp;fm=0&amp;gp=0.jpg"/>
          <p:cNvSpPr>
            <a:spLocks noChangeAspect="1" noChangeArrowheads="1"/>
          </p:cNvSpPr>
          <p:nvPr/>
        </p:nvSpPr>
        <p:spPr bwMode="auto">
          <a:xfrm>
            <a:off x="1488281" y="120254"/>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558026" y="1271383"/>
            <a:ext cx="2160240" cy="338150"/>
          </a:xfrm>
        </p:spPr>
        <p:txBody>
          <a:bodyPr>
            <a:noAutofit/>
          </a:bodyPr>
          <a:lstStyle/>
          <a:p>
            <a:pPr marL="0" indent="0">
              <a:buNone/>
            </a:pPr>
            <a:r>
              <a:rPr lang="en-US" altLang="zh-CN" sz="2400" b="1" dirty="0" smtClean="0">
                <a:latin typeface="黑体" pitchFamily="49" charset="-122"/>
                <a:ea typeface="黑体" pitchFamily="49" charset="-122"/>
              </a:rPr>
              <a:t>1.</a:t>
            </a:r>
            <a:r>
              <a:rPr lang="zh-CN" altLang="en-US" sz="2400" b="1" dirty="0" smtClean="0">
                <a:latin typeface="黑体" pitchFamily="49" charset="-122"/>
                <a:ea typeface="黑体" pitchFamily="49" charset="-122"/>
              </a:rPr>
              <a:t> 主要特点</a:t>
            </a:r>
            <a:endParaRPr lang="zh-CN" altLang="en-US" sz="2400" b="1" dirty="0">
              <a:latin typeface="黑体" pitchFamily="49" charset="-122"/>
              <a:ea typeface="黑体" pitchFamily="49" charset="-122"/>
            </a:endParaRPr>
          </a:p>
        </p:txBody>
      </p:sp>
      <p:sp>
        <p:nvSpPr>
          <p:cNvPr id="9" name="标题 1"/>
          <p:cNvSpPr>
            <a:spLocks noGrp="1"/>
          </p:cNvSpPr>
          <p:nvPr>
            <p:ph type="title"/>
          </p:nvPr>
        </p:nvSpPr>
        <p:spPr>
          <a:xfrm>
            <a:off x="1061062" y="640871"/>
            <a:ext cx="7154169" cy="476846"/>
          </a:xfrm>
        </p:spPr>
        <p:txBody>
          <a:bodyPr>
            <a:normAutofit/>
          </a:bodyPr>
          <a:lstStyle/>
          <a:p>
            <a:r>
              <a:rPr lang="zh-CN" altLang="en-US" sz="2400" dirty="0">
                <a:latin typeface="黑体" pitchFamily="49" charset="-122"/>
                <a:ea typeface="黑体" pitchFamily="49" charset="-122"/>
              </a:rPr>
              <a:t>一</a:t>
            </a:r>
            <a:r>
              <a:rPr lang="zh-CN" altLang="en-US" sz="2400" b="0" dirty="0" smtClean="0">
                <a:latin typeface="黑体" pitchFamily="49" charset="-122"/>
                <a:ea typeface="黑体" pitchFamily="49" charset="-122"/>
              </a:rPr>
              <a:t>、主要特点及推动性作用</a:t>
            </a:r>
            <a:endParaRPr lang="zh-CN" altLang="en-US" sz="2400" b="0" dirty="0">
              <a:latin typeface="黑体" pitchFamily="49" charset="-122"/>
              <a:ea typeface="黑体" pitchFamily="49" charset="-122"/>
            </a:endParaRPr>
          </a:p>
        </p:txBody>
      </p:sp>
      <p:sp>
        <p:nvSpPr>
          <p:cNvPr id="10" name="矩形 9"/>
          <p:cNvSpPr/>
          <p:nvPr/>
        </p:nvSpPr>
        <p:spPr>
          <a:xfrm>
            <a:off x="1893075" y="1892211"/>
            <a:ext cx="5357850" cy="6858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推广应用</a:t>
            </a:r>
            <a:r>
              <a:rPr lang="en-US" altLang="zh-CN" sz="2400" dirty="0" smtClean="0">
                <a:solidFill>
                  <a:schemeClr val="tx1"/>
                </a:solidFill>
                <a:latin typeface="微软雅黑" panose="020B0503020204020204" pitchFamily="34" charset="-122"/>
                <a:ea typeface="微软雅黑" panose="020B0503020204020204" pitchFamily="34" charset="-122"/>
              </a:rPr>
              <a:t>---</a:t>
            </a:r>
            <a:r>
              <a:rPr lang="zh-CN" altLang="en-US" sz="2400" dirty="0" smtClean="0">
                <a:solidFill>
                  <a:schemeClr val="tx1"/>
                </a:solidFill>
                <a:latin typeface="微软雅黑" panose="020B0503020204020204" pitchFamily="34" charset="-122"/>
                <a:ea typeface="微软雅黑" panose="020B0503020204020204" pitchFamily="34" charset="-122"/>
              </a:rPr>
              <a:t>普适性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1" name="矩形 10"/>
          <p:cNvSpPr/>
          <p:nvPr/>
        </p:nvSpPr>
        <p:spPr>
          <a:xfrm>
            <a:off x="1893075" y="2642310"/>
            <a:ext cx="5357850" cy="6858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内涵建设</a:t>
            </a:r>
            <a:r>
              <a:rPr lang="en-US" altLang="zh-CN" sz="2400" dirty="0" smtClean="0">
                <a:solidFill>
                  <a:schemeClr val="tx1"/>
                </a:solidFill>
                <a:latin typeface="微软雅黑" panose="020B0503020204020204" pitchFamily="34" charset="-122"/>
                <a:ea typeface="微软雅黑" panose="020B0503020204020204" pitchFamily="34" charset="-122"/>
              </a:rPr>
              <a:t>---</a:t>
            </a:r>
            <a:r>
              <a:rPr lang="zh-CN" altLang="en-US" sz="2400" dirty="0" smtClean="0">
                <a:solidFill>
                  <a:schemeClr val="tx1"/>
                </a:solidFill>
                <a:latin typeface="微软雅黑" panose="020B0503020204020204" pitchFamily="34" charset="-122"/>
                <a:ea typeface="微软雅黑" panose="020B0503020204020204" pitchFamily="34" charset="-122"/>
              </a:rPr>
              <a:t>职业性</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2" name="矩形 11"/>
          <p:cNvSpPr/>
          <p:nvPr/>
        </p:nvSpPr>
        <p:spPr>
          <a:xfrm>
            <a:off x="1893075" y="3392409"/>
            <a:ext cx="5357850" cy="6858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整体结构</a:t>
            </a:r>
            <a:r>
              <a:rPr lang="en-US" altLang="zh-CN" sz="2400" dirty="0" smtClean="0">
                <a:solidFill>
                  <a:schemeClr val="tx1"/>
                </a:solidFill>
                <a:latin typeface="微软雅黑" panose="020B0503020204020204" pitchFamily="34" charset="-122"/>
                <a:ea typeface="微软雅黑" panose="020B0503020204020204" pitchFamily="34" charset="-122"/>
              </a:rPr>
              <a:t>---</a:t>
            </a:r>
            <a:r>
              <a:rPr lang="zh-CN" altLang="en-US" sz="2400" dirty="0" smtClean="0">
                <a:solidFill>
                  <a:schemeClr val="tx1"/>
                </a:solidFill>
                <a:latin typeface="微软雅黑" panose="020B0503020204020204" pitchFamily="34" charset="-122"/>
                <a:ea typeface="微软雅黑" panose="020B0503020204020204" pitchFamily="34" charset="-122"/>
              </a:rPr>
              <a:t>发展</a:t>
            </a:r>
            <a:r>
              <a:rPr lang="zh-CN" altLang="en-US" sz="2400" dirty="0">
                <a:solidFill>
                  <a:schemeClr val="tx1"/>
                </a:solidFill>
                <a:latin typeface="微软雅黑" panose="020B0503020204020204" pitchFamily="34" charset="-122"/>
                <a:ea typeface="微软雅黑" panose="020B0503020204020204" pitchFamily="34" charset="-122"/>
              </a:rPr>
              <a:t>性</a:t>
            </a:r>
          </a:p>
        </p:txBody>
      </p:sp>
    </p:spTree>
    <p:extLst>
      <p:ext uri="{BB962C8B-B14F-4D97-AF65-F5344CB8AC3E}">
        <p14:creationId xmlns:p14="http://schemas.microsoft.com/office/powerpoint/2010/main" val="1804719340"/>
      </p:ext>
    </p:extLst>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8" descr="http://t1.baidu.com/it/u=1436606838,3360006307&amp;fm=0&amp;gp=0.jpg"/>
          <p:cNvSpPr>
            <a:spLocks noChangeAspect="1" noChangeArrowheads="1"/>
          </p:cNvSpPr>
          <p:nvPr/>
        </p:nvSpPr>
        <p:spPr bwMode="auto">
          <a:xfrm>
            <a:off x="1259681" y="-108347"/>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10245" name="AutoShape 16" descr="http://t1.baidu.com/it/u=2029966194,2000750520&amp;fm=0&amp;gp=0.jpg"/>
          <p:cNvSpPr>
            <a:spLocks noChangeAspect="1" noChangeArrowheads="1"/>
          </p:cNvSpPr>
          <p:nvPr/>
        </p:nvSpPr>
        <p:spPr bwMode="auto">
          <a:xfrm>
            <a:off x="1488281" y="120254"/>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558026" y="1271383"/>
            <a:ext cx="2160240" cy="338150"/>
          </a:xfrm>
        </p:spPr>
        <p:txBody>
          <a:bodyPr>
            <a:noAutofit/>
          </a:bodyPr>
          <a:lstStyle/>
          <a:p>
            <a:pPr marL="0" indent="0">
              <a:buNone/>
            </a:pPr>
            <a:r>
              <a:rPr lang="en-US" altLang="zh-CN" sz="2400" b="1" dirty="0" smtClean="0">
                <a:latin typeface="黑体" pitchFamily="49" charset="-122"/>
                <a:ea typeface="黑体" pitchFamily="49" charset="-122"/>
              </a:rPr>
              <a:t>2.</a:t>
            </a:r>
            <a:r>
              <a:rPr lang="zh-CN" altLang="en-US" sz="2400" b="1" dirty="0" smtClean="0">
                <a:latin typeface="黑体" pitchFamily="49" charset="-122"/>
                <a:ea typeface="黑体" pitchFamily="49" charset="-122"/>
              </a:rPr>
              <a:t> 推动作用</a:t>
            </a:r>
            <a:endParaRPr lang="zh-CN" altLang="en-US" sz="2400" b="1" dirty="0">
              <a:latin typeface="黑体" pitchFamily="49" charset="-122"/>
              <a:ea typeface="黑体" pitchFamily="49" charset="-122"/>
            </a:endParaRPr>
          </a:p>
        </p:txBody>
      </p:sp>
      <p:sp>
        <p:nvSpPr>
          <p:cNvPr id="9" name="标题 1"/>
          <p:cNvSpPr>
            <a:spLocks noGrp="1"/>
          </p:cNvSpPr>
          <p:nvPr>
            <p:ph type="title"/>
          </p:nvPr>
        </p:nvSpPr>
        <p:spPr>
          <a:xfrm>
            <a:off x="1061062" y="640871"/>
            <a:ext cx="7154169" cy="476846"/>
          </a:xfrm>
        </p:spPr>
        <p:txBody>
          <a:bodyPr>
            <a:normAutofit/>
          </a:bodyPr>
          <a:lstStyle/>
          <a:p>
            <a:r>
              <a:rPr lang="zh-CN" altLang="en-US" sz="2400" dirty="0">
                <a:latin typeface="黑体" pitchFamily="49" charset="-122"/>
                <a:ea typeface="黑体" pitchFamily="49" charset="-122"/>
              </a:rPr>
              <a:t>一</a:t>
            </a:r>
            <a:r>
              <a:rPr lang="zh-CN" altLang="en-US" sz="2400" b="0" dirty="0" smtClean="0">
                <a:latin typeface="黑体" pitchFamily="49" charset="-122"/>
                <a:ea typeface="黑体" pitchFamily="49" charset="-122"/>
              </a:rPr>
              <a:t>、主要特点及推动性作用</a:t>
            </a:r>
            <a:endParaRPr lang="zh-CN" altLang="en-US" sz="2400" b="0" dirty="0">
              <a:latin typeface="黑体" pitchFamily="49" charset="-122"/>
              <a:ea typeface="黑体" pitchFamily="49" charset="-122"/>
            </a:endParaRPr>
          </a:p>
        </p:txBody>
      </p:sp>
      <p:sp>
        <p:nvSpPr>
          <p:cNvPr id="10" name="矩形 9"/>
          <p:cNvSpPr/>
          <p:nvPr/>
        </p:nvSpPr>
        <p:spPr>
          <a:xfrm>
            <a:off x="1763688" y="1864968"/>
            <a:ext cx="5775269" cy="6858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以校园数字化建设</a:t>
            </a:r>
            <a:r>
              <a:rPr lang="zh-CN" altLang="en-US" dirty="0" smtClean="0">
                <a:solidFill>
                  <a:schemeClr val="tx1"/>
                </a:solidFill>
                <a:latin typeface="微软雅黑" panose="020B0503020204020204" pitchFamily="34" charset="-122"/>
                <a:ea typeface="微软雅黑" panose="020B0503020204020204" pitchFamily="34" charset="-122"/>
              </a:rPr>
              <a:t>推动校园</a:t>
            </a:r>
            <a:r>
              <a:rPr lang="zh-CN" altLang="en-US" dirty="0">
                <a:solidFill>
                  <a:schemeClr val="tx1"/>
                </a:solidFill>
                <a:latin typeface="微软雅黑" panose="020B0503020204020204" pitchFamily="34" charset="-122"/>
                <a:ea typeface="微软雅黑" panose="020B0503020204020204" pitchFamily="34" charset="-122"/>
              </a:rPr>
              <a:t>现代化建设</a:t>
            </a:r>
          </a:p>
        </p:txBody>
      </p:sp>
      <p:sp>
        <p:nvSpPr>
          <p:cNvPr id="11" name="矩形 10"/>
          <p:cNvSpPr/>
          <p:nvPr/>
        </p:nvSpPr>
        <p:spPr>
          <a:xfrm>
            <a:off x="1763688" y="2615067"/>
            <a:ext cx="5775269" cy="6858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实现校园软件、硬件科学组合</a:t>
            </a:r>
          </a:p>
        </p:txBody>
      </p:sp>
      <p:sp>
        <p:nvSpPr>
          <p:cNvPr id="12" name="矩形 11"/>
          <p:cNvSpPr/>
          <p:nvPr/>
        </p:nvSpPr>
        <p:spPr>
          <a:xfrm>
            <a:off x="1763688" y="3365166"/>
            <a:ext cx="5775269" cy="6858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发挥数字校园拉动作用</a:t>
            </a:r>
            <a:r>
              <a:rPr lang="zh-CN" altLang="en-US" dirty="0" smtClean="0">
                <a:solidFill>
                  <a:schemeClr val="tx1"/>
                </a:solidFill>
                <a:latin typeface="微软雅黑" panose="020B0503020204020204" pitchFamily="34" charset="-122"/>
                <a:ea typeface="微软雅黑" panose="020B0503020204020204" pitchFamily="34" charset="-122"/>
              </a:rPr>
              <a:t>，实现</a:t>
            </a:r>
            <a:r>
              <a:rPr lang="zh-CN" altLang="en-US" dirty="0">
                <a:solidFill>
                  <a:schemeClr val="tx1"/>
                </a:solidFill>
                <a:latin typeface="微软雅黑" panose="020B0503020204020204" pitchFamily="34" charset="-122"/>
                <a:ea typeface="微软雅黑" panose="020B0503020204020204" pitchFamily="34" charset="-122"/>
              </a:rPr>
              <a:t>教学效率最大化</a:t>
            </a:r>
          </a:p>
        </p:txBody>
      </p:sp>
    </p:spTree>
    <p:extLst>
      <p:ext uri="{BB962C8B-B14F-4D97-AF65-F5344CB8AC3E}">
        <p14:creationId xmlns:p14="http://schemas.microsoft.com/office/powerpoint/2010/main" val="696725747"/>
      </p:ext>
    </p:extLst>
  </p:cSld>
  <p:clrMapOvr>
    <a:masterClrMapping/>
  </p:clrMapOvr>
  <p:transition>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8" descr="http://t1.baidu.com/it/u=1436606838,3360006307&amp;fm=0&amp;gp=0.jpg"/>
          <p:cNvSpPr>
            <a:spLocks noChangeAspect="1" noChangeArrowheads="1"/>
          </p:cNvSpPr>
          <p:nvPr/>
        </p:nvSpPr>
        <p:spPr bwMode="auto">
          <a:xfrm>
            <a:off x="1259681" y="-108347"/>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10245" name="AutoShape 16" descr="http://t1.baidu.com/it/u=2029966194,2000750520&amp;fm=0&amp;gp=0.jpg"/>
          <p:cNvSpPr>
            <a:spLocks noChangeAspect="1" noChangeArrowheads="1"/>
          </p:cNvSpPr>
          <p:nvPr/>
        </p:nvSpPr>
        <p:spPr bwMode="auto">
          <a:xfrm>
            <a:off x="1488281" y="120254"/>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635896" y="963808"/>
            <a:ext cx="2160240" cy="338150"/>
          </a:xfrm>
        </p:spPr>
        <p:txBody>
          <a:bodyPr>
            <a:noAutofit/>
          </a:bodyPr>
          <a:lstStyle/>
          <a:p>
            <a:pPr marL="0" indent="0">
              <a:buNone/>
            </a:pPr>
            <a:r>
              <a:rPr lang="en-US" altLang="zh-CN" sz="2400" b="1" dirty="0" smtClean="0">
                <a:latin typeface="微软雅黑" panose="020B0503020204020204" pitchFamily="34" charset="-122"/>
                <a:ea typeface="微软雅黑" panose="020B0503020204020204" pitchFamily="34" charset="-122"/>
              </a:rPr>
              <a:t>1.</a:t>
            </a:r>
            <a:r>
              <a:rPr lang="zh-CN" altLang="en-US" sz="2400" b="1" dirty="0" smtClean="0">
                <a:latin typeface="微软雅黑" panose="020B0503020204020204" pitchFamily="34" charset="-122"/>
                <a:ea typeface="微软雅黑" panose="020B0503020204020204" pitchFamily="34" charset="-122"/>
              </a:rPr>
              <a:t> 主要内容</a:t>
            </a:r>
            <a:endParaRPr lang="zh-CN" altLang="en-US" sz="2400" b="1" dirty="0">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994915" y="485720"/>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3" name="矩形 12"/>
          <p:cNvSpPr/>
          <p:nvPr/>
        </p:nvSpPr>
        <p:spPr>
          <a:xfrm>
            <a:off x="1259681" y="1645066"/>
            <a:ext cx="2193298" cy="4286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solidFill>
                <a:latin typeface="微软雅黑" panose="020B0503020204020204" pitchFamily="34" charset="-122"/>
                <a:ea typeface="微软雅黑" panose="020B0503020204020204" pitchFamily="34" charset="-122"/>
              </a:rPr>
              <a:t>（一）总体要求</a:t>
            </a:r>
          </a:p>
        </p:txBody>
      </p:sp>
      <p:sp>
        <p:nvSpPr>
          <p:cNvPr id="14" name="矩形 13"/>
          <p:cNvSpPr/>
          <p:nvPr/>
        </p:nvSpPr>
        <p:spPr>
          <a:xfrm>
            <a:off x="1259681" y="2076179"/>
            <a:ext cx="2193298" cy="188550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微软雅黑" panose="020B0503020204020204" pitchFamily="34" charset="-122"/>
                <a:ea typeface="微软雅黑" panose="020B0503020204020204" pitchFamily="34" charset="-122"/>
              </a:rPr>
              <a:t>1</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意义</a:t>
            </a:r>
            <a:r>
              <a:rPr lang="zh-CN" altLang="en-US" sz="2000" dirty="0">
                <a:solidFill>
                  <a:schemeClr val="tx1"/>
                </a:solidFill>
                <a:latin typeface="微软雅黑" panose="020B0503020204020204" pitchFamily="34" charset="-122"/>
                <a:ea typeface="微软雅黑" panose="020B0503020204020204" pitchFamily="34" charset="-122"/>
              </a:rPr>
              <a:t>与作用</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2</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目标</a:t>
            </a:r>
            <a:r>
              <a:rPr lang="zh-CN" altLang="en-US" sz="2000" dirty="0">
                <a:solidFill>
                  <a:schemeClr val="tx1"/>
                </a:solidFill>
                <a:latin typeface="微软雅黑" panose="020B0503020204020204" pitchFamily="34" charset="-122"/>
                <a:ea typeface="微软雅黑" panose="020B0503020204020204" pitchFamily="34" charset="-122"/>
              </a:rPr>
              <a:t>与原则</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3</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内容</a:t>
            </a:r>
            <a:r>
              <a:rPr lang="zh-CN" altLang="en-US" sz="2000" dirty="0">
                <a:solidFill>
                  <a:schemeClr val="tx1"/>
                </a:solidFill>
                <a:latin typeface="微软雅黑" panose="020B0503020204020204" pitchFamily="34" charset="-122"/>
                <a:ea typeface="微软雅黑" panose="020B0503020204020204" pitchFamily="34" charset="-122"/>
              </a:rPr>
              <a:t>与组成</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4</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组织</a:t>
            </a:r>
            <a:r>
              <a:rPr lang="zh-CN" altLang="en-US" sz="2000" dirty="0">
                <a:solidFill>
                  <a:schemeClr val="tx1"/>
                </a:solidFill>
                <a:latin typeface="微软雅黑" panose="020B0503020204020204" pitchFamily="34" charset="-122"/>
                <a:ea typeface="微软雅黑" panose="020B0503020204020204" pitchFamily="34" charset="-122"/>
              </a:rPr>
              <a:t>与体系</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5</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实施</a:t>
            </a:r>
            <a:r>
              <a:rPr lang="zh-CN" altLang="en-US" sz="2000" dirty="0">
                <a:solidFill>
                  <a:schemeClr val="tx1"/>
                </a:solidFill>
                <a:latin typeface="微软雅黑" panose="020B0503020204020204" pitchFamily="34" charset="-122"/>
                <a:ea typeface="微软雅黑" panose="020B0503020204020204" pitchFamily="34" charset="-122"/>
              </a:rPr>
              <a:t>与操作</a:t>
            </a:r>
          </a:p>
        </p:txBody>
      </p:sp>
      <p:sp>
        <p:nvSpPr>
          <p:cNvPr id="2" name="右箭头 1"/>
          <p:cNvSpPr/>
          <p:nvPr/>
        </p:nvSpPr>
        <p:spPr>
          <a:xfrm>
            <a:off x="3627985" y="2073694"/>
            <a:ext cx="402344" cy="13888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4205335" y="1944811"/>
            <a:ext cx="3607025" cy="181741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dirty="0" smtClean="0">
                <a:solidFill>
                  <a:schemeClr val="tx1"/>
                </a:solidFill>
                <a:latin typeface="黑体" pitchFamily="49" charset="-122"/>
                <a:ea typeface="黑体" pitchFamily="49" charset="-122"/>
              </a:rPr>
              <a:t>     规定</a:t>
            </a:r>
            <a:r>
              <a:rPr lang="zh-CN" altLang="en-US" sz="2000" dirty="0">
                <a:solidFill>
                  <a:schemeClr val="tx1"/>
                </a:solidFill>
                <a:latin typeface="黑体" pitchFamily="49" charset="-122"/>
                <a:ea typeface="黑体" pitchFamily="49" charset="-122"/>
              </a:rPr>
              <a:t>了职业院校数字</a:t>
            </a:r>
            <a:r>
              <a:rPr lang="zh-CN" altLang="en-US" sz="2000" dirty="0" smtClean="0">
                <a:solidFill>
                  <a:schemeClr val="tx1"/>
                </a:solidFill>
                <a:latin typeface="黑体" pitchFamily="49" charset="-122"/>
                <a:ea typeface="黑体" pitchFamily="49" charset="-122"/>
              </a:rPr>
              <a:t>校</a:t>
            </a:r>
            <a:endParaRPr lang="en-US" altLang="zh-CN" sz="2000" dirty="0" smtClean="0">
              <a:solidFill>
                <a:schemeClr val="tx1"/>
              </a:solidFill>
              <a:latin typeface="黑体" pitchFamily="49" charset="-122"/>
              <a:ea typeface="黑体" pitchFamily="49" charset="-122"/>
            </a:endParaRPr>
          </a:p>
          <a:p>
            <a:r>
              <a:rPr lang="zh-CN" altLang="en-US" sz="2000" dirty="0" smtClean="0">
                <a:solidFill>
                  <a:schemeClr val="tx1"/>
                </a:solidFill>
                <a:latin typeface="黑体" pitchFamily="49" charset="-122"/>
                <a:ea typeface="黑体" pitchFamily="49" charset="-122"/>
              </a:rPr>
              <a:t>  园</a:t>
            </a:r>
            <a:r>
              <a:rPr lang="zh-CN" altLang="en-US" sz="2000" dirty="0">
                <a:solidFill>
                  <a:schemeClr val="tx1"/>
                </a:solidFill>
                <a:latin typeface="黑体" pitchFamily="49" charset="-122"/>
                <a:ea typeface="黑体" pitchFamily="49" charset="-122"/>
              </a:rPr>
              <a:t>的意义与作用、目标与</a:t>
            </a:r>
            <a:r>
              <a:rPr lang="zh-CN" altLang="en-US" sz="2000" dirty="0" smtClean="0">
                <a:solidFill>
                  <a:schemeClr val="tx1"/>
                </a:solidFill>
                <a:latin typeface="黑体" pitchFamily="49" charset="-122"/>
                <a:ea typeface="黑体" pitchFamily="49" charset="-122"/>
              </a:rPr>
              <a:t>原</a:t>
            </a:r>
            <a:endParaRPr lang="en-US" altLang="zh-CN" sz="2000" dirty="0" smtClean="0">
              <a:solidFill>
                <a:schemeClr val="tx1"/>
              </a:solidFill>
              <a:latin typeface="黑体" pitchFamily="49" charset="-122"/>
              <a:ea typeface="黑体" pitchFamily="49" charset="-122"/>
            </a:endParaRPr>
          </a:p>
          <a:p>
            <a:r>
              <a:rPr lang="en-US" altLang="zh-CN" sz="2000" dirty="0">
                <a:solidFill>
                  <a:schemeClr val="tx1"/>
                </a:solidFill>
                <a:latin typeface="黑体" pitchFamily="49" charset="-122"/>
                <a:ea typeface="黑体" pitchFamily="49" charset="-122"/>
              </a:rPr>
              <a:t> </a:t>
            </a:r>
            <a:r>
              <a:rPr lang="en-US" altLang="zh-CN" sz="2000" dirty="0" smtClean="0">
                <a:solidFill>
                  <a:schemeClr val="tx1"/>
                </a:solidFill>
                <a:latin typeface="黑体" pitchFamily="49" charset="-122"/>
                <a:ea typeface="黑体" pitchFamily="49" charset="-122"/>
              </a:rPr>
              <a:t> </a:t>
            </a:r>
            <a:r>
              <a:rPr lang="zh-CN" altLang="en-US" sz="2000" dirty="0" smtClean="0">
                <a:solidFill>
                  <a:schemeClr val="tx1"/>
                </a:solidFill>
                <a:latin typeface="黑体" pitchFamily="49" charset="-122"/>
                <a:ea typeface="黑体" pitchFamily="49" charset="-122"/>
              </a:rPr>
              <a:t>则</a:t>
            </a:r>
            <a:r>
              <a:rPr lang="zh-CN" altLang="en-US" sz="2000" dirty="0">
                <a:solidFill>
                  <a:schemeClr val="tx1"/>
                </a:solidFill>
                <a:latin typeface="黑体" pitchFamily="49" charset="-122"/>
                <a:ea typeface="黑体" pitchFamily="49" charset="-122"/>
              </a:rPr>
              <a:t>、内容与组成、组织</a:t>
            </a:r>
            <a:r>
              <a:rPr lang="zh-CN" altLang="en-US" sz="2000" dirty="0" smtClean="0">
                <a:solidFill>
                  <a:schemeClr val="tx1"/>
                </a:solidFill>
                <a:latin typeface="黑体" pitchFamily="49" charset="-122"/>
                <a:ea typeface="黑体" pitchFamily="49" charset="-122"/>
              </a:rPr>
              <a:t>结构</a:t>
            </a:r>
            <a:endParaRPr lang="en-US" altLang="zh-CN" sz="2000" dirty="0" smtClean="0">
              <a:solidFill>
                <a:schemeClr val="tx1"/>
              </a:solidFill>
              <a:latin typeface="黑体" pitchFamily="49" charset="-122"/>
              <a:ea typeface="黑体" pitchFamily="49" charset="-122"/>
            </a:endParaRPr>
          </a:p>
          <a:p>
            <a:r>
              <a:rPr lang="en-US" altLang="zh-CN" sz="2000" dirty="0">
                <a:solidFill>
                  <a:schemeClr val="tx1"/>
                </a:solidFill>
                <a:latin typeface="黑体" pitchFamily="49" charset="-122"/>
                <a:ea typeface="黑体" pitchFamily="49" charset="-122"/>
              </a:rPr>
              <a:t> </a:t>
            </a:r>
            <a:r>
              <a:rPr lang="en-US" altLang="zh-CN" sz="2000" dirty="0" smtClean="0">
                <a:solidFill>
                  <a:schemeClr val="tx1"/>
                </a:solidFill>
                <a:latin typeface="黑体" pitchFamily="49" charset="-122"/>
                <a:ea typeface="黑体" pitchFamily="49" charset="-122"/>
              </a:rPr>
              <a:t> </a:t>
            </a:r>
            <a:r>
              <a:rPr lang="zh-CN" altLang="en-US" sz="2000" dirty="0" smtClean="0">
                <a:solidFill>
                  <a:schemeClr val="tx1"/>
                </a:solidFill>
                <a:latin typeface="黑体" pitchFamily="49" charset="-122"/>
                <a:ea typeface="黑体" pitchFamily="49" charset="-122"/>
              </a:rPr>
              <a:t>体系</a:t>
            </a:r>
            <a:r>
              <a:rPr lang="zh-CN" altLang="en-US" sz="2000" dirty="0">
                <a:solidFill>
                  <a:schemeClr val="tx1"/>
                </a:solidFill>
                <a:latin typeface="黑体" pitchFamily="49" charset="-122"/>
                <a:ea typeface="黑体" pitchFamily="49" charset="-122"/>
              </a:rPr>
              <a:t>和实施过程。</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31578390"/>
      </p:ext>
    </p:extLst>
  </p:cSld>
  <p:clrMapOvr>
    <a:masterClrMapping/>
  </p:clrMapOvr>
  <p:transition>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8" descr="http://t1.baidu.com/it/u=1436606838,3360006307&amp;fm=0&amp;gp=0.jpg"/>
          <p:cNvSpPr>
            <a:spLocks noChangeAspect="1" noChangeArrowheads="1"/>
          </p:cNvSpPr>
          <p:nvPr/>
        </p:nvSpPr>
        <p:spPr bwMode="auto">
          <a:xfrm>
            <a:off x="1220731" y="481016"/>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10245" name="AutoShape 16" descr="http://t1.baidu.com/it/u=2029966194,2000750520&amp;fm=0&amp;gp=0.jpg"/>
          <p:cNvSpPr>
            <a:spLocks noChangeAspect="1" noChangeArrowheads="1"/>
          </p:cNvSpPr>
          <p:nvPr/>
        </p:nvSpPr>
        <p:spPr bwMode="auto">
          <a:xfrm>
            <a:off x="1449331" y="709617"/>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1350"/>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753182" y="1332408"/>
            <a:ext cx="2160240" cy="338150"/>
          </a:xfrm>
        </p:spPr>
        <p:txBody>
          <a:bodyPr>
            <a:noAutofit/>
          </a:bodyPr>
          <a:lstStyle/>
          <a:p>
            <a:pPr marL="0" indent="0">
              <a:buNone/>
            </a:pPr>
            <a:r>
              <a:rPr lang="en-US" altLang="zh-CN" sz="2400" dirty="0" smtClean="0">
                <a:latin typeface="黑体" pitchFamily="49" charset="-122"/>
                <a:ea typeface="黑体" pitchFamily="49" charset="-122"/>
              </a:rPr>
              <a:t>1.</a:t>
            </a:r>
            <a:r>
              <a:rPr lang="zh-CN" altLang="en-US" sz="2400" dirty="0" smtClean="0">
                <a:latin typeface="黑体" pitchFamily="49" charset="-122"/>
                <a:ea typeface="黑体" pitchFamily="49" charset="-122"/>
              </a:rPr>
              <a:t> 主要内容</a:t>
            </a:r>
            <a:endParaRPr lang="zh-CN" altLang="en-US" sz="2400" dirty="0">
              <a:latin typeface="黑体" pitchFamily="49" charset="-122"/>
              <a:ea typeface="黑体" pitchFamily="49" charset="-122"/>
            </a:endParaRPr>
          </a:p>
        </p:txBody>
      </p:sp>
      <p:sp>
        <p:nvSpPr>
          <p:cNvPr id="9" name="标题 1"/>
          <p:cNvSpPr>
            <a:spLocks noGrp="1"/>
          </p:cNvSpPr>
          <p:nvPr>
            <p:ph type="title"/>
          </p:nvPr>
        </p:nvSpPr>
        <p:spPr>
          <a:xfrm>
            <a:off x="1115616" y="731328"/>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3" name="矩形 12"/>
          <p:cNvSpPr/>
          <p:nvPr/>
        </p:nvSpPr>
        <p:spPr>
          <a:xfrm>
            <a:off x="1115616" y="2067694"/>
            <a:ext cx="2232248" cy="4286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（二）师生发展</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1115616" y="2498807"/>
            <a:ext cx="2232248" cy="116542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buAutoNum type="arabicPeriod"/>
            </a:pPr>
            <a:r>
              <a:rPr lang="zh-CN" altLang="en-US" sz="2000" dirty="0" smtClean="0">
                <a:solidFill>
                  <a:schemeClr val="tx1"/>
                </a:solidFill>
                <a:latin typeface="微软雅黑" panose="020B0503020204020204" pitchFamily="34" charset="-122"/>
                <a:ea typeface="微软雅黑" panose="020B0503020204020204" pitchFamily="34" charset="-122"/>
              </a:rPr>
              <a:t>教师发展</a:t>
            </a:r>
            <a:endParaRPr lang="en-US" altLang="zh-CN" sz="2000" dirty="0" smtClean="0">
              <a:solidFill>
                <a:schemeClr val="tx1"/>
              </a:solidFill>
              <a:latin typeface="微软雅黑" panose="020B0503020204020204" pitchFamily="34" charset="-122"/>
              <a:ea typeface="微软雅黑" panose="020B0503020204020204" pitchFamily="34" charset="-122"/>
            </a:endParaRPr>
          </a:p>
          <a:p>
            <a:pPr marL="457200" indent="-457200" algn="ctr">
              <a:buAutoNum type="arabicPeriod"/>
            </a:pPr>
            <a:r>
              <a:rPr lang="zh-CN" altLang="en-US" sz="2000" dirty="0" smtClean="0">
                <a:solidFill>
                  <a:schemeClr val="tx1"/>
                </a:solidFill>
                <a:latin typeface="微软雅黑" panose="020B0503020204020204" pitchFamily="34" charset="-122"/>
                <a:ea typeface="微软雅黑" panose="020B0503020204020204" pitchFamily="34" charset="-122"/>
              </a:rPr>
              <a:t>学生发展</a:t>
            </a:r>
            <a:endParaRPr lang="en-US" altLang="zh-CN" sz="2000" dirty="0" smtClean="0">
              <a:solidFill>
                <a:schemeClr val="tx1"/>
              </a:solidFill>
              <a:latin typeface="微软雅黑" panose="020B0503020204020204" pitchFamily="34" charset="-122"/>
              <a:ea typeface="微软雅黑" panose="020B0503020204020204" pitchFamily="34" charset="-122"/>
            </a:endParaRPr>
          </a:p>
        </p:txBody>
      </p:sp>
      <p:sp>
        <p:nvSpPr>
          <p:cNvPr id="10" name="右箭头 9"/>
          <p:cNvSpPr/>
          <p:nvPr/>
        </p:nvSpPr>
        <p:spPr>
          <a:xfrm>
            <a:off x="3552010" y="2210473"/>
            <a:ext cx="402344" cy="13888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4211960" y="2067694"/>
            <a:ext cx="4176464" cy="159654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spcBef>
                <a:spcPts val="1350"/>
              </a:spcBef>
              <a:buClr>
                <a:schemeClr val="folHlink"/>
              </a:buClr>
              <a:buSzPct val="60000"/>
            </a:pPr>
            <a:r>
              <a:rPr lang="zh-CN" altLang="en-US" sz="2000" dirty="0" smtClean="0">
                <a:solidFill>
                  <a:schemeClr val="tx1"/>
                </a:solidFill>
                <a:latin typeface="黑体" pitchFamily="49" charset="-122"/>
                <a:ea typeface="黑体" pitchFamily="49" charset="-122"/>
              </a:rPr>
              <a:t>    规定</a:t>
            </a:r>
            <a:r>
              <a:rPr lang="zh-CN" altLang="en-US" sz="2000" dirty="0">
                <a:solidFill>
                  <a:schemeClr val="tx1"/>
                </a:solidFill>
                <a:latin typeface="黑体" pitchFamily="49" charset="-122"/>
                <a:ea typeface="黑体" pitchFamily="49" charset="-122"/>
              </a:rPr>
              <a:t>了数字校园促进学生</a:t>
            </a:r>
            <a:r>
              <a:rPr lang="zh-CN" altLang="en-US" sz="2000" dirty="0" smtClean="0">
                <a:solidFill>
                  <a:schemeClr val="tx1"/>
                </a:solidFill>
                <a:latin typeface="黑体" pitchFamily="49" charset="-122"/>
                <a:ea typeface="黑体" pitchFamily="49" charset="-122"/>
              </a:rPr>
              <a:t>能力</a:t>
            </a:r>
            <a:endParaRPr lang="en-US" altLang="zh-CN" sz="2000" dirty="0" smtClean="0">
              <a:solidFill>
                <a:schemeClr val="tx1"/>
              </a:solidFill>
              <a:latin typeface="黑体" pitchFamily="49" charset="-122"/>
              <a:ea typeface="黑体" pitchFamily="49" charset="-122"/>
            </a:endParaRPr>
          </a:p>
          <a:p>
            <a:pPr eaLnBrk="0" hangingPunct="0">
              <a:spcBef>
                <a:spcPts val="1350"/>
              </a:spcBef>
              <a:buClr>
                <a:schemeClr val="folHlink"/>
              </a:buClr>
              <a:buSzPct val="60000"/>
            </a:pPr>
            <a:r>
              <a:rPr lang="en-US" altLang="zh-CN" sz="2000" dirty="0" smtClean="0">
                <a:solidFill>
                  <a:schemeClr val="tx1"/>
                </a:solidFill>
                <a:latin typeface="黑体" pitchFamily="49" charset="-122"/>
                <a:ea typeface="黑体" pitchFamily="49" charset="-122"/>
              </a:rPr>
              <a:t> </a:t>
            </a:r>
            <a:r>
              <a:rPr lang="zh-CN" altLang="en-US" sz="2000" dirty="0" smtClean="0">
                <a:solidFill>
                  <a:schemeClr val="tx1"/>
                </a:solidFill>
                <a:latin typeface="黑体" pitchFamily="49" charset="-122"/>
                <a:ea typeface="黑体" pitchFamily="49" charset="-122"/>
              </a:rPr>
              <a:t>发展</a:t>
            </a:r>
            <a:r>
              <a:rPr lang="zh-CN" altLang="en-US" sz="2000" dirty="0">
                <a:solidFill>
                  <a:schemeClr val="tx1"/>
                </a:solidFill>
                <a:latin typeface="黑体" pitchFamily="49" charset="-122"/>
                <a:ea typeface="黑体" pitchFamily="49" charset="-122"/>
              </a:rPr>
              <a:t>的目标，以及数字校园</a:t>
            </a:r>
            <a:r>
              <a:rPr lang="zh-CN" altLang="en-US" sz="2000" dirty="0" smtClean="0">
                <a:solidFill>
                  <a:schemeClr val="tx1"/>
                </a:solidFill>
                <a:latin typeface="黑体" pitchFamily="49" charset="-122"/>
                <a:ea typeface="黑体" pitchFamily="49" charset="-122"/>
              </a:rPr>
              <a:t>实施</a:t>
            </a:r>
            <a:endParaRPr lang="en-US" altLang="zh-CN" sz="2000" dirty="0" smtClean="0">
              <a:solidFill>
                <a:schemeClr val="tx1"/>
              </a:solidFill>
              <a:latin typeface="黑体" pitchFamily="49" charset="-122"/>
              <a:ea typeface="黑体" pitchFamily="49" charset="-122"/>
            </a:endParaRPr>
          </a:p>
          <a:p>
            <a:pPr eaLnBrk="0" hangingPunct="0">
              <a:spcBef>
                <a:spcPts val="1350"/>
              </a:spcBef>
              <a:buClr>
                <a:schemeClr val="folHlink"/>
              </a:buClr>
              <a:buSzPct val="60000"/>
            </a:pPr>
            <a:r>
              <a:rPr lang="zh-CN" altLang="en-US" sz="2000" dirty="0" smtClean="0">
                <a:solidFill>
                  <a:schemeClr val="tx1"/>
                </a:solidFill>
                <a:latin typeface="黑体" pitchFamily="49" charset="-122"/>
                <a:ea typeface="黑体" pitchFamily="49" charset="-122"/>
              </a:rPr>
              <a:t> 过程</a:t>
            </a:r>
            <a:r>
              <a:rPr lang="zh-CN" altLang="en-US" sz="2000" dirty="0">
                <a:solidFill>
                  <a:schemeClr val="tx1"/>
                </a:solidFill>
                <a:latin typeface="黑体" pitchFamily="49" charset="-122"/>
                <a:ea typeface="黑体" pitchFamily="49" charset="-122"/>
              </a:rPr>
              <a:t>中对教师能力提出的要求</a:t>
            </a:r>
            <a:r>
              <a:rPr lang="zh-CN" altLang="en-US" sz="2000" dirty="0">
                <a:latin typeface="黑体" pitchFamily="49" charset="-122"/>
                <a:ea typeface="黑体" pitchFamily="49" charset="-122"/>
              </a:rPr>
              <a:t>。</a:t>
            </a:r>
            <a:endParaRPr lang="en-US" altLang="zh-CN" sz="2000" dirty="0">
              <a:latin typeface="黑体" pitchFamily="49" charset="-122"/>
              <a:ea typeface="黑体" pitchFamily="49" charset="-122"/>
            </a:endParaRPr>
          </a:p>
        </p:txBody>
      </p:sp>
    </p:spTree>
    <p:extLst>
      <p:ext uri="{BB962C8B-B14F-4D97-AF65-F5344CB8AC3E}">
        <p14:creationId xmlns:p14="http://schemas.microsoft.com/office/powerpoint/2010/main" val="2759151966"/>
      </p:ext>
    </p:extLst>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流程图: 手动输入 7"/>
          <p:cNvSpPr/>
          <p:nvPr/>
        </p:nvSpPr>
        <p:spPr>
          <a:xfrm>
            <a:off x="971600" y="533275"/>
            <a:ext cx="2883600" cy="563918"/>
          </a:xfrm>
          <a:prstGeom prst="flowChartManualInpu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971600" y="1057180"/>
            <a:ext cx="7383222" cy="279548"/>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005203" y="576811"/>
            <a:ext cx="2520280" cy="476846"/>
          </a:xfrm>
        </p:spPr>
        <p:txBody>
          <a:bodyPr>
            <a:normAutofit fontScale="90000"/>
          </a:bodyPr>
          <a:lstStyle/>
          <a:p>
            <a:r>
              <a:rPr lang="zh-CN" altLang="en-US" sz="2400" b="0" dirty="0" smtClean="0">
                <a:latin typeface="黑体" pitchFamily="49" charset="-122"/>
                <a:ea typeface="黑体" pitchFamily="49" charset="-122"/>
              </a:rPr>
              <a:t> </a:t>
            </a:r>
            <a:r>
              <a:rPr lang="zh-CN" altLang="en-US" sz="2700" b="0" dirty="0" smtClean="0">
                <a:latin typeface="黑体" pitchFamily="49" charset="-122"/>
                <a:ea typeface="黑体" pitchFamily="49" charset="-122"/>
              </a:rPr>
              <a:t>一、时间性差异</a:t>
            </a:r>
            <a:endParaRPr lang="zh-CN" altLang="en-US" sz="2700" b="0" dirty="0">
              <a:latin typeface="黑体" pitchFamily="49" charset="-122"/>
              <a:ea typeface="黑体" pitchFamily="49" charset="-122"/>
            </a:endParaRPr>
          </a:p>
        </p:txBody>
      </p:sp>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970788" y="1702211"/>
            <a:ext cx="1944215" cy="136815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smtClean="0">
                <a:solidFill>
                  <a:schemeClr val="tx1"/>
                </a:solidFill>
                <a:latin typeface="微软雅黑" panose="020B0503020204020204" pitchFamily="34" charset="-122"/>
                <a:ea typeface="微软雅黑" panose="020B0503020204020204" pitchFamily="34" charset="-122"/>
              </a:rPr>
              <a:t>职业院校数字校园建设规范（</a:t>
            </a:r>
            <a:r>
              <a:rPr lang="en-US" altLang="zh-CN" dirty="0" smtClean="0">
                <a:solidFill>
                  <a:schemeClr val="tx1"/>
                </a:solidFill>
                <a:latin typeface="微软雅黑" panose="020B0503020204020204" pitchFamily="34" charset="-122"/>
                <a:ea typeface="微软雅黑" panose="020B0503020204020204" pitchFamily="34" charset="-122"/>
              </a:rPr>
              <a:t>2015</a:t>
            </a:r>
            <a:r>
              <a:rPr lang="zh-CN" altLang="en-US" dirty="0" smtClean="0">
                <a:solidFill>
                  <a:schemeClr val="tx1"/>
                </a:solidFill>
                <a:latin typeface="微软雅黑" panose="020B0503020204020204" pitchFamily="34" charset="-122"/>
                <a:ea typeface="微软雅黑" panose="020B0503020204020204" pitchFamily="34" charset="-122"/>
              </a:rPr>
              <a:t>）</a:t>
            </a:r>
            <a:r>
              <a:rPr lang="en-US" altLang="zh-CN" dirty="0" smtClean="0">
                <a:solidFill>
                  <a:schemeClr val="tx1"/>
                </a:solidFill>
                <a:latin typeface="微软雅黑" panose="020B0503020204020204" pitchFamily="34" charset="-122"/>
                <a:ea typeface="微软雅黑" panose="020B0503020204020204" pitchFamily="34" charset="-122"/>
              </a:rPr>
              <a:t>》</a:t>
            </a:r>
          </a:p>
          <a:p>
            <a:pPr algn="ctr"/>
            <a:r>
              <a:rPr lang="zh-CN" altLang="en-US" dirty="0" smtClean="0">
                <a:solidFill>
                  <a:schemeClr val="tx1"/>
                </a:solidFill>
                <a:latin typeface="微软雅黑" panose="020B0503020204020204" pitchFamily="34" charset="-122"/>
                <a:ea typeface="微软雅黑" panose="020B0503020204020204" pitchFamily="34" charset="-122"/>
              </a:rPr>
              <a:t>完稿时间</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1" name="下箭头 10"/>
          <p:cNvSpPr/>
          <p:nvPr/>
        </p:nvSpPr>
        <p:spPr>
          <a:xfrm>
            <a:off x="1294823" y="3159841"/>
            <a:ext cx="1296144" cy="201172"/>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970788" y="3435846"/>
            <a:ext cx="1944215" cy="49861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2012</a:t>
            </a:r>
            <a:r>
              <a:rPr lang="zh-CN" altLang="en-US" dirty="0" smtClean="0">
                <a:solidFill>
                  <a:schemeClr val="tx1"/>
                </a:solidFill>
                <a:latin typeface="微软雅黑" panose="020B0503020204020204" pitchFamily="34" charset="-122"/>
                <a:ea typeface="微软雅黑" panose="020B0503020204020204" pitchFamily="34" charset="-122"/>
              </a:rPr>
              <a:t>年</a:t>
            </a:r>
            <a:r>
              <a:rPr lang="en-US" altLang="zh-CN" dirty="0" smtClean="0">
                <a:solidFill>
                  <a:schemeClr val="tx1"/>
                </a:solidFill>
                <a:latin typeface="微软雅黑" panose="020B0503020204020204" pitchFamily="34" charset="-122"/>
                <a:ea typeface="微软雅黑" panose="020B0503020204020204" pitchFamily="34" charset="-122"/>
              </a:rPr>
              <a:t>12</a:t>
            </a:r>
            <a:r>
              <a:rPr lang="zh-CN" altLang="en-US" dirty="0" smtClean="0">
                <a:solidFill>
                  <a:schemeClr val="tx1"/>
                </a:solidFill>
                <a:latin typeface="微软雅黑" panose="020B0503020204020204" pitchFamily="34" charset="-122"/>
                <a:ea typeface="微软雅黑" panose="020B0503020204020204" pitchFamily="34" charset="-122"/>
              </a:rPr>
              <a:t>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3" name="矩形 12"/>
          <p:cNvSpPr/>
          <p:nvPr/>
        </p:nvSpPr>
        <p:spPr>
          <a:xfrm>
            <a:off x="3765103" y="1703175"/>
            <a:ext cx="1910614" cy="136815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“职业院校智慧校园”大面积</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提出时间</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下箭头 13"/>
          <p:cNvSpPr/>
          <p:nvPr/>
        </p:nvSpPr>
        <p:spPr>
          <a:xfrm>
            <a:off x="4072338" y="3150761"/>
            <a:ext cx="1296144" cy="201172"/>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3765103" y="3436810"/>
            <a:ext cx="1910614" cy="49861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2014</a:t>
            </a:r>
            <a:r>
              <a:rPr lang="zh-CN" altLang="en-US" dirty="0" smtClean="0">
                <a:solidFill>
                  <a:schemeClr val="tx1"/>
                </a:solidFill>
                <a:latin typeface="微软雅黑" panose="020B0503020204020204" pitchFamily="34" charset="-122"/>
                <a:ea typeface="微软雅黑" panose="020B0503020204020204" pitchFamily="34" charset="-122"/>
              </a:rPr>
              <a:t>年</a:t>
            </a:r>
            <a:r>
              <a:rPr lang="en-US" altLang="zh-CN" dirty="0" smtClean="0">
                <a:solidFill>
                  <a:schemeClr val="tx1"/>
                </a:solidFill>
                <a:latin typeface="微软雅黑" panose="020B0503020204020204" pitchFamily="34" charset="-122"/>
                <a:ea typeface="微软雅黑" panose="020B0503020204020204" pitchFamily="34" charset="-122"/>
              </a:rPr>
              <a:t>06</a:t>
            </a:r>
            <a:r>
              <a:rPr lang="zh-CN" altLang="en-US" dirty="0" smtClean="0">
                <a:solidFill>
                  <a:schemeClr val="tx1"/>
                </a:solidFill>
                <a:latin typeface="微软雅黑" panose="020B0503020204020204" pitchFamily="34" charset="-122"/>
                <a:ea typeface="微软雅黑" panose="020B0503020204020204" pitchFamily="34" charset="-122"/>
              </a:rPr>
              <a:t>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减号 15"/>
          <p:cNvSpPr/>
          <p:nvPr/>
        </p:nvSpPr>
        <p:spPr>
          <a:xfrm>
            <a:off x="3020615" y="3509197"/>
            <a:ext cx="613859" cy="35190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6444208" y="1702211"/>
            <a:ext cx="1910614" cy="136815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时间差</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8" name="下箭头 17"/>
          <p:cNvSpPr/>
          <p:nvPr/>
        </p:nvSpPr>
        <p:spPr>
          <a:xfrm>
            <a:off x="6751443" y="3149797"/>
            <a:ext cx="1296144" cy="201172"/>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6444208" y="3435846"/>
            <a:ext cx="1910614" cy="49861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1.5</a:t>
            </a:r>
            <a:r>
              <a:rPr lang="zh-CN" altLang="en-US" dirty="0" smtClean="0">
                <a:solidFill>
                  <a:schemeClr val="tx1"/>
                </a:solidFill>
                <a:latin typeface="微软雅黑" panose="020B0503020204020204" pitchFamily="34" charset="-122"/>
                <a:ea typeface="微软雅黑" panose="020B0503020204020204" pitchFamily="34" charset="-122"/>
              </a:rPr>
              <a:t>年</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0" name="等于号 19"/>
          <p:cNvSpPr/>
          <p:nvPr/>
        </p:nvSpPr>
        <p:spPr>
          <a:xfrm>
            <a:off x="5735318" y="3514071"/>
            <a:ext cx="698376" cy="3570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矩形 20"/>
          <p:cNvSpPr/>
          <p:nvPr/>
        </p:nvSpPr>
        <p:spPr>
          <a:xfrm>
            <a:off x="6450260" y="4044554"/>
            <a:ext cx="1910614" cy="49861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距离现在</a:t>
            </a:r>
            <a:r>
              <a:rPr lang="en-US" altLang="zh-CN" dirty="0" smtClean="0">
                <a:solidFill>
                  <a:schemeClr val="tx1"/>
                </a:solidFill>
                <a:latin typeface="微软雅黑" panose="020B0503020204020204" pitchFamily="34" charset="-122"/>
                <a:ea typeface="微软雅黑" panose="020B0503020204020204" pitchFamily="34" charset="-122"/>
              </a:rPr>
              <a:t>3.0</a:t>
            </a:r>
            <a:r>
              <a:rPr lang="zh-CN" altLang="en-US" dirty="0" smtClean="0">
                <a:solidFill>
                  <a:schemeClr val="tx1"/>
                </a:solidFill>
                <a:latin typeface="微软雅黑" panose="020B0503020204020204" pitchFamily="34" charset="-122"/>
                <a:ea typeface="微软雅黑" panose="020B0503020204020204" pitchFamily="34" charset="-122"/>
              </a:rPr>
              <a:t>年</a:t>
            </a: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580207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878199" y="2036338"/>
            <a:ext cx="3201821" cy="19628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solidFill>
                <a:schemeClr val="tx1"/>
              </a:solidFill>
              <a:latin typeface="微软雅黑" panose="020B0503020204020204" pitchFamily="34" charset="-122"/>
              <a:ea typeface="微软雅黑" panose="020B0503020204020204" pitchFamily="34" charset="-122"/>
            </a:endParaRPr>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779912" y="863286"/>
            <a:ext cx="2160240" cy="338150"/>
          </a:xfrm>
        </p:spPr>
        <p:txBody>
          <a:bodyPr>
            <a:noAutofit/>
          </a:bodyPr>
          <a:lstStyle/>
          <a:p>
            <a:pPr marL="0" indent="0">
              <a:buNone/>
            </a:pPr>
            <a:r>
              <a:rPr lang="en-US" altLang="zh-CN" sz="2400" dirty="0" smtClean="0">
                <a:latin typeface="黑体" pitchFamily="49" charset="-122"/>
                <a:ea typeface="黑体" pitchFamily="49" charset="-122"/>
              </a:rPr>
              <a:t>1.</a:t>
            </a:r>
            <a:r>
              <a:rPr lang="zh-CN" altLang="en-US" sz="2400" dirty="0" smtClean="0">
                <a:latin typeface="黑体" pitchFamily="49" charset="-122"/>
                <a:ea typeface="黑体" pitchFamily="49" charset="-122"/>
              </a:rPr>
              <a:t> 主要内容</a:t>
            </a:r>
            <a:endParaRPr lang="zh-CN" altLang="en-US" sz="2400" dirty="0">
              <a:latin typeface="黑体" pitchFamily="49" charset="-122"/>
              <a:ea typeface="黑体" pitchFamily="49" charset="-122"/>
            </a:endParaRPr>
          </a:p>
        </p:txBody>
      </p:sp>
      <p:sp>
        <p:nvSpPr>
          <p:cNvPr id="9" name="标题 1"/>
          <p:cNvSpPr>
            <a:spLocks noGrp="1"/>
          </p:cNvSpPr>
          <p:nvPr>
            <p:ph type="title"/>
          </p:nvPr>
        </p:nvSpPr>
        <p:spPr>
          <a:xfrm>
            <a:off x="1153560" y="336831"/>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3" name="矩形 12"/>
          <p:cNvSpPr/>
          <p:nvPr/>
        </p:nvSpPr>
        <p:spPr>
          <a:xfrm>
            <a:off x="1150518" y="1507189"/>
            <a:ext cx="2952328" cy="4286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（三）数字资源</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1150518" y="1938302"/>
            <a:ext cx="2952328" cy="244827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1. </a:t>
            </a:r>
            <a:r>
              <a:rPr lang="zh-CN" altLang="en-US" dirty="0" smtClean="0">
                <a:solidFill>
                  <a:schemeClr val="tx1"/>
                </a:solidFill>
                <a:latin typeface="微软雅黑" panose="020B0503020204020204" pitchFamily="34" charset="-122"/>
                <a:ea typeface="微软雅黑" panose="020B0503020204020204" pitchFamily="34" charset="-122"/>
              </a:rPr>
              <a:t>数字</a:t>
            </a:r>
            <a:r>
              <a:rPr lang="zh-CN" altLang="en-US" dirty="0">
                <a:solidFill>
                  <a:schemeClr val="tx1"/>
                </a:solidFill>
                <a:latin typeface="微软雅黑" panose="020B0503020204020204" pitchFamily="34" charset="-122"/>
                <a:ea typeface="微软雅黑" panose="020B0503020204020204" pitchFamily="34" charset="-122"/>
              </a:rPr>
              <a:t>资源分类</a:t>
            </a:r>
            <a:endParaRPr lang="en-US" altLang="zh-CN" dirty="0">
              <a:solidFill>
                <a:schemeClr val="tx1"/>
              </a:solidFill>
              <a:latin typeface="微软雅黑" panose="020B0503020204020204" pitchFamily="34" charset="-122"/>
              <a:ea typeface="微软雅黑" panose="020B0503020204020204" pitchFamily="34" charset="-122"/>
            </a:endParaRPr>
          </a:p>
          <a:p>
            <a:pPr algn="ctr"/>
            <a:r>
              <a:rPr lang="en-US" altLang="zh-CN" dirty="0">
                <a:solidFill>
                  <a:schemeClr val="tx1"/>
                </a:solidFill>
                <a:latin typeface="微软雅黑" panose="020B0503020204020204" pitchFamily="34" charset="-122"/>
                <a:ea typeface="微软雅黑" panose="020B0503020204020204" pitchFamily="34" charset="-122"/>
              </a:rPr>
              <a:t>2</a:t>
            </a:r>
            <a:r>
              <a:rPr lang="en-US" altLang="zh-CN" dirty="0" smtClean="0">
                <a:solidFill>
                  <a:schemeClr val="tx1"/>
                </a:solidFill>
                <a:latin typeface="微软雅黑" panose="020B0503020204020204" pitchFamily="34" charset="-122"/>
                <a:ea typeface="微软雅黑" panose="020B0503020204020204" pitchFamily="34" charset="-122"/>
              </a:rPr>
              <a:t>. </a:t>
            </a:r>
            <a:r>
              <a:rPr lang="zh-CN" altLang="en-US" dirty="0" smtClean="0">
                <a:solidFill>
                  <a:schemeClr val="tx1"/>
                </a:solidFill>
                <a:latin typeface="微软雅黑" panose="020B0503020204020204" pitchFamily="34" charset="-122"/>
                <a:ea typeface="微软雅黑" panose="020B0503020204020204" pitchFamily="34" charset="-122"/>
              </a:rPr>
              <a:t>数字</a:t>
            </a:r>
            <a:r>
              <a:rPr lang="zh-CN" altLang="en-US" dirty="0">
                <a:solidFill>
                  <a:schemeClr val="tx1"/>
                </a:solidFill>
                <a:latin typeface="微软雅黑" panose="020B0503020204020204" pitchFamily="34" charset="-122"/>
                <a:ea typeface="微软雅黑" panose="020B0503020204020204" pitchFamily="34" charset="-122"/>
              </a:rPr>
              <a:t>资源来源</a:t>
            </a:r>
            <a:endParaRPr lang="en-US" altLang="zh-CN" dirty="0">
              <a:solidFill>
                <a:schemeClr val="tx1"/>
              </a:solidFill>
              <a:latin typeface="微软雅黑" panose="020B0503020204020204" pitchFamily="34" charset="-122"/>
              <a:ea typeface="微软雅黑" panose="020B0503020204020204" pitchFamily="34" charset="-122"/>
            </a:endParaRPr>
          </a:p>
          <a:p>
            <a:pPr algn="ctr"/>
            <a:r>
              <a:rPr lang="en-US" altLang="zh-CN" dirty="0">
                <a:solidFill>
                  <a:schemeClr val="tx1"/>
                </a:solidFill>
                <a:latin typeface="微软雅黑" panose="020B0503020204020204" pitchFamily="34" charset="-122"/>
                <a:ea typeface="微软雅黑" panose="020B0503020204020204" pitchFamily="34" charset="-122"/>
              </a:rPr>
              <a:t>3</a:t>
            </a:r>
            <a:r>
              <a:rPr lang="en-US" altLang="zh-CN" dirty="0" smtClean="0">
                <a:solidFill>
                  <a:schemeClr val="tx1"/>
                </a:solidFill>
                <a:latin typeface="微软雅黑" panose="020B0503020204020204" pitchFamily="34" charset="-122"/>
                <a:ea typeface="微软雅黑" panose="020B0503020204020204" pitchFamily="34" charset="-122"/>
              </a:rPr>
              <a:t>. </a:t>
            </a:r>
            <a:r>
              <a:rPr lang="zh-CN" altLang="en-US" dirty="0" smtClean="0">
                <a:solidFill>
                  <a:schemeClr val="tx1"/>
                </a:solidFill>
                <a:latin typeface="微软雅黑" panose="020B0503020204020204" pitchFamily="34" charset="-122"/>
                <a:ea typeface="微软雅黑" panose="020B0503020204020204" pitchFamily="34" charset="-122"/>
              </a:rPr>
              <a:t>数字</a:t>
            </a:r>
            <a:r>
              <a:rPr lang="zh-CN" altLang="en-US" dirty="0">
                <a:solidFill>
                  <a:schemeClr val="tx1"/>
                </a:solidFill>
                <a:latin typeface="微软雅黑" panose="020B0503020204020204" pitchFamily="34" charset="-122"/>
                <a:ea typeface="微软雅黑" panose="020B0503020204020204" pitchFamily="34" charset="-122"/>
              </a:rPr>
              <a:t>资源建设与应用</a:t>
            </a:r>
            <a:endParaRPr lang="en-US" altLang="zh-CN" dirty="0">
              <a:solidFill>
                <a:schemeClr val="tx1"/>
              </a:solidFill>
              <a:latin typeface="微软雅黑" panose="020B0503020204020204" pitchFamily="34" charset="-122"/>
              <a:ea typeface="微软雅黑" panose="020B0503020204020204" pitchFamily="34" charset="-122"/>
            </a:endParaRPr>
          </a:p>
          <a:p>
            <a:pPr algn="ctr"/>
            <a:r>
              <a:rPr lang="en-US" altLang="zh-CN" dirty="0">
                <a:solidFill>
                  <a:schemeClr val="tx1"/>
                </a:solidFill>
                <a:latin typeface="微软雅黑" panose="020B0503020204020204" pitchFamily="34" charset="-122"/>
                <a:ea typeface="微软雅黑" panose="020B0503020204020204" pitchFamily="34" charset="-122"/>
              </a:rPr>
              <a:t>4</a:t>
            </a:r>
            <a:r>
              <a:rPr lang="en-US" altLang="zh-CN" dirty="0" smtClean="0">
                <a:solidFill>
                  <a:schemeClr val="tx1"/>
                </a:solidFill>
                <a:latin typeface="微软雅黑" panose="020B0503020204020204" pitchFamily="34" charset="-122"/>
                <a:ea typeface="微软雅黑" panose="020B0503020204020204" pitchFamily="34" charset="-122"/>
              </a:rPr>
              <a:t>. </a:t>
            </a:r>
            <a:r>
              <a:rPr lang="zh-CN" altLang="en-US" dirty="0" smtClean="0">
                <a:solidFill>
                  <a:schemeClr val="tx1"/>
                </a:solidFill>
                <a:latin typeface="微软雅黑" panose="020B0503020204020204" pitchFamily="34" charset="-122"/>
                <a:ea typeface="微软雅黑" panose="020B0503020204020204" pitchFamily="34" charset="-122"/>
              </a:rPr>
              <a:t>通用性</a:t>
            </a:r>
            <a:r>
              <a:rPr lang="zh-CN" altLang="en-US" dirty="0">
                <a:solidFill>
                  <a:schemeClr val="tx1"/>
                </a:solidFill>
                <a:latin typeface="微软雅黑" panose="020B0503020204020204" pitchFamily="34" charset="-122"/>
                <a:ea typeface="微软雅黑" panose="020B0503020204020204" pitchFamily="34" charset="-122"/>
              </a:rPr>
              <a:t>资源</a:t>
            </a:r>
            <a:endParaRPr lang="en-US" altLang="zh-CN" dirty="0">
              <a:solidFill>
                <a:schemeClr val="tx1"/>
              </a:solidFill>
              <a:latin typeface="微软雅黑" panose="020B0503020204020204" pitchFamily="34" charset="-122"/>
              <a:ea typeface="微软雅黑" panose="020B0503020204020204" pitchFamily="34" charset="-122"/>
            </a:endParaRPr>
          </a:p>
          <a:p>
            <a:pPr algn="ctr"/>
            <a:r>
              <a:rPr lang="en-US" altLang="zh-CN" dirty="0">
                <a:solidFill>
                  <a:schemeClr val="tx1"/>
                </a:solidFill>
                <a:latin typeface="微软雅黑" panose="020B0503020204020204" pitchFamily="34" charset="-122"/>
                <a:ea typeface="微软雅黑" panose="020B0503020204020204" pitchFamily="34" charset="-122"/>
              </a:rPr>
              <a:t>5</a:t>
            </a:r>
            <a:r>
              <a:rPr lang="en-US" altLang="zh-CN" dirty="0" smtClean="0">
                <a:solidFill>
                  <a:schemeClr val="tx1"/>
                </a:solidFill>
                <a:latin typeface="微软雅黑" panose="020B0503020204020204" pitchFamily="34" charset="-122"/>
                <a:ea typeface="微软雅黑" panose="020B0503020204020204" pitchFamily="34" charset="-122"/>
              </a:rPr>
              <a:t>. </a:t>
            </a:r>
            <a:r>
              <a:rPr lang="zh-CN" altLang="en-US" dirty="0" smtClean="0">
                <a:solidFill>
                  <a:schemeClr val="tx1"/>
                </a:solidFill>
                <a:latin typeface="微软雅黑" panose="020B0503020204020204" pitchFamily="34" charset="-122"/>
                <a:ea typeface="微软雅黑" panose="020B0503020204020204" pitchFamily="34" charset="-122"/>
              </a:rPr>
              <a:t>仿真</a:t>
            </a:r>
            <a:r>
              <a:rPr lang="zh-CN" altLang="en-US" dirty="0">
                <a:solidFill>
                  <a:schemeClr val="tx1"/>
                </a:solidFill>
                <a:latin typeface="微软雅黑" panose="020B0503020204020204" pitchFamily="34" charset="-122"/>
                <a:ea typeface="微软雅黑" panose="020B0503020204020204" pitchFamily="34" charset="-122"/>
              </a:rPr>
              <a:t>实训资源</a:t>
            </a:r>
            <a:endParaRPr lang="en-US" altLang="zh-CN" dirty="0">
              <a:solidFill>
                <a:schemeClr val="tx1"/>
              </a:solidFill>
              <a:latin typeface="微软雅黑" panose="020B0503020204020204" pitchFamily="34" charset="-122"/>
              <a:ea typeface="微软雅黑" panose="020B0503020204020204" pitchFamily="34" charset="-122"/>
            </a:endParaRPr>
          </a:p>
          <a:p>
            <a:pPr algn="ctr"/>
            <a:r>
              <a:rPr lang="en-US" altLang="zh-CN" dirty="0">
                <a:solidFill>
                  <a:schemeClr val="tx1"/>
                </a:solidFill>
                <a:latin typeface="微软雅黑" panose="020B0503020204020204" pitchFamily="34" charset="-122"/>
                <a:ea typeface="微软雅黑" panose="020B0503020204020204" pitchFamily="34" charset="-122"/>
              </a:rPr>
              <a:t>6</a:t>
            </a:r>
            <a:r>
              <a:rPr lang="en-US" altLang="zh-CN" dirty="0" smtClean="0">
                <a:solidFill>
                  <a:schemeClr val="tx1"/>
                </a:solidFill>
                <a:latin typeface="微软雅黑" panose="020B0503020204020204" pitchFamily="34" charset="-122"/>
                <a:ea typeface="微软雅黑" panose="020B0503020204020204" pitchFamily="34" charset="-122"/>
              </a:rPr>
              <a:t>. </a:t>
            </a:r>
            <a:r>
              <a:rPr lang="zh-CN" altLang="en-US" dirty="0" smtClean="0">
                <a:solidFill>
                  <a:schemeClr val="tx1"/>
                </a:solidFill>
                <a:latin typeface="微软雅黑" panose="020B0503020204020204" pitchFamily="34" charset="-122"/>
                <a:ea typeface="微软雅黑" panose="020B0503020204020204" pitchFamily="34" charset="-122"/>
              </a:rPr>
              <a:t>数字化</a:t>
            </a:r>
            <a:r>
              <a:rPr lang="zh-CN" altLang="en-US" dirty="0">
                <a:solidFill>
                  <a:schemeClr val="tx1"/>
                </a:solidFill>
                <a:latin typeface="微软雅黑" panose="020B0503020204020204" pitchFamily="34" charset="-122"/>
                <a:ea typeface="微软雅黑" panose="020B0503020204020204" pitchFamily="34" charset="-122"/>
              </a:rPr>
              <a:t>场馆</a:t>
            </a:r>
            <a:endParaRPr lang="en-US" altLang="zh-CN" dirty="0">
              <a:solidFill>
                <a:schemeClr val="tx1"/>
              </a:solidFill>
              <a:latin typeface="微软雅黑" panose="020B0503020204020204" pitchFamily="34" charset="-122"/>
              <a:ea typeface="微软雅黑" panose="020B0503020204020204" pitchFamily="34" charset="-122"/>
            </a:endParaRPr>
          </a:p>
          <a:p>
            <a:pPr algn="ctr"/>
            <a:r>
              <a:rPr lang="en-US" altLang="zh-CN" dirty="0">
                <a:solidFill>
                  <a:schemeClr val="tx1"/>
                </a:solidFill>
                <a:latin typeface="微软雅黑" panose="020B0503020204020204" pitchFamily="34" charset="-122"/>
                <a:ea typeface="微软雅黑" panose="020B0503020204020204" pitchFamily="34" charset="-122"/>
              </a:rPr>
              <a:t>7</a:t>
            </a:r>
            <a:r>
              <a:rPr lang="en-US" altLang="zh-CN" dirty="0" smtClean="0">
                <a:solidFill>
                  <a:schemeClr val="tx1"/>
                </a:solidFill>
                <a:latin typeface="微软雅黑" panose="020B0503020204020204" pitchFamily="34" charset="-122"/>
                <a:ea typeface="微软雅黑" panose="020B0503020204020204" pitchFamily="34" charset="-122"/>
              </a:rPr>
              <a:t>. </a:t>
            </a:r>
            <a:r>
              <a:rPr lang="zh-CN" altLang="en-US" dirty="0" smtClean="0">
                <a:solidFill>
                  <a:schemeClr val="tx1"/>
                </a:solidFill>
                <a:latin typeface="微软雅黑" panose="020B0503020204020204" pitchFamily="34" charset="-122"/>
                <a:ea typeface="微软雅黑" panose="020B0503020204020204" pitchFamily="34" charset="-122"/>
              </a:rPr>
              <a:t>数字图书馆</a:t>
            </a:r>
            <a:endParaRPr lang="en-US" altLang="zh-CN" dirty="0">
              <a:solidFill>
                <a:schemeClr val="tx1"/>
              </a:solidFill>
              <a:latin typeface="微软雅黑" panose="020B0503020204020204" pitchFamily="34" charset="-122"/>
              <a:ea typeface="微软雅黑" panose="020B0503020204020204" pitchFamily="34" charset="-122"/>
            </a:endParaRPr>
          </a:p>
        </p:txBody>
      </p:sp>
      <p:sp>
        <p:nvSpPr>
          <p:cNvPr id="2" name="矩形 1"/>
          <p:cNvSpPr/>
          <p:nvPr/>
        </p:nvSpPr>
        <p:spPr>
          <a:xfrm>
            <a:off x="5094223" y="2279074"/>
            <a:ext cx="2774843" cy="1477328"/>
          </a:xfrm>
          <a:prstGeom prst="rect">
            <a:avLst/>
          </a:prstGeom>
        </p:spPr>
        <p:txBody>
          <a:bodyPr wrap="square">
            <a:spAutoFit/>
          </a:bodyPr>
          <a:lstStyle/>
          <a:p>
            <a:pPr eaLnBrk="0" hangingPunct="0">
              <a:spcBef>
                <a:spcPts val="1350"/>
              </a:spcBef>
              <a:buClr>
                <a:schemeClr val="folHlink"/>
              </a:buClr>
              <a:buSzPct val="60000"/>
            </a:pPr>
            <a:r>
              <a:rPr lang="zh-CN" altLang="en-US" dirty="0" smtClean="0">
                <a:latin typeface="黑体" pitchFamily="49" charset="-122"/>
                <a:ea typeface="黑体" pitchFamily="49" charset="-122"/>
              </a:rPr>
              <a:t>  规定</a:t>
            </a:r>
            <a:r>
              <a:rPr lang="zh-CN" altLang="en-US" dirty="0">
                <a:latin typeface="黑体" pitchFamily="49" charset="-122"/>
                <a:ea typeface="黑体" pitchFamily="49" charset="-122"/>
              </a:rPr>
              <a:t>了职业教育中使用的三类数字资源的建设要求，包括课堂与实训室数字化教学资源、数字场馆资源和数字图书馆资源。</a:t>
            </a:r>
            <a:endParaRPr lang="en-US" altLang="zh-CN" dirty="0">
              <a:latin typeface="黑体" pitchFamily="49" charset="-122"/>
              <a:ea typeface="黑体" pitchFamily="49" charset="-122"/>
            </a:endParaRPr>
          </a:p>
        </p:txBody>
      </p:sp>
      <p:sp>
        <p:nvSpPr>
          <p:cNvPr id="11" name="右箭头 10"/>
          <p:cNvSpPr/>
          <p:nvPr/>
        </p:nvSpPr>
        <p:spPr>
          <a:xfrm>
            <a:off x="4273231" y="2355937"/>
            <a:ext cx="402344" cy="13888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39422548"/>
      </p:ext>
    </p:extLst>
  </p:cSld>
  <p:clrMapOvr>
    <a:masterClrMapping/>
  </p:clrMapOvr>
  <p:transition>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779912" y="775789"/>
            <a:ext cx="2160240" cy="338150"/>
          </a:xfrm>
        </p:spPr>
        <p:txBody>
          <a:bodyPr>
            <a:noAutofit/>
          </a:bodyPr>
          <a:lstStyle/>
          <a:p>
            <a:pPr marL="0" indent="0">
              <a:buNone/>
            </a:pPr>
            <a:r>
              <a:rPr lang="en-US" altLang="zh-CN" sz="2400" dirty="0" smtClean="0">
                <a:latin typeface="黑体" pitchFamily="49" charset="-122"/>
                <a:ea typeface="黑体" pitchFamily="49" charset="-122"/>
              </a:rPr>
              <a:t>1.</a:t>
            </a:r>
            <a:r>
              <a:rPr lang="zh-CN" altLang="en-US" sz="2400" dirty="0" smtClean="0">
                <a:latin typeface="黑体" pitchFamily="49" charset="-122"/>
                <a:ea typeface="黑体" pitchFamily="49" charset="-122"/>
              </a:rPr>
              <a:t> 主要内容</a:t>
            </a:r>
            <a:endParaRPr lang="zh-CN" altLang="en-US" sz="2400" dirty="0">
              <a:latin typeface="黑体" pitchFamily="49" charset="-122"/>
              <a:ea typeface="黑体" pitchFamily="49" charset="-122"/>
            </a:endParaRPr>
          </a:p>
        </p:txBody>
      </p:sp>
      <p:sp>
        <p:nvSpPr>
          <p:cNvPr id="9" name="标题 1"/>
          <p:cNvSpPr>
            <a:spLocks noGrp="1"/>
          </p:cNvSpPr>
          <p:nvPr>
            <p:ph type="title"/>
          </p:nvPr>
        </p:nvSpPr>
        <p:spPr>
          <a:xfrm>
            <a:off x="1153560" y="336831"/>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3" name="矩形 12"/>
          <p:cNvSpPr/>
          <p:nvPr/>
        </p:nvSpPr>
        <p:spPr>
          <a:xfrm>
            <a:off x="1793392" y="1337758"/>
            <a:ext cx="2376264" cy="4286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（四）应用服务</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1793392" y="1768871"/>
            <a:ext cx="2376264" cy="273630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微软雅黑" panose="020B0503020204020204" pitchFamily="34" charset="-122"/>
                <a:ea typeface="微软雅黑" panose="020B0503020204020204" pitchFamily="34" charset="-122"/>
              </a:rPr>
              <a:t>1</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应用</a:t>
            </a:r>
            <a:r>
              <a:rPr lang="zh-CN" altLang="en-US" sz="2000" dirty="0">
                <a:solidFill>
                  <a:schemeClr val="tx1"/>
                </a:solidFill>
                <a:latin typeface="微软雅黑" panose="020B0503020204020204" pitchFamily="34" charset="-122"/>
                <a:ea typeface="微软雅黑" panose="020B0503020204020204" pitchFamily="34" charset="-122"/>
              </a:rPr>
              <a:t>服务概论</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2</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应用</a:t>
            </a:r>
            <a:r>
              <a:rPr lang="zh-CN" altLang="en-US" sz="2000" dirty="0">
                <a:solidFill>
                  <a:schemeClr val="tx1"/>
                </a:solidFill>
                <a:latin typeface="微软雅黑" panose="020B0503020204020204" pitchFamily="34" charset="-122"/>
                <a:ea typeface="微软雅黑" panose="020B0503020204020204" pitchFamily="34" charset="-122"/>
              </a:rPr>
              <a:t>服务要求</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3</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应用</a:t>
            </a:r>
            <a:r>
              <a:rPr lang="zh-CN" altLang="en-US" sz="2000" dirty="0">
                <a:solidFill>
                  <a:schemeClr val="tx1"/>
                </a:solidFill>
                <a:latin typeface="微软雅黑" panose="020B0503020204020204" pitchFamily="34" charset="-122"/>
                <a:ea typeface="微软雅黑" panose="020B0503020204020204" pitchFamily="34" charset="-122"/>
              </a:rPr>
              <a:t>服务集成</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4</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教学</a:t>
            </a:r>
            <a:r>
              <a:rPr lang="zh-CN" altLang="en-US" sz="2000" dirty="0">
                <a:solidFill>
                  <a:schemeClr val="tx1"/>
                </a:solidFill>
                <a:latin typeface="微软雅黑" panose="020B0503020204020204" pitchFamily="34" charset="-122"/>
                <a:ea typeface="微软雅黑" panose="020B0503020204020204" pitchFamily="34" charset="-122"/>
              </a:rPr>
              <a:t>应用服务</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5</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管理</a:t>
            </a:r>
            <a:r>
              <a:rPr lang="zh-CN" altLang="en-US" sz="2000" dirty="0">
                <a:solidFill>
                  <a:schemeClr val="tx1"/>
                </a:solidFill>
                <a:latin typeface="微软雅黑" panose="020B0503020204020204" pitchFamily="34" charset="-122"/>
                <a:ea typeface="微软雅黑" panose="020B0503020204020204" pitchFamily="34" charset="-122"/>
              </a:rPr>
              <a:t>应用服务</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6</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科研</a:t>
            </a:r>
            <a:r>
              <a:rPr lang="zh-CN" altLang="en-US" sz="2000" dirty="0">
                <a:solidFill>
                  <a:schemeClr val="tx1"/>
                </a:solidFill>
                <a:latin typeface="微软雅黑" panose="020B0503020204020204" pitchFamily="34" charset="-122"/>
                <a:ea typeface="微软雅黑" panose="020B0503020204020204" pitchFamily="34" charset="-122"/>
              </a:rPr>
              <a:t>应用服务</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7</a:t>
            </a:r>
            <a:r>
              <a:rPr lang="en-US" altLang="zh-CN" sz="2000" dirty="0" smtClean="0">
                <a:solidFill>
                  <a:schemeClr val="tx1"/>
                </a:solidFill>
                <a:latin typeface="微软雅黑" panose="020B0503020204020204" pitchFamily="34" charset="-122"/>
                <a:ea typeface="微软雅黑" panose="020B0503020204020204" pitchFamily="34" charset="-122"/>
              </a:rPr>
              <a:t>. </a:t>
            </a:r>
            <a:r>
              <a:rPr lang="zh-CN" altLang="en-US" sz="2000" dirty="0" smtClean="0">
                <a:solidFill>
                  <a:schemeClr val="tx1"/>
                </a:solidFill>
                <a:latin typeface="微软雅黑" panose="020B0503020204020204" pitchFamily="34" charset="-122"/>
                <a:ea typeface="微软雅黑" panose="020B0503020204020204" pitchFamily="34" charset="-122"/>
              </a:rPr>
              <a:t>其他</a:t>
            </a:r>
            <a:r>
              <a:rPr lang="zh-CN" altLang="en-US" sz="2000" dirty="0">
                <a:solidFill>
                  <a:schemeClr val="tx1"/>
                </a:solidFill>
                <a:latin typeface="微软雅黑" panose="020B0503020204020204" pitchFamily="34" charset="-122"/>
                <a:ea typeface="微软雅黑" panose="020B0503020204020204" pitchFamily="34" charset="-122"/>
              </a:rPr>
              <a:t>应用</a:t>
            </a:r>
            <a:r>
              <a:rPr lang="zh-CN" altLang="en-US" sz="2000" dirty="0" smtClean="0">
                <a:solidFill>
                  <a:schemeClr val="tx1"/>
                </a:solidFill>
                <a:latin typeface="微软雅黑" panose="020B0503020204020204" pitchFamily="34" charset="-122"/>
                <a:ea typeface="微软雅黑" panose="020B0503020204020204" pitchFamily="34" charset="-122"/>
              </a:rPr>
              <a:t>服务</a:t>
            </a: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10" name="右箭头 9"/>
          <p:cNvSpPr/>
          <p:nvPr/>
        </p:nvSpPr>
        <p:spPr>
          <a:xfrm>
            <a:off x="4313672" y="2200919"/>
            <a:ext cx="402344" cy="13888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4860032" y="1707654"/>
            <a:ext cx="2982032" cy="237533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spcBef>
                <a:spcPct val="20000"/>
              </a:spcBef>
              <a:buClr>
                <a:schemeClr val="folHlink"/>
              </a:buClr>
              <a:buSzPct val="60000"/>
            </a:pPr>
            <a:r>
              <a:rPr lang="zh-CN" altLang="en-US" dirty="0" smtClean="0">
                <a:solidFill>
                  <a:schemeClr val="tx1"/>
                </a:solidFill>
                <a:latin typeface="黑体" pitchFamily="49" charset="-122"/>
                <a:ea typeface="黑体" pitchFamily="49" charset="-122"/>
              </a:rPr>
              <a:t>    规定</a:t>
            </a:r>
            <a:r>
              <a:rPr lang="zh-CN" altLang="en-US" dirty="0">
                <a:solidFill>
                  <a:schemeClr val="tx1"/>
                </a:solidFill>
                <a:latin typeface="黑体" pitchFamily="49" charset="-122"/>
                <a:ea typeface="黑体" pitchFamily="49" charset="-122"/>
              </a:rPr>
              <a:t>了数字校园中七类主要应用服务的建设要求，包含数字化教学、数字化科研、数字化管理、数字化文化生活、数字化公共服务、数字化社会服务和数字化决策支持，以及各类应用服务的集成要求。</a:t>
            </a:r>
            <a:endParaRPr lang="en-US" altLang="zh-CN" dirty="0">
              <a:solidFill>
                <a:schemeClr val="tx1"/>
              </a:solidFill>
              <a:latin typeface="黑体" pitchFamily="49" charset="-122"/>
              <a:ea typeface="黑体" pitchFamily="49" charset="-122"/>
            </a:endParaRPr>
          </a:p>
        </p:txBody>
      </p:sp>
    </p:spTree>
    <p:extLst>
      <p:ext uri="{BB962C8B-B14F-4D97-AF65-F5344CB8AC3E}">
        <p14:creationId xmlns:p14="http://schemas.microsoft.com/office/powerpoint/2010/main" val="1879585751"/>
      </p:ext>
    </p:extLst>
  </p:cSld>
  <p:clrMapOvr>
    <a:masterClrMapping/>
  </p:clrMapOvr>
  <p:transition>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707904" y="1439350"/>
            <a:ext cx="2160240" cy="338150"/>
          </a:xfrm>
        </p:spPr>
        <p:txBody>
          <a:bodyPr>
            <a:noAutofit/>
          </a:bodyPr>
          <a:lstStyle/>
          <a:p>
            <a:pPr marL="0" indent="0">
              <a:buNone/>
            </a:pPr>
            <a:r>
              <a:rPr lang="en-US" altLang="zh-CN" sz="2400" dirty="0" smtClean="0">
                <a:latin typeface="黑体" pitchFamily="49" charset="-122"/>
                <a:ea typeface="黑体" pitchFamily="49" charset="-122"/>
              </a:rPr>
              <a:t>1.</a:t>
            </a:r>
            <a:r>
              <a:rPr lang="zh-CN" altLang="en-US" sz="2400" dirty="0" smtClean="0">
                <a:latin typeface="黑体" pitchFamily="49" charset="-122"/>
                <a:ea typeface="黑体" pitchFamily="49" charset="-122"/>
              </a:rPr>
              <a:t> 主要内容</a:t>
            </a:r>
            <a:endParaRPr lang="zh-CN" altLang="en-US" sz="2400" dirty="0">
              <a:latin typeface="黑体" pitchFamily="49" charset="-122"/>
              <a:ea typeface="黑体" pitchFamily="49" charset="-122"/>
            </a:endParaRPr>
          </a:p>
        </p:txBody>
      </p:sp>
      <p:sp>
        <p:nvSpPr>
          <p:cNvPr id="9" name="标题 1"/>
          <p:cNvSpPr>
            <a:spLocks noGrp="1"/>
          </p:cNvSpPr>
          <p:nvPr>
            <p:ph type="title"/>
          </p:nvPr>
        </p:nvSpPr>
        <p:spPr>
          <a:xfrm>
            <a:off x="1081552" y="912895"/>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3" name="矩形 12"/>
          <p:cNvSpPr/>
          <p:nvPr/>
        </p:nvSpPr>
        <p:spPr>
          <a:xfrm>
            <a:off x="1361344" y="2139701"/>
            <a:ext cx="2448272" cy="42862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chemeClr val="tx1"/>
                </a:solidFill>
                <a:latin typeface="微软雅黑" panose="020B0503020204020204" pitchFamily="34" charset="-122"/>
                <a:ea typeface="微软雅黑" panose="020B0503020204020204" pitchFamily="34" charset="-122"/>
              </a:rPr>
              <a:t>（五）基础设施</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14" name="矩形 13"/>
          <p:cNvSpPr/>
          <p:nvPr/>
        </p:nvSpPr>
        <p:spPr>
          <a:xfrm>
            <a:off x="1361344" y="2570814"/>
            <a:ext cx="2448272" cy="151216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微软雅黑" panose="020B0503020204020204" pitchFamily="34" charset="-122"/>
                <a:ea typeface="微软雅黑" panose="020B0503020204020204" pitchFamily="34" charset="-122"/>
              </a:rPr>
              <a:t>1.</a:t>
            </a:r>
            <a:r>
              <a:rPr lang="zh-CN" altLang="en-US" sz="2000" dirty="0">
                <a:solidFill>
                  <a:schemeClr val="tx1"/>
                </a:solidFill>
                <a:latin typeface="微软雅黑" panose="020B0503020204020204" pitchFamily="34" charset="-122"/>
                <a:ea typeface="微软雅黑" panose="020B0503020204020204" pitchFamily="34" charset="-122"/>
              </a:rPr>
              <a:t>基础设施组成</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2.</a:t>
            </a:r>
            <a:r>
              <a:rPr lang="zh-CN" altLang="en-US" sz="2000" dirty="0">
                <a:solidFill>
                  <a:schemeClr val="tx1"/>
                </a:solidFill>
                <a:latin typeface="微软雅黑" panose="020B0503020204020204" pitchFamily="34" charset="-122"/>
                <a:ea typeface="微软雅黑" panose="020B0503020204020204" pitchFamily="34" charset="-122"/>
              </a:rPr>
              <a:t>基础设施要求</a:t>
            </a:r>
            <a:endParaRPr lang="en-US" altLang="zh-CN" sz="2000" dirty="0">
              <a:solidFill>
                <a:schemeClr val="tx1"/>
              </a:solidFill>
              <a:latin typeface="微软雅黑" panose="020B0503020204020204" pitchFamily="34" charset="-122"/>
              <a:ea typeface="微软雅黑" panose="020B0503020204020204" pitchFamily="34" charset="-122"/>
            </a:endParaRPr>
          </a:p>
          <a:p>
            <a:pPr algn="ctr"/>
            <a:r>
              <a:rPr lang="en-US" altLang="zh-CN" sz="2000" dirty="0">
                <a:solidFill>
                  <a:schemeClr val="tx1"/>
                </a:solidFill>
                <a:latin typeface="微软雅黑" panose="020B0503020204020204" pitchFamily="34" charset="-122"/>
                <a:ea typeface="微软雅黑" panose="020B0503020204020204" pitchFamily="34" charset="-122"/>
              </a:rPr>
              <a:t>3.</a:t>
            </a:r>
            <a:r>
              <a:rPr lang="zh-CN" altLang="en-US" sz="2000" dirty="0">
                <a:solidFill>
                  <a:schemeClr val="tx1"/>
                </a:solidFill>
                <a:latin typeface="微软雅黑" panose="020B0503020204020204" pitchFamily="34" charset="-122"/>
                <a:ea typeface="微软雅黑" panose="020B0503020204020204" pitchFamily="34" charset="-122"/>
              </a:rPr>
              <a:t>基础设施项目</a:t>
            </a: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10" name="右箭头 9"/>
          <p:cNvSpPr/>
          <p:nvPr/>
        </p:nvSpPr>
        <p:spPr>
          <a:xfrm>
            <a:off x="3953632" y="2404908"/>
            <a:ext cx="402344" cy="13888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4499992" y="2139702"/>
            <a:ext cx="3630104" cy="194328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spcBef>
                <a:spcPts val="1350"/>
              </a:spcBef>
              <a:buClr>
                <a:schemeClr val="folHlink"/>
              </a:buClr>
              <a:buSzPct val="60000"/>
            </a:pPr>
            <a:r>
              <a:rPr lang="en-US" altLang="zh-CN" dirty="0" smtClean="0">
                <a:solidFill>
                  <a:schemeClr val="tx1"/>
                </a:solidFill>
              </a:rPr>
              <a:t>      </a:t>
            </a:r>
            <a:r>
              <a:rPr lang="zh-CN" altLang="zh-CN" dirty="0" smtClean="0">
                <a:solidFill>
                  <a:schemeClr val="tx1"/>
                </a:solidFill>
                <a:latin typeface="微软雅黑" panose="020B0503020204020204" pitchFamily="34" charset="-122"/>
                <a:ea typeface="微软雅黑" panose="020B0503020204020204" pitchFamily="34" charset="-122"/>
              </a:rPr>
              <a:t>规定</a:t>
            </a:r>
            <a:r>
              <a:rPr lang="zh-CN" altLang="zh-CN" dirty="0">
                <a:solidFill>
                  <a:schemeClr val="tx1"/>
                </a:solidFill>
                <a:latin typeface="微软雅黑" panose="020B0503020204020204" pitchFamily="34" charset="-122"/>
                <a:ea typeface="微软雅黑" panose="020B0503020204020204" pitchFamily="34" charset="-122"/>
              </a:rPr>
              <a:t>了数字校园中八类主要基础设施的建设要求，包括校园网络、数据中心、网络信息服务、网络管理与网络安全、多媒体教室建设、仿真实训系统环境、数字广播与网络电视系统和数字安防系统。</a:t>
            </a:r>
            <a:endParaRPr lang="en-US" altLang="zh-CN"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28438840"/>
      </p:ext>
    </p:extLst>
  </p:cSld>
  <p:clrMapOvr>
    <a:masterClrMapping/>
  </p:clrMapOvr>
  <p:transition>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707904" y="1179037"/>
            <a:ext cx="2160240" cy="338150"/>
          </a:xfrm>
        </p:spPr>
        <p:txBody>
          <a:bodyPr>
            <a:noAutofit/>
          </a:bodyPr>
          <a:lstStyle/>
          <a:p>
            <a:pPr marL="0" indent="0">
              <a:buNone/>
            </a:pPr>
            <a:r>
              <a:rPr lang="en-US" altLang="zh-CN" sz="2400" b="1" dirty="0" smtClean="0">
                <a:latin typeface="微软雅黑" panose="020B0503020204020204" pitchFamily="34" charset="-122"/>
                <a:ea typeface="微软雅黑" panose="020B0503020204020204" pitchFamily="34" charset="-122"/>
              </a:rPr>
              <a:t>2.</a:t>
            </a:r>
            <a:r>
              <a:rPr lang="zh-CN" altLang="en-US" sz="2400" b="1" dirty="0" smtClean="0">
                <a:latin typeface="微软雅黑" panose="020B0503020204020204" pitchFamily="34" charset="-122"/>
                <a:ea typeface="微软雅黑" panose="020B0503020204020204" pitchFamily="34" charset="-122"/>
              </a:rPr>
              <a:t> 主要关注</a:t>
            </a:r>
            <a:endParaRPr lang="zh-CN" altLang="en-US" sz="2400" b="1" dirty="0">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1081552" y="652582"/>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4" name="矩形 13"/>
          <p:cNvSpPr/>
          <p:nvPr/>
        </p:nvSpPr>
        <p:spPr>
          <a:xfrm>
            <a:off x="1691680" y="1707654"/>
            <a:ext cx="6090976" cy="244827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12" name="TextBox 24"/>
          <p:cNvSpPr txBox="1"/>
          <p:nvPr/>
        </p:nvSpPr>
        <p:spPr>
          <a:xfrm>
            <a:off x="2249187" y="1827728"/>
            <a:ext cx="5029413" cy="2169825"/>
          </a:xfrm>
          <a:prstGeom prst="rect">
            <a:avLst/>
          </a:prstGeom>
          <a:noFill/>
        </p:spPr>
        <p:txBody>
          <a:bodyPr wrap="square" rtlCol="0">
            <a:spAutoFit/>
          </a:bodyPr>
          <a:lstStyle/>
          <a:p>
            <a:pPr>
              <a:lnSpc>
                <a:spcPct val="150000"/>
              </a:lnSpc>
            </a:pPr>
            <a:r>
              <a:rPr lang="zh-CN" altLang="en-US" dirty="0" smtClean="0">
                <a:latin typeface="微软雅黑" panose="020B0503020204020204" pitchFamily="34" charset="-122"/>
                <a:ea typeface="微软雅黑" panose="020B0503020204020204" pitchFamily="34" charset="-122"/>
              </a:rPr>
              <a:t>关注职业</a:t>
            </a:r>
            <a:r>
              <a:rPr lang="zh-CN" altLang="en-US" dirty="0">
                <a:latin typeface="微软雅黑" panose="020B0503020204020204" pitchFamily="34" charset="-122"/>
                <a:ea typeface="微软雅黑" panose="020B0503020204020204" pitchFamily="34" charset="-122"/>
              </a:rPr>
              <a:t>院校数字校园建设与学校建设的</a:t>
            </a:r>
            <a:r>
              <a:rPr lang="zh-CN" altLang="en-US" dirty="0" smtClean="0">
                <a:latin typeface="微软雅黑" panose="020B0503020204020204" pitchFamily="34" charset="-122"/>
                <a:ea typeface="微软雅黑" panose="020B0503020204020204" pitchFamily="34" charset="-122"/>
              </a:rPr>
              <a:t>关系</a:t>
            </a:r>
            <a:endParaRPr lang="en-US" altLang="zh-CN" dirty="0">
              <a:latin typeface="微软雅黑" panose="020B0503020204020204" pitchFamily="34" charset="-122"/>
              <a:ea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关注</a:t>
            </a:r>
            <a:r>
              <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规范</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如何体现</a:t>
            </a:r>
            <a:r>
              <a:rPr lang="zh-CN" altLang="en-US" dirty="0">
                <a:latin typeface="微软雅黑" panose="020B0503020204020204" pitchFamily="34" charset="-122"/>
                <a:ea typeface="微软雅黑" panose="020B0503020204020204" pitchFamily="34" charset="-122"/>
              </a:rPr>
              <a:t>职业教育“互联网</a:t>
            </a:r>
            <a:r>
              <a:rPr lang="en-US" altLang="zh-CN" dirty="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关注</a:t>
            </a:r>
            <a:r>
              <a:rPr lang="zh-CN" altLang="en-US" dirty="0" smtClean="0">
                <a:latin typeface="微软雅黑" panose="020B0503020204020204" pitchFamily="34" charset="-122"/>
                <a:ea typeface="微软雅黑" panose="020B0503020204020204" pitchFamily="34" charset="-122"/>
              </a:rPr>
              <a:t>职业</a:t>
            </a:r>
            <a:r>
              <a:rPr lang="zh-CN" altLang="en-US" dirty="0">
                <a:latin typeface="微软雅黑" panose="020B0503020204020204" pitchFamily="34" charset="-122"/>
                <a:ea typeface="微软雅黑" panose="020B0503020204020204" pitchFamily="34" charset="-122"/>
              </a:rPr>
              <a:t>院校数字校园建设与大数据的</a:t>
            </a:r>
            <a:r>
              <a:rPr lang="zh-CN" altLang="en-US" dirty="0" smtClean="0">
                <a:latin typeface="微软雅黑" panose="020B0503020204020204" pitchFamily="34" charset="-122"/>
                <a:ea typeface="微软雅黑" panose="020B0503020204020204" pitchFamily="34" charset="-122"/>
              </a:rPr>
              <a:t>关系</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关注</a:t>
            </a:r>
            <a:r>
              <a:rPr lang="zh-CN" altLang="en-US" dirty="0" smtClean="0">
                <a:latin typeface="微软雅黑" panose="020B0503020204020204" pitchFamily="34" charset="-122"/>
                <a:ea typeface="微软雅黑" panose="020B0503020204020204" pitchFamily="34" charset="-122"/>
              </a:rPr>
              <a:t>职业</a:t>
            </a:r>
            <a:r>
              <a:rPr lang="zh-CN" altLang="en-US" dirty="0">
                <a:latin typeface="微软雅黑" panose="020B0503020204020204" pitchFamily="34" charset="-122"/>
                <a:ea typeface="微软雅黑" panose="020B0503020204020204" pitchFamily="34" charset="-122"/>
              </a:rPr>
              <a:t>院校数字校园建设的重要</a:t>
            </a:r>
            <a:r>
              <a:rPr lang="zh-CN" altLang="en-US" dirty="0" smtClean="0">
                <a:latin typeface="微软雅黑" panose="020B0503020204020204" pitchFamily="34" charset="-122"/>
                <a:ea typeface="微软雅黑" panose="020B0503020204020204" pitchFamily="34" charset="-122"/>
              </a:rPr>
              <a:t>特征</a:t>
            </a:r>
            <a:endParaRPr lang="en-US" altLang="zh-CN" dirty="0">
              <a:latin typeface="微软雅黑" panose="020B0503020204020204" pitchFamily="34" charset="-122"/>
              <a:ea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关注</a:t>
            </a:r>
            <a:r>
              <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规范</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如何贯彻、</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落实</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69451217"/>
      </p:ext>
    </p:extLst>
  </p:cSld>
  <p:clrMapOvr>
    <a:masterClrMapping/>
  </p:clrMapOvr>
  <p:transition>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707904" y="458957"/>
            <a:ext cx="2160240" cy="338150"/>
          </a:xfrm>
        </p:spPr>
        <p:txBody>
          <a:bodyPr>
            <a:noAutofit/>
          </a:bodyPr>
          <a:lstStyle/>
          <a:p>
            <a:pPr marL="0" indent="0">
              <a:buNone/>
            </a:pPr>
            <a:r>
              <a:rPr lang="en-US" altLang="zh-CN" sz="2400" dirty="0" smtClean="0">
                <a:latin typeface="黑体" pitchFamily="49" charset="-122"/>
                <a:ea typeface="黑体" pitchFamily="49" charset="-122"/>
              </a:rPr>
              <a:t>2.</a:t>
            </a:r>
            <a:r>
              <a:rPr lang="zh-CN" altLang="en-US" sz="2400" dirty="0" smtClean="0">
                <a:latin typeface="黑体" pitchFamily="49" charset="-122"/>
                <a:ea typeface="黑体" pitchFamily="49" charset="-122"/>
              </a:rPr>
              <a:t> 主要关注</a:t>
            </a:r>
            <a:endParaRPr lang="zh-CN" altLang="en-US" sz="2400" dirty="0">
              <a:latin typeface="黑体" pitchFamily="49" charset="-122"/>
              <a:ea typeface="黑体" pitchFamily="49" charset="-122"/>
            </a:endParaRPr>
          </a:p>
        </p:txBody>
      </p:sp>
      <p:sp>
        <p:nvSpPr>
          <p:cNvPr id="9" name="标题 1"/>
          <p:cNvSpPr>
            <a:spLocks noGrp="1"/>
          </p:cNvSpPr>
          <p:nvPr>
            <p:ph type="title"/>
          </p:nvPr>
        </p:nvSpPr>
        <p:spPr>
          <a:xfrm>
            <a:off x="1081552" y="76518"/>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4" name="矩形 13"/>
          <p:cNvSpPr/>
          <p:nvPr/>
        </p:nvSpPr>
        <p:spPr>
          <a:xfrm>
            <a:off x="1268318" y="949346"/>
            <a:ext cx="6889934" cy="39282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12" name="TextBox 24"/>
          <p:cNvSpPr txBox="1"/>
          <p:nvPr/>
        </p:nvSpPr>
        <p:spPr>
          <a:xfrm>
            <a:off x="2146870" y="874403"/>
            <a:ext cx="5711557" cy="507831"/>
          </a:xfrm>
          <a:prstGeom prst="rect">
            <a:avLst/>
          </a:prstGeom>
          <a:noFill/>
        </p:spPr>
        <p:txBody>
          <a:bodyPr wrap="square" rtlCol="0">
            <a:spAutoFit/>
          </a:bodyPr>
          <a:lstStyle/>
          <a:p>
            <a:pPr>
              <a:lnSpc>
                <a:spcPct val="150000"/>
              </a:lnSpc>
            </a:pPr>
            <a:r>
              <a:rPr lang="zh-CN" altLang="en-US" dirty="0" smtClean="0">
                <a:latin typeface="微软雅黑" panose="020B0503020204020204" pitchFamily="34" charset="-122"/>
                <a:ea typeface="微软雅黑" panose="020B0503020204020204" pitchFamily="34" charset="-122"/>
              </a:rPr>
              <a:t>关注职业</a:t>
            </a:r>
            <a:r>
              <a:rPr lang="zh-CN" altLang="en-US" dirty="0">
                <a:latin typeface="微软雅黑" panose="020B0503020204020204" pitchFamily="34" charset="-122"/>
                <a:ea typeface="微软雅黑" panose="020B0503020204020204" pitchFamily="34" charset="-122"/>
              </a:rPr>
              <a:t>院校数字校园建设与</a:t>
            </a:r>
            <a:r>
              <a:rPr lang="zh-CN" altLang="en-US" dirty="0" smtClean="0">
                <a:latin typeface="微软雅黑" panose="020B0503020204020204" pitchFamily="34" charset="-122"/>
                <a:ea typeface="微软雅黑" panose="020B0503020204020204" pitchFamily="34" charset="-122"/>
              </a:rPr>
              <a:t>学校整体建设</a:t>
            </a:r>
            <a:r>
              <a:rPr lang="zh-CN" altLang="en-US" dirty="0">
                <a:latin typeface="微软雅黑" panose="020B0503020204020204" pitchFamily="34" charset="-122"/>
                <a:ea typeface="微软雅黑" panose="020B0503020204020204" pitchFamily="34" charset="-122"/>
              </a:rPr>
              <a:t>的</a:t>
            </a:r>
            <a:r>
              <a:rPr lang="zh-CN" altLang="en-US" dirty="0" smtClean="0">
                <a:latin typeface="微软雅黑" panose="020B0503020204020204" pitchFamily="34" charset="-122"/>
                <a:ea typeface="微软雅黑" panose="020B0503020204020204" pitchFamily="34" charset="-122"/>
              </a:rPr>
              <a:t>关系</a:t>
            </a:r>
            <a:endParaRPr lang="en-US" altLang="zh-CN" dirty="0">
              <a:latin typeface="微软雅黑" panose="020B0503020204020204" pitchFamily="34" charset="-122"/>
              <a:ea typeface="微软雅黑" panose="020B0503020204020204" pitchFamily="34" charset="-122"/>
            </a:endParaRPr>
          </a:p>
        </p:txBody>
      </p:sp>
      <p:cxnSp>
        <p:nvCxnSpPr>
          <p:cNvPr id="10" name="直接连接符 23"/>
          <p:cNvCxnSpPr>
            <a:cxnSpLocks noChangeShapeType="1"/>
          </p:cNvCxnSpPr>
          <p:nvPr/>
        </p:nvCxnSpPr>
        <p:spPr bwMode="auto">
          <a:xfrm>
            <a:off x="4252157" y="2115143"/>
            <a:ext cx="0" cy="555825"/>
          </a:xfrm>
          <a:prstGeom prst="line">
            <a:avLst/>
          </a:prstGeom>
          <a:ln>
            <a:headEnd/>
            <a:tailEnd/>
          </a:ln>
        </p:spPr>
        <p:style>
          <a:lnRef idx="2">
            <a:schemeClr val="accent2"/>
          </a:lnRef>
          <a:fillRef idx="0">
            <a:schemeClr val="accent2"/>
          </a:fillRef>
          <a:effectRef idx="1">
            <a:schemeClr val="accent2"/>
          </a:effectRef>
          <a:fontRef idx="minor">
            <a:schemeClr val="tx1"/>
          </a:fontRef>
        </p:style>
      </p:cxnSp>
      <p:cxnSp>
        <p:nvCxnSpPr>
          <p:cNvPr id="11" name="直接连接符 26"/>
          <p:cNvCxnSpPr>
            <a:cxnSpLocks noChangeShapeType="1"/>
            <a:endCxn id="28" idx="3"/>
          </p:cNvCxnSpPr>
          <p:nvPr/>
        </p:nvCxnSpPr>
        <p:spPr bwMode="auto">
          <a:xfrm flipH="1">
            <a:off x="4713285" y="3142961"/>
            <a:ext cx="578728" cy="5595"/>
          </a:xfrm>
          <a:prstGeom prst="line">
            <a:avLst/>
          </a:prstGeom>
          <a:ln>
            <a:solidFill>
              <a:srgbClr val="7F7F7F"/>
            </a:solidFill>
            <a:headEnd/>
            <a:tailEnd/>
          </a:ln>
        </p:spPr>
        <p:style>
          <a:lnRef idx="2">
            <a:schemeClr val="accent6"/>
          </a:lnRef>
          <a:fillRef idx="0">
            <a:schemeClr val="accent6"/>
          </a:fillRef>
          <a:effectRef idx="1">
            <a:schemeClr val="accent6"/>
          </a:effectRef>
          <a:fontRef idx="minor">
            <a:schemeClr val="tx1"/>
          </a:fontRef>
        </p:style>
      </p:cxnSp>
      <p:cxnSp>
        <p:nvCxnSpPr>
          <p:cNvPr id="13" name="直接连接符 29"/>
          <p:cNvCxnSpPr>
            <a:cxnSpLocks noChangeShapeType="1"/>
            <a:stCxn id="21" idx="1"/>
          </p:cNvCxnSpPr>
          <p:nvPr/>
        </p:nvCxnSpPr>
        <p:spPr bwMode="auto">
          <a:xfrm rot="16200000" flipV="1">
            <a:off x="4123011" y="3400606"/>
            <a:ext cx="616341" cy="348578"/>
          </a:xfrm>
          <a:prstGeom prst="line">
            <a:avLst/>
          </a:prstGeom>
          <a:ln>
            <a:solidFill>
              <a:srgbClr val="17375E"/>
            </a:solidFill>
            <a:headEnd/>
            <a:tailEnd/>
          </a:ln>
        </p:spPr>
        <p:style>
          <a:lnRef idx="2">
            <a:schemeClr val="dk1"/>
          </a:lnRef>
          <a:fillRef idx="0">
            <a:schemeClr val="dk1"/>
          </a:fillRef>
          <a:effectRef idx="1">
            <a:schemeClr val="dk1"/>
          </a:effectRef>
          <a:fontRef idx="minor">
            <a:schemeClr val="tx1"/>
          </a:fontRef>
        </p:style>
      </p:cxnSp>
      <p:cxnSp>
        <p:nvCxnSpPr>
          <p:cNvPr id="15" name="直接连接符 33"/>
          <p:cNvCxnSpPr>
            <a:cxnSpLocks noChangeShapeType="1"/>
            <a:stCxn id="27" idx="2"/>
          </p:cNvCxnSpPr>
          <p:nvPr/>
        </p:nvCxnSpPr>
        <p:spPr bwMode="auto">
          <a:xfrm flipH="1" flipV="1">
            <a:off x="3083789" y="3109332"/>
            <a:ext cx="599805" cy="33630"/>
          </a:xfrm>
          <a:prstGeom prst="line">
            <a:avLst/>
          </a:prstGeom>
          <a:ln>
            <a:headEnd/>
            <a:tailEnd/>
          </a:ln>
        </p:spPr>
        <p:style>
          <a:lnRef idx="3">
            <a:schemeClr val="accent5"/>
          </a:lnRef>
          <a:fillRef idx="0">
            <a:schemeClr val="accent5"/>
          </a:fillRef>
          <a:effectRef idx="2">
            <a:schemeClr val="accent5"/>
          </a:effectRef>
          <a:fontRef idx="minor">
            <a:schemeClr val="tx1"/>
          </a:fontRef>
        </p:style>
      </p:cxnSp>
      <p:cxnSp>
        <p:nvCxnSpPr>
          <p:cNvPr id="16" name="直接连接符 39"/>
          <p:cNvCxnSpPr>
            <a:cxnSpLocks noChangeShapeType="1"/>
          </p:cNvCxnSpPr>
          <p:nvPr/>
        </p:nvCxnSpPr>
        <p:spPr bwMode="auto">
          <a:xfrm flipH="1">
            <a:off x="3564495" y="3491425"/>
            <a:ext cx="462080" cy="622723"/>
          </a:xfrm>
          <a:prstGeom prst="line">
            <a:avLst/>
          </a:prstGeom>
          <a:ln>
            <a:headEnd/>
            <a:tailEnd/>
          </a:ln>
        </p:spPr>
        <p:style>
          <a:lnRef idx="2">
            <a:schemeClr val="accent6"/>
          </a:lnRef>
          <a:fillRef idx="0">
            <a:schemeClr val="accent6"/>
          </a:fillRef>
          <a:effectRef idx="1">
            <a:schemeClr val="accent6"/>
          </a:effectRef>
          <a:fontRef idx="minor">
            <a:schemeClr val="tx1"/>
          </a:fontRef>
        </p:style>
      </p:cxnSp>
      <p:grpSp>
        <p:nvGrpSpPr>
          <p:cNvPr id="17" name="Group 6"/>
          <p:cNvGrpSpPr>
            <a:grpSpLocks/>
          </p:cNvGrpSpPr>
          <p:nvPr/>
        </p:nvGrpSpPr>
        <p:grpSpPr bwMode="auto">
          <a:xfrm>
            <a:off x="2855094" y="1599906"/>
            <a:ext cx="2762010" cy="796407"/>
            <a:chOff x="-333715" y="0"/>
            <a:chExt cx="1847429" cy="1210235"/>
          </a:xfrm>
          <a:solidFill>
            <a:srgbClr val="FF0000"/>
          </a:solidFill>
        </p:grpSpPr>
        <p:sp>
          <p:nvSpPr>
            <p:cNvPr id="18" name="椭圆 5"/>
            <p:cNvSpPr>
              <a:spLocks noChangeArrowheads="1"/>
            </p:cNvSpPr>
            <p:nvPr/>
          </p:nvSpPr>
          <p:spPr bwMode="auto">
            <a:xfrm>
              <a:off x="0" y="0"/>
              <a:ext cx="1210235" cy="1210235"/>
            </a:xfrm>
            <a:prstGeom prst="ellipse">
              <a:avLst/>
            </a:prstGeom>
            <a:solidFill>
              <a:srgbClr val="953735">
                <a:alpha val="61000"/>
              </a:srgbClr>
            </a:solidFill>
            <a:ln>
              <a:headEnd/>
              <a:tailEnd/>
            </a:ln>
          </p:spPr>
          <p:style>
            <a:lnRef idx="3">
              <a:schemeClr val="lt1"/>
            </a:lnRef>
            <a:fillRef idx="1">
              <a:schemeClr val="accent3"/>
            </a:fillRef>
            <a:effectRef idx="1">
              <a:schemeClr val="accent3"/>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19" name="矩形 6"/>
            <p:cNvSpPr>
              <a:spLocks noChangeArrowheads="1"/>
            </p:cNvSpPr>
            <p:nvPr/>
          </p:nvSpPr>
          <p:spPr bwMode="auto">
            <a:xfrm>
              <a:off x="-333715" y="272614"/>
              <a:ext cx="1847429" cy="760026"/>
            </a:xfrm>
            <a:prstGeom prst="rect">
              <a:avLst/>
            </a:prstGeom>
            <a:noFill/>
            <a:ln w="9525" cmpd="sng">
              <a:noFill/>
              <a:miter lim="800000"/>
              <a:headEnd/>
              <a:tailEnd/>
            </a:ln>
          </p:spPr>
          <p:txBody>
            <a:bodyPr wrap="square">
              <a:normAutofit/>
            </a:bodyPr>
            <a:lstStyle/>
            <a:p>
              <a:pPr algn="ctr"/>
              <a:r>
                <a:rPr lang="zh-CN" altLang="en-US" sz="1600" dirty="0">
                  <a:solidFill>
                    <a:schemeClr val="bg1"/>
                  </a:solidFill>
                  <a:latin typeface="微软雅黑" pitchFamily="34" charset="-122"/>
                  <a:ea typeface="微软雅黑" pitchFamily="34" charset="-122"/>
                </a:rPr>
                <a:t>办学理念</a:t>
              </a:r>
            </a:p>
          </p:txBody>
        </p:sp>
      </p:grpSp>
      <p:grpSp>
        <p:nvGrpSpPr>
          <p:cNvPr id="20" name="Group 12"/>
          <p:cNvGrpSpPr>
            <a:grpSpLocks/>
          </p:cNvGrpSpPr>
          <p:nvPr/>
        </p:nvGrpSpPr>
        <p:grpSpPr bwMode="auto">
          <a:xfrm>
            <a:off x="4320629" y="3766435"/>
            <a:ext cx="1945017" cy="796407"/>
            <a:chOff x="0" y="0"/>
            <a:chExt cx="1210235" cy="1210235"/>
          </a:xfrm>
          <a:solidFill>
            <a:schemeClr val="accent1">
              <a:lumMod val="60000"/>
              <a:lumOff val="40000"/>
            </a:schemeClr>
          </a:solidFill>
        </p:grpSpPr>
        <p:sp>
          <p:nvSpPr>
            <p:cNvPr id="21" name="椭圆 12"/>
            <p:cNvSpPr>
              <a:spLocks noChangeArrowheads="1"/>
            </p:cNvSpPr>
            <p:nvPr/>
          </p:nvSpPr>
          <p:spPr bwMode="auto">
            <a:xfrm>
              <a:off x="0" y="0"/>
              <a:ext cx="1210235" cy="1210235"/>
            </a:xfrm>
            <a:prstGeom prst="ellipse">
              <a:avLst/>
            </a:prstGeom>
            <a:solidFill>
              <a:srgbClr val="17375E">
                <a:alpha val="54000"/>
              </a:srgbClr>
            </a:solidFill>
            <a:ln>
              <a:headEnd/>
              <a:tailEnd/>
            </a:ln>
          </p:spPr>
          <p:style>
            <a:lnRef idx="3">
              <a:schemeClr val="lt1"/>
            </a:lnRef>
            <a:fillRef idx="1">
              <a:schemeClr val="accent1"/>
            </a:fillRef>
            <a:effectRef idx="1">
              <a:schemeClr val="accent1"/>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22" name="矩形 13"/>
            <p:cNvSpPr>
              <a:spLocks noChangeArrowheads="1"/>
            </p:cNvSpPr>
            <p:nvPr/>
          </p:nvSpPr>
          <p:spPr bwMode="auto">
            <a:xfrm>
              <a:off x="94201" y="311371"/>
              <a:ext cx="1033000" cy="514473"/>
            </a:xfrm>
            <a:prstGeom prst="rect">
              <a:avLst/>
            </a:prstGeom>
            <a:noFill/>
            <a:ln w="9525" cmpd="sng">
              <a:noFill/>
              <a:miter lim="800000"/>
              <a:headEnd/>
              <a:tailEnd/>
            </a:ln>
          </p:spPr>
          <p:txBody>
            <a:bodyPr wrap="square">
              <a:spAutoFit/>
            </a:bodyPr>
            <a:lstStyle/>
            <a:p>
              <a:pPr algn="ctr"/>
              <a:r>
                <a:rPr lang="zh-CN" altLang="en-US" sz="1600" b="1" dirty="0">
                  <a:solidFill>
                    <a:schemeClr val="bg1"/>
                  </a:solidFill>
                  <a:latin typeface="微软雅黑" pitchFamily="34" charset="-122"/>
                  <a:ea typeface="微软雅黑" pitchFamily="34" charset="-122"/>
                </a:rPr>
                <a:t>院校基础建设</a:t>
              </a:r>
            </a:p>
          </p:txBody>
        </p:sp>
      </p:grpSp>
      <p:grpSp>
        <p:nvGrpSpPr>
          <p:cNvPr id="23" name="Group 21"/>
          <p:cNvGrpSpPr>
            <a:grpSpLocks/>
          </p:cNvGrpSpPr>
          <p:nvPr/>
        </p:nvGrpSpPr>
        <p:grpSpPr bwMode="auto">
          <a:xfrm>
            <a:off x="2274885" y="3728089"/>
            <a:ext cx="2309385" cy="796407"/>
            <a:chOff x="0" y="0"/>
            <a:chExt cx="1482641" cy="1210235"/>
          </a:xfrm>
          <a:solidFill>
            <a:schemeClr val="bg2">
              <a:lumMod val="50000"/>
            </a:schemeClr>
          </a:solidFill>
        </p:grpSpPr>
        <p:sp>
          <p:nvSpPr>
            <p:cNvPr id="24" name="椭圆 21"/>
            <p:cNvSpPr>
              <a:spLocks noChangeArrowheads="1"/>
            </p:cNvSpPr>
            <p:nvPr/>
          </p:nvSpPr>
          <p:spPr bwMode="auto">
            <a:xfrm>
              <a:off x="0" y="0"/>
              <a:ext cx="1210235" cy="1210235"/>
            </a:xfrm>
            <a:prstGeom prst="ellipse">
              <a:avLst/>
            </a:prstGeom>
            <a:solidFill>
              <a:srgbClr val="F6BC8D"/>
            </a:solidFill>
            <a:ln>
              <a:headEnd/>
              <a:tailEnd/>
            </a:ln>
          </p:spPr>
          <p:style>
            <a:lnRef idx="3">
              <a:schemeClr val="lt1"/>
            </a:lnRef>
            <a:fillRef idx="1">
              <a:schemeClr val="accent3"/>
            </a:fillRef>
            <a:effectRef idx="1">
              <a:schemeClr val="accent3"/>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25" name="矩形 22"/>
            <p:cNvSpPr>
              <a:spLocks noChangeArrowheads="1"/>
            </p:cNvSpPr>
            <p:nvPr/>
          </p:nvSpPr>
          <p:spPr bwMode="auto">
            <a:xfrm>
              <a:off x="4109" y="199436"/>
              <a:ext cx="1478532" cy="935406"/>
            </a:xfrm>
            <a:prstGeom prst="rect">
              <a:avLst/>
            </a:prstGeom>
            <a:noFill/>
            <a:ln w="9525" cmpd="sng">
              <a:noFill/>
              <a:miter lim="800000"/>
              <a:headEnd/>
              <a:tailEnd/>
            </a:ln>
          </p:spPr>
          <p:txBody>
            <a:bodyPr wrap="square">
              <a:spAutoFit/>
            </a:bodyPr>
            <a:lstStyle/>
            <a:p>
              <a:r>
                <a:rPr lang="zh-CN" altLang="en-US" b="1" dirty="0">
                  <a:solidFill>
                    <a:schemeClr val="bg1"/>
                  </a:solidFill>
                  <a:latin typeface="微软雅黑" pitchFamily="34" charset="-122"/>
                  <a:ea typeface="微软雅黑" pitchFamily="34" charset="-122"/>
                </a:rPr>
                <a:t>  </a:t>
              </a:r>
              <a:r>
                <a:rPr lang="zh-CN" altLang="en-US" sz="1600" dirty="0">
                  <a:solidFill>
                    <a:schemeClr val="bg1"/>
                  </a:solidFill>
                  <a:latin typeface="微软雅黑" pitchFamily="34" charset="-122"/>
                  <a:ea typeface="微软雅黑" pitchFamily="34" charset="-122"/>
                </a:rPr>
                <a:t>人才培养方案</a:t>
              </a:r>
              <a:endParaRPr lang="en-US" altLang="zh-CN" sz="1600" dirty="0">
                <a:solidFill>
                  <a:schemeClr val="bg1"/>
                </a:solidFill>
                <a:latin typeface="微软雅黑" pitchFamily="34" charset="-122"/>
                <a:ea typeface="微软雅黑" pitchFamily="34" charset="-122"/>
              </a:endParaRPr>
            </a:p>
            <a:p>
              <a:r>
                <a:rPr lang="zh-CN" altLang="en-US" sz="1600" dirty="0">
                  <a:solidFill>
                    <a:schemeClr val="bg1"/>
                  </a:solidFill>
                  <a:latin typeface="微软雅黑" pitchFamily="34" charset="-122"/>
                  <a:ea typeface="微软雅黑" pitchFamily="34" charset="-122"/>
                </a:rPr>
                <a:t>     课程建设</a:t>
              </a:r>
            </a:p>
          </p:txBody>
        </p:sp>
      </p:grpSp>
      <p:grpSp>
        <p:nvGrpSpPr>
          <p:cNvPr id="26" name="Group 3"/>
          <p:cNvGrpSpPr>
            <a:grpSpLocks/>
          </p:cNvGrpSpPr>
          <p:nvPr/>
        </p:nvGrpSpPr>
        <p:grpSpPr bwMode="auto">
          <a:xfrm>
            <a:off x="3683594" y="2574398"/>
            <a:ext cx="1137127" cy="1137127"/>
            <a:chOff x="0" y="0"/>
            <a:chExt cx="1728192" cy="1728192"/>
          </a:xfr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p:grpSpPr>
        <p:sp>
          <p:nvSpPr>
            <p:cNvPr id="27" name="椭圆 1"/>
            <p:cNvSpPr>
              <a:spLocks noChangeArrowheads="1"/>
            </p:cNvSpPr>
            <p:nvPr/>
          </p:nvSpPr>
          <p:spPr bwMode="auto">
            <a:xfrm>
              <a:off x="0" y="0"/>
              <a:ext cx="1728192" cy="1728192"/>
            </a:xfrm>
            <a:prstGeom prst="ellipse">
              <a:avLst/>
            </a:prstGeom>
            <a:ln>
              <a:solidFill>
                <a:schemeClr val="bg1">
                  <a:lumMod val="95000"/>
                </a:schemeClr>
              </a:solid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zh-CN" altLang="zh-CN" sz="1350">
                <a:sym typeface="微软雅黑" pitchFamily="34" charset="-122"/>
              </a:endParaRPr>
            </a:p>
          </p:txBody>
        </p:sp>
        <p:sp>
          <p:nvSpPr>
            <p:cNvPr id="28" name="矩形 3"/>
            <p:cNvSpPr>
              <a:spLocks noChangeArrowheads="1"/>
            </p:cNvSpPr>
            <p:nvPr/>
          </p:nvSpPr>
          <p:spPr bwMode="auto">
            <a:xfrm>
              <a:off x="274469" y="328832"/>
              <a:ext cx="1290443" cy="1087531"/>
            </a:xfrm>
            <a:prstGeom prst="rect">
              <a:avLst/>
            </a:prstGeom>
            <a:no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2100" dirty="0" smtClean="0">
                  <a:solidFill>
                    <a:schemeClr val="tx1"/>
                  </a:solidFill>
                  <a:latin typeface="微软雅黑" panose="020B0503020204020204" pitchFamily="34" charset="-122"/>
                  <a:ea typeface="微软雅黑" panose="020B0503020204020204" pitchFamily="34" charset="-122"/>
                </a:rPr>
                <a:t>建设项目</a:t>
              </a:r>
              <a:endParaRPr lang="en-US" altLang="zh-CN" sz="2100" dirty="0">
                <a:solidFill>
                  <a:schemeClr val="tx1"/>
                </a:solidFill>
                <a:latin typeface="微软雅黑" panose="020B0503020204020204" pitchFamily="34" charset="-122"/>
                <a:ea typeface="微软雅黑" panose="020B0503020204020204" pitchFamily="34" charset="-122"/>
              </a:endParaRPr>
            </a:p>
          </p:txBody>
        </p:sp>
      </p:grpSp>
      <p:sp>
        <p:nvSpPr>
          <p:cNvPr id="29" name="左弧形箭头 28"/>
          <p:cNvSpPr/>
          <p:nvPr/>
        </p:nvSpPr>
        <p:spPr>
          <a:xfrm>
            <a:off x="1094940" y="1779302"/>
            <a:ext cx="804130" cy="2147674"/>
          </a:xfrm>
          <a:prstGeom prst="curvedRightArrow">
            <a:avLst>
              <a:gd name="adj1" fmla="val 40686"/>
              <a:gd name="adj2" fmla="val 81901"/>
              <a:gd name="adj3" fmla="val 25000"/>
            </a:avLst>
          </a:prstGeom>
          <a:gradFill flip="none" rotWithShape="1">
            <a:gsLst>
              <a:gs pos="0">
                <a:srgbClr val="FFFFFF">
                  <a:alpha val="0"/>
                </a:srgbClr>
              </a:gs>
              <a:gs pos="100000">
                <a:srgbClr val="C0C0C0"/>
              </a:gs>
            </a:gsLst>
            <a:lin ang="5400000" scaled="1"/>
            <a:tileRect/>
          </a:gradFill>
          <a:ln w="9525" algn="ctr">
            <a:noFill/>
            <a:miter lim="800000"/>
            <a:headEnd/>
            <a:tailEnd/>
          </a:ln>
          <a:effectLst>
            <a:outerShdw blurRad="50800" dist="38100" dir="2700000" algn="tl" rotWithShape="0">
              <a:prstClr val="black">
                <a:alpha val="40000"/>
              </a:prstClr>
            </a:outerShdw>
          </a:effectLst>
        </p:spPr>
        <p:txBody>
          <a:bodyPr vert="eaVert" wrap="none" anchor="ctr"/>
          <a:lstStyle/>
          <a:p>
            <a:pPr algn="ctr" eaLnBrk="0" hangingPunct="0"/>
            <a:endParaRPr lang="zh-CN" altLang="en-US" sz="1350">
              <a:latin typeface="华文中宋" pitchFamily="2" charset="-122"/>
              <a:ea typeface="华文细黑" pitchFamily="2" charset="-122"/>
              <a:cs typeface="Arial" charset="0"/>
            </a:endParaRPr>
          </a:p>
        </p:txBody>
      </p:sp>
      <p:sp>
        <p:nvSpPr>
          <p:cNvPr id="30" name="左弧形箭头 29"/>
          <p:cNvSpPr/>
          <p:nvPr/>
        </p:nvSpPr>
        <p:spPr>
          <a:xfrm flipH="1" flipV="1">
            <a:off x="6840812" y="1722131"/>
            <a:ext cx="658940" cy="1852764"/>
          </a:xfrm>
          <a:prstGeom prst="curvedRightArrow">
            <a:avLst>
              <a:gd name="adj1" fmla="val 40686"/>
              <a:gd name="adj2" fmla="val 81901"/>
              <a:gd name="adj3" fmla="val 25000"/>
            </a:avLst>
          </a:prstGeom>
          <a:gradFill flip="none" rotWithShape="1">
            <a:gsLst>
              <a:gs pos="0">
                <a:srgbClr val="FFFFFF">
                  <a:alpha val="0"/>
                </a:srgbClr>
              </a:gs>
              <a:gs pos="100000">
                <a:srgbClr val="C0C0C0"/>
              </a:gs>
            </a:gsLst>
            <a:lin ang="5400000" scaled="1"/>
            <a:tileRect/>
          </a:gradFill>
          <a:ln w="9525" algn="ctr">
            <a:noFill/>
            <a:miter lim="800000"/>
            <a:headEnd/>
            <a:tailEnd/>
          </a:ln>
          <a:effectLst>
            <a:outerShdw blurRad="50800" dist="38100" dir="2700000" algn="tl" rotWithShape="0">
              <a:prstClr val="black">
                <a:alpha val="40000"/>
              </a:prstClr>
            </a:outerShdw>
          </a:effectLst>
        </p:spPr>
        <p:txBody>
          <a:bodyPr vert="eaVert" wrap="none" anchor="ctr"/>
          <a:lstStyle/>
          <a:p>
            <a:pPr algn="ctr" eaLnBrk="0" hangingPunct="0"/>
            <a:endParaRPr lang="zh-CN" altLang="en-US" sz="1350">
              <a:latin typeface="华文中宋" pitchFamily="2" charset="-122"/>
              <a:ea typeface="华文细黑" pitchFamily="2" charset="-122"/>
              <a:cs typeface="Arial" charset="0"/>
            </a:endParaRPr>
          </a:p>
        </p:txBody>
      </p:sp>
      <p:sp>
        <p:nvSpPr>
          <p:cNvPr id="31" name="椭圆 7"/>
          <p:cNvSpPr>
            <a:spLocks noChangeArrowheads="1"/>
          </p:cNvSpPr>
          <p:nvPr/>
        </p:nvSpPr>
        <p:spPr bwMode="auto">
          <a:xfrm>
            <a:off x="5168769" y="2599414"/>
            <a:ext cx="1592084" cy="797453"/>
          </a:xfrm>
          <a:prstGeom prst="ellipse">
            <a:avLst/>
          </a:prstGeom>
          <a:solidFill>
            <a:srgbClr val="7F7F7F"/>
          </a:solidFill>
          <a:ln>
            <a:headEnd/>
            <a:tailEnd/>
          </a:ln>
        </p:spPr>
        <p:style>
          <a:lnRef idx="3">
            <a:schemeClr val="lt1"/>
          </a:lnRef>
          <a:fillRef idx="1">
            <a:schemeClr val="accent6"/>
          </a:fillRef>
          <a:effectRef idx="1">
            <a:schemeClr val="accent6"/>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32" name="矩形 8"/>
          <p:cNvSpPr>
            <a:spLocks noChangeArrowheads="1"/>
          </p:cNvSpPr>
          <p:nvPr/>
        </p:nvSpPr>
        <p:spPr bwMode="auto">
          <a:xfrm>
            <a:off x="5419100" y="2820333"/>
            <a:ext cx="1163553" cy="338554"/>
          </a:xfrm>
          <a:prstGeom prst="rect">
            <a:avLst/>
          </a:prstGeom>
          <a:noFill/>
          <a:ln w="9525" cmpd="sng">
            <a:noFill/>
            <a:miter lim="800000"/>
            <a:headEnd/>
            <a:tailEnd/>
          </a:ln>
        </p:spPr>
        <p:txBody>
          <a:bodyPr wrap="square">
            <a:spAutoFit/>
          </a:bodyPr>
          <a:lstStyle/>
          <a:p>
            <a:pPr algn="ctr"/>
            <a:r>
              <a:rPr lang="zh-CN" altLang="en-US" sz="1600" dirty="0">
                <a:solidFill>
                  <a:schemeClr val="bg1"/>
                </a:solidFill>
                <a:latin typeface="微软雅黑" pitchFamily="34" charset="-122"/>
                <a:ea typeface="微软雅黑" pitchFamily="34" charset="-122"/>
              </a:rPr>
              <a:t>队伍建设</a:t>
            </a:r>
          </a:p>
        </p:txBody>
      </p:sp>
      <p:grpSp>
        <p:nvGrpSpPr>
          <p:cNvPr id="33" name="Group 15"/>
          <p:cNvGrpSpPr>
            <a:grpSpLocks/>
          </p:cNvGrpSpPr>
          <p:nvPr/>
        </p:nvGrpSpPr>
        <p:grpSpPr bwMode="auto">
          <a:xfrm>
            <a:off x="1821363" y="2333441"/>
            <a:ext cx="1423081" cy="1178727"/>
            <a:chOff x="-62347" y="-36655"/>
            <a:chExt cx="1381711" cy="1210235"/>
          </a:xfrm>
          <a:solidFill>
            <a:srgbClr val="E60000"/>
          </a:solidFill>
        </p:grpSpPr>
        <p:sp>
          <p:nvSpPr>
            <p:cNvPr id="34" name="椭圆 15"/>
            <p:cNvSpPr>
              <a:spLocks noChangeArrowheads="1"/>
            </p:cNvSpPr>
            <p:nvPr/>
          </p:nvSpPr>
          <p:spPr bwMode="auto">
            <a:xfrm>
              <a:off x="-62347" y="-36655"/>
              <a:ext cx="1381711" cy="1210235"/>
            </a:xfrm>
            <a:prstGeom prst="ellipse">
              <a:avLst/>
            </a:prstGeom>
            <a:solidFill>
              <a:srgbClr val="4BACC6"/>
            </a:solidFill>
            <a:ln>
              <a:headEnd/>
              <a:tailEnd/>
            </a:ln>
          </p:spPr>
          <p:style>
            <a:lnRef idx="3">
              <a:schemeClr val="lt1"/>
            </a:lnRef>
            <a:fillRef idx="1">
              <a:schemeClr val="accent5"/>
            </a:fillRef>
            <a:effectRef idx="1">
              <a:schemeClr val="accent5"/>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35" name="矩形 16"/>
            <p:cNvSpPr>
              <a:spLocks noChangeArrowheads="1"/>
            </p:cNvSpPr>
            <p:nvPr/>
          </p:nvSpPr>
          <p:spPr bwMode="auto">
            <a:xfrm>
              <a:off x="121109" y="293409"/>
              <a:ext cx="976175" cy="600406"/>
            </a:xfrm>
            <a:prstGeom prst="rect">
              <a:avLst/>
            </a:prstGeom>
            <a:noFill/>
            <a:ln w="9525" cmpd="sng">
              <a:noFill/>
              <a:miter lim="800000"/>
              <a:headEnd/>
              <a:tailEnd/>
            </a:ln>
          </p:spPr>
          <p:txBody>
            <a:bodyPr wrap="none">
              <a:spAutoFit/>
            </a:bodyPr>
            <a:lstStyle/>
            <a:p>
              <a:pPr algn="ctr"/>
              <a:r>
                <a:rPr lang="zh-CN" altLang="en-US" sz="1600" dirty="0">
                  <a:solidFill>
                    <a:schemeClr val="bg1"/>
                  </a:solidFill>
                  <a:latin typeface="微软雅黑" pitchFamily="34" charset="-122"/>
                  <a:ea typeface="微软雅黑" pitchFamily="34" charset="-122"/>
                </a:rPr>
                <a:t>办学模式</a:t>
              </a:r>
              <a:endParaRPr lang="en-US" altLang="zh-CN" sz="1600" dirty="0">
                <a:solidFill>
                  <a:schemeClr val="bg1"/>
                </a:solidFill>
                <a:latin typeface="微软雅黑" pitchFamily="34" charset="-122"/>
                <a:ea typeface="微软雅黑" pitchFamily="34" charset="-122"/>
              </a:endParaRPr>
            </a:p>
            <a:p>
              <a:pPr algn="ctr"/>
              <a:r>
                <a:rPr lang="zh-CN" altLang="en-US" sz="1600" dirty="0">
                  <a:solidFill>
                    <a:schemeClr val="bg1"/>
                  </a:solidFill>
                  <a:latin typeface="微软雅黑" pitchFamily="34" charset="-122"/>
                  <a:ea typeface="微软雅黑" pitchFamily="34" charset="-122"/>
                </a:rPr>
                <a:t>专业建设</a:t>
              </a:r>
              <a:endParaRPr lang="en-US" altLang="zh-CN" sz="1600" dirty="0">
                <a:solidFill>
                  <a:schemeClr val="bg1"/>
                </a:solidFill>
                <a:latin typeface="微软雅黑" pitchFamily="34" charset="-122"/>
                <a:ea typeface="微软雅黑" pitchFamily="34" charset="-122"/>
              </a:endParaRPr>
            </a:p>
          </p:txBody>
        </p:sp>
      </p:grpSp>
      <p:sp>
        <p:nvSpPr>
          <p:cNvPr id="36" name="流程图: 顺序访问存储器 35"/>
          <p:cNvSpPr/>
          <p:nvPr/>
        </p:nvSpPr>
        <p:spPr>
          <a:xfrm flipH="1">
            <a:off x="6698990" y="3100080"/>
            <a:ext cx="1285884" cy="1222889"/>
          </a:xfrm>
          <a:prstGeom prst="flowChartMagnetic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数字</a:t>
            </a:r>
            <a:endParaRPr lang="en-US" altLang="zh-CN" dirty="0">
              <a:solidFill>
                <a:schemeClr val="tx1"/>
              </a:solidFill>
              <a:latin typeface="微软雅黑" panose="020B0503020204020204" pitchFamily="34" charset="-122"/>
              <a:ea typeface="微软雅黑" panose="020B0503020204020204" pitchFamily="34" charset="-122"/>
            </a:endParaRPr>
          </a:p>
          <a:p>
            <a:pPr algn="ctr"/>
            <a:r>
              <a:rPr lang="zh-CN" altLang="en-US" dirty="0">
                <a:solidFill>
                  <a:schemeClr val="tx1"/>
                </a:solidFill>
                <a:latin typeface="微软雅黑" panose="020B0503020204020204" pitchFamily="34" charset="-122"/>
                <a:ea typeface="微软雅黑" panose="020B0503020204020204" pitchFamily="34" charset="-122"/>
              </a:rPr>
              <a:t>校园</a:t>
            </a:r>
          </a:p>
        </p:txBody>
      </p:sp>
      <p:sp>
        <p:nvSpPr>
          <p:cNvPr id="4" name="左箭头 3"/>
          <p:cNvSpPr/>
          <p:nvPr/>
        </p:nvSpPr>
        <p:spPr>
          <a:xfrm>
            <a:off x="6283594" y="4068699"/>
            <a:ext cx="340118" cy="354426"/>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0812222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300" fill="hold"/>
                                        <p:tgtEl>
                                          <p:spTgt spid="26"/>
                                        </p:tgtEl>
                                        <p:attrNameLst>
                                          <p:attrName>ppt_w</p:attrName>
                                        </p:attrNameLst>
                                      </p:cBhvr>
                                      <p:tavLst>
                                        <p:tav tm="0">
                                          <p:val>
                                            <p:fltVal val="0"/>
                                          </p:val>
                                        </p:tav>
                                        <p:tav tm="100000">
                                          <p:val>
                                            <p:strVal val="#ppt_w"/>
                                          </p:val>
                                        </p:tav>
                                      </p:tavLst>
                                    </p:anim>
                                    <p:anim calcmode="lin" valueType="num">
                                      <p:cBhvr>
                                        <p:cTn id="8" dur="300" fill="hold"/>
                                        <p:tgtEl>
                                          <p:spTgt spid="26"/>
                                        </p:tgtEl>
                                        <p:attrNameLst>
                                          <p:attrName>ppt_h</p:attrName>
                                        </p:attrNameLst>
                                      </p:cBhvr>
                                      <p:tavLst>
                                        <p:tav tm="0">
                                          <p:val>
                                            <p:fltVal val="0"/>
                                          </p:val>
                                        </p:tav>
                                        <p:tav tm="100000">
                                          <p:val>
                                            <p:strVal val="#ppt_h"/>
                                          </p:val>
                                        </p:tav>
                                      </p:tavLst>
                                    </p:anim>
                                    <p:animEffect>
                                      <p:cBhvr>
                                        <p:cTn id="9" dur="300"/>
                                        <p:tgtEl>
                                          <p:spTgt spid="2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p:cBhvr>
                                        <p:cTn id="14" dur="3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300" fill="hold"/>
                                        <p:tgtEl>
                                          <p:spTgt spid="17"/>
                                        </p:tgtEl>
                                        <p:attrNameLst>
                                          <p:attrName>ppt_w</p:attrName>
                                        </p:attrNameLst>
                                      </p:cBhvr>
                                      <p:tavLst>
                                        <p:tav tm="0">
                                          <p:val>
                                            <p:fltVal val="0"/>
                                          </p:val>
                                        </p:tav>
                                        <p:tav tm="100000">
                                          <p:val>
                                            <p:strVal val="#ppt_w"/>
                                          </p:val>
                                        </p:tav>
                                      </p:tavLst>
                                    </p:anim>
                                    <p:anim calcmode="lin" valueType="num">
                                      <p:cBhvr>
                                        <p:cTn id="18" dur="300" fill="hold"/>
                                        <p:tgtEl>
                                          <p:spTgt spid="17"/>
                                        </p:tgtEl>
                                        <p:attrNameLst>
                                          <p:attrName>ppt_h</p:attrName>
                                        </p:attrNameLst>
                                      </p:cBhvr>
                                      <p:tavLst>
                                        <p:tav tm="0">
                                          <p:val>
                                            <p:fltVal val="0"/>
                                          </p:val>
                                        </p:tav>
                                        <p:tav tm="100000">
                                          <p:val>
                                            <p:strVal val="#ppt_h"/>
                                          </p:val>
                                        </p:tav>
                                      </p:tavLst>
                                    </p:anim>
                                    <p:animEffect>
                                      <p:cBhvr>
                                        <p:cTn id="19" dur="3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p:cBhvr>
                                        <p:cTn id="24" dur="300"/>
                                        <p:tgtEl>
                                          <p:spTgt spid="15"/>
                                        </p:tgtEl>
                                      </p:cBhvr>
                                    </p:animEffect>
                                  </p:childTnLst>
                                </p:cTn>
                              </p:par>
                              <p:par>
                                <p:cTn id="25" presetID="10"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300" fill="hold"/>
                                        <p:tgtEl>
                                          <p:spTgt spid="33"/>
                                        </p:tgtEl>
                                        <p:attrNameLst>
                                          <p:attrName>ppt_w</p:attrName>
                                        </p:attrNameLst>
                                      </p:cBhvr>
                                      <p:tavLst>
                                        <p:tav tm="0">
                                          <p:val>
                                            <p:fltVal val="0"/>
                                          </p:val>
                                        </p:tav>
                                        <p:tav tm="100000">
                                          <p:val>
                                            <p:strVal val="#ppt_w"/>
                                          </p:val>
                                        </p:tav>
                                      </p:tavLst>
                                    </p:anim>
                                    <p:anim calcmode="lin" valueType="num">
                                      <p:cBhvr>
                                        <p:cTn id="28" dur="300" fill="hold"/>
                                        <p:tgtEl>
                                          <p:spTgt spid="33"/>
                                        </p:tgtEl>
                                        <p:attrNameLst>
                                          <p:attrName>ppt_h</p:attrName>
                                        </p:attrNameLst>
                                      </p:cBhvr>
                                      <p:tavLst>
                                        <p:tav tm="0">
                                          <p:val>
                                            <p:fltVal val="0"/>
                                          </p:val>
                                        </p:tav>
                                        <p:tav tm="100000">
                                          <p:val>
                                            <p:strVal val="#ppt_h"/>
                                          </p:val>
                                        </p:tav>
                                      </p:tavLst>
                                    </p:anim>
                                    <p:animEffect>
                                      <p:cBhvr>
                                        <p:cTn id="29" dur="3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p:cBhvr>
                                        <p:cTn id="34" dur="300"/>
                                        <p:tgtEl>
                                          <p:spTgt spid="16"/>
                                        </p:tgtEl>
                                      </p:cBhvr>
                                    </p:animEffect>
                                  </p:childTnLst>
                                </p:cTn>
                              </p:par>
                              <p:par>
                                <p:cTn id="35" presetID="10"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300" fill="hold"/>
                                        <p:tgtEl>
                                          <p:spTgt spid="23"/>
                                        </p:tgtEl>
                                        <p:attrNameLst>
                                          <p:attrName>ppt_w</p:attrName>
                                        </p:attrNameLst>
                                      </p:cBhvr>
                                      <p:tavLst>
                                        <p:tav tm="0">
                                          <p:val>
                                            <p:fltVal val="0"/>
                                          </p:val>
                                        </p:tav>
                                        <p:tav tm="100000">
                                          <p:val>
                                            <p:strVal val="#ppt_w"/>
                                          </p:val>
                                        </p:tav>
                                      </p:tavLst>
                                    </p:anim>
                                    <p:anim calcmode="lin" valueType="num">
                                      <p:cBhvr>
                                        <p:cTn id="38" dur="300" fill="hold"/>
                                        <p:tgtEl>
                                          <p:spTgt spid="23"/>
                                        </p:tgtEl>
                                        <p:attrNameLst>
                                          <p:attrName>ppt_h</p:attrName>
                                        </p:attrNameLst>
                                      </p:cBhvr>
                                      <p:tavLst>
                                        <p:tav tm="0">
                                          <p:val>
                                            <p:fltVal val="0"/>
                                          </p:val>
                                        </p:tav>
                                        <p:tav tm="100000">
                                          <p:val>
                                            <p:strVal val="#ppt_h"/>
                                          </p:val>
                                        </p:tav>
                                      </p:tavLst>
                                    </p:anim>
                                    <p:animEffect>
                                      <p:cBhvr>
                                        <p:cTn id="39" dur="3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p:cBhvr>
                                        <p:cTn id="44" dur="3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300" fill="hold"/>
                                        <p:tgtEl>
                                          <p:spTgt spid="20"/>
                                        </p:tgtEl>
                                        <p:attrNameLst>
                                          <p:attrName>ppt_w</p:attrName>
                                        </p:attrNameLst>
                                      </p:cBhvr>
                                      <p:tavLst>
                                        <p:tav tm="0">
                                          <p:val>
                                            <p:fltVal val="0"/>
                                          </p:val>
                                        </p:tav>
                                        <p:tav tm="100000">
                                          <p:val>
                                            <p:strVal val="#ppt_w"/>
                                          </p:val>
                                        </p:tav>
                                      </p:tavLst>
                                    </p:anim>
                                    <p:anim calcmode="lin" valueType="num">
                                      <p:cBhvr>
                                        <p:cTn id="48" dur="300" fill="hold"/>
                                        <p:tgtEl>
                                          <p:spTgt spid="20"/>
                                        </p:tgtEl>
                                        <p:attrNameLst>
                                          <p:attrName>ppt_h</p:attrName>
                                        </p:attrNameLst>
                                      </p:cBhvr>
                                      <p:tavLst>
                                        <p:tav tm="0">
                                          <p:val>
                                            <p:fltVal val="0"/>
                                          </p:val>
                                        </p:tav>
                                        <p:tav tm="100000">
                                          <p:val>
                                            <p:strVal val="#ppt_h"/>
                                          </p:val>
                                        </p:tav>
                                      </p:tavLst>
                                    </p:anim>
                                    <p:animEffect>
                                      <p:cBhvr>
                                        <p:cTn id="49" dur="3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500"/>
                                        <p:tgtEl>
                                          <p:spTgt spid="31"/>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707904" y="458957"/>
            <a:ext cx="2160240" cy="338150"/>
          </a:xfrm>
        </p:spPr>
        <p:txBody>
          <a:bodyPr>
            <a:noAutofit/>
          </a:bodyPr>
          <a:lstStyle/>
          <a:p>
            <a:pPr marL="0" indent="0">
              <a:buNone/>
            </a:pPr>
            <a:r>
              <a:rPr lang="en-US" altLang="zh-CN" sz="2400" dirty="0" smtClean="0">
                <a:latin typeface="黑体" pitchFamily="49" charset="-122"/>
                <a:ea typeface="黑体" pitchFamily="49" charset="-122"/>
              </a:rPr>
              <a:t>2.</a:t>
            </a:r>
            <a:r>
              <a:rPr lang="zh-CN" altLang="en-US" sz="2400" dirty="0" smtClean="0">
                <a:latin typeface="黑体" pitchFamily="49" charset="-122"/>
                <a:ea typeface="黑体" pitchFamily="49" charset="-122"/>
              </a:rPr>
              <a:t> 主要关注</a:t>
            </a:r>
            <a:endParaRPr lang="zh-CN" altLang="en-US" sz="2400" dirty="0">
              <a:latin typeface="黑体" pitchFamily="49" charset="-122"/>
              <a:ea typeface="黑体" pitchFamily="49" charset="-122"/>
            </a:endParaRPr>
          </a:p>
        </p:txBody>
      </p:sp>
      <p:sp>
        <p:nvSpPr>
          <p:cNvPr id="9" name="标题 1"/>
          <p:cNvSpPr>
            <a:spLocks noGrp="1"/>
          </p:cNvSpPr>
          <p:nvPr>
            <p:ph type="title"/>
          </p:nvPr>
        </p:nvSpPr>
        <p:spPr>
          <a:xfrm>
            <a:off x="1081552" y="76518"/>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4" name="矩形 13"/>
          <p:cNvSpPr/>
          <p:nvPr/>
        </p:nvSpPr>
        <p:spPr>
          <a:xfrm>
            <a:off x="1268318" y="949346"/>
            <a:ext cx="6889934" cy="39282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12" name="TextBox 24"/>
          <p:cNvSpPr txBox="1"/>
          <p:nvPr/>
        </p:nvSpPr>
        <p:spPr>
          <a:xfrm>
            <a:off x="2146870" y="874403"/>
            <a:ext cx="5711557" cy="507831"/>
          </a:xfrm>
          <a:prstGeom prst="rect">
            <a:avLst/>
          </a:prstGeom>
          <a:noFill/>
        </p:spPr>
        <p:txBody>
          <a:bodyPr wrap="square" rtlCol="0">
            <a:spAutoFit/>
          </a:bodyPr>
          <a:lstStyle/>
          <a:p>
            <a:pPr>
              <a:lnSpc>
                <a:spcPct val="150000"/>
              </a:lnSpc>
            </a:pPr>
            <a:r>
              <a:rPr lang="zh-CN" altLang="en-US" dirty="0" smtClean="0">
                <a:latin typeface="微软雅黑" panose="020B0503020204020204" pitchFamily="34" charset="-122"/>
                <a:ea typeface="微软雅黑" panose="020B0503020204020204" pitchFamily="34" charset="-122"/>
              </a:rPr>
              <a:t>关注 职业</a:t>
            </a:r>
            <a:r>
              <a:rPr lang="zh-CN" altLang="en-US" dirty="0">
                <a:latin typeface="微软雅黑" panose="020B0503020204020204" pitchFamily="34" charset="-122"/>
                <a:ea typeface="微软雅黑" panose="020B0503020204020204" pitchFamily="34" charset="-122"/>
              </a:rPr>
              <a:t>院校数字校园建设与</a:t>
            </a:r>
            <a:r>
              <a:rPr lang="zh-CN" altLang="en-US" dirty="0" smtClean="0">
                <a:latin typeface="微软雅黑" panose="020B0503020204020204" pitchFamily="34" charset="-122"/>
                <a:ea typeface="微软雅黑" panose="020B0503020204020204" pitchFamily="34" charset="-122"/>
              </a:rPr>
              <a:t>学校整体建设</a:t>
            </a:r>
            <a:r>
              <a:rPr lang="zh-CN" altLang="en-US" dirty="0">
                <a:latin typeface="微软雅黑" panose="020B0503020204020204" pitchFamily="34" charset="-122"/>
                <a:ea typeface="微软雅黑" panose="020B0503020204020204" pitchFamily="34" charset="-122"/>
              </a:rPr>
              <a:t>的</a:t>
            </a:r>
            <a:r>
              <a:rPr lang="zh-CN" altLang="en-US" dirty="0" smtClean="0">
                <a:latin typeface="微软雅黑" panose="020B0503020204020204" pitchFamily="34" charset="-122"/>
                <a:ea typeface="微软雅黑" panose="020B0503020204020204" pitchFamily="34" charset="-122"/>
              </a:rPr>
              <a:t>关系</a:t>
            </a:r>
            <a:endParaRPr lang="en-US" altLang="zh-CN" dirty="0">
              <a:latin typeface="微软雅黑" panose="020B0503020204020204" pitchFamily="34" charset="-122"/>
              <a:ea typeface="微软雅黑" panose="020B0503020204020204" pitchFamily="34" charset="-122"/>
            </a:endParaRPr>
          </a:p>
        </p:txBody>
      </p:sp>
      <p:grpSp>
        <p:nvGrpSpPr>
          <p:cNvPr id="37" name="Group 6"/>
          <p:cNvGrpSpPr>
            <a:grpSpLocks/>
          </p:cNvGrpSpPr>
          <p:nvPr/>
        </p:nvGrpSpPr>
        <p:grpSpPr bwMode="auto">
          <a:xfrm>
            <a:off x="5954258" y="3305591"/>
            <a:ext cx="1017992" cy="738459"/>
            <a:chOff x="-12059" y="0"/>
            <a:chExt cx="1222294" cy="1210235"/>
          </a:xfrm>
          <a:solidFill>
            <a:srgbClr val="FF0000"/>
          </a:solidFill>
        </p:grpSpPr>
        <p:sp>
          <p:nvSpPr>
            <p:cNvPr id="38" name="椭圆 5"/>
            <p:cNvSpPr>
              <a:spLocks noChangeArrowheads="1"/>
            </p:cNvSpPr>
            <p:nvPr/>
          </p:nvSpPr>
          <p:spPr bwMode="auto">
            <a:xfrm>
              <a:off x="0" y="0"/>
              <a:ext cx="1210235" cy="1210235"/>
            </a:xfrm>
            <a:prstGeom prst="ellipse">
              <a:avLst/>
            </a:prstGeom>
            <a:solidFill>
              <a:srgbClr val="953735">
                <a:alpha val="61000"/>
              </a:srgbClr>
            </a:solidFill>
            <a:ln>
              <a:headEnd/>
              <a:tailEnd/>
            </a:ln>
          </p:spPr>
          <p:style>
            <a:lnRef idx="3">
              <a:schemeClr val="lt1"/>
            </a:lnRef>
            <a:fillRef idx="1">
              <a:schemeClr val="accent3"/>
            </a:fillRef>
            <a:effectRef idx="1">
              <a:schemeClr val="accent3"/>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39" name="矩形 6"/>
            <p:cNvSpPr>
              <a:spLocks noChangeArrowheads="1"/>
            </p:cNvSpPr>
            <p:nvPr/>
          </p:nvSpPr>
          <p:spPr bwMode="auto">
            <a:xfrm>
              <a:off x="-12059" y="272614"/>
              <a:ext cx="1222294" cy="760026"/>
            </a:xfrm>
            <a:prstGeom prst="rect">
              <a:avLst/>
            </a:prstGeom>
            <a:noFill/>
            <a:ln w="9525" cmpd="sng">
              <a:noFill/>
              <a:miter lim="800000"/>
              <a:headEnd/>
              <a:tailEnd/>
            </a:ln>
          </p:spPr>
          <p:txBody>
            <a:bodyPr wrap="square">
              <a:normAutofit fontScale="92500" lnSpcReduction="20000"/>
            </a:bodyPr>
            <a:lstStyle/>
            <a:p>
              <a:pPr algn="ctr"/>
              <a:r>
                <a:rPr lang="zh-CN" altLang="en-US" sz="1500" b="1" dirty="0">
                  <a:solidFill>
                    <a:schemeClr val="bg1"/>
                  </a:solidFill>
                  <a:latin typeface="微软雅黑" pitchFamily="34" charset="-122"/>
                  <a:ea typeface="微软雅黑" pitchFamily="34" charset="-122"/>
                </a:rPr>
                <a:t>理念</a:t>
              </a:r>
              <a:endParaRPr lang="en-US" altLang="zh-CN" sz="1500" b="1" dirty="0">
                <a:solidFill>
                  <a:schemeClr val="bg1"/>
                </a:solidFill>
                <a:latin typeface="微软雅黑" pitchFamily="34" charset="-122"/>
                <a:ea typeface="微软雅黑" pitchFamily="34" charset="-122"/>
              </a:endParaRPr>
            </a:p>
            <a:p>
              <a:pPr algn="ctr"/>
              <a:r>
                <a:rPr lang="zh-CN" altLang="en-US" sz="1500" b="1" dirty="0">
                  <a:solidFill>
                    <a:schemeClr val="bg1"/>
                  </a:solidFill>
                  <a:latin typeface="微软雅黑" pitchFamily="34" charset="-122"/>
                  <a:ea typeface="微软雅黑" pitchFamily="34" charset="-122"/>
                </a:rPr>
                <a:t>建设</a:t>
              </a:r>
            </a:p>
          </p:txBody>
        </p:sp>
      </p:grpSp>
      <p:grpSp>
        <p:nvGrpSpPr>
          <p:cNvPr id="40" name="Group 12"/>
          <p:cNvGrpSpPr>
            <a:grpSpLocks/>
          </p:cNvGrpSpPr>
          <p:nvPr/>
        </p:nvGrpSpPr>
        <p:grpSpPr bwMode="auto">
          <a:xfrm>
            <a:off x="1362334" y="1925424"/>
            <a:ext cx="1446620" cy="1085969"/>
            <a:chOff x="-166689" y="0"/>
            <a:chExt cx="633418" cy="1546932"/>
          </a:xfrm>
          <a:solidFill>
            <a:schemeClr val="accent1">
              <a:lumMod val="60000"/>
              <a:lumOff val="40000"/>
            </a:schemeClr>
          </a:solidFill>
        </p:grpSpPr>
        <p:sp>
          <p:nvSpPr>
            <p:cNvPr id="41" name="椭圆 12"/>
            <p:cNvSpPr>
              <a:spLocks noChangeArrowheads="1"/>
            </p:cNvSpPr>
            <p:nvPr/>
          </p:nvSpPr>
          <p:spPr bwMode="auto">
            <a:xfrm>
              <a:off x="-166689" y="0"/>
              <a:ext cx="633418" cy="1546932"/>
            </a:xfrm>
            <a:prstGeom prst="ellipse">
              <a:avLst/>
            </a:prstGeom>
            <a:solidFill>
              <a:srgbClr val="17375E">
                <a:alpha val="54000"/>
              </a:srgbClr>
            </a:solidFill>
            <a:ln>
              <a:headEnd/>
              <a:tailEnd/>
            </a:ln>
          </p:spPr>
          <p:style>
            <a:lnRef idx="3">
              <a:schemeClr val="lt1"/>
            </a:lnRef>
            <a:fillRef idx="1">
              <a:schemeClr val="accent1"/>
            </a:fillRef>
            <a:effectRef idx="1">
              <a:schemeClr val="accent1"/>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42" name="矩形 13"/>
            <p:cNvSpPr>
              <a:spLocks noChangeArrowheads="1"/>
            </p:cNvSpPr>
            <p:nvPr/>
          </p:nvSpPr>
          <p:spPr bwMode="auto">
            <a:xfrm>
              <a:off x="-86250" y="278248"/>
              <a:ext cx="472541" cy="1008364"/>
            </a:xfrm>
            <a:prstGeom prst="rect">
              <a:avLst/>
            </a:prstGeom>
            <a:noFill/>
            <a:ln w="9525" cmpd="sng">
              <a:noFill/>
              <a:miter lim="800000"/>
              <a:headEnd/>
              <a:tailEnd/>
            </a:ln>
          </p:spPr>
          <p:txBody>
            <a:bodyPr wrap="square">
              <a:spAutoFit/>
            </a:bodyPr>
            <a:lstStyle/>
            <a:p>
              <a:pPr algn="ctr"/>
              <a:r>
                <a:rPr lang="zh-CN" altLang="en-US" sz="2000" b="1" dirty="0">
                  <a:solidFill>
                    <a:schemeClr val="bg1"/>
                  </a:solidFill>
                  <a:latin typeface="微软雅黑" pitchFamily="34" charset="-122"/>
                  <a:ea typeface="微软雅黑" pitchFamily="34" charset="-122"/>
                </a:rPr>
                <a:t>基础</a:t>
              </a:r>
              <a:endParaRPr lang="en-US" altLang="zh-CN" sz="2000" b="1" dirty="0">
                <a:solidFill>
                  <a:schemeClr val="bg1"/>
                </a:solidFill>
                <a:latin typeface="微软雅黑" pitchFamily="34" charset="-122"/>
                <a:ea typeface="微软雅黑" pitchFamily="34" charset="-122"/>
              </a:endParaRPr>
            </a:p>
            <a:p>
              <a:pPr algn="ctr"/>
              <a:r>
                <a:rPr lang="zh-CN" altLang="en-US" sz="2000" b="1" dirty="0">
                  <a:solidFill>
                    <a:schemeClr val="bg1"/>
                  </a:solidFill>
                  <a:latin typeface="微软雅黑" pitchFamily="34" charset="-122"/>
                  <a:ea typeface="微软雅黑" pitchFamily="34" charset="-122"/>
                </a:rPr>
                <a:t>建设</a:t>
              </a:r>
            </a:p>
          </p:txBody>
        </p:sp>
      </p:grpSp>
      <p:grpSp>
        <p:nvGrpSpPr>
          <p:cNvPr id="43" name="Group 21"/>
          <p:cNvGrpSpPr>
            <a:grpSpLocks/>
          </p:cNvGrpSpPr>
          <p:nvPr/>
        </p:nvGrpSpPr>
        <p:grpSpPr bwMode="auto">
          <a:xfrm>
            <a:off x="2023247" y="3039449"/>
            <a:ext cx="1410637" cy="1165395"/>
            <a:chOff x="0" y="0"/>
            <a:chExt cx="1210235" cy="1210235"/>
          </a:xfrm>
          <a:solidFill>
            <a:schemeClr val="bg2">
              <a:lumMod val="50000"/>
            </a:schemeClr>
          </a:solidFill>
        </p:grpSpPr>
        <p:sp>
          <p:nvSpPr>
            <p:cNvPr id="44" name="椭圆 21"/>
            <p:cNvSpPr>
              <a:spLocks noChangeArrowheads="1"/>
            </p:cNvSpPr>
            <p:nvPr/>
          </p:nvSpPr>
          <p:spPr bwMode="auto">
            <a:xfrm>
              <a:off x="0" y="0"/>
              <a:ext cx="1210235" cy="1210235"/>
            </a:xfrm>
            <a:prstGeom prst="ellipse">
              <a:avLst/>
            </a:prstGeom>
            <a:solidFill>
              <a:srgbClr val="F6BC8D"/>
            </a:solidFill>
            <a:ln>
              <a:headEnd/>
              <a:tailEnd/>
            </a:ln>
          </p:spPr>
          <p:style>
            <a:lnRef idx="3">
              <a:schemeClr val="lt1"/>
            </a:lnRef>
            <a:fillRef idx="1">
              <a:schemeClr val="accent3"/>
            </a:fillRef>
            <a:effectRef idx="1">
              <a:schemeClr val="accent3"/>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45" name="矩形 22"/>
            <p:cNvSpPr>
              <a:spLocks noChangeArrowheads="1"/>
            </p:cNvSpPr>
            <p:nvPr/>
          </p:nvSpPr>
          <p:spPr bwMode="auto">
            <a:xfrm>
              <a:off x="215473" y="242047"/>
              <a:ext cx="851792" cy="836050"/>
            </a:xfrm>
            <a:prstGeom prst="rect">
              <a:avLst/>
            </a:prstGeom>
            <a:noFill/>
            <a:ln w="9525" cmpd="sng">
              <a:noFill/>
              <a:miter lim="800000"/>
              <a:headEnd/>
              <a:tailEnd/>
            </a:ln>
          </p:spPr>
          <p:txBody>
            <a:bodyPr wrap="square">
              <a:spAutoFit/>
            </a:bodyPr>
            <a:lstStyle/>
            <a:p>
              <a:r>
                <a:rPr lang="zh-CN" altLang="en-US" b="1" dirty="0">
                  <a:solidFill>
                    <a:schemeClr val="bg1"/>
                  </a:solidFill>
                  <a:latin typeface="微软雅黑" pitchFamily="34" charset="-122"/>
                  <a:ea typeface="微软雅黑" pitchFamily="34" charset="-122"/>
                </a:rPr>
                <a:t> </a:t>
              </a:r>
              <a:r>
                <a:rPr lang="zh-CN" altLang="en-US" b="1" dirty="0" smtClean="0">
                  <a:solidFill>
                    <a:schemeClr val="bg1"/>
                  </a:solidFill>
                  <a:latin typeface="微软雅黑" pitchFamily="34" charset="-122"/>
                  <a:ea typeface="微软雅黑" pitchFamily="34" charset="-122"/>
                </a:rPr>
                <a:t> </a:t>
              </a:r>
              <a:r>
                <a:rPr lang="zh-CN" altLang="en-US" sz="1500" b="1" dirty="0" smtClean="0">
                  <a:solidFill>
                    <a:schemeClr val="bg1"/>
                  </a:solidFill>
                  <a:latin typeface="微软雅黑" pitchFamily="34" charset="-122"/>
                  <a:ea typeface="微软雅黑" pitchFamily="34" charset="-122"/>
                </a:rPr>
                <a:t>课程</a:t>
              </a:r>
              <a:endParaRPr lang="en-US" altLang="zh-CN" sz="1500" b="1" dirty="0">
                <a:solidFill>
                  <a:schemeClr val="bg1"/>
                </a:solidFill>
                <a:latin typeface="微软雅黑" pitchFamily="34" charset="-122"/>
                <a:ea typeface="微软雅黑" pitchFamily="34" charset="-122"/>
              </a:endParaRPr>
            </a:p>
            <a:p>
              <a:r>
                <a:rPr lang="zh-CN" altLang="en-US" sz="1500" b="1" dirty="0">
                  <a:solidFill>
                    <a:schemeClr val="bg1"/>
                  </a:solidFill>
                  <a:latin typeface="微软雅黑" pitchFamily="34" charset="-122"/>
                  <a:ea typeface="微软雅黑" pitchFamily="34" charset="-122"/>
                </a:rPr>
                <a:t> </a:t>
              </a:r>
              <a:r>
                <a:rPr lang="zh-CN" altLang="en-US" sz="1500" b="1" dirty="0" smtClean="0">
                  <a:solidFill>
                    <a:schemeClr val="bg1"/>
                  </a:solidFill>
                  <a:latin typeface="微软雅黑" pitchFamily="34" charset="-122"/>
                  <a:ea typeface="微软雅黑" pitchFamily="34" charset="-122"/>
                </a:rPr>
                <a:t> 建设</a:t>
              </a:r>
              <a:endParaRPr lang="zh-CN" altLang="en-US" sz="1500" b="1" dirty="0">
                <a:solidFill>
                  <a:schemeClr val="bg1"/>
                </a:solidFill>
                <a:latin typeface="微软雅黑" pitchFamily="34" charset="-122"/>
                <a:ea typeface="微软雅黑" pitchFamily="34" charset="-122"/>
              </a:endParaRPr>
            </a:p>
          </p:txBody>
        </p:sp>
      </p:grpSp>
      <p:sp>
        <p:nvSpPr>
          <p:cNvPr id="47" name="椭圆 7"/>
          <p:cNvSpPr>
            <a:spLocks noChangeArrowheads="1"/>
          </p:cNvSpPr>
          <p:nvPr/>
        </p:nvSpPr>
        <p:spPr bwMode="auto">
          <a:xfrm>
            <a:off x="4834384" y="3547938"/>
            <a:ext cx="1071569" cy="738459"/>
          </a:xfrm>
          <a:prstGeom prst="ellipse">
            <a:avLst/>
          </a:prstGeom>
          <a:solidFill>
            <a:srgbClr val="7F7F7F"/>
          </a:solidFill>
          <a:ln>
            <a:headEnd/>
            <a:tailEnd/>
          </a:ln>
        </p:spPr>
        <p:style>
          <a:lnRef idx="3">
            <a:schemeClr val="lt1"/>
          </a:lnRef>
          <a:fillRef idx="1">
            <a:schemeClr val="accent6"/>
          </a:fillRef>
          <a:effectRef idx="1">
            <a:schemeClr val="accent6"/>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48" name="矩形 8"/>
          <p:cNvSpPr>
            <a:spLocks noChangeArrowheads="1"/>
          </p:cNvSpPr>
          <p:nvPr/>
        </p:nvSpPr>
        <p:spPr bwMode="auto">
          <a:xfrm>
            <a:off x="4949678" y="3622146"/>
            <a:ext cx="857256" cy="553998"/>
          </a:xfrm>
          <a:prstGeom prst="rect">
            <a:avLst/>
          </a:prstGeom>
          <a:noFill/>
          <a:ln w="9525" cmpd="sng">
            <a:noFill/>
            <a:miter lim="800000"/>
            <a:headEnd/>
            <a:tailEnd/>
          </a:ln>
        </p:spPr>
        <p:txBody>
          <a:bodyPr wrap="square">
            <a:spAutoFit/>
          </a:bodyPr>
          <a:lstStyle/>
          <a:p>
            <a:pPr algn="ctr"/>
            <a:r>
              <a:rPr lang="zh-CN" altLang="en-US" sz="1500" b="1" dirty="0">
                <a:solidFill>
                  <a:schemeClr val="bg1"/>
                </a:solidFill>
                <a:latin typeface="微软雅黑" pitchFamily="34" charset="-122"/>
                <a:ea typeface="微软雅黑" pitchFamily="34" charset="-122"/>
              </a:rPr>
              <a:t>队伍</a:t>
            </a:r>
            <a:endParaRPr lang="en-US" altLang="zh-CN" sz="1500" b="1" dirty="0">
              <a:solidFill>
                <a:schemeClr val="bg1"/>
              </a:solidFill>
              <a:latin typeface="微软雅黑" pitchFamily="34" charset="-122"/>
              <a:ea typeface="微软雅黑" pitchFamily="34" charset="-122"/>
            </a:endParaRPr>
          </a:p>
          <a:p>
            <a:pPr algn="ctr"/>
            <a:r>
              <a:rPr lang="zh-CN" altLang="en-US" sz="1500" b="1" dirty="0">
                <a:solidFill>
                  <a:schemeClr val="bg1"/>
                </a:solidFill>
                <a:latin typeface="微软雅黑" pitchFamily="34" charset="-122"/>
                <a:ea typeface="微软雅黑" pitchFamily="34" charset="-122"/>
              </a:rPr>
              <a:t>建设</a:t>
            </a:r>
          </a:p>
        </p:txBody>
      </p:sp>
      <p:grpSp>
        <p:nvGrpSpPr>
          <p:cNvPr id="49" name="Group 15"/>
          <p:cNvGrpSpPr>
            <a:grpSpLocks/>
          </p:cNvGrpSpPr>
          <p:nvPr/>
        </p:nvGrpSpPr>
        <p:grpSpPr bwMode="auto">
          <a:xfrm>
            <a:off x="3496486" y="3543295"/>
            <a:ext cx="1232305" cy="868775"/>
            <a:chOff x="-688976" y="-170629"/>
            <a:chExt cx="1381711" cy="1210235"/>
          </a:xfrm>
          <a:solidFill>
            <a:srgbClr val="E60000"/>
          </a:solidFill>
        </p:grpSpPr>
        <p:sp>
          <p:nvSpPr>
            <p:cNvPr id="50" name="椭圆 15"/>
            <p:cNvSpPr>
              <a:spLocks noChangeArrowheads="1"/>
            </p:cNvSpPr>
            <p:nvPr/>
          </p:nvSpPr>
          <p:spPr bwMode="auto">
            <a:xfrm>
              <a:off x="-688976" y="-170629"/>
              <a:ext cx="1381711" cy="1210235"/>
            </a:xfrm>
            <a:prstGeom prst="ellipse">
              <a:avLst/>
            </a:prstGeom>
            <a:solidFill>
              <a:srgbClr val="4BACC6"/>
            </a:solidFill>
            <a:ln>
              <a:headEnd/>
              <a:tailEnd/>
            </a:ln>
          </p:spPr>
          <p:style>
            <a:lnRef idx="3">
              <a:schemeClr val="lt1"/>
            </a:lnRef>
            <a:fillRef idx="1">
              <a:schemeClr val="accent5"/>
            </a:fillRef>
            <a:effectRef idx="1">
              <a:schemeClr val="accent5"/>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51" name="矩形 16"/>
            <p:cNvSpPr>
              <a:spLocks noChangeArrowheads="1"/>
            </p:cNvSpPr>
            <p:nvPr/>
          </p:nvSpPr>
          <p:spPr bwMode="auto">
            <a:xfrm>
              <a:off x="-271525" y="73207"/>
              <a:ext cx="638421" cy="625686"/>
            </a:xfrm>
            <a:prstGeom prst="rect">
              <a:avLst/>
            </a:prstGeom>
            <a:noFill/>
            <a:ln w="9525" cmpd="sng">
              <a:noFill/>
              <a:miter lim="800000"/>
              <a:headEnd/>
              <a:tailEnd/>
            </a:ln>
          </p:spPr>
          <p:txBody>
            <a:bodyPr wrap="none">
              <a:spAutoFit/>
            </a:bodyPr>
            <a:lstStyle/>
            <a:p>
              <a:pPr algn="ctr"/>
              <a:r>
                <a:rPr lang="zh-CN" altLang="en-US" sz="1500" b="1" dirty="0">
                  <a:solidFill>
                    <a:schemeClr val="bg1"/>
                  </a:solidFill>
                  <a:latin typeface="微软雅黑" pitchFamily="34" charset="-122"/>
                  <a:ea typeface="微软雅黑" pitchFamily="34" charset="-122"/>
                </a:rPr>
                <a:t>专业</a:t>
              </a:r>
              <a:endParaRPr lang="en-US" altLang="zh-CN" sz="1500" b="1" dirty="0">
                <a:solidFill>
                  <a:schemeClr val="bg1"/>
                </a:solidFill>
                <a:latin typeface="微软雅黑" pitchFamily="34" charset="-122"/>
                <a:ea typeface="微软雅黑" pitchFamily="34" charset="-122"/>
              </a:endParaRPr>
            </a:p>
            <a:p>
              <a:pPr algn="ctr"/>
              <a:r>
                <a:rPr lang="zh-CN" altLang="en-US" sz="1500" b="1" dirty="0">
                  <a:solidFill>
                    <a:schemeClr val="bg1"/>
                  </a:solidFill>
                  <a:latin typeface="微软雅黑" pitchFamily="34" charset="-122"/>
                  <a:ea typeface="微软雅黑" pitchFamily="34" charset="-122"/>
                </a:rPr>
                <a:t>建设</a:t>
              </a:r>
              <a:endParaRPr lang="en-US" altLang="zh-CN" sz="1500" b="1" dirty="0">
                <a:solidFill>
                  <a:schemeClr val="bg1"/>
                </a:solidFill>
                <a:latin typeface="微软雅黑" pitchFamily="34" charset="-122"/>
                <a:ea typeface="微软雅黑" pitchFamily="34" charset="-122"/>
              </a:endParaRPr>
            </a:p>
          </p:txBody>
        </p:sp>
      </p:grpSp>
      <p:sp>
        <p:nvSpPr>
          <p:cNvPr id="52" name="椭圆 51"/>
          <p:cNvSpPr/>
          <p:nvPr/>
        </p:nvSpPr>
        <p:spPr>
          <a:xfrm>
            <a:off x="4049292" y="1777927"/>
            <a:ext cx="2547424" cy="781897"/>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00" b="1" dirty="0">
                <a:solidFill>
                  <a:schemeClr val="tx1"/>
                </a:solidFill>
                <a:latin typeface="微软雅黑" panose="020B0503020204020204" pitchFamily="34" charset="-122"/>
                <a:ea typeface="微软雅黑" panose="020B0503020204020204" pitchFamily="34" charset="-122"/>
              </a:rPr>
              <a:t>数字校园建设</a:t>
            </a:r>
          </a:p>
        </p:txBody>
      </p:sp>
      <p:sp>
        <p:nvSpPr>
          <p:cNvPr id="2" name="下弧形箭头 1"/>
          <p:cNvSpPr/>
          <p:nvPr/>
        </p:nvSpPr>
        <p:spPr>
          <a:xfrm rot="14949309">
            <a:off x="6407307" y="1943632"/>
            <a:ext cx="2186056" cy="127372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83001471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300" fill="hold"/>
                                        <p:tgtEl>
                                          <p:spTgt spid="37"/>
                                        </p:tgtEl>
                                        <p:attrNameLst>
                                          <p:attrName>ppt_w</p:attrName>
                                        </p:attrNameLst>
                                      </p:cBhvr>
                                      <p:tavLst>
                                        <p:tav tm="0">
                                          <p:val>
                                            <p:fltVal val="0"/>
                                          </p:val>
                                        </p:tav>
                                        <p:tav tm="100000">
                                          <p:val>
                                            <p:strVal val="#ppt_w"/>
                                          </p:val>
                                        </p:tav>
                                      </p:tavLst>
                                    </p:anim>
                                    <p:anim calcmode="lin" valueType="num">
                                      <p:cBhvr>
                                        <p:cTn id="8" dur="300" fill="hold"/>
                                        <p:tgtEl>
                                          <p:spTgt spid="37"/>
                                        </p:tgtEl>
                                        <p:attrNameLst>
                                          <p:attrName>ppt_h</p:attrName>
                                        </p:attrNameLst>
                                      </p:cBhvr>
                                      <p:tavLst>
                                        <p:tav tm="0">
                                          <p:val>
                                            <p:fltVal val="0"/>
                                          </p:val>
                                        </p:tav>
                                        <p:tav tm="100000">
                                          <p:val>
                                            <p:strVal val="#ppt_h"/>
                                          </p:val>
                                        </p:tav>
                                      </p:tavLst>
                                    </p:anim>
                                    <p:animEffect>
                                      <p:cBhvr>
                                        <p:cTn id="9" dur="300"/>
                                        <p:tgtEl>
                                          <p:spTgt spid="37"/>
                                        </p:tgtEl>
                                      </p:cBhvr>
                                    </p:animEffect>
                                  </p:childTnLst>
                                </p:cTn>
                              </p:par>
                              <p:par>
                                <p:cTn id="10" presetID="10" presetClass="entr" presetSubtype="0" fill="hold" nodeType="withEffect">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cBhvr>
                                        <p:cTn id="12" dur="300" fill="hold"/>
                                        <p:tgtEl>
                                          <p:spTgt spid="49"/>
                                        </p:tgtEl>
                                        <p:attrNameLst>
                                          <p:attrName>ppt_w</p:attrName>
                                        </p:attrNameLst>
                                      </p:cBhvr>
                                      <p:tavLst>
                                        <p:tav tm="0">
                                          <p:val>
                                            <p:fltVal val="0"/>
                                          </p:val>
                                        </p:tav>
                                        <p:tav tm="100000">
                                          <p:val>
                                            <p:strVal val="#ppt_w"/>
                                          </p:val>
                                        </p:tav>
                                      </p:tavLst>
                                    </p:anim>
                                    <p:anim calcmode="lin" valueType="num">
                                      <p:cBhvr>
                                        <p:cTn id="13" dur="300" fill="hold"/>
                                        <p:tgtEl>
                                          <p:spTgt spid="49"/>
                                        </p:tgtEl>
                                        <p:attrNameLst>
                                          <p:attrName>ppt_h</p:attrName>
                                        </p:attrNameLst>
                                      </p:cBhvr>
                                      <p:tavLst>
                                        <p:tav tm="0">
                                          <p:val>
                                            <p:fltVal val="0"/>
                                          </p:val>
                                        </p:tav>
                                        <p:tav tm="100000">
                                          <p:val>
                                            <p:strVal val="#ppt_h"/>
                                          </p:val>
                                        </p:tav>
                                      </p:tavLst>
                                    </p:anim>
                                    <p:animEffect>
                                      <p:cBhvr>
                                        <p:cTn id="14" dur="300"/>
                                        <p:tgtEl>
                                          <p:spTgt spid="49"/>
                                        </p:tgtEl>
                                      </p:cBhvr>
                                    </p:animEffect>
                                  </p:childTnLst>
                                </p:cTn>
                              </p:par>
                              <p:par>
                                <p:cTn id="15" presetID="10" presetClass="entr" presetSubtype="0" fill="hold" nodeType="with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p:cTn id="17" dur="300" fill="hold"/>
                                        <p:tgtEl>
                                          <p:spTgt spid="43"/>
                                        </p:tgtEl>
                                        <p:attrNameLst>
                                          <p:attrName>ppt_w</p:attrName>
                                        </p:attrNameLst>
                                      </p:cBhvr>
                                      <p:tavLst>
                                        <p:tav tm="0">
                                          <p:val>
                                            <p:fltVal val="0"/>
                                          </p:val>
                                        </p:tav>
                                        <p:tav tm="100000">
                                          <p:val>
                                            <p:strVal val="#ppt_w"/>
                                          </p:val>
                                        </p:tav>
                                      </p:tavLst>
                                    </p:anim>
                                    <p:anim calcmode="lin" valueType="num">
                                      <p:cBhvr>
                                        <p:cTn id="18" dur="300" fill="hold"/>
                                        <p:tgtEl>
                                          <p:spTgt spid="43"/>
                                        </p:tgtEl>
                                        <p:attrNameLst>
                                          <p:attrName>ppt_h</p:attrName>
                                        </p:attrNameLst>
                                      </p:cBhvr>
                                      <p:tavLst>
                                        <p:tav tm="0">
                                          <p:val>
                                            <p:fltVal val="0"/>
                                          </p:val>
                                        </p:tav>
                                        <p:tav tm="100000">
                                          <p:val>
                                            <p:strVal val="#ppt_h"/>
                                          </p:val>
                                        </p:tav>
                                      </p:tavLst>
                                    </p:anim>
                                    <p:animEffect>
                                      <p:cBhvr>
                                        <p:cTn id="19" dur="300"/>
                                        <p:tgtEl>
                                          <p:spTgt spid="43"/>
                                        </p:tgtEl>
                                      </p:cBhvr>
                                    </p:animEffect>
                                  </p:childTnLst>
                                </p:cTn>
                              </p:par>
                              <p:par>
                                <p:cTn id="20" presetID="10" presetClass="entr" presetSubtype="0"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 calcmode="lin" valueType="num">
                                      <p:cBhvr>
                                        <p:cTn id="22" dur="300" fill="hold"/>
                                        <p:tgtEl>
                                          <p:spTgt spid="40"/>
                                        </p:tgtEl>
                                        <p:attrNameLst>
                                          <p:attrName>ppt_w</p:attrName>
                                        </p:attrNameLst>
                                      </p:cBhvr>
                                      <p:tavLst>
                                        <p:tav tm="0">
                                          <p:val>
                                            <p:fltVal val="0"/>
                                          </p:val>
                                        </p:tav>
                                        <p:tav tm="100000">
                                          <p:val>
                                            <p:strVal val="#ppt_w"/>
                                          </p:val>
                                        </p:tav>
                                      </p:tavLst>
                                    </p:anim>
                                    <p:anim calcmode="lin" valueType="num">
                                      <p:cBhvr>
                                        <p:cTn id="23" dur="300" fill="hold"/>
                                        <p:tgtEl>
                                          <p:spTgt spid="40"/>
                                        </p:tgtEl>
                                        <p:attrNameLst>
                                          <p:attrName>ppt_h</p:attrName>
                                        </p:attrNameLst>
                                      </p:cBhvr>
                                      <p:tavLst>
                                        <p:tav tm="0">
                                          <p:val>
                                            <p:fltVal val="0"/>
                                          </p:val>
                                        </p:tav>
                                        <p:tav tm="100000">
                                          <p:val>
                                            <p:strVal val="#ppt_h"/>
                                          </p:val>
                                        </p:tav>
                                      </p:tavLst>
                                    </p:anim>
                                    <p:animEffect>
                                      <p:cBhvr>
                                        <p:cTn id="24" dur="300"/>
                                        <p:tgtEl>
                                          <p:spTgt spid="4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8"/>
                                        </p:tgtEl>
                                        <p:attrNameLst>
                                          <p:attrName>style.visibility</p:attrName>
                                        </p:attrNameLst>
                                      </p:cBhvr>
                                      <p:to>
                                        <p:strVal val="visible"/>
                                      </p:to>
                                    </p:set>
                                    <p:animEffect transition="in" filter="fade">
                                      <p:cBhvr>
                                        <p:cTn id="30"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779912" y="683268"/>
            <a:ext cx="2160240" cy="338150"/>
          </a:xfrm>
        </p:spPr>
        <p:txBody>
          <a:bodyPr>
            <a:noAutofit/>
          </a:bodyPr>
          <a:lstStyle/>
          <a:p>
            <a:pPr marL="0" indent="0">
              <a:buNone/>
            </a:pPr>
            <a:r>
              <a:rPr lang="en-US" altLang="zh-CN" sz="2400" dirty="0" smtClean="0">
                <a:latin typeface="黑体" pitchFamily="49" charset="-122"/>
                <a:ea typeface="黑体" pitchFamily="49" charset="-122"/>
              </a:rPr>
              <a:t>2.</a:t>
            </a:r>
            <a:r>
              <a:rPr lang="zh-CN" altLang="en-US" sz="2400" dirty="0" smtClean="0">
                <a:latin typeface="黑体" pitchFamily="49" charset="-122"/>
                <a:ea typeface="黑体" pitchFamily="49" charset="-122"/>
              </a:rPr>
              <a:t> 主要关注</a:t>
            </a:r>
            <a:endParaRPr lang="zh-CN" altLang="en-US" sz="2400" dirty="0">
              <a:latin typeface="黑体" pitchFamily="49" charset="-122"/>
              <a:ea typeface="黑体" pitchFamily="49" charset="-122"/>
            </a:endParaRPr>
          </a:p>
        </p:txBody>
      </p:sp>
      <p:sp>
        <p:nvSpPr>
          <p:cNvPr id="9" name="标题 1"/>
          <p:cNvSpPr>
            <a:spLocks noGrp="1"/>
          </p:cNvSpPr>
          <p:nvPr>
            <p:ph type="title"/>
          </p:nvPr>
        </p:nvSpPr>
        <p:spPr>
          <a:xfrm>
            <a:off x="1136199" y="242290"/>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4" name="矩形 13"/>
          <p:cNvSpPr/>
          <p:nvPr/>
        </p:nvSpPr>
        <p:spPr>
          <a:xfrm>
            <a:off x="1268317" y="1247161"/>
            <a:ext cx="6889934" cy="39282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12" name="TextBox 24"/>
          <p:cNvSpPr txBox="1"/>
          <p:nvPr/>
        </p:nvSpPr>
        <p:spPr>
          <a:xfrm>
            <a:off x="2146869" y="1172218"/>
            <a:ext cx="5711557" cy="507831"/>
          </a:xfrm>
          <a:prstGeom prst="rect">
            <a:avLst/>
          </a:prstGeom>
          <a:noFill/>
        </p:spPr>
        <p:txBody>
          <a:bodyPr wrap="square" rtlCol="0">
            <a:spAutoFit/>
          </a:bodyPr>
          <a:lstStyle/>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关注 </a:t>
            </a:r>
            <a:r>
              <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规范</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如何体现</a:t>
            </a:r>
            <a:r>
              <a:rPr lang="zh-CN" altLang="en-US" dirty="0">
                <a:latin typeface="微软雅黑" panose="020B0503020204020204" pitchFamily="34" charset="-122"/>
                <a:ea typeface="微软雅黑" panose="020B0503020204020204" pitchFamily="34" charset="-122"/>
              </a:rPr>
              <a:t>职业教育“互联网</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7" name="矩形 36"/>
          <p:cNvSpPr/>
          <p:nvPr/>
        </p:nvSpPr>
        <p:spPr>
          <a:xfrm>
            <a:off x="1268318" y="1844830"/>
            <a:ext cx="6889933" cy="375050"/>
          </a:xfrm>
          <a:prstGeom prst="rect">
            <a:avLst/>
          </a:prstGeom>
          <a:solidFill>
            <a:schemeClr val="accent3">
              <a:lumMod val="20000"/>
              <a:lumOff val="80000"/>
            </a:schemeClr>
          </a:solidFill>
          <a:ln>
            <a:solidFill>
              <a:srgbClr val="04AE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规范</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强调学生发展利用信息技术与职业岗位融合</a:t>
            </a:r>
          </a:p>
        </p:txBody>
      </p:sp>
      <p:sp>
        <p:nvSpPr>
          <p:cNvPr id="38" name="矩形 37"/>
          <p:cNvSpPr/>
          <p:nvPr/>
        </p:nvSpPr>
        <p:spPr>
          <a:xfrm>
            <a:off x="1268318" y="2273458"/>
            <a:ext cx="6889933" cy="375050"/>
          </a:xfrm>
          <a:prstGeom prst="rect">
            <a:avLst/>
          </a:prstGeom>
          <a:solidFill>
            <a:schemeClr val="accent3">
              <a:lumMod val="20000"/>
              <a:lumOff val="80000"/>
            </a:schemeClr>
          </a:solidFill>
          <a:ln>
            <a:solidFill>
              <a:srgbClr val="04AE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规范</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强调教师发展利用信息技术与职业岗位融合</a:t>
            </a:r>
          </a:p>
        </p:txBody>
      </p:sp>
      <p:sp>
        <p:nvSpPr>
          <p:cNvPr id="39" name="矩形 38"/>
          <p:cNvSpPr/>
          <p:nvPr/>
        </p:nvSpPr>
        <p:spPr>
          <a:xfrm>
            <a:off x="1268318" y="2702086"/>
            <a:ext cx="6889933" cy="375050"/>
          </a:xfrm>
          <a:prstGeom prst="rect">
            <a:avLst/>
          </a:prstGeom>
          <a:solidFill>
            <a:schemeClr val="accent3">
              <a:lumMod val="20000"/>
              <a:lumOff val="80000"/>
            </a:schemeClr>
          </a:solidFill>
          <a:ln>
            <a:solidFill>
              <a:srgbClr val="04AE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规范</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强调数字教学资源建设常态化</a:t>
            </a:r>
          </a:p>
        </p:txBody>
      </p:sp>
      <p:sp>
        <p:nvSpPr>
          <p:cNvPr id="40" name="矩形 39"/>
          <p:cNvSpPr/>
          <p:nvPr/>
        </p:nvSpPr>
        <p:spPr>
          <a:xfrm>
            <a:off x="1268318" y="3130714"/>
            <a:ext cx="6889933" cy="375050"/>
          </a:xfrm>
          <a:prstGeom prst="rect">
            <a:avLst/>
          </a:prstGeom>
          <a:solidFill>
            <a:schemeClr val="accent3">
              <a:lumMod val="20000"/>
              <a:lumOff val="80000"/>
            </a:schemeClr>
          </a:solidFill>
          <a:ln>
            <a:solidFill>
              <a:srgbClr val="04AE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规范</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强调数字场馆建设互联化</a:t>
            </a:r>
          </a:p>
        </p:txBody>
      </p:sp>
      <p:sp>
        <p:nvSpPr>
          <p:cNvPr id="41" name="矩形 40"/>
          <p:cNvSpPr/>
          <p:nvPr/>
        </p:nvSpPr>
        <p:spPr>
          <a:xfrm>
            <a:off x="1268318" y="3559342"/>
            <a:ext cx="6889933" cy="375050"/>
          </a:xfrm>
          <a:prstGeom prst="rect">
            <a:avLst/>
          </a:prstGeom>
          <a:solidFill>
            <a:schemeClr val="accent3">
              <a:lumMod val="20000"/>
              <a:lumOff val="80000"/>
            </a:schemeClr>
          </a:solidFill>
          <a:ln>
            <a:solidFill>
              <a:srgbClr val="04AE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规范</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强调信息技术应用服务数字化</a:t>
            </a:r>
          </a:p>
        </p:txBody>
      </p:sp>
      <p:sp>
        <p:nvSpPr>
          <p:cNvPr id="42" name="矩形 41"/>
          <p:cNvSpPr/>
          <p:nvPr/>
        </p:nvSpPr>
        <p:spPr>
          <a:xfrm>
            <a:off x="1268318" y="3987970"/>
            <a:ext cx="6889933" cy="375050"/>
          </a:xfrm>
          <a:prstGeom prst="rect">
            <a:avLst/>
          </a:prstGeom>
          <a:solidFill>
            <a:schemeClr val="accent3">
              <a:lumMod val="20000"/>
              <a:lumOff val="80000"/>
            </a:schemeClr>
          </a:solidFill>
          <a:ln>
            <a:solidFill>
              <a:srgbClr val="04AE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规范</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强调信息化基础建设互联化</a:t>
            </a:r>
          </a:p>
        </p:txBody>
      </p:sp>
    </p:spTree>
    <p:extLst>
      <p:ext uri="{BB962C8B-B14F-4D97-AF65-F5344CB8AC3E}">
        <p14:creationId xmlns:p14="http://schemas.microsoft.com/office/powerpoint/2010/main" val="1792236129"/>
      </p:ext>
    </p:extLst>
  </p:cSld>
  <p:clrMapOvr>
    <a:masterClrMapping/>
  </p:clrMapOvr>
  <p:transition>
    <p:zo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779912" y="928643"/>
            <a:ext cx="2160240" cy="338150"/>
          </a:xfrm>
        </p:spPr>
        <p:txBody>
          <a:bodyPr>
            <a:noAutofit/>
          </a:bodyPr>
          <a:lstStyle/>
          <a:p>
            <a:pPr marL="0" indent="0">
              <a:buNone/>
            </a:pPr>
            <a:r>
              <a:rPr lang="en-US" altLang="zh-CN" sz="2400" dirty="0" smtClean="0">
                <a:latin typeface="黑体" pitchFamily="49" charset="-122"/>
                <a:ea typeface="黑体" pitchFamily="49" charset="-122"/>
              </a:rPr>
              <a:t>2.</a:t>
            </a:r>
            <a:r>
              <a:rPr lang="zh-CN" altLang="en-US" sz="2400" dirty="0" smtClean="0">
                <a:latin typeface="黑体" pitchFamily="49" charset="-122"/>
                <a:ea typeface="黑体" pitchFamily="49" charset="-122"/>
              </a:rPr>
              <a:t> 主要关注</a:t>
            </a:r>
            <a:endParaRPr lang="zh-CN" altLang="en-US" sz="2400" dirty="0">
              <a:latin typeface="黑体" pitchFamily="49" charset="-122"/>
              <a:ea typeface="黑体" pitchFamily="49" charset="-122"/>
            </a:endParaRPr>
          </a:p>
        </p:txBody>
      </p:sp>
      <p:sp>
        <p:nvSpPr>
          <p:cNvPr id="9" name="标题 1"/>
          <p:cNvSpPr>
            <a:spLocks noGrp="1"/>
          </p:cNvSpPr>
          <p:nvPr>
            <p:ph type="title"/>
          </p:nvPr>
        </p:nvSpPr>
        <p:spPr>
          <a:xfrm>
            <a:off x="1136197" y="451797"/>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4" name="矩形 13"/>
          <p:cNvSpPr/>
          <p:nvPr/>
        </p:nvSpPr>
        <p:spPr>
          <a:xfrm>
            <a:off x="1980779" y="1530797"/>
            <a:ext cx="5465007" cy="39282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12" name="TextBox 24"/>
          <p:cNvSpPr txBox="1"/>
          <p:nvPr/>
        </p:nvSpPr>
        <p:spPr>
          <a:xfrm>
            <a:off x="2146869" y="1455854"/>
            <a:ext cx="5711557" cy="507831"/>
          </a:xfrm>
          <a:prstGeom prst="rect">
            <a:avLst/>
          </a:prstGeom>
          <a:noFill/>
        </p:spPr>
        <p:txBody>
          <a:bodyPr wrap="square" rtlCol="0">
            <a:spAutoFit/>
          </a:bodyPr>
          <a:lstStyle/>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关注 </a:t>
            </a:r>
            <a:r>
              <a:rPr lang="zh-CN" altLang="en-US" dirty="0" smtClean="0">
                <a:latin typeface="微软雅黑" panose="020B0503020204020204" pitchFamily="34" charset="-122"/>
                <a:ea typeface="微软雅黑" panose="020B0503020204020204" pitchFamily="34" charset="-122"/>
              </a:rPr>
              <a:t>职业</a:t>
            </a:r>
            <a:r>
              <a:rPr lang="zh-CN" altLang="en-US" dirty="0">
                <a:latin typeface="微软雅黑" panose="020B0503020204020204" pitchFamily="34" charset="-122"/>
                <a:ea typeface="微软雅黑" panose="020B0503020204020204" pitchFamily="34" charset="-122"/>
              </a:rPr>
              <a:t>院校数字校园建设与大数据的关系</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矩形 12"/>
          <p:cNvSpPr/>
          <p:nvPr/>
        </p:nvSpPr>
        <p:spPr>
          <a:xfrm>
            <a:off x="1980779" y="2133131"/>
            <a:ext cx="5465007" cy="2323065"/>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smtClean="0">
                <a:solidFill>
                  <a:schemeClr val="tx1"/>
                </a:solidFill>
                <a:latin typeface="微软雅黑" pitchFamily="34" charset="-122"/>
                <a:ea typeface="微软雅黑" pitchFamily="34" charset="-122"/>
              </a:rPr>
              <a:t>适应</a:t>
            </a:r>
            <a:r>
              <a:rPr lang="zh-CN" altLang="en-US" dirty="0">
                <a:solidFill>
                  <a:schemeClr val="tx1"/>
                </a:solidFill>
                <a:latin typeface="微软雅黑" pitchFamily="34" charset="-122"/>
                <a:ea typeface="微软雅黑" pitchFamily="34" charset="-122"/>
              </a:rPr>
              <a:t>学生学习轨迹扑捉、采集；</a:t>
            </a:r>
            <a:endParaRPr lang="en-US" altLang="zh-CN" dirty="0">
              <a:solidFill>
                <a:schemeClr val="tx1"/>
              </a:solidFill>
              <a:latin typeface="微软雅黑" pitchFamily="34" charset="-122"/>
              <a:ea typeface="微软雅黑" pitchFamily="34" charset="-122"/>
            </a:endParaRPr>
          </a:p>
          <a:p>
            <a:pPr algn="ctr">
              <a:lnSpc>
                <a:spcPct val="150000"/>
              </a:lnSpc>
            </a:pPr>
            <a:r>
              <a:rPr lang="zh-CN" altLang="en-US" dirty="0" smtClean="0">
                <a:solidFill>
                  <a:schemeClr val="tx1"/>
                </a:solidFill>
                <a:latin typeface="微软雅黑" pitchFamily="34" charset="-122"/>
                <a:ea typeface="微软雅黑" pitchFamily="34" charset="-122"/>
              </a:rPr>
              <a:t>适应</a:t>
            </a:r>
            <a:r>
              <a:rPr lang="zh-CN" altLang="en-US" dirty="0">
                <a:solidFill>
                  <a:schemeClr val="tx1"/>
                </a:solidFill>
                <a:latin typeface="微软雅黑" pitchFamily="34" charset="-122"/>
                <a:ea typeface="微软雅黑" pitchFamily="34" charset="-122"/>
              </a:rPr>
              <a:t>教师教学轨迹扑捉、采集；</a:t>
            </a:r>
            <a:endParaRPr lang="en-US" altLang="zh-CN" dirty="0">
              <a:solidFill>
                <a:schemeClr val="tx1"/>
              </a:solidFill>
              <a:latin typeface="微软雅黑" pitchFamily="34" charset="-122"/>
              <a:ea typeface="微软雅黑" pitchFamily="34" charset="-122"/>
            </a:endParaRPr>
          </a:p>
          <a:p>
            <a:pPr algn="ctr">
              <a:lnSpc>
                <a:spcPct val="150000"/>
              </a:lnSpc>
            </a:pPr>
            <a:r>
              <a:rPr lang="zh-CN" altLang="en-US" dirty="0" smtClean="0">
                <a:solidFill>
                  <a:schemeClr val="tx1"/>
                </a:solidFill>
                <a:latin typeface="微软雅黑" pitchFamily="34" charset="-122"/>
                <a:ea typeface="微软雅黑" pitchFamily="34" charset="-122"/>
              </a:rPr>
              <a:t>适应</a:t>
            </a:r>
            <a:r>
              <a:rPr lang="zh-CN" altLang="en-US" dirty="0">
                <a:solidFill>
                  <a:schemeClr val="tx1"/>
                </a:solidFill>
                <a:latin typeface="微软雅黑" pitchFamily="34" charset="-122"/>
                <a:ea typeface="微软雅黑" pitchFamily="34" charset="-122"/>
              </a:rPr>
              <a:t>部内有效数据交流、应用、输出；</a:t>
            </a:r>
            <a:endParaRPr lang="en-US" altLang="zh-CN" dirty="0">
              <a:solidFill>
                <a:schemeClr val="tx1"/>
              </a:solidFill>
              <a:latin typeface="微软雅黑" pitchFamily="34" charset="-122"/>
              <a:ea typeface="微软雅黑" pitchFamily="34" charset="-122"/>
            </a:endParaRPr>
          </a:p>
          <a:p>
            <a:pPr algn="ctr">
              <a:lnSpc>
                <a:spcPct val="150000"/>
              </a:lnSpc>
            </a:pPr>
            <a:r>
              <a:rPr lang="zh-CN" altLang="en-US" dirty="0" smtClean="0">
                <a:solidFill>
                  <a:schemeClr val="tx1"/>
                </a:solidFill>
                <a:latin typeface="微软雅黑" pitchFamily="34" charset="-122"/>
                <a:ea typeface="微软雅黑" pitchFamily="34" charset="-122"/>
              </a:rPr>
              <a:t>适应</a:t>
            </a:r>
            <a:r>
              <a:rPr lang="zh-CN" altLang="en-US" dirty="0">
                <a:solidFill>
                  <a:schemeClr val="tx1"/>
                </a:solidFill>
                <a:latin typeface="微软雅黑" pitchFamily="34" charset="-122"/>
                <a:ea typeface="微软雅黑" pitchFamily="34" charset="-122"/>
              </a:rPr>
              <a:t>部外有效数据流入应用；</a:t>
            </a:r>
            <a:endParaRPr lang="en-US" altLang="zh-CN" dirty="0">
              <a:solidFill>
                <a:schemeClr val="tx1"/>
              </a:solidFill>
              <a:latin typeface="微软雅黑" pitchFamily="34" charset="-122"/>
              <a:ea typeface="微软雅黑" pitchFamily="34" charset="-122"/>
            </a:endParaRPr>
          </a:p>
          <a:p>
            <a:pPr algn="ctr">
              <a:lnSpc>
                <a:spcPct val="150000"/>
              </a:lnSpc>
            </a:pPr>
            <a:r>
              <a:rPr lang="zh-CN" altLang="en-US" dirty="0" smtClean="0">
                <a:solidFill>
                  <a:schemeClr val="tx1"/>
                </a:solidFill>
                <a:latin typeface="微软雅黑" pitchFamily="34" charset="-122"/>
                <a:ea typeface="微软雅黑" pitchFamily="34" charset="-122"/>
              </a:rPr>
              <a:t>满足</a:t>
            </a:r>
            <a:r>
              <a:rPr lang="zh-CN" altLang="en-US" dirty="0">
                <a:solidFill>
                  <a:schemeClr val="tx1"/>
                </a:solidFill>
                <a:latin typeface="微软雅黑" pitchFamily="34" charset="-122"/>
                <a:ea typeface="微软雅黑" pitchFamily="34" charset="-122"/>
              </a:rPr>
              <a:t>职业教育舆情数据采集、分析、应用。</a:t>
            </a:r>
          </a:p>
        </p:txBody>
      </p:sp>
    </p:spTree>
    <p:extLst>
      <p:ext uri="{BB962C8B-B14F-4D97-AF65-F5344CB8AC3E}">
        <p14:creationId xmlns:p14="http://schemas.microsoft.com/office/powerpoint/2010/main" val="1090143336"/>
      </p:ext>
    </p:extLst>
  </p:cSld>
  <p:clrMapOvr>
    <a:masterClrMapping/>
  </p:clrMapOvr>
  <p:transition>
    <p:zo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633162" y="535786"/>
            <a:ext cx="2160240" cy="338150"/>
          </a:xfrm>
        </p:spPr>
        <p:txBody>
          <a:bodyPr>
            <a:noAutofit/>
          </a:bodyPr>
          <a:lstStyle/>
          <a:p>
            <a:pPr marL="0" indent="0">
              <a:buNone/>
            </a:pPr>
            <a:r>
              <a:rPr lang="en-US" altLang="zh-CN" sz="2400" dirty="0" smtClean="0">
                <a:latin typeface="黑体" pitchFamily="49" charset="-122"/>
                <a:ea typeface="黑体" pitchFamily="49" charset="-122"/>
              </a:rPr>
              <a:t>2.</a:t>
            </a:r>
            <a:r>
              <a:rPr lang="zh-CN" altLang="en-US" sz="2400" dirty="0" smtClean="0">
                <a:latin typeface="黑体" pitchFamily="49" charset="-122"/>
                <a:ea typeface="黑体" pitchFamily="49" charset="-122"/>
              </a:rPr>
              <a:t> 主要关注</a:t>
            </a:r>
            <a:endParaRPr lang="zh-CN" altLang="en-US" sz="2400" dirty="0">
              <a:latin typeface="黑体" pitchFamily="49" charset="-122"/>
              <a:ea typeface="黑体" pitchFamily="49" charset="-122"/>
            </a:endParaRPr>
          </a:p>
        </p:txBody>
      </p:sp>
      <p:sp>
        <p:nvSpPr>
          <p:cNvPr id="9" name="标题 1"/>
          <p:cNvSpPr>
            <a:spLocks noGrp="1"/>
          </p:cNvSpPr>
          <p:nvPr>
            <p:ph type="title"/>
          </p:nvPr>
        </p:nvSpPr>
        <p:spPr>
          <a:xfrm>
            <a:off x="994915" y="118844"/>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4" name="矩形 13"/>
          <p:cNvSpPr/>
          <p:nvPr/>
        </p:nvSpPr>
        <p:spPr>
          <a:xfrm>
            <a:off x="1071344" y="1051824"/>
            <a:ext cx="7164498" cy="39282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12" name="TextBox 24"/>
          <p:cNvSpPr txBox="1"/>
          <p:nvPr/>
        </p:nvSpPr>
        <p:spPr>
          <a:xfrm>
            <a:off x="2195736" y="976881"/>
            <a:ext cx="5711557" cy="507831"/>
          </a:xfrm>
          <a:prstGeom prst="rect">
            <a:avLst/>
          </a:prstGeom>
          <a:noFill/>
        </p:spPr>
        <p:txBody>
          <a:bodyPr wrap="square" rtlCol="0">
            <a:spAutoFit/>
          </a:bodyPr>
          <a:lstStyle/>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关注 </a:t>
            </a:r>
            <a:r>
              <a:rPr lang="zh-CN" altLang="en-US" dirty="0" smtClean="0">
                <a:latin typeface="微软雅黑" panose="020B0503020204020204" pitchFamily="34" charset="-122"/>
                <a:ea typeface="微软雅黑" panose="020B0503020204020204" pitchFamily="34" charset="-122"/>
              </a:rPr>
              <a:t>职业</a:t>
            </a:r>
            <a:r>
              <a:rPr lang="zh-CN" altLang="en-US" dirty="0">
                <a:latin typeface="微软雅黑" panose="020B0503020204020204" pitchFamily="34" charset="-122"/>
                <a:ea typeface="微软雅黑" panose="020B0503020204020204" pitchFamily="34" charset="-122"/>
              </a:rPr>
              <a:t>院校数字校园建设与大数据的关系</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 name="灯片编号占位符 7"/>
          <p:cNvSpPr>
            <a:spLocks noGrp="1"/>
          </p:cNvSpPr>
          <p:nvPr>
            <p:ph type="sldNum" sz="quarter" idx="4294967295"/>
          </p:nvPr>
        </p:nvSpPr>
        <p:spPr>
          <a:xfrm>
            <a:off x="7582512" y="4834656"/>
            <a:ext cx="425804" cy="273844"/>
          </a:xfrm>
          <a:prstGeom prst="rect">
            <a:avLst/>
          </a:prstGeom>
        </p:spPr>
        <p:txBody>
          <a:bodyPr/>
          <a:lstStyle/>
          <a:p>
            <a:fld id="{B7CEA4DA-F3F1-47CF-84CF-A63B4C29DED5}" type="slidenum">
              <a:rPr lang="zh-CN" altLang="en-US" smtClean="0"/>
              <a:pPr/>
              <a:t>38</a:t>
            </a:fld>
            <a:endParaRPr lang="zh-CN" altLang="en-US"/>
          </a:p>
        </p:txBody>
      </p:sp>
      <p:cxnSp>
        <p:nvCxnSpPr>
          <p:cNvPr id="11" name="直接连接符 23"/>
          <p:cNvCxnSpPr>
            <a:cxnSpLocks noChangeShapeType="1"/>
          </p:cNvCxnSpPr>
          <p:nvPr/>
        </p:nvCxnSpPr>
        <p:spPr bwMode="auto">
          <a:xfrm>
            <a:off x="4539501" y="1913878"/>
            <a:ext cx="0" cy="555825"/>
          </a:xfrm>
          <a:prstGeom prst="line">
            <a:avLst/>
          </a:prstGeom>
          <a:ln>
            <a:headEnd/>
            <a:tailEnd/>
          </a:ln>
        </p:spPr>
        <p:style>
          <a:lnRef idx="2">
            <a:schemeClr val="accent2"/>
          </a:lnRef>
          <a:fillRef idx="0">
            <a:schemeClr val="accent2"/>
          </a:fillRef>
          <a:effectRef idx="1">
            <a:schemeClr val="accent2"/>
          </a:effectRef>
          <a:fontRef idx="minor">
            <a:schemeClr val="tx1"/>
          </a:fontRef>
        </p:style>
      </p:cxnSp>
      <p:cxnSp>
        <p:nvCxnSpPr>
          <p:cNvPr id="15" name="直接连接符 26"/>
          <p:cNvCxnSpPr>
            <a:cxnSpLocks noChangeShapeType="1"/>
            <a:endCxn id="30" idx="3"/>
          </p:cNvCxnSpPr>
          <p:nvPr/>
        </p:nvCxnSpPr>
        <p:spPr bwMode="auto">
          <a:xfrm flipH="1">
            <a:off x="4880387" y="2941696"/>
            <a:ext cx="698967" cy="5594"/>
          </a:xfrm>
          <a:prstGeom prst="line">
            <a:avLst/>
          </a:prstGeom>
          <a:ln>
            <a:solidFill>
              <a:srgbClr val="7F7F7F"/>
            </a:solidFill>
            <a:headEnd/>
            <a:tailEnd/>
          </a:ln>
        </p:spPr>
        <p:style>
          <a:lnRef idx="2">
            <a:schemeClr val="accent6"/>
          </a:lnRef>
          <a:fillRef idx="0">
            <a:schemeClr val="accent6"/>
          </a:fillRef>
          <a:effectRef idx="1">
            <a:schemeClr val="accent6"/>
          </a:effectRef>
          <a:fontRef idx="minor">
            <a:schemeClr val="tx1"/>
          </a:fontRef>
        </p:style>
      </p:cxnSp>
      <p:cxnSp>
        <p:nvCxnSpPr>
          <p:cNvPr id="16" name="直接连接符 29"/>
          <p:cNvCxnSpPr>
            <a:cxnSpLocks noChangeShapeType="1"/>
            <a:stCxn id="23" idx="1"/>
          </p:cNvCxnSpPr>
          <p:nvPr/>
        </p:nvCxnSpPr>
        <p:spPr bwMode="auto">
          <a:xfrm flipH="1" flipV="1">
            <a:off x="4703696" y="3149614"/>
            <a:ext cx="700355" cy="616341"/>
          </a:xfrm>
          <a:prstGeom prst="line">
            <a:avLst/>
          </a:prstGeom>
          <a:ln>
            <a:solidFill>
              <a:srgbClr val="17375E"/>
            </a:solidFill>
            <a:headEnd/>
            <a:tailEnd/>
          </a:ln>
        </p:spPr>
        <p:style>
          <a:lnRef idx="2">
            <a:schemeClr val="dk1"/>
          </a:lnRef>
          <a:fillRef idx="0">
            <a:schemeClr val="dk1"/>
          </a:fillRef>
          <a:effectRef idx="1">
            <a:schemeClr val="dk1"/>
          </a:effectRef>
          <a:fontRef idx="minor">
            <a:schemeClr val="tx1"/>
          </a:fontRef>
        </p:style>
      </p:cxnSp>
      <p:cxnSp>
        <p:nvCxnSpPr>
          <p:cNvPr id="17" name="直接连接符 33"/>
          <p:cNvCxnSpPr>
            <a:cxnSpLocks noChangeShapeType="1"/>
            <a:stCxn id="29" idx="2"/>
          </p:cNvCxnSpPr>
          <p:nvPr/>
        </p:nvCxnSpPr>
        <p:spPr bwMode="auto">
          <a:xfrm flipH="1" flipV="1">
            <a:off x="3371133" y="2908067"/>
            <a:ext cx="599805" cy="33630"/>
          </a:xfrm>
          <a:prstGeom prst="line">
            <a:avLst/>
          </a:prstGeom>
          <a:ln>
            <a:headEnd/>
            <a:tailEnd/>
          </a:ln>
        </p:spPr>
        <p:style>
          <a:lnRef idx="3">
            <a:schemeClr val="accent5"/>
          </a:lnRef>
          <a:fillRef idx="0">
            <a:schemeClr val="accent5"/>
          </a:fillRef>
          <a:effectRef idx="2">
            <a:schemeClr val="accent5"/>
          </a:effectRef>
          <a:fontRef idx="minor">
            <a:schemeClr val="tx1"/>
          </a:fontRef>
        </p:style>
      </p:cxnSp>
      <p:cxnSp>
        <p:nvCxnSpPr>
          <p:cNvPr id="18" name="直接连接符 39"/>
          <p:cNvCxnSpPr>
            <a:cxnSpLocks noChangeShapeType="1"/>
          </p:cNvCxnSpPr>
          <p:nvPr/>
        </p:nvCxnSpPr>
        <p:spPr bwMode="auto">
          <a:xfrm flipH="1">
            <a:off x="3851839" y="3290160"/>
            <a:ext cx="462080" cy="622723"/>
          </a:xfrm>
          <a:prstGeom prst="line">
            <a:avLst/>
          </a:prstGeom>
          <a:ln>
            <a:headEnd/>
            <a:tailEnd/>
          </a:ln>
        </p:spPr>
        <p:style>
          <a:lnRef idx="2">
            <a:schemeClr val="accent6"/>
          </a:lnRef>
          <a:fillRef idx="0">
            <a:schemeClr val="accent6"/>
          </a:fillRef>
          <a:effectRef idx="1">
            <a:schemeClr val="accent6"/>
          </a:effectRef>
          <a:fontRef idx="minor">
            <a:schemeClr val="tx1"/>
          </a:fontRef>
        </p:style>
      </p:cxnSp>
      <p:grpSp>
        <p:nvGrpSpPr>
          <p:cNvPr id="19" name="Group 6"/>
          <p:cNvGrpSpPr>
            <a:grpSpLocks/>
          </p:cNvGrpSpPr>
          <p:nvPr/>
        </p:nvGrpSpPr>
        <p:grpSpPr bwMode="auto">
          <a:xfrm>
            <a:off x="3185234" y="1491443"/>
            <a:ext cx="2762010" cy="796407"/>
            <a:chOff x="-333715" y="0"/>
            <a:chExt cx="1847429" cy="1210235"/>
          </a:xfrm>
          <a:solidFill>
            <a:srgbClr val="FF0000"/>
          </a:solidFill>
        </p:grpSpPr>
        <p:sp>
          <p:nvSpPr>
            <p:cNvPr id="20" name="椭圆 5"/>
            <p:cNvSpPr>
              <a:spLocks noChangeArrowheads="1"/>
            </p:cNvSpPr>
            <p:nvPr/>
          </p:nvSpPr>
          <p:spPr bwMode="auto">
            <a:xfrm>
              <a:off x="0" y="0"/>
              <a:ext cx="1210235" cy="1210235"/>
            </a:xfrm>
            <a:prstGeom prst="ellipse">
              <a:avLst/>
            </a:prstGeom>
            <a:solidFill>
              <a:srgbClr val="953735">
                <a:alpha val="61000"/>
              </a:srgbClr>
            </a:solidFill>
            <a:ln>
              <a:headEnd/>
              <a:tailEnd/>
            </a:ln>
          </p:spPr>
          <p:style>
            <a:lnRef idx="3">
              <a:schemeClr val="lt1"/>
            </a:lnRef>
            <a:fillRef idx="1">
              <a:schemeClr val="accent3"/>
            </a:fillRef>
            <a:effectRef idx="1">
              <a:schemeClr val="accent3"/>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21" name="矩形 6"/>
            <p:cNvSpPr>
              <a:spLocks noChangeArrowheads="1"/>
            </p:cNvSpPr>
            <p:nvPr/>
          </p:nvSpPr>
          <p:spPr bwMode="auto">
            <a:xfrm>
              <a:off x="-333715" y="272614"/>
              <a:ext cx="1847429" cy="760026"/>
            </a:xfrm>
            <a:prstGeom prst="rect">
              <a:avLst/>
            </a:prstGeom>
            <a:noFill/>
            <a:ln w="9525" cmpd="sng">
              <a:noFill/>
              <a:miter lim="800000"/>
              <a:headEnd/>
              <a:tailEnd/>
            </a:ln>
          </p:spPr>
          <p:txBody>
            <a:bodyPr wrap="square">
              <a:normAutofit/>
            </a:bodyPr>
            <a:lstStyle/>
            <a:p>
              <a:pPr algn="ctr"/>
              <a:r>
                <a:rPr lang="zh-CN" altLang="en-US" sz="1200" b="1" dirty="0">
                  <a:solidFill>
                    <a:schemeClr val="bg1"/>
                  </a:solidFill>
                  <a:latin typeface="微软雅黑" pitchFamily="34" charset="-122"/>
                  <a:ea typeface="微软雅黑" pitchFamily="34" charset="-122"/>
                </a:rPr>
                <a:t>网络管理简单</a:t>
              </a:r>
              <a:endParaRPr lang="en-US" altLang="zh-CN" sz="1200" b="1" dirty="0">
                <a:solidFill>
                  <a:schemeClr val="bg1"/>
                </a:solidFill>
                <a:latin typeface="微软雅黑" pitchFamily="34" charset="-122"/>
                <a:ea typeface="微软雅黑" pitchFamily="34" charset="-122"/>
              </a:endParaRPr>
            </a:p>
            <a:p>
              <a:pPr algn="ctr"/>
              <a:r>
                <a:rPr lang="zh-CN" altLang="en-US" sz="1200" b="1" dirty="0">
                  <a:solidFill>
                    <a:schemeClr val="bg1"/>
                  </a:solidFill>
                  <a:latin typeface="微软雅黑" pitchFamily="34" charset="-122"/>
                  <a:ea typeface="微软雅黑" pitchFamily="34" charset="-122"/>
                </a:rPr>
                <a:t>结构合理化</a:t>
              </a:r>
            </a:p>
          </p:txBody>
        </p:sp>
      </p:grpSp>
      <p:grpSp>
        <p:nvGrpSpPr>
          <p:cNvPr id="22" name="Group 12"/>
          <p:cNvGrpSpPr>
            <a:grpSpLocks/>
          </p:cNvGrpSpPr>
          <p:nvPr/>
        </p:nvGrpSpPr>
        <p:grpSpPr bwMode="auto">
          <a:xfrm>
            <a:off x="5179564" y="3649324"/>
            <a:ext cx="1532886" cy="796407"/>
            <a:chOff x="0" y="0"/>
            <a:chExt cx="1210235" cy="1210235"/>
          </a:xfrm>
          <a:solidFill>
            <a:schemeClr val="accent1">
              <a:lumMod val="60000"/>
              <a:lumOff val="40000"/>
            </a:schemeClr>
          </a:solidFill>
        </p:grpSpPr>
        <p:sp>
          <p:nvSpPr>
            <p:cNvPr id="23" name="椭圆 12"/>
            <p:cNvSpPr>
              <a:spLocks noChangeArrowheads="1"/>
            </p:cNvSpPr>
            <p:nvPr/>
          </p:nvSpPr>
          <p:spPr bwMode="auto">
            <a:xfrm>
              <a:off x="0" y="0"/>
              <a:ext cx="1210235" cy="1210235"/>
            </a:xfrm>
            <a:prstGeom prst="ellipse">
              <a:avLst/>
            </a:prstGeom>
            <a:solidFill>
              <a:srgbClr val="17375E">
                <a:alpha val="54000"/>
              </a:srgbClr>
            </a:solidFill>
            <a:ln>
              <a:headEnd/>
              <a:tailEnd/>
            </a:ln>
          </p:spPr>
          <p:style>
            <a:lnRef idx="3">
              <a:schemeClr val="lt1"/>
            </a:lnRef>
            <a:fillRef idx="1">
              <a:schemeClr val="accent1"/>
            </a:fillRef>
            <a:effectRef idx="1">
              <a:schemeClr val="accent1"/>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24" name="矩形 13"/>
            <p:cNvSpPr>
              <a:spLocks noChangeArrowheads="1"/>
            </p:cNvSpPr>
            <p:nvPr/>
          </p:nvSpPr>
          <p:spPr bwMode="auto">
            <a:xfrm>
              <a:off x="94201" y="311371"/>
              <a:ext cx="1033000" cy="701555"/>
            </a:xfrm>
            <a:prstGeom prst="rect">
              <a:avLst/>
            </a:prstGeom>
            <a:noFill/>
            <a:ln w="9525" cmpd="sng">
              <a:noFill/>
              <a:miter lim="800000"/>
              <a:headEnd/>
              <a:tailEnd/>
            </a:ln>
          </p:spPr>
          <p:txBody>
            <a:bodyPr wrap="square">
              <a:spAutoFit/>
            </a:bodyPr>
            <a:lstStyle/>
            <a:p>
              <a:pPr algn="ctr"/>
              <a:r>
                <a:rPr lang="zh-CN" altLang="en-US" sz="1200" b="1" dirty="0">
                  <a:solidFill>
                    <a:schemeClr val="bg1"/>
                  </a:solidFill>
                  <a:latin typeface="微软雅黑" pitchFamily="34" charset="-122"/>
                  <a:ea typeface="微软雅黑" pitchFamily="34" charset="-122"/>
                </a:rPr>
                <a:t>网络部署快捷</a:t>
              </a:r>
              <a:endParaRPr lang="en-US" altLang="zh-CN" sz="1200" b="1" dirty="0">
                <a:solidFill>
                  <a:schemeClr val="bg1"/>
                </a:solidFill>
                <a:latin typeface="微软雅黑" pitchFamily="34" charset="-122"/>
                <a:ea typeface="微软雅黑" pitchFamily="34" charset="-122"/>
              </a:endParaRPr>
            </a:p>
            <a:p>
              <a:pPr algn="ctr"/>
              <a:r>
                <a:rPr lang="zh-CN" altLang="en-US" sz="1200" b="1" dirty="0">
                  <a:solidFill>
                    <a:schemeClr val="bg1"/>
                  </a:solidFill>
                  <a:latin typeface="微软雅黑" pitchFamily="34" charset="-122"/>
                  <a:ea typeface="微软雅黑" pitchFamily="34" charset="-122"/>
                </a:rPr>
                <a:t>批量自动化部署</a:t>
              </a:r>
            </a:p>
          </p:txBody>
        </p:sp>
      </p:grpSp>
      <p:grpSp>
        <p:nvGrpSpPr>
          <p:cNvPr id="25" name="Group 21"/>
          <p:cNvGrpSpPr>
            <a:grpSpLocks/>
          </p:cNvGrpSpPr>
          <p:nvPr/>
        </p:nvGrpSpPr>
        <p:grpSpPr bwMode="auto">
          <a:xfrm>
            <a:off x="2729058" y="3619537"/>
            <a:ext cx="1622675" cy="796407"/>
            <a:chOff x="0" y="0"/>
            <a:chExt cx="1210235" cy="1210235"/>
          </a:xfrm>
          <a:solidFill>
            <a:schemeClr val="bg2">
              <a:lumMod val="50000"/>
            </a:schemeClr>
          </a:solidFill>
        </p:grpSpPr>
        <p:sp>
          <p:nvSpPr>
            <p:cNvPr id="26" name="椭圆 21"/>
            <p:cNvSpPr>
              <a:spLocks noChangeArrowheads="1"/>
            </p:cNvSpPr>
            <p:nvPr/>
          </p:nvSpPr>
          <p:spPr bwMode="auto">
            <a:xfrm>
              <a:off x="0" y="0"/>
              <a:ext cx="1210235" cy="1210235"/>
            </a:xfrm>
            <a:prstGeom prst="ellipse">
              <a:avLst/>
            </a:prstGeom>
            <a:solidFill>
              <a:srgbClr val="F6BC8D"/>
            </a:solidFill>
            <a:ln>
              <a:headEnd/>
              <a:tailEnd/>
            </a:ln>
          </p:spPr>
          <p:style>
            <a:lnRef idx="3">
              <a:schemeClr val="lt1"/>
            </a:lnRef>
            <a:fillRef idx="1">
              <a:schemeClr val="accent3"/>
            </a:fillRef>
            <a:effectRef idx="1">
              <a:schemeClr val="accent3"/>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27" name="矩形 22"/>
            <p:cNvSpPr>
              <a:spLocks noChangeArrowheads="1"/>
            </p:cNvSpPr>
            <p:nvPr/>
          </p:nvSpPr>
          <p:spPr bwMode="auto">
            <a:xfrm>
              <a:off x="153757" y="448868"/>
              <a:ext cx="1039783" cy="420933"/>
            </a:xfrm>
            <a:prstGeom prst="rect">
              <a:avLst/>
            </a:prstGeom>
            <a:noFill/>
            <a:ln w="9525" cmpd="sng">
              <a:noFill/>
              <a:miter lim="800000"/>
              <a:headEnd/>
              <a:tailEnd/>
            </a:ln>
          </p:spPr>
          <p:txBody>
            <a:bodyPr wrap="square">
              <a:spAutoFit/>
            </a:bodyPr>
            <a:lstStyle/>
            <a:p>
              <a:r>
                <a:rPr lang="zh-CN" altLang="en-US" sz="1200" b="1" dirty="0">
                  <a:solidFill>
                    <a:schemeClr val="bg1"/>
                  </a:solidFill>
                  <a:latin typeface="微软雅黑" pitchFamily="34" charset="-122"/>
                  <a:ea typeface="微软雅黑" pitchFamily="34" charset="-122"/>
                </a:rPr>
                <a:t>有线无线一体化</a:t>
              </a:r>
            </a:p>
          </p:txBody>
        </p:sp>
      </p:grpSp>
      <p:grpSp>
        <p:nvGrpSpPr>
          <p:cNvPr id="28" name="Group 3"/>
          <p:cNvGrpSpPr>
            <a:grpSpLocks/>
          </p:cNvGrpSpPr>
          <p:nvPr/>
        </p:nvGrpSpPr>
        <p:grpSpPr bwMode="auto">
          <a:xfrm>
            <a:off x="3970938" y="2373133"/>
            <a:ext cx="1137127" cy="1137127"/>
            <a:chOff x="0" y="0"/>
            <a:chExt cx="1728192" cy="1728192"/>
          </a:xfr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p:grpSpPr>
        <p:sp>
          <p:nvSpPr>
            <p:cNvPr id="29" name="椭圆 1"/>
            <p:cNvSpPr>
              <a:spLocks noChangeArrowheads="1"/>
            </p:cNvSpPr>
            <p:nvPr/>
          </p:nvSpPr>
          <p:spPr bwMode="auto">
            <a:xfrm>
              <a:off x="0" y="0"/>
              <a:ext cx="1728192" cy="1728192"/>
            </a:xfrm>
            <a:prstGeom prst="ellipse">
              <a:avLst/>
            </a:prstGeom>
            <a:ln>
              <a:solidFill>
                <a:schemeClr val="bg1">
                  <a:lumMod val="95000"/>
                </a:schemeClr>
              </a:solid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zh-CN" altLang="zh-CN" sz="1350">
                <a:sym typeface="微软雅黑" pitchFamily="34" charset="-122"/>
              </a:endParaRPr>
            </a:p>
          </p:txBody>
        </p:sp>
        <p:sp>
          <p:nvSpPr>
            <p:cNvPr id="30" name="矩形 3"/>
            <p:cNvSpPr>
              <a:spLocks noChangeArrowheads="1"/>
            </p:cNvSpPr>
            <p:nvPr/>
          </p:nvSpPr>
          <p:spPr bwMode="auto">
            <a:xfrm>
              <a:off x="353108" y="328832"/>
              <a:ext cx="1029061" cy="1087531"/>
            </a:xfrm>
            <a:prstGeom prst="rect">
              <a:avLst/>
            </a:prstGeom>
            <a:no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b="1" dirty="0">
                  <a:solidFill>
                    <a:srgbClr val="FF0000"/>
                  </a:solidFill>
                  <a:latin typeface="微软雅黑" panose="020B0503020204020204" pitchFamily="34" charset="-122"/>
                  <a:ea typeface="微软雅黑" panose="020B0503020204020204" pitchFamily="34" charset="-122"/>
                </a:rPr>
                <a:t>建设</a:t>
              </a:r>
              <a:endParaRPr lang="en-US" altLang="zh-CN" b="1" dirty="0">
                <a:solidFill>
                  <a:srgbClr val="FF0000"/>
                </a:solidFill>
                <a:latin typeface="微软雅黑" panose="020B0503020204020204" pitchFamily="34" charset="-122"/>
                <a:ea typeface="微软雅黑" panose="020B0503020204020204" pitchFamily="34" charset="-122"/>
              </a:endParaRPr>
            </a:p>
            <a:p>
              <a:pPr algn="ctr"/>
              <a:r>
                <a:rPr lang="zh-CN" altLang="en-US" b="1" dirty="0">
                  <a:solidFill>
                    <a:srgbClr val="FF0000"/>
                  </a:solidFill>
                  <a:latin typeface="微软雅黑" panose="020B0503020204020204" pitchFamily="34" charset="-122"/>
                  <a:ea typeface="微软雅黑" panose="020B0503020204020204" pitchFamily="34" charset="-122"/>
                </a:rPr>
                <a:t>要求</a:t>
              </a:r>
              <a:endParaRPr lang="en-US" altLang="zh-CN" b="1" dirty="0">
                <a:solidFill>
                  <a:srgbClr val="FF0000"/>
                </a:solidFill>
                <a:latin typeface="微软雅黑" panose="020B0503020204020204" pitchFamily="34" charset="-122"/>
                <a:ea typeface="微软雅黑" panose="020B0503020204020204" pitchFamily="34" charset="-122"/>
              </a:endParaRPr>
            </a:p>
          </p:txBody>
        </p:sp>
      </p:grpSp>
      <p:sp>
        <p:nvSpPr>
          <p:cNvPr id="31" name="左弧形箭头 30"/>
          <p:cNvSpPr/>
          <p:nvPr/>
        </p:nvSpPr>
        <p:spPr>
          <a:xfrm>
            <a:off x="1071344" y="2059950"/>
            <a:ext cx="758227" cy="1900853"/>
          </a:xfrm>
          <a:prstGeom prst="curvedRightArrow">
            <a:avLst>
              <a:gd name="adj1" fmla="val 40686"/>
              <a:gd name="adj2" fmla="val 81901"/>
              <a:gd name="adj3" fmla="val 25000"/>
            </a:avLst>
          </a:prstGeom>
          <a:gradFill flip="none" rotWithShape="1">
            <a:gsLst>
              <a:gs pos="0">
                <a:srgbClr val="FFFFFF">
                  <a:alpha val="0"/>
                </a:srgbClr>
              </a:gs>
              <a:gs pos="100000">
                <a:srgbClr val="C0C0C0"/>
              </a:gs>
            </a:gsLst>
            <a:lin ang="5400000" scaled="1"/>
            <a:tileRect/>
          </a:gradFill>
          <a:ln w="9525" algn="ctr">
            <a:noFill/>
            <a:miter lim="800000"/>
            <a:headEnd/>
            <a:tailEnd/>
          </a:ln>
          <a:effectLst>
            <a:outerShdw blurRad="50800" dist="38100" dir="2700000" algn="tl" rotWithShape="0">
              <a:prstClr val="black">
                <a:alpha val="40000"/>
              </a:prstClr>
            </a:outerShdw>
          </a:effectLst>
        </p:spPr>
        <p:txBody>
          <a:bodyPr vert="eaVert" wrap="none" anchor="ctr"/>
          <a:lstStyle/>
          <a:p>
            <a:pPr algn="ctr" eaLnBrk="0" hangingPunct="0"/>
            <a:endParaRPr lang="zh-CN" altLang="en-US" sz="1350">
              <a:latin typeface="华文中宋" pitchFamily="2" charset="-122"/>
              <a:ea typeface="华文细黑" pitchFamily="2" charset="-122"/>
              <a:cs typeface="Arial" charset="0"/>
            </a:endParaRPr>
          </a:p>
        </p:txBody>
      </p:sp>
      <p:sp>
        <p:nvSpPr>
          <p:cNvPr id="32" name="左弧形箭头 31"/>
          <p:cNvSpPr/>
          <p:nvPr/>
        </p:nvSpPr>
        <p:spPr>
          <a:xfrm flipH="1" flipV="1">
            <a:off x="7354986" y="1952566"/>
            <a:ext cx="880856" cy="2115623"/>
          </a:xfrm>
          <a:prstGeom prst="curvedRightArrow">
            <a:avLst>
              <a:gd name="adj1" fmla="val 40686"/>
              <a:gd name="adj2" fmla="val 81901"/>
              <a:gd name="adj3" fmla="val 25000"/>
            </a:avLst>
          </a:prstGeom>
          <a:gradFill flip="none" rotWithShape="1">
            <a:gsLst>
              <a:gs pos="0">
                <a:srgbClr val="FFFFFF">
                  <a:alpha val="0"/>
                </a:srgbClr>
              </a:gs>
              <a:gs pos="100000">
                <a:srgbClr val="C0C0C0"/>
              </a:gs>
            </a:gsLst>
            <a:lin ang="5400000" scaled="1"/>
            <a:tileRect/>
          </a:gradFill>
          <a:ln w="9525" algn="ctr">
            <a:noFill/>
            <a:miter lim="800000"/>
            <a:headEnd/>
            <a:tailEnd/>
          </a:ln>
          <a:effectLst>
            <a:outerShdw blurRad="50800" dist="38100" dir="2700000" algn="tl" rotWithShape="0">
              <a:prstClr val="black">
                <a:alpha val="40000"/>
              </a:prstClr>
            </a:outerShdw>
          </a:effectLst>
        </p:spPr>
        <p:txBody>
          <a:bodyPr vert="eaVert" wrap="none" anchor="ctr"/>
          <a:lstStyle/>
          <a:p>
            <a:pPr algn="ctr" eaLnBrk="0" hangingPunct="0"/>
            <a:endParaRPr lang="zh-CN" altLang="en-US" sz="1350">
              <a:latin typeface="华文中宋" pitchFamily="2" charset="-122"/>
              <a:ea typeface="华文细黑" pitchFamily="2" charset="-122"/>
              <a:cs typeface="Arial" charset="0"/>
            </a:endParaRPr>
          </a:p>
        </p:txBody>
      </p:sp>
      <p:sp>
        <p:nvSpPr>
          <p:cNvPr id="33" name="椭圆 7"/>
          <p:cNvSpPr>
            <a:spLocks noChangeArrowheads="1"/>
          </p:cNvSpPr>
          <p:nvPr/>
        </p:nvSpPr>
        <p:spPr bwMode="auto">
          <a:xfrm>
            <a:off x="5570131" y="2479361"/>
            <a:ext cx="1592084" cy="797453"/>
          </a:xfrm>
          <a:prstGeom prst="ellipse">
            <a:avLst/>
          </a:prstGeom>
          <a:solidFill>
            <a:srgbClr val="7F7F7F"/>
          </a:solidFill>
          <a:ln>
            <a:headEnd/>
            <a:tailEnd/>
          </a:ln>
        </p:spPr>
        <p:style>
          <a:lnRef idx="3">
            <a:schemeClr val="lt1"/>
          </a:lnRef>
          <a:fillRef idx="1">
            <a:schemeClr val="accent6"/>
          </a:fillRef>
          <a:effectRef idx="1">
            <a:schemeClr val="accent6"/>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34" name="矩形 8"/>
          <p:cNvSpPr>
            <a:spLocks noChangeArrowheads="1"/>
          </p:cNvSpPr>
          <p:nvPr/>
        </p:nvSpPr>
        <p:spPr bwMode="auto">
          <a:xfrm>
            <a:off x="5671632" y="2628968"/>
            <a:ext cx="1415773" cy="461665"/>
          </a:xfrm>
          <a:prstGeom prst="rect">
            <a:avLst/>
          </a:prstGeom>
          <a:noFill/>
          <a:ln w="9525" cmpd="sng">
            <a:noFill/>
            <a:miter lim="800000"/>
            <a:headEnd/>
            <a:tailEnd/>
          </a:ln>
        </p:spPr>
        <p:txBody>
          <a:bodyPr wrap="none">
            <a:spAutoFit/>
          </a:bodyPr>
          <a:lstStyle/>
          <a:p>
            <a:pPr algn="ctr"/>
            <a:r>
              <a:rPr lang="zh-CN" altLang="en-US" sz="1200" b="1" dirty="0">
                <a:solidFill>
                  <a:schemeClr val="bg1"/>
                </a:solidFill>
                <a:latin typeface="微软雅黑" pitchFamily="34" charset="-122"/>
                <a:ea typeface="微软雅黑" pitchFamily="34" charset="-122"/>
              </a:rPr>
              <a:t>网络维护方便</a:t>
            </a:r>
            <a:endParaRPr lang="en-US" altLang="zh-CN" sz="1200" b="1" dirty="0">
              <a:solidFill>
                <a:schemeClr val="bg1"/>
              </a:solidFill>
              <a:latin typeface="微软雅黑" pitchFamily="34" charset="-122"/>
              <a:ea typeface="微软雅黑" pitchFamily="34" charset="-122"/>
            </a:endParaRPr>
          </a:p>
          <a:p>
            <a:pPr algn="ctr"/>
            <a:r>
              <a:rPr lang="zh-CN" altLang="en-US" sz="1200" b="1" dirty="0">
                <a:solidFill>
                  <a:schemeClr val="bg1"/>
                </a:solidFill>
                <a:latin typeface="微软雅黑" pitchFamily="34" charset="-122"/>
                <a:ea typeface="微软雅黑" pitchFamily="34" charset="-122"/>
              </a:rPr>
              <a:t>设备更换升级简便</a:t>
            </a:r>
          </a:p>
        </p:txBody>
      </p:sp>
      <p:grpSp>
        <p:nvGrpSpPr>
          <p:cNvPr id="35" name="Group 15"/>
          <p:cNvGrpSpPr>
            <a:grpSpLocks/>
          </p:cNvGrpSpPr>
          <p:nvPr/>
        </p:nvGrpSpPr>
        <p:grpSpPr bwMode="auto">
          <a:xfrm>
            <a:off x="1960788" y="2499323"/>
            <a:ext cx="1423081" cy="797453"/>
            <a:chOff x="-10326" y="18356"/>
            <a:chExt cx="1381711" cy="1210235"/>
          </a:xfrm>
          <a:solidFill>
            <a:srgbClr val="E60000"/>
          </a:solidFill>
        </p:grpSpPr>
        <p:sp>
          <p:nvSpPr>
            <p:cNvPr id="36" name="椭圆 15"/>
            <p:cNvSpPr>
              <a:spLocks noChangeArrowheads="1"/>
            </p:cNvSpPr>
            <p:nvPr/>
          </p:nvSpPr>
          <p:spPr bwMode="auto">
            <a:xfrm>
              <a:off x="-10326" y="18356"/>
              <a:ext cx="1381711" cy="1210235"/>
            </a:xfrm>
            <a:prstGeom prst="ellipse">
              <a:avLst/>
            </a:prstGeom>
            <a:solidFill>
              <a:srgbClr val="4BACC6"/>
            </a:solidFill>
            <a:ln>
              <a:headEnd/>
              <a:tailEnd/>
            </a:ln>
          </p:spPr>
          <p:style>
            <a:lnRef idx="3">
              <a:schemeClr val="lt1"/>
            </a:lnRef>
            <a:fillRef idx="1">
              <a:schemeClr val="accent5"/>
            </a:fillRef>
            <a:effectRef idx="1">
              <a:schemeClr val="accent5"/>
            </a:effectRef>
            <a:fontRef idx="minor">
              <a:schemeClr val="lt1"/>
            </a:fontRef>
          </p:style>
          <p:txBody>
            <a:bodyPr anchor="ctr"/>
            <a:lstStyle/>
            <a:p>
              <a:pPr algn="ctr"/>
              <a:endParaRPr lang="zh-CN" altLang="zh-CN" sz="3000" b="1">
                <a:solidFill>
                  <a:srgbClr val="FFFFFF"/>
                </a:solidFill>
                <a:latin typeface="微软雅黑" pitchFamily="34" charset="-122"/>
                <a:ea typeface="微软雅黑" pitchFamily="34" charset="-122"/>
                <a:sym typeface="微软雅黑" pitchFamily="34" charset="-122"/>
              </a:endParaRPr>
            </a:p>
          </p:txBody>
        </p:sp>
        <p:sp>
          <p:nvSpPr>
            <p:cNvPr id="37" name="矩形 16"/>
            <p:cNvSpPr>
              <a:spLocks noChangeArrowheads="1"/>
            </p:cNvSpPr>
            <p:nvPr/>
          </p:nvSpPr>
          <p:spPr bwMode="auto">
            <a:xfrm>
              <a:off x="40236" y="242860"/>
              <a:ext cx="1225200" cy="700635"/>
            </a:xfrm>
            <a:prstGeom prst="rect">
              <a:avLst/>
            </a:prstGeom>
            <a:noFill/>
            <a:ln w="9525" cmpd="sng">
              <a:noFill/>
              <a:miter lim="800000"/>
              <a:headEnd/>
              <a:tailEnd/>
            </a:ln>
          </p:spPr>
          <p:txBody>
            <a:bodyPr wrap="none">
              <a:spAutoFit/>
            </a:bodyPr>
            <a:lstStyle/>
            <a:p>
              <a:pPr algn="ctr"/>
              <a:r>
                <a:rPr lang="zh-CN" altLang="en-US" sz="1200" b="1" dirty="0">
                  <a:solidFill>
                    <a:schemeClr val="bg1"/>
                  </a:solidFill>
                  <a:latin typeface="微软雅黑" pitchFamily="34" charset="-122"/>
                  <a:ea typeface="微软雅黑" pitchFamily="34" charset="-122"/>
                </a:rPr>
                <a:t>认证标准开放</a:t>
              </a:r>
              <a:endParaRPr lang="en-US" altLang="zh-CN" sz="1200" b="1" dirty="0">
                <a:solidFill>
                  <a:schemeClr val="bg1"/>
                </a:solidFill>
                <a:latin typeface="微软雅黑" pitchFamily="34" charset="-122"/>
                <a:ea typeface="微软雅黑" pitchFamily="34" charset="-122"/>
              </a:endParaRPr>
            </a:p>
            <a:p>
              <a:pPr algn="ctr"/>
              <a:r>
                <a:rPr lang="zh-CN" altLang="en-US" sz="1200" b="1" dirty="0">
                  <a:solidFill>
                    <a:schemeClr val="bg1"/>
                  </a:solidFill>
                  <a:latin typeface="微软雅黑" pitchFamily="34" charset="-122"/>
                  <a:ea typeface="微软雅黑" pitchFamily="34" charset="-122"/>
                </a:rPr>
                <a:t>设备之间松耦合</a:t>
              </a:r>
              <a:endParaRPr lang="en-US" altLang="zh-CN" sz="1200" b="1" dirty="0">
                <a:solidFill>
                  <a:schemeClr val="bg1"/>
                </a:solidFill>
                <a:latin typeface="微软雅黑" pitchFamily="34" charset="-122"/>
                <a:ea typeface="微软雅黑" pitchFamily="34" charset="-122"/>
              </a:endParaRPr>
            </a:p>
          </p:txBody>
        </p:sp>
      </p:grpSp>
    </p:spTree>
    <p:extLst>
      <p:ext uri="{BB962C8B-B14F-4D97-AF65-F5344CB8AC3E}">
        <p14:creationId xmlns:p14="http://schemas.microsoft.com/office/powerpoint/2010/main" val="331140097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300" fill="hold"/>
                                        <p:tgtEl>
                                          <p:spTgt spid="28"/>
                                        </p:tgtEl>
                                        <p:attrNameLst>
                                          <p:attrName>ppt_w</p:attrName>
                                        </p:attrNameLst>
                                      </p:cBhvr>
                                      <p:tavLst>
                                        <p:tav tm="0">
                                          <p:val>
                                            <p:fltVal val="0"/>
                                          </p:val>
                                        </p:tav>
                                        <p:tav tm="100000">
                                          <p:val>
                                            <p:strVal val="#ppt_w"/>
                                          </p:val>
                                        </p:tav>
                                      </p:tavLst>
                                    </p:anim>
                                    <p:anim calcmode="lin" valueType="num">
                                      <p:cBhvr>
                                        <p:cTn id="8" dur="300" fill="hold"/>
                                        <p:tgtEl>
                                          <p:spTgt spid="28"/>
                                        </p:tgtEl>
                                        <p:attrNameLst>
                                          <p:attrName>ppt_h</p:attrName>
                                        </p:attrNameLst>
                                      </p:cBhvr>
                                      <p:tavLst>
                                        <p:tav tm="0">
                                          <p:val>
                                            <p:fltVal val="0"/>
                                          </p:val>
                                        </p:tav>
                                        <p:tav tm="100000">
                                          <p:val>
                                            <p:strVal val="#ppt_h"/>
                                          </p:val>
                                        </p:tav>
                                      </p:tavLst>
                                    </p:anim>
                                    <p:animEffect>
                                      <p:cBhvr>
                                        <p:cTn id="9" dur="3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p:cBhvr>
                                        <p:cTn id="14" dur="300"/>
                                        <p:tgtEl>
                                          <p:spTgt spid="11"/>
                                        </p:tgtEl>
                                      </p:cBhvr>
                                    </p:animEffect>
                                  </p:childTnLst>
                                </p:cTn>
                              </p:par>
                              <p:par>
                                <p:cTn id="15" presetID="10"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300" fill="hold"/>
                                        <p:tgtEl>
                                          <p:spTgt spid="19"/>
                                        </p:tgtEl>
                                        <p:attrNameLst>
                                          <p:attrName>ppt_w</p:attrName>
                                        </p:attrNameLst>
                                      </p:cBhvr>
                                      <p:tavLst>
                                        <p:tav tm="0">
                                          <p:val>
                                            <p:fltVal val="0"/>
                                          </p:val>
                                        </p:tav>
                                        <p:tav tm="100000">
                                          <p:val>
                                            <p:strVal val="#ppt_w"/>
                                          </p:val>
                                        </p:tav>
                                      </p:tavLst>
                                    </p:anim>
                                    <p:anim calcmode="lin" valueType="num">
                                      <p:cBhvr>
                                        <p:cTn id="18" dur="300" fill="hold"/>
                                        <p:tgtEl>
                                          <p:spTgt spid="19"/>
                                        </p:tgtEl>
                                        <p:attrNameLst>
                                          <p:attrName>ppt_h</p:attrName>
                                        </p:attrNameLst>
                                      </p:cBhvr>
                                      <p:tavLst>
                                        <p:tav tm="0">
                                          <p:val>
                                            <p:fltVal val="0"/>
                                          </p:val>
                                        </p:tav>
                                        <p:tav tm="100000">
                                          <p:val>
                                            <p:strVal val="#ppt_h"/>
                                          </p:val>
                                        </p:tav>
                                      </p:tavLst>
                                    </p:anim>
                                    <p:animEffect>
                                      <p:cBhvr>
                                        <p:cTn id="19" dur="3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p:cBhvr>
                                        <p:cTn id="24" dur="300"/>
                                        <p:tgtEl>
                                          <p:spTgt spid="17"/>
                                        </p:tgtEl>
                                      </p:cBhvr>
                                    </p:animEffect>
                                  </p:childTnLst>
                                </p:cTn>
                              </p:par>
                              <p:par>
                                <p:cTn id="25" presetID="10" presetClass="entr" presetSubtype="0" fill="hold"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p:cTn id="27" dur="300" fill="hold"/>
                                        <p:tgtEl>
                                          <p:spTgt spid="35"/>
                                        </p:tgtEl>
                                        <p:attrNameLst>
                                          <p:attrName>ppt_w</p:attrName>
                                        </p:attrNameLst>
                                      </p:cBhvr>
                                      <p:tavLst>
                                        <p:tav tm="0">
                                          <p:val>
                                            <p:fltVal val="0"/>
                                          </p:val>
                                        </p:tav>
                                        <p:tav tm="100000">
                                          <p:val>
                                            <p:strVal val="#ppt_w"/>
                                          </p:val>
                                        </p:tav>
                                      </p:tavLst>
                                    </p:anim>
                                    <p:anim calcmode="lin" valueType="num">
                                      <p:cBhvr>
                                        <p:cTn id="28" dur="300" fill="hold"/>
                                        <p:tgtEl>
                                          <p:spTgt spid="35"/>
                                        </p:tgtEl>
                                        <p:attrNameLst>
                                          <p:attrName>ppt_h</p:attrName>
                                        </p:attrNameLst>
                                      </p:cBhvr>
                                      <p:tavLst>
                                        <p:tav tm="0">
                                          <p:val>
                                            <p:fltVal val="0"/>
                                          </p:val>
                                        </p:tav>
                                        <p:tav tm="100000">
                                          <p:val>
                                            <p:strVal val="#ppt_h"/>
                                          </p:val>
                                        </p:tav>
                                      </p:tavLst>
                                    </p:anim>
                                    <p:animEffect>
                                      <p:cBhvr>
                                        <p:cTn id="29" dur="300"/>
                                        <p:tgtEl>
                                          <p:spTgt spid="3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p:cBhvr>
                                        <p:cTn id="34" dur="300"/>
                                        <p:tgtEl>
                                          <p:spTgt spid="18"/>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300" fill="hold"/>
                                        <p:tgtEl>
                                          <p:spTgt spid="25"/>
                                        </p:tgtEl>
                                        <p:attrNameLst>
                                          <p:attrName>ppt_w</p:attrName>
                                        </p:attrNameLst>
                                      </p:cBhvr>
                                      <p:tavLst>
                                        <p:tav tm="0">
                                          <p:val>
                                            <p:fltVal val="0"/>
                                          </p:val>
                                        </p:tav>
                                        <p:tav tm="100000">
                                          <p:val>
                                            <p:strVal val="#ppt_w"/>
                                          </p:val>
                                        </p:tav>
                                      </p:tavLst>
                                    </p:anim>
                                    <p:anim calcmode="lin" valueType="num">
                                      <p:cBhvr>
                                        <p:cTn id="38" dur="300" fill="hold"/>
                                        <p:tgtEl>
                                          <p:spTgt spid="25"/>
                                        </p:tgtEl>
                                        <p:attrNameLst>
                                          <p:attrName>ppt_h</p:attrName>
                                        </p:attrNameLst>
                                      </p:cBhvr>
                                      <p:tavLst>
                                        <p:tav tm="0">
                                          <p:val>
                                            <p:fltVal val="0"/>
                                          </p:val>
                                        </p:tav>
                                        <p:tav tm="100000">
                                          <p:val>
                                            <p:strVal val="#ppt_h"/>
                                          </p:val>
                                        </p:tav>
                                      </p:tavLst>
                                    </p:anim>
                                    <p:animEffect>
                                      <p:cBhvr>
                                        <p:cTn id="39" dur="3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p:cBhvr>
                                        <p:cTn id="44" dur="300"/>
                                        <p:tgtEl>
                                          <p:spTgt spid="16"/>
                                        </p:tgtEl>
                                      </p:cBhvr>
                                    </p:animEffect>
                                  </p:childTnLst>
                                </p:cTn>
                              </p:par>
                              <p:par>
                                <p:cTn id="45" presetID="10"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p:cTn id="47" dur="300" fill="hold"/>
                                        <p:tgtEl>
                                          <p:spTgt spid="22"/>
                                        </p:tgtEl>
                                        <p:attrNameLst>
                                          <p:attrName>ppt_w</p:attrName>
                                        </p:attrNameLst>
                                      </p:cBhvr>
                                      <p:tavLst>
                                        <p:tav tm="0">
                                          <p:val>
                                            <p:fltVal val="0"/>
                                          </p:val>
                                        </p:tav>
                                        <p:tav tm="100000">
                                          <p:val>
                                            <p:strVal val="#ppt_w"/>
                                          </p:val>
                                        </p:tav>
                                      </p:tavLst>
                                    </p:anim>
                                    <p:anim calcmode="lin" valueType="num">
                                      <p:cBhvr>
                                        <p:cTn id="48" dur="300" fill="hold"/>
                                        <p:tgtEl>
                                          <p:spTgt spid="22"/>
                                        </p:tgtEl>
                                        <p:attrNameLst>
                                          <p:attrName>ppt_h</p:attrName>
                                        </p:attrNameLst>
                                      </p:cBhvr>
                                      <p:tavLst>
                                        <p:tav tm="0">
                                          <p:val>
                                            <p:fltVal val="0"/>
                                          </p:val>
                                        </p:tav>
                                        <p:tav tm="100000">
                                          <p:val>
                                            <p:strVal val="#ppt_h"/>
                                          </p:val>
                                        </p:tav>
                                      </p:tavLst>
                                    </p:anim>
                                    <p:animEffect>
                                      <p:cBhvr>
                                        <p:cTn id="49" dur="3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内容占位符 3"/>
          <p:cNvSpPr>
            <a:spLocks noGrp="1"/>
          </p:cNvSpPr>
          <p:nvPr>
            <p:ph idx="1"/>
          </p:nvPr>
        </p:nvSpPr>
        <p:spPr>
          <a:xfrm>
            <a:off x="3779912" y="928643"/>
            <a:ext cx="2160240" cy="338150"/>
          </a:xfrm>
        </p:spPr>
        <p:txBody>
          <a:bodyPr>
            <a:noAutofit/>
          </a:bodyPr>
          <a:lstStyle/>
          <a:p>
            <a:pPr marL="0" indent="0">
              <a:buNone/>
            </a:pPr>
            <a:r>
              <a:rPr lang="en-US" altLang="zh-CN" sz="2400" dirty="0" smtClean="0">
                <a:latin typeface="黑体" pitchFamily="49" charset="-122"/>
                <a:ea typeface="黑体" pitchFamily="49" charset="-122"/>
              </a:rPr>
              <a:t>2.</a:t>
            </a:r>
            <a:r>
              <a:rPr lang="zh-CN" altLang="en-US" sz="2400" dirty="0" smtClean="0">
                <a:latin typeface="黑体" pitchFamily="49" charset="-122"/>
                <a:ea typeface="黑体" pitchFamily="49" charset="-122"/>
              </a:rPr>
              <a:t> 主要关注</a:t>
            </a:r>
            <a:endParaRPr lang="zh-CN" altLang="en-US" sz="2400" dirty="0">
              <a:latin typeface="黑体" pitchFamily="49" charset="-122"/>
              <a:ea typeface="黑体" pitchFamily="49" charset="-122"/>
            </a:endParaRPr>
          </a:p>
        </p:txBody>
      </p:sp>
      <p:sp>
        <p:nvSpPr>
          <p:cNvPr id="9" name="标题 1"/>
          <p:cNvSpPr>
            <a:spLocks noGrp="1"/>
          </p:cNvSpPr>
          <p:nvPr>
            <p:ph type="title"/>
          </p:nvPr>
        </p:nvSpPr>
        <p:spPr>
          <a:xfrm>
            <a:off x="1136197" y="451797"/>
            <a:ext cx="7154169" cy="476846"/>
          </a:xfrm>
        </p:spPr>
        <p:txBody>
          <a:bodyPr>
            <a:normAutofit/>
          </a:bodyPr>
          <a:lstStyle/>
          <a:p>
            <a:r>
              <a:rPr lang="zh-CN" altLang="en-US" sz="2400" b="0" dirty="0" smtClean="0">
                <a:latin typeface="黑体" pitchFamily="49" charset="-122"/>
                <a:ea typeface="黑体" pitchFamily="49" charset="-122"/>
              </a:rPr>
              <a:t>二、主要内容及关注</a:t>
            </a:r>
            <a:endParaRPr lang="zh-CN" altLang="en-US" sz="2400" b="0" dirty="0">
              <a:latin typeface="黑体" pitchFamily="49" charset="-122"/>
              <a:ea typeface="黑体" pitchFamily="49" charset="-122"/>
            </a:endParaRPr>
          </a:p>
        </p:txBody>
      </p:sp>
      <p:sp>
        <p:nvSpPr>
          <p:cNvPr id="14" name="矩形 13"/>
          <p:cNvSpPr/>
          <p:nvPr/>
        </p:nvSpPr>
        <p:spPr>
          <a:xfrm>
            <a:off x="1980779" y="1530797"/>
            <a:ext cx="5465007" cy="39282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12" name="TextBox 24"/>
          <p:cNvSpPr txBox="1"/>
          <p:nvPr/>
        </p:nvSpPr>
        <p:spPr>
          <a:xfrm>
            <a:off x="2146869" y="1455854"/>
            <a:ext cx="5711557" cy="507831"/>
          </a:xfrm>
          <a:prstGeom prst="rect">
            <a:avLst/>
          </a:prstGeom>
          <a:noFill/>
        </p:spPr>
        <p:txBody>
          <a:bodyPr wrap="square" rtlCol="0">
            <a:spAutoFit/>
          </a:bodyPr>
          <a:lstStyle/>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关注 </a:t>
            </a:r>
            <a:r>
              <a:rPr lang="zh-CN" altLang="en-US" dirty="0" smtClean="0">
                <a:latin typeface="微软雅黑" panose="020B0503020204020204" pitchFamily="34" charset="-122"/>
                <a:ea typeface="微软雅黑" panose="020B0503020204020204" pitchFamily="34" charset="-122"/>
              </a:rPr>
              <a:t>职业</a:t>
            </a:r>
            <a:r>
              <a:rPr lang="zh-CN" altLang="en-US" dirty="0">
                <a:latin typeface="微软雅黑" panose="020B0503020204020204" pitchFamily="34" charset="-122"/>
                <a:ea typeface="微软雅黑" panose="020B0503020204020204" pitchFamily="34" charset="-122"/>
              </a:rPr>
              <a:t>院校数字校园建设的重要特征</a:t>
            </a:r>
            <a:endParaRPr lang="en-US" altLang="zh-CN" dirty="0">
              <a:latin typeface="微软雅黑" panose="020B0503020204020204" pitchFamily="34" charset="-122"/>
              <a:ea typeface="微软雅黑" panose="020B0503020204020204" pitchFamily="34" charset="-122"/>
            </a:endParaRPr>
          </a:p>
        </p:txBody>
      </p:sp>
      <p:sp>
        <p:nvSpPr>
          <p:cNvPr id="10" name="矩形 9"/>
          <p:cNvSpPr/>
          <p:nvPr/>
        </p:nvSpPr>
        <p:spPr>
          <a:xfrm>
            <a:off x="1980779" y="2103823"/>
            <a:ext cx="5465007" cy="219611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smtClean="0">
                <a:solidFill>
                  <a:schemeClr val="tx1"/>
                </a:solidFill>
                <a:latin typeface="微软雅黑" pitchFamily="34" charset="-122"/>
                <a:ea typeface="微软雅黑" pitchFamily="34" charset="-122"/>
              </a:rPr>
              <a:t>通</a:t>
            </a:r>
            <a:r>
              <a:rPr lang="zh-CN" altLang="en-US" dirty="0">
                <a:solidFill>
                  <a:schemeClr val="tx1"/>
                </a:solidFill>
                <a:latin typeface="微软雅黑" pitchFamily="34" charset="-122"/>
                <a:ea typeface="微软雅黑" pitchFamily="34" charset="-122"/>
              </a:rPr>
              <a:t>适性特征；</a:t>
            </a:r>
            <a:endParaRPr lang="en-US" altLang="zh-CN" dirty="0">
              <a:solidFill>
                <a:schemeClr val="tx1"/>
              </a:solidFill>
              <a:latin typeface="微软雅黑" pitchFamily="34" charset="-122"/>
              <a:ea typeface="微软雅黑" pitchFamily="34" charset="-122"/>
            </a:endParaRPr>
          </a:p>
          <a:p>
            <a:pPr algn="ctr">
              <a:lnSpc>
                <a:spcPct val="150000"/>
              </a:lnSpc>
            </a:pPr>
            <a:r>
              <a:rPr lang="zh-CN" altLang="en-US" dirty="0" smtClean="0">
                <a:solidFill>
                  <a:schemeClr val="tx1"/>
                </a:solidFill>
                <a:latin typeface="微软雅黑" pitchFamily="34" charset="-122"/>
                <a:ea typeface="微软雅黑" pitchFamily="34" charset="-122"/>
              </a:rPr>
              <a:t>职业</a:t>
            </a:r>
            <a:r>
              <a:rPr lang="zh-CN" altLang="en-US" dirty="0">
                <a:solidFill>
                  <a:schemeClr val="tx1"/>
                </a:solidFill>
                <a:latin typeface="微软雅黑" pitchFamily="34" charset="-122"/>
                <a:ea typeface="微软雅黑" pitchFamily="34" charset="-122"/>
              </a:rPr>
              <a:t>岗位工作规范特征；</a:t>
            </a:r>
            <a:endParaRPr lang="en-US" altLang="zh-CN" dirty="0">
              <a:solidFill>
                <a:schemeClr val="tx1"/>
              </a:solidFill>
              <a:latin typeface="微软雅黑" pitchFamily="34" charset="-122"/>
              <a:ea typeface="微软雅黑" pitchFamily="34" charset="-122"/>
            </a:endParaRPr>
          </a:p>
          <a:p>
            <a:pPr algn="ctr">
              <a:lnSpc>
                <a:spcPct val="150000"/>
              </a:lnSpc>
            </a:pPr>
            <a:r>
              <a:rPr lang="zh-CN" altLang="en-US" dirty="0" smtClean="0">
                <a:solidFill>
                  <a:schemeClr val="tx1"/>
                </a:solidFill>
                <a:latin typeface="微软雅黑" pitchFamily="34" charset="-122"/>
                <a:ea typeface="微软雅黑" pitchFamily="34" charset="-122"/>
              </a:rPr>
              <a:t>适应</a:t>
            </a:r>
            <a:r>
              <a:rPr lang="zh-CN" altLang="en-US" dirty="0">
                <a:solidFill>
                  <a:schemeClr val="tx1"/>
                </a:solidFill>
                <a:latin typeface="微软雅黑" pitchFamily="34" charset="-122"/>
                <a:ea typeface="微软雅黑" pitchFamily="34" charset="-122"/>
              </a:rPr>
              <a:t>企业活动特征；</a:t>
            </a:r>
            <a:endParaRPr lang="en-US" altLang="zh-CN" dirty="0">
              <a:solidFill>
                <a:schemeClr val="tx1"/>
              </a:solidFill>
              <a:latin typeface="微软雅黑" pitchFamily="34" charset="-122"/>
              <a:ea typeface="微软雅黑" pitchFamily="34" charset="-122"/>
            </a:endParaRPr>
          </a:p>
          <a:p>
            <a:pPr algn="ctr">
              <a:lnSpc>
                <a:spcPct val="150000"/>
              </a:lnSpc>
            </a:pPr>
            <a:r>
              <a:rPr lang="zh-CN" altLang="en-US" dirty="0" smtClean="0">
                <a:solidFill>
                  <a:schemeClr val="tx1"/>
                </a:solidFill>
                <a:latin typeface="微软雅黑" pitchFamily="34" charset="-122"/>
                <a:ea typeface="微软雅黑" pitchFamily="34" charset="-122"/>
              </a:rPr>
              <a:t>校</a:t>
            </a:r>
            <a:r>
              <a:rPr lang="zh-CN" altLang="en-US" dirty="0">
                <a:solidFill>
                  <a:schemeClr val="tx1"/>
                </a:solidFill>
                <a:latin typeface="微软雅黑" pitchFamily="34" charset="-122"/>
                <a:ea typeface="微软雅黑" pitchFamily="34" charset="-122"/>
              </a:rPr>
              <a:t>企融合、校校合作、校社合作特征；</a:t>
            </a:r>
            <a:endParaRPr lang="en-US" altLang="zh-CN" dirty="0">
              <a:solidFill>
                <a:schemeClr val="tx1"/>
              </a:solidFill>
              <a:latin typeface="微软雅黑" pitchFamily="34" charset="-122"/>
              <a:ea typeface="微软雅黑" pitchFamily="34" charset="-122"/>
            </a:endParaRPr>
          </a:p>
          <a:p>
            <a:pPr algn="ctr">
              <a:lnSpc>
                <a:spcPct val="150000"/>
              </a:lnSpc>
            </a:pPr>
            <a:r>
              <a:rPr lang="zh-CN" altLang="en-US" dirty="0" smtClean="0">
                <a:solidFill>
                  <a:schemeClr val="tx1"/>
                </a:solidFill>
                <a:latin typeface="微软雅黑" pitchFamily="34" charset="-122"/>
                <a:ea typeface="微软雅黑" pitchFamily="34" charset="-122"/>
              </a:rPr>
              <a:t>职业</a:t>
            </a:r>
            <a:r>
              <a:rPr lang="zh-CN" altLang="en-US" dirty="0">
                <a:solidFill>
                  <a:schemeClr val="tx1"/>
                </a:solidFill>
                <a:latin typeface="微软雅黑" pitchFamily="34" charset="-122"/>
                <a:ea typeface="微软雅黑" pitchFamily="34" charset="-122"/>
              </a:rPr>
              <a:t>体验、技能训练特征。</a:t>
            </a:r>
          </a:p>
        </p:txBody>
      </p:sp>
    </p:spTree>
    <p:extLst>
      <p:ext uri="{BB962C8B-B14F-4D97-AF65-F5344CB8AC3E}">
        <p14:creationId xmlns:p14="http://schemas.microsoft.com/office/powerpoint/2010/main" val="4111494029"/>
      </p:ext>
    </p:extLst>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流程图: 手动输入 7"/>
          <p:cNvSpPr/>
          <p:nvPr/>
        </p:nvSpPr>
        <p:spPr>
          <a:xfrm>
            <a:off x="1220521" y="718739"/>
            <a:ext cx="2883600" cy="563918"/>
          </a:xfrm>
          <a:prstGeom prst="flowChartManualInpu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220521" y="1242644"/>
            <a:ext cx="6663846" cy="279548"/>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079376" y="750130"/>
            <a:ext cx="2990733" cy="476846"/>
          </a:xfrm>
        </p:spPr>
        <p:txBody>
          <a:bodyPr>
            <a:normAutofit fontScale="90000"/>
          </a:bodyPr>
          <a:lstStyle/>
          <a:p>
            <a:r>
              <a:rPr lang="zh-CN" altLang="en-US" sz="2400" b="0" dirty="0" smtClean="0">
                <a:latin typeface="黑体" pitchFamily="49" charset="-122"/>
                <a:ea typeface="黑体" pitchFamily="49" charset="-122"/>
              </a:rPr>
              <a:t> 二</a:t>
            </a:r>
            <a:r>
              <a:rPr lang="zh-CN" altLang="en-US" sz="2700" b="0" dirty="0" smtClean="0">
                <a:latin typeface="黑体" pitchFamily="49" charset="-122"/>
                <a:ea typeface="黑体" pitchFamily="49" charset="-122"/>
              </a:rPr>
              <a:t>、工作计划差异</a:t>
            </a:r>
            <a:endParaRPr lang="zh-CN" altLang="en-US" sz="2700" b="0" dirty="0">
              <a:latin typeface="黑体" pitchFamily="49" charset="-122"/>
              <a:ea typeface="黑体" pitchFamily="49" charset="-122"/>
            </a:endParaRPr>
          </a:p>
        </p:txBody>
      </p:sp>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1219709" y="1887675"/>
            <a:ext cx="1944215" cy="136815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smtClean="0">
                <a:solidFill>
                  <a:schemeClr val="tx1"/>
                </a:solidFill>
                <a:latin typeface="微软雅黑" panose="020B0503020204020204" pitchFamily="34" charset="-122"/>
                <a:ea typeface="微软雅黑" panose="020B0503020204020204" pitchFamily="34" charset="-122"/>
              </a:rPr>
              <a:t>职业院校数字校园建设规范（</a:t>
            </a:r>
            <a:r>
              <a:rPr lang="en-US" altLang="zh-CN" dirty="0" smtClean="0">
                <a:solidFill>
                  <a:schemeClr val="tx1"/>
                </a:solidFill>
                <a:latin typeface="微软雅黑" panose="020B0503020204020204" pitchFamily="34" charset="-122"/>
                <a:ea typeface="微软雅黑" panose="020B0503020204020204" pitchFamily="34" charset="-122"/>
              </a:rPr>
              <a:t>2015</a:t>
            </a:r>
            <a:r>
              <a:rPr lang="zh-CN" altLang="en-US" dirty="0" smtClean="0">
                <a:solidFill>
                  <a:schemeClr val="tx1"/>
                </a:solidFill>
                <a:latin typeface="微软雅黑" panose="020B0503020204020204" pitchFamily="34" charset="-122"/>
                <a:ea typeface="微软雅黑" panose="020B0503020204020204" pitchFamily="34" charset="-122"/>
              </a:rPr>
              <a:t>）</a:t>
            </a:r>
            <a:r>
              <a:rPr lang="en-US" altLang="zh-CN" dirty="0" smtClean="0">
                <a:solidFill>
                  <a:schemeClr val="tx1"/>
                </a:solidFill>
                <a:latin typeface="微软雅黑" panose="020B0503020204020204" pitchFamily="34" charset="-122"/>
                <a:ea typeface="微软雅黑" panose="020B0503020204020204" pitchFamily="34" charset="-122"/>
              </a:rPr>
              <a:t>》</a:t>
            </a:r>
          </a:p>
          <a:p>
            <a:pPr algn="ctr"/>
            <a:r>
              <a:rPr lang="en-US" altLang="zh-CN" b="1" dirty="0" smtClean="0">
                <a:solidFill>
                  <a:schemeClr val="tx1"/>
                </a:solidFill>
                <a:latin typeface="微软雅黑" panose="020B0503020204020204" pitchFamily="34" charset="-122"/>
                <a:ea typeface="微软雅黑" panose="020B0503020204020204" pitchFamily="34" charset="-122"/>
              </a:rPr>
              <a:t>2012</a:t>
            </a:r>
            <a:r>
              <a:rPr lang="zh-CN" altLang="en-US" b="1" dirty="0" smtClean="0">
                <a:solidFill>
                  <a:schemeClr val="tx1"/>
                </a:solidFill>
                <a:latin typeface="微软雅黑" panose="020B0503020204020204" pitchFamily="34" charset="-122"/>
                <a:ea typeface="微软雅黑" panose="020B0503020204020204" pitchFamily="34" charset="-122"/>
              </a:rPr>
              <a:t>完稿</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1" name="下箭头 10"/>
          <p:cNvSpPr/>
          <p:nvPr/>
        </p:nvSpPr>
        <p:spPr>
          <a:xfrm rot="16200000">
            <a:off x="2813712" y="2446857"/>
            <a:ext cx="1114774" cy="249788"/>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578274" y="1887675"/>
            <a:ext cx="1944215" cy="136815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smtClean="0">
                <a:solidFill>
                  <a:schemeClr val="tx1"/>
                </a:solidFill>
                <a:latin typeface="微软雅黑" panose="020B0503020204020204" pitchFamily="34" charset="-122"/>
                <a:ea typeface="微软雅黑" panose="020B0503020204020204" pitchFamily="34" charset="-122"/>
              </a:rPr>
              <a:t>职业院校数字校园建设规范（</a:t>
            </a:r>
            <a:r>
              <a:rPr lang="en-US" altLang="zh-CN" dirty="0" smtClean="0">
                <a:solidFill>
                  <a:schemeClr val="tx1"/>
                </a:solidFill>
                <a:latin typeface="微软雅黑" panose="020B0503020204020204" pitchFamily="34" charset="-122"/>
                <a:ea typeface="微软雅黑" panose="020B0503020204020204" pitchFamily="34" charset="-122"/>
              </a:rPr>
              <a:t>2015</a:t>
            </a:r>
            <a:r>
              <a:rPr lang="zh-CN" altLang="en-US" dirty="0" smtClean="0">
                <a:solidFill>
                  <a:schemeClr val="tx1"/>
                </a:solidFill>
                <a:latin typeface="微软雅黑" panose="020B0503020204020204" pitchFamily="34" charset="-122"/>
                <a:ea typeface="微软雅黑" panose="020B0503020204020204" pitchFamily="34" charset="-122"/>
              </a:rPr>
              <a:t>）</a:t>
            </a:r>
            <a:r>
              <a:rPr lang="en-US" altLang="zh-CN" dirty="0" smtClean="0">
                <a:solidFill>
                  <a:schemeClr val="tx1"/>
                </a:solidFill>
                <a:latin typeface="微软雅黑" panose="020B0503020204020204" pitchFamily="34" charset="-122"/>
                <a:ea typeface="微软雅黑" panose="020B0503020204020204" pitchFamily="34" charset="-122"/>
              </a:rPr>
              <a:t>》</a:t>
            </a:r>
          </a:p>
          <a:p>
            <a:pPr algn="ctr"/>
            <a:r>
              <a:rPr lang="en-US" altLang="zh-CN" b="1" dirty="0" smtClean="0">
                <a:solidFill>
                  <a:schemeClr val="tx1"/>
                </a:solidFill>
                <a:latin typeface="微软雅黑" panose="020B0503020204020204" pitchFamily="34" charset="-122"/>
                <a:ea typeface="微软雅黑" panose="020B0503020204020204" pitchFamily="34" charset="-122"/>
              </a:rPr>
              <a:t>2013</a:t>
            </a:r>
            <a:r>
              <a:rPr lang="zh-CN" altLang="en-US" b="1" dirty="0" smtClean="0">
                <a:solidFill>
                  <a:schemeClr val="tx1"/>
                </a:solidFill>
                <a:latin typeface="微软雅黑" panose="020B0503020204020204" pitchFamily="34" charset="-122"/>
                <a:ea typeface="微软雅黑" panose="020B0503020204020204" pitchFamily="34" charset="-122"/>
              </a:rPr>
              <a:t>颁布</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23" name="下箭头 22"/>
          <p:cNvSpPr/>
          <p:nvPr/>
        </p:nvSpPr>
        <p:spPr>
          <a:xfrm rot="16200000">
            <a:off x="5172277" y="2446857"/>
            <a:ext cx="1114774" cy="249788"/>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5940152" y="1887674"/>
            <a:ext cx="1944215" cy="136815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latin typeface="微软雅黑" panose="020B0503020204020204" pitchFamily="34" charset="-122"/>
                <a:ea typeface="微软雅黑" panose="020B0503020204020204" pitchFamily="34" charset="-122"/>
              </a:rPr>
              <a:t>《</a:t>
            </a:r>
            <a:r>
              <a:rPr lang="zh-CN" altLang="en-US" dirty="0" smtClean="0">
                <a:solidFill>
                  <a:schemeClr val="tx1"/>
                </a:solidFill>
                <a:latin typeface="微软雅黑" panose="020B0503020204020204" pitchFamily="34" charset="-122"/>
                <a:ea typeface="微软雅黑" panose="020B0503020204020204" pitchFamily="34" charset="-122"/>
              </a:rPr>
              <a:t>职业院校数字校园建设规范（</a:t>
            </a:r>
            <a:r>
              <a:rPr lang="en-US" altLang="zh-CN" dirty="0" smtClean="0">
                <a:solidFill>
                  <a:schemeClr val="tx1"/>
                </a:solidFill>
                <a:latin typeface="微软雅黑" panose="020B0503020204020204" pitchFamily="34" charset="-122"/>
                <a:ea typeface="微软雅黑" panose="020B0503020204020204" pitchFamily="34" charset="-122"/>
              </a:rPr>
              <a:t>2015</a:t>
            </a:r>
            <a:r>
              <a:rPr lang="zh-CN" altLang="en-US" dirty="0" smtClean="0">
                <a:solidFill>
                  <a:schemeClr val="tx1"/>
                </a:solidFill>
                <a:latin typeface="微软雅黑" panose="020B0503020204020204" pitchFamily="34" charset="-122"/>
                <a:ea typeface="微软雅黑" panose="020B0503020204020204" pitchFamily="34" charset="-122"/>
              </a:rPr>
              <a:t>）</a:t>
            </a:r>
            <a:r>
              <a:rPr lang="en-US" altLang="zh-CN" dirty="0" smtClean="0">
                <a:solidFill>
                  <a:schemeClr val="tx1"/>
                </a:solidFill>
                <a:latin typeface="微软雅黑" panose="020B0503020204020204" pitchFamily="34" charset="-122"/>
                <a:ea typeface="微软雅黑" panose="020B0503020204020204" pitchFamily="34" charset="-122"/>
              </a:rPr>
              <a:t>》</a:t>
            </a:r>
          </a:p>
          <a:p>
            <a:pPr algn="ctr"/>
            <a:r>
              <a:rPr lang="en-US" altLang="zh-CN" b="1" dirty="0" smtClean="0">
                <a:solidFill>
                  <a:schemeClr val="tx1"/>
                </a:solidFill>
                <a:latin typeface="微软雅黑" panose="020B0503020204020204" pitchFamily="34" charset="-122"/>
                <a:ea typeface="微软雅黑" panose="020B0503020204020204" pitchFamily="34" charset="-122"/>
              </a:rPr>
              <a:t>2015</a:t>
            </a:r>
            <a:r>
              <a:rPr lang="zh-CN" altLang="en-US" b="1" dirty="0" smtClean="0">
                <a:solidFill>
                  <a:schemeClr val="tx1"/>
                </a:solidFill>
                <a:latin typeface="微软雅黑" panose="020B0503020204020204" pitchFamily="34" charset="-122"/>
                <a:ea typeface="微软雅黑" panose="020B0503020204020204" pitchFamily="34" charset="-122"/>
              </a:rPr>
              <a:t>修订</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3" name="云形标注 2"/>
          <p:cNvSpPr/>
          <p:nvPr/>
        </p:nvSpPr>
        <p:spPr>
          <a:xfrm>
            <a:off x="4499992" y="3480606"/>
            <a:ext cx="1656184" cy="747327"/>
          </a:xfrm>
          <a:prstGeom prst="cloudCallout">
            <a:avLst>
              <a:gd name="adj1" fmla="val -47288"/>
              <a:gd name="adj2" fmla="val -867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latin typeface="微软雅黑" panose="020B0503020204020204" pitchFamily="34" charset="-122"/>
                <a:ea typeface="微软雅黑" panose="020B0503020204020204" pitchFamily="34" charset="-122"/>
              </a:rPr>
              <a:t>审核搁置</a:t>
            </a:r>
            <a:r>
              <a:rPr lang="zh-CN" altLang="en-US" sz="1600" dirty="0">
                <a:latin typeface="微软雅黑" panose="020B0503020204020204" pitchFamily="34" charset="-122"/>
                <a:ea typeface="微软雅黑" panose="020B0503020204020204" pitchFamily="34" charset="-122"/>
              </a:rPr>
              <a:t>近</a:t>
            </a:r>
            <a:r>
              <a:rPr lang="en-US" altLang="zh-CN" sz="1600" dirty="0" smtClean="0">
                <a:latin typeface="微软雅黑" panose="020B0503020204020204" pitchFamily="34" charset="-122"/>
                <a:ea typeface="微软雅黑" panose="020B0503020204020204" pitchFamily="34" charset="-122"/>
              </a:rPr>
              <a:t>2</a:t>
            </a:r>
            <a:r>
              <a:rPr lang="zh-CN" altLang="en-US" sz="1600" dirty="0" smtClean="0">
                <a:latin typeface="微软雅黑" panose="020B0503020204020204" pitchFamily="34" charset="-122"/>
                <a:ea typeface="微软雅黑" panose="020B0503020204020204" pitchFamily="34" charset="-122"/>
              </a:rPr>
              <a:t>年</a:t>
            </a:r>
            <a:endParaRPr lang="zh-CN" altLang="en-US"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990818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827584" y="232643"/>
            <a:ext cx="7636026" cy="39282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2" name="TextBox 24"/>
          <p:cNvSpPr txBox="1"/>
          <p:nvPr/>
        </p:nvSpPr>
        <p:spPr>
          <a:xfrm>
            <a:off x="2148006" y="144857"/>
            <a:ext cx="5717700" cy="507831"/>
          </a:xfrm>
          <a:prstGeom prst="rect">
            <a:avLst/>
          </a:prstGeom>
          <a:noFill/>
        </p:spPr>
        <p:txBody>
          <a:bodyPr wrap="square" rtlCol="0">
            <a:spAutoFit/>
          </a:bodyPr>
          <a:lstStyle/>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关注</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规范</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如何贯彻、落实</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44" name="组合 89"/>
          <p:cNvGrpSpPr/>
          <p:nvPr/>
        </p:nvGrpSpPr>
        <p:grpSpPr>
          <a:xfrm>
            <a:off x="1586483" y="1236327"/>
            <a:ext cx="3321769" cy="2960838"/>
            <a:chOff x="1214414" y="1615925"/>
            <a:chExt cx="3782946" cy="2960838"/>
          </a:xfrm>
        </p:grpSpPr>
        <p:sp>
          <p:nvSpPr>
            <p:cNvPr id="45" name="AutoShape 4"/>
            <p:cNvSpPr>
              <a:spLocks noChangeArrowheads="1"/>
            </p:cNvSpPr>
            <p:nvPr/>
          </p:nvSpPr>
          <p:spPr bwMode="auto">
            <a:xfrm>
              <a:off x="1214414" y="3129209"/>
              <a:ext cx="1482658" cy="943920"/>
            </a:xfrm>
            <a:prstGeom prst="hexagon">
              <a:avLst>
                <a:gd name="adj" fmla="val 28926"/>
                <a:gd name="vf" fmla="val 115470"/>
              </a:avLst>
            </a:prstGeom>
            <a:gradFill rotWithShape="1">
              <a:gsLst>
                <a:gs pos="0">
                  <a:srgbClr val="FFFFCC"/>
                </a:gs>
                <a:gs pos="100000">
                  <a:srgbClr val="76765E"/>
                </a:gs>
              </a:gsLst>
              <a:path path="rect">
                <a:fillToRect r="100000" b="100000"/>
              </a:path>
            </a:gradFill>
            <a:ln w="9525">
              <a:miter lim="800000"/>
              <a:headEnd/>
              <a:tailEnd/>
            </a:ln>
            <a:scene3d>
              <a:camera prst="legacyObliqueTopRight"/>
              <a:lightRig rig="legacyFlat3" dir="b"/>
            </a:scene3d>
            <a:sp3d extrusionH="227000" prstMaterial="legacyMatte">
              <a:bevelT w="13500" h="13500" prst="angle"/>
              <a:bevelB w="13500" h="13500" prst="angle"/>
              <a:extrusionClr>
                <a:srgbClr val="FFFFCC"/>
              </a:extrusionClr>
            </a:sp3d>
          </p:spPr>
          <p:txBody>
            <a:bodyPr wrap="none" anchor="ctr">
              <a:flatTx/>
            </a:bodyPr>
            <a:lstStyle/>
            <a:p>
              <a:pPr algn="ctr" latinLnBrk="1"/>
              <a:r>
                <a:rPr kumimoji="1" lang="zh-CN" altLang="en-US" sz="1200" b="1" dirty="0">
                  <a:solidFill>
                    <a:schemeClr val="bg1"/>
                  </a:solidFill>
                  <a:latin typeface="微软雅黑" pitchFamily="34" charset="-122"/>
                  <a:ea typeface="微软雅黑" pitchFamily="34" charset="-122"/>
                </a:rPr>
                <a:t>数据</a:t>
              </a:r>
              <a:endParaRPr kumimoji="1" lang="en-US" altLang="zh-CN" sz="1200" b="1" dirty="0">
                <a:solidFill>
                  <a:schemeClr val="bg1"/>
                </a:solidFill>
                <a:latin typeface="微软雅黑" pitchFamily="34" charset="-122"/>
                <a:ea typeface="微软雅黑" pitchFamily="34" charset="-122"/>
              </a:endParaRPr>
            </a:p>
            <a:p>
              <a:pPr algn="ctr" latinLnBrk="1"/>
              <a:r>
                <a:rPr kumimoji="1" lang="zh-CN" altLang="en-US" sz="1200" b="1" dirty="0">
                  <a:solidFill>
                    <a:schemeClr val="bg1"/>
                  </a:solidFill>
                  <a:latin typeface="微软雅黑" pitchFamily="34" charset="-122"/>
                  <a:ea typeface="微软雅黑" pitchFamily="34" charset="-122"/>
                </a:rPr>
                <a:t>安全标准</a:t>
              </a:r>
              <a:endParaRPr kumimoji="1" lang="en-US" altLang="ko-KR" sz="1200" b="1" dirty="0">
                <a:solidFill>
                  <a:schemeClr val="bg1"/>
                </a:solidFill>
                <a:latin typeface="微软雅黑" pitchFamily="34" charset="-122"/>
                <a:ea typeface="微软雅黑" pitchFamily="34" charset="-122"/>
              </a:endParaRPr>
            </a:p>
          </p:txBody>
        </p:sp>
        <p:sp>
          <p:nvSpPr>
            <p:cNvPr id="46" name="AutoShape 5"/>
            <p:cNvSpPr>
              <a:spLocks noChangeArrowheads="1"/>
            </p:cNvSpPr>
            <p:nvPr/>
          </p:nvSpPr>
          <p:spPr bwMode="auto">
            <a:xfrm>
              <a:off x="1214414" y="2120750"/>
              <a:ext cx="1482658" cy="943919"/>
            </a:xfrm>
            <a:prstGeom prst="hexagon">
              <a:avLst>
                <a:gd name="adj" fmla="val 28926"/>
                <a:gd name="vf" fmla="val 115470"/>
              </a:avLst>
            </a:prstGeom>
            <a:gradFill rotWithShape="1">
              <a:gsLst>
                <a:gs pos="0">
                  <a:srgbClr val="00FFCC"/>
                </a:gs>
                <a:gs pos="100000">
                  <a:srgbClr val="00765E"/>
                </a:gs>
              </a:gsLst>
              <a:path path="rect">
                <a:fillToRect r="100000" b="100000"/>
              </a:path>
            </a:gradFill>
            <a:ln w="9525">
              <a:miter lim="800000"/>
              <a:headEnd/>
              <a:tailEnd/>
            </a:ln>
            <a:scene3d>
              <a:camera prst="legacyObliqueTopRight"/>
              <a:lightRig rig="legacyFlat3" dir="b"/>
            </a:scene3d>
            <a:sp3d extrusionH="227000" prstMaterial="legacyMatte">
              <a:bevelT w="13500" h="13500" prst="angle"/>
              <a:bevelB w="13500" h="13500" prst="angle"/>
              <a:extrusionClr>
                <a:srgbClr val="00FFCC"/>
              </a:extrusionClr>
            </a:sp3d>
          </p:spPr>
          <p:txBody>
            <a:bodyPr wrap="none" anchor="ctr">
              <a:flatTx/>
            </a:bodyPr>
            <a:lstStyle/>
            <a:p>
              <a:pPr algn="ctr" latinLnBrk="1"/>
              <a:r>
                <a:rPr kumimoji="1" lang="zh-CN" altLang="en-US" sz="1200" b="1" dirty="0">
                  <a:solidFill>
                    <a:schemeClr val="bg1"/>
                  </a:solidFill>
                  <a:latin typeface="微软雅黑" pitchFamily="34" charset="-122"/>
                  <a:ea typeface="微软雅黑" pitchFamily="34" charset="-122"/>
                </a:rPr>
                <a:t>数据</a:t>
              </a:r>
              <a:endParaRPr kumimoji="1" lang="en-US" altLang="zh-CN" sz="1200" b="1" dirty="0">
                <a:solidFill>
                  <a:schemeClr val="bg1"/>
                </a:solidFill>
                <a:latin typeface="微软雅黑" pitchFamily="34" charset="-122"/>
                <a:ea typeface="微软雅黑" pitchFamily="34" charset="-122"/>
              </a:endParaRPr>
            </a:p>
            <a:p>
              <a:pPr algn="ctr" latinLnBrk="1"/>
              <a:r>
                <a:rPr kumimoji="1" lang="zh-CN" altLang="en-US" sz="1200" b="1" dirty="0">
                  <a:solidFill>
                    <a:schemeClr val="bg1"/>
                  </a:solidFill>
                  <a:latin typeface="微软雅黑" pitchFamily="34" charset="-122"/>
                  <a:ea typeface="微软雅黑" pitchFamily="34" charset="-122"/>
                </a:rPr>
                <a:t>采集标准</a:t>
              </a:r>
              <a:endParaRPr kumimoji="1" lang="en-US" altLang="ko-KR" sz="1200" b="1" dirty="0">
                <a:solidFill>
                  <a:schemeClr val="bg1"/>
                </a:solidFill>
                <a:latin typeface="微软雅黑" pitchFamily="34" charset="-122"/>
                <a:ea typeface="微软雅黑" pitchFamily="34" charset="-122"/>
              </a:endParaRPr>
            </a:p>
          </p:txBody>
        </p:sp>
        <p:sp>
          <p:nvSpPr>
            <p:cNvPr id="47" name="AutoShape 6"/>
            <p:cNvSpPr>
              <a:spLocks noChangeArrowheads="1"/>
            </p:cNvSpPr>
            <p:nvPr/>
          </p:nvSpPr>
          <p:spPr bwMode="auto">
            <a:xfrm>
              <a:off x="2365352" y="1615925"/>
              <a:ext cx="1481144" cy="943919"/>
            </a:xfrm>
            <a:prstGeom prst="hexagon">
              <a:avLst>
                <a:gd name="adj" fmla="val 28896"/>
                <a:gd name="vf" fmla="val 115470"/>
              </a:avLst>
            </a:prstGeom>
            <a:gradFill rotWithShape="1">
              <a:gsLst>
                <a:gs pos="0">
                  <a:srgbClr val="33CCFF"/>
                </a:gs>
                <a:gs pos="100000">
                  <a:srgbClr val="185E76"/>
                </a:gs>
              </a:gsLst>
              <a:path path="rect">
                <a:fillToRect r="100000" b="100000"/>
              </a:path>
            </a:gradFill>
            <a:ln w="9525">
              <a:miter lim="800000"/>
              <a:headEnd/>
              <a:tailEnd/>
            </a:ln>
            <a:scene3d>
              <a:camera prst="legacyObliqueTopRight"/>
              <a:lightRig rig="legacyFlat3" dir="b"/>
            </a:scene3d>
            <a:sp3d extrusionH="227000" prstMaterial="legacyMatte">
              <a:bevelT w="13500" h="13500" prst="angle"/>
              <a:bevelB w="13500" h="13500" prst="angle"/>
              <a:extrusionClr>
                <a:srgbClr val="33CCFF"/>
              </a:extrusionClr>
            </a:sp3d>
          </p:spPr>
          <p:txBody>
            <a:bodyPr wrap="none" anchor="ctr">
              <a:flatTx/>
            </a:bodyPr>
            <a:lstStyle/>
            <a:p>
              <a:pPr algn="ctr" latinLnBrk="1"/>
              <a:r>
                <a:rPr kumimoji="1" lang="zh-CN" altLang="en-US" sz="1200" b="1" dirty="0">
                  <a:solidFill>
                    <a:schemeClr val="bg1"/>
                  </a:solidFill>
                  <a:latin typeface="微软雅黑" pitchFamily="34" charset="-122"/>
                  <a:ea typeface="微软雅黑" pitchFamily="34" charset="-122"/>
                </a:rPr>
                <a:t>信息分类</a:t>
              </a:r>
              <a:endParaRPr kumimoji="1" lang="en-US" altLang="zh-CN" sz="1200" b="1" dirty="0">
                <a:solidFill>
                  <a:schemeClr val="bg1"/>
                </a:solidFill>
                <a:latin typeface="微软雅黑" pitchFamily="34" charset="-122"/>
                <a:ea typeface="微软雅黑" pitchFamily="34" charset="-122"/>
              </a:endParaRPr>
            </a:p>
            <a:p>
              <a:pPr algn="ctr" latinLnBrk="1"/>
              <a:r>
                <a:rPr kumimoji="1" lang="zh-CN" altLang="en-US" sz="1200" b="1" dirty="0">
                  <a:solidFill>
                    <a:schemeClr val="bg1"/>
                  </a:solidFill>
                  <a:latin typeface="微软雅黑" pitchFamily="34" charset="-122"/>
                  <a:ea typeface="微软雅黑" pitchFamily="34" charset="-122"/>
                </a:rPr>
                <a:t>编码标准</a:t>
              </a:r>
              <a:endParaRPr kumimoji="1" lang="en-US" altLang="ko-KR" sz="1200" b="1" dirty="0">
                <a:solidFill>
                  <a:schemeClr val="bg1"/>
                </a:solidFill>
                <a:latin typeface="微软雅黑" pitchFamily="34" charset="-122"/>
                <a:ea typeface="微软雅黑" pitchFamily="34" charset="-122"/>
              </a:endParaRPr>
            </a:p>
          </p:txBody>
        </p:sp>
        <p:sp>
          <p:nvSpPr>
            <p:cNvPr id="48" name="AutoShape 7"/>
            <p:cNvSpPr>
              <a:spLocks noChangeArrowheads="1"/>
            </p:cNvSpPr>
            <p:nvPr/>
          </p:nvSpPr>
          <p:spPr bwMode="auto">
            <a:xfrm>
              <a:off x="2365352" y="3632844"/>
              <a:ext cx="1481144" cy="943919"/>
            </a:xfrm>
            <a:prstGeom prst="hexagon">
              <a:avLst>
                <a:gd name="adj" fmla="val 28896"/>
                <a:gd name="vf" fmla="val 115470"/>
              </a:avLst>
            </a:prstGeom>
            <a:gradFill rotWithShape="1">
              <a:gsLst>
                <a:gs pos="0">
                  <a:srgbClr val="CCFF33"/>
                </a:gs>
                <a:gs pos="100000">
                  <a:srgbClr val="5E7618"/>
                </a:gs>
              </a:gsLst>
              <a:path path="rect">
                <a:fillToRect r="100000" b="100000"/>
              </a:path>
            </a:gradFill>
            <a:ln w="9525">
              <a:miter lim="800000"/>
              <a:headEnd/>
              <a:tailEnd/>
            </a:ln>
            <a:scene3d>
              <a:camera prst="legacyObliqueTopRight"/>
              <a:lightRig rig="legacyFlat3" dir="b"/>
            </a:scene3d>
            <a:sp3d extrusionH="227000" prstMaterial="legacyMatte">
              <a:bevelT w="13500" h="13500" prst="angle"/>
              <a:bevelB w="13500" h="13500" prst="angle"/>
              <a:extrusionClr>
                <a:srgbClr val="CCFF33"/>
              </a:extrusionClr>
            </a:sp3d>
          </p:spPr>
          <p:txBody>
            <a:bodyPr wrap="none" anchor="ctr">
              <a:flatTx/>
            </a:bodyPr>
            <a:lstStyle/>
            <a:p>
              <a:pPr algn="ctr" latinLnBrk="1"/>
              <a:r>
                <a:rPr kumimoji="1" lang="zh-CN" altLang="en-US" sz="1200" b="1" dirty="0">
                  <a:solidFill>
                    <a:schemeClr val="bg1"/>
                  </a:solidFill>
                  <a:latin typeface="微软雅黑" pitchFamily="34" charset="-122"/>
                  <a:ea typeface="微软雅黑" pitchFamily="34" charset="-122"/>
                </a:rPr>
                <a:t>数据</a:t>
              </a:r>
              <a:endParaRPr kumimoji="1" lang="en-US" altLang="zh-CN" sz="1200" b="1" dirty="0">
                <a:solidFill>
                  <a:schemeClr val="bg1"/>
                </a:solidFill>
                <a:latin typeface="微软雅黑" pitchFamily="34" charset="-122"/>
                <a:ea typeface="微软雅黑" pitchFamily="34" charset="-122"/>
              </a:endParaRPr>
            </a:p>
            <a:p>
              <a:pPr algn="ctr" latinLnBrk="1"/>
              <a:r>
                <a:rPr kumimoji="1" lang="zh-CN" altLang="en-US" sz="1200" b="1" dirty="0">
                  <a:solidFill>
                    <a:schemeClr val="bg1"/>
                  </a:solidFill>
                  <a:latin typeface="微软雅黑" pitchFamily="34" charset="-122"/>
                  <a:ea typeface="微软雅黑" pitchFamily="34" charset="-122"/>
                </a:rPr>
                <a:t>描述标准</a:t>
              </a:r>
              <a:endParaRPr kumimoji="1" lang="en-US" altLang="ko-KR" sz="1200" b="1" dirty="0">
                <a:solidFill>
                  <a:schemeClr val="bg1"/>
                </a:solidFill>
                <a:latin typeface="微软雅黑" pitchFamily="34" charset="-122"/>
                <a:ea typeface="微软雅黑" pitchFamily="34" charset="-122"/>
              </a:endParaRPr>
            </a:p>
          </p:txBody>
        </p:sp>
        <p:sp>
          <p:nvSpPr>
            <p:cNvPr id="49" name="AutoShape 8"/>
            <p:cNvSpPr>
              <a:spLocks noChangeArrowheads="1"/>
            </p:cNvSpPr>
            <p:nvPr/>
          </p:nvSpPr>
          <p:spPr bwMode="auto">
            <a:xfrm>
              <a:off x="3514702" y="3129209"/>
              <a:ext cx="1482658" cy="943920"/>
            </a:xfrm>
            <a:prstGeom prst="hexagon">
              <a:avLst>
                <a:gd name="adj" fmla="val 28926"/>
                <a:gd name="vf" fmla="val 115470"/>
              </a:avLst>
            </a:prstGeom>
            <a:gradFill rotWithShape="1">
              <a:gsLst>
                <a:gs pos="0">
                  <a:srgbClr val="FF9999"/>
                </a:gs>
                <a:gs pos="100000">
                  <a:srgbClr val="764747"/>
                </a:gs>
              </a:gsLst>
              <a:path path="rect">
                <a:fillToRect r="100000" b="100000"/>
              </a:path>
            </a:gradFill>
            <a:ln w="9525">
              <a:miter lim="800000"/>
              <a:headEnd/>
              <a:tailEnd/>
            </a:ln>
            <a:scene3d>
              <a:camera prst="legacyObliqueTopRight"/>
              <a:lightRig rig="legacyFlat3" dir="b"/>
            </a:scene3d>
            <a:sp3d extrusionH="227000" prstMaterial="legacyMatte">
              <a:bevelT w="13500" h="13500" prst="angle"/>
              <a:bevelB w="13500" h="13500" prst="angle"/>
              <a:extrusionClr>
                <a:srgbClr val="FF9999"/>
              </a:extrusionClr>
            </a:sp3d>
          </p:spPr>
          <p:txBody>
            <a:bodyPr wrap="none" anchor="ctr">
              <a:flatTx/>
            </a:bodyPr>
            <a:lstStyle/>
            <a:p>
              <a:pPr algn="ctr" latinLnBrk="1"/>
              <a:r>
                <a:rPr kumimoji="1" lang="zh-CN" altLang="en-US" sz="1200" b="1" dirty="0">
                  <a:solidFill>
                    <a:schemeClr val="bg1"/>
                  </a:solidFill>
                  <a:latin typeface="微软雅黑" pitchFamily="34" charset="-122"/>
                  <a:ea typeface="微软雅黑" pitchFamily="34" charset="-122"/>
                </a:rPr>
                <a:t>数据传输</a:t>
              </a:r>
              <a:endParaRPr kumimoji="1" lang="en-US" altLang="zh-CN" sz="1200" b="1" dirty="0">
                <a:solidFill>
                  <a:schemeClr val="bg1"/>
                </a:solidFill>
                <a:latin typeface="微软雅黑" pitchFamily="34" charset="-122"/>
                <a:ea typeface="微软雅黑" pitchFamily="34" charset="-122"/>
              </a:endParaRPr>
            </a:p>
            <a:p>
              <a:pPr algn="ctr" latinLnBrk="1"/>
              <a:r>
                <a:rPr kumimoji="1" lang="zh-CN" altLang="en-US" sz="1200" b="1" dirty="0">
                  <a:solidFill>
                    <a:schemeClr val="bg1"/>
                  </a:solidFill>
                  <a:latin typeface="微软雅黑" pitchFamily="34" charset="-122"/>
                  <a:ea typeface="微软雅黑" pitchFamily="34" charset="-122"/>
                </a:rPr>
                <a:t>交换标准</a:t>
              </a:r>
              <a:endParaRPr kumimoji="1" lang="en-US" altLang="ko-KR" sz="1200" b="1" dirty="0">
                <a:solidFill>
                  <a:schemeClr val="bg1"/>
                </a:solidFill>
                <a:latin typeface="微软雅黑" pitchFamily="34" charset="-122"/>
                <a:ea typeface="微软雅黑" pitchFamily="34" charset="-122"/>
              </a:endParaRPr>
            </a:p>
          </p:txBody>
        </p:sp>
        <p:sp>
          <p:nvSpPr>
            <p:cNvPr id="50" name="AutoShape 9"/>
            <p:cNvSpPr>
              <a:spLocks noChangeArrowheads="1"/>
            </p:cNvSpPr>
            <p:nvPr/>
          </p:nvSpPr>
          <p:spPr bwMode="auto">
            <a:xfrm>
              <a:off x="3514702" y="2120750"/>
              <a:ext cx="1482658" cy="943919"/>
            </a:xfrm>
            <a:prstGeom prst="hexagon">
              <a:avLst>
                <a:gd name="adj" fmla="val 28926"/>
                <a:gd name="vf" fmla="val 115470"/>
              </a:avLst>
            </a:prstGeom>
            <a:gradFill rotWithShape="1">
              <a:gsLst>
                <a:gs pos="0">
                  <a:srgbClr val="FFFF99"/>
                </a:gs>
                <a:gs pos="100000">
                  <a:srgbClr val="767647"/>
                </a:gs>
              </a:gsLst>
              <a:path path="rect">
                <a:fillToRect r="100000" b="100000"/>
              </a:path>
            </a:gradFill>
            <a:ln w="9525">
              <a:miter lim="800000"/>
              <a:headEnd/>
              <a:tailEnd/>
            </a:ln>
            <a:scene3d>
              <a:camera prst="legacyObliqueTopRight"/>
              <a:lightRig rig="legacyFlat3" dir="b"/>
            </a:scene3d>
            <a:sp3d extrusionH="227000" prstMaterial="legacyMatte">
              <a:bevelT w="13500" h="13500" prst="angle"/>
              <a:bevelB w="13500" h="13500" prst="angle"/>
              <a:extrusionClr>
                <a:srgbClr val="FFFF99"/>
              </a:extrusionClr>
            </a:sp3d>
          </p:spPr>
          <p:txBody>
            <a:bodyPr wrap="none" anchor="ctr">
              <a:flatTx/>
            </a:bodyPr>
            <a:lstStyle/>
            <a:p>
              <a:pPr algn="ctr" latinLnBrk="1"/>
              <a:r>
                <a:rPr kumimoji="1" lang="zh-CN" altLang="en-US" sz="1200" b="1" dirty="0">
                  <a:solidFill>
                    <a:schemeClr val="bg1"/>
                  </a:solidFill>
                  <a:latin typeface="微软雅黑" pitchFamily="34" charset="-122"/>
                  <a:ea typeface="微软雅黑" pitchFamily="34" charset="-122"/>
                </a:rPr>
                <a:t>数据</a:t>
              </a:r>
              <a:endParaRPr kumimoji="1" lang="en-US" altLang="zh-CN" sz="1200" b="1" dirty="0">
                <a:solidFill>
                  <a:schemeClr val="bg1"/>
                </a:solidFill>
                <a:latin typeface="微软雅黑" pitchFamily="34" charset="-122"/>
                <a:ea typeface="微软雅黑" pitchFamily="34" charset="-122"/>
              </a:endParaRPr>
            </a:p>
            <a:p>
              <a:pPr algn="ctr" latinLnBrk="1"/>
              <a:r>
                <a:rPr kumimoji="1" lang="zh-CN" altLang="en-US" sz="1200" b="1" dirty="0">
                  <a:solidFill>
                    <a:schemeClr val="bg1"/>
                  </a:solidFill>
                  <a:latin typeface="微软雅黑" pitchFamily="34" charset="-122"/>
                  <a:ea typeface="微软雅黑" pitchFamily="34" charset="-122"/>
                </a:rPr>
                <a:t>存储标准</a:t>
              </a:r>
              <a:endParaRPr kumimoji="1" lang="en-US" altLang="ko-KR" sz="1200" b="1" dirty="0">
                <a:solidFill>
                  <a:schemeClr val="bg1"/>
                </a:solidFill>
                <a:latin typeface="微软雅黑" pitchFamily="34" charset="-122"/>
                <a:ea typeface="微软雅黑" pitchFamily="34" charset="-122"/>
              </a:endParaRPr>
            </a:p>
          </p:txBody>
        </p:sp>
        <p:sp>
          <p:nvSpPr>
            <p:cNvPr id="51" name="AutoShape 10"/>
            <p:cNvSpPr>
              <a:spLocks noChangeArrowheads="1"/>
            </p:cNvSpPr>
            <p:nvPr/>
          </p:nvSpPr>
          <p:spPr bwMode="auto">
            <a:xfrm>
              <a:off x="2189140" y="2497663"/>
              <a:ext cx="1850297" cy="1180178"/>
            </a:xfrm>
            <a:prstGeom prst="hexagon">
              <a:avLst>
                <a:gd name="adj" fmla="val 28872"/>
                <a:gd name="vf" fmla="val 115470"/>
              </a:avLst>
            </a:prstGeom>
            <a:solidFill>
              <a:srgbClr val="006666">
                <a:alpha val="50195"/>
              </a:srgbClr>
            </a:solidFill>
            <a:ln w="9525">
              <a:solidFill>
                <a:srgbClr val="CCCCFF"/>
              </a:solidFill>
              <a:prstDash val="dash"/>
              <a:miter lim="800000"/>
              <a:headEnd/>
              <a:tailEnd/>
            </a:ln>
          </p:spPr>
          <p:txBody>
            <a:bodyPr wrap="none" anchor="ctr"/>
            <a:lstStyle/>
            <a:p>
              <a:pPr algn="ctr" latinLnBrk="1"/>
              <a:endParaRPr lang="ko-KR" altLang="en-US" sz="1600" dirty="0">
                <a:solidFill>
                  <a:srgbClr val="FFFFFF"/>
                </a:solidFill>
                <a:latin typeface="微软雅黑" panose="020B0503020204020204" pitchFamily="34" charset="-122"/>
                <a:ea typeface="HY견고딕" pitchFamily="18" charset="-127"/>
              </a:endParaRPr>
            </a:p>
            <a:p>
              <a:pPr algn="ctr" latinLnBrk="1"/>
              <a:r>
                <a:rPr lang="zh-CN" altLang="en-US" sz="1400" b="1" dirty="0">
                  <a:solidFill>
                    <a:schemeClr val="bg1"/>
                  </a:solidFill>
                  <a:latin typeface="微软雅黑" pitchFamily="34" charset="-122"/>
                  <a:ea typeface="微软雅黑" pitchFamily="34" charset="-122"/>
                </a:rPr>
                <a:t>信息资源及</a:t>
              </a:r>
              <a:endParaRPr lang="en-US" altLang="zh-CN" sz="1400" b="1" dirty="0">
                <a:solidFill>
                  <a:schemeClr val="bg1"/>
                </a:solidFill>
                <a:latin typeface="微软雅黑" pitchFamily="34" charset="-122"/>
                <a:ea typeface="微软雅黑" pitchFamily="34" charset="-122"/>
              </a:endParaRPr>
            </a:p>
            <a:p>
              <a:pPr algn="ctr" latinLnBrk="1"/>
              <a:r>
                <a:rPr lang="zh-CN" altLang="en-US" sz="1400" b="1" dirty="0">
                  <a:solidFill>
                    <a:schemeClr val="bg1"/>
                  </a:solidFill>
                  <a:latin typeface="微软雅黑" pitchFamily="34" charset="-122"/>
                  <a:ea typeface="微软雅黑" pitchFamily="34" charset="-122"/>
                </a:rPr>
                <a:t>数据</a:t>
              </a:r>
              <a:r>
                <a:rPr lang="zh-CN" altLang="en-US" sz="1400" b="1" dirty="0" smtClean="0">
                  <a:solidFill>
                    <a:schemeClr val="bg1"/>
                  </a:solidFill>
                  <a:latin typeface="微软雅黑" pitchFamily="34" charset="-122"/>
                  <a:ea typeface="微软雅黑" pitchFamily="34" charset="-122"/>
                </a:rPr>
                <a:t>交换</a:t>
              </a:r>
              <a:endParaRPr lang="en-US" altLang="zh-CN" sz="1400" b="1" dirty="0" smtClean="0">
                <a:solidFill>
                  <a:schemeClr val="bg1"/>
                </a:solidFill>
                <a:latin typeface="微软雅黑" pitchFamily="34" charset="-122"/>
                <a:ea typeface="微软雅黑" pitchFamily="34" charset="-122"/>
              </a:endParaRPr>
            </a:p>
            <a:p>
              <a:pPr algn="ctr" latinLnBrk="1"/>
              <a:r>
                <a:rPr lang="zh-CN" altLang="en-US" sz="1400" b="1" dirty="0" smtClean="0">
                  <a:solidFill>
                    <a:schemeClr val="bg1"/>
                  </a:solidFill>
                  <a:latin typeface="微软雅黑" pitchFamily="34" charset="-122"/>
                  <a:ea typeface="微软雅黑" pitchFamily="34" charset="-122"/>
                </a:rPr>
                <a:t>标准</a:t>
              </a:r>
              <a:endParaRPr lang="en-US" altLang="ko-KR" sz="1400" b="1" dirty="0">
                <a:solidFill>
                  <a:schemeClr val="bg1"/>
                </a:solidFill>
                <a:latin typeface="微软雅黑" pitchFamily="34" charset="-122"/>
                <a:ea typeface="微软雅黑" pitchFamily="34" charset="-122"/>
              </a:endParaRPr>
            </a:p>
            <a:p>
              <a:pPr algn="ctr" latinLnBrk="1"/>
              <a:endParaRPr kumimoji="1" lang="ko-KR" altLang="en-US" dirty="0">
                <a:solidFill>
                  <a:srgbClr val="000000"/>
                </a:solidFill>
                <a:latin typeface="微软雅黑" panose="020B0503020204020204" pitchFamily="34" charset="-122"/>
                <a:ea typeface="Gulim" pitchFamily="34" charset="-127"/>
              </a:endParaRPr>
            </a:p>
          </p:txBody>
        </p:sp>
      </p:grpSp>
      <p:grpSp>
        <p:nvGrpSpPr>
          <p:cNvPr id="52" name="组合 91"/>
          <p:cNvGrpSpPr/>
          <p:nvPr/>
        </p:nvGrpSpPr>
        <p:grpSpPr>
          <a:xfrm>
            <a:off x="2245953" y="674922"/>
            <a:ext cx="2383703" cy="492107"/>
            <a:chOff x="1911254" y="1054520"/>
            <a:chExt cx="2714644" cy="492107"/>
          </a:xfrm>
        </p:grpSpPr>
        <p:sp>
          <p:nvSpPr>
            <p:cNvPr id="53" name="TextBox 302"/>
            <p:cNvSpPr txBox="1">
              <a:spLocks noChangeArrowheads="1"/>
            </p:cNvSpPr>
            <p:nvPr/>
          </p:nvSpPr>
          <p:spPr bwMode="auto">
            <a:xfrm>
              <a:off x="1911254" y="1054520"/>
              <a:ext cx="2714644" cy="253916"/>
            </a:xfrm>
            <a:prstGeom prst="rect">
              <a:avLst/>
            </a:prstGeom>
            <a:noFill/>
            <a:ln w="9525">
              <a:noFill/>
              <a:miter lim="800000"/>
              <a:headEnd/>
              <a:tailEnd/>
            </a:ln>
          </p:spPr>
          <p:txBody>
            <a:bodyPr wrap="square">
              <a:spAutoFit/>
            </a:bodyPr>
            <a:lstStyle/>
            <a:p>
              <a:r>
                <a:rPr lang="zh-CN" altLang="en-US" sz="1050" u="sng" dirty="0">
                  <a:latin typeface="微软雅黑" panose="020B0503020204020204" pitchFamily="34" charset="-122"/>
                  <a:ea typeface="微软雅黑" panose="020B0503020204020204" pitchFamily="34" charset="-122"/>
                </a:rPr>
                <a:t>编码标准管理、编码数据维护</a:t>
              </a:r>
            </a:p>
          </p:txBody>
        </p:sp>
        <p:cxnSp>
          <p:nvCxnSpPr>
            <p:cNvPr id="54" name="直接箭头连接符 53"/>
            <p:cNvCxnSpPr>
              <a:stCxn id="53" idx="2"/>
            </p:cNvCxnSpPr>
            <p:nvPr/>
          </p:nvCxnSpPr>
          <p:spPr>
            <a:xfrm flipH="1">
              <a:off x="3267785" y="1308436"/>
              <a:ext cx="792" cy="23819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5" name="组合 92"/>
          <p:cNvGrpSpPr/>
          <p:nvPr/>
        </p:nvGrpSpPr>
        <p:grpSpPr>
          <a:xfrm>
            <a:off x="4753126" y="1047739"/>
            <a:ext cx="851648" cy="790217"/>
            <a:chOff x="4316494" y="1214428"/>
            <a:chExt cx="969886" cy="790217"/>
          </a:xfrm>
        </p:grpSpPr>
        <p:sp>
          <p:nvSpPr>
            <p:cNvPr id="56" name="TextBox 316"/>
            <p:cNvSpPr txBox="1">
              <a:spLocks noChangeArrowheads="1"/>
            </p:cNvSpPr>
            <p:nvPr/>
          </p:nvSpPr>
          <p:spPr bwMode="auto">
            <a:xfrm>
              <a:off x="4357686" y="1214428"/>
              <a:ext cx="928694" cy="415498"/>
            </a:xfrm>
            <a:prstGeom prst="rect">
              <a:avLst/>
            </a:prstGeom>
            <a:noFill/>
            <a:ln w="9525">
              <a:noFill/>
              <a:miter lim="800000"/>
              <a:headEnd/>
              <a:tailEnd/>
            </a:ln>
          </p:spPr>
          <p:txBody>
            <a:bodyPr wrap="square">
              <a:spAutoFit/>
            </a:bodyPr>
            <a:lstStyle/>
            <a:p>
              <a:r>
                <a:rPr lang="zh-CN" altLang="en-US" sz="1050" u="sng" dirty="0">
                  <a:latin typeface="微软雅黑" panose="020B0503020204020204" pitchFamily="34" charset="-122"/>
                  <a:ea typeface="微软雅黑" panose="020B0503020204020204" pitchFamily="34" charset="-122"/>
                </a:rPr>
                <a:t>指导数据库建设</a:t>
              </a:r>
            </a:p>
          </p:txBody>
        </p:sp>
        <p:cxnSp>
          <p:nvCxnSpPr>
            <p:cNvPr id="57" name="直接箭头连接符 56"/>
            <p:cNvCxnSpPr/>
            <p:nvPr/>
          </p:nvCxnSpPr>
          <p:spPr>
            <a:xfrm flipH="1">
              <a:off x="4316494" y="1769807"/>
              <a:ext cx="426146" cy="2348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8" name="组合 93"/>
          <p:cNvGrpSpPr/>
          <p:nvPr/>
        </p:nvGrpSpPr>
        <p:grpSpPr>
          <a:xfrm>
            <a:off x="4474098" y="3516260"/>
            <a:ext cx="1066394" cy="744879"/>
            <a:chOff x="4143372" y="3956882"/>
            <a:chExt cx="1214446" cy="744878"/>
          </a:xfrm>
        </p:grpSpPr>
        <p:sp>
          <p:nvSpPr>
            <p:cNvPr id="59" name="TextBox 325"/>
            <p:cNvSpPr txBox="1">
              <a:spLocks noChangeArrowheads="1"/>
            </p:cNvSpPr>
            <p:nvPr/>
          </p:nvSpPr>
          <p:spPr bwMode="auto">
            <a:xfrm>
              <a:off x="4143372" y="4286262"/>
              <a:ext cx="1214446" cy="415498"/>
            </a:xfrm>
            <a:prstGeom prst="rect">
              <a:avLst/>
            </a:prstGeom>
            <a:noFill/>
            <a:ln w="9525">
              <a:noFill/>
              <a:miter lim="800000"/>
              <a:headEnd/>
              <a:tailEnd/>
            </a:ln>
          </p:spPr>
          <p:txBody>
            <a:bodyPr wrap="square">
              <a:spAutoFit/>
            </a:bodyPr>
            <a:lstStyle/>
            <a:p>
              <a:r>
                <a:rPr lang="zh-CN" altLang="en-US" sz="1050" u="sng" dirty="0">
                  <a:latin typeface="微软雅黑" panose="020B0503020204020204" pitchFamily="34" charset="-122"/>
                  <a:ea typeface="微软雅黑" panose="020B0503020204020204" pitchFamily="34" charset="-122"/>
                </a:rPr>
                <a:t>指导完成消息的封装和解析</a:t>
              </a:r>
            </a:p>
          </p:txBody>
        </p:sp>
        <p:cxnSp>
          <p:nvCxnSpPr>
            <p:cNvPr id="60" name="直接箭头连接符 59"/>
            <p:cNvCxnSpPr>
              <a:stCxn id="59" idx="0"/>
            </p:cNvCxnSpPr>
            <p:nvPr/>
          </p:nvCxnSpPr>
          <p:spPr>
            <a:xfrm flipH="1" flipV="1">
              <a:off x="4414016" y="3956882"/>
              <a:ext cx="336579" cy="3293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1" name="组合 94"/>
          <p:cNvGrpSpPr/>
          <p:nvPr/>
        </p:nvGrpSpPr>
        <p:grpSpPr>
          <a:xfrm>
            <a:off x="2555777" y="4192420"/>
            <a:ext cx="1819142" cy="558374"/>
            <a:chOff x="2214546" y="4572014"/>
            <a:chExt cx="2071702" cy="558374"/>
          </a:xfrm>
        </p:grpSpPr>
        <p:sp>
          <p:nvSpPr>
            <p:cNvPr id="62" name="TextBox 334"/>
            <p:cNvSpPr txBox="1">
              <a:spLocks noChangeArrowheads="1"/>
            </p:cNvSpPr>
            <p:nvPr/>
          </p:nvSpPr>
          <p:spPr bwMode="auto">
            <a:xfrm>
              <a:off x="2214546" y="4714890"/>
              <a:ext cx="2071702" cy="415498"/>
            </a:xfrm>
            <a:prstGeom prst="rect">
              <a:avLst/>
            </a:prstGeom>
            <a:noFill/>
            <a:ln w="9525">
              <a:noFill/>
              <a:miter lim="800000"/>
              <a:headEnd/>
              <a:tailEnd/>
            </a:ln>
          </p:spPr>
          <p:txBody>
            <a:bodyPr wrap="square">
              <a:spAutoFit/>
            </a:bodyPr>
            <a:lstStyle/>
            <a:p>
              <a:r>
                <a:rPr lang="zh-CN" altLang="en-US" sz="1050" u="sng" dirty="0">
                  <a:latin typeface="微软雅黑" panose="020B0503020204020204" pitchFamily="34" charset="-122"/>
                  <a:ea typeface="微软雅黑" panose="020B0503020204020204" pitchFamily="34" charset="-122"/>
                </a:rPr>
                <a:t>基于该标准的元数据管理</a:t>
              </a:r>
            </a:p>
          </p:txBody>
        </p:sp>
        <p:cxnSp>
          <p:nvCxnSpPr>
            <p:cNvPr id="63" name="直接箭头连接符 62"/>
            <p:cNvCxnSpPr>
              <a:stCxn id="62" idx="0"/>
            </p:cNvCxnSpPr>
            <p:nvPr/>
          </p:nvCxnSpPr>
          <p:spPr>
            <a:xfrm flipV="1">
              <a:off x="3250398" y="4572014"/>
              <a:ext cx="35721" cy="1428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4" name="组合 95"/>
          <p:cNvGrpSpPr/>
          <p:nvPr/>
        </p:nvGrpSpPr>
        <p:grpSpPr>
          <a:xfrm>
            <a:off x="710448" y="3253247"/>
            <a:ext cx="1373197" cy="678510"/>
            <a:chOff x="-332630" y="3632842"/>
            <a:chExt cx="1563846" cy="678510"/>
          </a:xfrm>
        </p:grpSpPr>
        <p:sp>
          <p:nvSpPr>
            <p:cNvPr id="65" name="TextBox 342"/>
            <p:cNvSpPr txBox="1">
              <a:spLocks noChangeArrowheads="1"/>
            </p:cNvSpPr>
            <p:nvPr/>
          </p:nvSpPr>
          <p:spPr bwMode="auto">
            <a:xfrm>
              <a:off x="-332630" y="3895854"/>
              <a:ext cx="1285886" cy="415498"/>
            </a:xfrm>
            <a:prstGeom prst="rect">
              <a:avLst/>
            </a:prstGeom>
            <a:noFill/>
            <a:ln w="9525">
              <a:noFill/>
              <a:miter lim="800000"/>
              <a:headEnd/>
              <a:tailEnd/>
            </a:ln>
          </p:spPr>
          <p:txBody>
            <a:bodyPr wrap="square">
              <a:spAutoFit/>
            </a:bodyPr>
            <a:lstStyle/>
            <a:p>
              <a:r>
                <a:rPr lang="zh-CN" altLang="en-US" sz="1050" u="sng" dirty="0">
                  <a:latin typeface="微软雅黑" panose="020B0503020204020204" pitchFamily="34" charset="-122"/>
                  <a:ea typeface="微软雅黑" panose="020B0503020204020204" pitchFamily="34" charset="-122"/>
                </a:rPr>
                <a:t>数据访问、操作权限的控制</a:t>
              </a:r>
            </a:p>
          </p:txBody>
        </p:sp>
        <p:cxnSp>
          <p:nvCxnSpPr>
            <p:cNvPr id="66" name="直接箭头连接符 65"/>
            <p:cNvCxnSpPr>
              <a:stCxn id="65" idx="0"/>
            </p:cNvCxnSpPr>
            <p:nvPr/>
          </p:nvCxnSpPr>
          <p:spPr>
            <a:xfrm flipV="1">
              <a:off x="310313" y="3632842"/>
              <a:ext cx="920903" cy="26301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7" name="组合 96"/>
          <p:cNvGrpSpPr/>
          <p:nvPr/>
        </p:nvGrpSpPr>
        <p:grpSpPr>
          <a:xfrm>
            <a:off x="1102657" y="1049145"/>
            <a:ext cx="1129122" cy="898180"/>
            <a:chOff x="142844" y="1428742"/>
            <a:chExt cx="1285884" cy="898180"/>
          </a:xfrm>
        </p:grpSpPr>
        <p:sp>
          <p:nvSpPr>
            <p:cNvPr id="68" name="TextBox 349"/>
            <p:cNvSpPr txBox="1">
              <a:spLocks noChangeArrowheads="1"/>
            </p:cNvSpPr>
            <p:nvPr/>
          </p:nvSpPr>
          <p:spPr bwMode="auto">
            <a:xfrm>
              <a:off x="142844" y="1428742"/>
              <a:ext cx="1285884" cy="415498"/>
            </a:xfrm>
            <a:prstGeom prst="rect">
              <a:avLst/>
            </a:prstGeom>
            <a:noFill/>
            <a:ln w="9525">
              <a:noFill/>
              <a:miter lim="800000"/>
              <a:headEnd/>
              <a:tailEnd/>
            </a:ln>
          </p:spPr>
          <p:txBody>
            <a:bodyPr wrap="square">
              <a:spAutoFit/>
            </a:bodyPr>
            <a:lstStyle/>
            <a:p>
              <a:r>
                <a:rPr lang="zh-CN" altLang="en-US" sz="1050" u="sng" dirty="0">
                  <a:latin typeface="微软雅黑" panose="020B0503020204020204" pitchFamily="34" charset="-122"/>
                  <a:ea typeface="微软雅黑" panose="020B0503020204020204" pitchFamily="34" charset="-122"/>
                </a:rPr>
                <a:t>数据内容、格式、类型的约束</a:t>
              </a:r>
            </a:p>
          </p:txBody>
        </p:sp>
        <p:cxnSp>
          <p:nvCxnSpPr>
            <p:cNvPr id="69" name="直接箭头连接符 68"/>
            <p:cNvCxnSpPr>
              <a:stCxn id="68" idx="2"/>
            </p:cNvCxnSpPr>
            <p:nvPr/>
          </p:nvCxnSpPr>
          <p:spPr>
            <a:xfrm>
              <a:off x="785786" y="1844240"/>
              <a:ext cx="601749" cy="48268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71" name="TextBox 67"/>
          <p:cNvSpPr txBox="1"/>
          <p:nvPr/>
        </p:nvSpPr>
        <p:spPr>
          <a:xfrm>
            <a:off x="5539515" y="1764460"/>
            <a:ext cx="2924095" cy="1477328"/>
          </a:xfrm>
          <a:prstGeom prst="rect">
            <a:avLst/>
          </a:prstGeom>
          <a:ln>
            <a:solidFill>
              <a:schemeClr val="tx1"/>
            </a:solidFill>
          </a:ln>
        </p:spPr>
        <p:style>
          <a:lnRef idx="1">
            <a:schemeClr val="accent5"/>
          </a:lnRef>
          <a:fillRef idx="3">
            <a:schemeClr val="accent5"/>
          </a:fillRef>
          <a:effectRef idx="2">
            <a:schemeClr val="accent5"/>
          </a:effectRef>
          <a:fontRef idx="minor">
            <a:schemeClr val="lt1"/>
          </a:fontRef>
        </p:style>
        <p:txBody>
          <a:bodyPr wrap="square" rtlCol="0">
            <a:spAutoFit/>
          </a:bodyPr>
          <a:lstStyle/>
          <a:p>
            <a:pPr>
              <a:lnSpc>
                <a:spcPct val="150000"/>
              </a:lnSpc>
              <a:buFont typeface="Wingdings" pitchFamily="2" charset="2"/>
              <a:buChar char="Ø"/>
            </a:pPr>
            <a:r>
              <a:rPr lang="en-US" altLang="zh-CN" sz="1200" dirty="0">
                <a:latin typeface="微软雅黑" pitchFamily="34" charset="-122"/>
                <a:ea typeface="微软雅黑" pitchFamily="34" charset="-122"/>
              </a:rPr>
              <a:t>JY/T 1001—2012</a:t>
            </a:r>
            <a:r>
              <a:rPr lang="zh-CN" altLang="en-US" sz="1200" dirty="0">
                <a:latin typeface="微软雅黑" pitchFamily="34" charset="-122"/>
                <a:ea typeface="微软雅黑" pitchFamily="34" charset="-122"/>
              </a:rPr>
              <a:t>教育管理基础代码</a:t>
            </a:r>
            <a:endParaRPr lang="en-US" altLang="zh-CN" sz="1200" dirty="0">
              <a:latin typeface="微软雅黑" pitchFamily="34" charset="-122"/>
              <a:ea typeface="微软雅黑" pitchFamily="34" charset="-122"/>
            </a:endParaRPr>
          </a:p>
          <a:p>
            <a:pPr>
              <a:lnSpc>
                <a:spcPct val="150000"/>
              </a:lnSpc>
              <a:buFont typeface="Wingdings" pitchFamily="2" charset="2"/>
              <a:buChar char="Ø"/>
            </a:pPr>
            <a:r>
              <a:rPr lang="en-US" altLang="zh-CN" sz="1200" dirty="0">
                <a:latin typeface="微软雅黑" pitchFamily="34" charset="-122"/>
                <a:ea typeface="微软雅黑" pitchFamily="34" charset="-122"/>
              </a:rPr>
              <a:t>JY/T 1002—2012</a:t>
            </a:r>
            <a:r>
              <a:rPr lang="zh-CN" altLang="en-US" sz="1200" dirty="0">
                <a:latin typeface="微软雅黑" pitchFamily="34" charset="-122"/>
                <a:ea typeface="微软雅黑" pitchFamily="34" charset="-122"/>
              </a:rPr>
              <a:t>教育管理基础信息</a:t>
            </a:r>
            <a:endParaRPr lang="en-US" altLang="zh-CN" sz="1200" dirty="0">
              <a:latin typeface="微软雅黑" pitchFamily="34" charset="-122"/>
              <a:ea typeface="微软雅黑" pitchFamily="34" charset="-122"/>
            </a:endParaRPr>
          </a:p>
          <a:p>
            <a:pPr>
              <a:lnSpc>
                <a:spcPct val="150000"/>
              </a:lnSpc>
              <a:buFont typeface="Wingdings" pitchFamily="2" charset="2"/>
              <a:buChar char="Ø"/>
            </a:pPr>
            <a:r>
              <a:rPr lang="en-US" altLang="zh-CN" sz="1200" dirty="0">
                <a:latin typeface="微软雅黑" pitchFamily="34" charset="-122"/>
                <a:ea typeface="微软雅黑" pitchFamily="34" charset="-122"/>
              </a:rPr>
              <a:t>JY/T 1003—2012</a:t>
            </a:r>
            <a:r>
              <a:rPr lang="zh-CN" altLang="en-US" sz="1200" dirty="0">
                <a:latin typeface="微软雅黑" pitchFamily="34" charset="-122"/>
                <a:ea typeface="微软雅黑" pitchFamily="34" charset="-122"/>
              </a:rPr>
              <a:t>教育行政管理信息</a:t>
            </a:r>
            <a:endParaRPr lang="en-US" altLang="zh-CN" sz="1200" dirty="0">
              <a:latin typeface="微软雅黑" pitchFamily="34" charset="-122"/>
              <a:ea typeface="微软雅黑" pitchFamily="34" charset="-122"/>
            </a:endParaRPr>
          </a:p>
          <a:p>
            <a:pPr>
              <a:lnSpc>
                <a:spcPct val="150000"/>
              </a:lnSpc>
              <a:buFont typeface="Wingdings" pitchFamily="2" charset="2"/>
              <a:buChar char="Ø"/>
            </a:pPr>
            <a:r>
              <a:rPr lang="en-US" altLang="zh-CN" sz="1200" dirty="0">
                <a:latin typeface="微软雅黑" pitchFamily="34" charset="-122"/>
                <a:ea typeface="微软雅黑" pitchFamily="34" charset="-122"/>
              </a:rPr>
              <a:t>JY/T 1005—2012</a:t>
            </a:r>
            <a:r>
              <a:rPr lang="zh-CN" altLang="en-US" sz="1200" dirty="0">
                <a:latin typeface="微软雅黑" pitchFamily="34" charset="-122"/>
                <a:ea typeface="微软雅黑" pitchFamily="34" charset="-122"/>
              </a:rPr>
              <a:t>中职学校管理信息</a:t>
            </a:r>
            <a:endParaRPr lang="en-US" altLang="zh-CN" sz="1200" dirty="0">
              <a:latin typeface="微软雅黑" pitchFamily="34" charset="-122"/>
              <a:ea typeface="微软雅黑" pitchFamily="34" charset="-122"/>
            </a:endParaRPr>
          </a:p>
          <a:p>
            <a:pPr>
              <a:lnSpc>
                <a:spcPct val="150000"/>
              </a:lnSpc>
              <a:buFont typeface="Wingdings" pitchFamily="2" charset="2"/>
              <a:buChar char="Ø"/>
            </a:pPr>
            <a:r>
              <a:rPr lang="en-US" altLang="zh-CN" sz="1200" dirty="0">
                <a:latin typeface="微软雅黑" pitchFamily="34" charset="-122"/>
                <a:ea typeface="微软雅黑" pitchFamily="34" charset="-122"/>
              </a:rPr>
              <a:t>JY/T 1007—2012</a:t>
            </a:r>
            <a:r>
              <a:rPr lang="zh-CN" altLang="en-US" sz="1200" dirty="0">
                <a:latin typeface="微软雅黑" pitchFamily="34" charset="-122"/>
                <a:ea typeface="微软雅黑" pitchFamily="34" charset="-122"/>
              </a:rPr>
              <a:t>教育统计信息</a:t>
            </a:r>
          </a:p>
        </p:txBody>
      </p:sp>
      <p:cxnSp>
        <p:nvCxnSpPr>
          <p:cNvPr id="72" name="形状 87"/>
          <p:cNvCxnSpPr/>
          <p:nvPr/>
        </p:nvCxnSpPr>
        <p:spPr>
          <a:xfrm flipV="1">
            <a:off x="4120381" y="2533304"/>
            <a:ext cx="1365302" cy="183443"/>
          </a:xfrm>
          <a:prstGeom prst="bent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3325152"/>
      </p:ext>
    </p:extLst>
  </p:cSld>
  <p:clrMapOvr>
    <a:masterClrMapping/>
  </p:clrMapOvr>
  <p:transition>
    <p:zo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03748" y="1360295"/>
            <a:ext cx="4536504" cy="307282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1043608" y="609022"/>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（一）项目设计创新</a:t>
            </a:r>
            <a:endParaRPr lang="zh-CN" altLang="en-US" sz="2400" b="0" dirty="0">
              <a:latin typeface="黑体" pitchFamily="49" charset="-122"/>
              <a:ea typeface="黑体" pitchFamily="49" charset="-122"/>
            </a:endParaRPr>
          </a:p>
        </p:txBody>
      </p:sp>
      <p:sp>
        <p:nvSpPr>
          <p:cNvPr id="11" name="矩形 10"/>
          <p:cNvSpPr/>
          <p:nvPr/>
        </p:nvSpPr>
        <p:spPr>
          <a:xfrm>
            <a:off x="2968830" y="1432303"/>
            <a:ext cx="3877304" cy="3000821"/>
          </a:xfrm>
          <a:prstGeom prst="rect">
            <a:avLst/>
          </a:prstGeom>
        </p:spPr>
        <p:txBody>
          <a:bodyPr wrap="square">
            <a:spAutoFit/>
          </a:bodyPr>
          <a:lstStyle/>
          <a:p>
            <a:pPr lvl="1" eaLnBrk="0" hangingPunct="0">
              <a:lnSpc>
                <a:spcPct val="150000"/>
              </a:lnSpc>
            </a:pPr>
            <a:r>
              <a:rPr lang="zh-CN" altLang="en-US" dirty="0" smtClean="0" bmk="">
                <a:solidFill>
                  <a:srgbClr val="000000"/>
                </a:solidFill>
                <a:latin typeface="微软雅黑" pitchFamily="34" charset="-122"/>
                <a:ea typeface="微软雅黑" pitchFamily="34" charset="-122"/>
                <a:cs typeface="Times New Roman" pitchFamily="18" charset="0"/>
              </a:rPr>
              <a:t>数字</a:t>
            </a:r>
            <a:r>
              <a:rPr lang="zh-CN" altLang="en-US" dirty="0" bmk="">
                <a:solidFill>
                  <a:srgbClr val="000000"/>
                </a:solidFill>
                <a:latin typeface="微软雅黑" pitchFamily="34" charset="-122"/>
                <a:ea typeface="微软雅黑" pitchFamily="34" charset="-122"/>
                <a:cs typeface="Times New Roman" pitchFamily="18" charset="0"/>
              </a:rPr>
              <a:t>资源的分类</a:t>
            </a:r>
            <a:endParaRPr lang="en-US" altLang="zh-CN" dirty="0" bmk="">
              <a:solidFill>
                <a:srgbClr val="000000"/>
              </a:solidFill>
              <a:latin typeface="微软雅黑" pitchFamily="34" charset="-122"/>
              <a:ea typeface="微软雅黑" pitchFamily="34" charset="-122"/>
              <a:cs typeface="Times New Roman" pitchFamily="18" charset="0"/>
            </a:endParaRPr>
          </a:p>
          <a:p>
            <a:pPr lvl="1" eaLnBrk="0" hangingPunct="0">
              <a:lnSpc>
                <a:spcPct val="150000"/>
              </a:lnSpc>
            </a:pPr>
            <a:r>
              <a:rPr lang="zh-CN" altLang="en-US" dirty="0" smtClean="0" bmk="">
                <a:solidFill>
                  <a:srgbClr val="000000"/>
                </a:solidFill>
                <a:latin typeface="微软雅黑" pitchFamily="34" charset="-122"/>
                <a:ea typeface="微软雅黑" pitchFamily="34" charset="-122"/>
                <a:cs typeface="Times New Roman" pitchFamily="18" charset="0"/>
              </a:rPr>
              <a:t>数字</a:t>
            </a:r>
            <a:r>
              <a:rPr lang="zh-CN" altLang="en-US" dirty="0" bmk="">
                <a:solidFill>
                  <a:srgbClr val="000000"/>
                </a:solidFill>
                <a:latin typeface="微软雅黑" pitchFamily="34" charset="-122"/>
                <a:ea typeface="微软雅黑" pitchFamily="34" charset="-122"/>
                <a:cs typeface="Times New Roman" pitchFamily="18" charset="0"/>
              </a:rPr>
              <a:t>资源来源</a:t>
            </a:r>
            <a:endParaRPr lang="en-US" altLang="zh-CN" dirty="0" bmk="">
              <a:solidFill>
                <a:srgbClr val="000000"/>
              </a:solidFill>
              <a:latin typeface="微软雅黑" pitchFamily="34" charset="-122"/>
              <a:ea typeface="微软雅黑" pitchFamily="34" charset="-122"/>
              <a:cs typeface="Times New Roman" pitchFamily="18" charset="0"/>
            </a:endParaRPr>
          </a:p>
          <a:p>
            <a:pPr lvl="1" eaLnBrk="0" hangingPunct="0">
              <a:lnSpc>
                <a:spcPct val="150000"/>
              </a:lnSpc>
            </a:pPr>
            <a:r>
              <a:rPr lang="zh-CN" altLang="en-US" dirty="0" smtClean="0">
                <a:solidFill>
                  <a:srgbClr val="000000"/>
                </a:solidFill>
                <a:latin typeface="微软雅黑" pitchFamily="34" charset="-122"/>
                <a:ea typeface="微软雅黑" pitchFamily="34" charset="-122"/>
                <a:cs typeface="Times New Roman" pitchFamily="18" charset="0"/>
              </a:rPr>
              <a:t>数</a:t>
            </a:r>
            <a:r>
              <a:rPr lang="zh-CN" altLang="en-US" dirty="0" smtClean="0" bmk="">
                <a:solidFill>
                  <a:srgbClr val="000000"/>
                </a:solidFill>
                <a:latin typeface="微软雅黑" pitchFamily="34" charset="-122"/>
                <a:ea typeface="微软雅黑" pitchFamily="34" charset="-122"/>
                <a:cs typeface="Times New Roman" pitchFamily="18" charset="0"/>
              </a:rPr>
              <a:t>字</a:t>
            </a:r>
            <a:r>
              <a:rPr lang="zh-CN" altLang="en-US" dirty="0" bmk="">
                <a:solidFill>
                  <a:srgbClr val="000000"/>
                </a:solidFill>
                <a:latin typeface="微软雅黑" pitchFamily="34" charset="-122"/>
                <a:ea typeface="微软雅黑" pitchFamily="34" charset="-122"/>
                <a:cs typeface="Times New Roman" pitchFamily="18" charset="0"/>
              </a:rPr>
              <a:t>资源建设与应用要求</a:t>
            </a:r>
            <a:endParaRPr lang="en-US" altLang="zh-CN" dirty="0" bmk="">
              <a:solidFill>
                <a:srgbClr val="000000"/>
              </a:solidFill>
              <a:latin typeface="微软雅黑" pitchFamily="34" charset="-122"/>
              <a:ea typeface="微软雅黑" pitchFamily="34" charset="-122"/>
              <a:cs typeface="Times New Roman" pitchFamily="18" charset="0"/>
            </a:endParaRPr>
          </a:p>
          <a:p>
            <a:pPr lvl="1" eaLnBrk="0" hangingPunct="0">
              <a:lnSpc>
                <a:spcPct val="150000"/>
              </a:lnSpc>
            </a:pPr>
            <a:r>
              <a:rPr lang="zh-CN" altLang="en-US" dirty="0" smtClean="0" bmk="">
                <a:solidFill>
                  <a:srgbClr val="000000"/>
                </a:solidFill>
                <a:latin typeface="微软雅黑" pitchFamily="34" charset="-122"/>
                <a:ea typeface="微软雅黑" pitchFamily="34" charset="-122"/>
                <a:cs typeface="Times New Roman" pitchFamily="18" charset="0"/>
              </a:rPr>
              <a:t>通用性</a:t>
            </a:r>
            <a:r>
              <a:rPr lang="zh-CN" altLang="en-US" dirty="0" bmk="">
                <a:solidFill>
                  <a:srgbClr val="000000"/>
                </a:solidFill>
                <a:latin typeface="微软雅黑" pitchFamily="34" charset="-122"/>
                <a:ea typeface="微软雅黑" pitchFamily="34" charset="-122"/>
                <a:cs typeface="Times New Roman" pitchFamily="18" charset="0"/>
              </a:rPr>
              <a:t>资源</a:t>
            </a:r>
            <a:endParaRPr lang="en-US" altLang="zh-CN" dirty="0" bmk="">
              <a:solidFill>
                <a:srgbClr val="000000"/>
              </a:solidFill>
              <a:latin typeface="微软雅黑" pitchFamily="34" charset="-122"/>
              <a:ea typeface="微软雅黑" pitchFamily="34" charset="-122"/>
              <a:cs typeface="Times New Roman" pitchFamily="18" charset="0"/>
            </a:endParaRPr>
          </a:p>
          <a:p>
            <a:pPr lvl="1" eaLnBrk="0" hangingPunct="0">
              <a:lnSpc>
                <a:spcPct val="150000"/>
              </a:lnSpc>
            </a:pPr>
            <a:r>
              <a:rPr lang="zh-CN" altLang="en-US" dirty="0" smtClean="0">
                <a:solidFill>
                  <a:srgbClr val="000000"/>
                </a:solidFill>
                <a:latin typeface="微软雅黑" pitchFamily="34" charset="-122"/>
                <a:ea typeface="微软雅黑" pitchFamily="34" charset="-122"/>
                <a:cs typeface="Times New Roman" pitchFamily="18" charset="0"/>
              </a:rPr>
              <a:t>仿</a:t>
            </a:r>
            <a:r>
              <a:rPr lang="zh-CN" altLang="en-US" dirty="0" smtClean="0" bmk="">
                <a:solidFill>
                  <a:srgbClr val="000000"/>
                </a:solidFill>
                <a:latin typeface="微软雅黑" pitchFamily="34" charset="-122"/>
                <a:ea typeface="微软雅黑" pitchFamily="34" charset="-122"/>
                <a:cs typeface="Times New Roman" pitchFamily="18" charset="0"/>
              </a:rPr>
              <a:t>真</a:t>
            </a:r>
            <a:r>
              <a:rPr lang="zh-CN" altLang="en-US" dirty="0" bmk="_Toc366437583">
                <a:solidFill>
                  <a:srgbClr val="000000"/>
                </a:solidFill>
                <a:latin typeface="微软雅黑" pitchFamily="34" charset="-122"/>
                <a:ea typeface="微软雅黑" pitchFamily="34" charset="-122"/>
                <a:cs typeface="Times New Roman" pitchFamily="18" charset="0"/>
              </a:rPr>
              <a:t>实训资源</a:t>
            </a:r>
            <a:endParaRPr lang="en-US" altLang="zh-CN" dirty="0" bmk="_Toc366437583">
              <a:solidFill>
                <a:srgbClr val="000000"/>
              </a:solidFill>
              <a:latin typeface="微软雅黑" pitchFamily="34" charset="-122"/>
              <a:ea typeface="微软雅黑" pitchFamily="34" charset="-122"/>
              <a:cs typeface="Times New Roman" pitchFamily="18" charset="0"/>
            </a:endParaRPr>
          </a:p>
          <a:p>
            <a:pPr lvl="1" eaLnBrk="0" hangingPunct="0">
              <a:lnSpc>
                <a:spcPct val="150000"/>
              </a:lnSpc>
            </a:pPr>
            <a:r>
              <a:rPr lang="zh-CN" altLang="en-US" dirty="0" smtClean="0">
                <a:solidFill>
                  <a:srgbClr val="000000"/>
                </a:solidFill>
                <a:latin typeface="微软雅黑" pitchFamily="34" charset="-122"/>
                <a:ea typeface="微软雅黑" pitchFamily="34" charset="-122"/>
                <a:cs typeface="Times New Roman" pitchFamily="18" charset="0"/>
              </a:rPr>
              <a:t>数</a:t>
            </a:r>
            <a:r>
              <a:rPr lang="zh-CN" altLang="en-US" dirty="0" smtClean="0" bmk="">
                <a:solidFill>
                  <a:srgbClr val="000000"/>
                </a:solidFill>
                <a:latin typeface="微软雅黑" pitchFamily="34" charset="-122"/>
                <a:ea typeface="微软雅黑" pitchFamily="34" charset="-122"/>
                <a:cs typeface="Times New Roman" pitchFamily="18" charset="0"/>
              </a:rPr>
              <a:t>字化</a:t>
            </a:r>
            <a:r>
              <a:rPr lang="zh-CN" altLang="en-US" dirty="0" bmk="">
                <a:solidFill>
                  <a:srgbClr val="000000"/>
                </a:solidFill>
                <a:latin typeface="微软雅黑" pitchFamily="34" charset="-122"/>
                <a:ea typeface="微软雅黑" pitchFamily="34" charset="-122"/>
                <a:cs typeface="Times New Roman" pitchFamily="18" charset="0"/>
              </a:rPr>
              <a:t>场馆</a:t>
            </a:r>
            <a:endParaRPr lang="en-US" altLang="zh-CN" dirty="0" bmk="">
              <a:solidFill>
                <a:srgbClr val="000000"/>
              </a:solidFill>
              <a:latin typeface="微软雅黑" pitchFamily="34" charset="-122"/>
              <a:ea typeface="微软雅黑" pitchFamily="34" charset="-122"/>
              <a:cs typeface="Times New Roman" pitchFamily="18" charset="0"/>
            </a:endParaRPr>
          </a:p>
          <a:p>
            <a:pPr lvl="1" eaLnBrk="0" hangingPunct="0">
              <a:lnSpc>
                <a:spcPct val="150000"/>
              </a:lnSpc>
            </a:pPr>
            <a:r>
              <a:rPr lang="zh-CN" altLang="en-US" dirty="0" smtClean="0" bmk="">
                <a:solidFill>
                  <a:srgbClr val="000000"/>
                </a:solidFill>
                <a:latin typeface="微软雅黑" pitchFamily="34" charset="-122"/>
                <a:ea typeface="微软雅黑" pitchFamily="34" charset="-122"/>
                <a:cs typeface="Times New Roman" pitchFamily="18" charset="0"/>
              </a:rPr>
              <a:t>数字图书馆</a:t>
            </a:r>
            <a:endParaRPr lang="zh-CN" altLang="en-US" dirty="0" bmk="">
              <a:solidFill>
                <a:prstClr val="black"/>
              </a:solidFill>
              <a:latin typeface="微软雅黑" pitchFamily="34" charset="-122"/>
              <a:ea typeface="微软雅黑" pitchFamily="34" charset="-122"/>
              <a:cs typeface="Times New Roman" pitchFamily="18" charset="0"/>
            </a:endParaRPr>
          </a:p>
        </p:txBody>
      </p:sp>
    </p:spTree>
    <p:extLst>
      <p:ext uri="{BB962C8B-B14F-4D97-AF65-F5344CB8AC3E}">
        <p14:creationId xmlns:p14="http://schemas.microsoft.com/office/powerpoint/2010/main" val="2283841393"/>
      </p:ext>
    </p:extLst>
  </p:cSld>
  <p:clrMapOvr>
    <a:masterClrMapping/>
  </p:clrMapOvr>
  <p:transition>
    <p:zo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23528" y="1203599"/>
            <a:ext cx="8496944" cy="32295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683568" y="617402"/>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（二）资源分类创新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431540" y="1094248"/>
            <a:ext cx="8280920" cy="3347034"/>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342900" lvl="1" indent="-142875" defTabSz="685800" eaLnBrk="0" fontAlgn="base" hangingPunct="0">
              <a:lnSpc>
                <a:spcPct val="200000"/>
              </a:lnSpc>
              <a:spcBef>
                <a:spcPct val="0"/>
              </a:spcBef>
              <a:spcAft>
                <a:spcPct val="0"/>
              </a:spcAft>
            </a:pPr>
            <a:r>
              <a:rPr lang="en-US" altLang="zh-CN" sz="1500" b="1" dirty="0" smtClean="0" bmk="">
                <a:solidFill>
                  <a:srgbClr val="000000"/>
                </a:solidFill>
                <a:latin typeface="微软雅黑" pitchFamily="34" charset="-122"/>
                <a:ea typeface="微软雅黑" pitchFamily="34" charset="-122"/>
                <a:cs typeface="Times New Roman" pitchFamily="18" charset="0"/>
              </a:rPr>
              <a:t>1.</a:t>
            </a:r>
            <a:r>
              <a:rPr lang="zh-CN" altLang="en-US" sz="1500" b="1" dirty="0" smtClean="0" bmk="">
                <a:solidFill>
                  <a:srgbClr val="000000"/>
                </a:solidFill>
                <a:latin typeface="微软雅黑" pitchFamily="34" charset="-122"/>
                <a:ea typeface="微软雅黑" pitchFamily="34" charset="-122"/>
                <a:cs typeface="Times New Roman" pitchFamily="18" charset="0"/>
              </a:rPr>
              <a:t>分类</a:t>
            </a:r>
            <a:endParaRPr lang="en-US" altLang="zh-CN" sz="1500" b="1" dirty="0" bmk="">
              <a:solidFill>
                <a:srgbClr val="000000"/>
              </a:solidFill>
              <a:latin typeface="微软雅黑" pitchFamily="34" charset="-122"/>
              <a:ea typeface="微软雅黑" pitchFamily="34" charset="-122"/>
              <a:cs typeface="Times New Roman" pitchFamily="18" charset="0"/>
            </a:endParaRPr>
          </a:p>
          <a:p>
            <a:pPr marL="342900" lvl="1" indent="-257175" defTabSz="685800" eaLnBrk="0" fontAlgn="base" hangingPunct="0">
              <a:lnSpc>
                <a:spcPct val="200000"/>
              </a:lnSpc>
              <a:spcBef>
                <a:spcPct val="0"/>
              </a:spcBef>
              <a:spcAft>
                <a:spcPct val="0"/>
              </a:spcAft>
            </a:pPr>
            <a:r>
              <a:rPr lang="en-US" altLang="zh-CN" sz="1500" dirty="0" bmk="">
                <a:latin typeface="微软雅黑" pitchFamily="34" charset="-122"/>
                <a:ea typeface="微软雅黑" pitchFamily="34" charset="-122"/>
                <a:cs typeface="Times New Roman" pitchFamily="18" charset="0"/>
              </a:rPr>
              <a:t>   </a:t>
            </a:r>
            <a:r>
              <a:rPr lang="zh-CN" altLang="en-US" sz="1500" dirty="0" bmk="">
                <a:latin typeface="微软雅黑" pitchFamily="34" charset="-122"/>
                <a:ea typeface="微软雅黑" pitchFamily="34" charset="-122"/>
                <a:cs typeface="Times New Roman" pitchFamily="18" charset="0"/>
              </a:rPr>
              <a:t>数字资源按照其应用的场所分为课堂用资源、实践性教学场所用资源和数字图书馆资源。</a:t>
            </a:r>
            <a:endParaRPr lang="en-US" altLang="zh-CN" sz="1500" dirty="0" bmk="">
              <a:latin typeface="微软雅黑" pitchFamily="34" charset="-122"/>
              <a:ea typeface="微软雅黑" pitchFamily="34" charset="-122"/>
              <a:cs typeface="Times New Roman" pitchFamily="18" charset="0"/>
            </a:endParaRPr>
          </a:p>
          <a:p>
            <a:pPr marL="342900" lvl="1" indent="-142875" defTabSz="685800" eaLnBrk="0" fontAlgn="base" hangingPunct="0">
              <a:lnSpc>
                <a:spcPct val="200000"/>
              </a:lnSpc>
              <a:spcBef>
                <a:spcPct val="0"/>
              </a:spcBef>
              <a:spcAft>
                <a:spcPct val="0"/>
              </a:spcAft>
            </a:pPr>
            <a:r>
              <a:rPr lang="en-US" altLang="zh-CN" sz="1500" b="1" dirty="0" smtClean="0" bmk="">
                <a:solidFill>
                  <a:srgbClr val="000000"/>
                </a:solidFill>
                <a:latin typeface="微软雅黑" pitchFamily="34" charset="-122"/>
                <a:ea typeface="微软雅黑" pitchFamily="34" charset="-122"/>
                <a:cs typeface="Times New Roman" pitchFamily="18" charset="0"/>
              </a:rPr>
              <a:t>2.</a:t>
            </a:r>
            <a:r>
              <a:rPr lang="zh-CN" altLang="en-US" sz="1500" b="1" dirty="0" smtClean="0" bmk="">
                <a:solidFill>
                  <a:srgbClr val="000000"/>
                </a:solidFill>
                <a:latin typeface="微软雅黑" pitchFamily="34" charset="-122"/>
                <a:ea typeface="微软雅黑" pitchFamily="34" charset="-122"/>
                <a:cs typeface="Times New Roman" pitchFamily="18" charset="0"/>
              </a:rPr>
              <a:t>来源</a:t>
            </a:r>
            <a:endParaRPr lang="en-US" altLang="zh-CN" sz="1500" b="1" dirty="0" bmk="">
              <a:latin typeface="微软雅黑" pitchFamily="34" charset="-122"/>
              <a:ea typeface="微软雅黑" pitchFamily="34" charset="-122"/>
              <a:cs typeface="Times New Roman" pitchFamily="18" charset="0"/>
            </a:endParaRPr>
          </a:p>
          <a:p>
            <a:pPr marL="1343025" indent="-1343025" defTabSz="685800" eaLnBrk="0" fontAlgn="base" hangingPunct="0">
              <a:lnSpc>
                <a:spcPct val="200000"/>
              </a:lnSpc>
              <a:spcBef>
                <a:spcPct val="0"/>
              </a:spcBef>
              <a:spcAft>
                <a:spcPct val="0"/>
              </a:spcAft>
            </a:pPr>
            <a:r>
              <a:rPr lang="en-US" altLang="zh-CN" sz="1500" b="1" dirty="0">
                <a:solidFill>
                  <a:srgbClr val="000000"/>
                </a:solidFill>
                <a:latin typeface="微软雅黑" pitchFamily="34" charset="-122"/>
                <a:ea typeface="微软雅黑" pitchFamily="34" charset="-122"/>
                <a:cs typeface="Times New Roman" pitchFamily="18" charset="0"/>
              </a:rPr>
              <a:t>    </a:t>
            </a:r>
            <a:r>
              <a:rPr lang="en-US" altLang="zh-CN" sz="1500" b="1" dirty="0" smtClean="0">
                <a:solidFill>
                  <a:srgbClr val="000000"/>
                </a:solidFill>
                <a:latin typeface="微软雅黑" pitchFamily="34" charset="-122"/>
                <a:ea typeface="微软雅黑" pitchFamily="34" charset="-122"/>
                <a:cs typeface="Times New Roman" pitchFamily="18" charset="0"/>
              </a:rPr>
              <a:t>2.1</a:t>
            </a:r>
            <a:r>
              <a:rPr lang="en-US" altLang="zh-CN" sz="1500" b="1" dirty="0">
                <a:solidFill>
                  <a:srgbClr val="000000"/>
                </a:solidFill>
                <a:latin typeface="微软雅黑" pitchFamily="34" charset="-122"/>
                <a:ea typeface="微软雅黑" pitchFamily="34" charset="-122"/>
                <a:cs typeface="Times New Roman" pitchFamily="18" charset="0"/>
              </a:rPr>
              <a:t>. </a:t>
            </a:r>
            <a:r>
              <a:rPr lang="zh-CN" altLang="en-US" sz="1500" b="1" dirty="0">
                <a:solidFill>
                  <a:srgbClr val="000000"/>
                </a:solidFill>
                <a:latin typeface="微软雅黑" pitchFamily="34" charset="-122"/>
                <a:ea typeface="微软雅黑" pitchFamily="34" charset="-122"/>
                <a:cs typeface="Times New Roman" pitchFamily="18" charset="0"/>
              </a:rPr>
              <a:t>开放资源：</a:t>
            </a:r>
            <a:r>
              <a:rPr lang="zh-CN" altLang="en-US" sz="1500" dirty="0">
                <a:solidFill>
                  <a:srgbClr val="000000"/>
                </a:solidFill>
                <a:latin typeface="微软雅黑" pitchFamily="34" charset="-122"/>
                <a:ea typeface="微软雅黑" pitchFamily="34" charset="-122"/>
                <a:cs typeface="Times New Roman" pitchFamily="18" charset="0"/>
              </a:rPr>
              <a:t>基于非商业用途，借助网络信息技术自由使用和修改的</a:t>
            </a:r>
            <a:r>
              <a:rPr lang="en-US" altLang="zh-CN" sz="1500" dirty="0">
                <a:solidFill>
                  <a:srgbClr val="000000"/>
                </a:solidFill>
                <a:latin typeface="微软雅黑" pitchFamily="34" charset="-122"/>
                <a:ea typeface="微软雅黑" pitchFamily="34" charset="-122"/>
                <a:cs typeface="Times New Roman" pitchFamily="18" charset="0"/>
              </a:rPr>
              <a:t> </a:t>
            </a:r>
            <a:r>
              <a:rPr lang="zh-CN" altLang="en-US" sz="1500" dirty="0">
                <a:solidFill>
                  <a:srgbClr val="000000"/>
                </a:solidFill>
                <a:latin typeface="微软雅黑" pitchFamily="34" charset="-122"/>
                <a:ea typeface="微软雅黑" pitchFamily="34" charset="-122"/>
                <a:cs typeface="Times New Roman" pitchFamily="18" charset="0"/>
              </a:rPr>
              <a:t>数字资源；</a:t>
            </a:r>
            <a:endParaRPr lang="zh-CN" altLang="en-US" sz="1500" dirty="0">
              <a:latin typeface="微软雅黑" pitchFamily="34" charset="-122"/>
              <a:ea typeface="微软雅黑" pitchFamily="34" charset="-122"/>
              <a:cs typeface="宋体" pitchFamily="2" charset="-122"/>
            </a:endParaRPr>
          </a:p>
          <a:p>
            <a:pPr defTabSz="685800" eaLnBrk="0" fontAlgn="base" hangingPunct="0">
              <a:lnSpc>
                <a:spcPct val="200000"/>
              </a:lnSpc>
              <a:spcBef>
                <a:spcPct val="0"/>
              </a:spcBef>
              <a:spcAft>
                <a:spcPct val="0"/>
              </a:spcAft>
            </a:pPr>
            <a:r>
              <a:rPr lang="en-US" altLang="zh-CN" sz="1500" b="1" dirty="0">
                <a:solidFill>
                  <a:srgbClr val="000000"/>
                </a:solidFill>
                <a:latin typeface="微软雅黑" pitchFamily="34" charset="-122"/>
                <a:ea typeface="微软雅黑" pitchFamily="34" charset="-122"/>
                <a:cs typeface="Times New Roman" pitchFamily="18" charset="0"/>
              </a:rPr>
              <a:t>    </a:t>
            </a:r>
            <a:r>
              <a:rPr lang="en-US" altLang="zh-CN" sz="1500" b="1" dirty="0" smtClean="0">
                <a:solidFill>
                  <a:srgbClr val="000000"/>
                </a:solidFill>
                <a:latin typeface="微软雅黑" pitchFamily="34" charset="-122"/>
                <a:ea typeface="微软雅黑" pitchFamily="34" charset="-122"/>
                <a:cs typeface="Times New Roman" pitchFamily="18" charset="0"/>
              </a:rPr>
              <a:t>2.2. </a:t>
            </a:r>
            <a:r>
              <a:rPr lang="zh-CN" altLang="en-US" sz="1500" b="1" dirty="0" smtClean="0">
                <a:solidFill>
                  <a:srgbClr val="000000"/>
                </a:solidFill>
                <a:latin typeface="微软雅黑" pitchFamily="34" charset="-122"/>
                <a:ea typeface="微软雅黑" pitchFamily="34" charset="-122"/>
                <a:cs typeface="Times New Roman" pitchFamily="18" charset="0"/>
              </a:rPr>
              <a:t>引进</a:t>
            </a:r>
            <a:r>
              <a:rPr lang="zh-CN" altLang="en-US" sz="1500" b="1" dirty="0">
                <a:solidFill>
                  <a:srgbClr val="000000"/>
                </a:solidFill>
                <a:latin typeface="微软雅黑" pitchFamily="34" charset="-122"/>
                <a:ea typeface="微软雅黑" pitchFamily="34" charset="-122"/>
                <a:cs typeface="Times New Roman" pitchFamily="18" charset="0"/>
              </a:rPr>
              <a:t>资源：</a:t>
            </a:r>
            <a:r>
              <a:rPr lang="zh-CN" altLang="en-US" sz="1500" dirty="0">
                <a:latin typeface="微软雅黑" pitchFamily="34" charset="-122"/>
                <a:ea typeface="微软雅黑" pitchFamily="34" charset="-122"/>
                <a:cs typeface="Times New Roman" pitchFamily="18" charset="0"/>
              </a:rPr>
              <a:t>学校以购买、接受馈赠等形式从校外引入的教学资源；</a:t>
            </a:r>
            <a:endParaRPr lang="zh-CN" altLang="en-US" sz="1500" dirty="0">
              <a:latin typeface="微软雅黑" pitchFamily="34" charset="-122"/>
              <a:ea typeface="微软雅黑" pitchFamily="34" charset="-122"/>
              <a:cs typeface="宋体" pitchFamily="2" charset="-122"/>
            </a:endParaRPr>
          </a:p>
          <a:p>
            <a:pPr marL="1343025" indent="-1343025" defTabSz="685800" eaLnBrk="0" fontAlgn="base" hangingPunct="0">
              <a:lnSpc>
                <a:spcPct val="200000"/>
              </a:lnSpc>
              <a:spcBef>
                <a:spcPct val="0"/>
              </a:spcBef>
              <a:spcAft>
                <a:spcPct val="0"/>
              </a:spcAft>
            </a:pPr>
            <a:r>
              <a:rPr lang="en-US" altLang="zh-CN" sz="1500" b="1" dirty="0">
                <a:latin typeface="微软雅黑" pitchFamily="34" charset="-122"/>
                <a:ea typeface="微软雅黑" pitchFamily="34" charset="-122"/>
                <a:cs typeface="Times New Roman" pitchFamily="18" charset="0"/>
              </a:rPr>
              <a:t>    </a:t>
            </a:r>
            <a:r>
              <a:rPr lang="en-US" altLang="zh-CN" sz="1500" b="1" dirty="0" smtClean="0">
                <a:latin typeface="微软雅黑" pitchFamily="34" charset="-122"/>
                <a:ea typeface="微软雅黑" pitchFamily="34" charset="-122"/>
                <a:cs typeface="Times New Roman" pitchFamily="18" charset="0"/>
              </a:rPr>
              <a:t>2.3. </a:t>
            </a:r>
            <a:r>
              <a:rPr lang="zh-CN" altLang="en-US" sz="1500" b="1" dirty="0" smtClean="0">
                <a:latin typeface="微软雅黑" pitchFamily="34" charset="-122"/>
                <a:ea typeface="微软雅黑" pitchFamily="34" charset="-122"/>
                <a:cs typeface="Times New Roman" pitchFamily="18" charset="0"/>
              </a:rPr>
              <a:t>校本</a:t>
            </a:r>
            <a:r>
              <a:rPr lang="zh-CN" altLang="en-US" sz="1500" b="1" dirty="0">
                <a:latin typeface="微软雅黑" pitchFamily="34" charset="-122"/>
                <a:ea typeface="微软雅黑" pitchFamily="34" charset="-122"/>
                <a:cs typeface="Times New Roman" pitchFamily="18" charset="0"/>
              </a:rPr>
              <a:t>资源：</a:t>
            </a:r>
            <a:r>
              <a:rPr lang="zh-CN" altLang="en-US" sz="1500" dirty="0">
                <a:latin typeface="微软雅黑" pitchFamily="34" charset="-122"/>
                <a:ea typeface="微软雅黑" pitchFamily="34" charset="-122"/>
                <a:cs typeface="Times New Roman" pitchFamily="18" charset="0"/>
              </a:rPr>
              <a:t>学校自主开发的具有自主版权的资源</a:t>
            </a:r>
            <a:r>
              <a:rPr lang="zh-CN" altLang="en-US" sz="1500" dirty="0">
                <a:solidFill>
                  <a:srgbClr val="000000"/>
                </a:solidFill>
                <a:latin typeface="微软雅黑" pitchFamily="34" charset="-122"/>
                <a:ea typeface="微软雅黑" pitchFamily="34" charset="-122"/>
                <a:cs typeface="Times New Roman" pitchFamily="18" charset="0"/>
              </a:rPr>
              <a:t>，包括学校自主建设或与企业等</a:t>
            </a:r>
            <a:r>
              <a:rPr lang="zh-CN" altLang="en-US" sz="1500" dirty="0" smtClean="0">
                <a:solidFill>
                  <a:srgbClr val="000000"/>
                </a:solidFill>
                <a:latin typeface="微软雅黑" pitchFamily="34" charset="-122"/>
                <a:ea typeface="微软雅黑" pitchFamily="34" charset="-122"/>
                <a:cs typeface="Times New Roman" pitchFamily="18" charset="0"/>
              </a:rPr>
              <a:t>单位</a:t>
            </a:r>
            <a:endParaRPr lang="en-US" altLang="zh-CN" sz="1500" dirty="0" smtClean="0">
              <a:solidFill>
                <a:srgbClr val="000000"/>
              </a:solidFill>
              <a:latin typeface="微软雅黑" pitchFamily="34" charset="-122"/>
              <a:ea typeface="微软雅黑" pitchFamily="34" charset="-122"/>
              <a:cs typeface="Times New Roman" pitchFamily="18" charset="0"/>
            </a:endParaRPr>
          </a:p>
          <a:p>
            <a:pPr marL="1343025" indent="-1343025" defTabSz="685800" eaLnBrk="0" fontAlgn="base" hangingPunct="0">
              <a:lnSpc>
                <a:spcPct val="200000"/>
              </a:lnSpc>
              <a:spcBef>
                <a:spcPct val="0"/>
              </a:spcBef>
              <a:spcAft>
                <a:spcPct val="0"/>
              </a:spcAf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dirty="0" smtClean="0">
                <a:solidFill>
                  <a:srgbClr val="000000"/>
                </a:solidFill>
                <a:latin typeface="微软雅黑" pitchFamily="34" charset="-122"/>
                <a:ea typeface="微软雅黑" pitchFamily="34" charset="-122"/>
                <a:cs typeface="Times New Roman" pitchFamily="18" charset="0"/>
              </a:rPr>
              <a:t>                           </a:t>
            </a:r>
            <a:r>
              <a:rPr lang="zh-CN" altLang="en-US" sz="1500" dirty="0" smtClean="0">
                <a:solidFill>
                  <a:srgbClr val="000000"/>
                </a:solidFill>
                <a:latin typeface="微软雅黑" pitchFamily="34" charset="-122"/>
                <a:ea typeface="微软雅黑" pitchFamily="34" charset="-122"/>
                <a:cs typeface="Times New Roman" pitchFamily="18" charset="0"/>
              </a:rPr>
              <a:t>合作  研发</a:t>
            </a:r>
            <a:r>
              <a:rPr lang="zh-CN" altLang="en-US" sz="1500" dirty="0">
                <a:solidFill>
                  <a:srgbClr val="000000"/>
                </a:solidFill>
                <a:latin typeface="微软雅黑" pitchFamily="34" charset="-122"/>
                <a:ea typeface="微软雅黑" pitchFamily="34" charset="-122"/>
                <a:cs typeface="Times New Roman" pitchFamily="18" charset="0"/>
              </a:rPr>
              <a:t>的教学资源。</a:t>
            </a:r>
            <a:endParaRPr lang="zh-CN" altLang="en-US" sz="1500"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4239976966"/>
      </p:ext>
    </p:extLst>
  </p:cSld>
  <p:clrMapOvr>
    <a:masterClrMapping/>
  </p:clrMapOvr>
  <p:transition>
    <p:zo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55576" y="1635646"/>
            <a:ext cx="7774528" cy="230425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996943" y="915566"/>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（三）资源来源创新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994914" y="1779662"/>
            <a:ext cx="7535190" cy="1962039"/>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342900" lvl="1" indent="-142875" defTabSz="685800" eaLnBrk="0" fontAlgn="base" hangingPunct="0">
              <a:lnSpc>
                <a:spcPct val="200000"/>
              </a:lnSpc>
              <a:spcBef>
                <a:spcPct val="0"/>
              </a:spcBef>
              <a:spcAft>
                <a:spcPct val="0"/>
              </a:spcAft>
            </a:pPr>
            <a:r>
              <a:rPr lang="en-US" altLang="zh-CN" sz="1500" b="1" dirty="0" smtClean="0">
                <a:solidFill>
                  <a:srgbClr val="000000"/>
                </a:solidFill>
                <a:latin typeface="微软雅黑" pitchFamily="34" charset="-122"/>
                <a:ea typeface="微软雅黑" pitchFamily="34" charset="-122"/>
                <a:cs typeface="Times New Roman" pitchFamily="18" charset="0"/>
              </a:rPr>
              <a:t>1. </a:t>
            </a:r>
            <a:r>
              <a:rPr lang="zh-CN" altLang="en-US" sz="1500" b="1" dirty="0" smtClean="0">
                <a:solidFill>
                  <a:srgbClr val="000000"/>
                </a:solidFill>
                <a:latin typeface="微软雅黑" pitchFamily="34" charset="-122"/>
                <a:ea typeface="微软雅黑" pitchFamily="34" charset="-122"/>
                <a:cs typeface="Times New Roman" pitchFamily="18" charset="0"/>
              </a:rPr>
              <a:t>开放</a:t>
            </a:r>
            <a:r>
              <a:rPr lang="zh-CN" altLang="en-US" sz="1500" b="1" dirty="0">
                <a:solidFill>
                  <a:srgbClr val="000000"/>
                </a:solidFill>
                <a:latin typeface="微软雅黑" pitchFamily="34" charset="-122"/>
                <a:ea typeface="微软雅黑" pitchFamily="34" charset="-122"/>
                <a:cs typeface="Times New Roman" pitchFamily="18" charset="0"/>
              </a:rPr>
              <a:t>资源：</a:t>
            </a:r>
            <a:r>
              <a:rPr lang="zh-CN" altLang="en-US" sz="1500" dirty="0">
                <a:solidFill>
                  <a:srgbClr val="000000"/>
                </a:solidFill>
                <a:latin typeface="微软雅黑" pitchFamily="34" charset="-122"/>
                <a:ea typeface="微软雅黑" pitchFamily="34" charset="-122"/>
                <a:cs typeface="Times New Roman" pitchFamily="18" charset="0"/>
              </a:rPr>
              <a:t>基于非商业用途，借助网络信息技术自由使用和修改的</a:t>
            </a:r>
            <a:r>
              <a:rPr lang="en-US" altLang="zh-CN" sz="1500" dirty="0">
                <a:solidFill>
                  <a:srgbClr val="000000"/>
                </a:solidFill>
                <a:latin typeface="微软雅黑" pitchFamily="34" charset="-122"/>
                <a:ea typeface="微软雅黑" pitchFamily="34" charset="-122"/>
                <a:cs typeface="Times New Roman" pitchFamily="18" charset="0"/>
              </a:rPr>
              <a:t> </a:t>
            </a:r>
            <a:r>
              <a:rPr lang="zh-CN" altLang="en-US" sz="1500" dirty="0">
                <a:solidFill>
                  <a:srgbClr val="000000"/>
                </a:solidFill>
                <a:latin typeface="微软雅黑" pitchFamily="34" charset="-122"/>
                <a:ea typeface="微软雅黑" pitchFamily="34" charset="-122"/>
                <a:cs typeface="Times New Roman" pitchFamily="18" charset="0"/>
              </a:rPr>
              <a:t>数字资源；</a:t>
            </a:r>
            <a:endParaRPr lang="zh-CN" altLang="en-US" sz="1500" dirty="0">
              <a:latin typeface="微软雅黑" pitchFamily="34" charset="-122"/>
              <a:ea typeface="微软雅黑" pitchFamily="34" charset="-122"/>
              <a:cs typeface="宋体" pitchFamily="2" charset="-122"/>
            </a:endParaRPr>
          </a:p>
          <a:p>
            <a:pPr defTabSz="685800" eaLnBrk="0" fontAlgn="base" hangingPunct="0">
              <a:lnSpc>
                <a:spcPct val="200000"/>
              </a:lnSpc>
              <a:spcBef>
                <a:spcPct val="0"/>
              </a:spcBef>
              <a:spcAft>
                <a:spcPct val="0"/>
              </a:spcAf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b="1" dirty="0" smtClean="0">
                <a:solidFill>
                  <a:srgbClr val="000000"/>
                </a:solidFill>
                <a:latin typeface="微软雅黑" pitchFamily="34" charset="-122"/>
                <a:ea typeface="微软雅黑" pitchFamily="34" charset="-122"/>
                <a:cs typeface="Times New Roman" pitchFamily="18" charset="0"/>
              </a:rPr>
              <a:t>2. </a:t>
            </a:r>
            <a:r>
              <a:rPr lang="zh-CN" altLang="en-US" sz="1500" b="1" dirty="0" smtClean="0">
                <a:solidFill>
                  <a:srgbClr val="000000"/>
                </a:solidFill>
                <a:latin typeface="微软雅黑" pitchFamily="34" charset="-122"/>
                <a:ea typeface="微软雅黑" pitchFamily="34" charset="-122"/>
                <a:cs typeface="Times New Roman" pitchFamily="18" charset="0"/>
              </a:rPr>
              <a:t>引进</a:t>
            </a:r>
            <a:r>
              <a:rPr lang="zh-CN" altLang="en-US" sz="1500" b="1" dirty="0">
                <a:solidFill>
                  <a:srgbClr val="000000"/>
                </a:solidFill>
                <a:latin typeface="微软雅黑" pitchFamily="34" charset="-122"/>
                <a:ea typeface="微软雅黑" pitchFamily="34" charset="-122"/>
                <a:cs typeface="Times New Roman" pitchFamily="18" charset="0"/>
              </a:rPr>
              <a:t>资源：</a:t>
            </a:r>
            <a:r>
              <a:rPr lang="zh-CN" altLang="en-US" sz="1500" dirty="0">
                <a:latin typeface="微软雅黑" pitchFamily="34" charset="-122"/>
                <a:ea typeface="微软雅黑" pitchFamily="34" charset="-122"/>
                <a:cs typeface="Times New Roman" pitchFamily="18" charset="0"/>
              </a:rPr>
              <a:t>学校以购买、接受馈赠等形式从校外引入的教学资源；</a:t>
            </a:r>
            <a:endParaRPr lang="zh-CN" altLang="en-US" sz="1500" dirty="0">
              <a:latin typeface="微软雅黑" pitchFamily="34" charset="-122"/>
              <a:ea typeface="微软雅黑" pitchFamily="34" charset="-122"/>
              <a:cs typeface="宋体" pitchFamily="2" charset="-122"/>
            </a:endParaRPr>
          </a:p>
          <a:p>
            <a:pPr marL="1790700" indent="-1790700" defTabSz="685800" eaLnBrk="0" fontAlgn="base" hangingPunct="0">
              <a:lnSpc>
                <a:spcPct val="200000"/>
              </a:lnSpc>
              <a:spcBef>
                <a:spcPct val="0"/>
              </a:spcBef>
              <a:spcAft>
                <a:spcPct val="0"/>
              </a:spcAft>
            </a:pPr>
            <a:r>
              <a:rPr lang="en-US" altLang="zh-CN" sz="1500" dirty="0">
                <a:latin typeface="微软雅黑" pitchFamily="34" charset="-122"/>
                <a:ea typeface="微软雅黑" pitchFamily="34" charset="-122"/>
                <a:cs typeface="Times New Roman" pitchFamily="18" charset="0"/>
              </a:rPr>
              <a:t>    </a:t>
            </a:r>
            <a:r>
              <a:rPr lang="en-US" altLang="zh-CN" sz="1500" b="1" dirty="0" smtClean="0">
                <a:latin typeface="微软雅黑" pitchFamily="34" charset="-122"/>
                <a:ea typeface="微软雅黑" pitchFamily="34" charset="-122"/>
                <a:cs typeface="Times New Roman" pitchFamily="18" charset="0"/>
              </a:rPr>
              <a:t>3. </a:t>
            </a:r>
            <a:r>
              <a:rPr lang="zh-CN" altLang="en-US" sz="1500" b="1" dirty="0" smtClean="0">
                <a:latin typeface="微软雅黑" pitchFamily="34" charset="-122"/>
                <a:ea typeface="微软雅黑" pitchFamily="34" charset="-122"/>
                <a:cs typeface="Times New Roman" pitchFamily="18" charset="0"/>
              </a:rPr>
              <a:t>校本</a:t>
            </a:r>
            <a:r>
              <a:rPr lang="zh-CN" altLang="en-US" sz="1500" b="1" dirty="0">
                <a:latin typeface="微软雅黑" pitchFamily="34" charset="-122"/>
                <a:ea typeface="微软雅黑" pitchFamily="34" charset="-122"/>
                <a:cs typeface="Times New Roman" pitchFamily="18" charset="0"/>
              </a:rPr>
              <a:t>资源：</a:t>
            </a:r>
            <a:r>
              <a:rPr lang="zh-CN" altLang="en-US" sz="1500" dirty="0">
                <a:latin typeface="微软雅黑" pitchFamily="34" charset="-122"/>
                <a:ea typeface="微软雅黑" pitchFamily="34" charset="-122"/>
                <a:cs typeface="Times New Roman" pitchFamily="18" charset="0"/>
              </a:rPr>
              <a:t>学校自主开发的具有自主版权的资源</a:t>
            </a:r>
            <a:r>
              <a:rPr lang="zh-CN" altLang="en-US" sz="1500" dirty="0">
                <a:solidFill>
                  <a:srgbClr val="000000"/>
                </a:solidFill>
                <a:latin typeface="微软雅黑" pitchFamily="34" charset="-122"/>
                <a:ea typeface="微软雅黑" pitchFamily="34" charset="-122"/>
                <a:cs typeface="Times New Roman" pitchFamily="18" charset="0"/>
              </a:rPr>
              <a:t>，包括学校自主建设或与</a:t>
            </a:r>
            <a:r>
              <a:rPr lang="zh-CN" altLang="en-US" sz="1500" dirty="0" smtClean="0">
                <a:solidFill>
                  <a:srgbClr val="000000"/>
                </a:solidFill>
                <a:latin typeface="微软雅黑" pitchFamily="34" charset="-122"/>
                <a:ea typeface="微软雅黑" pitchFamily="34" charset="-122"/>
                <a:cs typeface="Times New Roman" pitchFamily="18" charset="0"/>
              </a:rPr>
              <a:t>企业</a:t>
            </a:r>
            <a:endParaRPr lang="en-US" altLang="zh-CN" sz="1500" dirty="0" smtClean="0">
              <a:solidFill>
                <a:srgbClr val="000000"/>
              </a:solidFill>
              <a:latin typeface="微软雅黑" pitchFamily="34" charset="-122"/>
              <a:ea typeface="微软雅黑" pitchFamily="34" charset="-122"/>
              <a:cs typeface="Times New Roman" pitchFamily="18" charset="0"/>
            </a:endParaRPr>
          </a:p>
          <a:p>
            <a:pPr marL="1790700" indent="-1790700" defTabSz="685800" eaLnBrk="0" fontAlgn="base" hangingPunct="0">
              <a:lnSpc>
                <a:spcPct val="200000"/>
              </a:lnSpc>
              <a:spcBef>
                <a:spcPct val="0"/>
              </a:spcBef>
              <a:spcAft>
                <a:spcPct val="0"/>
              </a:spcAf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dirty="0" smtClean="0">
                <a:solidFill>
                  <a:srgbClr val="000000"/>
                </a:solidFill>
                <a:latin typeface="微软雅黑" pitchFamily="34" charset="-122"/>
                <a:ea typeface="微软雅黑" pitchFamily="34" charset="-122"/>
                <a:cs typeface="Times New Roman" pitchFamily="18" charset="0"/>
              </a:rPr>
              <a:t>                       </a:t>
            </a:r>
            <a:r>
              <a:rPr lang="zh-CN" altLang="en-US" sz="1500" dirty="0" smtClean="0">
                <a:solidFill>
                  <a:srgbClr val="000000"/>
                </a:solidFill>
                <a:latin typeface="微软雅黑" pitchFamily="34" charset="-122"/>
                <a:ea typeface="微软雅黑" pitchFamily="34" charset="-122"/>
                <a:cs typeface="Times New Roman" pitchFamily="18" charset="0"/>
              </a:rPr>
              <a:t>等单位</a:t>
            </a:r>
            <a:r>
              <a:rPr lang="zh-CN" altLang="en-US" sz="1500" dirty="0">
                <a:solidFill>
                  <a:srgbClr val="000000"/>
                </a:solidFill>
                <a:latin typeface="微软雅黑" pitchFamily="34" charset="-122"/>
                <a:ea typeface="微软雅黑" pitchFamily="34" charset="-122"/>
                <a:cs typeface="Times New Roman" pitchFamily="18" charset="0"/>
              </a:rPr>
              <a:t>合作研发的教学资源。</a:t>
            </a:r>
            <a:endParaRPr lang="zh-CN" altLang="en-US" sz="1500"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2333865129"/>
      </p:ext>
    </p:extLst>
  </p:cSld>
  <p:clrMapOvr>
    <a:masterClrMapping/>
  </p:clrMapOvr>
  <p:transition>
    <p:zo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55576" y="1275606"/>
            <a:ext cx="7774528" cy="266429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27582" y="627534"/>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（四）资源应用创新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436258" y="1275606"/>
            <a:ext cx="7936819" cy="2639148"/>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fontAlgn="base">
              <a:lnSpc>
                <a:spcPct val="200000"/>
              </a:lnSpc>
              <a:spcBef>
                <a:spcPct val="0"/>
              </a:spcBef>
              <a:spcAft>
                <a:spcPct val="0"/>
              </a:spcAft>
              <a:buClr>
                <a:schemeClr val="tx1"/>
              </a:buClr>
              <a:buSzPct val="100000"/>
            </a:pPr>
            <a:r>
              <a:rPr lang="en-US" altLang="zh-CN" dirty="0" smtClean="0">
                <a:latin typeface="微软雅黑" pitchFamily="34" charset="-122"/>
                <a:ea typeface="微软雅黑" pitchFamily="34" charset="-122"/>
                <a:cs typeface="Times New Roman" pitchFamily="18" charset="0"/>
              </a:rPr>
              <a:t>1. </a:t>
            </a:r>
            <a:r>
              <a:rPr lang="zh-CN" altLang="en-US" dirty="0" smtClean="0">
                <a:latin typeface="微软雅黑" pitchFamily="34" charset="-122"/>
                <a:ea typeface="微软雅黑" pitchFamily="34" charset="-122"/>
                <a:cs typeface="Times New Roman" pitchFamily="18" charset="0"/>
              </a:rPr>
              <a:t>应用</a:t>
            </a:r>
            <a:r>
              <a:rPr lang="zh-CN" altLang="en-US" dirty="0">
                <a:latin typeface="微软雅黑" pitchFamily="34" charset="-122"/>
                <a:ea typeface="微软雅黑" pitchFamily="34" charset="-122"/>
                <a:cs typeface="Times New Roman" pitchFamily="18" charset="0"/>
              </a:rPr>
              <a:t>开放性教学资源应遵循以下原则：</a:t>
            </a:r>
            <a:endParaRPr lang="zh-CN" altLang="en-US" dirty="0">
              <a:latin typeface="微软雅黑" pitchFamily="34" charset="-122"/>
              <a:ea typeface="微软雅黑" pitchFamily="34" charset="-122"/>
              <a:cs typeface="宋体" pitchFamily="2" charset="-122"/>
            </a:endParaRPr>
          </a:p>
          <a:p>
            <a:pPr marL="447675" indent="-447675" defTabSz="685800" eaLnBrk="0" fontAlgn="base" hangingPunct="0">
              <a:lnSpc>
                <a:spcPct val="200000"/>
              </a:lnSpc>
              <a:spcBef>
                <a:spcPct val="0"/>
              </a:spcBef>
              <a:spcAft>
                <a:spcPct val="0"/>
              </a:spcAft>
            </a:pPr>
            <a:r>
              <a:rPr lang="en-US" altLang="zh-CN" sz="1600" dirty="0">
                <a:latin typeface="微软雅黑" pitchFamily="34" charset="-122"/>
                <a:ea typeface="微软雅黑" pitchFamily="34" charset="-122"/>
                <a:cs typeface="Times New Roman" pitchFamily="18" charset="0"/>
              </a:rPr>
              <a:t>    </a:t>
            </a:r>
            <a:r>
              <a:rPr lang="en-US" altLang="zh-CN" sz="1600" dirty="0" smtClean="0">
                <a:latin typeface="微软雅黑" pitchFamily="34" charset="-122"/>
                <a:ea typeface="微软雅黑" pitchFamily="34" charset="-122"/>
                <a:cs typeface="Times New Roman" pitchFamily="18" charset="0"/>
              </a:rPr>
              <a:t>       1.1</a:t>
            </a:r>
            <a:r>
              <a:rPr lang="en-US" altLang="zh-CN" sz="1600" dirty="0">
                <a:latin typeface="微软雅黑" pitchFamily="34" charset="-122"/>
                <a:ea typeface="微软雅黑" pitchFamily="34" charset="-122"/>
                <a:cs typeface="Times New Roman" pitchFamily="18" charset="0"/>
              </a:rPr>
              <a:t>.</a:t>
            </a:r>
            <a:r>
              <a:rPr lang="zh-CN" altLang="en-US" sz="1600" dirty="0">
                <a:latin typeface="微软雅黑" pitchFamily="34" charset="-122"/>
                <a:ea typeface="微软雅黑" pitchFamily="34" charset="-122"/>
                <a:cs typeface="Times New Roman" pitchFamily="18" charset="0"/>
              </a:rPr>
              <a:t>进行内容的正确性、准确性、时效性、全面性、有效性及对本次教学</a:t>
            </a:r>
            <a:r>
              <a:rPr lang="zh-CN" altLang="en-US" sz="1600" dirty="0" smtClean="0">
                <a:latin typeface="微软雅黑" pitchFamily="34" charset="-122"/>
                <a:ea typeface="微软雅黑" pitchFamily="34" charset="-122"/>
                <a:cs typeface="Times New Roman" pitchFamily="18" charset="0"/>
              </a:rPr>
              <a:t>的</a:t>
            </a:r>
            <a:endParaRPr lang="en-US" altLang="zh-CN" sz="1600" dirty="0" smtClean="0">
              <a:latin typeface="微软雅黑" pitchFamily="34" charset="-122"/>
              <a:ea typeface="微软雅黑" pitchFamily="34" charset="-122"/>
              <a:cs typeface="Times New Roman" pitchFamily="18" charset="0"/>
            </a:endParaRPr>
          </a:p>
          <a:p>
            <a:pPr marL="447675" indent="-447675" defTabSz="685800" eaLnBrk="0" fontAlgn="base" hangingPunct="0">
              <a:lnSpc>
                <a:spcPct val="200000"/>
              </a:lnSpc>
              <a:spcBef>
                <a:spcPct val="0"/>
              </a:spcBef>
              <a:spcAft>
                <a:spcPct val="0"/>
              </a:spcAft>
            </a:pPr>
            <a:r>
              <a:rPr lang="en-US" altLang="zh-CN" sz="1600" dirty="0">
                <a:latin typeface="微软雅黑" pitchFamily="34" charset="-122"/>
                <a:ea typeface="微软雅黑" pitchFamily="34" charset="-122"/>
                <a:cs typeface="Times New Roman" pitchFamily="18" charset="0"/>
              </a:rPr>
              <a:t> </a:t>
            </a:r>
            <a:r>
              <a:rPr lang="en-US" altLang="zh-CN" sz="1600" dirty="0" smtClean="0">
                <a:latin typeface="微软雅黑" pitchFamily="34" charset="-122"/>
                <a:ea typeface="微软雅黑" pitchFamily="34" charset="-122"/>
                <a:cs typeface="Times New Roman" pitchFamily="18" charset="0"/>
              </a:rPr>
              <a:t>                  </a:t>
            </a:r>
            <a:r>
              <a:rPr lang="zh-CN" altLang="en-US" sz="1600" dirty="0" smtClean="0">
                <a:latin typeface="微软雅黑" pitchFamily="34" charset="-122"/>
                <a:ea typeface="微软雅黑" pitchFamily="34" charset="-122"/>
                <a:cs typeface="Times New Roman" pitchFamily="18" charset="0"/>
              </a:rPr>
              <a:t>支持</a:t>
            </a:r>
            <a:r>
              <a:rPr lang="zh-CN" altLang="en-US" sz="1600" dirty="0">
                <a:latin typeface="微软雅黑" pitchFamily="34" charset="-122"/>
                <a:ea typeface="微软雅黑" pitchFamily="34" charset="-122"/>
                <a:cs typeface="Times New Roman" pitchFamily="18" charset="0"/>
              </a:rPr>
              <a:t>性科学判断；</a:t>
            </a:r>
            <a:endParaRPr lang="zh-CN" altLang="en-US" sz="1600" dirty="0">
              <a:latin typeface="微软雅黑" pitchFamily="34" charset="-122"/>
              <a:ea typeface="微软雅黑" pitchFamily="34" charset="-122"/>
              <a:cs typeface="宋体" pitchFamily="2" charset="-122"/>
            </a:endParaRPr>
          </a:p>
          <a:p>
            <a:pPr defTabSz="685800" eaLnBrk="0" fontAlgn="base" hangingPunct="0">
              <a:lnSpc>
                <a:spcPct val="200000"/>
              </a:lnSpc>
              <a:spcBef>
                <a:spcPct val="0"/>
              </a:spcBef>
              <a:spcAft>
                <a:spcPct val="0"/>
              </a:spcAft>
            </a:pPr>
            <a:r>
              <a:rPr lang="en-US" altLang="zh-CN" sz="1600" dirty="0">
                <a:latin typeface="微软雅黑" pitchFamily="34" charset="-122"/>
                <a:ea typeface="微软雅黑" pitchFamily="34" charset="-122"/>
                <a:cs typeface="Times New Roman" pitchFamily="18" charset="0"/>
              </a:rPr>
              <a:t>    </a:t>
            </a:r>
            <a:r>
              <a:rPr lang="en-US" altLang="zh-CN" sz="1600" dirty="0" smtClean="0">
                <a:latin typeface="微软雅黑" pitchFamily="34" charset="-122"/>
                <a:ea typeface="微软雅黑" pitchFamily="34" charset="-122"/>
                <a:cs typeface="Times New Roman" pitchFamily="18" charset="0"/>
              </a:rPr>
              <a:t>       1.2</a:t>
            </a:r>
            <a:r>
              <a:rPr lang="en-US" altLang="zh-CN" sz="1600" dirty="0">
                <a:latin typeface="微软雅黑" pitchFamily="34" charset="-122"/>
                <a:ea typeface="微软雅黑" pitchFamily="34" charset="-122"/>
                <a:cs typeface="Times New Roman" pitchFamily="18" charset="0"/>
              </a:rPr>
              <a:t>.</a:t>
            </a:r>
            <a:r>
              <a:rPr lang="zh-CN" altLang="en-US" sz="1600" dirty="0">
                <a:latin typeface="微软雅黑" pitchFamily="34" charset="-122"/>
                <a:ea typeface="微软雅黑" pitchFamily="34" charset="-122"/>
                <a:cs typeface="Times New Roman" pitchFamily="18" charset="0"/>
              </a:rPr>
              <a:t>提倡对开放性资源进行有目的的再加工，使之完全符合本次教学需求；</a:t>
            </a:r>
            <a:endParaRPr lang="zh-CN" altLang="en-US" sz="1600" dirty="0">
              <a:latin typeface="微软雅黑" pitchFamily="34" charset="-122"/>
              <a:ea typeface="微软雅黑" pitchFamily="34" charset="-122"/>
              <a:cs typeface="宋体" pitchFamily="2" charset="-122"/>
            </a:endParaRPr>
          </a:p>
          <a:p>
            <a:pPr defTabSz="685800" eaLnBrk="0" fontAlgn="base" hangingPunct="0">
              <a:lnSpc>
                <a:spcPct val="200000"/>
              </a:lnSpc>
              <a:spcBef>
                <a:spcPct val="0"/>
              </a:spcBef>
              <a:spcAft>
                <a:spcPct val="0"/>
              </a:spcAft>
            </a:pPr>
            <a:r>
              <a:rPr lang="en-US" altLang="zh-CN" sz="1600" dirty="0">
                <a:latin typeface="微软雅黑" pitchFamily="34" charset="-122"/>
                <a:ea typeface="微软雅黑" pitchFamily="34" charset="-122"/>
                <a:cs typeface="Times New Roman" pitchFamily="18" charset="0"/>
              </a:rPr>
              <a:t>    </a:t>
            </a:r>
            <a:r>
              <a:rPr lang="en-US" altLang="zh-CN" sz="1600" dirty="0" smtClean="0">
                <a:latin typeface="微软雅黑" pitchFamily="34" charset="-122"/>
                <a:ea typeface="微软雅黑" pitchFamily="34" charset="-122"/>
                <a:cs typeface="Times New Roman" pitchFamily="18" charset="0"/>
              </a:rPr>
              <a:t>       1.3</a:t>
            </a:r>
            <a:r>
              <a:rPr lang="en-US" altLang="zh-CN" sz="1600" dirty="0">
                <a:latin typeface="微软雅黑" pitchFamily="34" charset="-122"/>
                <a:ea typeface="微软雅黑" pitchFamily="34" charset="-122"/>
                <a:cs typeface="Times New Roman" pitchFamily="18" charset="0"/>
              </a:rPr>
              <a:t>.</a:t>
            </a:r>
            <a:r>
              <a:rPr lang="zh-CN" altLang="en-US" sz="1600" dirty="0">
                <a:latin typeface="微软雅黑" pitchFamily="34" charset="-122"/>
                <a:ea typeface="微软雅黑" pitchFamily="34" charset="-122"/>
                <a:cs typeface="Times New Roman" pitchFamily="18" charset="0"/>
              </a:rPr>
              <a:t>应用时注明来源。</a:t>
            </a:r>
            <a:endParaRPr lang="zh-CN" altLang="en-US" sz="1600"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2023084795"/>
      </p:ext>
    </p:extLst>
  </p:cSld>
  <p:clrMapOvr>
    <a:masterClrMapping/>
  </p:clrMapOvr>
  <p:transition>
    <p:zo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55576" y="1401637"/>
            <a:ext cx="7774528" cy="28983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755576" y="553889"/>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a:latin typeface="黑体" pitchFamily="49" charset="-122"/>
                <a:ea typeface="黑体" pitchFamily="49" charset="-122"/>
              </a:rPr>
              <a:t>（四）资源</a:t>
            </a:r>
            <a:r>
              <a:rPr lang="zh-CN" altLang="en-US" sz="2400" dirty="0" smtClean="0">
                <a:latin typeface="黑体" pitchFamily="49" charset="-122"/>
                <a:ea typeface="黑体" pitchFamily="49" charset="-122"/>
              </a:rPr>
              <a:t>应用创新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467544" y="1401637"/>
            <a:ext cx="8064895" cy="2793036"/>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fontAlgn="base">
              <a:lnSpc>
                <a:spcPct val="150000"/>
              </a:lnSpc>
              <a:spcBef>
                <a:spcPct val="0"/>
              </a:spcBef>
              <a:spcAft>
                <a:spcPct val="0"/>
              </a:spcAft>
              <a:buClr>
                <a:schemeClr val="tx1"/>
              </a:buClr>
              <a:buSzPct val="100000"/>
            </a:pPr>
            <a:r>
              <a:rPr lang="en-US" altLang="zh-CN" dirty="0" smtClean="0">
                <a:latin typeface="微软雅黑" pitchFamily="34" charset="-122"/>
                <a:ea typeface="微软雅黑" pitchFamily="34" charset="-122"/>
                <a:cs typeface="Times New Roman" pitchFamily="18" charset="0"/>
              </a:rPr>
              <a:t>2. </a:t>
            </a:r>
            <a:r>
              <a:rPr lang="zh-CN" altLang="en-US" dirty="0" smtClean="0">
                <a:latin typeface="微软雅黑" pitchFamily="34" charset="-122"/>
                <a:ea typeface="微软雅黑" pitchFamily="34" charset="-122"/>
                <a:cs typeface="Times New Roman" pitchFamily="18" charset="0"/>
              </a:rPr>
              <a:t>应用引进</a:t>
            </a:r>
            <a:r>
              <a:rPr lang="zh-CN" altLang="en-US" dirty="0">
                <a:latin typeface="微软雅黑" pitchFamily="34" charset="-122"/>
                <a:ea typeface="微软雅黑" pitchFamily="34" charset="-122"/>
                <a:cs typeface="Times New Roman" pitchFamily="18" charset="0"/>
              </a:rPr>
              <a:t>资源应遵循以下原则：</a:t>
            </a:r>
            <a:endParaRPr lang="zh-CN" altLang="en-US"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pPr>
            <a:r>
              <a:rPr lang="en-US" altLang="zh-CN" dirty="0">
                <a:latin typeface="微软雅黑" pitchFamily="34" charset="-122"/>
                <a:ea typeface="微软雅黑" pitchFamily="34" charset="-122"/>
                <a:cs typeface="Times New Roman" pitchFamily="18" charset="0"/>
              </a:rPr>
              <a:t>   </a:t>
            </a:r>
            <a:r>
              <a:rPr lang="en-US" altLang="zh-CN" dirty="0" smtClean="0">
                <a:latin typeface="微软雅黑" pitchFamily="34" charset="-122"/>
                <a:ea typeface="微软雅黑" pitchFamily="34" charset="-122"/>
                <a:cs typeface="Times New Roman" pitchFamily="18" charset="0"/>
              </a:rPr>
              <a:t>       </a:t>
            </a:r>
            <a:r>
              <a:rPr lang="en-US" altLang="zh-CN" sz="1600" dirty="0" smtClean="0">
                <a:latin typeface="微软雅黑" pitchFamily="34" charset="-122"/>
                <a:ea typeface="微软雅黑" pitchFamily="34" charset="-122"/>
                <a:cs typeface="Times New Roman" pitchFamily="18" charset="0"/>
              </a:rPr>
              <a:t>2.1. </a:t>
            </a:r>
            <a:r>
              <a:rPr lang="zh-CN" altLang="en-US" sz="1600" dirty="0" smtClean="0">
                <a:latin typeface="微软雅黑" pitchFamily="34" charset="-122"/>
                <a:ea typeface="微软雅黑" pitchFamily="34" charset="-122"/>
                <a:cs typeface="Times New Roman" pitchFamily="18" charset="0"/>
              </a:rPr>
              <a:t>首先</a:t>
            </a:r>
            <a:r>
              <a:rPr lang="zh-CN" altLang="en-US" sz="1600" dirty="0">
                <a:latin typeface="微软雅黑" pitchFamily="34" charset="-122"/>
                <a:ea typeface="微软雅黑" pitchFamily="34" charset="-122"/>
                <a:cs typeface="Times New Roman" pitchFamily="18" charset="0"/>
              </a:rPr>
              <a:t>通过调研、网络查询，确定是否存在开放资源；</a:t>
            </a:r>
            <a:endParaRPr lang="zh-CN" altLang="en-US" sz="1600"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pPr>
            <a:r>
              <a:rPr lang="en-US" altLang="zh-CN" sz="1600" dirty="0">
                <a:latin typeface="微软雅黑" pitchFamily="34" charset="-122"/>
                <a:ea typeface="微软雅黑" pitchFamily="34" charset="-122"/>
                <a:cs typeface="Times New Roman" pitchFamily="18" charset="0"/>
              </a:rPr>
              <a:t>    </a:t>
            </a:r>
            <a:r>
              <a:rPr lang="en-US" altLang="zh-CN" sz="1600" dirty="0" smtClean="0">
                <a:latin typeface="微软雅黑" pitchFamily="34" charset="-122"/>
                <a:ea typeface="微软雅黑" pitchFamily="34" charset="-122"/>
                <a:cs typeface="Times New Roman" pitchFamily="18" charset="0"/>
              </a:rPr>
              <a:t>       2.2. </a:t>
            </a:r>
            <a:r>
              <a:rPr lang="zh-CN" altLang="en-US" sz="1600" dirty="0" smtClean="0">
                <a:latin typeface="微软雅黑" pitchFamily="34" charset="-122"/>
                <a:ea typeface="微软雅黑" pitchFamily="34" charset="-122"/>
                <a:cs typeface="Times New Roman" pitchFamily="18" charset="0"/>
              </a:rPr>
              <a:t>其次</a:t>
            </a:r>
            <a:r>
              <a:rPr lang="zh-CN" altLang="en-US" sz="1600" dirty="0">
                <a:latin typeface="微软雅黑" pitchFamily="34" charset="-122"/>
                <a:ea typeface="微软雅黑" pitchFamily="34" charset="-122"/>
                <a:cs typeface="Times New Roman" pitchFamily="18" charset="0"/>
              </a:rPr>
              <a:t>，联合相关职业院校，实施联合引进，以降低引进成本；</a:t>
            </a:r>
            <a:endParaRPr lang="zh-CN" altLang="en-US" sz="1600"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pPr>
            <a:r>
              <a:rPr lang="en-US" altLang="zh-CN" sz="1600" dirty="0">
                <a:latin typeface="微软雅黑" pitchFamily="34" charset="-122"/>
                <a:ea typeface="微软雅黑" pitchFamily="34" charset="-122"/>
                <a:cs typeface="Times New Roman" pitchFamily="18" charset="0"/>
              </a:rPr>
              <a:t>  </a:t>
            </a:r>
            <a:r>
              <a:rPr lang="en-US" altLang="zh-CN" sz="1600" dirty="0" smtClean="0">
                <a:latin typeface="微软雅黑" pitchFamily="34" charset="-122"/>
                <a:ea typeface="微软雅黑" pitchFamily="34" charset="-122"/>
                <a:cs typeface="Times New Roman" pitchFamily="18" charset="0"/>
              </a:rPr>
              <a:t>         2.3. </a:t>
            </a:r>
            <a:r>
              <a:rPr lang="zh-CN" altLang="en-US" sz="1600" dirty="0" smtClean="0">
                <a:latin typeface="微软雅黑" pitchFamily="34" charset="-122"/>
                <a:ea typeface="微软雅黑" pitchFamily="34" charset="-122"/>
                <a:cs typeface="Times New Roman" pitchFamily="18" charset="0"/>
              </a:rPr>
              <a:t>将</a:t>
            </a:r>
            <a:r>
              <a:rPr lang="zh-CN" altLang="en-US" sz="1600" dirty="0">
                <a:latin typeface="微软雅黑" pitchFamily="34" charset="-122"/>
                <a:ea typeface="微软雅黑" pitchFamily="34" charset="-122"/>
                <a:cs typeface="Times New Roman" pitchFamily="18" charset="0"/>
              </a:rPr>
              <a:t>引进资源计划纳入院校资源建设整体规划，防止盲目引进、跟风引进；</a:t>
            </a:r>
            <a:endParaRPr lang="zh-CN" altLang="en-US" sz="1600" dirty="0">
              <a:latin typeface="微软雅黑" pitchFamily="34" charset="-122"/>
              <a:ea typeface="微软雅黑" pitchFamily="34" charset="-122"/>
              <a:cs typeface="宋体" pitchFamily="2" charset="-122"/>
            </a:endParaRPr>
          </a:p>
          <a:p>
            <a:pPr marL="447675" indent="-447675" defTabSz="685800" eaLnBrk="0" fontAlgn="base" hangingPunct="0">
              <a:lnSpc>
                <a:spcPct val="150000"/>
              </a:lnSpc>
              <a:spcBef>
                <a:spcPct val="0"/>
              </a:spcBef>
              <a:spcAft>
                <a:spcPct val="0"/>
              </a:spcAft>
            </a:pPr>
            <a:r>
              <a:rPr lang="en-US" altLang="zh-CN" sz="1600" dirty="0">
                <a:latin typeface="微软雅黑" pitchFamily="34" charset="-122"/>
                <a:ea typeface="微软雅黑" pitchFamily="34" charset="-122"/>
                <a:cs typeface="Times New Roman" pitchFamily="18" charset="0"/>
              </a:rPr>
              <a:t>   </a:t>
            </a:r>
            <a:r>
              <a:rPr lang="en-US" altLang="zh-CN" sz="1600" dirty="0" smtClean="0">
                <a:latin typeface="微软雅黑" pitchFamily="34" charset="-122"/>
                <a:ea typeface="微软雅黑" pitchFamily="34" charset="-122"/>
                <a:cs typeface="Times New Roman" pitchFamily="18" charset="0"/>
              </a:rPr>
              <a:t>        2.4. </a:t>
            </a:r>
            <a:r>
              <a:rPr lang="zh-CN" altLang="en-US" sz="1600" dirty="0" smtClean="0">
                <a:latin typeface="微软雅黑" pitchFamily="34" charset="-122"/>
                <a:ea typeface="微软雅黑" pitchFamily="34" charset="-122"/>
                <a:cs typeface="Times New Roman" pitchFamily="18" charset="0"/>
              </a:rPr>
              <a:t>从</a:t>
            </a:r>
            <a:r>
              <a:rPr lang="zh-CN" altLang="en-US" sz="1600" dirty="0">
                <a:latin typeface="微软雅黑" pitchFamily="34" charset="-122"/>
                <a:ea typeface="微软雅黑" pitchFamily="34" charset="-122"/>
                <a:cs typeface="Times New Roman" pitchFamily="18" charset="0"/>
              </a:rPr>
              <a:t>实际需求出发，有效利用资金，优先引进解决教学中进不去、看不见</a:t>
            </a:r>
            <a:r>
              <a:rPr lang="zh-CN" altLang="en-US" sz="1600" dirty="0" smtClean="0">
                <a:latin typeface="微软雅黑" pitchFamily="34" charset="-122"/>
                <a:ea typeface="微软雅黑" pitchFamily="34" charset="-122"/>
                <a:cs typeface="Times New Roman" pitchFamily="18" charset="0"/>
              </a:rPr>
              <a:t>、</a:t>
            </a:r>
            <a:endParaRPr lang="en-US" altLang="zh-CN" sz="1600" dirty="0" smtClean="0">
              <a:latin typeface="微软雅黑" pitchFamily="34" charset="-122"/>
              <a:ea typeface="微软雅黑" pitchFamily="34" charset="-122"/>
              <a:cs typeface="Times New Roman" pitchFamily="18" charset="0"/>
            </a:endParaRPr>
          </a:p>
          <a:p>
            <a:pPr marL="447675" indent="-447675" defTabSz="685800" eaLnBrk="0" fontAlgn="base" hangingPunct="0">
              <a:lnSpc>
                <a:spcPct val="150000"/>
              </a:lnSpc>
              <a:spcBef>
                <a:spcPct val="0"/>
              </a:spcBef>
              <a:spcAft>
                <a:spcPct val="0"/>
              </a:spcAft>
            </a:pPr>
            <a:r>
              <a:rPr lang="en-US" altLang="zh-CN" sz="1600" dirty="0">
                <a:latin typeface="微软雅黑" pitchFamily="34" charset="-122"/>
                <a:ea typeface="微软雅黑" pitchFamily="34" charset="-122"/>
                <a:cs typeface="Times New Roman" pitchFamily="18" charset="0"/>
              </a:rPr>
              <a:t> </a:t>
            </a:r>
            <a:r>
              <a:rPr lang="en-US" altLang="zh-CN" sz="1600" dirty="0" smtClean="0">
                <a:latin typeface="微软雅黑" pitchFamily="34" charset="-122"/>
                <a:ea typeface="微软雅黑" pitchFamily="34" charset="-122"/>
                <a:cs typeface="Times New Roman" pitchFamily="18" charset="0"/>
              </a:rPr>
              <a:t>     </a:t>
            </a:r>
            <a:r>
              <a:rPr lang="zh-CN" altLang="en-US" sz="1600" dirty="0" smtClean="0">
                <a:latin typeface="微软雅黑" pitchFamily="34" charset="-122"/>
                <a:ea typeface="微软雅黑" pitchFamily="34" charset="-122"/>
                <a:cs typeface="Times New Roman" pitchFamily="18" charset="0"/>
              </a:rPr>
              <a:t>           动</a:t>
            </a:r>
            <a:r>
              <a:rPr lang="zh-CN" altLang="en-US" sz="1600" dirty="0">
                <a:latin typeface="微软雅黑" pitchFamily="34" charset="-122"/>
                <a:ea typeface="微软雅黑" pitchFamily="34" charset="-122"/>
                <a:cs typeface="Times New Roman" pitchFamily="18" charset="0"/>
              </a:rPr>
              <a:t>不了和高危险、高耗能、高污染的实践性教学资源；</a:t>
            </a:r>
            <a:endParaRPr lang="zh-CN" altLang="en-US" sz="1600"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pPr>
            <a:r>
              <a:rPr lang="en-US" altLang="zh-CN" sz="1600" dirty="0">
                <a:latin typeface="微软雅黑" pitchFamily="34" charset="-122"/>
                <a:ea typeface="微软雅黑" pitchFamily="34" charset="-122"/>
                <a:cs typeface="Times New Roman" pitchFamily="18" charset="0"/>
              </a:rPr>
              <a:t>    </a:t>
            </a:r>
            <a:r>
              <a:rPr lang="en-US" altLang="zh-CN" sz="1600" dirty="0" smtClean="0">
                <a:latin typeface="微软雅黑" pitchFamily="34" charset="-122"/>
                <a:ea typeface="微软雅黑" pitchFamily="34" charset="-122"/>
                <a:cs typeface="Times New Roman" pitchFamily="18" charset="0"/>
              </a:rPr>
              <a:t>       2.5. </a:t>
            </a:r>
            <a:r>
              <a:rPr lang="zh-CN" altLang="en-US" sz="1600" dirty="0" smtClean="0">
                <a:latin typeface="微软雅黑" pitchFamily="34" charset="-122"/>
                <a:ea typeface="微软雅黑" pitchFamily="34" charset="-122"/>
                <a:cs typeface="Times New Roman" pitchFamily="18" charset="0"/>
              </a:rPr>
              <a:t>必要</a:t>
            </a:r>
            <a:r>
              <a:rPr lang="zh-CN" altLang="en-US" sz="1600" dirty="0">
                <a:latin typeface="微软雅黑" pitchFamily="34" charset="-122"/>
                <a:ea typeface="微软雅黑" pitchFamily="34" charset="-122"/>
                <a:cs typeface="Times New Roman" pitchFamily="18" charset="0"/>
              </a:rPr>
              <a:t>时，对引进资源要索要软件源代码。</a:t>
            </a:r>
            <a:endParaRPr lang="zh-CN" altLang="en-US" sz="1600"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1855583704"/>
      </p:ext>
    </p:extLst>
  </p:cSld>
  <p:clrMapOvr>
    <a:masterClrMapping/>
  </p:clrMapOvr>
  <p:transition>
    <p:zo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55576" y="1334243"/>
            <a:ext cx="7774528" cy="30238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634454"/>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a:latin typeface="黑体" pitchFamily="49" charset="-122"/>
                <a:ea typeface="黑体" pitchFamily="49" charset="-122"/>
              </a:rPr>
              <a:t>（四）</a:t>
            </a:r>
            <a:r>
              <a:rPr lang="zh-CN" altLang="en-US" sz="2400" dirty="0" smtClean="0">
                <a:latin typeface="黑体" pitchFamily="49" charset="-122"/>
                <a:ea typeface="黑体" pitchFamily="49" charset="-122"/>
              </a:rPr>
              <a:t>资源应用创新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1213001" y="1334243"/>
            <a:ext cx="6840760" cy="3023868"/>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eaLnBrk="0" fontAlgn="base" hangingPunct="0">
              <a:lnSpc>
                <a:spcPct val="150000"/>
              </a:lnSpc>
              <a:spcBef>
                <a:spcPct val="0"/>
              </a:spcBef>
              <a:spcAft>
                <a:spcPct val="0"/>
              </a:spcAft>
              <a:buClr>
                <a:schemeClr val="tx1"/>
              </a:buClr>
              <a:buSzPct val="100000"/>
            </a:pPr>
            <a:r>
              <a:rPr lang="en-US" altLang="zh-CN" dirty="0" smtClean="0">
                <a:latin typeface="微软雅黑" pitchFamily="34" charset="-122"/>
                <a:ea typeface="微软雅黑" pitchFamily="34" charset="-122"/>
                <a:cs typeface="Times New Roman" pitchFamily="18" charset="0"/>
              </a:rPr>
              <a:t>3. </a:t>
            </a:r>
            <a:r>
              <a:rPr lang="zh-CN" altLang="en-US" dirty="0" smtClean="0">
                <a:latin typeface="微软雅黑" pitchFamily="34" charset="-122"/>
                <a:ea typeface="微软雅黑" pitchFamily="34" charset="-122"/>
                <a:cs typeface="Times New Roman" pitchFamily="18" charset="0"/>
              </a:rPr>
              <a:t>校本</a:t>
            </a:r>
            <a:r>
              <a:rPr lang="zh-CN" altLang="en-US" dirty="0">
                <a:latin typeface="微软雅黑" pitchFamily="34" charset="-122"/>
                <a:ea typeface="微软雅黑" pitchFamily="34" charset="-122"/>
                <a:cs typeface="Times New Roman" pitchFamily="18" charset="0"/>
              </a:rPr>
              <a:t>资源建设应遵循以下原则：</a:t>
            </a:r>
            <a:endParaRPr lang="zh-CN" altLang="en-US"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pPr>
            <a:r>
              <a:rPr lang="en-US" altLang="zh-CN" dirty="0" smtClean="0">
                <a:latin typeface="微软雅黑" pitchFamily="34" charset="-122"/>
                <a:ea typeface="微软雅黑" pitchFamily="34" charset="-122"/>
                <a:cs typeface="Times New Roman" pitchFamily="18" charset="0"/>
              </a:rPr>
              <a:t>          3.1. </a:t>
            </a:r>
            <a:r>
              <a:rPr lang="zh-CN" altLang="en-US" dirty="0" smtClean="0">
                <a:latin typeface="微软雅黑" pitchFamily="34" charset="-122"/>
                <a:ea typeface="微软雅黑" pitchFamily="34" charset="-122"/>
                <a:cs typeface="Times New Roman" pitchFamily="18" charset="0"/>
              </a:rPr>
              <a:t>确认</a:t>
            </a:r>
            <a:r>
              <a:rPr lang="zh-CN" altLang="en-US" dirty="0">
                <a:latin typeface="微软雅黑" pitchFamily="34" charset="-122"/>
                <a:ea typeface="微软雅黑" pitchFamily="34" charset="-122"/>
                <a:cs typeface="Times New Roman" pitchFamily="18" charset="0"/>
              </a:rPr>
              <a:t>是非开放性教学资源、非引进性资源；</a:t>
            </a:r>
            <a:endParaRPr lang="zh-CN" altLang="en-US"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pPr>
            <a:r>
              <a:rPr lang="en-US" altLang="zh-CN" dirty="0" smtClean="0">
                <a:latin typeface="微软雅黑" pitchFamily="34" charset="-122"/>
                <a:ea typeface="微软雅黑" pitchFamily="34" charset="-122"/>
                <a:cs typeface="Times New Roman" pitchFamily="18" charset="0"/>
              </a:rPr>
              <a:t>          3.2. </a:t>
            </a:r>
            <a:r>
              <a:rPr lang="zh-CN" altLang="en-US" dirty="0" smtClean="0">
                <a:latin typeface="微软雅黑" pitchFamily="34" charset="-122"/>
                <a:ea typeface="微软雅黑" pitchFamily="34" charset="-122"/>
                <a:cs typeface="Times New Roman" pitchFamily="18" charset="0"/>
              </a:rPr>
              <a:t>确认</a:t>
            </a:r>
            <a:r>
              <a:rPr lang="zh-CN" altLang="en-US" dirty="0">
                <a:latin typeface="微软雅黑" pitchFamily="34" charset="-122"/>
                <a:ea typeface="微软雅黑" pitchFamily="34" charset="-122"/>
                <a:cs typeface="Times New Roman" pitchFamily="18" charset="0"/>
              </a:rPr>
              <a:t>具有一定的应用群体、一定的应用寿命；</a:t>
            </a:r>
            <a:endParaRPr lang="zh-CN" altLang="en-US"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pPr>
            <a:r>
              <a:rPr lang="en-US" altLang="zh-CN" dirty="0" smtClean="0">
                <a:latin typeface="微软雅黑" pitchFamily="34" charset="-122"/>
                <a:ea typeface="微软雅黑" pitchFamily="34" charset="-122"/>
                <a:cs typeface="Times New Roman" pitchFamily="18" charset="0"/>
              </a:rPr>
              <a:t>          3.3. </a:t>
            </a:r>
            <a:r>
              <a:rPr lang="zh-CN" altLang="en-US" dirty="0" smtClean="0">
                <a:latin typeface="微软雅黑" pitchFamily="34" charset="-122"/>
                <a:ea typeface="微软雅黑" pitchFamily="34" charset="-122"/>
                <a:cs typeface="Times New Roman" pitchFamily="18" charset="0"/>
              </a:rPr>
              <a:t>确认</a:t>
            </a:r>
            <a:r>
              <a:rPr lang="zh-CN" altLang="en-US" dirty="0">
                <a:latin typeface="微软雅黑" pitchFamily="34" charset="-122"/>
                <a:ea typeface="微软雅黑" pitchFamily="34" charset="-122"/>
                <a:cs typeface="Times New Roman" pitchFamily="18" charset="0"/>
              </a:rPr>
              <a:t>具有日常维护、可持续开发的资金支持；</a:t>
            </a:r>
            <a:endParaRPr lang="zh-CN" altLang="en-US"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pPr>
            <a:r>
              <a:rPr lang="en-US" altLang="zh-CN" dirty="0" smtClean="0">
                <a:latin typeface="微软雅黑" pitchFamily="34" charset="-122"/>
                <a:ea typeface="微软雅黑" pitchFamily="34" charset="-122"/>
                <a:cs typeface="Times New Roman" pitchFamily="18" charset="0"/>
              </a:rPr>
              <a:t>          3.4. </a:t>
            </a:r>
            <a:r>
              <a:rPr lang="zh-CN" altLang="en-US" dirty="0" smtClean="0">
                <a:latin typeface="微软雅黑" pitchFamily="34" charset="-122"/>
                <a:ea typeface="微软雅黑" pitchFamily="34" charset="-122"/>
                <a:cs typeface="Times New Roman" pitchFamily="18" charset="0"/>
              </a:rPr>
              <a:t>组织</a:t>
            </a:r>
            <a:r>
              <a:rPr lang="zh-CN" altLang="en-US" dirty="0">
                <a:latin typeface="微软雅黑" pitchFamily="34" charset="-122"/>
                <a:ea typeface="微软雅黑" pitchFamily="34" charset="-122"/>
                <a:cs typeface="Times New Roman" pitchFamily="18" charset="0"/>
              </a:rPr>
              <a:t>科学、高效开发团队；</a:t>
            </a:r>
            <a:endParaRPr lang="zh-CN" altLang="en-US"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pPr>
            <a:r>
              <a:rPr lang="en-US" altLang="zh-CN" dirty="0" smtClean="0">
                <a:latin typeface="微软雅黑" pitchFamily="34" charset="-122"/>
                <a:ea typeface="微软雅黑" pitchFamily="34" charset="-122"/>
                <a:cs typeface="Times New Roman" pitchFamily="18" charset="0"/>
              </a:rPr>
              <a:t>          3.5. </a:t>
            </a:r>
            <a:r>
              <a:rPr lang="zh-CN" altLang="en-US" dirty="0" smtClean="0">
                <a:latin typeface="微软雅黑" pitchFamily="34" charset="-122"/>
                <a:ea typeface="微软雅黑" pitchFamily="34" charset="-122"/>
                <a:cs typeface="Times New Roman" pitchFamily="18" charset="0"/>
              </a:rPr>
              <a:t>贯彻</a:t>
            </a:r>
            <a:r>
              <a:rPr lang="zh-CN" altLang="en-US" dirty="0">
                <a:latin typeface="微软雅黑" pitchFamily="34" charset="-122"/>
                <a:ea typeface="微软雅黑" pitchFamily="34" charset="-122"/>
                <a:cs typeface="Times New Roman" pitchFamily="18" charset="0"/>
              </a:rPr>
              <a:t>资源建设基本原则；</a:t>
            </a:r>
            <a:endParaRPr lang="zh-CN" altLang="en-US"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pPr>
            <a:r>
              <a:rPr lang="en-US" altLang="zh-CN" dirty="0" smtClean="0">
                <a:latin typeface="微软雅黑" pitchFamily="34" charset="-122"/>
                <a:ea typeface="微软雅黑" pitchFamily="34" charset="-122"/>
                <a:cs typeface="Times New Roman" pitchFamily="18" charset="0"/>
              </a:rPr>
              <a:t>          3.6. </a:t>
            </a:r>
            <a:r>
              <a:rPr lang="zh-CN" altLang="en-US" dirty="0" smtClean="0">
                <a:latin typeface="微软雅黑" pitchFamily="34" charset="-122"/>
                <a:ea typeface="微软雅黑" pitchFamily="34" charset="-122"/>
                <a:cs typeface="Times New Roman" pitchFamily="18" charset="0"/>
              </a:rPr>
              <a:t>制定</a:t>
            </a:r>
            <a:r>
              <a:rPr lang="zh-CN" altLang="en-US" dirty="0">
                <a:latin typeface="微软雅黑" pitchFamily="34" charset="-122"/>
                <a:ea typeface="微软雅黑" pitchFamily="34" charset="-122"/>
                <a:cs typeface="Times New Roman" pitchFamily="18" charset="0"/>
              </a:rPr>
              <a:t>资源建设、应用标准。</a:t>
            </a:r>
            <a:endParaRPr lang="zh-CN" altLang="en-US"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2494076136"/>
      </p:ext>
    </p:extLst>
  </p:cSld>
  <p:clrMapOvr>
    <a:masterClrMapping/>
  </p:clrMapOvr>
  <p:transition>
    <p:zo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39552" y="1178597"/>
            <a:ext cx="8352928" cy="32653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411510"/>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a:latin typeface="黑体" pitchFamily="49" charset="-122"/>
                <a:ea typeface="黑体" pitchFamily="49" charset="-122"/>
              </a:rPr>
              <a:t>（四）</a:t>
            </a:r>
            <a:r>
              <a:rPr lang="zh-CN" altLang="en-US" sz="2400" dirty="0" smtClean="0">
                <a:latin typeface="黑体" pitchFamily="49" charset="-122"/>
                <a:ea typeface="黑体" pitchFamily="49" charset="-122"/>
              </a:rPr>
              <a:t>资源应用创新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539552" y="843558"/>
            <a:ext cx="8208912" cy="3670199"/>
          </a:xfrm>
          <a:prstGeom prst="rect">
            <a:avLst/>
          </a:prstGeom>
          <a:noFill/>
          <a:ln w="9525">
            <a:noFill/>
            <a:miter lim="800000"/>
            <a:headEnd/>
            <a:tailEnd/>
          </a:ln>
          <a:effectLst/>
        </p:spPr>
        <p:txBody>
          <a:bodyPr vert="horz" wrap="square" lIns="273758" tIns="57132" rIns="68580" bIns="57132" numCol="1" anchor="ctr" anchorCtr="0" compatLnSpc="1">
            <a:prstTxWarp prst="textNoShape">
              <a:avLst/>
            </a:prstTxWarp>
            <a:spAutoFit/>
          </a:bodyPr>
          <a:lstStyle/>
          <a:p>
            <a:pPr marL="342900" lvl="1" defTabSz="685800" eaLnBrk="0" fontAlgn="base" hangingPunct="0">
              <a:lnSpc>
                <a:spcPct val="150000"/>
              </a:lnSpc>
              <a:spcBef>
                <a:spcPct val="0"/>
              </a:spcBef>
              <a:spcAft>
                <a:spcPct val="0"/>
              </a:spcAft>
              <a:tabLst>
                <a:tab pos="338138" algn="ctr"/>
                <a:tab pos="2000250" algn="ctr"/>
                <a:tab pos="4427935" algn="r"/>
              </a:tabLst>
            </a:pPr>
            <a:r>
              <a:rPr lang="en-US" altLang="zh-CN" sz="1400" b="1" dirty="0" smtClean="0" bmk="">
                <a:solidFill>
                  <a:srgbClr val="000000"/>
                </a:solidFill>
                <a:latin typeface="微软雅黑" pitchFamily="34" charset="-122"/>
                <a:ea typeface="微软雅黑" pitchFamily="34" charset="-122"/>
                <a:cs typeface="Times New Roman" pitchFamily="18" charset="0"/>
              </a:rPr>
              <a:t>4. </a:t>
            </a:r>
            <a:r>
              <a:rPr lang="zh-CN" altLang="en-US" sz="1400" b="1" dirty="0" smtClean="0" bmk="">
                <a:solidFill>
                  <a:srgbClr val="000000"/>
                </a:solidFill>
                <a:latin typeface="微软雅黑" pitchFamily="34" charset="-122"/>
                <a:ea typeface="微软雅黑" pitchFamily="34" charset="-122"/>
                <a:cs typeface="Times New Roman" pitchFamily="18" charset="0"/>
              </a:rPr>
              <a:t>建设</a:t>
            </a:r>
            <a:r>
              <a:rPr lang="zh-CN" altLang="en-US" sz="1400" b="1" dirty="0" bmk="">
                <a:solidFill>
                  <a:srgbClr val="000000"/>
                </a:solidFill>
                <a:latin typeface="微软雅黑" pitchFamily="34" charset="-122"/>
                <a:ea typeface="微软雅黑" pitchFamily="34" charset="-122"/>
                <a:cs typeface="Times New Roman" pitchFamily="18" charset="0"/>
              </a:rPr>
              <a:t>应用</a:t>
            </a:r>
            <a:r>
              <a:rPr lang="zh-CN" altLang="en-US" sz="1400" b="1" dirty="0" smtClean="0" bmk="">
                <a:solidFill>
                  <a:srgbClr val="000000"/>
                </a:solidFill>
                <a:latin typeface="微软雅黑" pitchFamily="34" charset="-122"/>
                <a:ea typeface="微软雅黑" pitchFamily="34" charset="-122"/>
                <a:cs typeface="Times New Roman" pitchFamily="18" charset="0"/>
              </a:rPr>
              <a:t>顺序及注意事项</a:t>
            </a:r>
            <a:endParaRPr lang="en-US" altLang="zh-CN" sz="1400" b="1" dirty="0" bmk="">
              <a:solidFill>
                <a:srgbClr val="000000"/>
              </a:solidFill>
              <a:latin typeface="微软雅黑" pitchFamily="34" charset="-122"/>
              <a:ea typeface="微软雅黑" pitchFamily="34" charset="-122"/>
              <a:cs typeface="Times New Roman" pitchFamily="18" charset="0"/>
            </a:endParaRPr>
          </a:p>
          <a:p>
            <a:pPr marL="342900" lvl="1" defTabSz="685800" eaLnBrk="0" fontAlgn="base" hangingPunct="0">
              <a:lnSpc>
                <a:spcPct val="150000"/>
              </a:lnSpc>
              <a:spcBef>
                <a:spcPct val="0"/>
              </a:spcBef>
              <a:spcAft>
                <a:spcPct val="0"/>
              </a:spcAft>
              <a:tabLst>
                <a:tab pos="338138" algn="ctr"/>
                <a:tab pos="2000250" algn="ctr"/>
                <a:tab pos="4427935" algn="r"/>
              </a:tabLst>
            </a:pPr>
            <a:r>
              <a:rPr lang="en-US" altLang="zh-CN" sz="1400" b="1" dirty="0" smtClean="0" bmk="">
                <a:solidFill>
                  <a:srgbClr val="000000"/>
                </a:solidFill>
                <a:latin typeface="微软雅黑" pitchFamily="34" charset="-122"/>
                <a:ea typeface="微软雅黑" pitchFamily="34" charset="-122"/>
                <a:cs typeface="Times New Roman" pitchFamily="18" charset="0"/>
              </a:rPr>
              <a:t>4.1.</a:t>
            </a:r>
            <a:r>
              <a:rPr lang="zh-CN" altLang="en-US" sz="1400" b="1" dirty="0" smtClean="0" bmk="">
                <a:solidFill>
                  <a:srgbClr val="000000"/>
                </a:solidFill>
                <a:latin typeface="微软雅黑" pitchFamily="34" charset="-122"/>
                <a:ea typeface="微软雅黑" pitchFamily="34" charset="-122"/>
                <a:cs typeface="Times New Roman" pitchFamily="18" charset="0"/>
              </a:rPr>
              <a:t>应用顺序。</a:t>
            </a:r>
            <a:r>
              <a:rPr lang="zh-CN" altLang="en-US" sz="1400" dirty="0" smtClean="0" bmk="">
                <a:solidFill>
                  <a:srgbClr val="000000"/>
                </a:solidFill>
                <a:latin typeface="微软雅黑" pitchFamily="34" charset="-122"/>
                <a:ea typeface="微软雅黑" pitchFamily="34" charset="-122"/>
                <a:cs typeface="Times New Roman" pitchFamily="18" charset="0"/>
              </a:rPr>
              <a:t>先</a:t>
            </a:r>
            <a:r>
              <a:rPr lang="zh-CN" altLang="en-US" sz="1400" dirty="0" bmk="">
                <a:solidFill>
                  <a:srgbClr val="000000"/>
                </a:solidFill>
                <a:latin typeface="微软雅黑" pitchFamily="34" charset="-122"/>
                <a:ea typeface="微软雅黑" pitchFamily="34" charset="-122"/>
                <a:cs typeface="Times New Roman" pitchFamily="18" charset="0"/>
              </a:rPr>
              <a:t>利用开放资源、再考虑引进资源、最后开发校本资源。</a:t>
            </a:r>
            <a:endParaRPr lang="zh-CN" altLang="en-US" sz="1400" dirty="0" bmk="">
              <a:latin typeface="微软雅黑" pitchFamily="34" charset="-122"/>
              <a:ea typeface="微软雅黑" pitchFamily="34" charset="-122"/>
              <a:cs typeface="宋体" pitchFamily="2" charset="-122"/>
            </a:endParaRPr>
          </a:p>
          <a:p>
            <a:pPr eaLnBrk="0" hangingPunct="0">
              <a:lnSpc>
                <a:spcPct val="150000"/>
              </a:lnSpc>
              <a:tabLst>
                <a:tab pos="338138" algn="ctr"/>
                <a:tab pos="2000250" algn="ctr"/>
                <a:tab pos="4427935" algn="r"/>
              </a:tabLst>
            </a:pPr>
            <a:r>
              <a:rPr lang="zh-CN" altLang="en-US" sz="1400" dirty="0" bmk="">
                <a:solidFill>
                  <a:srgbClr val="000000"/>
                </a:solidFill>
                <a:latin typeface="微软雅黑" pitchFamily="34" charset="-122"/>
                <a:ea typeface="微软雅黑" pitchFamily="34" charset="-122"/>
                <a:cs typeface="Times New Roman" pitchFamily="18" charset="0"/>
              </a:rPr>
              <a:t>     </a:t>
            </a:r>
            <a:r>
              <a:rPr lang="zh-CN" altLang="en-US" sz="1400" dirty="0" smtClean="0" bmk="">
                <a:solidFill>
                  <a:srgbClr val="000000"/>
                </a:solidFill>
                <a:latin typeface="微软雅黑" pitchFamily="34" charset="-122"/>
                <a:ea typeface="微软雅黑" pitchFamily="34" charset="-122"/>
                <a:cs typeface="Times New Roman" pitchFamily="18" charset="0"/>
              </a:rPr>
              <a:t> </a:t>
            </a:r>
            <a:r>
              <a:rPr lang="en-US" altLang="zh-CN" sz="1400" b="1" dirty="0" smtClean="0" bmk="">
                <a:solidFill>
                  <a:srgbClr val="000000"/>
                </a:solidFill>
                <a:latin typeface="微软雅黑" pitchFamily="34" charset="-122"/>
                <a:ea typeface="微软雅黑" pitchFamily="34" charset="-122"/>
                <a:cs typeface="Times New Roman" pitchFamily="18" charset="0"/>
              </a:rPr>
              <a:t>4.2. </a:t>
            </a:r>
            <a:r>
              <a:rPr lang="zh-CN" altLang="en-US" sz="1400" b="1" dirty="0" smtClean="0" bmk="">
                <a:solidFill>
                  <a:srgbClr val="000000"/>
                </a:solidFill>
                <a:latin typeface="微软雅黑" pitchFamily="34" charset="-122"/>
                <a:ea typeface="微软雅黑" pitchFamily="34" charset="-122"/>
                <a:cs typeface="Times New Roman" pitchFamily="18" charset="0"/>
              </a:rPr>
              <a:t>注意事项。</a:t>
            </a:r>
            <a:r>
              <a:rPr lang="zh-CN" altLang="en-US" sz="1400" dirty="0" smtClean="0" bmk="">
                <a:solidFill>
                  <a:srgbClr val="000000"/>
                </a:solidFill>
                <a:latin typeface="微软雅黑" pitchFamily="34" charset="-122"/>
                <a:ea typeface="微软雅黑" pitchFamily="34" charset="-122"/>
                <a:cs typeface="Times New Roman" pitchFamily="18" charset="0"/>
              </a:rPr>
              <a:t>在</a:t>
            </a:r>
            <a:r>
              <a:rPr lang="zh-CN" altLang="en-US" sz="1400" dirty="0" bmk="">
                <a:solidFill>
                  <a:srgbClr val="000000"/>
                </a:solidFill>
                <a:latin typeface="微软雅黑" pitchFamily="34" charset="-122"/>
                <a:ea typeface="微软雅黑" pitchFamily="34" charset="-122"/>
                <a:cs typeface="Times New Roman" pitchFamily="18" charset="0"/>
              </a:rPr>
              <a:t>利用校本资源、引进资源、开放资源上应形成不同的特色，取长补短、互相补充，对促进职业院校的专业交流、教学创新发挥积极作用</a:t>
            </a:r>
            <a:r>
              <a:rPr lang="zh-CN" altLang="en-US" sz="1400" dirty="0" smtClean="0" bmk="">
                <a:solidFill>
                  <a:srgbClr val="000000"/>
                </a:solidFill>
                <a:latin typeface="微软雅黑" pitchFamily="34" charset="-122"/>
                <a:ea typeface="微软雅黑" pitchFamily="34" charset="-122"/>
                <a:cs typeface="Times New Roman" pitchFamily="18" charset="0"/>
              </a:rPr>
              <a:t>；</a:t>
            </a:r>
            <a:endParaRPr lang="en-US" altLang="zh-CN" sz="1400" dirty="0" smtClean="0" bmk="">
              <a:solidFill>
                <a:srgbClr val="000000"/>
              </a:solidFill>
              <a:latin typeface="微软雅黑" pitchFamily="34" charset="-122"/>
              <a:ea typeface="微软雅黑" pitchFamily="34" charset="-122"/>
              <a:cs typeface="Times New Roman" pitchFamily="18" charset="0"/>
            </a:endParaRPr>
          </a:p>
          <a:p>
            <a:pPr eaLnBrk="0" hangingPunct="0">
              <a:lnSpc>
                <a:spcPct val="150000"/>
              </a:lnSpc>
              <a:tabLst>
                <a:tab pos="338138" algn="ctr"/>
                <a:tab pos="2000250" algn="ctr"/>
                <a:tab pos="4427935" algn="r"/>
              </a:tabLst>
            </a:pPr>
            <a:r>
              <a:rPr lang="en-US" altLang="zh-CN" sz="1400" dirty="0" bmk="">
                <a:solidFill>
                  <a:srgbClr val="000000"/>
                </a:solidFill>
                <a:latin typeface="微软雅黑" pitchFamily="34" charset="-122"/>
                <a:ea typeface="微软雅黑" pitchFamily="34" charset="-122"/>
                <a:cs typeface="Times New Roman" pitchFamily="18" charset="0"/>
              </a:rPr>
              <a:t> </a:t>
            </a:r>
            <a:r>
              <a:rPr lang="en-US" altLang="zh-CN" sz="1400" dirty="0" smtClean="0" bmk="">
                <a:solidFill>
                  <a:srgbClr val="000000"/>
                </a:solidFill>
                <a:latin typeface="微软雅黑" pitchFamily="34" charset="-122"/>
                <a:ea typeface="微软雅黑" pitchFamily="34" charset="-122"/>
                <a:cs typeface="Times New Roman" pitchFamily="18" charset="0"/>
              </a:rPr>
              <a:t>     </a:t>
            </a:r>
            <a:r>
              <a:rPr lang="zh-CN" altLang="en-US" sz="1400" dirty="0" smtClean="0" bmk="">
                <a:solidFill>
                  <a:srgbClr val="000000"/>
                </a:solidFill>
                <a:latin typeface="微软雅黑" pitchFamily="34" charset="-122"/>
                <a:ea typeface="微软雅黑" pitchFamily="34" charset="-122"/>
                <a:cs typeface="Times New Roman" pitchFamily="18" charset="0"/>
              </a:rPr>
              <a:t>应</a:t>
            </a:r>
            <a:r>
              <a:rPr lang="zh-CN" altLang="en-US" sz="1400" dirty="0" bmk="">
                <a:solidFill>
                  <a:srgbClr val="000000"/>
                </a:solidFill>
                <a:latin typeface="微软雅黑" pitchFamily="34" charset="-122"/>
                <a:ea typeface="微软雅黑" pitchFamily="34" charset="-122"/>
                <a:cs typeface="Times New Roman" pitchFamily="18" charset="0"/>
              </a:rPr>
              <a:t>以开放、共享为原则，使资源最大化服务于职业教育事业，避免资源库成为信息孤岛，造成浪费</a:t>
            </a:r>
            <a:r>
              <a:rPr lang="zh-CN" altLang="en-US" sz="1400" dirty="0" smtClean="0" bmk="">
                <a:solidFill>
                  <a:srgbClr val="000000"/>
                </a:solidFill>
                <a:latin typeface="微软雅黑" pitchFamily="34" charset="-122"/>
                <a:ea typeface="微软雅黑" pitchFamily="34" charset="-122"/>
                <a:cs typeface="Times New Roman" pitchFamily="18" charset="0"/>
              </a:rPr>
              <a:t>；</a:t>
            </a:r>
            <a:endParaRPr lang="en-US" altLang="zh-CN" sz="1400" dirty="0" bmk="">
              <a:solidFill>
                <a:srgbClr val="000000"/>
              </a:solidFill>
              <a:latin typeface="微软雅黑" pitchFamily="34" charset="-122"/>
              <a:ea typeface="微软雅黑" pitchFamily="34" charset="-122"/>
              <a:cs typeface="Times New Roman" pitchFamily="18" charset="0"/>
            </a:endParaRPr>
          </a:p>
          <a:p>
            <a:pPr eaLnBrk="0" hangingPunct="0">
              <a:lnSpc>
                <a:spcPct val="150000"/>
              </a:lnSpc>
              <a:tabLst>
                <a:tab pos="338138" algn="ctr"/>
                <a:tab pos="2000250" algn="ctr"/>
                <a:tab pos="4427935" algn="r"/>
              </a:tabLst>
            </a:pPr>
            <a:r>
              <a:rPr lang="en-US" altLang="zh-CN" sz="1400" dirty="0" bmk="">
                <a:solidFill>
                  <a:srgbClr val="000000"/>
                </a:solidFill>
                <a:latin typeface="微软雅黑" pitchFamily="34" charset="-122"/>
                <a:ea typeface="微软雅黑" pitchFamily="34" charset="-122"/>
                <a:cs typeface="Times New Roman" pitchFamily="18" charset="0"/>
              </a:rPr>
              <a:t> </a:t>
            </a:r>
            <a:r>
              <a:rPr lang="en-US" altLang="zh-CN" sz="1400" dirty="0" smtClean="0" bmk="">
                <a:solidFill>
                  <a:srgbClr val="000000"/>
                </a:solidFill>
                <a:latin typeface="微软雅黑" pitchFamily="34" charset="-122"/>
                <a:ea typeface="微软雅黑" pitchFamily="34" charset="-122"/>
                <a:cs typeface="Times New Roman" pitchFamily="18" charset="0"/>
              </a:rPr>
              <a:t>     </a:t>
            </a:r>
            <a:r>
              <a:rPr lang="zh-CN" altLang="en-US" sz="1400" dirty="0" smtClean="0" bmk="">
                <a:solidFill>
                  <a:srgbClr val="000000"/>
                </a:solidFill>
                <a:latin typeface="微软雅黑" pitchFamily="34" charset="-122"/>
                <a:ea typeface="微软雅黑" pitchFamily="34" charset="-122"/>
                <a:cs typeface="Times New Roman" pitchFamily="18" charset="0"/>
              </a:rPr>
              <a:t>应</a:t>
            </a:r>
            <a:r>
              <a:rPr lang="zh-CN" altLang="en-US" sz="1400" dirty="0" bmk="">
                <a:solidFill>
                  <a:srgbClr val="000000"/>
                </a:solidFill>
                <a:latin typeface="微软雅黑" pitchFamily="34" charset="-122"/>
                <a:ea typeface="微软雅黑" pitchFamily="34" charset="-122"/>
                <a:cs typeface="Times New Roman" pitchFamily="18" charset="0"/>
              </a:rPr>
              <a:t>注重优势资源互补，同类型职业院校应通过资源交流互惠互利，缩小不同区域经济发展差异带来的教育不均衡</a:t>
            </a:r>
            <a:r>
              <a:rPr lang="zh-CN" altLang="en-US" sz="1400" dirty="0" smtClean="0" bmk="">
                <a:solidFill>
                  <a:srgbClr val="000000"/>
                </a:solidFill>
                <a:latin typeface="微软雅黑" pitchFamily="34" charset="-122"/>
                <a:ea typeface="微软雅黑" pitchFamily="34" charset="-122"/>
                <a:cs typeface="Times New Roman" pitchFamily="18" charset="0"/>
              </a:rPr>
              <a:t>；</a:t>
            </a:r>
            <a:endParaRPr lang="en-US" altLang="zh-CN" sz="1400" dirty="0" bmk="">
              <a:solidFill>
                <a:srgbClr val="000000"/>
              </a:solidFill>
              <a:latin typeface="微软雅黑" pitchFamily="34" charset="-122"/>
              <a:ea typeface="微软雅黑" pitchFamily="34" charset="-122"/>
              <a:cs typeface="Times New Roman" pitchFamily="18" charset="0"/>
            </a:endParaRPr>
          </a:p>
          <a:p>
            <a:pPr eaLnBrk="0" hangingPunct="0">
              <a:lnSpc>
                <a:spcPct val="150000"/>
              </a:lnSpc>
              <a:tabLst>
                <a:tab pos="338138" algn="ctr"/>
                <a:tab pos="2000250" algn="ctr"/>
                <a:tab pos="4427935" algn="r"/>
              </a:tabLst>
            </a:pPr>
            <a:r>
              <a:rPr lang="en-US" altLang="zh-CN" sz="1400" dirty="0" bmk="">
                <a:solidFill>
                  <a:srgbClr val="000000"/>
                </a:solidFill>
                <a:latin typeface="微软雅黑" pitchFamily="34" charset="-122"/>
                <a:ea typeface="微软雅黑" pitchFamily="34" charset="-122"/>
                <a:cs typeface="Times New Roman" pitchFamily="18" charset="0"/>
              </a:rPr>
              <a:t> </a:t>
            </a:r>
            <a:r>
              <a:rPr lang="en-US" altLang="zh-CN" sz="1400" dirty="0" smtClean="0" bmk="">
                <a:solidFill>
                  <a:srgbClr val="000000"/>
                </a:solidFill>
                <a:latin typeface="微软雅黑" pitchFamily="34" charset="-122"/>
                <a:ea typeface="微软雅黑" pitchFamily="34" charset="-122"/>
                <a:cs typeface="Times New Roman" pitchFamily="18" charset="0"/>
              </a:rPr>
              <a:t>     </a:t>
            </a:r>
            <a:r>
              <a:rPr lang="zh-CN" altLang="en-US" sz="1400" dirty="0" smtClean="0" bmk="">
                <a:solidFill>
                  <a:srgbClr val="000000"/>
                </a:solidFill>
                <a:latin typeface="微软雅黑" pitchFamily="34" charset="-122"/>
                <a:ea typeface="微软雅黑" pitchFamily="34" charset="-122"/>
                <a:cs typeface="Times New Roman" pitchFamily="18" charset="0"/>
              </a:rPr>
              <a:t>应</a:t>
            </a:r>
            <a:r>
              <a:rPr lang="zh-CN" altLang="en-US" sz="1400" dirty="0" bmk="">
                <a:solidFill>
                  <a:srgbClr val="000000"/>
                </a:solidFill>
                <a:latin typeface="微软雅黑" pitchFamily="34" charset="-122"/>
                <a:ea typeface="微软雅黑" pitchFamily="34" charset="-122"/>
                <a:cs typeface="Times New Roman" pitchFamily="18" charset="0"/>
              </a:rPr>
              <a:t>遵循相关教育资源标准，以利于资源共享、系统间互操作和资源重复利用</a:t>
            </a:r>
            <a:r>
              <a:rPr lang="zh-CN" altLang="en-US" sz="1400" dirty="0" smtClean="0" bmk="">
                <a:solidFill>
                  <a:srgbClr val="000000"/>
                </a:solidFill>
                <a:latin typeface="微软雅黑" pitchFamily="34" charset="-122"/>
                <a:ea typeface="微软雅黑" pitchFamily="34" charset="-122"/>
                <a:cs typeface="Times New Roman" pitchFamily="18" charset="0"/>
              </a:rPr>
              <a:t>；</a:t>
            </a:r>
            <a:endParaRPr lang="en-US" altLang="zh-CN" sz="1400" dirty="0" bmk="">
              <a:latin typeface="微软雅黑" pitchFamily="34" charset="-122"/>
              <a:ea typeface="微软雅黑" pitchFamily="34" charset="-122"/>
              <a:cs typeface="Times New Roman" pitchFamily="18" charset="0"/>
            </a:endParaRPr>
          </a:p>
          <a:p>
            <a:pPr eaLnBrk="0" hangingPunct="0">
              <a:lnSpc>
                <a:spcPct val="150000"/>
              </a:lnSpc>
              <a:tabLst>
                <a:tab pos="338138" algn="ctr"/>
                <a:tab pos="2000250" algn="ctr"/>
                <a:tab pos="4427935" algn="r"/>
              </a:tabLst>
            </a:pPr>
            <a:r>
              <a:rPr lang="en-US" altLang="zh-CN" sz="1400" dirty="0" bmk="">
                <a:solidFill>
                  <a:srgbClr val="000000"/>
                </a:solidFill>
                <a:latin typeface="微软雅黑" pitchFamily="34" charset="-122"/>
                <a:ea typeface="微软雅黑" pitchFamily="34" charset="-122"/>
                <a:cs typeface="Times New Roman" pitchFamily="18" charset="0"/>
              </a:rPr>
              <a:t> </a:t>
            </a:r>
            <a:r>
              <a:rPr lang="en-US" altLang="zh-CN" sz="1400" dirty="0" smtClean="0" bmk="">
                <a:solidFill>
                  <a:srgbClr val="000000"/>
                </a:solidFill>
                <a:latin typeface="微软雅黑" pitchFamily="34" charset="-122"/>
                <a:ea typeface="微软雅黑" pitchFamily="34" charset="-122"/>
                <a:cs typeface="Times New Roman" pitchFamily="18" charset="0"/>
              </a:rPr>
              <a:t>     </a:t>
            </a:r>
            <a:r>
              <a:rPr lang="zh-CN" altLang="en-US" sz="1400" dirty="0" smtClean="0" bmk="">
                <a:solidFill>
                  <a:srgbClr val="000000"/>
                </a:solidFill>
                <a:latin typeface="微软雅黑" pitchFamily="34" charset="-122"/>
                <a:ea typeface="微软雅黑" pitchFamily="34" charset="-122"/>
                <a:cs typeface="Times New Roman" pitchFamily="18" charset="0"/>
              </a:rPr>
              <a:t>选择</a:t>
            </a:r>
            <a:r>
              <a:rPr lang="zh-CN" altLang="en-US" sz="1400" dirty="0" bmk="">
                <a:solidFill>
                  <a:srgbClr val="000000"/>
                </a:solidFill>
                <a:latin typeface="微软雅黑" pitchFamily="34" charset="-122"/>
                <a:ea typeface="微软雅黑" pitchFamily="34" charset="-122"/>
                <a:cs typeface="Times New Roman" pitchFamily="18" charset="0"/>
              </a:rPr>
              <a:t>、利用优质开放资源的同时，注意尊重和保护资源的开放许可协议，尊重版权，遵守国际公约与国内法律法规。</a:t>
            </a:r>
            <a:endParaRPr lang="zh-CN" altLang="en-US" sz="1400" dirty="0" bmk="">
              <a:latin typeface="微软雅黑" pitchFamily="34" charset="-122"/>
              <a:ea typeface="微软雅黑" pitchFamily="34" charset="-122"/>
              <a:cs typeface="Times New Roman" pitchFamily="18" charset="0"/>
            </a:endParaRPr>
          </a:p>
        </p:txBody>
      </p:sp>
    </p:spTree>
    <p:extLst>
      <p:ext uri="{BB962C8B-B14F-4D97-AF65-F5344CB8AC3E}">
        <p14:creationId xmlns:p14="http://schemas.microsoft.com/office/powerpoint/2010/main" val="4016504429"/>
      </p:ext>
    </p:extLst>
  </p:cSld>
  <p:clrMapOvr>
    <a:masterClrMapping/>
  </p:clrMapOvr>
  <p:transition>
    <p:zo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23528" y="1203599"/>
            <a:ext cx="8640960" cy="30238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994915" y="513264"/>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（五）通用性资源创新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323528" y="1203598"/>
            <a:ext cx="8640960" cy="3023868"/>
          </a:xfrm>
          <a:prstGeom prst="rect">
            <a:avLst/>
          </a:prstGeom>
          <a:noFill/>
          <a:ln w="9525">
            <a:noFill/>
            <a:miter lim="800000"/>
            <a:headEnd/>
            <a:tailEnd/>
          </a:ln>
          <a:effectLst/>
        </p:spPr>
        <p:txBody>
          <a:bodyPr vert="horz" wrap="square" lIns="273758" tIns="57132" rIns="68580" bIns="57132" numCol="1" anchor="ctr" anchorCtr="0" compatLnSpc="1">
            <a:prstTxWarp prst="textNoShape">
              <a:avLst/>
            </a:prstTxWarp>
            <a:spAutoFit/>
          </a:bodyPr>
          <a:lstStyle/>
          <a:p>
            <a:pPr marL="342900" lvl="1" defTabSz="685800" eaLnBrk="0" fontAlgn="base" hangingPunct="0">
              <a:spcBef>
                <a:spcPct val="0"/>
              </a:spcBef>
              <a:spcAft>
                <a:spcPct val="0"/>
              </a:spcAft>
              <a:tabLst>
                <a:tab pos="338138" algn="ctr"/>
                <a:tab pos="2000250" algn="ctr"/>
                <a:tab pos="4427935" algn="r"/>
              </a:tabLst>
            </a:pPr>
            <a:r>
              <a:rPr lang="zh-CN" altLang="en-US" sz="1350" dirty="0" smtClean="0">
                <a:solidFill>
                  <a:srgbClr val="000000"/>
                </a:solidFill>
                <a:latin typeface="微软雅黑" pitchFamily="34" charset="-122"/>
                <a:ea typeface="微软雅黑" pitchFamily="34" charset="-122"/>
                <a:cs typeface="Times New Roman" pitchFamily="18" charset="0"/>
              </a:rPr>
              <a:t>本</a:t>
            </a:r>
            <a:r>
              <a:rPr lang="zh-CN" altLang="en-US" sz="1350" dirty="0">
                <a:solidFill>
                  <a:srgbClr val="000000"/>
                </a:solidFill>
                <a:latin typeface="微软雅黑" pitchFamily="34" charset="-122"/>
                <a:ea typeface="微软雅黑" pitchFamily="34" charset="-122"/>
                <a:cs typeface="Times New Roman" pitchFamily="18" charset="0"/>
              </a:rPr>
              <a:t>规范依据</a:t>
            </a:r>
            <a:r>
              <a:rPr lang="en-US" altLang="zh-CN" sz="1350" dirty="0">
                <a:solidFill>
                  <a:srgbClr val="000000"/>
                </a:solidFill>
                <a:latin typeface="微软雅黑" pitchFamily="34" charset="-122"/>
                <a:ea typeface="微软雅黑" pitchFamily="34" charset="-122"/>
                <a:cs typeface="Times New Roman" pitchFamily="18" charset="0"/>
              </a:rPr>
              <a:t>CELTS-41.1 2002-09</a:t>
            </a:r>
            <a:r>
              <a:rPr lang="zh-CN" altLang="en-US" sz="1350" dirty="0">
                <a:solidFill>
                  <a:srgbClr val="000000"/>
                </a:solidFill>
                <a:latin typeface="微软雅黑" pitchFamily="34" charset="-122"/>
                <a:ea typeface="微软雅黑" pitchFamily="34" charset="-122"/>
                <a:cs typeface="Times New Roman" pitchFamily="18" charset="0"/>
              </a:rPr>
              <a:t>中</a:t>
            </a:r>
            <a:r>
              <a:rPr lang="en-US" altLang="zh-CN" sz="1350" dirty="0">
                <a:solidFill>
                  <a:srgbClr val="000000"/>
                </a:solidFill>
                <a:latin typeface="微软雅黑" pitchFamily="34" charset="-122"/>
                <a:ea typeface="微软雅黑" pitchFamily="34" charset="-122"/>
                <a:cs typeface="Times New Roman" pitchFamily="18" charset="0"/>
              </a:rPr>
              <a:t>1.6 </a:t>
            </a:r>
            <a:r>
              <a:rPr lang="zh-CN" altLang="en-US" sz="1350" dirty="0">
                <a:solidFill>
                  <a:srgbClr val="000000"/>
                </a:solidFill>
                <a:latin typeface="微软雅黑" pitchFamily="34" charset="-122"/>
                <a:ea typeface="微软雅黑" pitchFamily="34" charset="-122"/>
                <a:cs typeface="Times New Roman" pitchFamily="18" charset="0"/>
              </a:rPr>
              <a:t>条的规定，将通用性资源分为以下九类：</a:t>
            </a:r>
            <a:endParaRPr lang="zh-CN" altLang="en-US" sz="135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350" dirty="0">
                <a:solidFill>
                  <a:srgbClr val="000000"/>
                </a:solidFill>
                <a:latin typeface="微软雅黑" pitchFamily="34" charset="-122"/>
                <a:ea typeface="微软雅黑" pitchFamily="34" charset="-122"/>
                <a:cs typeface="Times New Roman" pitchFamily="18" charset="0"/>
              </a:rPr>
              <a:t>  </a:t>
            </a:r>
            <a:r>
              <a:rPr lang="en-US" altLang="zh-CN" sz="1350" b="1" dirty="0" smtClean="0">
                <a:solidFill>
                  <a:srgbClr val="000000"/>
                </a:solidFill>
                <a:latin typeface="微软雅黑" pitchFamily="34" charset="-122"/>
                <a:ea typeface="微软雅黑" pitchFamily="34" charset="-122"/>
                <a:cs typeface="Times New Roman" pitchFamily="18" charset="0"/>
              </a:rPr>
              <a:t>1.</a:t>
            </a:r>
            <a:r>
              <a:rPr lang="zh-CN" altLang="en-US" sz="1350" b="1" dirty="0" smtClean="0">
                <a:solidFill>
                  <a:srgbClr val="000000"/>
                </a:solidFill>
                <a:latin typeface="微软雅黑" pitchFamily="34" charset="-122"/>
                <a:ea typeface="微软雅黑" pitchFamily="34" charset="-122"/>
                <a:cs typeface="Times New Roman" pitchFamily="18" charset="0"/>
              </a:rPr>
              <a:t>媒体</a:t>
            </a:r>
            <a:r>
              <a:rPr lang="zh-CN" altLang="en-US" sz="1350" b="1" dirty="0">
                <a:solidFill>
                  <a:srgbClr val="000000"/>
                </a:solidFill>
                <a:latin typeface="微软雅黑" pitchFamily="34" charset="-122"/>
                <a:ea typeface="微软雅黑" pitchFamily="34" charset="-122"/>
                <a:cs typeface="Times New Roman" pitchFamily="18" charset="0"/>
              </a:rPr>
              <a:t>素材</a:t>
            </a:r>
            <a:r>
              <a:rPr lang="zh-CN" altLang="en-US" sz="1350" dirty="0">
                <a:solidFill>
                  <a:srgbClr val="000000"/>
                </a:solidFill>
                <a:latin typeface="微软雅黑" pitchFamily="34" charset="-122"/>
                <a:ea typeface="微软雅黑" pitchFamily="34" charset="-122"/>
                <a:cs typeface="Times New Roman" pitchFamily="18" charset="0"/>
              </a:rPr>
              <a:t>：是传播教学信息的基本材料单元，可分为五大类</a:t>
            </a:r>
            <a:r>
              <a:rPr lang="zh-CN" altLang="en-US" sz="1350" dirty="0" smtClean="0">
                <a:solidFill>
                  <a:srgbClr val="000000"/>
                </a:solidFill>
                <a:latin typeface="微软雅黑" pitchFamily="34" charset="-122"/>
                <a:ea typeface="微软雅黑" pitchFamily="34" charset="-122"/>
                <a:cs typeface="Times New Roman" pitchFamily="18" charset="0"/>
              </a:rPr>
              <a:t>：</a:t>
            </a:r>
            <a:r>
              <a:rPr lang="en-US" altLang="zh-CN" sz="1350" dirty="0" smtClean="0">
                <a:solidFill>
                  <a:srgbClr val="000000"/>
                </a:solidFill>
                <a:latin typeface="微软雅黑" pitchFamily="34" charset="-122"/>
                <a:ea typeface="微软雅黑" pitchFamily="34" charset="-122"/>
                <a:cs typeface="Times New Roman" pitchFamily="18" charset="0"/>
              </a:rPr>
              <a:t>1.1</a:t>
            </a:r>
            <a:r>
              <a:rPr lang="en-US" altLang="zh-CN" sz="1350" dirty="0">
                <a:solidFill>
                  <a:srgbClr val="000000"/>
                </a:solidFill>
                <a:latin typeface="微软雅黑" pitchFamily="34" charset="-122"/>
                <a:ea typeface="微软雅黑" pitchFamily="34" charset="-122"/>
                <a:cs typeface="Times New Roman" pitchFamily="18" charset="0"/>
              </a:rPr>
              <a:t>.</a:t>
            </a:r>
            <a:r>
              <a:rPr lang="zh-CN" altLang="en-US" sz="1350" dirty="0">
                <a:solidFill>
                  <a:srgbClr val="000000"/>
                </a:solidFill>
                <a:latin typeface="微软雅黑" pitchFamily="34" charset="-122"/>
                <a:ea typeface="微软雅黑" pitchFamily="34" charset="-122"/>
                <a:cs typeface="Times New Roman" pitchFamily="18" charset="0"/>
              </a:rPr>
              <a:t>文本类素材</a:t>
            </a:r>
            <a:r>
              <a:rPr lang="zh-CN" altLang="en-US" sz="1350" dirty="0" smtClean="0">
                <a:solidFill>
                  <a:srgbClr val="000000"/>
                </a:solidFill>
                <a:latin typeface="微软雅黑" pitchFamily="34" charset="-122"/>
                <a:ea typeface="微软雅黑" pitchFamily="34" charset="-122"/>
                <a:cs typeface="Times New Roman" pitchFamily="18" charset="0"/>
              </a:rPr>
              <a:t>，</a:t>
            </a:r>
            <a:r>
              <a:rPr lang="en-US" altLang="zh-CN" sz="1350" dirty="0" smtClean="0">
                <a:solidFill>
                  <a:srgbClr val="000000"/>
                </a:solidFill>
                <a:latin typeface="微软雅黑" pitchFamily="34" charset="-122"/>
                <a:ea typeface="微软雅黑" pitchFamily="34" charset="-122"/>
                <a:cs typeface="Times New Roman" pitchFamily="18" charset="0"/>
              </a:rPr>
              <a:t>1.2</a:t>
            </a:r>
            <a:r>
              <a:rPr lang="en-US" altLang="zh-CN" sz="1350" dirty="0">
                <a:solidFill>
                  <a:srgbClr val="000000"/>
                </a:solidFill>
                <a:latin typeface="微软雅黑" pitchFamily="34" charset="-122"/>
                <a:ea typeface="微软雅黑" pitchFamily="34" charset="-122"/>
                <a:cs typeface="Times New Roman" pitchFamily="18" charset="0"/>
              </a:rPr>
              <a:t>.</a:t>
            </a:r>
            <a:r>
              <a:rPr lang="zh-CN" altLang="en-US" sz="1350" dirty="0">
                <a:solidFill>
                  <a:srgbClr val="000000"/>
                </a:solidFill>
                <a:latin typeface="微软雅黑" pitchFamily="34" charset="-122"/>
                <a:ea typeface="微软雅黑" pitchFamily="34" charset="-122"/>
                <a:cs typeface="Times New Roman" pitchFamily="18" charset="0"/>
              </a:rPr>
              <a:t>图形</a:t>
            </a:r>
            <a:r>
              <a:rPr lang="en-US" altLang="zh-CN" sz="1350" dirty="0">
                <a:solidFill>
                  <a:srgbClr val="000000"/>
                </a:solidFill>
                <a:latin typeface="微软雅黑" pitchFamily="34" charset="-122"/>
                <a:ea typeface="微软雅黑" pitchFamily="34" charset="-122"/>
                <a:cs typeface="Times New Roman" pitchFamily="18" charset="0"/>
              </a:rPr>
              <a:t>/</a:t>
            </a:r>
            <a:r>
              <a:rPr lang="zh-CN" altLang="en-US" sz="1350" dirty="0">
                <a:solidFill>
                  <a:srgbClr val="000000"/>
                </a:solidFill>
                <a:latin typeface="微软雅黑" pitchFamily="34" charset="-122"/>
                <a:ea typeface="微软雅黑" pitchFamily="34" charset="-122"/>
                <a:cs typeface="Times New Roman" pitchFamily="18" charset="0"/>
              </a:rPr>
              <a:t>图像类素材</a:t>
            </a:r>
            <a:r>
              <a:rPr lang="zh-CN" altLang="en-US" sz="1350" dirty="0" smtClean="0">
                <a:solidFill>
                  <a:srgbClr val="000000"/>
                </a:solidFill>
                <a:latin typeface="微软雅黑" pitchFamily="34" charset="-122"/>
                <a:ea typeface="微软雅黑" pitchFamily="34" charset="-122"/>
                <a:cs typeface="Times New Roman" pitchFamily="18" charset="0"/>
              </a:rPr>
              <a:t>，</a:t>
            </a:r>
            <a:r>
              <a:rPr lang="en-US" altLang="zh-CN" sz="1350" dirty="0" smtClean="0">
                <a:solidFill>
                  <a:srgbClr val="000000"/>
                </a:solidFill>
                <a:latin typeface="微软雅黑" pitchFamily="34" charset="-122"/>
                <a:ea typeface="微软雅黑" pitchFamily="34" charset="-122"/>
                <a:cs typeface="Times New Roman" pitchFamily="18" charset="0"/>
              </a:rPr>
              <a:t>1.3</a:t>
            </a:r>
            <a:r>
              <a:rPr lang="en-US" altLang="zh-CN" sz="1350" dirty="0">
                <a:solidFill>
                  <a:srgbClr val="000000"/>
                </a:solidFill>
                <a:latin typeface="微软雅黑" pitchFamily="34" charset="-122"/>
                <a:ea typeface="微软雅黑" pitchFamily="34" charset="-122"/>
                <a:cs typeface="Times New Roman" pitchFamily="18" charset="0"/>
              </a:rPr>
              <a:t>.</a:t>
            </a:r>
            <a:r>
              <a:rPr lang="zh-CN" altLang="en-US" sz="1350" dirty="0">
                <a:solidFill>
                  <a:srgbClr val="000000"/>
                </a:solidFill>
                <a:latin typeface="微软雅黑" pitchFamily="34" charset="-122"/>
                <a:ea typeface="微软雅黑" pitchFamily="34" charset="-122"/>
                <a:cs typeface="Times New Roman" pitchFamily="18" charset="0"/>
              </a:rPr>
              <a:t>音频类素材</a:t>
            </a:r>
            <a:r>
              <a:rPr lang="zh-CN" altLang="en-US" sz="1350" dirty="0" smtClean="0">
                <a:solidFill>
                  <a:srgbClr val="000000"/>
                </a:solidFill>
                <a:latin typeface="微软雅黑" pitchFamily="34" charset="-122"/>
                <a:ea typeface="微软雅黑" pitchFamily="34" charset="-122"/>
                <a:cs typeface="Times New Roman" pitchFamily="18" charset="0"/>
              </a:rPr>
              <a:t>，</a:t>
            </a:r>
            <a:r>
              <a:rPr lang="en-US" altLang="zh-CN" sz="1350" dirty="0" smtClean="0">
                <a:solidFill>
                  <a:srgbClr val="000000"/>
                </a:solidFill>
                <a:latin typeface="微软雅黑" pitchFamily="34" charset="-122"/>
                <a:ea typeface="微软雅黑" pitchFamily="34" charset="-122"/>
                <a:cs typeface="Times New Roman" pitchFamily="18" charset="0"/>
              </a:rPr>
              <a:t>1.4</a:t>
            </a:r>
            <a:r>
              <a:rPr lang="en-US" altLang="zh-CN" sz="1350" dirty="0">
                <a:solidFill>
                  <a:srgbClr val="000000"/>
                </a:solidFill>
                <a:latin typeface="微软雅黑" pitchFamily="34" charset="-122"/>
                <a:ea typeface="微软雅黑" pitchFamily="34" charset="-122"/>
                <a:cs typeface="Times New Roman" pitchFamily="18" charset="0"/>
              </a:rPr>
              <a:t>.</a:t>
            </a:r>
            <a:r>
              <a:rPr lang="zh-CN" altLang="en-US" sz="1350" dirty="0">
                <a:solidFill>
                  <a:srgbClr val="000000"/>
                </a:solidFill>
                <a:latin typeface="微软雅黑" pitchFamily="34" charset="-122"/>
                <a:ea typeface="微软雅黑" pitchFamily="34" charset="-122"/>
                <a:cs typeface="Times New Roman" pitchFamily="18" charset="0"/>
              </a:rPr>
              <a:t>视频类素材</a:t>
            </a:r>
            <a:r>
              <a:rPr lang="zh-CN" altLang="en-US" sz="1350" dirty="0" smtClean="0">
                <a:solidFill>
                  <a:srgbClr val="000000"/>
                </a:solidFill>
                <a:latin typeface="微软雅黑" pitchFamily="34" charset="-122"/>
                <a:ea typeface="微软雅黑" pitchFamily="34" charset="-122"/>
                <a:cs typeface="Times New Roman" pitchFamily="18" charset="0"/>
              </a:rPr>
              <a:t>，</a:t>
            </a:r>
            <a:r>
              <a:rPr lang="en-US" altLang="zh-CN" sz="1350" dirty="0" smtClean="0">
                <a:solidFill>
                  <a:srgbClr val="000000"/>
                </a:solidFill>
                <a:latin typeface="微软雅黑" pitchFamily="34" charset="-122"/>
                <a:ea typeface="微软雅黑" pitchFamily="34" charset="-122"/>
                <a:cs typeface="Times New Roman" pitchFamily="18" charset="0"/>
              </a:rPr>
              <a:t>1.5</a:t>
            </a:r>
            <a:r>
              <a:rPr lang="en-US" altLang="zh-CN" sz="1350" dirty="0">
                <a:solidFill>
                  <a:srgbClr val="000000"/>
                </a:solidFill>
                <a:latin typeface="微软雅黑" pitchFamily="34" charset="-122"/>
                <a:ea typeface="微软雅黑" pitchFamily="34" charset="-122"/>
                <a:cs typeface="Times New Roman" pitchFamily="18" charset="0"/>
              </a:rPr>
              <a:t>.</a:t>
            </a:r>
            <a:r>
              <a:rPr lang="zh-CN" altLang="en-US" sz="1350" dirty="0">
                <a:solidFill>
                  <a:srgbClr val="000000"/>
                </a:solidFill>
                <a:latin typeface="微软雅黑" pitchFamily="34" charset="-122"/>
                <a:ea typeface="微软雅黑" pitchFamily="34" charset="-122"/>
                <a:cs typeface="Times New Roman" pitchFamily="18" charset="0"/>
              </a:rPr>
              <a:t>动画类素材；</a:t>
            </a:r>
            <a:endParaRPr lang="zh-CN" altLang="en-US" sz="135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350" dirty="0">
                <a:solidFill>
                  <a:srgbClr val="000000"/>
                </a:solidFill>
                <a:latin typeface="微软雅黑" pitchFamily="34" charset="-122"/>
                <a:ea typeface="微软雅黑" pitchFamily="34" charset="-122"/>
                <a:cs typeface="Times New Roman" pitchFamily="18" charset="0"/>
              </a:rPr>
              <a:t>  </a:t>
            </a:r>
            <a:r>
              <a:rPr lang="en-US" altLang="zh-CN" sz="1350" b="1" dirty="0" smtClean="0">
                <a:solidFill>
                  <a:srgbClr val="000000"/>
                </a:solidFill>
                <a:latin typeface="微软雅黑" pitchFamily="34" charset="-122"/>
                <a:ea typeface="微软雅黑" pitchFamily="34" charset="-122"/>
                <a:cs typeface="Times New Roman" pitchFamily="18" charset="0"/>
              </a:rPr>
              <a:t>2.</a:t>
            </a:r>
            <a:r>
              <a:rPr lang="zh-CN" altLang="en-US" sz="1350" b="1" dirty="0" smtClean="0">
                <a:solidFill>
                  <a:srgbClr val="000000"/>
                </a:solidFill>
                <a:latin typeface="微软雅黑" pitchFamily="34" charset="-122"/>
                <a:ea typeface="微软雅黑" pitchFamily="34" charset="-122"/>
                <a:cs typeface="Times New Roman" pitchFamily="18" charset="0"/>
              </a:rPr>
              <a:t>试题</a:t>
            </a:r>
            <a:r>
              <a:rPr lang="zh-CN" altLang="en-US" sz="1350" dirty="0">
                <a:solidFill>
                  <a:srgbClr val="000000"/>
                </a:solidFill>
                <a:latin typeface="微软雅黑" pitchFamily="34" charset="-122"/>
                <a:ea typeface="微软雅黑" pitchFamily="34" charset="-122"/>
                <a:cs typeface="Times New Roman" pitchFamily="18" charset="0"/>
              </a:rPr>
              <a:t>：测试中使用的问题、选项、正确答案、得分点和输出结果等的集合；</a:t>
            </a:r>
            <a:endParaRPr lang="zh-CN" altLang="en-US" sz="135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350" dirty="0">
                <a:solidFill>
                  <a:srgbClr val="000000"/>
                </a:solidFill>
                <a:latin typeface="微软雅黑" pitchFamily="34" charset="-122"/>
                <a:ea typeface="微软雅黑" pitchFamily="34" charset="-122"/>
                <a:cs typeface="Times New Roman" pitchFamily="18" charset="0"/>
              </a:rPr>
              <a:t>  </a:t>
            </a:r>
            <a:r>
              <a:rPr lang="en-US" altLang="zh-CN" sz="1350" b="1" dirty="0" smtClean="0">
                <a:solidFill>
                  <a:srgbClr val="000000"/>
                </a:solidFill>
                <a:latin typeface="微软雅黑" pitchFamily="34" charset="-122"/>
                <a:ea typeface="微软雅黑" pitchFamily="34" charset="-122"/>
                <a:cs typeface="Times New Roman" pitchFamily="18" charset="0"/>
              </a:rPr>
              <a:t>3.</a:t>
            </a:r>
            <a:r>
              <a:rPr lang="zh-CN" altLang="en-US" sz="1350" b="1" dirty="0" smtClean="0">
                <a:solidFill>
                  <a:srgbClr val="000000"/>
                </a:solidFill>
                <a:latin typeface="微软雅黑" pitchFamily="34" charset="-122"/>
                <a:ea typeface="微软雅黑" pitchFamily="34" charset="-122"/>
                <a:cs typeface="Times New Roman" pitchFamily="18" charset="0"/>
              </a:rPr>
              <a:t>试卷</a:t>
            </a:r>
            <a:r>
              <a:rPr lang="zh-CN" altLang="en-US" sz="1350" dirty="0">
                <a:solidFill>
                  <a:srgbClr val="000000"/>
                </a:solidFill>
                <a:latin typeface="微软雅黑" pitchFamily="34" charset="-122"/>
                <a:ea typeface="微软雅黑" pitchFamily="34" charset="-122"/>
                <a:cs typeface="Times New Roman" pitchFamily="18" charset="0"/>
              </a:rPr>
              <a:t>：试卷是用于进行多种类型测试的典型成套试题；</a:t>
            </a:r>
            <a:endParaRPr lang="zh-CN" altLang="en-US" sz="135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350" b="1" dirty="0" smtClean="0">
                <a:solidFill>
                  <a:srgbClr val="000000"/>
                </a:solidFill>
                <a:latin typeface="微软雅黑" pitchFamily="34" charset="-122"/>
                <a:ea typeface="微软雅黑" pitchFamily="34" charset="-122"/>
                <a:cs typeface="Times New Roman" pitchFamily="18" charset="0"/>
              </a:rPr>
              <a:t>  4.</a:t>
            </a:r>
            <a:r>
              <a:rPr lang="zh-CN" altLang="en-US" sz="1350" b="1" dirty="0" smtClean="0">
                <a:solidFill>
                  <a:srgbClr val="000000"/>
                </a:solidFill>
                <a:latin typeface="微软雅黑" pitchFamily="34" charset="-122"/>
                <a:ea typeface="微软雅黑" pitchFamily="34" charset="-122"/>
                <a:cs typeface="Times New Roman" pitchFamily="18" charset="0"/>
              </a:rPr>
              <a:t>课件</a:t>
            </a:r>
            <a:r>
              <a:rPr lang="zh-CN" altLang="en-US" sz="1350" dirty="0">
                <a:solidFill>
                  <a:srgbClr val="000000"/>
                </a:solidFill>
                <a:latin typeface="微软雅黑" pitchFamily="34" charset="-122"/>
                <a:ea typeface="微软雅黑" pitchFamily="34" charset="-122"/>
                <a:cs typeface="Times New Roman" pitchFamily="18" charset="0"/>
              </a:rPr>
              <a:t>：课件是对一个或几个知识点实施相对完整教学的用于教育、教学的软件，根据运行平台划分，可分为网络版的课件和单机运行的课件，网络版的课件能在标准浏览器中运行，并且能通过网络教学环境被大家共享。单机运行的课件可通过网络下载后在本地计算机上运行；</a:t>
            </a:r>
            <a:endParaRPr lang="zh-CN" altLang="en-US" sz="135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350" dirty="0">
                <a:solidFill>
                  <a:srgbClr val="000000"/>
                </a:solidFill>
                <a:latin typeface="微软雅黑" pitchFamily="34" charset="-122"/>
                <a:ea typeface="微软雅黑" pitchFamily="34" charset="-122"/>
                <a:cs typeface="Times New Roman" pitchFamily="18" charset="0"/>
              </a:rPr>
              <a:t>  </a:t>
            </a:r>
            <a:r>
              <a:rPr lang="en-US" altLang="zh-CN" sz="1350" b="1" dirty="0" smtClean="0">
                <a:solidFill>
                  <a:srgbClr val="000000"/>
                </a:solidFill>
                <a:latin typeface="微软雅黑" pitchFamily="34" charset="-122"/>
                <a:ea typeface="微软雅黑" pitchFamily="34" charset="-122"/>
                <a:cs typeface="Times New Roman" pitchFamily="18" charset="0"/>
              </a:rPr>
              <a:t>5.</a:t>
            </a:r>
            <a:r>
              <a:rPr lang="zh-CN" altLang="en-US" sz="1350" b="1" dirty="0" smtClean="0">
                <a:solidFill>
                  <a:srgbClr val="000000"/>
                </a:solidFill>
                <a:latin typeface="微软雅黑" pitchFamily="34" charset="-122"/>
                <a:ea typeface="微软雅黑" pitchFamily="34" charset="-122"/>
                <a:cs typeface="Times New Roman" pitchFamily="18" charset="0"/>
              </a:rPr>
              <a:t>案例</a:t>
            </a:r>
            <a:r>
              <a:rPr lang="zh-CN" altLang="en-US" sz="1350" dirty="0">
                <a:solidFill>
                  <a:srgbClr val="000000"/>
                </a:solidFill>
                <a:latin typeface="微软雅黑" pitchFamily="34" charset="-122"/>
                <a:ea typeface="微软雅黑" pitchFamily="34" charset="-122"/>
                <a:cs typeface="Times New Roman" pitchFamily="18" charset="0"/>
              </a:rPr>
              <a:t>：是指由各种媒体元素组合表现的有现实指导意义和教学意义的代表性事件或现象；</a:t>
            </a:r>
            <a:endParaRPr lang="zh-CN" altLang="en-US" sz="135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350" b="1" dirty="0" smtClean="0">
                <a:solidFill>
                  <a:srgbClr val="000000"/>
                </a:solidFill>
                <a:latin typeface="微软雅黑" pitchFamily="34" charset="-122"/>
                <a:ea typeface="微软雅黑" pitchFamily="34" charset="-122"/>
                <a:cs typeface="Times New Roman" pitchFamily="18" charset="0"/>
              </a:rPr>
              <a:t>  6.</a:t>
            </a:r>
            <a:r>
              <a:rPr lang="zh-CN" altLang="en-US" sz="1350" b="1" dirty="0" smtClean="0">
                <a:solidFill>
                  <a:srgbClr val="000000"/>
                </a:solidFill>
                <a:latin typeface="微软雅黑" pitchFamily="34" charset="-122"/>
                <a:ea typeface="微软雅黑" pitchFamily="34" charset="-122"/>
                <a:cs typeface="Times New Roman" pitchFamily="18" charset="0"/>
              </a:rPr>
              <a:t>文献</a:t>
            </a:r>
            <a:r>
              <a:rPr lang="zh-CN" altLang="en-US" sz="1350" b="1" dirty="0">
                <a:solidFill>
                  <a:srgbClr val="000000"/>
                </a:solidFill>
                <a:latin typeface="微软雅黑" pitchFamily="34" charset="-122"/>
                <a:ea typeface="微软雅黑" pitchFamily="34" charset="-122"/>
                <a:cs typeface="Times New Roman" pitchFamily="18" charset="0"/>
              </a:rPr>
              <a:t>资料</a:t>
            </a:r>
            <a:r>
              <a:rPr lang="zh-CN" altLang="en-US" sz="1350" dirty="0">
                <a:solidFill>
                  <a:srgbClr val="000000"/>
                </a:solidFill>
                <a:latin typeface="微软雅黑" pitchFamily="34" charset="-122"/>
                <a:ea typeface="微软雅黑" pitchFamily="34" charset="-122"/>
                <a:cs typeface="Times New Roman" pitchFamily="18" charset="0"/>
              </a:rPr>
              <a:t>：是指有关教育方面的政策、法规、条例、规章制度，对重大事件的记录、重要文章、书籍等；</a:t>
            </a:r>
            <a:endParaRPr lang="zh-CN" altLang="en-US" sz="135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350" dirty="0">
                <a:solidFill>
                  <a:srgbClr val="000000"/>
                </a:solidFill>
                <a:latin typeface="微软雅黑" pitchFamily="34" charset="-122"/>
                <a:ea typeface="微软雅黑" pitchFamily="34" charset="-122"/>
                <a:cs typeface="Times New Roman" pitchFamily="18" charset="0"/>
              </a:rPr>
              <a:t>  </a:t>
            </a:r>
            <a:r>
              <a:rPr lang="en-US" altLang="zh-CN" sz="1350" b="1" dirty="0" smtClean="0">
                <a:solidFill>
                  <a:srgbClr val="000000"/>
                </a:solidFill>
                <a:latin typeface="微软雅黑" pitchFamily="34" charset="-122"/>
                <a:ea typeface="微软雅黑" pitchFamily="34" charset="-122"/>
                <a:cs typeface="Times New Roman" pitchFamily="18" charset="0"/>
              </a:rPr>
              <a:t>7.</a:t>
            </a:r>
            <a:r>
              <a:rPr lang="zh-CN" altLang="en-US" sz="1350" b="1" dirty="0" smtClean="0">
                <a:solidFill>
                  <a:srgbClr val="000000"/>
                </a:solidFill>
                <a:latin typeface="微软雅黑" pitchFamily="34" charset="-122"/>
                <a:ea typeface="微软雅黑" pitchFamily="34" charset="-122"/>
                <a:cs typeface="Times New Roman" pitchFamily="18" charset="0"/>
              </a:rPr>
              <a:t>网络</a:t>
            </a:r>
            <a:r>
              <a:rPr lang="zh-CN" altLang="en-US" sz="1350" b="1" dirty="0">
                <a:solidFill>
                  <a:srgbClr val="000000"/>
                </a:solidFill>
                <a:latin typeface="微软雅黑" pitchFamily="34" charset="-122"/>
                <a:ea typeface="微软雅黑" pitchFamily="34" charset="-122"/>
                <a:cs typeface="Times New Roman" pitchFamily="18" charset="0"/>
              </a:rPr>
              <a:t>课程</a:t>
            </a:r>
            <a:r>
              <a:rPr lang="zh-CN" altLang="en-US" sz="1350" dirty="0">
                <a:solidFill>
                  <a:srgbClr val="000000"/>
                </a:solidFill>
                <a:latin typeface="微软雅黑" pitchFamily="34" charset="-122"/>
                <a:ea typeface="微软雅黑" pitchFamily="34" charset="-122"/>
                <a:cs typeface="Times New Roman" pitchFamily="18" charset="0"/>
              </a:rPr>
              <a:t>：网络课程是通过网络表现的某门学科的教学内容及实施的教学活动的总和，它包括两个组成部分：按一定的教学目标、教学策略组织起来的教学内容和网络教学支撑环境；</a:t>
            </a:r>
            <a:endParaRPr lang="zh-CN" altLang="en-US" sz="135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350" dirty="0">
                <a:solidFill>
                  <a:srgbClr val="000000"/>
                </a:solidFill>
                <a:latin typeface="微软雅黑" pitchFamily="34" charset="-122"/>
                <a:ea typeface="微软雅黑" pitchFamily="34" charset="-122"/>
                <a:cs typeface="Times New Roman" pitchFamily="18" charset="0"/>
              </a:rPr>
              <a:t>  </a:t>
            </a:r>
            <a:r>
              <a:rPr lang="en-US" altLang="zh-CN" sz="1350" b="1" dirty="0" smtClean="0">
                <a:solidFill>
                  <a:srgbClr val="000000"/>
                </a:solidFill>
                <a:latin typeface="微软雅黑" pitchFamily="34" charset="-122"/>
                <a:ea typeface="微软雅黑" pitchFamily="34" charset="-122"/>
                <a:cs typeface="Times New Roman" pitchFamily="18" charset="0"/>
              </a:rPr>
              <a:t>8.</a:t>
            </a:r>
            <a:r>
              <a:rPr lang="zh-CN" altLang="en-US" sz="1350" b="1" dirty="0" smtClean="0">
                <a:solidFill>
                  <a:srgbClr val="000000"/>
                </a:solidFill>
                <a:latin typeface="微软雅黑" pitchFamily="34" charset="-122"/>
                <a:ea typeface="微软雅黑" pitchFamily="34" charset="-122"/>
                <a:cs typeface="Times New Roman" pitchFamily="18" charset="0"/>
              </a:rPr>
              <a:t>常见</a:t>
            </a:r>
            <a:r>
              <a:rPr lang="zh-CN" altLang="en-US" sz="1350" b="1" dirty="0">
                <a:solidFill>
                  <a:srgbClr val="000000"/>
                </a:solidFill>
                <a:latin typeface="微软雅黑" pitchFamily="34" charset="-122"/>
                <a:ea typeface="微软雅黑" pitchFamily="34" charset="-122"/>
                <a:cs typeface="Times New Roman" pitchFamily="18" charset="0"/>
              </a:rPr>
              <a:t>问题解答</a:t>
            </a:r>
            <a:r>
              <a:rPr lang="zh-CN" altLang="en-US" sz="1350" dirty="0">
                <a:solidFill>
                  <a:srgbClr val="000000"/>
                </a:solidFill>
                <a:latin typeface="微软雅黑" pitchFamily="34" charset="-122"/>
                <a:ea typeface="微软雅黑" pitchFamily="34" charset="-122"/>
                <a:cs typeface="Times New Roman" pitchFamily="18" charset="0"/>
              </a:rPr>
              <a:t>：常见问题解答是针对某一具体领域最常出现的问题给出全面的解答；</a:t>
            </a:r>
            <a:endParaRPr lang="zh-CN" altLang="en-US" sz="135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350" b="1" dirty="0" smtClean="0">
                <a:solidFill>
                  <a:srgbClr val="000000"/>
                </a:solidFill>
                <a:latin typeface="微软雅黑" pitchFamily="34" charset="-122"/>
                <a:ea typeface="微软雅黑" pitchFamily="34" charset="-122"/>
                <a:cs typeface="Times New Roman" pitchFamily="18" charset="0"/>
              </a:rPr>
              <a:t>  9.</a:t>
            </a:r>
            <a:r>
              <a:rPr lang="zh-CN" altLang="en-US" sz="1350" b="1" dirty="0" smtClean="0">
                <a:solidFill>
                  <a:srgbClr val="000000"/>
                </a:solidFill>
                <a:latin typeface="微软雅黑" pitchFamily="34" charset="-122"/>
                <a:ea typeface="微软雅黑" pitchFamily="34" charset="-122"/>
                <a:cs typeface="Times New Roman" pitchFamily="18" charset="0"/>
              </a:rPr>
              <a:t>资源</a:t>
            </a:r>
            <a:r>
              <a:rPr lang="zh-CN" altLang="en-US" sz="1350" b="1" dirty="0">
                <a:solidFill>
                  <a:srgbClr val="000000"/>
                </a:solidFill>
                <a:latin typeface="微软雅黑" pitchFamily="34" charset="-122"/>
                <a:ea typeface="微软雅黑" pitchFamily="34" charset="-122"/>
                <a:cs typeface="Times New Roman" pitchFamily="18" charset="0"/>
              </a:rPr>
              <a:t>目录索引</a:t>
            </a:r>
            <a:r>
              <a:rPr lang="zh-CN" altLang="en-US" sz="1350" dirty="0">
                <a:solidFill>
                  <a:srgbClr val="000000"/>
                </a:solidFill>
                <a:latin typeface="微软雅黑" pitchFamily="34" charset="-122"/>
                <a:ea typeface="微软雅黑" pitchFamily="34" charset="-122"/>
                <a:cs typeface="Times New Roman" pitchFamily="18" charset="0"/>
              </a:rPr>
              <a:t>：资源目录索引是列出某一领域中相关的网络资源地址链接和非网络资源的索引。</a:t>
            </a:r>
            <a:endParaRPr lang="zh-CN" altLang="en-US" sz="1350"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1142000847"/>
      </p:ext>
    </p:extLst>
  </p:cSld>
  <p:clrMapOvr>
    <a:masterClrMapping/>
  </p:clrMapOvr>
  <p:transition>
    <p:zo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39552" y="1178597"/>
            <a:ext cx="8352928" cy="29586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464830"/>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b="0" dirty="0" smtClean="0">
                <a:latin typeface="黑体" pitchFamily="49" charset="-122"/>
                <a:ea typeface="黑体" pitchFamily="49" charset="-122"/>
              </a:rPr>
              <a:t>（六）仿真资源创新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448297" y="1131590"/>
            <a:ext cx="7605464" cy="2815734"/>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eaLnBrk="0" fontAlgn="base" hangingPunct="0">
              <a:lnSpc>
                <a:spcPct val="200000"/>
              </a:lnSpc>
              <a:spcBef>
                <a:spcPct val="0"/>
              </a:spcBef>
              <a:spcAft>
                <a:spcPct val="0"/>
              </a:spcAft>
              <a:buClr>
                <a:schemeClr val="tx1"/>
              </a:buClr>
              <a:buSzPct val="100000"/>
              <a:tabLst>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1.</a:t>
            </a:r>
            <a:r>
              <a:rPr lang="zh-CN" altLang="en-US" sz="1500" b="1" dirty="0" smtClean="0">
                <a:solidFill>
                  <a:srgbClr val="000000"/>
                </a:solidFill>
                <a:latin typeface="微软雅黑" pitchFamily="34" charset="-122"/>
                <a:ea typeface="微软雅黑" pitchFamily="34" charset="-122"/>
                <a:cs typeface="Times New Roman" pitchFamily="18" charset="0"/>
              </a:rPr>
              <a:t>仿真实训资源说明</a:t>
            </a:r>
            <a:endParaRPr lang="en-US" altLang="zh-CN" sz="1500" b="1" dirty="0" smtClean="0">
              <a:solidFill>
                <a:srgbClr val="000000"/>
              </a:solidFill>
              <a:latin typeface="微软雅黑" pitchFamily="34" charset="-122"/>
              <a:ea typeface="微软雅黑" pitchFamily="34" charset="-122"/>
              <a:cs typeface="Times New Roman" pitchFamily="18" charset="0"/>
            </a:endParaRPr>
          </a:p>
          <a:p>
            <a:pPr marL="685800" lvl="2" defTabSz="685800" eaLnBrk="0" fontAlgn="base" hangingPunct="0">
              <a:lnSpc>
                <a:spcPct val="200000"/>
              </a:lnSpc>
              <a:spcBef>
                <a:spcPct val="0"/>
              </a:spcBef>
              <a:spcAft>
                <a:spcPct val="0"/>
              </a:spcAft>
              <a:buClr>
                <a:schemeClr val="tx1"/>
              </a:buClr>
              <a:buSzPct val="100000"/>
              <a:tabLst>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       </a:t>
            </a:r>
            <a:r>
              <a:rPr lang="zh-CN" altLang="en-US" sz="1500" dirty="0" smtClean="0">
                <a:solidFill>
                  <a:srgbClr val="000000"/>
                </a:solidFill>
                <a:latin typeface="微软雅黑" pitchFamily="34" charset="-122"/>
                <a:ea typeface="微软雅黑" pitchFamily="34" charset="-122"/>
                <a:cs typeface="Times New Roman" pitchFamily="18" charset="0"/>
              </a:rPr>
              <a:t>广义</a:t>
            </a:r>
            <a:r>
              <a:rPr lang="zh-CN" altLang="en-US" sz="1500" dirty="0">
                <a:solidFill>
                  <a:srgbClr val="000000"/>
                </a:solidFill>
                <a:latin typeface="微软雅黑" pitchFamily="34" charset="-122"/>
                <a:ea typeface="微软雅黑" pitchFamily="34" charset="-122"/>
                <a:cs typeface="Times New Roman" pitchFamily="18" charset="0"/>
              </a:rPr>
              <a:t>来说，一切可用于职业教育教学实践环节的数字化资源均可成为仿真实训资源，包括用于工程设计与制造的计算机辅助设计（</a:t>
            </a:r>
            <a:r>
              <a:rPr lang="en-US" altLang="zh-CN" sz="1500" dirty="0">
                <a:solidFill>
                  <a:srgbClr val="000000"/>
                </a:solidFill>
                <a:latin typeface="微软雅黑" pitchFamily="34" charset="-122"/>
                <a:ea typeface="微软雅黑" pitchFamily="34" charset="-122"/>
                <a:cs typeface="Times New Roman" pitchFamily="18" charset="0"/>
              </a:rPr>
              <a:t>CAD</a:t>
            </a:r>
            <a:r>
              <a:rPr lang="zh-CN" altLang="en-US" sz="1500" dirty="0">
                <a:solidFill>
                  <a:srgbClr val="000000"/>
                </a:solidFill>
                <a:latin typeface="微软雅黑" pitchFamily="34" charset="-122"/>
                <a:ea typeface="微软雅黑" pitchFamily="34" charset="-122"/>
                <a:cs typeface="Times New Roman" pitchFamily="18" charset="0"/>
              </a:rPr>
              <a:t>）和计算机辅助工程（</a:t>
            </a:r>
            <a:r>
              <a:rPr lang="en-US" altLang="zh-CN" sz="1500" dirty="0">
                <a:solidFill>
                  <a:srgbClr val="000000"/>
                </a:solidFill>
                <a:latin typeface="微软雅黑" pitchFamily="34" charset="-122"/>
                <a:ea typeface="微软雅黑" pitchFamily="34" charset="-122"/>
                <a:cs typeface="Times New Roman" pitchFamily="18" charset="0"/>
              </a:rPr>
              <a:t>CAE</a:t>
            </a:r>
            <a:r>
              <a:rPr lang="zh-CN" altLang="en-US" sz="1500" dirty="0">
                <a:solidFill>
                  <a:srgbClr val="000000"/>
                </a:solidFill>
                <a:latin typeface="微软雅黑" pitchFamily="34" charset="-122"/>
                <a:ea typeface="微软雅黑" pitchFamily="34" charset="-122"/>
                <a:cs typeface="Times New Roman" pitchFamily="18" charset="0"/>
              </a:rPr>
              <a:t>）软件，用于职业训练过程的仿真实训软件等。仿真实训资源更多表现为专业类资源，体现职业院校的教学要求。提倡构建基于英特网的仿真实训资源，以便大范围共享应用。</a:t>
            </a:r>
            <a:endParaRPr lang="zh-CN" altLang="en-US" sz="1500"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3151255880"/>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右箭头 5"/>
          <p:cNvSpPr/>
          <p:nvPr/>
        </p:nvSpPr>
        <p:spPr>
          <a:xfrm>
            <a:off x="7823275" y="4077766"/>
            <a:ext cx="488438" cy="495205"/>
          </a:xfrm>
          <a:prstGeom prst="right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右箭头 13"/>
          <p:cNvSpPr/>
          <p:nvPr/>
        </p:nvSpPr>
        <p:spPr>
          <a:xfrm rot="16200000">
            <a:off x="1286996" y="2101644"/>
            <a:ext cx="488438" cy="477946"/>
          </a:xfrm>
          <a:prstGeom prst="right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流程图: 手动输入 7"/>
          <p:cNvSpPr/>
          <p:nvPr/>
        </p:nvSpPr>
        <p:spPr>
          <a:xfrm>
            <a:off x="1403648" y="494671"/>
            <a:ext cx="2883600" cy="563918"/>
          </a:xfrm>
          <a:prstGeom prst="flowChartManualInpu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403648" y="1018576"/>
            <a:ext cx="6663846" cy="279548"/>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262503" y="526062"/>
            <a:ext cx="2990733" cy="476846"/>
          </a:xfrm>
        </p:spPr>
        <p:txBody>
          <a:bodyPr>
            <a:normAutofit fontScale="90000"/>
          </a:bodyPr>
          <a:lstStyle/>
          <a:p>
            <a:r>
              <a:rPr lang="zh-CN" altLang="en-US" sz="2400" b="0" dirty="0" smtClean="0">
                <a:latin typeface="黑体" pitchFamily="49" charset="-122"/>
                <a:ea typeface="黑体" pitchFamily="49" charset="-122"/>
              </a:rPr>
              <a:t> 三</a:t>
            </a:r>
            <a:r>
              <a:rPr lang="zh-CN" altLang="en-US" sz="2700" b="0" dirty="0" smtClean="0">
                <a:latin typeface="黑体" pitchFamily="49" charset="-122"/>
                <a:ea typeface="黑体" pitchFamily="49" charset="-122"/>
              </a:rPr>
              <a:t>、认识意识差异</a:t>
            </a:r>
            <a:endParaRPr lang="zh-CN" altLang="en-US" sz="2700" b="0" dirty="0">
              <a:latin typeface="黑体" pitchFamily="49" charset="-122"/>
              <a:ea typeface="黑体" pitchFamily="49" charset="-122"/>
            </a:endParaRPr>
          </a:p>
        </p:txBody>
      </p:sp>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1403648" y="4190691"/>
            <a:ext cx="6663846" cy="26935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3" name="矩形 12"/>
          <p:cNvSpPr/>
          <p:nvPr/>
        </p:nvSpPr>
        <p:spPr>
          <a:xfrm>
            <a:off x="1403648" y="2321076"/>
            <a:ext cx="255135" cy="185207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1411134" y="2646617"/>
            <a:ext cx="6656360" cy="152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534866" y="2481673"/>
            <a:ext cx="827471" cy="369332"/>
          </a:xfrm>
          <a:prstGeom prst="rect">
            <a:avLst/>
          </a:prstGeom>
        </p:spPr>
        <p:txBody>
          <a:bodyPr wrap="none">
            <a:spAutoFit/>
          </a:bodyPr>
          <a:lstStyle/>
          <a:p>
            <a:r>
              <a:rPr lang="en-US" altLang="zh-CN" b="1" dirty="0" smtClean="0">
                <a:latin typeface="微软雅黑" panose="020B0503020204020204" pitchFamily="34" charset="-122"/>
                <a:ea typeface="微软雅黑" panose="020B0503020204020204" pitchFamily="34" charset="-122"/>
              </a:rPr>
              <a:t>100%</a:t>
            </a:r>
            <a:endParaRPr lang="zh-CN" altLang="en-US" dirty="0"/>
          </a:p>
        </p:txBody>
      </p:sp>
      <p:sp>
        <p:nvSpPr>
          <p:cNvPr id="21" name="矩形 20"/>
          <p:cNvSpPr/>
          <p:nvPr/>
        </p:nvSpPr>
        <p:spPr>
          <a:xfrm>
            <a:off x="1930398" y="4441317"/>
            <a:ext cx="755335" cy="369332"/>
          </a:xfrm>
          <a:prstGeom prst="rect">
            <a:avLst/>
          </a:prstGeom>
        </p:spPr>
        <p:txBody>
          <a:bodyPr wrap="none">
            <a:spAutoFit/>
          </a:bodyPr>
          <a:lstStyle/>
          <a:p>
            <a:r>
              <a:rPr lang="en-US" altLang="zh-CN" b="1" dirty="0" smtClean="0">
                <a:latin typeface="微软雅黑" panose="020B0503020204020204" pitchFamily="34" charset="-122"/>
                <a:ea typeface="微软雅黑" panose="020B0503020204020204" pitchFamily="34" charset="-122"/>
              </a:rPr>
              <a:t>2012</a:t>
            </a:r>
            <a:endParaRPr lang="zh-CN" altLang="en-US" dirty="0"/>
          </a:p>
        </p:txBody>
      </p:sp>
      <p:sp>
        <p:nvSpPr>
          <p:cNvPr id="25" name="矩形 24"/>
          <p:cNvSpPr/>
          <p:nvPr/>
        </p:nvSpPr>
        <p:spPr>
          <a:xfrm>
            <a:off x="3301452" y="4441317"/>
            <a:ext cx="723275" cy="369332"/>
          </a:xfrm>
          <a:prstGeom prst="rect">
            <a:avLst/>
          </a:prstGeom>
        </p:spPr>
        <p:txBody>
          <a:bodyPr wrap="none">
            <a:spAutoFit/>
          </a:bodyPr>
          <a:lstStyle/>
          <a:p>
            <a:r>
              <a:rPr lang="en-US" altLang="zh-CN" dirty="0" smtClean="0">
                <a:latin typeface="微软雅黑" panose="020B0503020204020204" pitchFamily="34" charset="-122"/>
                <a:ea typeface="微软雅黑" panose="020B0503020204020204" pitchFamily="34" charset="-122"/>
              </a:rPr>
              <a:t>2015</a:t>
            </a:r>
            <a:endParaRPr lang="zh-CN" altLang="en-US" dirty="0"/>
          </a:p>
        </p:txBody>
      </p:sp>
      <p:cxnSp>
        <p:nvCxnSpPr>
          <p:cNvPr id="19" name="直接连接符 18"/>
          <p:cNvCxnSpPr/>
          <p:nvPr/>
        </p:nvCxnSpPr>
        <p:spPr>
          <a:xfrm>
            <a:off x="2308065" y="4190691"/>
            <a:ext cx="0" cy="2639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3679119" y="4196338"/>
            <a:ext cx="0" cy="2639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5912790" y="4196048"/>
            <a:ext cx="0" cy="2639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5535123" y="4452097"/>
            <a:ext cx="723275" cy="369332"/>
          </a:xfrm>
          <a:prstGeom prst="rect">
            <a:avLst/>
          </a:prstGeom>
        </p:spPr>
        <p:txBody>
          <a:bodyPr wrap="none">
            <a:spAutoFit/>
          </a:bodyPr>
          <a:lstStyle/>
          <a:p>
            <a:r>
              <a:rPr lang="en-US" altLang="zh-CN" dirty="0" smtClean="0">
                <a:latin typeface="微软雅黑" panose="020B0503020204020204" pitchFamily="34" charset="-122"/>
                <a:ea typeface="微软雅黑" panose="020B0503020204020204" pitchFamily="34" charset="-122"/>
              </a:rPr>
              <a:t>2020</a:t>
            </a:r>
            <a:endParaRPr lang="zh-CN" altLang="en-US" dirty="0"/>
          </a:p>
        </p:txBody>
      </p:sp>
      <p:cxnSp>
        <p:nvCxnSpPr>
          <p:cNvPr id="30" name="直接连接符 29"/>
          <p:cNvCxnSpPr/>
          <p:nvPr/>
        </p:nvCxnSpPr>
        <p:spPr>
          <a:xfrm>
            <a:off x="7823275" y="4180441"/>
            <a:ext cx="0" cy="2639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7460270" y="4465718"/>
            <a:ext cx="723275" cy="369332"/>
          </a:xfrm>
          <a:prstGeom prst="rect">
            <a:avLst/>
          </a:prstGeom>
        </p:spPr>
        <p:txBody>
          <a:bodyPr wrap="none">
            <a:spAutoFit/>
          </a:bodyPr>
          <a:lstStyle/>
          <a:p>
            <a:r>
              <a:rPr lang="en-US" altLang="zh-CN" dirty="0" smtClean="0">
                <a:latin typeface="微软雅黑" panose="020B0503020204020204" pitchFamily="34" charset="-122"/>
                <a:ea typeface="微软雅黑" panose="020B0503020204020204" pitchFamily="34" charset="-122"/>
              </a:rPr>
              <a:t>2025</a:t>
            </a:r>
            <a:endParaRPr lang="zh-CN" altLang="en-US" dirty="0"/>
          </a:p>
        </p:txBody>
      </p:sp>
      <p:sp>
        <p:nvSpPr>
          <p:cNvPr id="32" name="矩形 31"/>
          <p:cNvSpPr/>
          <p:nvPr/>
        </p:nvSpPr>
        <p:spPr>
          <a:xfrm>
            <a:off x="1292242" y="1538083"/>
            <a:ext cx="499274" cy="584775"/>
          </a:xfrm>
          <a:prstGeom prst="rect">
            <a:avLst/>
          </a:prstGeom>
        </p:spPr>
        <p:txBody>
          <a:bodyPr wrap="square">
            <a:spAutoFit/>
          </a:bodyPr>
          <a:lstStyle/>
          <a:p>
            <a:pPr algn="ctr"/>
            <a:r>
              <a:rPr lang="zh-CN" altLang="en-US" sz="1600" dirty="0" smtClean="0">
                <a:latin typeface="微软雅黑" panose="020B0503020204020204" pitchFamily="34" charset="-122"/>
                <a:ea typeface="微软雅黑" panose="020B0503020204020204" pitchFamily="34" charset="-122"/>
              </a:rPr>
              <a:t>比</a:t>
            </a:r>
            <a:endParaRPr lang="en-US" altLang="zh-CN" sz="1600" dirty="0">
              <a:latin typeface="微软雅黑" panose="020B0503020204020204" pitchFamily="34" charset="-122"/>
              <a:ea typeface="微软雅黑" panose="020B0503020204020204" pitchFamily="34" charset="-122"/>
            </a:endParaRPr>
          </a:p>
          <a:p>
            <a:pPr algn="ctr"/>
            <a:r>
              <a:rPr lang="zh-CN" altLang="en-US" sz="1600" dirty="0" smtClean="0">
                <a:latin typeface="微软雅黑" panose="020B0503020204020204" pitchFamily="34" charset="-122"/>
                <a:ea typeface="微软雅黑" panose="020B0503020204020204" pitchFamily="34" charset="-122"/>
              </a:rPr>
              <a:t>例</a:t>
            </a:r>
            <a:endParaRPr lang="zh-CN" altLang="en-US" sz="1600" dirty="0">
              <a:latin typeface="微软雅黑" panose="020B0503020204020204" pitchFamily="34" charset="-122"/>
              <a:ea typeface="微软雅黑" panose="020B0503020204020204" pitchFamily="34" charset="-122"/>
            </a:endParaRPr>
          </a:p>
        </p:txBody>
      </p:sp>
      <p:sp>
        <p:nvSpPr>
          <p:cNvPr id="33" name="矩形 32"/>
          <p:cNvSpPr/>
          <p:nvPr/>
        </p:nvSpPr>
        <p:spPr>
          <a:xfrm>
            <a:off x="8325737" y="4162032"/>
            <a:ext cx="595035" cy="338554"/>
          </a:xfrm>
          <a:prstGeom prst="rect">
            <a:avLst/>
          </a:prstGeom>
        </p:spPr>
        <p:txBody>
          <a:bodyPr wrap="none">
            <a:spAutoFit/>
          </a:bodyPr>
          <a:lstStyle/>
          <a:p>
            <a:pPr algn="ctr"/>
            <a:r>
              <a:rPr lang="zh-CN" altLang="en-US" sz="1600" dirty="0" smtClean="0">
                <a:latin typeface="微软雅黑" panose="020B0503020204020204" pitchFamily="34" charset="-122"/>
                <a:ea typeface="微软雅黑" panose="020B0503020204020204" pitchFamily="34" charset="-122"/>
              </a:rPr>
              <a:t>时间</a:t>
            </a:r>
            <a:endParaRPr lang="zh-CN" altLang="en-US" sz="1600" dirty="0">
              <a:latin typeface="微软雅黑" panose="020B0503020204020204" pitchFamily="34" charset="-122"/>
              <a:ea typeface="微软雅黑" panose="020B0503020204020204" pitchFamily="34" charset="-122"/>
            </a:endParaRPr>
          </a:p>
        </p:txBody>
      </p:sp>
      <p:sp>
        <p:nvSpPr>
          <p:cNvPr id="35" name="矩形 34"/>
          <p:cNvSpPr/>
          <p:nvPr/>
        </p:nvSpPr>
        <p:spPr>
          <a:xfrm>
            <a:off x="2021788" y="4077767"/>
            <a:ext cx="286277" cy="1026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36" name="矩形 35"/>
          <p:cNvSpPr/>
          <p:nvPr/>
        </p:nvSpPr>
        <p:spPr>
          <a:xfrm>
            <a:off x="2335198" y="3458592"/>
            <a:ext cx="292864" cy="71185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37" name="矩形 36"/>
          <p:cNvSpPr/>
          <p:nvPr/>
        </p:nvSpPr>
        <p:spPr>
          <a:xfrm>
            <a:off x="1900703" y="2297799"/>
            <a:ext cx="499274" cy="1815882"/>
          </a:xfrm>
          <a:prstGeom prst="rect">
            <a:avLst/>
          </a:prstGeom>
        </p:spPr>
        <p:txBody>
          <a:bodyPr wrap="square">
            <a:spAutoFit/>
          </a:bodyPr>
          <a:lstStyle/>
          <a:p>
            <a:pPr algn="ctr"/>
            <a:r>
              <a:rPr lang="zh-CN" altLang="en-US" sz="1400" b="1" dirty="0" smtClean="0">
                <a:latin typeface="微软雅黑" panose="020B0503020204020204" pitchFamily="34" charset="-122"/>
                <a:ea typeface="微软雅黑" panose="020B0503020204020204" pitchFamily="34" charset="-122"/>
              </a:rPr>
              <a:t>智慧校园实际需求</a:t>
            </a:r>
            <a:endParaRPr lang="zh-CN" altLang="en-US" sz="1400" b="1" dirty="0">
              <a:latin typeface="微软雅黑" panose="020B0503020204020204" pitchFamily="34" charset="-122"/>
              <a:ea typeface="微软雅黑" panose="020B0503020204020204" pitchFamily="34" charset="-122"/>
            </a:endParaRPr>
          </a:p>
        </p:txBody>
      </p:sp>
      <p:sp>
        <p:nvSpPr>
          <p:cNvPr id="38" name="矩形 37"/>
          <p:cNvSpPr/>
          <p:nvPr/>
        </p:nvSpPr>
        <p:spPr>
          <a:xfrm>
            <a:off x="2236626" y="1656396"/>
            <a:ext cx="499274" cy="1815882"/>
          </a:xfrm>
          <a:prstGeom prst="rect">
            <a:avLst/>
          </a:prstGeom>
        </p:spPr>
        <p:txBody>
          <a:bodyPr wrap="square">
            <a:spAutoFit/>
          </a:bodyPr>
          <a:lstStyle/>
          <a:p>
            <a:pPr algn="ctr"/>
            <a:r>
              <a:rPr lang="zh-CN" altLang="en-US" sz="1400" b="1" dirty="0" smtClean="0">
                <a:latin typeface="微软雅黑" panose="020B0503020204020204" pitchFamily="34" charset="-122"/>
                <a:ea typeface="微软雅黑" panose="020B0503020204020204" pitchFamily="34" charset="-122"/>
              </a:rPr>
              <a:t>数字校园实际需求</a:t>
            </a:r>
            <a:endParaRPr lang="zh-CN" altLang="en-US" sz="1400" b="1" dirty="0">
              <a:latin typeface="微软雅黑" panose="020B0503020204020204" pitchFamily="34" charset="-122"/>
              <a:ea typeface="微软雅黑" panose="020B0503020204020204" pitchFamily="34" charset="-122"/>
            </a:endParaRPr>
          </a:p>
        </p:txBody>
      </p:sp>
      <p:cxnSp>
        <p:nvCxnSpPr>
          <p:cNvPr id="39" name="直接连接符 38"/>
          <p:cNvCxnSpPr/>
          <p:nvPr/>
        </p:nvCxnSpPr>
        <p:spPr>
          <a:xfrm>
            <a:off x="3674397" y="4200813"/>
            <a:ext cx="0" cy="2639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3381533" y="3666868"/>
            <a:ext cx="292864" cy="5235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41" name="矩形 40"/>
          <p:cNvSpPr/>
          <p:nvPr/>
        </p:nvSpPr>
        <p:spPr>
          <a:xfrm>
            <a:off x="3732372" y="3384252"/>
            <a:ext cx="305030" cy="79631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42" name="矩形 41"/>
          <p:cNvSpPr/>
          <p:nvPr/>
        </p:nvSpPr>
        <p:spPr>
          <a:xfrm>
            <a:off x="2936016" y="2250581"/>
            <a:ext cx="499274" cy="1815882"/>
          </a:xfrm>
          <a:prstGeom prst="rect">
            <a:avLst/>
          </a:prstGeom>
        </p:spPr>
        <p:txBody>
          <a:bodyPr wrap="square">
            <a:spAutoFit/>
          </a:bodyPr>
          <a:lstStyle/>
          <a:p>
            <a:pPr algn="ctr"/>
            <a:r>
              <a:rPr lang="zh-CN" altLang="en-US" sz="1400" dirty="0" smtClean="0">
                <a:latin typeface="微软雅黑" panose="020B0503020204020204" pitchFamily="34" charset="-122"/>
                <a:ea typeface="微软雅黑" panose="020B0503020204020204" pitchFamily="34" charset="-122"/>
              </a:rPr>
              <a:t>智慧校园</a:t>
            </a:r>
            <a:r>
              <a:rPr lang="zh-CN" altLang="en-US" sz="1400" b="1" dirty="0" smtClean="0">
                <a:latin typeface="微软雅黑" panose="020B0503020204020204" pitchFamily="34" charset="-122"/>
                <a:ea typeface="微软雅黑" panose="020B0503020204020204" pitchFamily="34" charset="-122"/>
              </a:rPr>
              <a:t>预计</a:t>
            </a:r>
            <a:r>
              <a:rPr lang="zh-CN" altLang="en-US" sz="1400" dirty="0" smtClean="0">
                <a:latin typeface="微软雅黑" panose="020B0503020204020204" pitchFamily="34" charset="-122"/>
                <a:ea typeface="微软雅黑" panose="020B0503020204020204" pitchFamily="34" charset="-122"/>
              </a:rPr>
              <a:t>需求</a:t>
            </a:r>
            <a:endParaRPr lang="zh-CN" altLang="en-US" sz="1400" dirty="0">
              <a:latin typeface="微软雅黑" panose="020B0503020204020204" pitchFamily="34" charset="-122"/>
              <a:ea typeface="微软雅黑" panose="020B0503020204020204" pitchFamily="34" charset="-122"/>
            </a:endParaRPr>
          </a:p>
        </p:txBody>
      </p:sp>
      <p:sp>
        <p:nvSpPr>
          <p:cNvPr id="43" name="矩形 42"/>
          <p:cNvSpPr/>
          <p:nvPr/>
        </p:nvSpPr>
        <p:spPr>
          <a:xfrm>
            <a:off x="3622866" y="1618740"/>
            <a:ext cx="499274" cy="1815882"/>
          </a:xfrm>
          <a:prstGeom prst="rect">
            <a:avLst/>
          </a:prstGeom>
        </p:spPr>
        <p:txBody>
          <a:bodyPr wrap="square">
            <a:spAutoFit/>
          </a:bodyPr>
          <a:lstStyle/>
          <a:p>
            <a:pPr algn="ctr"/>
            <a:r>
              <a:rPr lang="zh-CN" altLang="en-US" sz="1400" b="1" dirty="0" smtClean="0">
                <a:latin typeface="微软雅黑" panose="020B0503020204020204" pitchFamily="34" charset="-122"/>
                <a:ea typeface="微软雅黑" panose="020B0503020204020204" pitchFamily="34" charset="-122"/>
              </a:rPr>
              <a:t>数字校园实际需求</a:t>
            </a:r>
            <a:endParaRPr lang="zh-CN" altLang="en-US" sz="1400" b="1" dirty="0">
              <a:latin typeface="微软雅黑" panose="020B0503020204020204" pitchFamily="34" charset="-122"/>
              <a:ea typeface="微软雅黑" panose="020B0503020204020204" pitchFamily="34" charset="-122"/>
            </a:endParaRPr>
          </a:p>
        </p:txBody>
      </p:sp>
      <p:sp>
        <p:nvSpPr>
          <p:cNvPr id="45" name="矩形 44"/>
          <p:cNvSpPr/>
          <p:nvPr/>
        </p:nvSpPr>
        <p:spPr>
          <a:xfrm>
            <a:off x="4085459" y="3277752"/>
            <a:ext cx="314948" cy="902818"/>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46" name="矩形 45"/>
          <p:cNvSpPr/>
          <p:nvPr/>
        </p:nvSpPr>
        <p:spPr>
          <a:xfrm>
            <a:off x="3053599" y="4036961"/>
            <a:ext cx="292864" cy="15344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47" name="矩形 46"/>
          <p:cNvSpPr/>
          <p:nvPr/>
        </p:nvSpPr>
        <p:spPr>
          <a:xfrm>
            <a:off x="3290499" y="1884028"/>
            <a:ext cx="499274" cy="1815882"/>
          </a:xfrm>
          <a:prstGeom prst="rect">
            <a:avLst/>
          </a:prstGeom>
        </p:spPr>
        <p:txBody>
          <a:bodyPr wrap="square">
            <a:spAutoFit/>
          </a:bodyPr>
          <a:lstStyle/>
          <a:p>
            <a:pPr algn="ctr"/>
            <a:r>
              <a:rPr lang="zh-CN" altLang="en-US" sz="1400" b="1" dirty="0" smtClean="0">
                <a:latin typeface="微软雅黑" panose="020B0503020204020204" pitchFamily="34" charset="-122"/>
                <a:ea typeface="微软雅黑" panose="020B0503020204020204" pitchFamily="34" charset="-122"/>
              </a:rPr>
              <a:t>智慧校园实际需求</a:t>
            </a:r>
            <a:endParaRPr lang="zh-CN" altLang="en-US" sz="1400" b="1" dirty="0">
              <a:latin typeface="微软雅黑" panose="020B0503020204020204" pitchFamily="34" charset="-122"/>
              <a:ea typeface="微软雅黑" panose="020B0503020204020204" pitchFamily="34" charset="-122"/>
            </a:endParaRPr>
          </a:p>
        </p:txBody>
      </p:sp>
      <p:sp>
        <p:nvSpPr>
          <p:cNvPr id="48" name="矩形 47"/>
          <p:cNvSpPr/>
          <p:nvPr/>
        </p:nvSpPr>
        <p:spPr>
          <a:xfrm>
            <a:off x="3987821" y="1452704"/>
            <a:ext cx="499274" cy="1815882"/>
          </a:xfrm>
          <a:prstGeom prst="rect">
            <a:avLst/>
          </a:prstGeom>
        </p:spPr>
        <p:txBody>
          <a:bodyPr wrap="square">
            <a:spAutoFit/>
          </a:bodyPr>
          <a:lstStyle/>
          <a:p>
            <a:pPr algn="ctr"/>
            <a:r>
              <a:rPr lang="zh-CN" altLang="en-US" sz="1400" dirty="0" smtClean="0">
                <a:latin typeface="微软雅黑" panose="020B0503020204020204" pitchFamily="34" charset="-122"/>
                <a:ea typeface="微软雅黑" panose="020B0503020204020204" pitchFamily="34" charset="-122"/>
              </a:rPr>
              <a:t>数字校园预计需求</a:t>
            </a:r>
            <a:endParaRPr lang="zh-CN" altLang="en-US" sz="1400" dirty="0">
              <a:latin typeface="微软雅黑" panose="020B0503020204020204" pitchFamily="34" charset="-122"/>
              <a:ea typeface="微软雅黑" panose="020B0503020204020204" pitchFamily="34" charset="-122"/>
            </a:endParaRPr>
          </a:p>
        </p:txBody>
      </p:sp>
      <p:cxnSp>
        <p:nvCxnSpPr>
          <p:cNvPr id="49" name="直接连接符 48"/>
          <p:cNvCxnSpPr/>
          <p:nvPr/>
        </p:nvCxnSpPr>
        <p:spPr>
          <a:xfrm>
            <a:off x="5912775" y="4190691"/>
            <a:ext cx="0" cy="2639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矩形 49"/>
          <p:cNvSpPr/>
          <p:nvPr/>
        </p:nvSpPr>
        <p:spPr>
          <a:xfrm>
            <a:off x="5626498" y="3054780"/>
            <a:ext cx="286277" cy="1125661"/>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51" name="矩形 50"/>
          <p:cNvSpPr/>
          <p:nvPr/>
        </p:nvSpPr>
        <p:spPr>
          <a:xfrm>
            <a:off x="5939908" y="3816152"/>
            <a:ext cx="292864" cy="354295"/>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52" name="矩形 51"/>
          <p:cNvSpPr/>
          <p:nvPr/>
        </p:nvSpPr>
        <p:spPr>
          <a:xfrm>
            <a:off x="5514785" y="1281857"/>
            <a:ext cx="499274" cy="1815882"/>
          </a:xfrm>
          <a:prstGeom prst="rect">
            <a:avLst/>
          </a:prstGeom>
        </p:spPr>
        <p:txBody>
          <a:bodyPr wrap="square">
            <a:spAutoFit/>
          </a:bodyPr>
          <a:lstStyle/>
          <a:p>
            <a:pPr algn="ctr"/>
            <a:r>
              <a:rPr lang="zh-CN" altLang="en-US" sz="1400" dirty="0" smtClean="0">
                <a:latin typeface="微软雅黑" panose="020B0503020204020204" pitchFamily="34" charset="-122"/>
                <a:ea typeface="微软雅黑" panose="020B0503020204020204" pitchFamily="34" charset="-122"/>
              </a:rPr>
              <a:t>智慧校园预计需求</a:t>
            </a:r>
            <a:endParaRPr lang="zh-CN" altLang="en-US" sz="1400" dirty="0">
              <a:latin typeface="微软雅黑" panose="020B0503020204020204" pitchFamily="34" charset="-122"/>
              <a:ea typeface="微软雅黑" panose="020B0503020204020204" pitchFamily="34" charset="-122"/>
            </a:endParaRPr>
          </a:p>
        </p:txBody>
      </p:sp>
      <p:sp>
        <p:nvSpPr>
          <p:cNvPr id="53" name="矩形 52"/>
          <p:cNvSpPr/>
          <p:nvPr/>
        </p:nvSpPr>
        <p:spPr>
          <a:xfrm>
            <a:off x="5836703" y="2026344"/>
            <a:ext cx="499274" cy="1815882"/>
          </a:xfrm>
          <a:prstGeom prst="rect">
            <a:avLst/>
          </a:prstGeom>
        </p:spPr>
        <p:txBody>
          <a:bodyPr wrap="square">
            <a:spAutoFit/>
          </a:bodyPr>
          <a:lstStyle/>
          <a:p>
            <a:pPr algn="ctr"/>
            <a:r>
              <a:rPr lang="zh-CN" altLang="en-US" sz="1400" dirty="0" smtClean="0">
                <a:latin typeface="微软雅黑" panose="020B0503020204020204" pitchFamily="34" charset="-122"/>
                <a:ea typeface="微软雅黑" panose="020B0503020204020204" pitchFamily="34" charset="-122"/>
              </a:rPr>
              <a:t>数字校园预计需求</a:t>
            </a:r>
            <a:endParaRPr lang="zh-CN" altLang="en-US" sz="1400" dirty="0">
              <a:latin typeface="微软雅黑" panose="020B0503020204020204" pitchFamily="34" charset="-122"/>
              <a:ea typeface="微软雅黑" panose="020B0503020204020204" pitchFamily="34" charset="-122"/>
            </a:endParaRPr>
          </a:p>
        </p:txBody>
      </p:sp>
      <p:sp>
        <p:nvSpPr>
          <p:cNvPr id="55" name="云形标注 54"/>
          <p:cNvSpPr/>
          <p:nvPr/>
        </p:nvSpPr>
        <p:spPr>
          <a:xfrm>
            <a:off x="284525" y="3601623"/>
            <a:ext cx="1056728" cy="773506"/>
          </a:xfrm>
          <a:prstGeom prst="cloudCallout">
            <a:avLst>
              <a:gd name="adj1" fmla="val 140775"/>
              <a:gd name="adj2" fmla="val 49695"/>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schemeClr val="tx1"/>
                </a:solidFill>
              </a:rPr>
              <a:t>2012</a:t>
            </a:r>
            <a:r>
              <a:rPr lang="zh-CN" altLang="en-US" sz="1200" dirty="0" smtClean="0">
                <a:solidFill>
                  <a:schemeClr val="tx1"/>
                </a:solidFill>
              </a:rPr>
              <a:t>年预计</a:t>
            </a:r>
            <a:endParaRPr lang="zh-CN" altLang="en-US" sz="1200" dirty="0">
              <a:solidFill>
                <a:schemeClr val="tx1"/>
              </a:solidFill>
            </a:endParaRPr>
          </a:p>
        </p:txBody>
      </p:sp>
    </p:spTree>
    <p:extLst>
      <p:ext uri="{BB962C8B-B14F-4D97-AF65-F5344CB8AC3E}">
        <p14:creationId xmlns:p14="http://schemas.microsoft.com/office/powerpoint/2010/main" val="36512519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95536" y="1059583"/>
            <a:ext cx="8496944" cy="33123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483831"/>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b="0" dirty="0" smtClean="0">
                <a:latin typeface="黑体" pitchFamily="49" charset="-122"/>
                <a:ea typeface="黑体" pitchFamily="49" charset="-122"/>
              </a:rPr>
              <a:t>（六）仿真资源创新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108520" y="926108"/>
            <a:ext cx="3096344" cy="577045"/>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eaLnBrk="0" fontAlgn="base" hangingPunct="0">
              <a:lnSpc>
                <a:spcPct val="200000"/>
              </a:lnSpc>
              <a:spcBef>
                <a:spcPct val="0"/>
              </a:spcBef>
              <a:spcAft>
                <a:spcPct val="0"/>
              </a:spcAft>
              <a:buClr>
                <a:schemeClr val="tx1"/>
              </a:buClr>
              <a:buSzPct val="100000"/>
              <a:tabLst>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2.</a:t>
            </a:r>
            <a:r>
              <a:rPr lang="zh-CN" altLang="en-US" sz="1500" b="1" dirty="0" smtClean="0">
                <a:solidFill>
                  <a:srgbClr val="000000"/>
                </a:solidFill>
                <a:latin typeface="微软雅黑" pitchFamily="34" charset="-122"/>
                <a:ea typeface="微软雅黑" pitchFamily="34" charset="-122"/>
                <a:cs typeface="Times New Roman" pitchFamily="18" charset="0"/>
              </a:rPr>
              <a:t>仿真实训资源分类：</a:t>
            </a:r>
            <a:r>
              <a:rPr lang="en-US" altLang="zh-CN" sz="1500" b="1" dirty="0" smtClean="0">
                <a:solidFill>
                  <a:srgbClr val="000000"/>
                </a:solidFill>
                <a:latin typeface="微软雅黑" pitchFamily="34" charset="-122"/>
                <a:ea typeface="微软雅黑" pitchFamily="34" charset="-122"/>
                <a:cs typeface="Times New Roman" pitchFamily="18" charset="0"/>
              </a:rPr>
              <a:t> </a:t>
            </a:r>
          </a:p>
        </p:txBody>
      </p:sp>
      <p:sp>
        <p:nvSpPr>
          <p:cNvPr id="5" name="Rectangle 1"/>
          <p:cNvSpPr>
            <a:spLocks noChangeArrowheads="1"/>
          </p:cNvSpPr>
          <p:nvPr/>
        </p:nvSpPr>
        <p:spPr bwMode="auto">
          <a:xfrm>
            <a:off x="287524" y="1392691"/>
            <a:ext cx="8568952" cy="2885369"/>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indent="-685800" defTabSz="685800" eaLnBrk="0" fontAlgn="base" hangingPunct="0">
              <a:spcBef>
                <a:spcPct val="0"/>
              </a:spcBef>
              <a:spcAft>
                <a:spcPct val="0"/>
              </a:spcAft>
              <a:buClr>
                <a:schemeClr val="tx1"/>
              </a:buClr>
              <a:buSzPct val="100000"/>
              <a:tabLst>
                <a:tab pos="338138" algn="ctr"/>
              </a:tabLst>
            </a:pPr>
            <a:r>
              <a:rPr lang="en-US" altLang="zh-CN" sz="1500" dirty="0" smtClean="0">
                <a:solidFill>
                  <a:srgbClr val="000000"/>
                </a:solidFill>
                <a:latin typeface="微软雅黑" pitchFamily="34" charset="-122"/>
                <a:ea typeface="微软雅黑" pitchFamily="34" charset="-122"/>
                <a:cs typeface="Times New Roman" pitchFamily="18" charset="0"/>
              </a:rPr>
              <a:t>    2.1</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根据实践环节的不同，仿真实训资源可分为仿真实验软件、仿真实训软件和仿真实习软件；</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Lst>
            </a:pPr>
            <a:r>
              <a:rPr lang="en-US" altLang="zh-CN" sz="1500" dirty="0" smtClean="0">
                <a:solidFill>
                  <a:srgbClr val="000000"/>
                </a:solidFill>
                <a:latin typeface="微软雅黑" pitchFamily="34" charset="-122"/>
                <a:ea typeface="微软雅黑" pitchFamily="34" charset="-122"/>
                <a:cs typeface="Times New Roman" pitchFamily="18" charset="0"/>
              </a:rPr>
              <a:t>    2.2</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根据是否有实物介入，可分为完全依靠计算机系统的软件仿真以及有实物介入（包括真实</a:t>
            </a:r>
            <a:r>
              <a:rPr lang="zh-CN" altLang="en-US" sz="1500" dirty="0" smtClean="0">
                <a:solidFill>
                  <a:srgbClr val="000000"/>
                </a:solidFill>
                <a:latin typeface="微软雅黑" pitchFamily="34" charset="-122"/>
                <a:ea typeface="微软雅黑" pitchFamily="34" charset="-122"/>
                <a:cs typeface="Times New Roman" pitchFamily="18" charset="0"/>
              </a:rPr>
              <a:t>实</a:t>
            </a:r>
            <a:endParaRPr lang="en-US" altLang="zh-CN" sz="1500" dirty="0" smtClean="0">
              <a:solidFill>
                <a:srgbClr val="000000"/>
              </a:solidFill>
              <a:latin typeface="微软雅黑" pitchFamily="34" charset="-122"/>
              <a:ea typeface="微软雅黑" pitchFamily="34" charset="-122"/>
              <a:cs typeface="Times New Roman" pitchFamily="18" charset="0"/>
            </a:endParaRPr>
          </a:p>
          <a:p>
            <a:pPr defTabSz="685800" eaLnBrk="0" fontAlgn="base" hangingPunct="0">
              <a:spcBef>
                <a:spcPct val="0"/>
              </a:spcBef>
              <a:spcAft>
                <a:spcPct val="0"/>
              </a:spcAft>
              <a:tabLst>
                <a:tab pos="338138" algn="ctr"/>
              </a:tabLs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dirty="0" smtClean="0">
                <a:solidFill>
                  <a:srgbClr val="000000"/>
                </a:solidFill>
                <a:latin typeface="微软雅黑" pitchFamily="34" charset="-122"/>
                <a:ea typeface="微软雅黑" pitchFamily="34" charset="-122"/>
                <a:cs typeface="Times New Roman" pitchFamily="18" charset="0"/>
              </a:rPr>
              <a:t>      </a:t>
            </a:r>
            <a:r>
              <a:rPr lang="zh-CN" altLang="en-US" sz="1500" dirty="0" smtClean="0">
                <a:solidFill>
                  <a:srgbClr val="000000"/>
                </a:solidFill>
                <a:latin typeface="微软雅黑" pitchFamily="34" charset="-122"/>
                <a:ea typeface="微软雅黑" pitchFamily="34" charset="-122"/>
                <a:cs typeface="Times New Roman" pitchFamily="18" charset="0"/>
              </a:rPr>
              <a:t>物</a:t>
            </a:r>
            <a:r>
              <a:rPr lang="zh-CN" altLang="en-US" sz="1500" dirty="0">
                <a:solidFill>
                  <a:srgbClr val="000000"/>
                </a:solidFill>
                <a:latin typeface="微软雅黑" pitchFamily="34" charset="-122"/>
                <a:ea typeface="微软雅黑" pitchFamily="34" charset="-122"/>
                <a:cs typeface="Times New Roman" pitchFamily="18" charset="0"/>
              </a:rPr>
              <a:t>、仿真实物、替代实物）的仿真；</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Lst>
            </a:pPr>
            <a:r>
              <a:rPr lang="en-US" altLang="zh-CN" sz="1500" dirty="0" smtClean="0">
                <a:solidFill>
                  <a:srgbClr val="000000"/>
                </a:solidFill>
                <a:latin typeface="微软雅黑" pitchFamily="34" charset="-122"/>
                <a:ea typeface="微软雅黑" pitchFamily="34" charset="-122"/>
                <a:cs typeface="Times New Roman" pitchFamily="18" charset="0"/>
              </a:rPr>
              <a:t>    2.3</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按照虚拟现实技术的不同，可分为桌面级虚拟仿真实训、沉浸性虚拟仿真实训、增强型</a:t>
            </a:r>
            <a:r>
              <a:rPr lang="zh-CN" altLang="en-US" sz="1500" dirty="0" smtClean="0">
                <a:solidFill>
                  <a:srgbClr val="000000"/>
                </a:solidFill>
                <a:latin typeface="微软雅黑" pitchFamily="34" charset="-122"/>
                <a:ea typeface="微软雅黑" pitchFamily="34" charset="-122"/>
                <a:cs typeface="Times New Roman" pitchFamily="18" charset="0"/>
              </a:rPr>
              <a:t>虚拟</a:t>
            </a:r>
            <a:endParaRPr lang="en-US" altLang="zh-CN" sz="1500" dirty="0" smtClean="0">
              <a:solidFill>
                <a:srgbClr val="000000"/>
              </a:solidFill>
              <a:latin typeface="微软雅黑" pitchFamily="34" charset="-122"/>
              <a:ea typeface="微软雅黑" pitchFamily="34" charset="-122"/>
              <a:cs typeface="Times New Roman" pitchFamily="18" charset="0"/>
            </a:endParaRPr>
          </a:p>
          <a:p>
            <a:pPr defTabSz="685800" eaLnBrk="0" fontAlgn="base" hangingPunct="0">
              <a:spcBef>
                <a:spcPct val="0"/>
              </a:spcBef>
              <a:spcAft>
                <a:spcPct val="0"/>
              </a:spcAft>
              <a:tabLst>
                <a:tab pos="338138" algn="ctr"/>
              </a:tabLs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dirty="0" smtClean="0">
                <a:solidFill>
                  <a:srgbClr val="000000"/>
                </a:solidFill>
                <a:latin typeface="微软雅黑" pitchFamily="34" charset="-122"/>
                <a:ea typeface="微软雅黑" pitchFamily="34" charset="-122"/>
                <a:cs typeface="Times New Roman" pitchFamily="18" charset="0"/>
              </a:rPr>
              <a:t>      </a:t>
            </a:r>
            <a:r>
              <a:rPr lang="zh-CN" altLang="en-US" sz="1500" dirty="0" smtClean="0">
                <a:solidFill>
                  <a:srgbClr val="000000"/>
                </a:solidFill>
                <a:latin typeface="微软雅黑" pitchFamily="34" charset="-122"/>
                <a:ea typeface="微软雅黑" pitchFamily="34" charset="-122"/>
                <a:cs typeface="Times New Roman" pitchFamily="18" charset="0"/>
              </a:rPr>
              <a:t>仿真</a:t>
            </a:r>
            <a:r>
              <a:rPr lang="zh-CN" altLang="en-US" sz="1500" dirty="0">
                <a:solidFill>
                  <a:srgbClr val="000000"/>
                </a:solidFill>
                <a:latin typeface="微软雅黑" pitchFamily="34" charset="-122"/>
                <a:ea typeface="微软雅黑" pitchFamily="34" charset="-122"/>
                <a:cs typeface="Times New Roman" pitchFamily="18" charset="0"/>
              </a:rPr>
              <a:t>实训以及分布式仿真实训。</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Lst>
            </a:pPr>
            <a:r>
              <a:rPr lang="en-US" altLang="zh-CN" sz="1500" dirty="0" smtClean="0">
                <a:solidFill>
                  <a:srgbClr val="000000"/>
                </a:solidFill>
                <a:latin typeface="微软雅黑" pitchFamily="34" charset="-122"/>
                <a:ea typeface="微软雅黑" pitchFamily="34" charset="-122"/>
                <a:cs typeface="Times New Roman" pitchFamily="18" charset="0"/>
              </a:rPr>
              <a:t>    2.4</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根据对内容覆盖的不同，可分为：</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Ls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dirty="0" smtClean="0">
                <a:solidFill>
                  <a:srgbClr val="000000"/>
                </a:solidFill>
                <a:latin typeface="微软雅黑" pitchFamily="34" charset="-122"/>
                <a:ea typeface="微软雅黑" pitchFamily="34" charset="-122"/>
                <a:cs typeface="Times New Roman" pitchFamily="18" charset="0"/>
              </a:rPr>
              <a:t>2.4.1</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元件</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工具级：针对一个元器件、简易工具进行讲解、参数调整和拆装；</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Ls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dirty="0" smtClean="0">
                <a:solidFill>
                  <a:srgbClr val="000000"/>
                </a:solidFill>
                <a:latin typeface="微软雅黑" pitchFamily="34" charset="-122"/>
                <a:ea typeface="微软雅黑" pitchFamily="34" charset="-122"/>
                <a:cs typeface="Times New Roman" pitchFamily="18" charset="0"/>
              </a:rPr>
              <a:t>2.4.2</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仪器</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技能级：针对一台仪器、实验装置或一个操作技巧进行学习；</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Ls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dirty="0" smtClean="0">
                <a:solidFill>
                  <a:srgbClr val="000000"/>
                </a:solidFill>
                <a:latin typeface="微软雅黑" pitchFamily="34" charset="-122"/>
                <a:ea typeface="微软雅黑" pitchFamily="34" charset="-122"/>
                <a:cs typeface="Times New Roman" pitchFamily="18" charset="0"/>
              </a:rPr>
              <a:t>2.4.3</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实验室</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车间级：能够完成一系列操作，如一个交流整流电源试验等；</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Ls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dirty="0" smtClean="0">
                <a:solidFill>
                  <a:srgbClr val="000000"/>
                </a:solidFill>
                <a:latin typeface="微软雅黑" pitchFamily="34" charset="-122"/>
                <a:ea typeface="微软雅黑" pitchFamily="34" charset="-122"/>
                <a:cs typeface="Times New Roman" pitchFamily="18" charset="0"/>
              </a:rPr>
              <a:t>2.4.4</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工种</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工厂级：对特定工种和级别主要技能进行全仿真，包括初级工、中级工、高级工等；</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Ls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dirty="0" smtClean="0">
                <a:solidFill>
                  <a:srgbClr val="000000"/>
                </a:solidFill>
                <a:latin typeface="微软雅黑" pitchFamily="34" charset="-122"/>
                <a:ea typeface="微软雅黑" pitchFamily="34" charset="-122"/>
                <a:cs typeface="Times New Roman" pitchFamily="18" charset="0"/>
              </a:rPr>
              <a:t>2.4.5</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专业群</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产业链级：对特定专业所有课程主要技能进行全仿真，能在仿真环境引导下</a:t>
            </a:r>
            <a:r>
              <a:rPr lang="zh-CN" altLang="en-US" sz="1500" dirty="0" smtClean="0">
                <a:solidFill>
                  <a:srgbClr val="000000"/>
                </a:solidFill>
                <a:latin typeface="微软雅黑" pitchFamily="34" charset="-122"/>
                <a:ea typeface="微软雅黑" pitchFamily="34" charset="-122"/>
                <a:cs typeface="Times New Roman" pitchFamily="18" charset="0"/>
              </a:rPr>
              <a:t>完成</a:t>
            </a:r>
            <a:endParaRPr lang="en-US" altLang="zh-CN" sz="1500" dirty="0" smtClean="0">
              <a:solidFill>
                <a:srgbClr val="000000"/>
              </a:solidFill>
              <a:latin typeface="微软雅黑" pitchFamily="34" charset="-122"/>
              <a:ea typeface="微软雅黑" pitchFamily="34" charset="-122"/>
              <a:cs typeface="Times New Roman" pitchFamily="18" charset="0"/>
            </a:endParaRPr>
          </a:p>
          <a:p>
            <a:pPr defTabSz="685800" eaLnBrk="0" fontAlgn="base" hangingPunct="0">
              <a:spcBef>
                <a:spcPct val="0"/>
              </a:spcBef>
              <a:spcAft>
                <a:spcPct val="0"/>
              </a:spcAft>
              <a:tabLst>
                <a:tab pos="338138" algn="ctr"/>
              </a:tabLst>
            </a:pPr>
            <a:r>
              <a:rPr lang="en-US" altLang="zh-CN" sz="1500" dirty="0">
                <a:solidFill>
                  <a:srgbClr val="000000"/>
                </a:solidFill>
                <a:latin typeface="微软雅黑" pitchFamily="34" charset="-122"/>
                <a:ea typeface="微软雅黑" pitchFamily="34" charset="-122"/>
                <a:cs typeface="Times New Roman" pitchFamily="18" charset="0"/>
              </a:rPr>
              <a:t> </a:t>
            </a:r>
            <a:r>
              <a:rPr lang="en-US" altLang="zh-CN" sz="1500" dirty="0" smtClean="0">
                <a:solidFill>
                  <a:srgbClr val="000000"/>
                </a:solidFill>
                <a:latin typeface="微软雅黑" pitchFamily="34" charset="-122"/>
                <a:ea typeface="微软雅黑" pitchFamily="34" charset="-122"/>
                <a:cs typeface="Times New Roman" pitchFamily="18" charset="0"/>
              </a:rPr>
              <a:t>           </a:t>
            </a:r>
            <a:r>
              <a:rPr lang="zh-CN" altLang="en-US" sz="1500" dirty="0" smtClean="0">
                <a:solidFill>
                  <a:srgbClr val="000000"/>
                </a:solidFill>
                <a:latin typeface="微软雅黑" pitchFamily="34" charset="-122"/>
                <a:ea typeface="微软雅黑" pitchFamily="34" charset="-122"/>
                <a:cs typeface="Times New Roman" pitchFamily="18" charset="0"/>
              </a:rPr>
              <a:t>学习</a:t>
            </a:r>
            <a:r>
              <a:rPr lang="zh-CN" altLang="en-US" sz="1500" dirty="0">
                <a:solidFill>
                  <a:srgbClr val="000000"/>
                </a:solidFill>
                <a:latin typeface="微软雅黑" pitchFamily="34" charset="-122"/>
                <a:ea typeface="微软雅黑" pitchFamily="34" charset="-122"/>
                <a:cs typeface="Times New Roman" pitchFamily="18" charset="0"/>
              </a:rPr>
              <a:t>。</a:t>
            </a:r>
            <a:endParaRPr lang="zh-CN" altLang="en-US" sz="1500"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3766211089"/>
      </p:ext>
    </p:extLst>
  </p:cSld>
  <p:clrMapOvr>
    <a:masterClrMapping/>
  </p:clrMapOvr>
  <p:transition>
    <p:zoom/>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95536" y="1059583"/>
            <a:ext cx="8496944" cy="33123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958911" y="409032"/>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a:latin typeface="黑体" pitchFamily="49" charset="-122"/>
                <a:ea typeface="黑体" pitchFamily="49" charset="-122"/>
              </a:rPr>
              <a:t>（六）仿真</a:t>
            </a:r>
            <a:r>
              <a:rPr lang="zh-CN" altLang="en-US" sz="2400" dirty="0" smtClean="0">
                <a:latin typeface="黑体" pitchFamily="49" charset="-122"/>
                <a:ea typeface="黑体" pitchFamily="49" charset="-122"/>
              </a:rPr>
              <a:t>资源创新</a:t>
            </a:r>
            <a:endParaRPr lang="zh-CN" altLang="en-US" sz="2400" b="0" dirty="0">
              <a:latin typeface="黑体" pitchFamily="49" charset="-122"/>
              <a:ea typeface="黑体" pitchFamily="49" charset="-122"/>
            </a:endParaRPr>
          </a:p>
        </p:txBody>
      </p:sp>
      <p:sp>
        <p:nvSpPr>
          <p:cNvPr id="5" name="Rectangle 1"/>
          <p:cNvSpPr>
            <a:spLocks noChangeArrowheads="1"/>
          </p:cNvSpPr>
          <p:nvPr/>
        </p:nvSpPr>
        <p:spPr bwMode="auto">
          <a:xfrm>
            <a:off x="251520" y="1635646"/>
            <a:ext cx="8568952" cy="2654537"/>
          </a:xfrm>
          <a:prstGeom prst="rect">
            <a:avLst/>
          </a:prstGeom>
          <a:noFill/>
          <a:ln w="9525">
            <a:noFill/>
            <a:miter lim="800000"/>
            <a:headEnd/>
            <a:tailEnd/>
          </a:ln>
          <a:effectLst/>
        </p:spPr>
        <p:txBody>
          <a:bodyPr vert="horz" wrap="square" lIns="411827" tIns="57132" rIns="68580" bIns="57132" numCol="1" anchor="ctr" anchorCtr="0" compatLnSpc="1">
            <a:prstTxWarp prst="textNoShape">
              <a:avLst/>
            </a:prstTxWarp>
            <a:spAutoFit/>
          </a:bodyPr>
          <a:lstStyle/>
          <a:p>
            <a:pPr marL="0" lvl="3" defTabSz="685800" fontAlgn="base">
              <a:spcBef>
                <a:spcPct val="0"/>
              </a:spcBef>
              <a:spcAft>
                <a:spcPct val="0"/>
              </a:spcAft>
              <a:tabLst>
                <a:tab pos="338138" algn="ctr"/>
                <a:tab pos="478631" algn="l"/>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3.1</a:t>
            </a:r>
            <a:r>
              <a:rPr lang="en-US" altLang="zh-CN" sz="1500" b="1" dirty="0">
                <a:solidFill>
                  <a:srgbClr val="000000"/>
                </a:solidFill>
                <a:latin typeface="微软雅黑" pitchFamily="34" charset="-122"/>
                <a:ea typeface="微软雅黑" pitchFamily="34" charset="-122"/>
                <a:cs typeface="Times New Roman" pitchFamily="18" charset="0"/>
              </a:rPr>
              <a:t>.</a:t>
            </a:r>
            <a:r>
              <a:rPr lang="zh-CN" altLang="en-US" sz="1500" b="1" dirty="0">
                <a:solidFill>
                  <a:srgbClr val="000000"/>
                </a:solidFill>
                <a:latin typeface="微软雅黑" pitchFamily="34" charset="-122"/>
                <a:ea typeface="微软雅黑" pitchFamily="34" charset="-122"/>
                <a:cs typeface="Times New Roman" pitchFamily="18" charset="0"/>
              </a:rPr>
              <a:t>定义</a:t>
            </a:r>
            <a:r>
              <a:rPr lang="zh-CN" altLang="en-US" sz="1500" dirty="0">
                <a:solidFill>
                  <a:srgbClr val="000000"/>
                </a:solidFill>
                <a:latin typeface="微软雅黑" pitchFamily="34" charset="-122"/>
                <a:ea typeface="微软雅黑" pitchFamily="34" charset="-122"/>
                <a:cs typeface="Times New Roman" pitchFamily="18" charset="0"/>
              </a:rPr>
              <a:t>：仿真实训软件是指应用于职业技能训练过程的软件，以期达到熟悉操作，技能养成的目的。</a:t>
            </a:r>
            <a:endParaRPr lang="zh-CN" altLang="en-US" sz="1500" dirty="0">
              <a:latin typeface="微软雅黑" pitchFamily="34" charset="-122"/>
              <a:ea typeface="微软雅黑" pitchFamily="34" charset="-122"/>
              <a:cs typeface="Times New Roman" pitchFamily="18" charset="0"/>
            </a:endParaRPr>
          </a:p>
          <a:p>
            <a:pPr marL="1371600" lvl="4" indent="-1371600" defTabSz="685800" eaLnBrk="0" fontAlgn="base" hangingPunct="0">
              <a:spcBef>
                <a:spcPct val="0"/>
              </a:spcBef>
              <a:spcAft>
                <a:spcPct val="0"/>
              </a:spcAft>
              <a:tabLst>
                <a:tab pos="338138" algn="ctr"/>
                <a:tab pos="478631" algn="l"/>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3.2</a:t>
            </a:r>
            <a:r>
              <a:rPr lang="en-US" altLang="zh-CN" sz="1500" b="1" dirty="0">
                <a:solidFill>
                  <a:srgbClr val="000000"/>
                </a:solidFill>
                <a:latin typeface="微软雅黑" pitchFamily="34" charset="-122"/>
                <a:ea typeface="微软雅黑" pitchFamily="34" charset="-122"/>
                <a:cs typeface="Times New Roman" pitchFamily="18" charset="0"/>
              </a:rPr>
              <a:t>.</a:t>
            </a:r>
            <a:r>
              <a:rPr lang="zh-CN" altLang="en-US" sz="1500" b="1" dirty="0">
                <a:solidFill>
                  <a:srgbClr val="000000"/>
                </a:solidFill>
                <a:latin typeface="微软雅黑" pitchFamily="34" charset="-122"/>
                <a:ea typeface="微软雅黑" pitchFamily="34" charset="-122"/>
                <a:cs typeface="Times New Roman" pitchFamily="18" charset="0"/>
              </a:rPr>
              <a:t>设计要求</a:t>
            </a:r>
            <a:endParaRPr lang="en-US" altLang="zh-CN" sz="1500" b="1" dirty="0">
              <a:solidFill>
                <a:srgbClr val="000000"/>
              </a:solidFill>
              <a:latin typeface="微软雅黑" pitchFamily="34" charset="-122"/>
              <a:ea typeface="微软雅黑" pitchFamily="34" charset="-122"/>
              <a:cs typeface="Times New Roman" pitchFamily="18" charset="0"/>
            </a:endParaRPr>
          </a:p>
          <a:p>
            <a:pPr marL="1371600" lvl="4" indent="-1371600" defTabSz="685800" eaLnBrk="0" fontAlgn="base" hangingPunct="0">
              <a:spcBef>
                <a:spcPct val="0"/>
              </a:spcBef>
              <a:spcAft>
                <a:spcPct val="0"/>
              </a:spcAft>
              <a:tabLst>
                <a:tab pos="338138" algn="ctr"/>
                <a:tab pos="478631" algn="l"/>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3.2.1</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支持学生对实训环境，包括工具、设备、实训场所、企业生产流程与数据进行认知；</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478631" algn="l"/>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3.2.2</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软件的技术实现应以两维动画、三维可视化控制技术与三维建模渲染为主，注重交互性；</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478631" algn="l"/>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3.2.3</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软件的实训项目应针对专业</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工种的核心技能而设计，根据训练核心技能的需要，设置若干个任务、模块（单元），按照技能点层层展开；</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478631" algn="l"/>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3.2.4</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软件设计应贯彻项目引领、任务驱动的理念，注重工作过程与操作步骤，支持学生反复训练，以达到技能养成的目的；</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478631" algn="l"/>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3.2.5</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软件应支持实训的导训过程，达到预习、强化、模拟考核、反复试错、探索创新的目的；</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478631" algn="l"/>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3.2.6</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在设计软件时应考虑仿真实训的时间、成本等因素，提出成本效益的评价报告。</a:t>
            </a:r>
            <a:endParaRPr lang="zh-CN" altLang="en-US" sz="1500" dirty="0">
              <a:latin typeface="微软雅黑" pitchFamily="34" charset="-122"/>
              <a:ea typeface="微软雅黑" pitchFamily="34" charset="-122"/>
              <a:cs typeface="宋体" pitchFamily="2" charset="-122"/>
            </a:endParaRPr>
          </a:p>
        </p:txBody>
      </p:sp>
      <p:sp>
        <p:nvSpPr>
          <p:cNvPr id="6" name="Rectangle 1"/>
          <p:cNvSpPr>
            <a:spLocks noChangeArrowheads="1"/>
          </p:cNvSpPr>
          <p:nvPr/>
        </p:nvSpPr>
        <p:spPr bwMode="auto">
          <a:xfrm>
            <a:off x="-180528" y="1101902"/>
            <a:ext cx="4176464" cy="577045"/>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eaLnBrk="0" fontAlgn="base" hangingPunct="0">
              <a:lnSpc>
                <a:spcPct val="200000"/>
              </a:lnSpc>
              <a:spcBef>
                <a:spcPct val="0"/>
              </a:spcBef>
              <a:spcAft>
                <a:spcPct val="0"/>
              </a:spcAft>
              <a:buClr>
                <a:schemeClr val="tx1"/>
              </a:buClr>
              <a:buSzPct val="100000"/>
              <a:tabLst>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3.</a:t>
            </a:r>
            <a:r>
              <a:rPr lang="zh-CN" altLang="en-US" sz="1500" b="1" dirty="0" smtClean="0">
                <a:solidFill>
                  <a:srgbClr val="000000"/>
                </a:solidFill>
                <a:latin typeface="微软雅黑" pitchFamily="34" charset="-122"/>
                <a:ea typeface="微软雅黑" pitchFamily="34" charset="-122"/>
                <a:cs typeface="Times New Roman" pitchFamily="18" charset="0"/>
              </a:rPr>
              <a:t>仿真实训资源定义及设计要求</a:t>
            </a:r>
            <a:endParaRPr lang="en-US" altLang="zh-CN" sz="1500" b="1" dirty="0" smtClean="0">
              <a:solidFill>
                <a:srgbClr val="000000"/>
              </a:solidFill>
              <a:latin typeface="微软雅黑" pitchFamily="34" charset="-122"/>
              <a:ea typeface="微软雅黑" pitchFamily="34" charset="-122"/>
              <a:cs typeface="Times New Roman" pitchFamily="18" charset="0"/>
            </a:endParaRPr>
          </a:p>
        </p:txBody>
      </p:sp>
    </p:spTree>
    <p:extLst>
      <p:ext uri="{BB962C8B-B14F-4D97-AF65-F5344CB8AC3E}">
        <p14:creationId xmlns:p14="http://schemas.microsoft.com/office/powerpoint/2010/main" val="1002577703"/>
      </p:ext>
    </p:extLst>
  </p:cSld>
  <p:clrMapOvr>
    <a:masterClrMapping/>
  </p:clrMapOvr>
  <p:transition>
    <p:zo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23528" y="1397055"/>
            <a:ext cx="8496944" cy="31821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53429" y="519962"/>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b="0" dirty="0" smtClean="0">
                <a:latin typeface="黑体" pitchFamily="49" charset="-122"/>
                <a:ea typeface="黑体" pitchFamily="49" charset="-122"/>
              </a:rPr>
              <a:t>（六）仿真资源创新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324544" y="911334"/>
            <a:ext cx="3888432" cy="577045"/>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eaLnBrk="0" fontAlgn="base" hangingPunct="0">
              <a:lnSpc>
                <a:spcPct val="200000"/>
              </a:lnSpc>
              <a:spcBef>
                <a:spcPct val="0"/>
              </a:spcBef>
              <a:spcAft>
                <a:spcPct val="0"/>
              </a:spcAft>
              <a:buClr>
                <a:schemeClr val="tx1"/>
              </a:buClr>
              <a:buSzPct val="100000"/>
              <a:tabLst>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4.</a:t>
            </a:r>
            <a:r>
              <a:rPr lang="zh-CN" altLang="en-US" sz="1500" b="1" dirty="0" smtClean="0">
                <a:solidFill>
                  <a:srgbClr val="000000"/>
                </a:solidFill>
                <a:latin typeface="微软雅黑" pitchFamily="34" charset="-122"/>
                <a:ea typeface="微软雅黑" pitchFamily="34" charset="-122"/>
                <a:cs typeface="Times New Roman" pitchFamily="18" charset="0"/>
              </a:rPr>
              <a:t>仿真实验资源定义及设计要求</a:t>
            </a:r>
            <a:r>
              <a:rPr lang="en-US" altLang="zh-CN" sz="1500" b="1" dirty="0" smtClean="0">
                <a:solidFill>
                  <a:srgbClr val="000000"/>
                </a:solidFill>
                <a:latin typeface="微软雅黑" pitchFamily="34" charset="-122"/>
                <a:ea typeface="微软雅黑" pitchFamily="34" charset="-122"/>
                <a:cs typeface="Times New Roman" pitchFamily="18" charset="0"/>
              </a:rPr>
              <a:t> </a:t>
            </a:r>
          </a:p>
        </p:txBody>
      </p:sp>
      <p:sp>
        <p:nvSpPr>
          <p:cNvPr id="6" name="Rectangle 1"/>
          <p:cNvSpPr>
            <a:spLocks noChangeArrowheads="1"/>
          </p:cNvSpPr>
          <p:nvPr/>
        </p:nvSpPr>
        <p:spPr bwMode="auto">
          <a:xfrm>
            <a:off x="107504" y="1347614"/>
            <a:ext cx="8646020" cy="3231618"/>
          </a:xfrm>
          <a:prstGeom prst="rect">
            <a:avLst/>
          </a:prstGeom>
          <a:noFill/>
          <a:ln w="9525">
            <a:noFill/>
            <a:miter lim="800000"/>
            <a:headEnd/>
            <a:tailEnd/>
          </a:ln>
          <a:effectLst/>
        </p:spPr>
        <p:txBody>
          <a:bodyPr vert="horz" wrap="square" lIns="411827" tIns="57132" rIns="68580" bIns="57132" numCol="1" anchor="ctr" anchorCtr="0" compatLnSpc="1">
            <a:prstTxWarp prst="textNoShape">
              <a:avLst/>
            </a:prstTxWarp>
            <a:spAutoFit/>
          </a:bodyPr>
          <a:lstStyle/>
          <a:p>
            <a:pPr marL="1028700" lvl="3" indent="-1028700" defTabSz="685800" eaLnBrk="0" fontAlgn="base" hangingPunct="0">
              <a:lnSpc>
                <a:spcPct val="150000"/>
              </a:lnSpc>
              <a:spcBef>
                <a:spcPct val="0"/>
              </a:spcBef>
              <a:spcAft>
                <a:spcPct val="0"/>
              </a:spcAft>
              <a:tabLst>
                <a:tab pos="338138" algn="ctr"/>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3.1.</a:t>
            </a:r>
            <a:r>
              <a:rPr lang="zh-CN" altLang="en-US" sz="1500" b="1" dirty="0" smtClean="0">
                <a:solidFill>
                  <a:srgbClr val="000000"/>
                </a:solidFill>
                <a:latin typeface="微软雅黑" pitchFamily="34" charset="-122"/>
                <a:ea typeface="微软雅黑" pitchFamily="34" charset="-122"/>
                <a:cs typeface="Times New Roman" pitchFamily="18" charset="0"/>
              </a:rPr>
              <a:t>仿真实验资源定义。</a:t>
            </a:r>
            <a:r>
              <a:rPr lang="zh-CN" altLang="en-US" sz="1500" dirty="0" smtClean="0">
                <a:solidFill>
                  <a:srgbClr val="000000"/>
                </a:solidFill>
                <a:latin typeface="微软雅黑" pitchFamily="34" charset="-122"/>
                <a:ea typeface="微软雅黑" pitchFamily="34" charset="-122"/>
                <a:cs typeface="Times New Roman" pitchFamily="18" charset="0"/>
              </a:rPr>
              <a:t>仿真实验</a:t>
            </a:r>
            <a:r>
              <a:rPr lang="zh-CN" altLang="en-US" sz="1500" dirty="0">
                <a:solidFill>
                  <a:srgbClr val="000000"/>
                </a:solidFill>
                <a:latin typeface="微软雅黑" pitchFamily="34" charset="-122"/>
                <a:ea typeface="微软雅黑" pitchFamily="34" charset="-122"/>
                <a:cs typeface="Times New Roman" pitchFamily="18" charset="0"/>
              </a:rPr>
              <a:t>软件是指将多媒体技术应用于实验环节中，以期达到观察现象</a:t>
            </a:r>
            <a:r>
              <a:rPr lang="zh-CN" altLang="en-US" sz="1500" dirty="0" smtClean="0">
                <a:solidFill>
                  <a:srgbClr val="000000"/>
                </a:solidFill>
                <a:latin typeface="微软雅黑" pitchFamily="34" charset="-122"/>
                <a:ea typeface="微软雅黑" pitchFamily="34" charset="-122"/>
                <a:cs typeface="Times New Roman" pitchFamily="18" charset="0"/>
              </a:rPr>
              <a:t>、</a:t>
            </a:r>
            <a:endParaRPr lang="en-US" altLang="zh-CN" sz="1500" dirty="0" smtClean="0">
              <a:solidFill>
                <a:srgbClr val="000000"/>
              </a:solidFill>
              <a:latin typeface="微软雅黑" pitchFamily="34" charset="-122"/>
              <a:ea typeface="微软雅黑" pitchFamily="34" charset="-122"/>
              <a:cs typeface="Times New Roman" pitchFamily="18" charset="0"/>
            </a:endParaRPr>
          </a:p>
          <a:p>
            <a:pPr marL="1028700" lvl="3" indent="-1028700" defTabSz="685800" eaLnBrk="0" fontAlgn="base" hangingPunct="0">
              <a:lnSpc>
                <a:spcPct val="150000"/>
              </a:lnSpc>
              <a:spcBef>
                <a:spcPct val="0"/>
              </a:spcBef>
              <a:spcAft>
                <a:spcPct val="0"/>
              </a:spcAft>
              <a:tabLst>
                <a:tab pos="338138" algn="ctr"/>
                <a:tab pos="2000250" algn="ctr"/>
                <a:tab pos="4427935" algn="r"/>
              </a:tabLst>
            </a:pPr>
            <a:r>
              <a:rPr lang="zh-CN" altLang="en-US" sz="1500" dirty="0" smtClean="0">
                <a:solidFill>
                  <a:srgbClr val="000000"/>
                </a:solidFill>
                <a:latin typeface="微软雅黑" pitchFamily="34" charset="-122"/>
                <a:ea typeface="微软雅黑" pitchFamily="34" charset="-122"/>
                <a:cs typeface="Times New Roman" pitchFamily="18" charset="0"/>
              </a:rPr>
              <a:t>学会</a:t>
            </a:r>
            <a:r>
              <a:rPr lang="zh-CN" altLang="en-US" sz="1500" dirty="0">
                <a:solidFill>
                  <a:srgbClr val="000000"/>
                </a:solidFill>
                <a:latin typeface="微软雅黑" pitchFamily="34" charset="-122"/>
                <a:ea typeface="微软雅黑" pitchFamily="34" charset="-122"/>
                <a:cs typeface="Times New Roman" pitchFamily="18" charset="0"/>
              </a:rPr>
              <a:t>方法、自主操作的效果，其主要教学目的是验证理论，巩固知识、培养兴趣、以及培养</a:t>
            </a:r>
            <a:r>
              <a:rPr lang="zh-CN" altLang="en-US" sz="1500" dirty="0" smtClean="0">
                <a:solidFill>
                  <a:srgbClr val="000000"/>
                </a:solidFill>
                <a:latin typeface="微软雅黑" pitchFamily="34" charset="-122"/>
                <a:ea typeface="微软雅黑" pitchFamily="34" charset="-122"/>
                <a:cs typeface="Times New Roman" pitchFamily="18" charset="0"/>
              </a:rPr>
              <a:t>分析</a:t>
            </a:r>
            <a:endParaRPr lang="en-US" altLang="zh-CN" sz="1500" dirty="0" smtClean="0">
              <a:solidFill>
                <a:srgbClr val="000000"/>
              </a:solidFill>
              <a:latin typeface="微软雅黑" pitchFamily="34" charset="-122"/>
              <a:ea typeface="微软雅黑" pitchFamily="34" charset="-122"/>
              <a:cs typeface="Times New Roman" pitchFamily="18" charset="0"/>
            </a:endParaRPr>
          </a:p>
          <a:p>
            <a:pPr marL="1028700" lvl="3" indent="-1028700" defTabSz="685800" eaLnBrk="0" fontAlgn="base" hangingPunct="0">
              <a:lnSpc>
                <a:spcPct val="150000"/>
              </a:lnSpc>
              <a:spcBef>
                <a:spcPct val="0"/>
              </a:spcBef>
              <a:spcAft>
                <a:spcPct val="0"/>
              </a:spcAft>
              <a:tabLst>
                <a:tab pos="338138" algn="ctr"/>
                <a:tab pos="2000250" algn="ctr"/>
                <a:tab pos="4427935" algn="r"/>
              </a:tabLst>
            </a:pPr>
            <a:r>
              <a:rPr lang="zh-CN" altLang="en-US" sz="1500" dirty="0" smtClean="0">
                <a:solidFill>
                  <a:srgbClr val="000000"/>
                </a:solidFill>
                <a:latin typeface="微软雅黑" pitchFamily="34" charset="-122"/>
                <a:ea typeface="微软雅黑" pitchFamily="34" charset="-122"/>
                <a:cs typeface="Times New Roman" pitchFamily="18" charset="0"/>
              </a:rPr>
              <a:t>问题</a:t>
            </a:r>
            <a:r>
              <a:rPr lang="zh-CN" altLang="en-US" sz="1500" dirty="0">
                <a:solidFill>
                  <a:srgbClr val="000000"/>
                </a:solidFill>
                <a:latin typeface="微软雅黑" pitchFamily="34" charset="-122"/>
                <a:ea typeface="微软雅黑" pitchFamily="34" charset="-122"/>
                <a:cs typeface="Times New Roman" pitchFamily="18" charset="0"/>
              </a:rPr>
              <a:t>与解决问题的能力。</a:t>
            </a:r>
            <a:endParaRPr lang="zh-CN" altLang="en-US" sz="1500" dirty="0">
              <a:latin typeface="微软雅黑" pitchFamily="34" charset="-122"/>
              <a:ea typeface="微软雅黑" pitchFamily="34" charset="-122"/>
              <a:cs typeface="Times New Roman" pitchFamily="18" charset="0"/>
            </a:endParaRPr>
          </a:p>
          <a:p>
            <a:pPr marL="1371600" lvl="4" indent="-1371600" defTabSz="685800" eaLnBrk="0" fontAlgn="base" hangingPunct="0">
              <a:lnSpc>
                <a:spcPct val="150000"/>
              </a:lnSpc>
              <a:spcBef>
                <a:spcPct val="0"/>
              </a:spcBef>
              <a:spcAft>
                <a:spcPct val="0"/>
              </a:spcAft>
              <a:tabLst>
                <a:tab pos="338138" algn="ctr"/>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3.2.</a:t>
            </a:r>
            <a:r>
              <a:rPr lang="zh-CN" altLang="en-US" sz="1500" b="1" dirty="0" smtClean="0">
                <a:solidFill>
                  <a:srgbClr val="000000"/>
                </a:solidFill>
                <a:latin typeface="微软雅黑" pitchFamily="34" charset="-122"/>
                <a:ea typeface="微软雅黑" pitchFamily="34" charset="-122"/>
                <a:cs typeface="Times New Roman" pitchFamily="18" charset="0"/>
              </a:rPr>
              <a:t>仿真实验资源设计</a:t>
            </a:r>
            <a:r>
              <a:rPr lang="zh-CN" altLang="en-US" sz="1500" b="1" dirty="0">
                <a:solidFill>
                  <a:srgbClr val="000000"/>
                </a:solidFill>
                <a:latin typeface="微软雅黑" pitchFamily="34" charset="-122"/>
                <a:ea typeface="微软雅黑" pitchFamily="34" charset="-122"/>
                <a:cs typeface="Times New Roman" pitchFamily="18" charset="0"/>
              </a:rPr>
              <a:t>要求</a:t>
            </a:r>
            <a:endParaRPr lang="en-US" altLang="zh-CN" sz="1500" b="1" dirty="0">
              <a:latin typeface="微软雅黑" pitchFamily="34" charset="-122"/>
              <a:ea typeface="微软雅黑" pitchFamily="34" charset="-122"/>
              <a:cs typeface="Times New Roman" pitchFamily="18" charset="0"/>
            </a:endParaRPr>
          </a:p>
          <a:p>
            <a:pPr marL="0" lvl="4" defTabSz="685800" eaLnBrk="0" fontAlgn="base" hangingPunct="0">
              <a:lnSpc>
                <a:spcPct val="150000"/>
              </a:lnSpc>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3.2.1</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软件应能支持学生对实验室环境，包括工具、设备和实验仪器进行认知；</a:t>
            </a:r>
            <a:endParaRPr lang="zh-CN" altLang="en-US" sz="1500"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3.2.2</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软件的技术实现应以多媒体为主，使实验对象变静为动，变平面为立体，变抽象的符号</a:t>
            </a:r>
            <a:r>
              <a:rPr lang="zh-CN" altLang="en-US" sz="1500" dirty="0" smtClean="0">
                <a:solidFill>
                  <a:srgbClr val="000000"/>
                </a:solidFill>
                <a:latin typeface="微软雅黑" pitchFamily="34" charset="-122"/>
                <a:ea typeface="微软雅黑" pitchFamily="34" charset="-122"/>
                <a:cs typeface="Times New Roman" pitchFamily="18" charset="0"/>
              </a:rPr>
              <a:t>、</a:t>
            </a:r>
            <a:endParaRPr lang="en-US" altLang="zh-CN" sz="1500" dirty="0" smtClean="0">
              <a:solidFill>
                <a:srgbClr val="000000"/>
              </a:solidFill>
              <a:latin typeface="微软雅黑" pitchFamily="34" charset="-122"/>
              <a:ea typeface="微软雅黑" pitchFamily="34" charset="-122"/>
              <a:cs typeface="Times New Roman" pitchFamily="18" charset="0"/>
            </a:endParaRPr>
          </a:p>
          <a:p>
            <a:pPr defTabSz="685800" eaLnBrk="0" fontAlgn="base" hangingPunct="0">
              <a:lnSpc>
                <a:spcPct val="150000"/>
              </a:lnSpc>
              <a:spcBef>
                <a:spcPct val="0"/>
              </a:spcBef>
              <a:spcAft>
                <a:spcPct val="0"/>
              </a:spcAft>
              <a:tabLst>
                <a:tab pos="338138" algn="ctr"/>
                <a:tab pos="2000250" algn="ctr"/>
                <a:tab pos="4427935" algn="r"/>
              </a:tabLst>
            </a:pPr>
            <a:r>
              <a:rPr lang="zh-CN" altLang="en-US" sz="1500" dirty="0" smtClean="0">
                <a:solidFill>
                  <a:srgbClr val="000000"/>
                </a:solidFill>
                <a:latin typeface="微软雅黑" pitchFamily="34" charset="-122"/>
                <a:ea typeface="微软雅黑" pitchFamily="34" charset="-122"/>
                <a:cs typeface="Times New Roman" pitchFamily="18" charset="0"/>
              </a:rPr>
              <a:t>图纸</a:t>
            </a:r>
            <a:r>
              <a:rPr lang="zh-CN" altLang="en-US" sz="1500" dirty="0">
                <a:solidFill>
                  <a:srgbClr val="000000"/>
                </a:solidFill>
                <a:latin typeface="微软雅黑" pitchFamily="34" charset="-122"/>
                <a:ea typeface="微软雅黑" pitchFamily="34" charset="-122"/>
                <a:cs typeface="Times New Roman" pitchFamily="18" charset="0"/>
              </a:rPr>
              <a:t>、文字为具有真实感的三维实物；</a:t>
            </a:r>
            <a:endParaRPr lang="zh-CN" altLang="en-US" sz="1500"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3.2.3</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软件的实验项目应根据课程大纲，设置实验目的、实验原理、实验设备、能力考核等模块；</a:t>
            </a:r>
            <a:endParaRPr lang="zh-CN" altLang="en-US" sz="1500"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3.2.4</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软件应支持现象演示、交互操作、自主设计等功能。</a:t>
            </a:r>
            <a:endParaRPr lang="zh-CN" altLang="en-US" sz="1500"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3052326819"/>
      </p:ext>
    </p:extLst>
  </p:cSld>
  <p:clrMapOvr>
    <a:masterClrMapping/>
  </p:clrMapOvr>
  <p:transition>
    <p:zo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95536" y="1403492"/>
            <a:ext cx="8496944" cy="29684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411510"/>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a:latin typeface="黑体" pitchFamily="49" charset="-122"/>
                <a:ea typeface="黑体" pitchFamily="49" charset="-122"/>
              </a:rPr>
              <a:t>（六）仿真</a:t>
            </a:r>
            <a:r>
              <a:rPr lang="zh-CN" altLang="en-US" sz="2400" dirty="0" smtClean="0">
                <a:latin typeface="黑体" pitchFamily="49" charset="-122"/>
                <a:ea typeface="黑体" pitchFamily="49" charset="-122"/>
              </a:rPr>
              <a:t>资源创新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431540" y="1403492"/>
            <a:ext cx="8280919" cy="2885369"/>
          </a:xfrm>
          <a:prstGeom prst="rect">
            <a:avLst/>
          </a:prstGeom>
          <a:noFill/>
          <a:ln w="9525">
            <a:noFill/>
            <a:miter lim="800000"/>
            <a:headEnd/>
            <a:tailEnd/>
          </a:ln>
          <a:effectLst/>
        </p:spPr>
        <p:txBody>
          <a:bodyPr vert="horz" wrap="square" lIns="411827" tIns="57132" rIns="68580" bIns="57132" numCol="1" anchor="ctr" anchorCtr="0" compatLnSpc="1">
            <a:prstTxWarp prst="textNoShape">
              <a:avLst/>
            </a:prstTxWarp>
            <a:spAutoFit/>
          </a:bodyPr>
          <a:lstStyle/>
          <a:p>
            <a:pPr marL="0" lvl="3" defTabSz="685800" eaLnBrk="0" fontAlgn="base" hangingPunct="0">
              <a:spcBef>
                <a:spcPct val="0"/>
              </a:spcBef>
              <a:spcAft>
                <a:spcPct val="0"/>
              </a:spcAft>
              <a:tabLst>
                <a:tab pos="338138" algn="ctr"/>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5.1</a:t>
            </a:r>
            <a:r>
              <a:rPr lang="en-US" altLang="zh-CN" sz="1500" b="1" dirty="0">
                <a:solidFill>
                  <a:srgbClr val="000000"/>
                </a:solidFill>
                <a:latin typeface="微软雅黑" pitchFamily="34" charset="-122"/>
                <a:ea typeface="微软雅黑" pitchFamily="34" charset="-122"/>
                <a:cs typeface="Times New Roman" pitchFamily="18" charset="0"/>
              </a:rPr>
              <a:t>.</a:t>
            </a:r>
            <a:r>
              <a:rPr lang="zh-CN" altLang="en-US" sz="1500" b="1" dirty="0">
                <a:solidFill>
                  <a:srgbClr val="000000"/>
                </a:solidFill>
                <a:latin typeface="微软雅黑" pitchFamily="34" charset="-122"/>
                <a:ea typeface="微软雅黑" pitchFamily="34" charset="-122"/>
                <a:cs typeface="Times New Roman" pitchFamily="18" charset="0"/>
              </a:rPr>
              <a:t>定义：</a:t>
            </a:r>
            <a:endParaRPr lang="en-US" altLang="zh-CN" sz="1500" b="1" dirty="0">
              <a:solidFill>
                <a:srgbClr val="000000"/>
              </a:solidFill>
              <a:latin typeface="微软雅黑" pitchFamily="34" charset="-122"/>
              <a:ea typeface="微软雅黑" pitchFamily="34" charset="-122"/>
              <a:cs typeface="Times New Roman" pitchFamily="18" charset="0"/>
            </a:endParaRPr>
          </a:p>
          <a:p>
            <a:pPr marL="0" lvl="3" defTabSz="685800" eaLnBrk="0" fontAlgn="base" hangingPunct="0">
              <a:spcBef>
                <a:spcPct val="0"/>
              </a:spcBef>
              <a:spcAft>
                <a:spcPct val="0"/>
              </a:spcAft>
              <a:tabLst>
                <a:tab pos="338138" algn="ctr"/>
                <a:tab pos="2000250" algn="ctr"/>
                <a:tab pos="4427935" algn="r"/>
              </a:tabLst>
            </a:pPr>
            <a:r>
              <a:rPr lang="zh-CN" altLang="en-US" sz="1500" dirty="0">
                <a:solidFill>
                  <a:srgbClr val="000000"/>
                </a:solidFill>
                <a:latin typeface="微软雅黑" pitchFamily="34" charset="-122"/>
                <a:ea typeface="微软雅黑" pitchFamily="34" charset="-122"/>
                <a:cs typeface="Times New Roman" pitchFamily="18" charset="0"/>
              </a:rPr>
              <a:t>仿真实习软件指用于生产性实习中的仿真软件，主要目的是缓解下厂实习难的问题。</a:t>
            </a:r>
            <a:endParaRPr lang="zh-CN" altLang="en-US" sz="1500" dirty="0">
              <a:latin typeface="微软雅黑" pitchFamily="34" charset="-122"/>
              <a:ea typeface="微软雅黑" pitchFamily="34" charset="-122"/>
              <a:cs typeface="Times New Roman" pitchFamily="18" charset="0"/>
            </a:endParaRPr>
          </a:p>
          <a:p>
            <a:pPr marL="1371600" lvl="4" indent="-1371600" defTabSz="685800" eaLnBrk="0" fontAlgn="base" hangingPunct="0">
              <a:spcBef>
                <a:spcPct val="0"/>
              </a:spcBef>
              <a:spcAft>
                <a:spcPct val="0"/>
              </a:spcAft>
              <a:tabLst>
                <a:tab pos="338138" algn="ctr"/>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5.2</a:t>
            </a:r>
            <a:r>
              <a:rPr lang="en-US" altLang="zh-CN" sz="1500" b="1" dirty="0">
                <a:solidFill>
                  <a:srgbClr val="000000"/>
                </a:solidFill>
                <a:latin typeface="微软雅黑" pitchFamily="34" charset="-122"/>
                <a:ea typeface="微软雅黑" pitchFamily="34" charset="-122"/>
                <a:cs typeface="Times New Roman" pitchFamily="18" charset="0"/>
              </a:rPr>
              <a:t>.</a:t>
            </a:r>
            <a:r>
              <a:rPr lang="zh-CN" altLang="en-US" sz="1500" b="1" dirty="0">
                <a:solidFill>
                  <a:srgbClr val="000000"/>
                </a:solidFill>
                <a:latin typeface="微软雅黑" pitchFamily="34" charset="-122"/>
                <a:ea typeface="微软雅黑" pitchFamily="34" charset="-122"/>
                <a:cs typeface="Times New Roman" pitchFamily="18" charset="0"/>
              </a:rPr>
              <a:t>设计要求</a:t>
            </a:r>
            <a:endParaRPr lang="en-US" altLang="zh-CN" sz="1500" b="1" dirty="0">
              <a:latin typeface="微软雅黑" pitchFamily="34" charset="-122"/>
              <a:ea typeface="微软雅黑" pitchFamily="34" charset="-122"/>
              <a:cs typeface="Times New Roman" pitchFamily="18" charset="0"/>
            </a:endParaRPr>
          </a:p>
          <a:p>
            <a:pPr marL="0" lvl="4" defTabSz="685800" eaLnBrk="0" fontAlgn="base" hangingPunct="0">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5.2.1</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应能支持学生对真实的生产环境，包括对工具、设备、生产环境、企业生产流程与数据进行认知；</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5.2.2</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软件应针对一个或若干个工种（岗位）的职业技能而设计，具有职业性与技能性；</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5.2.3</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软件的实习项目应来自于实际生产活动，通过学生自主的反复标准化训练，达到熟练掌握职业技能的目的，同时达到规范化操作和安全生产的要求；</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5.2.4</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软件在实现技术上应采用三维可视化控制技术；</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5.2.5</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软件的系统设计、教学设计与制作指导不仅要有教学专家的参与，更要有现场工程师的参与；</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5.2.6</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在设计软件时应考虑仿真实习的时间、成本等因素，提出成本效益的评价报告。</a:t>
            </a:r>
            <a:endParaRPr lang="zh-CN" altLang="en-US" sz="1500" dirty="0">
              <a:latin typeface="微软雅黑" pitchFamily="34" charset="-122"/>
              <a:ea typeface="微软雅黑" pitchFamily="34" charset="-122"/>
              <a:cs typeface="宋体" pitchFamily="2" charset="-122"/>
            </a:endParaRPr>
          </a:p>
        </p:txBody>
      </p:sp>
      <p:sp>
        <p:nvSpPr>
          <p:cNvPr id="5" name="Rectangle 1"/>
          <p:cNvSpPr>
            <a:spLocks noChangeArrowheads="1"/>
          </p:cNvSpPr>
          <p:nvPr/>
        </p:nvSpPr>
        <p:spPr bwMode="auto">
          <a:xfrm>
            <a:off x="0" y="888355"/>
            <a:ext cx="3888432" cy="577045"/>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eaLnBrk="0" fontAlgn="base" hangingPunct="0">
              <a:lnSpc>
                <a:spcPct val="200000"/>
              </a:lnSpc>
              <a:spcBef>
                <a:spcPct val="0"/>
              </a:spcBef>
              <a:spcAft>
                <a:spcPct val="0"/>
              </a:spcAft>
              <a:buClr>
                <a:schemeClr val="tx1"/>
              </a:buClr>
              <a:buSzPct val="100000"/>
              <a:tabLst>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5.</a:t>
            </a:r>
            <a:r>
              <a:rPr lang="zh-CN" altLang="en-US" sz="1500" b="1" dirty="0" smtClean="0">
                <a:solidFill>
                  <a:srgbClr val="000000"/>
                </a:solidFill>
                <a:latin typeface="微软雅黑" pitchFamily="34" charset="-122"/>
                <a:ea typeface="微软雅黑" pitchFamily="34" charset="-122"/>
                <a:cs typeface="Times New Roman" pitchFamily="18" charset="0"/>
              </a:rPr>
              <a:t>仿真实习资源定义及设计要求</a:t>
            </a:r>
            <a:r>
              <a:rPr lang="en-US" altLang="zh-CN" sz="1500" b="1" dirty="0" smtClean="0">
                <a:solidFill>
                  <a:srgbClr val="000000"/>
                </a:solidFill>
                <a:latin typeface="微软雅黑" pitchFamily="34" charset="-122"/>
                <a:ea typeface="微软雅黑" pitchFamily="34" charset="-122"/>
                <a:cs typeface="Times New Roman" pitchFamily="18" charset="0"/>
              </a:rPr>
              <a:t> </a:t>
            </a:r>
          </a:p>
        </p:txBody>
      </p:sp>
    </p:spTree>
    <p:extLst>
      <p:ext uri="{BB962C8B-B14F-4D97-AF65-F5344CB8AC3E}">
        <p14:creationId xmlns:p14="http://schemas.microsoft.com/office/powerpoint/2010/main" val="3887402621"/>
      </p:ext>
    </p:extLst>
  </p:cSld>
  <p:clrMapOvr>
    <a:masterClrMapping/>
  </p:clrMapOvr>
  <p:transition>
    <p:zo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5536" y="1177527"/>
            <a:ext cx="8496944" cy="28853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986944" y="458551"/>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（七）职业体验馆创新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667628" y="1177527"/>
            <a:ext cx="7792803" cy="2885369"/>
          </a:xfrm>
          <a:prstGeom prst="rect">
            <a:avLst/>
          </a:prstGeom>
          <a:noFill/>
          <a:ln w="9525">
            <a:noFill/>
            <a:miter lim="800000"/>
            <a:headEnd/>
            <a:tailEnd/>
          </a:ln>
          <a:effectLst/>
        </p:spPr>
        <p:txBody>
          <a:bodyPr vert="horz" wrap="square" lIns="411827" tIns="57132" rIns="68580" bIns="57132" numCol="1" anchor="ctr" anchorCtr="0" compatLnSpc="1">
            <a:prstTxWarp prst="textNoShape">
              <a:avLst/>
            </a:prstTxWarp>
            <a:spAutoFit/>
          </a:bodyPr>
          <a:lstStyle/>
          <a:p>
            <a:pPr marL="0" lvl="1" defTabSz="685800" fontAlgn="base">
              <a:spcBef>
                <a:spcPct val="0"/>
              </a:spcBef>
              <a:spcAft>
                <a:spcPct val="0"/>
              </a:spcAft>
              <a:tabLst>
                <a:tab pos="2000250" algn="ctr"/>
                <a:tab pos="4427538" algn="r"/>
              </a:tabLst>
            </a:pPr>
            <a:r>
              <a:rPr lang="en-US" altLang="zh-CN" sz="1500" b="1" dirty="0" smtClean="0">
                <a:solidFill>
                  <a:srgbClr val="000000"/>
                </a:solidFill>
                <a:latin typeface="微软雅黑" pitchFamily="34" charset="-122"/>
                <a:ea typeface="微软雅黑" pitchFamily="34" charset="-122"/>
                <a:cs typeface="Times New Roman" pitchFamily="18" charset="0"/>
              </a:rPr>
              <a:t>1. </a:t>
            </a:r>
            <a:r>
              <a:rPr lang="zh-CN" altLang="en-US" sz="1500" b="1" dirty="0" smtClean="0">
                <a:solidFill>
                  <a:srgbClr val="000000"/>
                </a:solidFill>
                <a:latin typeface="微软雅黑" pitchFamily="34" charset="-122"/>
                <a:ea typeface="微软雅黑" pitchFamily="34" charset="-122"/>
                <a:cs typeface="Times New Roman" pitchFamily="18" charset="0"/>
              </a:rPr>
              <a:t>职业</a:t>
            </a:r>
            <a:r>
              <a:rPr lang="zh-CN" altLang="en-US" sz="1500" b="1" dirty="0">
                <a:solidFill>
                  <a:srgbClr val="000000"/>
                </a:solidFill>
                <a:latin typeface="微软雅黑" pitchFamily="34" charset="-122"/>
                <a:ea typeface="微软雅黑" pitchFamily="34" charset="-122"/>
                <a:cs typeface="Times New Roman" pitchFamily="18" charset="0"/>
              </a:rPr>
              <a:t>体验馆的含义</a:t>
            </a:r>
            <a:endParaRPr lang="en-US" altLang="zh-CN" sz="1500" b="1" dirty="0">
              <a:latin typeface="微软雅黑" pitchFamily="34" charset="-122"/>
              <a:ea typeface="微软雅黑" pitchFamily="34" charset="-122"/>
              <a:cs typeface="Times New Roman" pitchFamily="18" charset="0"/>
            </a:endParaRPr>
          </a:p>
          <a:p>
            <a:pPr marL="0" lvl="1" defTabSz="685800" fontAlgn="base">
              <a:spcBef>
                <a:spcPct val="0"/>
              </a:spcBef>
              <a:spcAft>
                <a:spcPct val="0"/>
              </a:spcAft>
              <a:tabLst>
                <a:tab pos="2000250" algn="ctr"/>
                <a:tab pos="4427538" algn="r"/>
              </a:tabLst>
            </a:pPr>
            <a:r>
              <a:rPr lang="zh-CN" altLang="en-US" sz="1500" dirty="0">
                <a:solidFill>
                  <a:srgbClr val="000000"/>
                </a:solidFill>
                <a:latin typeface="微软雅黑" pitchFamily="34" charset="-122"/>
                <a:ea typeface="微软雅黑" pitchFamily="34" charset="-122"/>
                <a:cs typeface="Times New Roman" pitchFamily="18" charset="0"/>
              </a:rPr>
              <a:t>职业体验馆是指为学生提供亲身参与、亲身感悟各种职业全过程的在线体验馆。职业体验馆一般采用企业行业构建、院校引入应用的模式。</a:t>
            </a:r>
            <a:endParaRPr lang="zh-CN" altLang="en-US" sz="1500" dirty="0">
              <a:latin typeface="微软雅黑" pitchFamily="34" charset="-122"/>
              <a:ea typeface="微软雅黑" pitchFamily="34" charset="-122"/>
              <a:cs typeface="Times New Roman" pitchFamily="18" charset="0"/>
            </a:endParaRPr>
          </a:p>
          <a:p>
            <a:pPr marL="0" lvl="4" defTabSz="685800" eaLnBrk="0" fontAlgn="base" hangingPunct="0">
              <a:spcBef>
                <a:spcPct val="0"/>
              </a:spcBef>
              <a:spcAft>
                <a:spcPct val="0"/>
              </a:spcAft>
              <a:tabLst>
                <a:tab pos="2000250" algn="ctr"/>
                <a:tab pos="4427538" algn="r"/>
              </a:tabLst>
            </a:pPr>
            <a:endParaRPr lang="en-US" altLang="zh-CN" sz="1500" b="1" dirty="0">
              <a:solidFill>
                <a:srgbClr val="000000"/>
              </a:solidFill>
              <a:latin typeface="微软雅黑" pitchFamily="34" charset="-122"/>
              <a:ea typeface="微软雅黑" pitchFamily="34" charset="-122"/>
              <a:cs typeface="Times New Roman" pitchFamily="18" charset="0"/>
            </a:endParaRPr>
          </a:p>
          <a:p>
            <a:pPr marL="0" lvl="4" defTabSz="685800" eaLnBrk="0" fontAlgn="base" hangingPunct="0">
              <a:spcBef>
                <a:spcPct val="0"/>
              </a:spcBef>
              <a:spcAft>
                <a:spcPct val="0"/>
              </a:spcAft>
              <a:tabLst>
                <a:tab pos="2000250" algn="ctr"/>
                <a:tab pos="4427538" algn="r"/>
              </a:tabLst>
            </a:pPr>
            <a:r>
              <a:rPr lang="en-US" altLang="zh-CN" sz="1500" b="1" dirty="0" smtClean="0">
                <a:solidFill>
                  <a:srgbClr val="000000"/>
                </a:solidFill>
                <a:latin typeface="微软雅黑" pitchFamily="34" charset="-122"/>
                <a:ea typeface="微软雅黑" pitchFamily="34" charset="-122"/>
                <a:cs typeface="Times New Roman" pitchFamily="18" charset="0"/>
              </a:rPr>
              <a:t>2. </a:t>
            </a:r>
            <a:r>
              <a:rPr lang="zh-CN" altLang="en-US" sz="1500" b="1" dirty="0" smtClean="0">
                <a:solidFill>
                  <a:srgbClr val="000000"/>
                </a:solidFill>
                <a:latin typeface="微软雅黑" pitchFamily="34" charset="-122"/>
                <a:ea typeface="微软雅黑" pitchFamily="34" charset="-122"/>
                <a:cs typeface="Times New Roman" pitchFamily="18" charset="0"/>
              </a:rPr>
              <a:t>职业</a:t>
            </a:r>
            <a:r>
              <a:rPr lang="zh-CN" altLang="en-US" sz="1500" b="1" dirty="0">
                <a:solidFill>
                  <a:srgbClr val="000000"/>
                </a:solidFill>
                <a:latin typeface="微软雅黑" pitchFamily="34" charset="-122"/>
                <a:ea typeface="微软雅黑" pitchFamily="34" charset="-122"/>
                <a:cs typeface="Times New Roman" pitchFamily="18" charset="0"/>
              </a:rPr>
              <a:t>体验馆的建设基本要求</a:t>
            </a:r>
            <a:endParaRPr lang="en-US" altLang="zh-CN" sz="1500" b="1" dirty="0">
              <a:latin typeface="微软雅黑" pitchFamily="34" charset="-122"/>
              <a:ea typeface="微软雅黑" pitchFamily="34" charset="-122"/>
              <a:cs typeface="Times New Roman" pitchFamily="18" charset="0"/>
            </a:endParaRPr>
          </a:p>
          <a:p>
            <a:pPr marL="0" lvl="4" defTabSz="685800" eaLnBrk="0" fontAlgn="base" hangingPunct="0">
              <a:spcBef>
                <a:spcPct val="0"/>
              </a:spcBef>
              <a:spcAft>
                <a:spcPct val="0"/>
              </a:spcAft>
              <a:tabLst>
                <a:tab pos="2000250" algn="ctr"/>
                <a:tab pos="4427538" algn="r"/>
              </a:tabLst>
            </a:pPr>
            <a:r>
              <a:rPr lang="en-US" altLang="zh-CN" sz="1500" dirty="0" smtClean="0">
                <a:solidFill>
                  <a:srgbClr val="000000"/>
                </a:solidFill>
                <a:latin typeface="微软雅黑" pitchFamily="34" charset="-122"/>
                <a:ea typeface="微软雅黑" pitchFamily="34" charset="-122"/>
                <a:cs typeface="Times New Roman" pitchFamily="18" charset="0"/>
              </a:rPr>
              <a:t>2.1</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遵循国家职业标准目录，体现不同特色；</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2000250" algn="ctr"/>
                <a:tab pos="4427538" algn="r"/>
              </a:tabLst>
            </a:pPr>
            <a:r>
              <a:rPr lang="en-US" altLang="zh-CN" sz="1500" dirty="0" smtClean="0">
                <a:solidFill>
                  <a:srgbClr val="000000"/>
                </a:solidFill>
                <a:latin typeface="微软雅黑" pitchFamily="34" charset="-122"/>
                <a:ea typeface="微软雅黑" pitchFamily="34" charset="-122"/>
                <a:cs typeface="Times New Roman" pitchFamily="18" charset="0"/>
              </a:rPr>
              <a:t>2.2</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突出新技术、新工艺、新生产流程的体验；</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2000250" algn="ctr"/>
                <a:tab pos="4427538" algn="r"/>
              </a:tabLst>
            </a:pPr>
            <a:r>
              <a:rPr lang="en-US" altLang="zh-CN" sz="1500" dirty="0" smtClean="0">
                <a:solidFill>
                  <a:srgbClr val="000000"/>
                </a:solidFill>
                <a:latin typeface="微软雅黑" pitchFamily="34" charset="-122"/>
                <a:ea typeface="微软雅黑" pitchFamily="34" charset="-122"/>
                <a:cs typeface="Times New Roman" pitchFamily="18" charset="0"/>
              </a:rPr>
              <a:t>2.3</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设计体验过程必须符合职业过程的真实性，学生通过体验可习得规范的操作章程，熟悉真实的制作工艺，养成良好的职业操守；</a:t>
            </a:r>
            <a:endParaRPr lang="zh-CN" altLang="en-US" sz="1500" dirty="0">
              <a:latin typeface="微软雅黑" pitchFamily="34" charset="-122"/>
              <a:ea typeface="微软雅黑" pitchFamily="34" charset="-122"/>
              <a:cs typeface="宋体" pitchFamily="2" charset="-122"/>
            </a:endParaRPr>
          </a:p>
          <a:p>
            <a:pPr defTabSz="685800" eaLnBrk="0" fontAlgn="base" hangingPunct="0">
              <a:lnSpc>
                <a:spcPct val="150000"/>
              </a:lnSpc>
              <a:spcBef>
                <a:spcPct val="0"/>
              </a:spcBef>
              <a:spcAft>
                <a:spcPct val="0"/>
              </a:spcAft>
              <a:tabLst>
                <a:tab pos="2000250" algn="ctr"/>
                <a:tab pos="4427538" algn="r"/>
              </a:tabLst>
            </a:pPr>
            <a:r>
              <a:rPr lang="en-US" altLang="zh-CN" sz="1500" dirty="0" smtClean="0">
                <a:solidFill>
                  <a:srgbClr val="000000"/>
                </a:solidFill>
                <a:latin typeface="微软雅黑" pitchFamily="34" charset="-122"/>
                <a:ea typeface="微软雅黑" pitchFamily="34" charset="-122"/>
                <a:cs typeface="Times New Roman" pitchFamily="18" charset="0"/>
              </a:rPr>
              <a:t>2.4</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体验过程必须完整，允许学生按照生产者实际从事生产活动的流程推进该过程，得到确定的体验结果。</a:t>
            </a:r>
            <a:endParaRPr lang="zh-CN" altLang="en-US" sz="1500"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4281491521"/>
      </p:ext>
    </p:extLst>
  </p:cSld>
  <p:clrMapOvr>
    <a:masterClrMapping/>
  </p:clrMapOvr>
  <p:transition>
    <p:zo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5536" y="1491630"/>
            <a:ext cx="8496944" cy="26545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1" y="771550"/>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（八）数字博物馆创新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588243" y="1491630"/>
            <a:ext cx="7776864" cy="2654537"/>
          </a:xfrm>
          <a:prstGeom prst="rect">
            <a:avLst/>
          </a:prstGeom>
          <a:noFill/>
          <a:ln w="9525">
            <a:noFill/>
            <a:miter lim="800000"/>
            <a:headEnd/>
            <a:tailEnd/>
          </a:ln>
          <a:effectLst/>
        </p:spPr>
        <p:txBody>
          <a:bodyPr vert="horz" wrap="square" lIns="411827" tIns="57132" rIns="68580" bIns="57132" numCol="1" anchor="ctr" anchorCtr="0" compatLnSpc="1">
            <a:prstTxWarp prst="textNoShape">
              <a:avLst/>
            </a:prstTxWarp>
            <a:spAutoFit/>
          </a:bodyPr>
          <a:lstStyle/>
          <a:p>
            <a:pPr marL="0" lvl="2" defTabSz="685800" fontAlgn="base">
              <a:spcBef>
                <a:spcPct val="0"/>
              </a:spcBef>
              <a:spcAft>
                <a:spcPct val="0"/>
              </a:spcAft>
              <a:buClr>
                <a:schemeClr val="tx1"/>
              </a:buClr>
              <a:buSzPct val="100000"/>
              <a:tabLst>
                <a:tab pos="338138" algn="ctr"/>
                <a:tab pos="2000250" algn="ctr"/>
                <a:tab pos="4427935" algn="r"/>
              </a:tabLst>
            </a:pPr>
            <a:r>
              <a:rPr lang="en-US" altLang="zh-CN" sz="1500" b="1" dirty="0">
                <a:solidFill>
                  <a:srgbClr val="000000"/>
                </a:solidFill>
                <a:latin typeface="微软雅黑" pitchFamily="34" charset="-122"/>
                <a:ea typeface="微软雅黑" pitchFamily="34" charset="-122"/>
                <a:cs typeface="Times New Roman" pitchFamily="18" charset="0"/>
              </a:rPr>
              <a:t>1.</a:t>
            </a:r>
            <a:r>
              <a:rPr lang="zh-CN" altLang="en-US" sz="1500" b="1" dirty="0">
                <a:solidFill>
                  <a:srgbClr val="000000"/>
                </a:solidFill>
                <a:latin typeface="微软雅黑" pitchFamily="34" charset="-122"/>
                <a:ea typeface="微软雅黑" pitchFamily="34" charset="-122"/>
                <a:cs typeface="Times New Roman" pitchFamily="18" charset="0"/>
              </a:rPr>
              <a:t>数字博物馆的含义</a:t>
            </a:r>
            <a:endParaRPr lang="en-US" altLang="zh-CN" sz="1500" b="1" dirty="0">
              <a:latin typeface="微软雅黑" pitchFamily="34" charset="-122"/>
              <a:ea typeface="微软雅黑" pitchFamily="34" charset="-122"/>
              <a:cs typeface="Times New Roman" pitchFamily="18" charset="0"/>
            </a:endParaRPr>
          </a:p>
          <a:p>
            <a:pPr marL="0" lvl="2" defTabSz="685800" fontAlgn="base">
              <a:spcBef>
                <a:spcPct val="0"/>
              </a:spcBef>
              <a:spcAft>
                <a:spcPct val="0"/>
              </a:spcAft>
              <a:buClr>
                <a:schemeClr val="tx1"/>
              </a:buClr>
              <a:buSzPct val="100000"/>
              <a:tabLst>
                <a:tab pos="338138" algn="ctr"/>
                <a:tab pos="2000250" algn="ctr"/>
                <a:tab pos="4427935" algn="r"/>
              </a:tabLst>
            </a:pPr>
            <a:r>
              <a:rPr lang="zh-CN" altLang="en-US" sz="1500" dirty="0">
                <a:solidFill>
                  <a:srgbClr val="000000"/>
                </a:solidFill>
                <a:latin typeface="微软雅黑" pitchFamily="34" charset="-122"/>
                <a:ea typeface="微软雅黑" pitchFamily="34" charset="-122"/>
                <a:cs typeface="Times New Roman" pitchFamily="18" charset="0"/>
              </a:rPr>
              <a:t>数字博物馆是运用多媒体技术、网络技术和虚拟现实技术，将实体博物馆的职能以数字化方式完整呈现在互联网上的博物馆。数字博物馆一般采用社会构建、院校引入应用的模式。</a:t>
            </a:r>
            <a:endParaRPr lang="zh-CN" altLang="en-US" sz="1500" dirty="0">
              <a:latin typeface="微软雅黑" pitchFamily="34" charset="-122"/>
              <a:ea typeface="微软雅黑" pitchFamily="34" charset="-122"/>
              <a:cs typeface="Times New Roman" pitchFamily="18" charset="0"/>
            </a:endParaRPr>
          </a:p>
          <a:p>
            <a:pPr marL="1371600" lvl="4" indent="-1371600" defTabSz="685800" eaLnBrk="0" fontAlgn="base" hangingPunct="0">
              <a:spcBef>
                <a:spcPct val="0"/>
              </a:spcBef>
              <a:spcAft>
                <a:spcPct val="0"/>
              </a:spcAft>
              <a:tabLst>
                <a:tab pos="338138" algn="ctr"/>
                <a:tab pos="2000250" algn="ctr"/>
                <a:tab pos="4427935" algn="r"/>
              </a:tabLst>
            </a:pPr>
            <a:endParaRPr lang="en-US" altLang="zh-CN" sz="1500" b="1" dirty="0">
              <a:solidFill>
                <a:srgbClr val="000000"/>
              </a:solidFill>
              <a:latin typeface="微软雅黑" pitchFamily="34" charset="-122"/>
              <a:ea typeface="微软雅黑" pitchFamily="34" charset="-122"/>
              <a:cs typeface="Times New Roman" pitchFamily="18" charset="0"/>
            </a:endParaRPr>
          </a:p>
          <a:p>
            <a:pPr marL="1371600" lvl="4" indent="-1371600" defTabSz="685800" eaLnBrk="0" fontAlgn="base" hangingPunct="0">
              <a:spcBef>
                <a:spcPct val="0"/>
              </a:spcBef>
              <a:spcAft>
                <a:spcPct val="0"/>
              </a:spcAft>
              <a:tabLst>
                <a:tab pos="338138" algn="ctr"/>
                <a:tab pos="2000250" algn="ctr"/>
                <a:tab pos="4427935" algn="r"/>
              </a:tabLst>
            </a:pPr>
            <a:r>
              <a:rPr lang="en-US" altLang="zh-CN" sz="1500" b="1" dirty="0" smtClean="0">
                <a:solidFill>
                  <a:srgbClr val="000000"/>
                </a:solidFill>
                <a:latin typeface="微软雅黑" pitchFamily="34" charset="-122"/>
                <a:ea typeface="微软雅黑" pitchFamily="34" charset="-122"/>
                <a:cs typeface="Times New Roman" pitchFamily="18" charset="0"/>
              </a:rPr>
              <a:t>2</a:t>
            </a:r>
            <a:r>
              <a:rPr lang="en-US" altLang="zh-CN" sz="1500" b="1" dirty="0">
                <a:solidFill>
                  <a:srgbClr val="000000"/>
                </a:solidFill>
                <a:latin typeface="微软雅黑" pitchFamily="34" charset="-122"/>
                <a:ea typeface="微软雅黑" pitchFamily="34" charset="-122"/>
                <a:cs typeface="Times New Roman" pitchFamily="18" charset="0"/>
              </a:rPr>
              <a:t>.</a:t>
            </a:r>
            <a:r>
              <a:rPr lang="zh-CN" altLang="en-US" sz="1500" b="1" dirty="0">
                <a:solidFill>
                  <a:srgbClr val="000000"/>
                </a:solidFill>
                <a:latin typeface="微软雅黑" pitchFamily="34" charset="-122"/>
                <a:ea typeface="微软雅黑" pitchFamily="34" charset="-122"/>
                <a:cs typeface="Times New Roman" pitchFamily="18" charset="0"/>
              </a:rPr>
              <a:t>数字博物馆的建设基本要求</a:t>
            </a:r>
            <a:endParaRPr lang="en-US" altLang="zh-CN" sz="1500" b="1" dirty="0">
              <a:latin typeface="微软雅黑" pitchFamily="34" charset="-122"/>
              <a:ea typeface="微软雅黑" pitchFamily="34" charset="-122"/>
              <a:cs typeface="Times New Roman" pitchFamily="18" charset="0"/>
            </a:endParaRPr>
          </a:p>
          <a:p>
            <a:pPr marL="1371600" lvl="4" indent="-1371600" defTabSz="685800" eaLnBrk="0" fontAlgn="base" hangingPunct="0">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2.1</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提供泛在设备的接口和个性化界面；</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2.2</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允许用户从虚拟博物馆收集内容信息，并存储到个人博物馆空间；</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2.3</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能通过上下文语境感知，为用户推送相关资源；</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solidFill>
                  <a:srgbClr val="000000"/>
                </a:solidFill>
                <a:latin typeface="微软雅黑" pitchFamily="34" charset="-122"/>
                <a:ea typeface="微软雅黑" pitchFamily="34" charset="-122"/>
                <a:cs typeface="Times New Roman" pitchFamily="18" charset="0"/>
              </a:rPr>
              <a:t>2.4</a:t>
            </a:r>
            <a:r>
              <a:rPr lang="en-US" altLang="zh-CN" sz="1500" dirty="0">
                <a:solidFill>
                  <a:srgbClr val="000000"/>
                </a:solidFill>
                <a:latin typeface="微软雅黑" pitchFamily="34" charset="-122"/>
                <a:ea typeface="微软雅黑" pitchFamily="34" charset="-122"/>
                <a:cs typeface="Times New Roman" pitchFamily="18" charset="0"/>
              </a:rPr>
              <a:t>.</a:t>
            </a:r>
            <a:r>
              <a:rPr lang="zh-CN" altLang="en-US" sz="1500" dirty="0">
                <a:solidFill>
                  <a:srgbClr val="000000"/>
                </a:solidFill>
                <a:latin typeface="微软雅黑" pitchFamily="34" charset="-122"/>
                <a:ea typeface="微软雅黑" pitchFamily="34" charset="-122"/>
                <a:cs typeface="Times New Roman" pitchFamily="18" charset="0"/>
              </a:rPr>
              <a:t>能为用户提供较高的参与度，如操作、旋转、移动对象，能组装和拆卸具体的展品，但不能破坏博物馆虚拟展品所蕴含的知识和文化。</a:t>
            </a:r>
            <a:endParaRPr lang="zh-CN" altLang="en-US" sz="1500" dirty="0">
              <a:latin typeface="微软雅黑" pitchFamily="34" charset="-122"/>
              <a:ea typeface="微软雅黑" pitchFamily="34" charset="-122"/>
              <a:cs typeface="宋体" pitchFamily="2" charset="-122"/>
            </a:endParaRPr>
          </a:p>
        </p:txBody>
      </p:sp>
    </p:spTree>
    <p:extLst>
      <p:ext uri="{BB962C8B-B14F-4D97-AF65-F5344CB8AC3E}">
        <p14:creationId xmlns:p14="http://schemas.microsoft.com/office/powerpoint/2010/main" val="635625150"/>
      </p:ext>
    </p:extLst>
  </p:cSld>
  <p:clrMapOvr>
    <a:masterClrMapping/>
  </p:clrMapOvr>
  <p:transition>
    <p:zo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5536" y="1347614"/>
            <a:ext cx="8496944" cy="266429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666679"/>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（九）数字艺术馆创新</a:t>
            </a:r>
            <a:endParaRPr lang="zh-CN" altLang="en-US" sz="2400" b="0" dirty="0">
              <a:latin typeface="黑体" pitchFamily="49" charset="-122"/>
              <a:ea typeface="黑体" pitchFamily="49" charset="-122"/>
            </a:endParaRPr>
          </a:p>
        </p:txBody>
      </p:sp>
      <p:sp>
        <p:nvSpPr>
          <p:cNvPr id="4" name="矩形 3"/>
          <p:cNvSpPr/>
          <p:nvPr/>
        </p:nvSpPr>
        <p:spPr>
          <a:xfrm>
            <a:off x="554485" y="1406343"/>
            <a:ext cx="8568952" cy="2462213"/>
          </a:xfrm>
          <a:prstGeom prst="rect">
            <a:avLst/>
          </a:prstGeom>
        </p:spPr>
        <p:txBody>
          <a:bodyPr wrap="square">
            <a:spAutoFit/>
          </a:bodyPr>
          <a:lstStyle/>
          <a:p>
            <a:r>
              <a:rPr lang="zh-CN" altLang="en-US" sz="1400" b="1" dirty="0">
                <a:latin typeface="微软雅黑" panose="020B0503020204020204" pitchFamily="34" charset="-122"/>
                <a:ea typeface="微软雅黑" panose="020B0503020204020204" pitchFamily="34" charset="-122"/>
              </a:rPr>
              <a:t> </a:t>
            </a:r>
            <a:r>
              <a:rPr lang="zh-CN" altLang="en-US" sz="1400" b="1" dirty="0" smtClean="0">
                <a:latin typeface="微软雅黑" panose="020B0503020204020204" pitchFamily="34" charset="-122"/>
                <a:ea typeface="微软雅黑" panose="020B0503020204020204" pitchFamily="34" charset="-122"/>
              </a:rPr>
              <a:t>   1</a:t>
            </a:r>
            <a:r>
              <a:rPr lang="zh-CN" altLang="en-US" sz="1400" b="1" dirty="0">
                <a:latin typeface="微软雅黑" panose="020B0503020204020204" pitchFamily="34" charset="-122"/>
                <a:ea typeface="微软雅黑" panose="020B0503020204020204" pitchFamily="34" charset="-122"/>
              </a:rPr>
              <a:t>.数字艺术馆的含义</a:t>
            </a:r>
          </a:p>
          <a:p>
            <a:r>
              <a:rPr lang="zh-CN" altLang="en-US" sz="1400" dirty="0">
                <a:latin typeface="微软雅黑" panose="020B0503020204020204" pitchFamily="34" charset="-122"/>
                <a:ea typeface="微软雅黑" panose="020B0503020204020204" pitchFamily="34" charset="-122"/>
              </a:rPr>
              <a:t>    数字艺术馆是利用数字技术完美再现艺术作品，同时向观众展示和介绍如何运用现代信息技术创造出数字艺术作品的场馆。数字艺术馆一般采用行业、社会构建、院校引入应用的模式。</a:t>
            </a:r>
          </a:p>
          <a:p>
            <a:endParaRPr lang="zh-CN" altLang="en-US"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    </a:t>
            </a:r>
            <a:r>
              <a:rPr lang="zh-CN" altLang="en-US" sz="1400" b="1" dirty="0">
                <a:latin typeface="微软雅黑" panose="020B0503020204020204" pitchFamily="34" charset="-122"/>
                <a:ea typeface="微软雅黑" panose="020B0503020204020204" pitchFamily="34" charset="-122"/>
              </a:rPr>
              <a:t>2.数字艺术馆的建设基本要求</a:t>
            </a:r>
          </a:p>
          <a:p>
            <a:r>
              <a:rPr lang="zh-CN" altLang="en-US" sz="1400" dirty="0">
                <a:latin typeface="微软雅黑" panose="020B0503020204020204" pitchFamily="34" charset="-122"/>
                <a:ea typeface="微软雅黑" panose="020B0503020204020204" pitchFamily="34" charset="-122"/>
              </a:rPr>
              <a:t>    2.1.利用多媒体、虚拟现实等技术展示数字艺术的发展历史、重要里程碑事件、数字艺术的各项成果，以及未来发展方向；</a:t>
            </a:r>
          </a:p>
          <a:p>
            <a:r>
              <a:rPr lang="zh-CN" altLang="en-US" sz="1400" dirty="0">
                <a:latin typeface="微软雅黑" panose="020B0503020204020204" pitchFamily="34" charset="-122"/>
                <a:ea typeface="微软雅黑" panose="020B0503020204020204" pitchFamily="34" charset="-122"/>
              </a:rPr>
              <a:t>    2.2.能允许用户体验最新的数字艺术设备，布置最新和具有代表性的数字设备，进行数字媒体的体验、互动；</a:t>
            </a:r>
          </a:p>
          <a:p>
            <a:r>
              <a:rPr lang="zh-CN" altLang="en-US" sz="1400" dirty="0">
                <a:latin typeface="微软雅黑" panose="020B0503020204020204" pitchFamily="34" charset="-122"/>
                <a:ea typeface="微软雅黑" panose="020B0503020204020204" pitchFamily="34" charset="-122"/>
              </a:rPr>
              <a:t>    2.3.展示各种艺术作品如名画，播放普通、三维（3D）、四维（4D）等影视作品及动画；</a:t>
            </a:r>
          </a:p>
          <a:p>
            <a:r>
              <a:rPr lang="zh-CN" altLang="en-US" sz="1400" dirty="0">
                <a:latin typeface="微软雅黑" panose="020B0503020204020204" pitchFamily="34" charset="-122"/>
                <a:ea typeface="微软雅黑" panose="020B0503020204020204" pitchFamily="34" charset="-122"/>
              </a:rPr>
              <a:t>    2.4.具有艺术作品查询功能，并能对查询结果进行展示。</a:t>
            </a:r>
          </a:p>
        </p:txBody>
      </p:sp>
    </p:spTree>
    <p:extLst>
      <p:ext uri="{BB962C8B-B14F-4D97-AF65-F5344CB8AC3E}">
        <p14:creationId xmlns:p14="http://schemas.microsoft.com/office/powerpoint/2010/main" val="1876194857"/>
      </p:ext>
    </p:extLst>
  </p:cSld>
  <p:clrMapOvr>
    <a:masterClrMapping/>
  </p:clrMapOvr>
  <p:transition>
    <p:zoom/>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5536" y="1199571"/>
            <a:ext cx="8496944" cy="32932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567118"/>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（十）数字科技馆创新</a:t>
            </a:r>
            <a:endParaRPr lang="zh-CN" altLang="en-US" sz="2400" b="0" dirty="0">
              <a:latin typeface="黑体" pitchFamily="49" charset="-122"/>
              <a:ea typeface="黑体" pitchFamily="49" charset="-122"/>
            </a:endParaRPr>
          </a:p>
        </p:txBody>
      </p:sp>
      <p:sp>
        <p:nvSpPr>
          <p:cNvPr id="4" name="矩形 3"/>
          <p:cNvSpPr/>
          <p:nvPr/>
        </p:nvSpPr>
        <p:spPr>
          <a:xfrm>
            <a:off x="467544" y="1199572"/>
            <a:ext cx="8424936" cy="3293209"/>
          </a:xfrm>
          <a:prstGeom prst="rect">
            <a:avLst/>
          </a:prstGeom>
        </p:spPr>
        <p:txBody>
          <a:bodyPr wrap="square">
            <a:spAutoFit/>
          </a:bodyPr>
          <a:lstStyle/>
          <a:p>
            <a:r>
              <a:rPr lang="zh-CN" altLang="en-US" sz="1600" b="1" dirty="0">
                <a:latin typeface="微软雅黑" panose="020B0503020204020204" pitchFamily="34" charset="-122"/>
                <a:ea typeface="微软雅黑" panose="020B0503020204020204" pitchFamily="34" charset="-122"/>
              </a:rPr>
              <a:t>1.数字科技馆的含义</a:t>
            </a:r>
          </a:p>
          <a:p>
            <a:r>
              <a:rPr lang="zh-CN" altLang="en-US" sz="1600" dirty="0">
                <a:latin typeface="微软雅黑" panose="020B0503020204020204" pitchFamily="34" charset="-122"/>
                <a:ea typeface="微软雅黑" panose="020B0503020204020204" pitchFamily="34" charset="-122"/>
              </a:rPr>
              <a:t>    数字科技馆运用计算机网络技术、多媒体技术、虚拟现实技术将科技知识和技术以数字方式展现出来，构成的一个虚拟的科技馆。数字科技馆一般采用社会构建、院校引入应用的模式。</a:t>
            </a:r>
          </a:p>
          <a:p>
            <a:r>
              <a:rPr lang="zh-CN" altLang="en-US" sz="1600" b="1" dirty="0">
                <a:latin typeface="微软雅黑" panose="020B0503020204020204" pitchFamily="34" charset="-122"/>
                <a:ea typeface="微软雅黑" panose="020B0503020204020204" pitchFamily="34" charset="-122"/>
              </a:rPr>
              <a:t>2.数字科技馆的建设基本要求</a:t>
            </a:r>
          </a:p>
          <a:p>
            <a:r>
              <a:rPr lang="zh-CN" altLang="en-US" sz="1600" dirty="0">
                <a:latin typeface="微软雅黑" panose="020B0503020204020204" pitchFamily="34" charset="-122"/>
                <a:ea typeface="微软雅黑" panose="020B0503020204020204" pitchFamily="34" charset="-122"/>
              </a:rPr>
              <a:t>2.1.遵循职业教育专业目录，设置符合学校特色的主题馆；</a:t>
            </a:r>
          </a:p>
          <a:p>
            <a:r>
              <a:rPr lang="zh-CN" altLang="en-US" sz="1600" dirty="0">
                <a:latin typeface="微软雅黑" panose="020B0503020204020204" pitchFamily="34" charset="-122"/>
                <a:ea typeface="微软雅黑" panose="020B0503020204020204" pitchFamily="34" charset="-122"/>
              </a:rPr>
              <a:t>2.2.以职业领域的技术为背景，内容特色明显，知识脉络清晰，技术体系完整，技术思想和技术方法突出；</a:t>
            </a:r>
          </a:p>
          <a:p>
            <a:r>
              <a:rPr lang="zh-CN" altLang="en-US" sz="1600" dirty="0">
                <a:latin typeface="微软雅黑" panose="020B0503020204020204" pitchFamily="34" charset="-122"/>
                <a:ea typeface="微软雅黑" panose="020B0503020204020204" pitchFamily="34" charset="-122"/>
              </a:rPr>
              <a:t>2.3.充分展示某个职业领域的技术发展历程、主要的技术发明和标志性人物，展示技术的奥妙、神奇和威力，揭示技术在变革人们的生活方式和工作方式、推动社会进步、引领未来的巨大作用，激发学生对技术的热爱；</a:t>
            </a:r>
          </a:p>
          <a:p>
            <a:r>
              <a:rPr lang="zh-CN" altLang="en-US" sz="1600" dirty="0">
                <a:latin typeface="微软雅黑" panose="020B0503020204020204" pitchFamily="34" charset="-122"/>
                <a:ea typeface="微软雅黑" panose="020B0503020204020204" pitchFamily="34" charset="-122"/>
              </a:rPr>
              <a:t>2.4.传播技术知识，展示技术学家在技术发明过程中体现的技术思维、技术思想和技术方法；</a:t>
            </a:r>
          </a:p>
          <a:p>
            <a:r>
              <a:rPr lang="zh-CN" altLang="en-US" sz="1600" dirty="0">
                <a:latin typeface="微软雅黑" panose="020B0503020204020204" pitchFamily="34" charset="-122"/>
                <a:ea typeface="微软雅黑" panose="020B0503020204020204" pitchFamily="34" charset="-122"/>
              </a:rPr>
              <a:t>2.5.按照技术知识点或重要技术发明的方式组织内容，要具有明确的层次结构。</a:t>
            </a:r>
          </a:p>
        </p:txBody>
      </p:sp>
    </p:spTree>
    <p:extLst>
      <p:ext uri="{BB962C8B-B14F-4D97-AF65-F5344CB8AC3E}">
        <p14:creationId xmlns:p14="http://schemas.microsoft.com/office/powerpoint/2010/main" val="3130331355"/>
      </p:ext>
    </p:extLst>
  </p:cSld>
  <p:clrMapOvr>
    <a:masterClrMapping/>
  </p:clrMapOvr>
  <p:transition>
    <p:zoom/>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95536" y="1941037"/>
            <a:ext cx="8496944" cy="17828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606601"/>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（十一）数字图书馆创新</a:t>
            </a:r>
            <a:endParaRPr lang="zh-CN" altLang="en-US" sz="2400" b="0" dirty="0">
              <a:latin typeface="黑体" pitchFamily="49" charset="-122"/>
              <a:ea typeface="黑体" pitchFamily="49" charset="-122"/>
            </a:endParaRPr>
          </a:p>
        </p:txBody>
      </p:sp>
      <p:sp>
        <p:nvSpPr>
          <p:cNvPr id="4" name="Rectangle 1"/>
          <p:cNvSpPr>
            <a:spLocks noChangeArrowheads="1"/>
          </p:cNvSpPr>
          <p:nvPr/>
        </p:nvSpPr>
        <p:spPr bwMode="auto">
          <a:xfrm>
            <a:off x="-108520" y="2067694"/>
            <a:ext cx="8064895" cy="1361875"/>
          </a:xfrm>
          <a:prstGeom prst="rect">
            <a:avLst/>
          </a:prstGeom>
          <a:noFill/>
          <a:ln w="9525">
            <a:noFill/>
            <a:miter lim="800000"/>
            <a:headEnd/>
            <a:tailEnd/>
          </a:ln>
          <a:effectLst/>
        </p:spPr>
        <p:txBody>
          <a:bodyPr vert="horz" wrap="square" lIns="67844" tIns="57132" rIns="68580" bIns="57132" numCol="1" anchor="ctr" anchorCtr="0" compatLnSpc="1">
            <a:prstTxWarp prst="textNoShape">
              <a:avLst/>
            </a:prstTxWarp>
            <a:spAutoFit/>
          </a:bodyPr>
          <a:lstStyle/>
          <a:p>
            <a:pPr marL="1371600" lvl="4" defTabSz="685800" eaLnBrk="0" fontAlgn="base" hangingPunct="0">
              <a:lnSpc>
                <a:spcPct val="150000"/>
              </a:lnSpc>
              <a:spcBef>
                <a:spcPct val="0"/>
              </a:spcBef>
              <a:spcAft>
                <a:spcPct val="0"/>
              </a:spcAft>
              <a:buClr>
                <a:schemeClr val="tx1"/>
              </a:buClr>
              <a:buSzPct val="100000"/>
              <a:tabLst>
                <a:tab pos="338138" algn="ctr"/>
                <a:tab pos="2000250" algn="ctr"/>
                <a:tab pos="4427935" algn="r"/>
              </a:tabLst>
            </a:pPr>
            <a:r>
              <a:rPr lang="zh-CN" altLang="en-US" dirty="0" smtClean="0">
                <a:solidFill>
                  <a:srgbClr val="000000"/>
                </a:solidFill>
                <a:latin typeface="微软雅黑" pitchFamily="34" charset="-122"/>
                <a:ea typeface="微软雅黑" pitchFamily="34" charset="-122"/>
                <a:cs typeface="Times New Roman" pitchFamily="18" charset="0"/>
              </a:rPr>
              <a:t>        数字</a:t>
            </a:r>
            <a:r>
              <a:rPr lang="zh-CN" altLang="en-US" dirty="0">
                <a:solidFill>
                  <a:srgbClr val="000000"/>
                </a:solidFill>
                <a:latin typeface="微软雅黑" pitchFamily="34" charset="-122"/>
                <a:ea typeface="微软雅黑" pitchFamily="34" charset="-122"/>
                <a:cs typeface="Times New Roman" pitchFamily="18" charset="0"/>
              </a:rPr>
              <a:t>图书馆由电子期刊、电子图书、音乐、电影、视觉艺术收藏品等不同的数字化项目组成。数字图书馆的构建应考虑与国家、地区、行业和其它院校图书馆的共建共享。</a:t>
            </a:r>
            <a:endParaRPr lang="zh-CN" altLang="en-US" dirty="0">
              <a:latin typeface="微软雅黑" pitchFamily="34" charset="-122"/>
              <a:ea typeface="微软雅黑" pitchFamily="34" charset="-122"/>
              <a:cs typeface="Times New Roman" pitchFamily="18" charset="0"/>
            </a:endParaRPr>
          </a:p>
        </p:txBody>
      </p:sp>
      <p:sp>
        <p:nvSpPr>
          <p:cNvPr id="5" name="Rectangle 1"/>
          <p:cNvSpPr>
            <a:spLocks noChangeArrowheads="1"/>
          </p:cNvSpPr>
          <p:nvPr/>
        </p:nvSpPr>
        <p:spPr bwMode="auto">
          <a:xfrm>
            <a:off x="467544" y="1210104"/>
            <a:ext cx="3780928" cy="730933"/>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eaLnBrk="0" fontAlgn="base" hangingPunct="0">
              <a:lnSpc>
                <a:spcPct val="200000"/>
              </a:lnSpc>
              <a:spcBef>
                <a:spcPct val="0"/>
              </a:spcBef>
              <a:spcAft>
                <a:spcPct val="0"/>
              </a:spcAft>
              <a:buClr>
                <a:schemeClr val="tx1"/>
              </a:buClr>
              <a:buSzPct val="100000"/>
              <a:tabLst>
                <a:tab pos="2000250" algn="ctr"/>
                <a:tab pos="4427935" algn="r"/>
              </a:tabLst>
            </a:pPr>
            <a:r>
              <a:rPr lang="en-US" altLang="zh-CN" sz="2000" b="1" dirty="0" smtClean="0">
                <a:solidFill>
                  <a:srgbClr val="000000"/>
                </a:solidFill>
                <a:latin typeface="微软雅黑" pitchFamily="34" charset="-122"/>
                <a:ea typeface="微软雅黑" pitchFamily="34" charset="-122"/>
                <a:cs typeface="Times New Roman" pitchFamily="18" charset="0"/>
              </a:rPr>
              <a:t>1.</a:t>
            </a:r>
            <a:r>
              <a:rPr lang="zh-CN" altLang="en-US" sz="2000" b="1" dirty="0" smtClean="0">
                <a:solidFill>
                  <a:srgbClr val="000000"/>
                </a:solidFill>
                <a:latin typeface="微软雅黑" pitchFamily="34" charset="-122"/>
                <a:ea typeface="微软雅黑" pitchFamily="34" charset="-122"/>
                <a:cs typeface="Times New Roman" pitchFamily="18" charset="0"/>
              </a:rPr>
              <a:t>内涵</a:t>
            </a:r>
            <a:endParaRPr lang="en-US" altLang="zh-CN" sz="2000" b="1" dirty="0" smtClean="0">
              <a:solidFill>
                <a:srgbClr val="000000"/>
              </a:solidFill>
              <a:latin typeface="微软雅黑" pitchFamily="34" charset="-122"/>
              <a:ea typeface="微软雅黑" pitchFamily="34" charset="-122"/>
              <a:cs typeface="Times New Roman" pitchFamily="18" charset="0"/>
            </a:endParaRPr>
          </a:p>
        </p:txBody>
      </p:sp>
    </p:spTree>
    <p:extLst>
      <p:ext uri="{BB962C8B-B14F-4D97-AF65-F5344CB8AC3E}">
        <p14:creationId xmlns:p14="http://schemas.microsoft.com/office/powerpoint/2010/main" val="2633141141"/>
      </p:ext>
    </p:extLst>
  </p:cSld>
  <p:clrMapOvr>
    <a:masterClrMapping/>
  </p:clrMapOvr>
  <p:transition>
    <p:zo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95536" y="1423573"/>
            <a:ext cx="8496944" cy="31162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517005"/>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（十一）数字图书馆创新</a:t>
            </a:r>
            <a:endParaRPr lang="zh-CN" altLang="en-US" sz="2400" b="0" dirty="0">
              <a:latin typeface="黑体" pitchFamily="49" charset="-122"/>
              <a:ea typeface="黑体" pitchFamily="49" charset="-122"/>
            </a:endParaRPr>
          </a:p>
        </p:txBody>
      </p:sp>
      <p:sp>
        <p:nvSpPr>
          <p:cNvPr id="5" name="Rectangle 1"/>
          <p:cNvSpPr>
            <a:spLocks noChangeArrowheads="1"/>
          </p:cNvSpPr>
          <p:nvPr/>
        </p:nvSpPr>
        <p:spPr bwMode="auto">
          <a:xfrm>
            <a:off x="107504" y="817889"/>
            <a:ext cx="1944216" cy="669378"/>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eaLnBrk="0" fontAlgn="base" hangingPunct="0">
              <a:lnSpc>
                <a:spcPct val="200000"/>
              </a:lnSpc>
              <a:spcBef>
                <a:spcPct val="0"/>
              </a:spcBef>
              <a:spcAft>
                <a:spcPct val="0"/>
              </a:spcAft>
              <a:buClr>
                <a:schemeClr val="tx1"/>
              </a:buClr>
              <a:buSzPct val="100000"/>
              <a:tabLst>
                <a:tab pos="2000250" algn="ctr"/>
                <a:tab pos="4427935" algn="r"/>
              </a:tabLst>
            </a:pPr>
            <a:r>
              <a:rPr lang="en-US" altLang="zh-CN" b="1" dirty="0" smtClean="0">
                <a:solidFill>
                  <a:srgbClr val="000000"/>
                </a:solidFill>
                <a:latin typeface="微软雅黑" pitchFamily="34" charset="-122"/>
                <a:ea typeface="微软雅黑" pitchFamily="34" charset="-122"/>
                <a:cs typeface="Times New Roman" pitchFamily="18" charset="0"/>
              </a:rPr>
              <a:t>2.</a:t>
            </a:r>
            <a:r>
              <a:rPr lang="zh-CN" altLang="en-US" b="1" dirty="0" smtClean="0">
                <a:solidFill>
                  <a:srgbClr val="000000"/>
                </a:solidFill>
                <a:latin typeface="微软雅黑" pitchFamily="34" charset="-122"/>
                <a:ea typeface="微软雅黑" pitchFamily="34" charset="-122"/>
                <a:cs typeface="Times New Roman" pitchFamily="18" charset="0"/>
              </a:rPr>
              <a:t>功能</a:t>
            </a:r>
            <a:endParaRPr lang="en-US" altLang="zh-CN" b="1" dirty="0" smtClean="0">
              <a:solidFill>
                <a:srgbClr val="000000"/>
              </a:solidFill>
              <a:latin typeface="微软雅黑" pitchFamily="34" charset="-122"/>
              <a:ea typeface="微软雅黑" pitchFamily="34" charset="-122"/>
              <a:cs typeface="Times New Roman" pitchFamily="18" charset="0"/>
            </a:endParaRPr>
          </a:p>
        </p:txBody>
      </p:sp>
      <p:sp>
        <p:nvSpPr>
          <p:cNvPr id="6" name="Rectangle 1"/>
          <p:cNvSpPr>
            <a:spLocks noChangeArrowheads="1"/>
          </p:cNvSpPr>
          <p:nvPr/>
        </p:nvSpPr>
        <p:spPr bwMode="auto">
          <a:xfrm>
            <a:off x="827584" y="1423574"/>
            <a:ext cx="7704856" cy="3116201"/>
          </a:xfrm>
          <a:prstGeom prst="rect">
            <a:avLst/>
          </a:prstGeom>
          <a:noFill/>
          <a:ln w="9525">
            <a:noFill/>
            <a:miter lim="800000"/>
            <a:headEnd/>
            <a:tailEnd/>
          </a:ln>
          <a:effectLst/>
        </p:spPr>
        <p:txBody>
          <a:bodyPr vert="horz" wrap="square" lIns="67844" tIns="57132" rIns="68580" bIns="57132" numCol="1" anchor="ctr" anchorCtr="0" compatLnSpc="1">
            <a:prstTxWarp prst="textNoShape">
              <a:avLst/>
            </a:prstTxWarp>
            <a:spAutoFit/>
          </a:bodyPr>
          <a:lstStyle/>
          <a:p>
            <a:pPr marL="0" lvl="2" defTabSz="685800" eaLnBrk="0" fontAlgn="base" hangingPunct="0">
              <a:spcBef>
                <a:spcPct val="0"/>
              </a:spcBef>
              <a:spcAft>
                <a:spcPct val="0"/>
              </a:spcAft>
              <a:buClr>
                <a:schemeClr val="tx1"/>
              </a:buClr>
              <a:buSzPct val="100000"/>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2.1</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系统应提供查询、浏览、借阅和馆际互借等流通功能；</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2.2</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允许登录到系统的用户浏览目录中的项目；</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2.3</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允许登录到系统的用户提交查询请求，选择不同的查询方式，具备显示题名、主题</a:t>
            </a:r>
            <a:r>
              <a:rPr lang="zh-CN" altLang="en-US" sz="1500" dirty="0" smtClean="0">
                <a:latin typeface="微软雅黑" pitchFamily="34" charset="-122"/>
                <a:ea typeface="微软雅黑" pitchFamily="34" charset="-122"/>
                <a:cs typeface="Times New Roman" pitchFamily="18" charset="0"/>
              </a:rPr>
              <a:t>、</a:t>
            </a:r>
            <a:endParaRPr lang="en-US" altLang="zh-CN" sz="1500" dirty="0" smtClean="0">
              <a:latin typeface="微软雅黑" pitchFamily="34" charset="-122"/>
              <a:ea typeface="微软雅黑" pitchFamily="34" charset="-122"/>
              <a:cs typeface="Times New Roman" pitchFamily="18" charset="0"/>
            </a:endParaRPr>
          </a:p>
          <a:p>
            <a:pPr defTabSz="685800" eaLnBrk="0" fontAlgn="base" hangingPunct="0">
              <a:spcBef>
                <a:spcPct val="0"/>
              </a:spcBef>
              <a:spcAft>
                <a:spcPct val="0"/>
              </a:spcAft>
              <a:tabLst>
                <a:tab pos="338138" algn="ctr"/>
                <a:tab pos="2000250" algn="ctr"/>
                <a:tab pos="4427935" algn="r"/>
              </a:tabLst>
            </a:pPr>
            <a:r>
              <a:rPr lang="en-US" altLang="zh-CN" sz="1500" dirty="0">
                <a:latin typeface="微软雅黑" pitchFamily="34" charset="-122"/>
                <a:ea typeface="微软雅黑" pitchFamily="34" charset="-122"/>
                <a:cs typeface="Times New Roman" pitchFamily="18" charset="0"/>
              </a:rPr>
              <a:t> </a:t>
            </a:r>
            <a:r>
              <a:rPr lang="en-US" altLang="zh-CN" sz="1500" dirty="0" smtClean="0">
                <a:latin typeface="微软雅黑" pitchFamily="34" charset="-122"/>
                <a:ea typeface="微软雅黑" pitchFamily="34" charset="-122"/>
                <a:cs typeface="Times New Roman" pitchFamily="18" charset="0"/>
              </a:rPr>
              <a:t>     </a:t>
            </a:r>
            <a:r>
              <a:rPr lang="zh-CN" altLang="en-US" sz="1500" dirty="0" smtClean="0">
                <a:latin typeface="微软雅黑" pitchFamily="34" charset="-122"/>
                <a:ea typeface="微软雅黑" pitchFamily="34" charset="-122"/>
                <a:cs typeface="Times New Roman" pitchFamily="18" charset="0"/>
              </a:rPr>
              <a:t>类型</a:t>
            </a:r>
            <a:r>
              <a:rPr lang="zh-CN" altLang="en-US" sz="1500" dirty="0">
                <a:latin typeface="微软雅黑" pitchFamily="34" charset="-122"/>
                <a:ea typeface="微软雅黑" pitchFamily="34" charset="-122"/>
                <a:cs typeface="Times New Roman" pitchFamily="18" charset="0"/>
              </a:rPr>
              <a:t>、来源等查询结果的能力；</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2.4</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允许登录到系统的用户对浏览或查询到的项目进行借阅；</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2.5</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允许图书馆工作人员添加、删除项目及其元数据、项目和条目；</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2.6</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允许图书馆工作人员创建、修改和删除订购计划；</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2.7</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允许图书馆工作人员查询客户数据库； </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2.8</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允许系统管理员添加、修改、查看、删除用户账户；</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2.9</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为用户提供使用账号和密码登录到系统以及退出系统的能力，如果用户长时间闲置</a:t>
            </a:r>
            <a:r>
              <a:rPr lang="zh-CN" altLang="en-US" sz="1500" dirty="0" smtClean="0">
                <a:latin typeface="微软雅黑" pitchFamily="34" charset="-122"/>
                <a:ea typeface="微软雅黑" pitchFamily="34" charset="-122"/>
                <a:cs typeface="Times New Roman" pitchFamily="18" charset="0"/>
              </a:rPr>
              <a:t>，</a:t>
            </a:r>
            <a:endParaRPr lang="en-US" altLang="zh-CN" sz="1500" dirty="0" smtClean="0">
              <a:latin typeface="微软雅黑" pitchFamily="34" charset="-122"/>
              <a:ea typeface="微软雅黑" pitchFamily="34" charset="-122"/>
              <a:cs typeface="Times New Roman" pitchFamily="18" charset="0"/>
            </a:endParaRPr>
          </a:p>
          <a:p>
            <a:pPr defTabSz="685800" eaLnBrk="0" fontAlgn="base" hangingPunct="0">
              <a:spcBef>
                <a:spcPct val="0"/>
              </a:spcBef>
              <a:spcAft>
                <a:spcPct val="0"/>
              </a:spcAft>
              <a:tabLst>
                <a:tab pos="338138" algn="ctr"/>
                <a:tab pos="2000250" algn="ctr"/>
                <a:tab pos="4427935" algn="r"/>
              </a:tabLst>
            </a:pPr>
            <a:r>
              <a:rPr lang="en-US" altLang="zh-CN" sz="1500" dirty="0">
                <a:latin typeface="微软雅黑" pitchFamily="34" charset="-122"/>
                <a:ea typeface="微软雅黑" pitchFamily="34" charset="-122"/>
                <a:cs typeface="Times New Roman" pitchFamily="18" charset="0"/>
              </a:rPr>
              <a:t> </a:t>
            </a:r>
            <a:r>
              <a:rPr lang="en-US" altLang="zh-CN" sz="1500" dirty="0" smtClean="0">
                <a:latin typeface="微软雅黑" pitchFamily="34" charset="-122"/>
                <a:ea typeface="微软雅黑" pitchFamily="34" charset="-122"/>
                <a:cs typeface="Times New Roman" pitchFamily="18" charset="0"/>
              </a:rPr>
              <a:t>     </a:t>
            </a:r>
            <a:r>
              <a:rPr lang="zh-CN" altLang="en-US" sz="1500" dirty="0" smtClean="0">
                <a:latin typeface="微软雅黑" pitchFamily="34" charset="-122"/>
                <a:ea typeface="微软雅黑" pitchFamily="34" charset="-122"/>
                <a:cs typeface="Times New Roman" pitchFamily="18" charset="0"/>
              </a:rPr>
              <a:t>应</a:t>
            </a:r>
            <a:r>
              <a:rPr lang="zh-CN" altLang="en-US" sz="1500" dirty="0">
                <a:latin typeface="微软雅黑" pitchFamily="34" charset="-122"/>
                <a:ea typeface="微软雅黑" pitchFamily="34" charset="-122"/>
                <a:cs typeface="Times New Roman" pitchFamily="18" charset="0"/>
              </a:rPr>
              <a:t>自动使该用户断线；</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2.10</a:t>
            </a:r>
            <a:r>
              <a:rPr lang="zh-CN" altLang="en-US" sz="1500" dirty="0">
                <a:latin typeface="微软雅黑" pitchFamily="34" charset="-122"/>
                <a:ea typeface="微软雅黑" pitchFamily="34" charset="-122"/>
                <a:cs typeface="Times New Roman" pitchFamily="18" charset="0"/>
              </a:rPr>
              <a:t>允许有借阅权的外部图书馆远程查询、浏览和借阅项目，并能对每个图书馆借进</a:t>
            </a:r>
            <a:r>
              <a:rPr lang="zh-CN" altLang="en-US" sz="1500" dirty="0" smtClean="0">
                <a:latin typeface="微软雅黑" pitchFamily="34" charset="-122"/>
                <a:ea typeface="微软雅黑" pitchFamily="34" charset="-122"/>
                <a:cs typeface="Times New Roman" pitchFamily="18" charset="0"/>
              </a:rPr>
              <a:t>、</a:t>
            </a:r>
            <a:endParaRPr lang="en-US" altLang="zh-CN" sz="1500" dirty="0" smtClean="0">
              <a:latin typeface="微软雅黑" pitchFamily="34" charset="-122"/>
              <a:ea typeface="微软雅黑" pitchFamily="34" charset="-122"/>
              <a:cs typeface="Times New Roman" pitchFamily="18" charset="0"/>
            </a:endParaRPr>
          </a:p>
          <a:p>
            <a:pPr defTabSz="685800" eaLnBrk="0" fontAlgn="base" hangingPunct="0">
              <a:spcBef>
                <a:spcPct val="0"/>
              </a:spcBef>
              <a:spcAft>
                <a:spcPct val="0"/>
              </a:spcAft>
              <a:tabLst>
                <a:tab pos="338138" algn="ctr"/>
                <a:tab pos="2000250" algn="ctr"/>
                <a:tab pos="4427935" algn="r"/>
              </a:tabLst>
            </a:pPr>
            <a:r>
              <a:rPr lang="en-US" altLang="zh-CN" sz="1500" dirty="0">
                <a:latin typeface="微软雅黑" pitchFamily="34" charset="-122"/>
                <a:ea typeface="微软雅黑" pitchFamily="34" charset="-122"/>
                <a:cs typeface="Times New Roman" pitchFamily="18" charset="0"/>
              </a:rPr>
              <a:t> </a:t>
            </a:r>
            <a:r>
              <a:rPr lang="en-US" altLang="zh-CN" sz="1500" dirty="0" smtClean="0">
                <a:latin typeface="微软雅黑" pitchFamily="34" charset="-122"/>
                <a:ea typeface="微软雅黑" pitchFamily="34" charset="-122"/>
                <a:cs typeface="Times New Roman" pitchFamily="18" charset="0"/>
              </a:rPr>
              <a:t>     </a:t>
            </a:r>
            <a:r>
              <a:rPr lang="zh-CN" altLang="en-US" sz="1500" dirty="0" smtClean="0">
                <a:latin typeface="微软雅黑" pitchFamily="34" charset="-122"/>
                <a:ea typeface="微软雅黑" pitchFamily="34" charset="-122"/>
                <a:cs typeface="Times New Roman" pitchFamily="18" charset="0"/>
              </a:rPr>
              <a:t>借</a:t>
            </a:r>
            <a:r>
              <a:rPr lang="zh-CN" altLang="en-US" sz="1500" dirty="0">
                <a:latin typeface="微软雅黑" pitchFamily="34" charset="-122"/>
                <a:ea typeface="微软雅黑" pitchFamily="34" charset="-122"/>
                <a:cs typeface="Times New Roman" pitchFamily="18" charset="0"/>
              </a:rPr>
              <a:t>出的交易量进行连续的、单独的统计。</a:t>
            </a:r>
          </a:p>
        </p:txBody>
      </p:sp>
    </p:spTree>
    <p:extLst>
      <p:ext uri="{BB962C8B-B14F-4D97-AF65-F5344CB8AC3E}">
        <p14:creationId xmlns:p14="http://schemas.microsoft.com/office/powerpoint/2010/main" val="4055430873"/>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流程图: 手动输入 7"/>
          <p:cNvSpPr/>
          <p:nvPr/>
        </p:nvSpPr>
        <p:spPr>
          <a:xfrm>
            <a:off x="1819234" y="568956"/>
            <a:ext cx="2705497" cy="563918"/>
          </a:xfrm>
          <a:prstGeom prst="flowChartManualInpu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819233" y="1092861"/>
            <a:ext cx="5641487" cy="279548"/>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678089" y="600347"/>
            <a:ext cx="2846642" cy="476846"/>
          </a:xfrm>
        </p:spPr>
        <p:txBody>
          <a:bodyPr>
            <a:normAutofit fontScale="90000"/>
          </a:bodyPr>
          <a:lstStyle/>
          <a:p>
            <a:r>
              <a:rPr lang="zh-CN" altLang="en-US" sz="2400" b="0" dirty="0" smtClean="0">
                <a:latin typeface="黑体" pitchFamily="49" charset="-122"/>
                <a:ea typeface="黑体" pitchFamily="49" charset="-122"/>
              </a:rPr>
              <a:t> 四</a:t>
            </a:r>
            <a:r>
              <a:rPr lang="zh-CN" altLang="en-US" sz="2700" b="0" dirty="0" smtClean="0">
                <a:latin typeface="黑体" pitchFamily="49" charset="-122"/>
                <a:ea typeface="黑体" pitchFamily="49" charset="-122"/>
              </a:rPr>
              <a:t>、理论研究差异</a:t>
            </a:r>
            <a:endParaRPr lang="zh-CN" altLang="en-US" sz="2700" b="0" dirty="0">
              <a:latin typeface="黑体" pitchFamily="49" charset="-122"/>
              <a:ea typeface="黑体" pitchFamily="49" charset="-122"/>
            </a:endParaRPr>
          </a:p>
        </p:txBody>
      </p:sp>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1819233" y="1531510"/>
            <a:ext cx="1656184" cy="34867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tx1"/>
                </a:solidFill>
                <a:latin typeface="微软雅黑" panose="020B0503020204020204" pitchFamily="34" charset="-122"/>
                <a:ea typeface="微软雅黑" panose="020B0503020204020204" pitchFamily="34" charset="-122"/>
              </a:rPr>
              <a:t>2012</a:t>
            </a:r>
            <a:r>
              <a:rPr lang="zh-CN" altLang="en-US" b="1" dirty="0" smtClean="0">
                <a:solidFill>
                  <a:schemeClr val="tx1"/>
                </a:solidFill>
                <a:latin typeface="微软雅黑" panose="020B0503020204020204" pitchFamily="34" charset="-122"/>
                <a:ea typeface="微软雅黑" panose="020B0503020204020204" pitchFamily="34" charset="-122"/>
              </a:rPr>
              <a:t>年</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3" name="椭圆 2"/>
          <p:cNvSpPr/>
          <p:nvPr/>
        </p:nvSpPr>
        <p:spPr>
          <a:xfrm>
            <a:off x="918775" y="1922738"/>
            <a:ext cx="3289650" cy="182792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310087" y="2209106"/>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大数据</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4" name="椭圆 53"/>
          <p:cNvSpPr/>
          <p:nvPr/>
        </p:nvSpPr>
        <p:spPr>
          <a:xfrm>
            <a:off x="2017252" y="1989544"/>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云计算</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6" name="椭圆 55"/>
          <p:cNvSpPr/>
          <p:nvPr/>
        </p:nvSpPr>
        <p:spPr>
          <a:xfrm>
            <a:off x="2699974" y="2216381"/>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物联网</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7" name="椭圆 56"/>
          <p:cNvSpPr/>
          <p:nvPr/>
        </p:nvSpPr>
        <p:spPr>
          <a:xfrm>
            <a:off x="2028830" y="2457785"/>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资源库</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8" name="椭圆 57"/>
          <p:cNvSpPr/>
          <p:nvPr/>
        </p:nvSpPr>
        <p:spPr>
          <a:xfrm>
            <a:off x="1009452" y="2560130"/>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schemeClr val="tx1"/>
                </a:solidFill>
                <a:latin typeface="微软雅黑" panose="020B0503020204020204" pitchFamily="34" charset="-122"/>
                <a:ea typeface="微软雅黑" panose="020B0503020204020204" pitchFamily="34" charset="-122"/>
              </a:rPr>
              <a:t>MOOC</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59" name="椭圆 58"/>
          <p:cNvSpPr/>
          <p:nvPr/>
        </p:nvSpPr>
        <p:spPr>
          <a:xfrm>
            <a:off x="2037230" y="2738553"/>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视频课</a:t>
            </a:r>
          </a:p>
        </p:txBody>
      </p:sp>
      <p:sp>
        <p:nvSpPr>
          <p:cNvPr id="61" name="椭圆 60"/>
          <p:cNvSpPr/>
          <p:nvPr/>
        </p:nvSpPr>
        <p:spPr>
          <a:xfrm>
            <a:off x="1009452" y="2886895"/>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统一身份</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64" name="椭圆 63"/>
          <p:cNvSpPr/>
          <p:nvPr/>
        </p:nvSpPr>
        <p:spPr>
          <a:xfrm>
            <a:off x="2037230" y="3385081"/>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功能软件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66" name="椭圆 65"/>
          <p:cNvSpPr/>
          <p:nvPr/>
        </p:nvSpPr>
        <p:spPr>
          <a:xfrm>
            <a:off x="3117350" y="3248215"/>
            <a:ext cx="700436" cy="210336"/>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smtClean="0">
                <a:solidFill>
                  <a:schemeClr val="tx1"/>
                </a:solidFill>
                <a:latin typeface="微软雅黑" panose="020B0503020204020204" pitchFamily="34" charset="-122"/>
                <a:ea typeface="微软雅黑" panose="020B0503020204020204" pitchFamily="34" charset="-122"/>
              </a:rPr>
              <a:t>APP</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67" name="矩形 66"/>
          <p:cNvSpPr/>
          <p:nvPr/>
        </p:nvSpPr>
        <p:spPr>
          <a:xfrm>
            <a:off x="1819233" y="3805845"/>
            <a:ext cx="1656184" cy="34867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初级研究</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68" name="矩形 67"/>
          <p:cNvSpPr/>
          <p:nvPr/>
        </p:nvSpPr>
        <p:spPr>
          <a:xfrm>
            <a:off x="5804536" y="1552935"/>
            <a:ext cx="1656184" cy="34867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tx1"/>
                </a:solidFill>
                <a:latin typeface="微软雅黑" panose="020B0503020204020204" pitchFamily="34" charset="-122"/>
                <a:ea typeface="微软雅黑" panose="020B0503020204020204" pitchFamily="34" charset="-122"/>
              </a:rPr>
              <a:t>2015</a:t>
            </a:r>
            <a:r>
              <a:rPr lang="zh-CN" altLang="en-US" b="1" dirty="0" smtClean="0">
                <a:solidFill>
                  <a:schemeClr val="tx1"/>
                </a:solidFill>
                <a:latin typeface="微软雅黑" panose="020B0503020204020204" pitchFamily="34" charset="-122"/>
                <a:ea typeface="微软雅黑" panose="020B0503020204020204" pitchFamily="34" charset="-122"/>
              </a:rPr>
              <a:t>年</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69" name="椭圆 68"/>
          <p:cNvSpPr/>
          <p:nvPr/>
        </p:nvSpPr>
        <p:spPr>
          <a:xfrm>
            <a:off x="4434053" y="1922738"/>
            <a:ext cx="4248472" cy="182792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69"/>
          <p:cNvSpPr/>
          <p:nvPr/>
        </p:nvSpPr>
        <p:spPr>
          <a:xfrm>
            <a:off x="4825365" y="2209106"/>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大数据</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71" name="椭圆 70"/>
          <p:cNvSpPr/>
          <p:nvPr/>
        </p:nvSpPr>
        <p:spPr>
          <a:xfrm>
            <a:off x="5532530" y="1989544"/>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云计算</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72" name="椭圆 71"/>
          <p:cNvSpPr/>
          <p:nvPr/>
        </p:nvSpPr>
        <p:spPr>
          <a:xfrm>
            <a:off x="6215252" y="2216381"/>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物联网</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73" name="椭圆 72"/>
          <p:cNvSpPr/>
          <p:nvPr/>
        </p:nvSpPr>
        <p:spPr>
          <a:xfrm>
            <a:off x="5544108" y="2457785"/>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资源库</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74" name="椭圆 73"/>
          <p:cNvSpPr/>
          <p:nvPr/>
        </p:nvSpPr>
        <p:spPr>
          <a:xfrm>
            <a:off x="4524730" y="2560130"/>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schemeClr val="tx1"/>
                </a:solidFill>
                <a:latin typeface="微软雅黑" panose="020B0503020204020204" pitchFamily="34" charset="-122"/>
                <a:ea typeface="微软雅黑" panose="020B0503020204020204" pitchFamily="34" charset="-122"/>
              </a:rPr>
              <a:t>MOOC</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75" name="椭圆 74"/>
          <p:cNvSpPr/>
          <p:nvPr/>
        </p:nvSpPr>
        <p:spPr>
          <a:xfrm>
            <a:off x="5552508" y="2738553"/>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视频课</a:t>
            </a:r>
          </a:p>
        </p:txBody>
      </p:sp>
      <p:sp>
        <p:nvSpPr>
          <p:cNvPr id="76" name="椭圆 75"/>
          <p:cNvSpPr/>
          <p:nvPr/>
        </p:nvSpPr>
        <p:spPr>
          <a:xfrm>
            <a:off x="6563486" y="2573882"/>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小数据</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77" name="椭圆 76"/>
          <p:cNvSpPr/>
          <p:nvPr/>
        </p:nvSpPr>
        <p:spPr>
          <a:xfrm>
            <a:off x="4524730" y="2886895"/>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统一身份</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78" name="椭圆 77"/>
          <p:cNvSpPr/>
          <p:nvPr/>
        </p:nvSpPr>
        <p:spPr>
          <a:xfrm>
            <a:off x="5525801" y="3055646"/>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信息通道</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79" name="椭圆 78"/>
          <p:cNvSpPr/>
          <p:nvPr/>
        </p:nvSpPr>
        <p:spPr>
          <a:xfrm>
            <a:off x="6563486" y="2905568"/>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智慧教室</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80" name="椭圆 79"/>
          <p:cNvSpPr/>
          <p:nvPr/>
        </p:nvSpPr>
        <p:spPr>
          <a:xfrm>
            <a:off x="5552508" y="3385081"/>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功能软件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81" name="椭圆 80"/>
          <p:cNvSpPr/>
          <p:nvPr/>
        </p:nvSpPr>
        <p:spPr>
          <a:xfrm>
            <a:off x="4825365" y="3248215"/>
            <a:ext cx="700436" cy="210336"/>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微展</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82" name="椭圆 81"/>
          <p:cNvSpPr/>
          <p:nvPr/>
        </p:nvSpPr>
        <p:spPr>
          <a:xfrm>
            <a:off x="6632628" y="3248215"/>
            <a:ext cx="700436" cy="210336"/>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smtClean="0">
                <a:solidFill>
                  <a:schemeClr val="tx1"/>
                </a:solidFill>
                <a:latin typeface="微软雅黑" panose="020B0503020204020204" pitchFamily="34" charset="-122"/>
                <a:ea typeface="微软雅黑" panose="020B0503020204020204" pitchFamily="34" charset="-122"/>
              </a:rPr>
              <a:t>APP</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83" name="矩形 82"/>
          <p:cNvSpPr/>
          <p:nvPr/>
        </p:nvSpPr>
        <p:spPr>
          <a:xfrm>
            <a:off x="5796136" y="3795886"/>
            <a:ext cx="1656184" cy="34867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应用研究</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38" name="椭圆 37"/>
          <p:cNvSpPr/>
          <p:nvPr/>
        </p:nvSpPr>
        <p:spPr>
          <a:xfrm>
            <a:off x="3039808" y="2573882"/>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数字校园</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39" name="椭圆 38"/>
          <p:cNvSpPr/>
          <p:nvPr/>
        </p:nvSpPr>
        <p:spPr>
          <a:xfrm>
            <a:off x="7342256" y="2313674"/>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数字校园</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40" name="椭圆 39"/>
          <p:cNvSpPr/>
          <p:nvPr/>
        </p:nvSpPr>
        <p:spPr>
          <a:xfrm>
            <a:off x="7524650" y="2747463"/>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智慧校园</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41" name="椭圆 40"/>
          <p:cNvSpPr/>
          <p:nvPr/>
        </p:nvSpPr>
        <p:spPr>
          <a:xfrm>
            <a:off x="7306357" y="3120196"/>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流计算</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483047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95536" y="1560918"/>
            <a:ext cx="8496944" cy="26171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526934"/>
            <a:ext cx="7154169" cy="476846"/>
          </a:xfrm>
        </p:spPr>
        <p:txBody>
          <a:bodyPr>
            <a:normAutofit fontScale="90000"/>
          </a:bodyPr>
          <a:lstStyle/>
          <a:p>
            <a:r>
              <a:rPr lang="zh-CN" altLang="en-US" sz="2400" b="0" dirty="0" smtClean="0">
                <a:latin typeface="黑体" pitchFamily="49" charset="-122"/>
                <a:ea typeface="黑体" pitchFamily="49" charset="-122"/>
              </a:rPr>
              <a:t>三、资源建设</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规范</a:t>
            </a:r>
            <a:r>
              <a:rPr lang="en-US" altLang="zh-CN" sz="2400" b="0" dirty="0" smtClean="0">
                <a:latin typeface="黑体" pitchFamily="49" charset="-122"/>
                <a:ea typeface="黑体" pitchFamily="49" charset="-122"/>
              </a:rPr>
              <a:t>》</a:t>
            </a:r>
            <a:r>
              <a:rPr lang="zh-CN" altLang="en-US" sz="2400" b="0" dirty="0" smtClean="0">
                <a:latin typeface="黑体" pitchFamily="49" charset="-122"/>
                <a:ea typeface="黑体" pitchFamily="49" charset="-122"/>
              </a:rPr>
              <a:t>创新</a:t>
            </a:r>
            <a:r>
              <a:rPr lang="en-US" altLang="zh-CN" sz="2400" b="0" dirty="0" smtClean="0">
                <a:latin typeface="黑体" pitchFamily="49" charset="-122"/>
                <a:ea typeface="黑体" pitchFamily="49" charset="-122"/>
              </a:rPr>
              <a:t/>
            </a:r>
            <a:br>
              <a:rPr lang="en-US" altLang="zh-CN" sz="2400" b="0" dirty="0" smtClean="0">
                <a:latin typeface="黑体" pitchFamily="49" charset="-122"/>
                <a:ea typeface="黑体" pitchFamily="49" charset="-122"/>
              </a:rPr>
            </a:br>
            <a:r>
              <a:rPr lang="zh-CN" altLang="en-US" sz="2400" dirty="0" smtClean="0">
                <a:latin typeface="黑体" pitchFamily="49" charset="-122"/>
                <a:ea typeface="黑体" pitchFamily="49" charset="-122"/>
              </a:rPr>
              <a:t>（十一）数字图书馆创新</a:t>
            </a:r>
            <a:endParaRPr lang="zh-CN" altLang="en-US" sz="2400" b="0" dirty="0">
              <a:latin typeface="黑体" pitchFamily="49" charset="-122"/>
              <a:ea typeface="黑体" pitchFamily="49" charset="-122"/>
            </a:endParaRPr>
          </a:p>
        </p:txBody>
      </p:sp>
      <p:sp>
        <p:nvSpPr>
          <p:cNvPr id="5" name="Rectangle 1"/>
          <p:cNvSpPr>
            <a:spLocks noChangeArrowheads="1"/>
          </p:cNvSpPr>
          <p:nvPr/>
        </p:nvSpPr>
        <p:spPr bwMode="auto">
          <a:xfrm>
            <a:off x="-252536" y="1043925"/>
            <a:ext cx="1944216" cy="585830"/>
          </a:xfrm>
          <a:prstGeom prst="rect">
            <a:avLst/>
          </a:prstGeom>
          <a:noFill/>
          <a:ln w="9525">
            <a:noFill/>
            <a:miter lim="800000"/>
            <a:headEnd/>
            <a:tailEnd/>
          </a:ln>
          <a:effectLst/>
        </p:spPr>
        <p:txBody>
          <a:bodyPr vert="horz" wrap="square" lIns="135689" tIns="57132" rIns="68580" bIns="57132" numCol="1" anchor="ctr" anchorCtr="0" compatLnSpc="1">
            <a:prstTxWarp prst="textNoShape">
              <a:avLst/>
            </a:prstTxWarp>
            <a:spAutoFit/>
          </a:bodyPr>
          <a:lstStyle/>
          <a:p>
            <a:pPr marL="685800" lvl="2" defTabSz="685800" eaLnBrk="0" fontAlgn="base" hangingPunct="0">
              <a:lnSpc>
                <a:spcPct val="200000"/>
              </a:lnSpc>
              <a:spcBef>
                <a:spcPct val="0"/>
              </a:spcBef>
              <a:spcAft>
                <a:spcPct val="0"/>
              </a:spcAft>
              <a:buClr>
                <a:schemeClr val="tx1"/>
              </a:buClr>
              <a:buSzPct val="100000"/>
              <a:tabLst>
                <a:tab pos="2000250" algn="ctr"/>
                <a:tab pos="4427935" algn="r"/>
              </a:tabLst>
            </a:pPr>
            <a:r>
              <a:rPr lang="en-US" altLang="zh-CN" b="1" dirty="0" smtClean="0">
                <a:solidFill>
                  <a:srgbClr val="000000"/>
                </a:solidFill>
                <a:latin typeface="微软雅黑" pitchFamily="34" charset="-122"/>
                <a:ea typeface="微软雅黑" pitchFamily="34" charset="-122"/>
                <a:cs typeface="Times New Roman" pitchFamily="18" charset="0"/>
              </a:rPr>
              <a:t>3.</a:t>
            </a:r>
            <a:r>
              <a:rPr lang="zh-CN" altLang="en-US" b="1" dirty="0" smtClean="0">
                <a:solidFill>
                  <a:srgbClr val="000000"/>
                </a:solidFill>
                <a:latin typeface="微软雅黑" pitchFamily="34" charset="-122"/>
                <a:ea typeface="微软雅黑" pitchFamily="34" charset="-122"/>
                <a:cs typeface="Times New Roman" pitchFamily="18" charset="0"/>
              </a:rPr>
              <a:t>要求</a:t>
            </a:r>
            <a:endParaRPr lang="en-US" altLang="zh-CN" b="1" dirty="0" smtClean="0">
              <a:solidFill>
                <a:srgbClr val="000000"/>
              </a:solidFill>
              <a:latin typeface="微软雅黑" pitchFamily="34" charset="-122"/>
              <a:ea typeface="微软雅黑" pitchFamily="34" charset="-122"/>
              <a:cs typeface="Times New Roman" pitchFamily="18" charset="0"/>
            </a:endParaRPr>
          </a:p>
        </p:txBody>
      </p:sp>
      <p:sp>
        <p:nvSpPr>
          <p:cNvPr id="8" name="Rectangle 1"/>
          <p:cNvSpPr>
            <a:spLocks noChangeArrowheads="1"/>
          </p:cNvSpPr>
          <p:nvPr/>
        </p:nvSpPr>
        <p:spPr bwMode="auto">
          <a:xfrm>
            <a:off x="467544" y="1615408"/>
            <a:ext cx="8484383" cy="2631453"/>
          </a:xfrm>
          <a:prstGeom prst="rect">
            <a:avLst/>
          </a:prstGeom>
          <a:noFill/>
          <a:ln w="9525">
            <a:noFill/>
            <a:miter lim="800000"/>
            <a:headEnd/>
            <a:tailEnd/>
          </a:ln>
          <a:effectLst/>
        </p:spPr>
        <p:txBody>
          <a:bodyPr vert="horz" wrap="square" lIns="67844" tIns="57132" rIns="68580" bIns="57132" numCol="1" anchor="ctr" anchorCtr="0" compatLnSpc="1">
            <a:prstTxWarp prst="textNoShape">
              <a:avLst/>
            </a:prstTxWarp>
            <a:spAutoFit/>
          </a:bodyPr>
          <a:lstStyle/>
          <a:p>
            <a:pPr marL="0" lvl="2" defTabSz="685800" eaLnBrk="0" fontAlgn="base" hangingPunct="0">
              <a:spcBef>
                <a:spcPct val="0"/>
              </a:spcBef>
              <a:spcAft>
                <a:spcPct val="0"/>
              </a:spcAft>
              <a:buClr>
                <a:schemeClr val="tx1"/>
              </a:buClr>
              <a:buSzPct val="100000"/>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3.1</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应能管理至少</a:t>
            </a:r>
            <a:r>
              <a:rPr lang="en-US" altLang="zh-CN" sz="1500" dirty="0">
                <a:latin typeface="微软雅黑" pitchFamily="34" charset="-122"/>
                <a:ea typeface="微软雅黑" pitchFamily="34" charset="-122"/>
                <a:cs typeface="Times New Roman" pitchFamily="18" charset="0"/>
              </a:rPr>
              <a:t>5000</a:t>
            </a:r>
            <a:r>
              <a:rPr lang="zh-CN" altLang="en-US" sz="1500" dirty="0">
                <a:latin typeface="微软雅黑" pitchFamily="34" charset="-122"/>
                <a:ea typeface="微软雅黑" pitchFamily="34" charset="-122"/>
                <a:cs typeface="Times New Roman" pitchFamily="18" charset="0"/>
              </a:rPr>
              <a:t>个馆藏资源集合，至少容纳</a:t>
            </a:r>
            <a:r>
              <a:rPr lang="en-US" altLang="zh-CN" sz="1500" dirty="0">
                <a:latin typeface="微软雅黑" pitchFamily="34" charset="-122"/>
                <a:ea typeface="微软雅黑" pitchFamily="34" charset="-122"/>
                <a:cs typeface="Times New Roman" pitchFamily="18" charset="0"/>
              </a:rPr>
              <a:t>1000</a:t>
            </a:r>
            <a:r>
              <a:rPr lang="zh-CN" altLang="en-US" sz="1500" dirty="0">
                <a:latin typeface="微软雅黑" pitchFamily="34" charset="-122"/>
                <a:ea typeface="微软雅黑" pitchFamily="34" charset="-122"/>
                <a:cs typeface="Times New Roman" pitchFamily="18" charset="0"/>
              </a:rPr>
              <a:t>个个人账户，每小时能处理</a:t>
            </a:r>
            <a:r>
              <a:rPr lang="en-US" altLang="zh-CN" sz="1500" dirty="0">
                <a:latin typeface="微软雅黑" pitchFamily="34" charset="-122"/>
                <a:ea typeface="微软雅黑" pitchFamily="34" charset="-122"/>
                <a:cs typeface="Times New Roman" pitchFamily="18" charset="0"/>
              </a:rPr>
              <a:t>10000</a:t>
            </a:r>
            <a:r>
              <a:rPr lang="zh-CN" altLang="en-US" sz="1500" dirty="0">
                <a:latin typeface="微软雅黑" pitchFamily="34" charset="-122"/>
                <a:ea typeface="微软雅黑" pitchFamily="34" charset="-122"/>
                <a:cs typeface="Times New Roman" pitchFamily="18" charset="0"/>
              </a:rPr>
              <a:t>笔业务；</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3.2</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应能支持与外部系统的数据交换，系统之间数据交换的通信协议应参照</a:t>
            </a:r>
            <a:r>
              <a:rPr lang="en-US" altLang="zh-CN" sz="1500" dirty="0">
                <a:latin typeface="微软雅黑" pitchFamily="34" charset="-122"/>
                <a:ea typeface="微软雅黑" pitchFamily="34" charset="-122"/>
                <a:cs typeface="Times New Roman" pitchFamily="18" charset="0"/>
              </a:rPr>
              <a:t>Z39.50</a:t>
            </a:r>
            <a:r>
              <a:rPr lang="zh-CN" altLang="en-US" sz="1500" dirty="0">
                <a:latin typeface="微软雅黑" pitchFamily="34" charset="-122"/>
                <a:ea typeface="微软雅黑" pitchFamily="34" charset="-122"/>
                <a:cs typeface="Times New Roman" pitchFamily="18" charset="0"/>
              </a:rPr>
              <a:t>和</a:t>
            </a:r>
            <a:r>
              <a:rPr lang="en-US" altLang="zh-CN" sz="1500" dirty="0">
                <a:latin typeface="微软雅黑" pitchFamily="34" charset="-122"/>
                <a:ea typeface="微软雅黑" pitchFamily="34" charset="-122"/>
                <a:cs typeface="Times New Roman" pitchFamily="18" charset="0"/>
              </a:rPr>
              <a:t>ISO10162</a:t>
            </a:r>
            <a:r>
              <a:rPr lang="zh-CN" altLang="en-US" sz="1500" dirty="0" smtClean="0">
                <a:latin typeface="微软雅黑" pitchFamily="34" charset="-122"/>
                <a:ea typeface="微软雅黑" pitchFamily="34" charset="-122"/>
                <a:cs typeface="Times New Roman" pitchFamily="18" charset="0"/>
              </a:rPr>
              <a:t>的</a:t>
            </a:r>
            <a:endParaRPr lang="en-US" altLang="zh-CN" sz="1500" dirty="0" smtClean="0">
              <a:latin typeface="微软雅黑" pitchFamily="34" charset="-122"/>
              <a:ea typeface="微软雅黑" pitchFamily="34" charset="-122"/>
              <a:cs typeface="Times New Roman" pitchFamily="18" charset="0"/>
            </a:endParaRPr>
          </a:p>
          <a:p>
            <a:pPr defTabSz="685800" eaLnBrk="0" fontAlgn="base" hangingPunct="0">
              <a:spcBef>
                <a:spcPct val="0"/>
              </a:spcBef>
              <a:spcAft>
                <a:spcPct val="0"/>
              </a:spcAft>
              <a:tabLst>
                <a:tab pos="338138" algn="ctr"/>
                <a:tab pos="2000250" algn="ctr"/>
                <a:tab pos="4427935" algn="r"/>
              </a:tabLst>
            </a:pPr>
            <a:r>
              <a:rPr lang="en-US" altLang="zh-CN" sz="1500" dirty="0">
                <a:latin typeface="微软雅黑" pitchFamily="34" charset="-122"/>
                <a:ea typeface="微软雅黑" pitchFamily="34" charset="-122"/>
                <a:cs typeface="Times New Roman" pitchFamily="18" charset="0"/>
              </a:rPr>
              <a:t> </a:t>
            </a:r>
            <a:r>
              <a:rPr lang="en-US" altLang="zh-CN" sz="1500" dirty="0" smtClean="0">
                <a:latin typeface="微软雅黑" pitchFamily="34" charset="-122"/>
                <a:ea typeface="微软雅黑" pitchFamily="34" charset="-122"/>
                <a:cs typeface="Times New Roman" pitchFamily="18" charset="0"/>
              </a:rPr>
              <a:t>    </a:t>
            </a:r>
            <a:r>
              <a:rPr lang="zh-CN" altLang="en-US" sz="1500" dirty="0" smtClean="0">
                <a:latin typeface="微软雅黑" pitchFamily="34" charset="-122"/>
                <a:ea typeface="微软雅黑" pitchFamily="34" charset="-122"/>
                <a:cs typeface="Times New Roman" pitchFamily="18" charset="0"/>
              </a:rPr>
              <a:t>相关</a:t>
            </a:r>
            <a:r>
              <a:rPr lang="zh-CN" altLang="en-US" sz="1500" dirty="0">
                <a:latin typeface="微软雅黑" pitchFamily="34" charset="-122"/>
                <a:ea typeface="微软雅黑" pitchFamily="34" charset="-122"/>
                <a:cs typeface="Times New Roman" pitchFamily="18" charset="0"/>
              </a:rPr>
              <a:t>规定；</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3.3</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系统对图书馆工作人员及其它用户的查询响应时间应为</a:t>
            </a:r>
            <a:r>
              <a:rPr lang="en-US" altLang="zh-CN" sz="1500" dirty="0">
                <a:latin typeface="微软雅黑" pitchFamily="34" charset="-122"/>
                <a:ea typeface="微软雅黑" pitchFamily="34" charset="-122"/>
                <a:cs typeface="Times New Roman" pitchFamily="18" charset="0"/>
              </a:rPr>
              <a:t>1</a:t>
            </a:r>
            <a:r>
              <a:rPr lang="zh-CN" altLang="en-US" sz="1500" dirty="0">
                <a:latin typeface="微软雅黑" pitchFamily="34" charset="-122"/>
                <a:ea typeface="微软雅黑" pitchFamily="34" charset="-122"/>
                <a:cs typeface="Times New Roman" pitchFamily="18" charset="0"/>
              </a:rPr>
              <a:t>级，即平均响应时间为</a:t>
            </a:r>
            <a:r>
              <a:rPr lang="en-US" altLang="zh-CN" sz="1500" dirty="0">
                <a:latin typeface="微软雅黑" pitchFamily="34" charset="-122"/>
                <a:ea typeface="微软雅黑" pitchFamily="34" charset="-122"/>
                <a:cs typeface="Times New Roman" pitchFamily="18" charset="0"/>
              </a:rPr>
              <a:t>2</a:t>
            </a:r>
            <a:r>
              <a:rPr lang="zh-CN" altLang="en-US" sz="1500" dirty="0">
                <a:latin typeface="微软雅黑" pitchFamily="34" charset="-122"/>
                <a:ea typeface="微软雅黑" pitchFamily="34" charset="-122"/>
                <a:cs typeface="Times New Roman" pitchFamily="18" charset="0"/>
              </a:rPr>
              <a:t>秒，最大</a:t>
            </a:r>
            <a:r>
              <a:rPr lang="zh-CN" altLang="en-US" sz="1500" dirty="0" smtClean="0">
                <a:latin typeface="微软雅黑" pitchFamily="34" charset="-122"/>
                <a:ea typeface="微软雅黑" pitchFamily="34" charset="-122"/>
                <a:cs typeface="Times New Roman" pitchFamily="18" charset="0"/>
              </a:rPr>
              <a:t>响应</a:t>
            </a:r>
            <a:endParaRPr lang="en-US" altLang="zh-CN" sz="1500" dirty="0" smtClean="0">
              <a:latin typeface="微软雅黑" pitchFamily="34" charset="-122"/>
              <a:ea typeface="微软雅黑" pitchFamily="34" charset="-122"/>
              <a:cs typeface="Times New Roman" pitchFamily="18" charset="0"/>
            </a:endParaRPr>
          </a:p>
          <a:p>
            <a:pPr defTabSz="685800" eaLnBrk="0" fontAlgn="base" hangingPunct="0">
              <a:spcBef>
                <a:spcPct val="0"/>
              </a:spcBef>
              <a:spcAft>
                <a:spcPct val="0"/>
              </a:spcAft>
              <a:tabLst>
                <a:tab pos="338138" algn="ctr"/>
                <a:tab pos="2000250" algn="ctr"/>
                <a:tab pos="4427935" algn="r"/>
              </a:tabLst>
            </a:pPr>
            <a:r>
              <a:rPr lang="en-US" altLang="zh-CN" sz="1500" dirty="0">
                <a:latin typeface="微软雅黑" pitchFamily="34" charset="-122"/>
                <a:ea typeface="微软雅黑" pitchFamily="34" charset="-122"/>
                <a:cs typeface="Times New Roman" pitchFamily="18" charset="0"/>
              </a:rPr>
              <a:t> </a:t>
            </a:r>
            <a:r>
              <a:rPr lang="en-US" altLang="zh-CN" sz="1500" dirty="0" smtClean="0">
                <a:latin typeface="微软雅黑" pitchFamily="34" charset="-122"/>
                <a:ea typeface="微软雅黑" pitchFamily="34" charset="-122"/>
                <a:cs typeface="Times New Roman" pitchFamily="18" charset="0"/>
              </a:rPr>
              <a:t>    </a:t>
            </a:r>
            <a:r>
              <a:rPr lang="zh-CN" altLang="en-US" sz="1500" dirty="0" smtClean="0">
                <a:latin typeface="微软雅黑" pitchFamily="34" charset="-122"/>
                <a:ea typeface="微软雅黑" pitchFamily="34" charset="-122"/>
                <a:cs typeface="Times New Roman" pitchFamily="18" charset="0"/>
              </a:rPr>
              <a:t>时间</a:t>
            </a:r>
            <a:r>
              <a:rPr lang="en-US" altLang="zh-CN" sz="1500" dirty="0">
                <a:latin typeface="微软雅黑" pitchFamily="34" charset="-122"/>
                <a:ea typeface="微软雅黑" pitchFamily="34" charset="-122"/>
                <a:cs typeface="Times New Roman" pitchFamily="18" charset="0"/>
              </a:rPr>
              <a:t>5</a:t>
            </a:r>
            <a:r>
              <a:rPr lang="zh-CN" altLang="en-US" sz="1500" dirty="0">
                <a:latin typeface="微软雅黑" pitchFamily="34" charset="-122"/>
                <a:ea typeface="微软雅黑" pitchFamily="34" charset="-122"/>
                <a:cs typeface="Times New Roman" pitchFamily="18" charset="0"/>
              </a:rPr>
              <a:t>秒；</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3.4</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应至少部署</a:t>
            </a:r>
            <a:r>
              <a:rPr lang="en-US" altLang="zh-CN" sz="1500" dirty="0">
                <a:latin typeface="微软雅黑" pitchFamily="34" charset="-122"/>
                <a:ea typeface="微软雅黑" pitchFamily="34" charset="-122"/>
                <a:cs typeface="Times New Roman" pitchFamily="18" charset="0"/>
              </a:rPr>
              <a:t>10</a:t>
            </a:r>
            <a:r>
              <a:rPr lang="zh-CN" altLang="en-US" sz="1500" dirty="0">
                <a:latin typeface="微软雅黑" pitchFamily="34" charset="-122"/>
                <a:ea typeface="微软雅黑" pitchFamily="34" charset="-122"/>
                <a:cs typeface="Times New Roman" pitchFamily="18" charset="0"/>
              </a:rPr>
              <a:t>台图书馆工作站和适量的激光打印机，每个工作站应采用主流配置，建议采用</a:t>
            </a:r>
            <a:r>
              <a:rPr lang="zh-CN" altLang="en-US" sz="1500" dirty="0" smtClean="0">
                <a:latin typeface="微软雅黑" pitchFamily="34" charset="-122"/>
                <a:ea typeface="微软雅黑" pitchFamily="34" charset="-122"/>
                <a:cs typeface="Times New Roman" pitchFamily="18" charset="0"/>
              </a:rPr>
              <a:t>触</a:t>
            </a:r>
            <a:endParaRPr lang="en-US" altLang="zh-CN" sz="1500" dirty="0" smtClean="0">
              <a:latin typeface="微软雅黑" pitchFamily="34" charset="-122"/>
              <a:ea typeface="微软雅黑" pitchFamily="34" charset="-122"/>
              <a:cs typeface="Times New Roman" pitchFamily="18" charset="0"/>
            </a:endParaRPr>
          </a:p>
          <a:p>
            <a:pPr defTabSz="685800" eaLnBrk="0" fontAlgn="base" hangingPunct="0">
              <a:spcBef>
                <a:spcPct val="0"/>
              </a:spcBef>
              <a:spcAft>
                <a:spcPct val="0"/>
              </a:spcAft>
              <a:tabLst>
                <a:tab pos="338138" algn="ctr"/>
                <a:tab pos="2000250" algn="ctr"/>
                <a:tab pos="4427935" algn="r"/>
              </a:tabLst>
            </a:pPr>
            <a:r>
              <a:rPr lang="en-US" altLang="zh-CN" sz="1500" dirty="0">
                <a:latin typeface="微软雅黑" pitchFamily="34" charset="-122"/>
                <a:ea typeface="微软雅黑" pitchFamily="34" charset="-122"/>
                <a:cs typeface="Times New Roman" pitchFamily="18" charset="0"/>
              </a:rPr>
              <a:t> </a:t>
            </a:r>
            <a:r>
              <a:rPr lang="en-US" altLang="zh-CN" sz="1500" dirty="0" smtClean="0">
                <a:latin typeface="微软雅黑" pitchFamily="34" charset="-122"/>
                <a:ea typeface="微软雅黑" pitchFamily="34" charset="-122"/>
                <a:cs typeface="Times New Roman" pitchFamily="18" charset="0"/>
              </a:rPr>
              <a:t>    </a:t>
            </a:r>
            <a:r>
              <a:rPr lang="zh-CN" altLang="en-US" sz="1500" dirty="0" smtClean="0">
                <a:latin typeface="微软雅黑" pitchFamily="34" charset="-122"/>
                <a:ea typeface="微软雅黑" pitchFamily="34" charset="-122"/>
                <a:cs typeface="Times New Roman" pitchFamily="18" charset="0"/>
              </a:rPr>
              <a:t>摸</a:t>
            </a:r>
            <a:r>
              <a:rPr lang="zh-CN" altLang="en-US" sz="1500" dirty="0">
                <a:latin typeface="微软雅黑" pitchFamily="34" charset="-122"/>
                <a:ea typeface="微软雅黑" pitchFamily="34" charset="-122"/>
                <a:cs typeface="Times New Roman" pitchFamily="18" charset="0"/>
              </a:rPr>
              <a:t>屏系统；</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3.5</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数据库应使用先进、成熟的产品来实现，允许系统管理员备份和恢复数据库；</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3.6</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应当提供</a:t>
            </a:r>
            <a:r>
              <a:rPr lang="en-US" altLang="zh-CN" sz="1500" dirty="0">
                <a:latin typeface="微软雅黑" pitchFamily="34" charset="-122"/>
                <a:ea typeface="微软雅黑" pitchFamily="34" charset="-122"/>
                <a:cs typeface="Times New Roman" pitchFamily="18" charset="0"/>
              </a:rPr>
              <a:t>24×7</a:t>
            </a:r>
            <a:r>
              <a:rPr lang="zh-CN" altLang="en-US" sz="1500" dirty="0">
                <a:latin typeface="微软雅黑" pitchFamily="34" charset="-122"/>
                <a:ea typeface="微软雅黑" pitchFamily="34" charset="-122"/>
                <a:cs typeface="Times New Roman" pitchFamily="18" charset="0"/>
              </a:rPr>
              <a:t>（即每周</a:t>
            </a:r>
            <a:r>
              <a:rPr lang="en-US" altLang="zh-CN" sz="1500" dirty="0">
                <a:latin typeface="微软雅黑" pitchFamily="34" charset="-122"/>
                <a:ea typeface="微软雅黑" pitchFamily="34" charset="-122"/>
                <a:cs typeface="Times New Roman" pitchFamily="18" charset="0"/>
              </a:rPr>
              <a:t>7</a:t>
            </a:r>
            <a:r>
              <a:rPr lang="zh-CN" altLang="en-US" sz="1500" dirty="0">
                <a:latin typeface="微软雅黑" pitchFamily="34" charset="-122"/>
                <a:ea typeface="微软雅黑" pitchFamily="34" charset="-122"/>
                <a:cs typeface="Times New Roman" pitchFamily="18" charset="0"/>
              </a:rPr>
              <a:t>天、每天</a:t>
            </a:r>
            <a:r>
              <a:rPr lang="en-US" altLang="zh-CN" sz="1500" dirty="0">
                <a:latin typeface="微软雅黑" pitchFamily="34" charset="-122"/>
                <a:ea typeface="微软雅黑" pitchFamily="34" charset="-122"/>
                <a:cs typeface="Times New Roman" pitchFamily="18" charset="0"/>
              </a:rPr>
              <a:t>24</a:t>
            </a:r>
            <a:r>
              <a:rPr lang="zh-CN" altLang="en-US" sz="1500" dirty="0">
                <a:latin typeface="微软雅黑" pitchFamily="34" charset="-122"/>
                <a:ea typeface="微软雅黑" pitchFamily="34" charset="-122"/>
                <a:cs typeface="Times New Roman" pitchFamily="18" charset="0"/>
              </a:rPr>
              <a:t>小时）可用性，并具有可维护性；</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r>
              <a:rPr lang="en-US" altLang="zh-CN" sz="1500" dirty="0" smtClean="0">
                <a:latin typeface="微软雅黑" pitchFamily="34" charset="-122"/>
                <a:ea typeface="微软雅黑" pitchFamily="34" charset="-122"/>
                <a:cs typeface="Times New Roman" pitchFamily="18" charset="0"/>
              </a:rPr>
              <a:t>3.7</a:t>
            </a:r>
            <a:r>
              <a:rPr lang="en-US" altLang="zh-CN" sz="1500" dirty="0">
                <a:latin typeface="微软雅黑" pitchFamily="34" charset="-122"/>
                <a:ea typeface="微软雅黑" pitchFamily="34" charset="-122"/>
                <a:cs typeface="Times New Roman" pitchFamily="18" charset="0"/>
              </a:rPr>
              <a:t>.</a:t>
            </a:r>
            <a:r>
              <a:rPr lang="zh-CN" altLang="en-US" sz="1500" dirty="0">
                <a:latin typeface="微软雅黑" pitchFamily="34" charset="-122"/>
                <a:ea typeface="微软雅黑" pitchFamily="34" charset="-122"/>
                <a:cs typeface="Times New Roman" pitchFamily="18" charset="0"/>
              </a:rPr>
              <a:t>通过标识符和密码认证保证资源安全，设备应具有物理保护，采用两层防火墙。</a:t>
            </a:r>
            <a:endParaRPr lang="zh-CN" altLang="en-US" sz="1500" dirty="0">
              <a:latin typeface="微软雅黑" pitchFamily="34" charset="-122"/>
              <a:ea typeface="微软雅黑" pitchFamily="34" charset="-122"/>
              <a:cs typeface="宋体" pitchFamily="2" charset="-122"/>
            </a:endParaRPr>
          </a:p>
          <a:p>
            <a:pPr defTabSz="685800" eaLnBrk="0" fontAlgn="base" hangingPunct="0">
              <a:spcBef>
                <a:spcPct val="0"/>
              </a:spcBef>
              <a:spcAft>
                <a:spcPct val="0"/>
              </a:spcAft>
              <a:tabLst>
                <a:tab pos="338138" algn="ctr"/>
                <a:tab pos="2000250" algn="ctr"/>
                <a:tab pos="4427935" algn="r"/>
              </a:tabLst>
            </a:pPr>
            <a:endParaRPr lang="zh-CN" altLang="en-US" sz="1350" dirty="0">
              <a:latin typeface="Arial" pitchFamily="34" charset="0"/>
              <a:ea typeface="宋体" pitchFamily="2" charset="-122"/>
              <a:cs typeface="宋体" pitchFamily="2" charset="-122"/>
            </a:endParaRPr>
          </a:p>
        </p:txBody>
      </p:sp>
    </p:spTree>
    <p:extLst>
      <p:ext uri="{BB962C8B-B14F-4D97-AF65-F5344CB8AC3E}">
        <p14:creationId xmlns:p14="http://schemas.microsoft.com/office/powerpoint/2010/main" val="4284939727"/>
      </p:ext>
    </p:extLst>
  </p:cSld>
  <p:clrMapOvr>
    <a:masterClrMapping/>
  </p:clrMapOvr>
  <p:transition>
    <p:zoom/>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TextBox 24"/>
          <p:cNvSpPr txBox="1"/>
          <p:nvPr/>
        </p:nvSpPr>
        <p:spPr>
          <a:xfrm>
            <a:off x="2339752" y="632226"/>
            <a:ext cx="4735140" cy="954107"/>
          </a:xfrm>
          <a:prstGeom prst="rect">
            <a:avLst/>
          </a:prstGeom>
          <a:noFill/>
        </p:spPr>
        <p:txBody>
          <a:bodyPr wrap="square" rtlCol="0">
            <a:spAutoFit/>
          </a:bodyPr>
          <a:lstStyle/>
          <a:p>
            <a:pPr>
              <a:lnSpc>
                <a:spcPct val="200000"/>
              </a:lnSpc>
            </a:pPr>
            <a:r>
              <a:rPr lang="zh-CN" altLang="en-US" b="1" dirty="0" smtClean="0">
                <a:latin typeface="微软雅黑" pitchFamily="34" charset="-122"/>
                <a:ea typeface="微软雅黑" pitchFamily="34" charset="-122"/>
              </a:rPr>
              <a:t> </a:t>
            </a:r>
            <a:r>
              <a:rPr lang="zh-CN" altLang="en-US" sz="2800" b="1" dirty="0" smtClean="0">
                <a:latin typeface="微软雅黑" pitchFamily="34" charset="-122"/>
                <a:ea typeface="微软雅黑" pitchFamily="34" charset="-122"/>
              </a:rPr>
              <a:t>第三节：</a:t>
            </a:r>
            <a:r>
              <a:rPr lang="en-US" altLang="zh-CN" sz="2800" b="1" dirty="0" smtClean="0">
                <a:latin typeface="微软雅黑" pitchFamily="34" charset="-122"/>
                <a:ea typeface="微软雅黑" pitchFamily="34" charset="-122"/>
              </a:rPr>
              <a:t>《</a:t>
            </a:r>
            <a:r>
              <a:rPr lang="zh-CN" altLang="en-US" sz="2800" b="1" dirty="0" smtClean="0">
                <a:latin typeface="微软雅黑" pitchFamily="34" charset="-122"/>
                <a:ea typeface="微软雅黑" pitchFamily="34" charset="-122"/>
              </a:rPr>
              <a:t>规范</a:t>
            </a:r>
            <a:r>
              <a:rPr lang="en-US" altLang="zh-CN" sz="2800" b="1" dirty="0" smtClean="0">
                <a:latin typeface="微软雅黑" pitchFamily="34" charset="-122"/>
                <a:ea typeface="微软雅黑" pitchFamily="34" charset="-122"/>
              </a:rPr>
              <a:t>》</a:t>
            </a:r>
            <a:r>
              <a:rPr lang="zh-CN" altLang="en-US" sz="2800" b="1" dirty="0" smtClean="0">
                <a:latin typeface="微软雅黑" pitchFamily="34" charset="-122"/>
                <a:ea typeface="微软雅黑" pitchFamily="34" charset="-122"/>
              </a:rPr>
              <a:t>实施建议</a:t>
            </a:r>
            <a:endParaRPr lang="en-US" altLang="zh-CN" sz="2800" b="1" dirty="0" smtClean="0">
              <a:latin typeface="微软雅黑" pitchFamily="34" charset="-122"/>
              <a:ea typeface="微软雅黑" pitchFamily="34" charset="-122"/>
            </a:endParaRPr>
          </a:p>
        </p:txBody>
      </p:sp>
      <p:sp>
        <p:nvSpPr>
          <p:cNvPr id="9" name="矩形 8"/>
          <p:cNvSpPr/>
          <p:nvPr/>
        </p:nvSpPr>
        <p:spPr>
          <a:xfrm>
            <a:off x="2771800" y="1791632"/>
            <a:ext cx="3600400" cy="685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学习分析</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0" name="矩形 9"/>
          <p:cNvSpPr/>
          <p:nvPr/>
        </p:nvSpPr>
        <p:spPr>
          <a:xfrm>
            <a:off x="2771800" y="2541731"/>
            <a:ext cx="3600400" cy="685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顶层设计</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11" name="矩形 10"/>
          <p:cNvSpPr/>
          <p:nvPr/>
        </p:nvSpPr>
        <p:spPr>
          <a:xfrm>
            <a:off x="2771800" y="3291830"/>
            <a:ext cx="3600400" cy="685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latin typeface="微软雅黑" panose="020B0503020204020204" pitchFamily="34" charset="-122"/>
                <a:ea typeface="微软雅黑" panose="020B0503020204020204" pitchFamily="34" charset="-122"/>
              </a:rPr>
              <a:t>常态建设</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545702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899592" y="411510"/>
            <a:ext cx="7154169" cy="476846"/>
          </a:xfrm>
        </p:spPr>
        <p:txBody>
          <a:bodyPr>
            <a:normAutofit/>
          </a:bodyPr>
          <a:lstStyle/>
          <a:p>
            <a:r>
              <a:rPr lang="zh-CN" altLang="en-US" sz="2400" b="0" dirty="0" smtClean="0">
                <a:latin typeface="黑体" pitchFamily="49" charset="-122"/>
                <a:ea typeface="黑体" pitchFamily="49" charset="-122"/>
              </a:rPr>
              <a:t>一、避免数字校园建设木桶效应</a:t>
            </a:r>
            <a:endParaRPr lang="zh-CN" altLang="en-US" sz="2400" b="0" dirty="0">
              <a:latin typeface="黑体" pitchFamily="49" charset="-122"/>
              <a:ea typeface="黑体" pitchFamily="49" charset="-122"/>
            </a:endParaRPr>
          </a:p>
        </p:txBody>
      </p:sp>
      <p:grpSp>
        <p:nvGrpSpPr>
          <p:cNvPr id="6" name="组合 7"/>
          <p:cNvGrpSpPr>
            <a:grpSpLocks/>
          </p:cNvGrpSpPr>
          <p:nvPr/>
        </p:nvGrpSpPr>
        <p:grpSpPr bwMode="auto">
          <a:xfrm>
            <a:off x="1665755" y="3323603"/>
            <a:ext cx="1396536" cy="1283012"/>
            <a:chOff x="264668" y="5229200"/>
            <a:chExt cx="1861551" cy="1710288"/>
          </a:xfrm>
        </p:grpSpPr>
        <p:pic>
          <p:nvPicPr>
            <p:cNvPr id="10" name="Picture 4" descr="C:\Users\luke\AppData\Local\Microsoft\Windows\Temporary Internet Files\Content.IE5\CJF45HRG\MC900308295[1].wmf"/>
            <p:cNvPicPr>
              <a:picLocks noChangeAspect="1" noChangeArrowheads="1"/>
            </p:cNvPicPr>
            <p:nvPr/>
          </p:nvPicPr>
          <p:blipFill>
            <a:blip r:embed="rId2"/>
            <a:srcRect/>
            <a:stretch>
              <a:fillRect/>
            </a:stretch>
          </p:blipFill>
          <p:spPr bwMode="auto">
            <a:xfrm flipH="1">
              <a:off x="323528" y="5229200"/>
              <a:ext cx="1512168" cy="813303"/>
            </a:xfrm>
            <a:prstGeom prst="rect">
              <a:avLst/>
            </a:prstGeom>
            <a:noFill/>
            <a:ln w="9525">
              <a:noFill/>
              <a:miter lim="800000"/>
              <a:headEnd/>
              <a:tailEnd/>
            </a:ln>
          </p:spPr>
        </p:pic>
        <p:sp>
          <p:nvSpPr>
            <p:cNvPr id="11" name="TextBox 6"/>
            <p:cNvSpPr txBox="1">
              <a:spLocks noChangeArrowheads="1"/>
            </p:cNvSpPr>
            <p:nvPr/>
          </p:nvSpPr>
          <p:spPr bwMode="auto">
            <a:xfrm>
              <a:off x="264668" y="6093298"/>
              <a:ext cx="1861551" cy="846190"/>
            </a:xfrm>
            <a:prstGeom prst="rect">
              <a:avLst/>
            </a:prstGeom>
            <a:noFill/>
            <a:ln w="9525">
              <a:noFill/>
              <a:miter lim="800000"/>
              <a:headEnd/>
              <a:tailEnd/>
            </a:ln>
          </p:spPr>
          <p:txBody>
            <a:bodyPr wrap="none">
              <a:spAutoFit/>
            </a:bodyPr>
            <a:lstStyle/>
            <a:p>
              <a:pPr algn="ctr"/>
              <a:r>
                <a:rPr lang="zh-CN" altLang="en-US" sz="1425" b="1" dirty="0">
                  <a:solidFill>
                    <a:srgbClr val="FF0000"/>
                  </a:solidFill>
                  <a:latin typeface="微软雅黑" pitchFamily="34" charset="-122"/>
                  <a:ea typeface="微软雅黑" pitchFamily="34" charset="-122"/>
                </a:rPr>
                <a:t>信息化标准</a:t>
              </a:r>
              <a:endParaRPr lang="en-US" altLang="zh-CN" sz="1425" b="1" dirty="0">
                <a:solidFill>
                  <a:srgbClr val="FF0000"/>
                </a:solidFill>
                <a:latin typeface="微软雅黑" pitchFamily="34" charset="-122"/>
                <a:ea typeface="微软雅黑" pitchFamily="34" charset="-122"/>
              </a:endParaRPr>
            </a:p>
            <a:p>
              <a:pPr algn="ctr"/>
              <a:r>
                <a:rPr lang="zh-CN" altLang="en-US" sz="1050" dirty="0">
                  <a:latin typeface="微软雅黑" pitchFamily="34" charset="-122"/>
                  <a:ea typeface="微软雅黑" pitchFamily="34" charset="-122"/>
                </a:rPr>
                <a:t>（短板：被忽视）</a:t>
              </a:r>
            </a:p>
            <a:p>
              <a:pPr algn="ctr"/>
              <a:r>
                <a:rPr lang="zh-CN" altLang="en-US" sz="1050" dirty="0">
                  <a:latin typeface="微软雅黑" pitchFamily="34" charset="-122"/>
                  <a:ea typeface="微软雅黑" pitchFamily="34" charset="-122"/>
                </a:rPr>
                <a:t>不能互联互通、孤岛</a:t>
              </a:r>
            </a:p>
          </p:txBody>
        </p:sp>
      </p:grpSp>
      <p:grpSp>
        <p:nvGrpSpPr>
          <p:cNvPr id="12" name="组合 8"/>
          <p:cNvGrpSpPr>
            <a:grpSpLocks/>
          </p:cNvGrpSpPr>
          <p:nvPr/>
        </p:nvGrpSpPr>
        <p:grpSpPr bwMode="auto">
          <a:xfrm>
            <a:off x="3203848" y="3323603"/>
            <a:ext cx="2706190" cy="1283012"/>
            <a:chOff x="-494844" y="5229200"/>
            <a:chExt cx="3611385" cy="1710288"/>
          </a:xfrm>
        </p:grpSpPr>
        <p:pic>
          <p:nvPicPr>
            <p:cNvPr id="13" name="Picture 4" descr="C:\Users\luke\AppData\Local\Microsoft\Windows\Temporary Internet Files\Content.IE5\CJF45HRG\MC900308295[1].wmf"/>
            <p:cNvPicPr>
              <a:picLocks noChangeAspect="1" noChangeArrowheads="1"/>
            </p:cNvPicPr>
            <p:nvPr/>
          </p:nvPicPr>
          <p:blipFill>
            <a:blip r:embed="rId2"/>
            <a:srcRect/>
            <a:stretch>
              <a:fillRect/>
            </a:stretch>
          </p:blipFill>
          <p:spPr bwMode="auto">
            <a:xfrm flipH="1">
              <a:off x="323528" y="5229200"/>
              <a:ext cx="1512168" cy="813303"/>
            </a:xfrm>
            <a:prstGeom prst="rect">
              <a:avLst/>
            </a:prstGeom>
            <a:noFill/>
            <a:ln w="9525">
              <a:noFill/>
              <a:miter lim="800000"/>
              <a:headEnd/>
              <a:tailEnd/>
            </a:ln>
          </p:spPr>
        </p:pic>
        <p:sp>
          <p:nvSpPr>
            <p:cNvPr id="14" name="TextBox 10"/>
            <p:cNvSpPr txBox="1">
              <a:spLocks noChangeArrowheads="1"/>
            </p:cNvSpPr>
            <p:nvPr/>
          </p:nvSpPr>
          <p:spPr bwMode="auto">
            <a:xfrm>
              <a:off x="-494844" y="6093298"/>
              <a:ext cx="3611385" cy="846190"/>
            </a:xfrm>
            <a:prstGeom prst="rect">
              <a:avLst/>
            </a:prstGeom>
            <a:noFill/>
            <a:ln w="9525">
              <a:noFill/>
              <a:miter lim="800000"/>
              <a:headEnd/>
              <a:tailEnd/>
            </a:ln>
          </p:spPr>
          <p:txBody>
            <a:bodyPr wrap="none">
              <a:spAutoFit/>
            </a:bodyPr>
            <a:lstStyle/>
            <a:p>
              <a:pPr algn="ctr"/>
              <a:r>
                <a:rPr lang="zh-CN" altLang="en-US" sz="1425" b="1" dirty="0">
                  <a:solidFill>
                    <a:srgbClr val="FF0000"/>
                  </a:solidFill>
                  <a:latin typeface="微软雅黑" pitchFamily="34" charset="-122"/>
                  <a:ea typeface="微软雅黑" pitchFamily="34" charset="-122"/>
                </a:rPr>
                <a:t>信息化技术（资源）</a:t>
              </a:r>
              <a:endParaRPr lang="en-US" altLang="zh-CN" sz="1425" b="1" dirty="0">
                <a:solidFill>
                  <a:srgbClr val="FF0000"/>
                </a:solidFill>
                <a:latin typeface="微软雅黑" pitchFamily="34" charset="-122"/>
                <a:ea typeface="微软雅黑" pitchFamily="34" charset="-122"/>
              </a:endParaRPr>
            </a:p>
            <a:p>
              <a:pPr algn="ctr"/>
              <a:r>
                <a:rPr lang="zh-CN" altLang="en-US" sz="1050" dirty="0">
                  <a:latin typeface="微软雅黑" pitchFamily="34" charset="-122"/>
                  <a:ea typeface="微软雅黑" pitchFamily="34" charset="-122"/>
                </a:rPr>
                <a:t>（数字精品课程、虚拟仿真、</a:t>
              </a:r>
              <a:r>
                <a:rPr lang="en-US" altLang="zh-CN" sz="1050" dirty="0">
                  <a:latin typeface="微软雅黑" pitchFamily="34" charset="-122"/>
                  <a:ea typeface="微软雅黑" pitchFamily="34" charset="-122"/>
                </a:rPr>
                <a:t>MOOCs</a:t>
              </a:r>
              <a:r>
                <a:rPr lang="zh-CN" altLang="en-US" sz="1050" dirty="0">
                  <a:latin typeface="微软雅黑" pitchFamily="34" charset="-122"/>
                  <a:ea typeface="微软雅黑" pitchFamily="34" charset="-122"/>
                </a:rPr>
                <a:t>等）</a:t>
              </a:r>
            </a:p>
            <a:p>
              <a:pPr algn="ctr"/>
              <a:r>
                <a:rPr lang="zh-CN" altLang="en-US" sz="1050" dirty="0">
                  <a:latin typeface="微软雅黑" pitchFamily="34" charset="-122"/>
                  <a:ea typeface="微软雅黑" pitchFamily="34" charset="-122"/>
                </a:rPr>
                <a:t>盲目追崇，消化不良</a:t>
              </a:r>
            </a:p>
          </p:txBody>
        </p:sp>
      </p:grpSp>
      <p:grpSp>
        <p:nvGrpSpPr>
          <p:cNvPr id="15" name="组合 11"/>
          <p:cNvGrpSpPr>
            <a:grpSpLocks/>
          </p:cNvGrpSpPr>
          <p:nvPr/>
        </p:nvGrpSpPr>
        <p:grpSpPr bwMode="auto">
          <a:xfrm>
            <a:off x="5755552" y="3323603"/>
            <a:ext cx="1935145" cy="1283012"/>
            <a:chOff x="-45391" y="5229200"/>
            <a:chExt cx="2581064" cy="1710288"/>
          </a:xfrm>
        </p:grpSpPr>
        <p:pic>
          <p:nvPicPr>
            <p:cNvPr id="16" name="Picture 4" descr="C:\Users\luke\AppData\Local\Microsoft\Windows\Temporary Internet Files\Content.IE5\CJF45HRG\MC900308295[1].wmf"/>
            <p:cNvPicPr>
              <a:picLocks noChangeAspect="1" noChangeArrowheads="1"/>
            </p:cNvPicPr>
            <p:nvPr/>
          </p:nvPicPr>
          <p:blipFill>
            <a:blip r:embed="rId2"/>
            <a:srcRect/>
            <a:stretch>
              <a:fillRect/>
            </a:stretch>
          </p:blipFill>
          <p:spPr bwMode="auto">
            <a:xfrm flipH="1">
              <a:off x="323528" y="5229200"/>
              <a:ext cx="1512168" cy="813303"/>
            </a:xfrm>
            <a:prstGeom prst="rect">
              <a:avLst/>
            </a:prstGeom>
            <a:noFill/>
            <a:ln w="9525">
              <a:noFill/>
              <a:miter lim="800000"/>
              <a:headEnd/>
              <a:tailEnd/>
            </a:ln>
          </p:spPr>
        </p:pic>
        <p:sp>
          <p:nvSpPr>
            <p:cNvPr id="17" name="TextBox 13"/>
            <p:cNvSpPr txBox="1">
              <a:spLocks noChangeArrowheads="1"/>
            </p:cNvSpPr>
            <p:nvPr/>
          </p:nvSpPr>
          <p:spPr bwMode="auto">
            <a:xfrm>
              <a:off x="-45391" y="6093298"/>
              <a:ext cx="2581064" cy="846190"/>
            </a:xfrm>
            <a:prstGeom prst="rect">
              <a:avLst/>
            </a:prstGeom>
            <a:noFill/>
            <a:ln w="9525">
              <a:noFill/>
              <a:miter lim="800000"/>
              <a:headEnd/>
              <a:tailEnd/>
            </a:ln>
          </p:spPr>
          <p:txBody>
            <a:bodyPr wrap="none">
              <a:spAutoFit/>
            </a:bodyPr>
            <a:lstStyle/>
            <a:p>
              <a:pPr algn="ctr"/>
              <a:r>
                <a:rPr lang="zh-CN" altLang="en-US" sz="1425" b="1" dirty="0">
                  <a:solidFill>
                    <a:srgbClr val="FF0000"/>
                  </a:solidFill>
                  <a:latin typeface="微软雅黑" pitchFamily="34" charset="-122"/>
                  <a:ea typeface="微软雅黑" pitchFamily="34" charset="-122"/>
                </a:rPr>
                <a:t>信息化管理</a:t>
              </a:r>
              <a:endParaRPr lang="en-US" altLang="zh-CN" sz="1425" b="1" dirty="0">
                <a:solidFill>
                  <a:srgbClr val="FF0000"/>
                </a:solidFill>
                <a:latin typeface="微软雅黑" pitchFamily="34" charset="-122"/>
                <a:ea typeface="微软雅黑" pitchFamily="34" charset="-122"/>
              </a:endParaRPr>
            </a:p>
            <a:p>
              <a:pPr algn="ctr"/>
              <a:r>
                <a:rPr lang="zh-CN" altLang="en-US" sz="1050" dirty="0">
                  <a:latin typeface="微软雅黑" pitchFamily="34" charset="-122"/>
                  <a:ea typeface="微软雅黑" pitchFamily="34" charset="-122"/>
                </a:rPr>
                <a:t>（短板：被忽视）</a:t>
              </a:r>
            </a:p>
            <a:p>
              <a:pPr algn="ctr"/>
              <a:r>
                <a:rPr lang="zh-CN" altLang="en-US" sz="1050" dirty="0">
                  <a:latin typeface="微软雅黑" pitchFamily="34" charset="-122"/>
                  <a:ea typeface="微软雅黑" pitchFamily="34" charset="-122"/>
                </a:rPr>
                <a:t>管理理念的革新，一把手工程</a:t>
              </a:r>
            </a:p>
          </p:txBody>
        </p:sp>
      </p:grpSp>
      <p:grpSp>
        <p:nvGrpSpPr>
          <p:cNvPr id="18" name="组合 28"/>
          <p:cNvGrpSpPr>
            <a:grpSpLocks/>
          </p:cNvGrpSpPr>
          <p:nvPr/>
        </p:nvGrpSpPr>
        <p:grpSpPr bwMode="auto">
          <a:xfrm>
            <a:off x="1494170" y="2531839"/>
            <a:ext cx="5993606" cy="1454944"/>
            <a:chOff x="539751" y="2950369"/>
            <a:chExt cx="7991475" cy="1724025"/>
          </a:xfrm>
        </p:grpSpPr>
        <p:sp>
          <p:nvSpPr>
            <p:cNvPr id="19" name="Freeform 2"/>
            <p:cNvSpPr>
              <a:spLocks/>
            </p:cNvSpPr>
            <p:nvPr/>
          </p:nvSpPr>
          <p:spPr bwMode="auto">
            <a:xfrm>
              <a:off x="539751" y="2950369"/>
              <a:ext cx="7991475" cy="1724025"/>
            </a:xfrm>
            <a:custGeom>
              <a:avLst/>
              <a:gdLst>
                <a:gd name="T0" fmla="*/ 2147483647 w 5034"/>
                <a:gd name="T1" fmla="*/ 0 h 1908"/>
                <a:gd name="T2" fmla="*/ 2147483647 w 5034"/>
                <a:gd name="T3" fmla="*/ 2147483647 h 1908"/>
                <a:gd name="T4" fmla="*/ 2147483647 w 5034"/>
                <a:gd name="T5" fmla="*/ 2147483647 h 1908"/>
                <a:gd name="T6" fmla="*/ 0 w 5034"/>
                <a:gd name="T7" fmla="*/ 2147483647 h 1908"/>
                <a:gd name="T8" fmla="*/ 2147483647 w 5034"/>
                <a:gd name="T9" fmla="*/ 2147483647 h 1908"/>
                <a:gd name="T10" fmla="*/ 2147483647 w 5034"/>
                <a:gd name="T11" fmla="*/ 2147483647 h 1908"/>
                <a:gd name="T12" fmla="*/ 2147483647 w 5034"/>
                <a:gd name="T13" fmla="*/ 2147483647 h 1908"/>
                <a:gd name="T14" fmla="*/ 2147483647 w 5034"/>
                <a:gd name="T15" fmla="*/ 0 h 1908"/>
                <a:gd name="T16" fmla="*/ 0 60000 65536"/>
                <a:gd name="T17" fmla="*/ 0 60000 65536"/>
                <a:gd name="T18" fmla="*/ 0 60000 65536"/>
                <a:gd name="T19" fmla="*/ 0 60000 65536"/>
                <a:gd name="T20" fmla="*/ 0 60000 65536"/>
                <a:gd name="T21" fmla="*/ 0 60000 65536"/>
                <a:gd name="T22" fmla="*/ 0 60000 65536"/>
                <a:gd name="T23" fmla="*/ 0 60000 65536"/>
                <a:gd name="T24" fmla="*/ 0 w 5034"/>
                <a:gd name="T25" fmla="*/ 0 h 1908"/>
                <a:gd name="T26" fmla="*/ 5034 w 5034"/>
                <a:gd name="T27" fmla="*/ 1908 h 19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34" h="1908">
                  <a:moveTo>
                    <a:pt x="2502" y="0"/>
                  </a:moveTo>
                  <a:lnTo>
                    <a:pt x="1465" y="383"/>
                  </a:lnTo>
                  <a:lnTo>
                    <a:pt x="1783" y="383"/>
                  </a:lnTo>
                  <a:lnTo>
                    <a:pt x="0" y="1908"/>
                  </a:lnTo>
                  <a:lnTo>
                    <a:pt x="5034" y="1908"/>
                  </a:lnTo>
                  <a:lnTo>
                    <a:pt x="3229" y="383"/>
                  </a:lnTo>
                  <a:lnTo>
                    <a:pt x="3613" y="395"/>
                  </a:lnTo>
                  <a:lnTo>
                    <a:pt x="2502" y="0"/>
                  </a:lnTo>
                  <a:close/>
                </a:path>
              </a:pathLst>
            </a:custGeom>
            <a:gradFill rotWithShape="1">
              <a:gsLst>
                <a:gs pos="0">
                  <a:srgbClr val="66CCFF"/>
                </a:gs>
                <a:gs pos="100000">
                  <a:srgbClr val="FFFFFF">
                    <a:alpha val="0"/>
                  </a:srgbClr>
                </a:gs>
              </a:gsLst>
              <a:lin ang="5400000" scaled="1"/>
            </a:gradFill>
            <a:ln w="9525">
              <a:noFill/>
              <a:miter lim="800000"/>
              <a:headEnd/>
              <a:tailEnd/>
            </a:ln>
          </p:spPr>
          <p:txBody>
            <a:bodyPr wrap="none" anchor="ctr"/>
            <a:lstStyle/>
            <a:p>
              <a:endParaRPr lang="zh-CN" altLang="en-US" sz="1350"/>
            </a:p>
          </p:txBody>
        </p:sp>
        <p:sp>
          <p:nvSpPr>
            <p:cNvPr id="20" name="WordArt 17"/>
            <p:cNvSpPr>
              <a:spLocks noChangeArrowheads="1" noChangeShapeType="1" noTextEdit="1"/>
            </p:cNvSpPr>
            <p:nvPr/>
          </p:nvSpPr>
          <p:spPr bwMode="auto">
            <a:xfrm>
              <a:off x="2916239" y="3439692"/>
              <a:ext cx="3328987" cy="302419"/>
            </a:xfrm>
            <a:prstGeom prst="rect">
              <a:avLst/>
            </a:prstGeom>
          </p:spPr>
          <p:txBody>
            <a:bodyPr wrap="none" fromWordArt="1">
              <a:prstTxWarp prst="textFadeUp">
                <a:avLst>
                  <a:gd name="adj" fmla="val 9903"/>
                </a:avLst>
              </a:prstTxWarp>
            </a:bodyPr>
            <a:lstStyle/>
            <a:p>
              <a:pPr algn="ctr"/>
              <a:r>
                <a:rPr lang="zh-CN" altLang="en-US" sz="3600" b="1" kern="10">
                  <a:ln w="9525">
                    <a:noFill/>
                    <a:round/>
                    <a:headEnd/>
                    <a:tailEnd/>
                  </a:ln>
                  <a:solidFill>
                    <a:srgbClr val="FF0000"/>
                  </a:solidFill>
                  <a:effectLst>
                    <a:outerShdw dist="35921" dir="2700000" algn="ctr" rotWithShape="0">
                      <a:srgbClr val="3333CC">
                        <a:alpha val="50000"/>
                      </a:srgbClr>
                    </a:outerShdw>
                  </a:effectLst>
                  <a:latin typeface="宋体"/>
                  <a:ea typeface="宋体"/>
                </a:rPr>
                <a:t>信息化提升的三大动力</a:t>
              </a:r>
            </a:p>
          </p:txBody>
        </p:sp>
      </p:grpSp>
      <p:grpSp>
        <p:nvGrpSpPr>
          <p:cNvPr id="21" name="组合 26"/>
          <p:cNvGrpSpPr>
            <a:grpSpLocks/>
          </p:cNvGrpSpPr>
          <p:nvPr/>
        </p:nvGrpSpPr>
        <p:grpSpPr bwMode="auto">
          <a:xfrm>
            <a:off x="1385674" y="1048315"/>
            <a:ext cx="6210598" cy="631031"/>
            <a:chOff x="468313" y="928676"/>
            <a:chExt cx="8280400" cy="631031"/>
          </a:xfrm>
        </p:grpSpPr>
        <p:sp>
          <p:nvSpPr>
            <p:cNvPr id="22" name="AutoShape 3"/>
            <p:cNvSpPr>
              <a:spLocks noChangeArrowheads="1"/>
            </p:cNvSpPr>
            <p:nvPr/>
          </p:nvSpPr>
          <p:spPr bwMode="gray">
            <a:xfrm>
              <a:off x="468313" y="928676"/>
              <a:ext cx="8280400" cy="631031"/>
            </a:xfrm>
            <a:prstGeom prst="roundRect">
              <a:avLst>
                <a:gd name="adj" fmla="val 10889"/>
              </a:avLst>
            </a:prstGeom>
            <a:gradFill rotWithShape="1">
              <a:gsLst>
                <a:gs pos="0">
                  <a:srgbClr val="EEEEEE"/>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defRPr/>
              </a:pPr>
              <a:endParaRPr lang="zh-CN" altLang="en-US" sz="1425" dirty="0"/>
            </a:p>
          </p:txBody>
        </p:sp>
        <p:sp>
          <p:nvSpPr>
            <p:cNvPr id="23" name="AutoShape 4"/>
            <p:cNvSpPr>
              <a:spLocks noChangeArrowheads="1"/>
            </p:cNvSpPr>
            <p:nvPr/>
          </p:nvSpPr>
          <p:spPr bwMode="gray">
            <a:xfrm>
              <a:off x="684213" y="1038214"/>
              <a:ext cx="1871662" cy="432197"/>
            </a:xfrm>
            <a:prstGeom prst="roundRect">
              <a:avLst>
                <a:gd name="adj" fmla="val 11921"/>
              </a:avLst>
            </a:prstGeom>
            <a:gradFill rotWithShape="1">
              <a:gsLst>
                <a:gs pos="0">
                  <a:srgbClr val="0066CC"/>
                </a:gs>
                <a:gs pos="100000">
                  <a:srgbClr val="00478E"/>
                </a:gs>
              </a:gsLst>
              <a:lin ang="5400000" scaled="1"/>
            </a:gradFill>
            <a:ln w="38100">
              <a:solidFill>
                <a:srgbClr val="FEFEFE"/>
              </a:solidFill>
              <a:round/>
              <a:headEnd/>
              <a:tailEnd/>
            </a:ln>
          </p:spPr>
          <p:txBody>
            <a:bodyPr wrap="none" anchor="ctr"/>
            <a:lstStyle/>
            <a:p>
              <a:endParaRPr lang="zh-CN" altLang="en-US" sz="1425"/>
            </a:p>
          </p:txBody>
        </p:sp>
        <p:sp>
          <p:nvSpPr>
            <p:cNvPr id="24" name="Freeform 5"/>
            <p:cNvSpPr>
              <a:spLocks/>
            </p:cNvSpPr>
            <p:nvPr/>
          </p:nvSpPr>
          <p:spPr bwMode="gray">
            <a:xfrm>
              <a:off x="755576" y="1091866"/>
              <a:ext cx="609600" cy="444104"/>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0066CC">
                    <a:gamma/>
                    <a:tint val="54510"/>
                    <a:invGamma/>
                  </a:srgbClr>
                </a:gs>
                <a:gs pos="50000">
                  <a:srgbClr val="0066CC">
                    <a:alpha val="0"/>
                  </a:srgbClr>
                </a:gs>
                <a:gs pos="100000">
                  <a:srgbClr val="0066CC">
                    <a:gamma/>
                    <a:tint val="54510"/>
                    <a:invGamma/>
                  </a:srgbClr>
                </a:gs>
              </a:gsLst>
              <a:lin ang="2700000" scaled="1"/>
            </a:gradFill>
            <a:ln w="0">
              <a:noFill/>
              <a:prstDash val="solid"/>
              <a:round/>
              <a:headEnd/>
              <a:tailEnd/>
            </a:ln>
          </p:spPr>
          <p:txBody>
            <a:bodyPr/>
            <a:lstStyle/>
            <a:p>
              <a:pPr>
                <a:defRPr/>
              </a:pPr>
              <a:endParaRPr lang="zh-CN" altLang="en-US" sz="1425" dirty="0">
                <a:latin typeface="微软雅黑" pitchFamily="34" charset="-122"/>
                <a:ea typeface="微软雅黑" pitchFamily="34" charset="-122"/>
              </a:endParaRPr>
            </a:p>
          </p:txBody>
        </p:sp>
        <p:sp>
          <p:nvSpPr>
            <p:cNvPr id="25" name="Text Box 6"/>
            <p:cNvSpPr txBox="1">
              <a:spLocks noChangeArrowheads="1"/>
            </p:cNvSpPr>
            <p:nvPr/>
          </p:nvSpPr>
          <p:spPr bwMode="gray">
            <a:xfrm>
              <a:off x="967161" y="1109651"/>
              <a:ext cx="1592668" cy="334707"/>
            </a:xfrm>
            <a:prstGeom prst="rect">
              <a:avLst/>
            </a:prstGeom>
            <a:noFill/>
            <a:ln w="9525" algn="ctr">
              <a:noFill/>
              <a:miter lim="800000"/>
              <a:headEnd/>
              <a:tailEnd/>
            </a:ln>
            <a:effectLst/>
          </p:spPr>
          <p:txBody>
            <a:bodyPr wrap="none">
              <a:spAutoFit/>
            </a:bodyPr>
            <a:lstStyle/>
            <a:p>
              <a:pPr>
                <a:defRPr/>
              </a:pPr>
              <a:r>
                <a:rPr lang="zh-CN" altLang="en-US" sz="1575" b="1" dirty="0">
                  <a:solidFill>
                    <a:srgbClr val="FFFFFF"/>
                  </a:solidFill>
                  <a:effectLst>
                    <a:outerShdw blurRad="38100" dist="38100" dir="2700000" algn="tl">
                      <a:srgbClr val="000000"/>
                    </a:outerShdw>
                  </a:effectLst>
                  <a:latin typeface="微软雅黑" pitchFamily="34" charset="-122"/>
                  <a:ea typeface="微软雅黑" pitchFamily="34" charset="-122"/>
                </a:rPr>
                <a:t>投资回报率</a:t>
              </a:r>
              <a:endParaRPr lang="en-US" altLang="zh-CN" sz="1575" b="1" dirty="0">
                <a:solidFill>
                  <a:srgbClr val="FFFFFF"/>
                </a:solidFill>
                <a:effectLst>
                  <a:outerShdw blurRad="38100" dist="38100" dir="2700000" algn="tl">
                    <a:srgbClr val="000000"/>
                  </a:outerShdw>
                </a:effectLst>
                <a:latin typeface="微软雅黑" pitchFamily="34" charset="-122"/>
                <a:ea typeface="微软雅黑" pitchFamily="34" charset="-122"/>
              </a:endParaRPr>
            </a:p>
          </p:txBody>
        </p:sp>
        <p:sp>
          <p:nvSpPr>
            <p:cNvPr id="26" name="Text Box 13"/>
            <p:cNvSpPr txBox="1">
              <a:spLocks noChangeArrowheads="1"/>
            </p:cNvSpPr>
            <p:nvPr/>
          </p:nvSpPr>
          <p:spPr bwMode="gray">
            <a:xfrm>
              <a:off x="2772062" y="1032260"/>
              <a:ext cx="5687344" cy="461665"/>
            </a:xfrm>
            <a:prstGeom prst="rect">
              <a:avLst/>
            </a:prstGeom>
            <a:noFill/>
            <a:ln w="9525" algn="ctr">
              <a:noFill/>
              <a:miter lim="800000"/>
              <a:headEnd/>
              <a:tailEnd/>
            </a:ln>
          </p:spPr>
          <p:txBody>
            <a:bodyPr>
              <a:spAutoFit/>
            </a:bodyPr>
            <a:lstStyle/>
            <a:p>
              <a:pPr>
                <a:defRPr/>
              </a:pPr>
              <a:r>
                <a:rPr lang="zh-CN" altLang="en-US" sz="1200" b="1" dirty="0">
                  <a:solidFill>
                    <a:srgbClr val="000000"/>
                  </a:solidFill>
                  <a:effectLst>
                    <a:outerShdw blurRad="38100" dist="38100" dir="2700000" algn="tl">
                      <a:srgbClr val="000000">
                        <a:alpha val="43137"/>
                      </a:srgbClr>
                    </a:outerShdw>
                  </a:effectLst>
                  <a:latin typeface="微软雅黑" pitchFamily="34" charset="-122"/>
                  <a:ea typeface="微软雅黑" pitchFamily="34" charset="-122"/>
                </a:rPr>
                <a:t>为什么 </a:t>
              </a:r>
              <a:r>
                <a:rPr lang="zh-CN" altLang="en-US" sz="1200" dirty="0">
                  <a:solidFill>
                    <a:srgbClr val="000000"/>
                  </a:solidFill>
                  <a:latin typeface="微软雅黑" pitchFamily="34" charset="-122"/>
                  <a:ea typeface="微软雅黑" pitchFamily="34" charset="-122"/>
                </a:rPr>
                <a:t>学校在不断加大信息化投入的同时，相应的信息化水平和信息化效益得不到同步提升</a:t>
              </a:r>
              <a:endParaRPr lang="en-US" altLang="zh-CN" sz="1200" dirty="0">
                <a:solidFill>
                  <a:srgbClr val="000000"/>
                </a:solidFill>
                <a:latin typeface="微软雅黑" pitchFamily="34" charset="-122"/>
                <a:ea typeface="微软雅黑" pitchFamily="34" charset="-122"/>
              </a:endParaRPr>
            </a:p>
          </p:txBody>
        </p:sp>
      </p:grpSp>
      <p:grpSp>
        <p:nvGrpSpPr>
          <p:cNvPr id="27" name="组合 27"/>
          <p:cNvGrpSpPr>
            <a:grpSpLocks/>
          </p:cNvGrpSpPr>
          <p:nvPr/>
        </p:nvGrpSpPr>
        <p:grpSpPr bwMode="auto">
          <a:xfrm>
            <a:off x="1385674" y="1834127"/>
            <a:ext cx="6210598" cy="654844"/>
            <a:chOff x="468313" y="1714494"/>
            <a:chExt cx="8280400" cy="654838"/>
          </a:xfrm>
        </p:grpSpPr>
        <p:sp>
          <p:nvSpPr>
            <p:cNvPr id="28" name="AutoShape 14"/>
            <p:cNvSpPr>
              <a:spLocks noChangeArrowheads="1"/>
            </p:cNvSpPr>
            <p:nvPr/>
          </p:nvSpPr>
          <p:spPr bwMode="gray">
            <a:xfrm>
              <a:off x="468313" y="1714494"/>
              <a:ext cx="8280400" cy="654838"/>
            </a:xfrm>
            <a:prstGeom prst="roundRect">
              <a:avLst>
                <a:gd name="adj" fmla="val 10889"/>
              </a:avLst>
            </a:prstGeom>
            <a:gradFill rotWithShape="1">
              <a:gsLst>
                <a:gs pos="0">
                  <a:srgbClr val="EEEEEE"/>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defRPr/>
              </a:pPr>
              <a:endParaRPr lang="zh-CN" altLang="en-US" sz="1425" dirty="0"/>
            </a:p>
          </p:txBody>
        </p:sp>
        <p:sp>
          <p:nvSpPr>
            <p:cNvPr id="29" name="AutoShape 15"/>
            <p:cNvSpPr>
              <a:spLocks noChangeArrowheads="1"/>
            </p:cNvSpPr>
            <p:nvPr/>
          </p:nvSpPr>
          <p:spPr bwMode="gray">
            <a:xfrm>
              <a:off x="684213" y="1813309"/>
              <a:ext cx="1871662" cy="485775"/>
            </a:xfrm>
            <a:prstGeom prst="roundRect">
              <a:avLst>
                <a:gd name="adj" fmla="val 11921"/>
              </a:avLst>
            </a:prstGeom>
            <a:gradFill rotWithShape="1">
              <a:gsLst>
                <a:gs pos="0">
                  <a:srgbClr val="009999"/>
                </a:gs>
                <a:gs pos="100000">
                  <a:srgbClr val="006B6B"/>
                </a:gs>
              </a:gsLst>
              <a:lin ang="5400000" scaled="1"/>
            </a:gradFill>
            <a:ln w="38100">
              <a:solidFill>
                <a:srgbClr val="FEFEFE"/>
              </a:solidFill>
              <a:round/>
              <a:headEnd/>
              <a:tailEnd/>
            </a:ln>
          </p:spPr>
          <p:txBody>
            <a:bodyPr wrap="none" anchor="ctr"/>
            <a:lstStyle/>
            <a:p>
              <a:endParaRPr lang="zh-CN" altLang="en-US" sz="1425"/>
            </a:p>
          </p:txBody>
        </p:sp>
        <p:sp>
          <p:nvSpPr>
            <p:cNvPr id="30" name="Freeform 16"/>
            <p:cNvSpPr>
              <a:spLocks/>
            </p:cNvSpPr>
            <p:nvPr/>
          </p:nvSpPr>
          <p:spPr bwMode="gray">
            <a:xfrm>
              <a:off x="755650" y="1866888"/>
              <a:ext cx="609600" cy="444103"/>
            </a:xfrm>
            <a:custGeom>
              <a:avLst/>
              <a:gdLst>
                <a:gd name="T0" fmla="*/ 2147483647 w 596"/>
                <a:gd name="T1" fmla="*/ 0 h 598"/>
                <a:gd name="T2" fmla="*/ 0 w 596"/>
                <a:gd name="T3" fmla="*/ 2147483647 h 598"/>
                <a:gd name="T4" fmla="*/ 0 w 596"/>
                <a:gd name="T5" fmla="*/ 2147483647 h 598"/>
                <a:gd name="T6" fmla="*/ 2147483647 w 596"/>
                <a:gd name="T7" fmla="*/ 2147483647 h 598"/>
                <a:gd name="T8" fmla="*/ 2147483647 w 596"/>
                <a:gd name="T9" fmla="*/ 0 h 598"/>
                <a:gd name="T10" fmla="*/ 2147483647 w 596"/>
                <a:gd name="T11" fmla="*/ 0 h 598"/>
                <a:gd name="T12" fmla="*/ 0 60000 65536"/>
                <a:gd name="T13" fmla="*/ 0 60000 65536"/>
                <a:gd name="T14" fmla="*/ 0 60000 65536"/>
                <a:gd name="T15" fmla="*/ 0 60000 65536"/>
                <a:gd name="T16" fmla="*/ 0 60000 65536"/>
                <a:gd name="T17" fmla="*/ 0 60000 65536"/>
                <a:gd name="T18" fmla="*/ 0 w 596"/>
                <a:gd name="T19" fmla="*/ 0 h 598"/>
                <a:gd name="T20" fmla="*/ 596 w 596"/>
                <a:gd name="T21" fmla="*/ 598 h 598"/>
              </a:gdLst>
              <a:ahLst/>
              <a:cxnLst>
                <a:cxn ang="T12">
                  <a:pos x="T0" y="T1"/>
                </a:cxn>
                <a:cxn ang="T13">
                  <a:pos x="T2" y="T3"/>
                </a:cxn>
                <a:cxn ang="T14">
                  <a:pos x="T4" y="T5"/>
                </a:cxn>
                <a:cxn ang="T15">
                  <a:pos x="T6" y="T7"/>
                </a:cxn>
                <a:cxn ang="T16">
                  <a:pos x="T8" y="T9"/>
                </a:cxn>
                <a:cxn ang="T17">
                  <a:pos x="T10" y="T11"/>
                </a:cxn>
              </a:cxnLst>
              <a:rect l="T18" t="T19" r="T20" b="T21"/>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93D4D4"/>
                </a:gs>
                <a:gs pos="100000">
                  <a:srgbClr val="009999">
                    <a:alpha val="0"/>
                  </a:srgbClr>
                </a:gs>
              </a:gsLst>
              <a:lin ang="2700000" scaled="1"/>
            </a:gradFill>
            <a:ln w="9525">
              <a:noFill/>
              <a:miter lim="800000"/>
              <a:headEnd/>
              <a:tailEnd/>
            </a:ln>
          </p:spPr>
          <p:txBody>
            <a:bodyPr/>
            <a:lstStyle/>
            <a:p>
              <a:endParaRPr lang="zh-CN" altLang="en-US" sz="1350"/>
            </a:p>
          </p:txBody>
        </p:sp>
        <p:sp>
          <p:nvSpPr>
            <p:cNvPr id="31" name="Text Box 17"/>
            <p:cNvSpPr txBox="1">
              <a:spLocks noChangeArrowheads="1"/>
            </p:cNvSpPr>
            <p:nvPr/>
          </p:nvSpPr>
          <p:spPr bwMode="gray">
            <a:xfrm>
              <a:off x="1015973" y="1921661"/>
              <a:ext cx="1592668" cy="334704"/>
            </a:xfrm>
            <a:prstGeom prst="rect">
              <a:avLst/>
            </a:prstGeom>
            <a:noFill/>
            <a:ln w="9525" algn="ctr">
              <a:noFill/>
              <a:miter lim="800000"/>
              <a:headEnd/>
              <a:tailEnd/>
            </a:ln>
            <a:effectLst/>
          </p:spPr>
          <p:txBody>
            <a:bodyPr wrap="none">
              <a:spAutoFit/>
            </a:bodyPr>
            <a:lstStyle/>
            <a:p>
              <a:pPr>
                <a:defRPr/>
              </a:pPr>
              <a:r>
                <a:rPr lang="zh-CN" altLang="en-US" sz="1575" b="1" dirty="0">
                  <a:solidFill>
                    <a:srgbClr val="FFFFFF"/>
                  </a:solidFill>
                  <a:effectLst>
                    <a:outerShdw blurRad="38100" dist="38100" dir="2700000" algn="tl">
                      <a:srgbClr val="000000"/>
                    </a:outerShdw>
                  </a:effectLst>
                  <a:latin typeface="微软雅黑" pitchFamily="34" charset="-122"/>
                  <a:ea typeface="微软雅黑" pitchFamily="34" charset="-122"/>
                </a:rPr>
                <a:t>资源利用率</a:t>
              </a:r>
              <a:endParaRPr lang="en-US" altLang="zh-CN" sz="1575" b="1" dirty="0">
                <a:solidFill>
                  <a:srgbClr val="FFFFFF"/>
                </a:solidFill>
                <a:effectLst>
                  <a:outerShdw blurRad="38100" dist="38100" dir="2700000" algn="tl">
                    <a:srgbClr val="000000"/>
                  </a:outerShdw>
                </a:effectLst>
                <a:latin typeface="微软雅黑" pitchFamily="34" charset="-122"/>
                <a:ea typeface="微软雅黑" pitchFamily="34" charset="-122"/>
              </a:endParaRPr>
            </a:p>
          </p:txBody>
        </p:sp>
        <p:sp>
          <p:nvSpPr>
            <p:cNvPr id="32" name="Text Box 13"/>
            <p:cNvSpPr txBox="1">
              <a:spLocks noChangeArrowheads="1"/>
            </p:cNvSpPr>
            <p:nvPr/>
          </p:nvSpPr>
          <p:spPr bwMode="gray">
            <a:xfrm>
              <a:off x="2772062" y="1828793"/>
              <a:ext cx="5687344" cy="461661"/>
            </a:xfrm>
            <a:prstGeom prst="rect">
              <a:avLst/>
            </a:prstGeom>
            <a:noFill/>
            <a:ln w="9525" algn="ctr">
              <a:noFill/>
              <a:miter lim="800000"/>
              <a:headEnd/>
              <a:tailEnd/>
            </a:ln>
          </p:spPr>
          <p:txBody>
            <a:bodyPr>
              <a:spAutoFit/>
            </a:bodyPr>
            <a:lstStyle/>
            <a:p>
              <a:pPr>
                <a:defRPr/>
              </a:pPr>
              <a:r>
                <a:rPr lang="zh-CN" altLang="en-US" sz="1200" b="1" dirty="0">
                  <a:solidFill>
                    <a:srgbClr val="000000"/>
                  </a:solidFill>
                  <a:effectLst>
                    <a:outerShdw blurRad="38100" dist="38100" dir="2700000" algn="tl">
                      <a:srgbClr val="000000">
                        <a:alpha val="43137"/>
                      </a:srgbClr>
                    </a:outerShdw>
                  </a:effectLst>
                  <a:latin typeface="微软雅黑" pitchFamily="34" charset="-122"/>
                  <a:ea typeface="微软雅黑" pitchFamily="34" charset="-122"/>
                </a:rPr>
                <a:t>为什么 </a:t>
              </a:r>
              <a:r>
                <a:rPr lang="zh-CN" altLang="en-US" sz="1200" dirty="0">
                  <a:solidFill>
                    <a:srgbClr val="000000"/>
                  </a:solidFill>
                  <a:latin typeface="微软雅黑" pitchFamily="34" charset="-122"/>
                  <a:ea typeface="微软雅黑" pitchFamily="34" charset="-122"/>
                </a:rPr>
                <a:t>学校在经过漫长的信息化建设周期后，所积累的大量信息化成果和信息资源得不到充分的利用</a:t>
              </a:r>
              <a:endParaRPr lang="en-US" altLang="zh-CN" sz="1200" dirty="0">
                <a:solidFill>
                  <a:srgbClr val="000000"/>
                </a:solidFill>
                <a:latin typeface="微软雅黑" pitchFamily="34" charset="-122"/>
                <a:ea typeface="微软雅黑" pitchFamily="34" charset="-122"/>
              </a:endParaRPr>
            </a:p>
          </p:txBody>
        </p:sp>
      </p:grpSp>
    </p:spTree>
    <p:extLst>
      <p:ext uri="{BB962C8B-B14F-4D97-AF65-F5344CB8AC3E}">
        <p14:creationId xmlns:p14="http://schemas.microsoft.com/office/powerpoint/2010/main" val="217363453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par>
                          <p:cTn id="25" fill="hold">
                            <p:stCondLst>
                              <p:cond delay="1500"/>
                            </p:stCondLst>
                            <p:childTnLst>
                              <p:par>
                                <p:cTn id="26" presetID="22" presetClass="entr" presetSubtype="4"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994915" y="510784"/>
            <a:ext cx="7154169" cy="476846"/>
          </a:xfrm>
        </p:spPr>
        <p:txBody>
          <a:bodyPr>
            <a:normAutofit/>
          </a:bodyPr>
          <a:lstStyle/>
          <a:p>
            <a:r>
              <a:rPr lang="zh-CN" altLang="en-US" sz="2400" b="0" dirty="0" smtClean="0">
                <a:latin typeface="黑体" pitchFamily="49" charset="-122"/>
                <a:ea typeface="黑体" pitchFamily="49" charset="-122"/>
              </a:rPr>
              <a:t>二、</a:t>
            </a:r>
            <a:r>
              <a:rPr lang="zh-CN" altLang="en-US" sz="2400" dirty="0">
                <a:latin typeface="微软雅黑" panose="020B0503020204020204" pitchFamily="34" charset="-122"/>
                <a:ea typeface="微软雅黑" panose="020B0503020204020204" pitchFamily="34" charset="-122"/>
              </a:rPr>
              <a:t>遵守职业院校数字</a:t>
            </a:r>
            <a:r>
              <a:rPr lang="zh-CN" altLang="en-US" sz="2400" dirty="0" smtClean="0">
                <a:latin typeface="微软雅黑" panose="020B0503020204020204" pitchFamily="34" charset="-122"/>
                <a:ea typeface="微软雅黑" panose="020B0503020204020204" pitchFamily="34" charset="-122"/>
              </a:rPr>
              <a:t>校园设计原则</a:t>
            </a:r>
            <a:endParaRPr lang="zh-CN" altLang="en-US" sz="2400" b="0" dirty="0">
              <a:latin typeface="微软雅黑" panose="020B0503020204020204" pitchFamily="34" charset="-122"/>
              <a:ea typeface="微软雅黑" panose="020B0503020204020204" pitchFamily="34" charset="-122"/>
            </a:endParaRPr>
          </a:p>
        </p:txBody>
      </p:sp>
      <p:grpSp>
        <p:nvGrpSpPr>
          <p:cNvPr id="33" name="组合 5"/>
          <p:cNvGrpSpPr/>
          <p:nvPr/>
        </p:nvGrpSpPr>
        <p:grpSpPr>
          <a:xfrm>
            <a:off x="1872990" y="1580951"/>
            <a:ext cx="1645894" cy="2574975"/>
            <a:chOff x="973319" y="1256350"/>
            <a:chExt cx="2194525" cy="2574975"/>
          </a:xfrm>
        </p:grpSpPr>
        <p:sp>
          <p:nvSpPr>
            <p:cNvPr id="34" name="梯形 9"/>
            <p:cNvSpPr/>
            <p:nvPr/>
          </p:nvSpPr>
          <p:spPr>
            <a:xfrm flipV="1">
              <a:off x="973319"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5" name="矩形 2"/>
            <p:cNvSpPr/>
            <p:nvPr/>
          </p:nvSpPr>
          <p:spPr>
            <a:xfrm>
              <a:off x="1058609"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a:gsLst>
                <a:gs pos="49000">
                  <a:srgbClr val="F9B61F"/>
                </a:gs>
                <a:gs pos="0">
                  <a:srgbClr val="FFB153"/>
                </a:gs>
                <a:gs pos="73000">
                  <a:srgbClr val="FBC753"/>
                </a:gs>
              </a:gsLst>
              <a:lin ang="660000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6" name="矩形 2"/>
            <p:cNvSpPr/>
            <p:nvPr/>
          </p:nvSpPr>
          <p:spPr>
            <a:xfrm>
              <a:off x="2795998"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15000">
                  <a:srgbClr val="F9CD45"/>
                </a:gs>
                <a:gs pos="0">
                  <a:srgbClr val="FFB153"/>
                </a:gs>
                <a:gs pos="65000">
                  <a:srgbClr val="FBC753"/>
                </a:gs>
              </a:gsLst>
              <a:lin ang="5400000" scaled="1"/>
              <a:tileRect/>
            </a:gradFill>
            <a:ln w="3175">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7" name="TextBox 9"/>
            <p:cNvSpPr txBox="1"/>
            <p:nvPr/>
          </p:nvSpPr>
          <p:spPr>
            <a:xfrm>
              <a:off x="1058610" y="1256350"/>
              <a:ext cx="829275" cy="507831"/>
            </a:xfrm>
            <a:prstGeom prst="rect">
              <a:avLst/>
            </a:prstGeom>
            <a:noFill/>
            <a:effectLst/>
            <a:scene3d>
              <a:camera prst="orthographicFront"/>
              <a:lightRig rig="threePt" dir="t"/>
            </a:scene3d>
            <a:sp3d prstMaterial="matte"/>
          </p:spPr>
          <p:txBody>
            <a:bodyPr wrap="square" rtlCol="0">
              <a:spAutoFit/>
              <a:sp3d/>
            </a:bodyPr>
            <a:lstStyle/>
            <a:p>
              <a:pPr algn="ctr"/>
              <a:r>
                <a:rPr lang="en-US" altLang="zh-CN" sz="2700" dirty="0">
                  <a:solidFill>
                    <a:schemeClr val="bg1"/>
                  </a:solidFill>
                  <a:latin typeface="Algerian" pitchFamily="82" charset="0"/>
                </a:rPr>
                <a:t>01</a:t>
              </a:r>
              <a:endParaRPr lang="zh-CN" altLang="en-US" sz="2700" dirty="0">
                <a:solidFill>
                  <a:schemeClr val="bg1"/>
                </a:solidFill>
                <a:latin typeface="Algerian" pitchFamily="82" charset="0"/>
              </a:endParaRPr>
            </a:p>
          </p:txBody>
        </p:sp>
        <p:sp>
          <p:nvSpPr>
            <p:cNvPr id="38" name="TextBox 12"/>
            <p:cNvSpPr txBox="1"/>
            <p:nvPr/>
          </p:nvSpPr>
          <p:spPr>
            <a:xfrm>
              <a:off x="1342507" y="2005227"/>
              <a:ext cx="1609934" cy="1477328"/>
            </a:xfrm>
            <a:prstGeom prst="rect">
              <a:avLst/>
            </a:prstGeom>
            <a:noFill/>
          </p:spPr>
          <p:txBody>
            <a:bodyPr wrap="square" rtlCol="0">
              <a:spAutoFit/>
            </a:bodyPr>
            <a:lstStyle/>
            <a:p>
              <a:pPr lvl="0"/>
              <a:r>
                <a:rPr lang="zh-CN" altLang="zh-CN" sz="900" b="1" dirty="0">
                  <a:solidFill>
                    <a:schemeClr val="bg1"/>
                  </a:solidFill>
                  <a:latin typeface="微软雅黑" panose="020B0503020204020204" pitchFamily="34" charset="-122"/>
                  <a:ea typeface="微软雅黑" panose="020B0503020204020204" pitchFamily="34" charset="-122"/>
                </a:rPr>
                <a:t>实现业务操作流程优化、数据集中管理，自动排课，数据交换</a:t>
              </a:r>
              <a:r>
                <a:rPr lang="zh-CN" altLang="en-US" sz="900" b="1" dirty="0">
                  <a:solidFill>
                    <a:schemeClr val="bg1"/>
                  </a:solidFill>
                  <a:latin typeface="微软雅黑" panose="020B0503020204020204" pitchFamily="34" charset="-122"/>
                  <a:ea typeface="微软雅黑" panose="020B0503020204020204" pitchFamily="34" charset="-122"/>
                </a:rPr>
                <a:t>，招生、离校管理系统</a:t>
              </a:r>
              <a:r>
                <a:rPr lang="zh-CN" altLang="zh-CN" sz="900" b="1" dirty="0">
                  <a:solidFill>
                    <a:schemeClr val="bg1"/>
                  </a:solidFill>
                  <a:latin typeface="微软雅黑" panose="020B0503020204020204" pitchFamily="34" charset="-122"/>
                  <a:ea typeface="微软雅黑" panose="020B0503020204020204" pitchFamily="34" charset="-122"/>
                </a:rPr>
                <a:t>等来解决中职院校的现有问题，助力校方的教学教务学生管理工作的顺利开展与推进。</a:t>
              </a:r>
              <a:endParaRPr lang="zh-CN" altLang="en-US" sz="900" b="1" dirty="0">
                <a:solidFill>
                  <a:schemeClr val="bg1"/>
                </a:solidFill>
                <a:latin typeface="微软雅黑" panose="020B0503020204020204" pitchFamily="34" charset="-122"/>
                <a:ea typeface="微软雅黑" panose="020B0503020204020204" pitchFamily="34" charset="-122"/>
              </a:endParaRPr>
            </a:p>
          </p:txBody>
        </p:sp>
      </p:grpSp>
      <p:grpSp>
        <p:nvGrpSpPr>
          <p:cNvPr id="39" name="组合 13"/>
          <p:cNvGrpSpPr/>
          <p:nvPr/>
        </p:nvGrpSpPr>
        <p:grpSpPr>
          <a:xfrm>
            <a:off x="3749054" y="1580951"/>
            <a:ext cx="1645894" cy="2574975"/>
            <a:chOff x="3474737" y="1256350"/>
            <a:chExt cx="2194525" cy="2574975"/>
          </a:xfrm>
        </p:grpSpPr>
        <p:sp>
          <p:nvSpPr>
            <p:cNvPr id="40" name="梯形 9"/>
            <p:cNvSpPr/>
            <p:nvPr/>
          </p:nvSpPr>
          <p:spPr>
            <a:xfrm flipV="1">
              <a:off x="3474737"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1" name="矩形 2"/>
            <p:cNvSpPr/>
            <p:nvPr/>
          </p:nvSpPr>
          <p:spPr>
            <a:xfrm>
              <a:off x="3560027"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flip="none" rotWithShape="1">
              <a:gsLst>
                <a:gs pos="65000">
                  <a:srgbClr val="6CB1CA"/>
                </a:gs>
                <a:gs pos="50000">
                  <a:srgbClr val="4A94AF"/>
                </a:gs>
                <a:gs pos="0">
                  <a:srgbClr val="377F99"/>
                </a:gs>
              </a:gsLst>
              <a:lin ang="66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2" name="矩形 2"/>
            <p:cNvSpPr/>
            <p:nvPr/>
          </p:nvSpPr>
          <p:spPr>
            <a:xfrm>
              <a:off x="5297416"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65000">
                  <a:srgbClr val="6CB1CA"/>
                </a:gs>
                <a:gs pos="15000">
                  <a:srgbClr val="4A94AF"/>
                </a:gs>
                <a:gs pos="0">
                  <a:srgbClr val="377F99"/>
                </a:gs>
              </a:gsLst>
              <a:lin ang="54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3" name="TextBox 17"/>
            <p:cNvSpPr txBox="1"/>
            <p:nvPr/>
          </p:nvSpPr>
          <p:spPr>
            <a:xfrm>
              <a:off x="3560028" y="1256350"/>
              <a:ext cx="829275" cy="507831"/>
            </a:xfrm>
            <a:prstGeom prst="rect">
              <a:avLst/>
            </a:prstGeom>
            <a:noFill/>
            <a:effectLst/>
            <a:scene3d>
              <a:camera prst="orthographicFront"/>
              <a:lightRig rig="threePt" dir="t"/>
            </a:scene3d>
            <a:sp3d prstMaterial="matte"/>
          </p:spPr>
          <p:txBody>
            <a:bodyPr wrap="square" rtlCol="0">
              <a:spAutoFit/>
            </a:bodyPr>
            <a:lstStyle/>
            <a:p>
              <a:pPr algn="ctr"/>
              <a:r>
                <a:rPr lang="en-US" altLang="zh-CN" sz="2700" dirty="0">
                  <a:solidFill>
                    <a:schemeClr val="bg1"/>
                  </a:solidFill>
                  <a:latin typeface="Algerian" pitchFamily="82" charset="0"/>
                </a:rPr>
                <a:t>02</a:t>
              </a:r>
              <a:endParaRPr lang="zh-CN" altLang="en-US" sz="2700" dirty="0">
                <a:solidFill>
                  <a:schemeClr val="bg1"/>
                </a:solidFill>
                <a:latin typeface="Algerian" pitchFamily="82" charset="0"/>
              </a:endParaRPr>
            </a:p>
          </p:txBody>
        </p:sp>
        <p:sp>
          <p:nvSpPr>
            <p:cNvPr id="44" name="TextBox 19"/>
            <p:cNvSpPr txBox="1"/>
            <p:nvPr/>
          </p:nvSpPr>
          <p:spPr>
            <a:xfrm>
              <a:off x="3803754" y="1991836"/>
              <a:ext cx="1704350" cy="1061829"/>
            </a:xfrm>
            <a:prstGeom prst="rect">
              <a:avLst/>
            </a:prstGeom>
            <a:noFill/>
          </p:spPr>
          <p:txBody>
            <a:bodyPr wrap="square" rtlCol="0">
              <a:spAutoFit/>
            </a:bodyPr>
            <a:lstStyle/>
            <a:p>
              <a:r>
                <a:rPr lang="zh-CN" altLang="en-US" sz="900" b="1" dirty="0">
                  <a:solidFill>
                    <a:schemeClr val="bg1"/>
                  </a:solidFill>
                  <a:latin typeface="微软雅黑" panose="020B0503020204020204" pitchFamily="34" charset="-122"/>
                  <a:ea typeface="微软雅黑" panose="020B0503020204020204" pitchFamily="34" charset="-122"/>
                </a:rPr>
                <a:t>系统设计方面依从先进性、实用性、开放性、标准化、可靠性、稳定性、可扩展性、易升级性、安全性、保密性、易维护性、可管理性等原则。</a:t>
              </a:r>
            </a:p>
          </p:txBody>
        </p:sp>
      </p:grpSp>
      <p:grpSp>
        <p:nvGrpSpPr>
          <p:cNvPr id="45" name="组合 21"/>
          <p:cNvGrpSpPr/>
          <p:nvPr/>
        </p:nvGrpSpPr>
        <p:grpSpPr>
          <a:xfrm>
            <a:off x="5625118" y="1580951"/>
            <a:ext cx="1645894" cy="2574975"/>
            <a:chOff x="5976156" y="1256350"/>
            <a:chExt cx="2194525" cy="2574975"/>
          </a:xfrm>
        </p:grpSpPr>
        <p:sp>
          <p:nvSpPr>
            <p:cNvPr id="46" name="梯形 9"/>
            <p:cNvSpPr/>
            <p:nvPr/>
          </p:nvSpPr>
          <p:spPr>
            <a:xfrm flipV="1">
              <a:off x="5976156"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7" name="矩形 2"/>
            <p:cNvSpPr/>
            <p:nvPr/>
          </p:nvSpPr>
          <p:spPr>
            <a:xfrm>
              <a:off x="6061446"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flip="none" rotWithShape="1">
              <a:gsLst>
                <a:gs pos="50000">
                  <a:srgbClr val="CA7F34"/>
                </a:gs>
                <a:gs pos="65000">
                  <a:srgbClr val="DCA56E"/>
                </a:gs>
                <a:gs pos="0">
                  <a:srgbClr val="9E6226"/>
                </a:gs>
              </a:gsLst>
              <a:lin ang="66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8" name="矩形 2"/>
            <p:cNvSpPr/>
            <p:nvPr/>
          </p:nvSpPr>
          <p:spPr>
            <a:xfrm>
              <a:off x="7798835"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15000">
                  <a:srgbClr val="CA7F34"/>
                </a:gs>
                <a:gs pos="65000">
                  <a:srgbClr val="DCA56E"/>
                </a:gs>
                <a:gs pos="0">
                  <a:srgbClr val="9E6226"/>
                </a:gs>
              </a:gsLst>
              <a:lin ang="54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9" name="TextBox 25"/>
            <p:cNvSpPr txBox="1"/>
            <p:nvPr/>
          </p:nvSpPr>
          <p:spPr>
            <a:xfrm>
              <a:off x="6061447" y="1256350"/>
              <a:ext cx="829275" cy="507831"/>
            </a:xfrm>
            <a:prstGeom prst="rect">
              <a:avLst/>
            </a:prstGeom>
            <a:noFill/>
            <a:effectLst/>
            <a:scene3d>
              <a:camera prst="orthographicFront"/>
              <a:lightRig rig="threePt" dir="t"/>
            </a:scene3d>
            <a:sp3d prstMaterial="matte"/>
          </p:spPr>
          <p:txBody>
            <a:bodyPr wrap="square" rtlCol="0">
              <a:spAutoFit/>
            </a:bodyPr>
            <a:lstStyle/>
            <a:p>
              <a:pPr algn="ctr"/>
              <a:r>
                <a:rPr lang="en-US" altLang="zh-CN" sz="2700" dirty="0">
                  <a:solidFill>
                    <a:schemeClr val="bg1"/>
                  </a:solidFill>
                  <a:latin typeface="Algerian" pitchFamily="82" charset="0"/>
                </a:rPr>
                <a:t>03</a:t>
              </a:r>
              <a:endParaRPr lang="zh-CN" altLang="en-US" sz="2700" dirty="0">
                <a:solidFill>
                  <a:schemeClr val="bg1"/>
                </a:solidFill>
                <a:latin typeface="Algerian" pitchFamily="82" charset="0"/>
              </a:endParaRPr>
            </a:p>
          </p:txBody>
        </p:sp>
        <p:sp>
          <p:nvSpPr>
            <p:cNvPr id="50" name="TextBox 27"/>
            <p:cNvSpPr txBox="1"/>
            <p:nvPr/>
          </p:nvSpPr>
          <p:spPr>
            <a:xfrm>
              <a:off x="6252027" y="1991836"/>
              <a:ext cx="1704350" cy="923330"/>
            </a:xfrm>
            <a:prstGeom prst="rect">
              <a:avLst/>
            </a:prstGeom>
            <a:noFill/>
          </p:spPr>
          <p:txBody>
            <a:bodyPr wrap="square" rtlCol="0">
              <a:spAutoFit/>
            </a:bodyPr>
            <a:lstStyle/>
            <a:p>
              <a:r>
                <a:rPr lang="zh-CN" altLang="en-US" sz="900" b="1" dirty="0">
                  <a:solidFill>
                    <a:schemeClr val="bg1"/>
                  </a:solidFill>
                  <a:latin typeface="微软雅黑" panose="020B0503020204020204" pitchFamily="34" charset="-122"/>
                  <a:ea typeface="微软雅黑" panose="020B0503020204020204" pitchFamily="34" charset="-122"/>
                </a:rPr>
                <a:t>功能方面要满足业务功能要覆盖大部分的用户需求，功能灵活可配置，最优的业务操作流程，友好的用户界面等特点。</a:t>
              </a:r>
            </a:p>
          </p:txBody>
        </p:sp>
      </p:grpSp>
      <p:sp>
        <p:nvSpPr>
          <p:cNvPr id="51" name="TextBox 1"/>
          <p:cNvSpPr txBox="1"/>
          <p:nvPr/>
        </p:nvSpPr>
        <p:spPr>
          <a:xfrm>
            <a:off x="1125587" y="1179361"/>
            <a:ext cx="2048587" cy="300082"/>
          </a:xfrm>
          <a:prstGeom prst="rect">
            <a:avLst/>
          </a:prstGeom>
          <a:noFill/>
        </p:spPr>
        <p:txBody>
          <a:bodyPr wrap="square" rtlCol="0">
            <a:spAutoFit/>
          </a:bodyPr>
          <a:lstStyle/>
          <a:p>
            <a:pPr algn="ctr"/>
            <a:r>
              <a:rPr lang="zh-CN" altLang="en-US" sz="1350" b="1" dirty="0" smtClean="0">
                <a:latin typeface="微软雅黑" pitchFamily="34" charset="-122"/>
                <a:ea typeface="微软雅黑" pitchFamily="34" charset="-122"/>
              </a:rPr>
              <a:t>（一）从实际需求出发</a:t>
            </a:r>
            <a:endParaRPr lang="zh-CN" altLang="en-US" sz="1350" b="1" dirty="0">
              <a:latin typeface="微软雅黑" pitchFamily="34" charset="-122"/>
              <a:ea typeface="微软雅黑" pitchFamily="34" charset="-122"/>
            </a:endParaRPr>
          </a:p>
        </p:txBody>
      </p:sp>
      <p:sp>
        <p:nvSpPr>
          <p:cNvPr id="52" name="TextBox 35"/>
          <p:cNvSpPr txBox="1"/>
          <p:nvPr/>
        </p:nvSpPr>
        <p:spPr>
          <a:xfrm>
            <a:off x="3215510" y="1179361"/>
            <a:ext cx="2438935" cy="300082"/>
          </a:xfrm>
          <a:prstGeom prst="rect">
            <a:avLst/>
          </a:prstGeom>
          <a:noFill/>
        </p:spPr>
        <p:txBody>
          <a:bodyPr wrap="square" rtlCol="0">
            <a:spAutoFit/>
          </a:bodyPr>
          <a:lstStyle/>
          <a:p>
            <a:pPr algn="ctr"/>
            <a:r>
              <a:rPr lang="zh-CN" altLang="en-US" sz="1350" b="1" dirty="0" smtClean="0">
                <a:latin typeface="微软雅黑" pitchFamily="34" charset="-122"/>
                <a:ea typeface="微软雅黑" pitchFamily="34" charset="-122"/>
              </a:rPr>
              <a:t>（二）安全</a:t>
            </a:r>
            <a:r>
              <a:rPr lang="zh-CN" altLang="en-US" sz="1350" b="1" dirty="0">
                <a:latin typeface="微软雅黑" pitchFamily="34" charset="-122"/>
                <a:ea typeface="微软雅黑" pitchFamily="34" charset="-122"/>
              </a:rPr>
              <a:t>、稳定、易维护</a:t>
            </a:r>
          </a:p>
        </p:txBody>
      </p:sp>
      <p:sp>
        <p:nvSpPr>
          <p:cNvPr id="53" name="TextBox 36"/>
          <p:cNvSpPr txBox="1"/>
          <p:nvPr/>
        </p:nvSpPr>
        <p:spPr>
          <a:xfrm>
            <a:off x="5314207" y="1176778"/>
            <a:ext cx="2250249" cy="300082"/>
          </a:xfrm>
          <a:prstGeom prst="rect">
            <a:avLst/>
          </a:prstGeom>
          <a:noFill/>
        </p:spPr>
        <p:txBody>
          <a:bodyPr wrap="square" rtlCol="0">
            <a:spAutoFit/>
          </a:bodyPr>
          <a:lstStyle/>
          <a:p>
            <a:pPr algn="ctr"/>
            <a:r>
              <a:rPr lang="zh-CN" altLang="en-US" sz="1350" b="1" dirty="0" smtClean="0">
                <a:latin typeface="微软雅黑" pitchFamily="34" charset="-122"/>
                <a:ea typeface="微软雅黑" pitchFamily="34" charset="-122"/>
              </a:rPr>
              <a:t>（三）个性化</a:t>
            </a:r>
            <a:r>
              <a:rPr lang="zh-CN" altLang="en-US" sz="1350" b="1" dirty="0">
                <a:latin typeface="微软雅黑" pitchFamily="34" charset="-122"/>
                <a:ea typeface="微软雅黑" pitchFamily="34" charset="-122"/>
              </a:rPr>
              <a:t>灵活配置</a:t>
            </a:r>
          </a:p>
        </p:txBody>
      </p:sp>
    </p:spTree>
    <p:extLst>
      <p:ext uri="{BB962C8B-B14F-4D97-AF65-F5344CB8AC3E}">
        <p14:creationId xmlns:p14="http://schemas.microsoft.com/office/powerpoint/2010/main" val="2682652935"/>
      </p:ext>
    </p:extLst>
  </p:cSld>
  <p:clrMapOvr>
    <a:masterClrMapping/>
  </p:clrMapOvr>
  <p:transition>
    <p:zoom/>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994915" y="467016"/>
            <a:ext cx="7154169" cy="476846"/>
          </a:xfrm>
        </p:spPr>
        <p:txBody>
          <a:bodyPr>
            <a:normAutofit/>
          </a:bodyPr>
          <a:lstStyle/>
          <a:p>
            <a:r>
              <a:rPr lang="zh-CN" altLang="en-US" sz="2400" b="0" dirty="0" smtClean="0">
                <a:latin typeface="黑体" pitchFamily="49" charset="-122"/>
                <a:ea typeface="黑体" pitchFamily="49" charset="-122"/>
              </a:rPr>
              <a:t>二、</a:t>
            </a:r>
            <a:r>
              <a:rPr lang="zh-CN" altLang="en-US" sz="2400" dirty="0">
                <a:latin typeface="微软雅黑" panose="020B0503020204020204" pitchFamily="34" charset="-122"/>
                <a:ea typeface="微软雅黑" panose="020B0503020204020204" pitchFamily="34" charset="-122"/>
              </a:rPr>
              <a:t>遵守职业院校数字</a:t>
            </a:r>
            <a:r>
              <a:rPr lang="zh-CN" altLang="en-US" sz="2400" dirty="0" smtClean="0">
                <a:latin typeface="微软雅黑" panose="020B0503020204020204" pitchFamily="34" charset="-122"/>
                <a:ea typeface="微软雅黑" panose="020B0503020204020204" pitchFamily="34" charset="-122"/>
              </a:rPr>
              <a:t>校园设计原则</a:t>
            </a:r>
            <a:endParaRPr lang="zh-CN" altLang="en-US" sz="2400" b="0" dirty="0">
              <a:latin typeface="微软雅黑" panose="020B0503020204020204" pitchFamily="34" charset="-122"/>
              <a:ea typeface="微软雅黑" panose="020B0503020204020204" pitchFamily="34" charset="-122"/>
            </a:endParaRPr>
          </a:p>
        </p:txBody>
      </p:sp>
      <p:grpSp>
        <p:nvGrpSpPr>
          <p:cNvPr id="4" name="组合 5"/>
          <p:cNvGrpSpPr/>
          <p:nvPr/>
        </p:nvGrpSpPr>
        <p:grpSpPr>
          <a:xfrm>
            <a:off x="1872990" y="1580951"/>
            <a:ext cx="1645894" cy="2574975"/>
            <a:chOff x="973319" y="1256350"/>
            <a:chExt cx="2194525" cy="2574975"/>
          </a:xfrm>
        </p:grpSpPr>
        <p:sp>
          <p:nvSpPr>
            <p:cNvPr id="5" name="梯形 9"/>
            <p:cNvSpPr/>
            <p:nvPr/>
          </p:nvSpPr>
          <p:spPr>
            <a:xfrm flipV="1">
              <a:off x="973319"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2"/>
            <p:cNvSpPr/>
            <p:nvPr/>
          </p:nvSpPr>
          <p:spPr>
            <a:xfrm>
              <a:off x="1058609"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a:gsLst>
                <a:gs pos="49000">
                  <a:srgbClr val="F9B61F"/>
                </a:gs>
                <a:gs pos="0">
                  <a:srgbClr val="FFB153"/>
                </a:gs>
                <a:gs pos="73000">
                  <a:srgbClr val="FBC753"/>
                </a:gs>
              </a:gsLst>
              <a:lin ang="660000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2"/>
            <p:cNvSpPr/>
            <p:nvPr/>
          </p:nvSpPr>
          <p:spPr>
            <a:xfrm>
              <a:off x="2795998"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15000">
                  <a:srgbClr val="F9CD45"/>
                </a:gs>
                <a:gs pos="0">
                  <a:srgbClr val="FFB153"/>
                </a:gs>
                <a:gs pos="65000">
                  <a:srgbClr val="FBC753"/>
                </a:gs>
              </a:gsLst>
              <a:lin ang="5400000" scaled="1"/>
              <a:tileRect/>
            </a:gradFill>
            <a:ln w="3175">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TextBox 9"/>
            <p:cNvSpPr txBox="1"/>
            <p:nvPr/>
          </p:nvSpPr>
          <p:spPr>
            <a:xfrm>
              <a:off x="1058610" y="1256350"/>
              <a:ext cx="829275" cy="507831"/>
            </a:xfrm>
            <a:prstGeom prst="rect">
              <a:avLst/>
            </a:prstGeom>
            <a:noFill/>
            <a:effectLst/>
            <a:scene3d>
              <a:camera prst="orthographicFront"/>
              <a:lightRig rig="threePt" dir="t"/>
            </a:scene3d>
            <a:sp3d prstMaterial="matte"/>
          </p:spPr>
          <p:txBody>
            <a:bodyPr wrap="square" rtlCol="0">
              <a:spAutoFit/>
              <a:sp3d/>
            </a:bodyPr>
            <a:lstStyle/>
            <a:p>
              <a:pPr algn="ctr"/>
              <a:r>
                <a:rPr lang="en-US" altLang="zh-CN" sz="2700" dirty="0">
                  <a:solidFill>
                    <a:schemeClr val="bg1"/>
                  </a:solidFill>
                  <a:latin typeface="Algerian" pitchFamily="82" charset="0"/>
                </a:rPr>
                <a:t>01</a:t>
              </a:r>
              <a:endParaRPr lang="zh-CN" altLang="en-US" sz="2700" dirty="0">
                <a:solidFill>
                  <a:schemeClr val="bg1"/>
                </a:solidFill>
                <a:latin typeface="Algerian" pitchFamily="82" charset="0"/>
              </a:endParaRPr>
            </a:p>
          </p:txBody>
        </p:sp>
        <p:sp>
          <p:nvSpPr>
            <p:cNvPr id="11" name="TextBox 12"/>
            <p:cNvSpPr txBox="1"/>
            <p:nvPr/>
          </p:nvSpPr>
          <p:spPr>
            <a:xfrm>
              <a:off x="1342507" y="2005227"/>
              <a:ext cx="1609934" cy="923330"/>
            </a:xfrm>
            <a:prstGeom prst="rect">
              <a:avLst/>
            </a:prstGeom>
            <a:noFill/>
          </p:spPr>
          <p:txBody>
            <a:bodyPr wrap="square" rtlCol="0">
              <a:spAutoFit/>
            </a:bodyPr>
            <a:lstStyle/>
            <a:p>
              <a:pPr lvl="0"/>
              <a:r>
                <a:rPr lang="zh-CN" altLang="en-US" dirty="0">
                  <a:latin typeface="微软雅黑" panose="020B0503020204020204" pitchFamily="34" charset="-122"/>
                  <a:ea typeface="微软雅黑" panose="020B0503020204020204" pitchFamily="34" charset="-122"/>
                </a:rPr>
                <a:t>按照院校职能部门</a:t>
              </a:r>
              <a:endParaRPr lang="en-US" altLang="zh-CN" dirty="0">
                <a:latin typeface="微软雅黑" panose="020B0503020204020204" pitchFamily="34" charset="-122"/>
                <a:ea typeface="微软雅黑" panose="020B0503020204020204" pitchFamily="34" charset="-122"/>
              </a:endParaRPr>
            </a:p>
            <a:p>
              <a:pPr lvl="0"/>
              <a:r>
                <a:rPr lang="zh-CN" altLang="en-US" dirty="0">
                  <a:latin typeface="微软雅黑" panose="020B0503020204020204" pitchFamily="34" charset="-122"/>
                  <a:ea typeface="微软雅黑" panose="020B0503020204020204" pitchFamily="34" charset="-122"/>
                </a:rPr>
                <a:t>提出需求</a:t>
              </a:r>
            </a:p>
          </p:txBody>
        </p:sp>
      </p:grpSp>
      <p:grpSp>
        <p:nvGrpSpPr>
          <p:cNvPr id="12" name="组合 13"/>
          <p:cNvGrpSpPr/>
          <p:nvPr/>
        </p:nvGrpSpPr>
        <p:grpSpPr>
          <a:xfrm>
            <a:off x="3749054" y="1580951"/>
            <a:ext cx="1645894" cy="2574975"/>
            <a:chOff x="3474737" y="1256350"/>
            <a:chExt cx="2194525" cy="2574975"/>
          </a:xfrm>
        </p:grpSpPr>
        <p:sp>
          <p:nvSpPr>
            <p:cNvPr id="13" name="梯形 9"/>
            <p:cNvSpPr/>
            <p:nvPr/>
          </p:nvSpPr>
          <p:spPr>
            <a:xfrm flipV="1">
              <a:off x="3474737"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矩形 2"/>
            <p:cNvSpPr/>
            <p:nvPr/>
          </p:nvSpPr>
          <p:spPr>
            <a:xfrm>
              <a:off x="3560027"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flip="none" rotWithShape="1">
              <a:gsLst>
                <a:gs pos="65000">
                  <a:srgbClr val="6CB1CA"/>
                </a:gs>
                <a:gs pos="50000">
                  <a:srgbClr val="4A94AF"/>
                </a:gs>
                <a:gs pos="0">
                  <a:srgbClr val="377F99"/>
                </a:gs>
              </a:gsLst>
              <a:lin ang="66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5" name="矩形 2"/>
            <p:cNvSpPr/>
            <p:nvPr/>
          </p:nvSpPr>
          <p:spPr>
            <a:xfrm>
              <a:off x="5297416"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65000">
                  <a:srgbClr val="6CB1CA"/>
                </a:gs>
                <a:gs pos="15000">
                  <a:srgbClr val="4A94AF"/>
                </a:gs>
                <a:gs pos="0">
                  <a:srgbClr val="377F99"/>
                </a:gs>
              </a:gsLst>
              <a:lin ang="54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TextBox 17"/>
            <p:cNvSpPr txBox="1"/>
            <p:nvPr/>
          </p:nvSpPr>
          <p:spPr>
            <a:xfrm>
              <a:off x="3560028" y="1256350"/>
              <a:ext cx="829275" cy="507831"/>
            </a:xfrm>
            <a:prstGeom prst="rect">
              <a:avLst/>
            </a:prstGeom>
            <a:noFill/>
            <a:effectLst/>
            <a:scene3d>
              <a:camera prst="orthographicFront"/>
              <a:lightRig rig="threePt" dir="t"/>
            </a:scene3d>
            <a:sp3d prstMaterial="matte"/>
          </p:spPr>
          <p:txBody>
            <a:bodyPr wrap="square" rtlCol="0">
              <a:spAutoFit/>
            </a:bodyPr>
            <a:lstStyle/>
            <a:p>
              <a:pPr algn="ctr"/>
              <a:r>
                <a:rPr lang="en-US" altLang="zh-CN" sz="2700" dirty="0">
                  <a:solidFill>
                    <a:schemeClr val="bg1"/>
                  </a:solidFill>
                  <a:latin typeface="Algerian" pitchFamily="82" charset="0"/>
                </a:rPr>
                <a:t>02</a:t>
              </a:r>
              <a:endParaRPr lang="zh-CN" altLang="en-US" sz="2700" dirty="0">
                <a:solidFill>
                  <a:schemeClr val="bg1"/>
                </a:solidFill>
                <a:latin typeface="Algerian" pitchFamily="82" charset="0"/>
              </a:endParaRPr>
            </a:p>
          </p:txBody>
        </p:sp>
        <p:sp>
          <p:nvSpPr>
            <p:cNvPr id="17" name="TextBox 19"/>
            <p:cNvSpPr txBox="1"/>
            <p:nvPr/>
          </p:nvSpPr>
          <p:spPr>
            <a:xfrm>
              <a:off x="3803754" y="1991836"/>
              <a:ext cx="1704350" cy="1200329"/>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统一规划</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统一设计</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统一管理</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统一评价</a:t>
              </a:r>
            </a:p>
          </p:txBody>
        </p:sp>
      </p:grpSp>
      <p:grpSp>
        <p:nvGrpSpPr>
          <p:cNvPr id="18" name="组合 21"/>
          <p:cNvGrpSpPr/>
          <p:nvPr/>
        </p:nvGrpSpPr>
        <p:grpSpPr>
          <a:xfrm>
            <a:off x="5625118" y="1580951"/>
            <a:ext cx="1645894" cy="2574975"/>
            <a:chOff x="5976156" y="1256350"/>
            <a:chExt cx="2194525" cy="2574975"/>
          </a:xfrm>
        </p:grpSpPr>
        <p:sp>
          <p:nvSpPr>
            <p:cNvPr id="19" name="梯形 9"/>
            <p:cNvSpPr/>
            <p:nvPr/>
          </p:nvSpPr>
          <p:spPr>
            <a:xfrm flipV="1">
              <a:off x="5976156"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矩形 2"/>
            <p:cNvSpPr/>
            <p:nvPr/>
          </p:nvSpPr>
          <p:spPr>
            <a:xfrm>
              <a:off x="6061446"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flip="none" rotWithShape="1">
              <a:gsLst>
                <a:gs pos="50000">
                  <a:srgbClr val="CA7F34"/>
                </a:gs>
                <a:gs pos="65000">
                  <a:srgbClr val="DCA56E"/>
                </a:gs>
                <a:gs pos="0">
                  <a:srgbClr val="9E6226"/>
                </a:gs>
              </a:gsLst>
              <a:lin ang="66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1" name="矩形 2"/>
            <p:cNvSpPr/>
            <p:nvPr/>
          </p:nvSpPr>
          <p:spPr>
            <a:xfrm>
              <a:off x="7798835"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15000">
                  <a:srgbClr val="CA7F34"/>
                </a:gs>
                <a:gs pos="65000">
                  <a:srgbClr val="DCA56E"/>
                </a:gs>
                <a:gs pos="0">
                  <a:srgbClr val="9E6226"/>
                </a:gs>
              </a:gsLst>
              <a:lin ang="54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2" name="TextBox 25"/>
            <p:cNvSpPr txBox="1"/>
            <p:nvPr/>
          </p:nvSpPr>
          <p:spPr>
            <a:xfrm>
              <a:off x="6061447" y="1256350"/>
              <a:ext cx="829275" cy="507831"/>
            </a:xfrm>
            <a:prstGeom prst="rect">
              <a:avLst/>
            </a:prstGeom>
            <a:noFill/>
            <a:effectLst/>
            <a:scene3d>
              <a:camera prst="orthographicFront"/>
              <a:lightRig rig="threePt" dir="t"/>
            </a:scene3d>
            <a:sp3d prstMaterial="matte"/>
          </p:spPr>
          <p:txBody>
            <a:bodyPr wrap="square" rtlCol="0">
              <a:spAutoFit/>
            </a:bodyPr>
            <a:lstStyle/>
            <a:p>
              <a:pPr algn="ctr"/>
              <a:r>
                <a:rPr lang="en-US" altLang="zh-CN" sz="2700" dirty="0">
                  <a:solidFill>
                    <a:schemeClr val="bg1"/>
                  </a:solidFill>
                  <a:latin typeface="Algerian" pitchFamily="82" charset="0"/>
                </a:rPr>
                <a:t>03</a:t>
              </a:r>
              <a:endParaRPr lang="zh-CN" altLang="en-US" sz="2700" dirty="0">
                <a:solidFill>
                  <a:schemeClr val="bg1"/>
                </a:solidFill>
                <a:latin typeface="Algerian" pitchFamily="82" charset="0"/>
              </a:endParaRPr>
            </a:p>
          </p:txBody>
        </p:sp>
        <p:sp>
          <p:nvSpPr>
            <p:cNvPr id="23" name="TextBox 27"/>
            <p:cNvSpPr txBox="1"/>
            <p:nvPr/>
          </p:nvSpPr>
          <p:spPr>
            <a:xfrm>
              <a:off x="6252027" y="1991836"/>
              <a:ext cx="1704350" cy="923330"/>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建研结合</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建用结合</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建评结合</a:t>
              </a:r>
            </a:p>
          </p:txBody>
        </p:sp>
      </p:grpSp>
      <p:sp>
        <p:nvSpPr>
          <p:cNvPr id="24" name="TextBox 1"/>
          <p:cNvSpPr txBox="1"/>
          <p:nvPr/>
        </p:nvSpPr>
        <p:spPr>
          <a:xfrm>
            <a:off x="1625354" y="1158867"/>
            <a:ext cx="1826881" cy="300082"/>
          </a:xfrm>
          <a:prstGeom prst="rect">
            <a:avLst/>
          </a:prstGeom>
          <a:noFill/>
        </p:spPr>
        <p:txBody>
          <a:bodyPr wrap="square" rtlCol="0">
            <a:spAutoFit/>
          </a:bodyPr>
          <a:lstStyle/>
          <a:p>
            <a:pPr algn="ctr"/>
            <a:r>
              <a:rPr lang="zh-CN" altLang="en-US" sz="1350" b="1" dirty="0" smtClean="0">
                <a:latin typeface="微软雅黑" pitchFamily="34" charset="-122"/>
                <a:ea typeface="微软雅黑" pitchFamily="34" charset="-122"/>
              </a:rPr>
              <a:t>（四）进行</a:t>
            </a:r>
            <a:r>
              <a:rPr lang="zh-CN" altLang="en-US" sz="1350" b="1" dirty="0">
                <a:latin typeface="微软雅黑" pitchFamily="34" charset="-122"/>
                <a:ea typeface="微软雅黑" pitchFamily="34" charset="-122"/>
              </a:rPr>
              <a:t>需求设计</a:t>
            </a:r>
          </a:p>
        </p:txBody>
      </p:sp>
      <p:sp>
        <p:nvSpPr>
          <p:cNvPr id="25" name="TextBox 35"/>
          <p:cNvSpPr txBox="1"/>
          <p:nvPr/>
        </p:nvSpPr>
        <p:spPr>
          <a:xfrm>
            <a:off x="3565387" y="1158867"/>
            <a:ext cx="1828146" cy="300082"/>
          </a:xfrm>
          <a:prstGeom prst="rect">
            <a:avLst/>
          </a:prstGeom>
          <a:noFill/>
        </p:spPr>
        <p:txBody>
          <a:bodyPr wrap="square" rtlCol="0">
            <a:spAutoFit/>
          </a:bodyPr>
          <a:lstStyle/>
          <a:p>
            <a:pPr algn="ctr"/>
            <a:r>
              <a:rPr lang="zh-CN" altLang="en-US" sz="1350" b="1" dirty="0" smtClean="0">
                <a:latin typeface="微软雅黑" pitchFamily="34" charset="-122"/>
                <a:ea typeface="微软雅黑" pitchFamily="34" charset="-122"/>
              </a:rPr>
              <a:t>（五）形成</a:t>
            </a:r>
            <a:r>
              <a:rPr lang="zh-CN" altLang="en-US" sz="1350" b="1" dirty="0">
                <a:latin typeface="微软雅黑" pitchFamily="34" charset="-122"/>
                <a:ea typeface="微软雅黑" pitchFamily="34" charset="-122"/>
              </a:rPr>
              <a:t>建设规划</a:t>
            </a:r>
          </a:p>
        </p:txBody>
      </p:sp>
      <p:sp>
        <p:nvSpPr>
          <p:cNvPr id="26" name="TextBox 36"/>
          <p:cNvSpPr txBox="1"/>
          <p:nvPr/>
        </p:nvSpPr>
        <p:spPr>
          <a:xfrm>
            <a:off x="5441451" y="1168159"/>
            <a:ext cx="1765594" cy="300082"/>
          </a:xfrm>
          <a:prstGeom prst="rect">
            <a:avLst/>
          </a:prstGeom>
          <a:noFill/>
        </p:spPr>
        <p:txBody>
          <a:bodyPr wrap="square" rtlCol="0">
            <a:spAutoFit/>
          </a:bodyPr>
          <a:lstStyle/>
          <a:p>
            <a:pPr algn="ctr"/>
            <a:r>
              <a:rPr lang="zh-CN" altLang="en-US" sz="1350" b="1" dirty="0" smtClean="0">
                <a:latin typeface="微软雅黑" pitchFamily="34" charset="-122"/>
                <a:ea typeface="微软雅黑" pitchFamily="34" charset="-122"/>
              </a:rPr>
              <a:t>（六）实施</a:t>
            </a:r>
            <a:r>
              <a:rPr lang="zh-CN" altLang="en-US" sz="1350" b="1" dirty="0">
                <a:latin typeface="微软雅黑" pitchFamily="34" charset="-122"/>
                <a:ea typeface="微软雅黑" pitchFamily="34" charset="-122"/>
              </a:rPr>
              <a:t>边建边用</a:t>
            </a:r>
          </a:p>
        </p:txBody>
      </p:sp>
    </p:spTree>
    <p:extLst>
      <p:ext uri="{BB962C8B-B14F-4D97-AF65-F5344CB8AC3E}">
        <p14:creationId xmlns:p14="http://schemas.microsoft.com/office/powerpoint/2010/main" val="3831769601"/>
      </p:ext>
    </p:extLst>
  </p:cSld>
  <p:clrMapOvr>
    <a:masterClrMapping/>
  </p:clrMapOvr>
  <p:transition>
    <p:zoom/>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1021917" y="610221"/>
            <a:ext cx="7154169" cy="476846"/>
          </a:xfrm>
        </p:spPr>
        <p:txBody>
          <a:bodyPr>
            <a:normAutofit/>
          </a:bodyPr>
          <a:lstStyle/>
          <a:p>
            <a:r>
              <a:rPr lang="zh-CN" altLang="en-US" sz="2400" b="0" dirty="0" smtClean="0">
                <a:latin typeface="黑体" pitchFamily="49" charset="-122"/>
                <a:ea typeface="黑体" pitchFamily="49" charset="-122"/>
              </a:rPr>
              <a:t>二、</a:t>
            </a:r>
            <a:r>
              <a:rPr lang="zh-CN" altLang="en-US" sz="2400" dirty="0">
                <a:latin typeface="微软雅黑" panose="020B0503020204020204" pitchFamily="34" charset="-122"/>
                <a:ea typeface="微软雅黑" panose="020B0503020204020204" pitchFamily="34" charset="-122"/>
              </a:rPr>
              <a:t>遵守职业院校数字</a:t>
            </a:r>
            <a:r>
              <a:rPr lang="zh-CN" altLang="en-US" sz="2400" dirty="0" smtClean="0">
                <a:latin typeface="微软雅黑" panose="020B0503020204020204" pitchFamily="34" charset="-122"/>
                <a:ea typeface="微软雅黑" panose="020B0503020204020204" pitchFamily="34" charset="-122"/>
              </a:rPr>
              <a:t>校园设计原则</a:t>
            </a:r>
            <a:endParaRPr lang="zh-CN" altLang="en-US" sz="2400" b="0" dirty="0">
              <a:latin typeface="微软雅黑" panose="020B0503020204020204" pitchFamily="34" charset="-122"/>
              <a:ea typeface="微软雅黑" panose="020B0503020204020204" pitchFamily="34" charset="-122"/>
            </a:endParaRPr>
          </a:p>
        </p:txBody>
      </p:sp>
      <p:grpSp>
        <p:nvGrpSpPr>
          <p:cNvPr id="4" name="组合 5"/>
          <p:cNvGrpSpPr/>
          <p:nvPr/>
        </p:nvGrpSpPr>
        <p:grpSpPr>
          <a:xfrm>
            <a:off x="1899992" y="1995686"/>
            <a:ext cx="1645894" cy="1566863"/>
            <a:chOff x="973319" y="1256350"/>
            <a:chExt cx="2194525" cy="2574975"/>
          </a:xfrm>
        </p:grpSpPr>
        <p:sp>
          <p:nvSpPr>
            <p:cNvPr id="5" name="梯形 9"/>
            <p:cNvSpPr/>
            <p:nvPr/>
          </p:nvSpPr>
          <p:spPr>
            <a:xfrm flipV="1">
              <a:off x="973319"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2"/>
            <p:cNvSpPr/>
            <p:nvPr/>
          </p:nvSpPr>
          <p:spPr>
            <a:xfrm>
              <a:off x="1058609"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a:gsLst>
                <a:gs pos="49000">
                  <a:srgbClr val="F9B61F"/>
                </a:gs>
                <a:gs pos="0">
                  <a:srgbClr val="FFB153"/>
                </a:gs>
                <a:gs pos="73000">
                  <a:srgbClr val="FBC753"/>
                </a:gs>
              </a:gsLst>
              <a:lin ang="660000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2"/>
            <p:cNvSpPr/>
            <p:nvPr/>
          </p:nvSpPr>
          <p:spPr>
            <a:xfrm>
              <a:off x="2795998"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15000">
                  <a:srgbClr val="F9CD45"/>
                </a:gs>
                <a:gs pos="0">
                  <a:srgbClr val="FFB153"/>
                </a:gs>
                <a:gs pos="65000">
                  <a:srgbClr val="FBC753"/>
                </a:gs>
              </a:gsLst>
              <a:lin ang="5400000" scaled="1"/>
              <a:tileRect/>
            </a:gradFill>
            <a:ln w="3175">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TextBox 9"/>
            <p:cNvSpPr txBox="1"/>
            <p:nvPr/>
          </p:nvSpPr>
          <p:spPr>
            <a:xfrm>
              <a:off x="1058610" y="1256350"/>
              <a:ext cx="829275" cy="507831"/>
            </a:xfrm>
            <a:prstGeom prst="rect">
              <a:avLst/>
            </a:prstGeom>
            <a:noFill/>
            <a:effectLst/>
            <a:scene3d>
              <a:camera prst="orthographicFront"/>
              <a:lightRig rig="threePt" dir="t"/>
            </a:scene3d>
            <a:sp3d prstMaterial="matte"/>
          </p:spPr>
          <p:txBody>
            <a:bodyPr wrap="square" rtlCol="0">
              <a:spAutoFit/>
              <a:sp3d/>
            </a:bodyPr>
            <a:lstStyle/>
            <a:p>
              <a:pPr algn="ctr"/>
              <a:r>
                <a:rPr lang="en-US" altLang="zh-CN" sz="2700" dirty="0">
                  <a:solidFill>
                    <a:schemeClr val="bg1"/>
                  </a:solidFill>
                  <a:latin typeface="Algerian" pitchFamily="82" charset="0"/>
                </a:rPr>
                <a:t>01</a:t>
              </a:r>
              <a:endParaRPr lang="zh-CN" altLang="en-US" sz="2700" dirty="0">
                <a:solidFill>
                  <a:schemeClr val="bg1"/>
                </a:solidFill>
                <a:latin typeface="Algerian" pitchFamily="82" charset="0"/>
              </a:endParaRPr>
            </a:p>
          </p:txBody>
        </p:sp>
        <p:sp>
          <p:nvSpPr>
            <p:cNvPr id="11" name="TextBox 12"/>
            <p:cNvSpPr txBox="1"/>
            <p:nvPr/>
          </p:nvSpPr>
          <p:spPr>
            <a:xfrm>
              <a:off x="1431886" y="2966074"/>
              <a:ext cx="1609934" cy="369332"/>
            </a:xfrm>
            <a:prstGeom prst="rect">
              <a:avLst/>
            </a:prstGeom>
            <a:noFill/>
          </p:spPr>
          <p:txBody>
            <a:bodyPr wrap="square" rtlCol="0">
              <a:spAutoFit/>
            </a:bodyPr>
            <a:lstStyle/>
            <a:p>
              <a:pPr lvl="0"/>
              <a:r>
                <a:rPr lang="zh-CN" altLang="en-US" dirty="0">
                  <a:latin typeface="微软雅黑" panose="020B0503020204020204" pitchFamily="34" charset="-122"/>
                  <a:ea typeface="微软雅黑" panose="020B0503020204020204" pitchFamily="34" charset="-122"/>
                </a:rPr>
                <a:t>专家论证</a:t>
              </a:r>
            </a:p>
          </p:txBody>
        </p:sp>
      </p:grpSp>
      <p:grpSp>
        <p:nvGrpSpPr>
          <p:cNvPr id="12" name="组合 13"/>
          <p:cNvGrpSpPr/>
          <p:nvPr/>
        </p:nvGrpSpPr>
        <p:grpSpPr>
          <a:xfrm>
            <a:off x="3776056" y="1995686"/>
            <a:ext cx="1666801" cy="1566863"/>
            <a:chOff x="3474737" y="1256350"/>
            <a:chExt cx="2222401" cy="2574975"/>
          </a:xfrm>
        </p:grpSpPr>
        <p:sp>
          <p:nvSpPr>
            <p:cNvPr id="13" name="梯形 9"/>
            <p:cNvSpPr/>
            <p:nvPr/>
          </p:nvSpPr>
          <p:spPr>
            <a:xfrm flipV="1">
              <a:off x="3474737"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矩形 2"/>
            <p:cNvSpPr/>
            <p:nvPr/>
          </p:nvSpPr>
          <p:spPr>
            <a:xfrm>
              <a:off x="3560027"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flip="none" rotWithShape="1">
              <a:gsLst>
                <a:gs pos="65000">
                  <a:srgbClr val="6CB1CA"/>
                </a:gs>
                <a:gs pos="50000">
                  <a:srgbClr val="4A94AF"/>
                </a:gs>
                <a:gs pos="0">
                  <a:srgbClr val="377F99"/>
                </a:gs>
              </a:gsLst>
              <a:lin ang="66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5" name="矩形 2"/>
            <p:cNvSpPr/>
            <p:nvPr/>
          </p:nvSpPr>
          <p:spPr>
            <a:xfrm>
              <a:off x="5297416"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65000">
                  <a:srgbClr val="6CB1CA"/>
                </a:gs>
                <a:gs pos="15000">
                  <a:srgbClr val="4A94AF"/>
                </a:gs>
                <a:gs pos="0">
                  <a:srgbClr val="377F99"/>
                </a:gs>
              </a:gsLst>
              <a:lin ang="54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TextBox 17"/>
            <p:cNvSpPr txBox="1"/>
            <p:nvPr/>
          </p:nvSpPr>
          <p:spPr>
            <a:xfrm>
              <a:off x="3560028" y="1256350"/>
              <a:ext cx="829275" cy="507831"/>
            </a:xfrm>
            <a:prstGeom prst="rect">
              <a:avLst/>
            </a:prstGeom>
            <a:noFill/>
            <a:effectLst/>
            <a:scene3d>
              <a:camera prst="orthographicFront"/>
              <a:lightRig rig="threePt" dir="t"/>
            </a:scene3d>
            <a:sp3d prstMaterial="matte"/>
          </p:spPr>
          <p:txBody>
            <a:bodyPr wrap="square" rtlCol="0">
              <a:spAutoFit/>
            </a:bodyPr>
            <a:lstStyle/>
            <a:p>
              <a:pPr algn="ctr"/>
              <a:r>
                <a:rPr lang="en-US" altLang="zh-CN" sz="2700" dirty="0">
                  <a:solidFill>
                    <a:schemeClr val="bg1"/>
                  </a:solidFill>
                  <a:latin typeface="Algerian" pitchFamily="82" charset="0"/>
                </a:rPr>
                <a:t>02</a:t>
              </a:r>
              <a:endParaRPr lang="zh-CN" altLang="en-US" sz="2700" dirty="0">
                <a:solidFill>
                  <a:schemeClr val="bg1"/>
                </a:solidFill>
                <a:latin typeface="Algerian" pitchFamily="82" charset="0"/>
              </a:endParaRPr>
            </a:p>
          </p:txBody>
        </p:sp>
        <p:sp>
          <p:nvSpPr>
            <p:cNvPr id="17" name="TextBox 19"/>
            <p:cNvSpPr txBox="1"/>
            <p:nvPr/>
          </p:nvSpPr>
          <p:spPr>
            <a:xfrm>
              <a:off x="3992788" y="2940396"/>
              <a:ext cx="1704350"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适度超前</a:t>
              </a:r>
            </a:p>
          </p:txBody>
        </p:sp>
      </p:grpSp>
      <p:grpSp>
        <p:nvGrpSpPr>
          <p:cNvPr id="18" name="组合 21"/>
          <p:cNvGrpSpPr/>
          <p:nvPr/>
        </p:nvGrpSpPr>
        <p:grpSpPr>
          <a:xfrm>
            <a:off x="5652120" y="1995686"/>
            <a:ext cx="1645894" cy="1575773"/>
            <a:chOff x="5976156" y="1256350"/>
            <a:chExt cx="2194525" cy="2574975"/>
          </a:xfrm>
        </p:grpSpPr>
        <p:sp>
          <p:nvSpPr>
            <p:cNvPr id="19" name="梯形 9"/>
            <p:cNvSpPr/>
            <p:nvPr/>
          </p:nvSpPr>
          <p:spPr>
            <a:xfrm flipV="1">
              <a:off x="5976156"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矩形 2"/>
            <p:cNvSpPr/>
            <p:nvPr/>
          </p:nvSpPr>
          <p:spPr>
            <a:xfrm>
              <a:off x="6061446"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flip="none" rotWithShape="1">
              <a:gsLst>
                <a:gs pos="50000">
                  <a:srgbClr val="CA7F34"/>
                </a:gs>
                <a:gs pos="65000">
                  <a:srgbClr val="DCA56E"/>
                </a:gs>
                <a:gs pos="0">
                  <a:srgbClr val="9E6226"/>
                </a:gs>
              </a:gsLst>
              <a:lin ang="66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1" name="矩形 2"/>
            <p:cNvSpPr/>
            <p:nvPr/>
          </p:nvSpPr>
          <p:spPr>
            <a:xfrm>
              <a:off x="7798835"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15000">
                  <a:srgbClr val="CA7F34"/>
                </a:gs>
                <a:gs pos="65000">
                  <a:srgbClr val="DCA56E"/>
                </a:gs>
                <a:gs pos="0">
                  <a:srgbClr val="9E6226"/>
                </a:gs>
              </a:gsLst>
              <a:lin ang="54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2" name="TextBox 25"/>
            <p:cNvSpPr txBox="1"/>
            <p:nvPr/>
          </p:nvSpPr>
          <p:spPr>
            <a:xfrm>
              <a:off x="6061447" y="1256350"/>
              <a:ext cx="829275" cy="507831"/>
            </a:xfrm>
            <a:prstGeom prst="rect">
              <a:avLst/>
            </a:prstGeom>
            <a:noFill/>
            <a:effectLst/>
            <a:scene3d>
              <a:camera prst="orthographicFront"/>
              <a:lightRig rig="threePt" dir="t"/>
            </a:scene3d>
            <a:sp3d prstMaterial="matte"/>
          </p:spPr>
          <p:txBody>
            <a:bodyPr wrap="square" rtlCol="0">
              <a:spAutoFit/>
            </a:bodyPr>
            <a:lstStyle/>
            <a:p>
              <a:pPr algn="ctr"/>
              <a:r>
                <a:rPr lang="en-US" altLang="zh-CN" sz="2700" dirty="0">
                  <a:solidFill>
                    <a:schemeClr val="bg1"/>
                  </a:solidFill>
                  <a:latin typeface="Algerian" pitchFamily="82" charset="0"/>
                </a:rPr>
                <a:t>03</a:t>
              </a:r>
              <a:endParaRPr lang="zh-CN" altLang="en-US" sz="2700" dirty="0">
                <a:solidFill>
                  <a:schemeClr val="bg1"/>
                </a:solidFill>
                <a:latin typeface="Algerian" pitchFamily="82" charset="0"/>
              </a:endParaRPr>
            </a:p>
          </p:txBody>
        </p:sp>
        <p:sp>
          <p:nvSpPr>
            <p:cNvPr id="23" name="TextBox 27"/>
            <p:cNvSpPr txBox="1"/>
            <p:nvPr/>
          </p:nvSpPr>
          <p:spPr>
            <a:xfrm>
              <a:off x="6427897" y="2925423"/>
              <a:ext cx="1704350"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应用导向</a:t>
              </a:r>
            </a:p>
          </p:txBody>
        </p:sp>
      </p:grpSp>
      <p:sp>
        <p:nvSpPr>
          <p:cNvPr id="2" name="矩形 1"/>
          <p:cNvSpPr/>
          <p:nvPr/>
        </p:nvSpPr>
        <p:spPr>
          <a:xfrm>
            <a:off x="3343775" y="1357696"/>
            <a:ext cx="2492990" cy="400110"/>
          </a:xfrm>
          <a:prstGeom prst="rect">
            <a:avLst/>
          </a:prstGeom>
        </p:spPr>
        <p:txBody>
          <a:bodyPr wrap="none">
            <a:spAutoFit/>
          </a:bodyPr>
          <a:lstStyle/>
          <a:p>
            <a:r>
              <a:rPr lang="zh-CN" altLang="en-US" sz="2000" dirty="0" smtClean="0">
                <a:latin typeface="微软雅黑" panose="020B0503020204020204" pitchFamily="34" charset="-122"/>
                <a:ea typeface="微软雅黑" panose="020B0503020204020204" pitchFamily="34" charset="-122"/>
              </a:rPr>
              <a:t>（七）实施</a:t>
            </a:r>
            <a:r>
              <a:rPr lang="zh-CN" altLang="en-US" sz="2000" dirty="0">
                <a:latin typeface="微软雅黑" panose="020B0503020204020204" pitchFamily="34" charset="-122"/>
                <a:ea typeface="微软雅黑" panose="020B0503020204020204" pitchFamily="34" charset="-122"/>
              </a:rPr>
              <a:t>顶层设计</a:t>
            </a:r>
          </a:p>
        </p:txBody>
      </p:sp>
    </p:spTree>
    <p:extLst>
      <p:ext uri="{BB962C8B-B14F-4D97-AF65-F5344CB8AC3E}">
        <p14:creationId xmlns:p14="http://schemas.microsoft.com/office/powerpoint/2010/main" val="1593449193"/>
      </p:ext>
    </p:extLst>
  </p:cSld>
  <p:clrMapOvr>
    <a:masterClrMapping/>
  </p:clrMapOvr>
  <p:transition>
    <p:zoom/>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标题 1"/>
          <p:cNvSpPr>
            <a:spLocks noGrp="1"/>
          </p:cNvSpPr>
          <p:nvPr>
            <p:ph type="title"/>
          </p:nvPr>
        </p:nvSpPr>
        <p:spPr>
          <a:xfrm>
            <a:off x="971600" y="627534"/>
            <a:ext cx="7154169" cy="476846"/>
          </a:xfrm>
        </p:spPr>
        <p:txBody>
          <a:bodyPr>
            <a:normAutofit/>
          </a:bodyPr>
          <a:lstStyle/>
          <a:p>
            <a:r>
              <a:rPr lang="zh-CN" altLang="en-US" sz="2400" b="0" dirty="0" smtClean="0">
                <a:latin typeface="黑体" pitchFamily="49" charset="-122"/>
                <a:ea typeface="黑体" pitchFamily="49" charset="-122"/>
              </a:rPr>
              <a:t>二、</a:t>
            </a:r>
            <a:r>
              <a:rPr lang="zh-CN" altLang="en-US" sz="2400" dirty="0">
                <a:latin typeface="微软雅黑" panose="020B0503020204020204" pitchFamily="34" charset="-122"/>
                <a:ea typeface="微软雅黑" panose="020B0503020204020204" pitchFamily="34" charset="-122"/>
              </a:rPr>
              <a:t>遵守职业院校数字</a:t>
            </a:r>
            <a:r>
              <a:rPr lang="zh-CN" altLang="en-US" sz="2400" dirty="0" smtClean="0">
                <a:latin typeface="微软雅黑" panose="020B0503020204020204" pitchFamily="34" charset="-122"/>
                <a:ea typeface="微软雅黑" panose="020B0503020204020204" pitchFamily="34" charset="-122"/>
              </a:rPr>
              <a:t>校园设计原则</a:t>
            </a:r>
            <a:endParaRPr lang="zh-CN" altLang="en-US" sz="2400" b="0" dirty="0">
              <a:latin typeface="微软雅黑" panose="020B0503020204020204" pitchFamily="34" charset="-122"/>
              <a:ea typeface="微软雅黑" panose="020B0503020204020204" pitchFamily="34" charset="-122"/>
            </a:endParaRPr>
          </a:p>
        </p:txBody>
      </p:sp>
      <p:grpSp>
        <p:nvGrpSpPr>
          <p:cNvPr id="4" name="组合 5"/>
          <p:cNvGrpSpPr/>
          <p:nvPr/>
        </p:nvGrpSpPr>
        <p:grpSpPr>
          <a:xfrm>
            <a:off x="1849675" y="2012999"/>
            <a:ext cx="1645894" cy="1710879"/>
            <a:chOff x="973319" y="1256350"/>
            <a:chExt cx="2194525" cy="2574975"/>
          </a:xfrm>
        </p:grpSpPr>
        <p:sp>
          <p:nvSpPr>
            <p:cNvPr id="5" name="梯形 9"/>
            <p:cNvSpPr/>
            <p:nvPr/>
          </p:nvSpPr>
          <p:spPr>
            <a:xfrm flipV="1">
              <a:off x="973319"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2"/>
            <p:cNvSpPr/>
            <p:nvPr/>
          </p:nvSpPr>
          <p:spPr>
            <a:xfrm>
              <a:off x="1058609"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a:gsLst>
                <a:gs pos="49000">
                  <a:srgbClr val="F9B61F"/>
                </a:gs>
                <a:gs pos="0">
                  <a:srgbClr val="FFB153"/>
                </a:gs>
                <a:gs pos="73000">
                  <a:srgbClr val="FBC753"/>
                </a:gs>
              </a:gsLst>
              <a:lin ang="660000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2"/>
            <p:cNvSpPr/>
            <p:nvPr/>
          </p:nvSpPr>
          <p:spPr>
            <a:xfrm>
              <a:off x="2795998"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15000">
                  <a:srgbClr val="F9CD45"/>
                </a:gs>
                <a:gs pos="0">
                  <a:srgbClr val="FFB153"/>
                </a:gs>
                <a:gs pos="65000">
                  <a:srgbClr val="FBC753"/>
                </a:gs>
              </a:gsLst>
              <a:lin ang="5400000" scaled="1"/>
              <a:tileRect/>
            </a:gradFill>
            <a:ln w="3175">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TextBox 9"/>
            <p:cNvSpPr txBox="1"/>
            <p:nvPr/>
          </p:nvSpPr>
          <p:spPr>
            <a:xfrm>
              <a:off x="1058610" y="1256350"/>
              <a:ext cx="829275" cy="507831"/>
            </a:xfrm>
            <a:prstGeom prst="rect">
              <a:avLst/>
            </a:prstGeom>
            <a:noFill/>
            <a:effectLst/>
            <a:scene3d>
              <a:camera prst="orthographicFront"/>
              <a:lightRig rig="threePt" dir="t"/>
            </a:scene3d>
            <a:sp3d prstMaterial="matte"/>
          </p:spPr>
          <p:txBody>
            <a:bodyPr wrap="square" rtlCol="0">
              <a:spAutoFit/>
              <a:sp3d/>
            </a:bodyPr>
            <a:lstStyle/>
            <a:p>
              <a:pPr algn="ctr"/>
              <a:r>
                <a:rPr lang="en-US" altLang="zh-CN" sz="2700" dirty="0">
                  <a:solidFill>
                    <a:schemeClr val="bg1"/>
                  </a:solidFill>
                  <a:latin typeface="Algerian" pitchFamily="82" charset="0"/>
                </a:rPr>
                <a:t>01</a:t>
              </a:r>
              <a:endParaRPr lang="zh-CN" altLang="en-US" sz="2700" dirty="0">
                <a:solidFill>
                  <a:schemeClr val="bg1"/>
                </a:solidFill>
                <a:latin typeface="Algerian" pitchFamily="82" charset="0"/>
              </a:endParaRPr>
            </a:p>
          </p:txBody>
        </p:sp>
        <p:sp>
          <p:nvSpPr>
            <p:cNvPr id="11" name="TextBox 12"/>
            <p:cNvSpPr txBox="1"/>
            <p:nvPr/>
          </p:nvSpPr>
          <p:spPr>
            <a:xfrm>
              <a:off x="1342507" y="2005227"/>
              <a:ext cx="1609934" cy="646331"/>
            </a:xfrm>
            <a:prstGeom prst="rect">
              <a:avLst/>
            </a:prstGeom>
            <a:noFill/>
          </p:spPr>
          <p:txBody>
            <a:bodyPr wrap="square" rtlCol="0">
              <a:spAutoFit/>
            </a:bodyPr>
            <a:lstStyle/>
            <a:p>
              <a:pPr lvl="0"/>
              <a:r>
                <a:rPr lang="zh-CN" altLang="en-US" dirty="0">
                  <a:latin typeface="微软雅黑" panose="020B0503020204020204" pitchFamily="34" charset="-122"/>
                  <a:ea typeface="微软雅黑" panose="020B0503020204020204" pitchFamily="34" charset="-122"/>
                </a:rPr>
                <a:t>建设投入</a:t>
              </a:r>
              <a:endParaRPr lang="en-US" altLang="zh-CN" dirty="0">
                <a:latin typeface="微软雅黑" panose="020B0503020204020204" pitchFamily="34" charset="-122"/>
                <a:ea typeface="微软雅黑" panose="020B0503020204020204" pitchFamily="34" charset="-122"/>
              </a:endParaRPr>
            </a:p>
            <a:p>
              <a:pPr lvl="0"/>
              <a:r>
                <a:rPr lang="zh-CN" altLang="en-US" dirty="0">
                  <a:latin typeface="微软雅黑" panose="020B0503020204020204" pitchFamily="34" charset="-122"/>
                  <a:ea typeface="微软雅黑" panose="020B0503020204020204" pitchFamily="34" charset="-122"/>
                </a:rPr>
                <a:t>常态化</a:t>
              </a:r>
            </a:p>
          </p:txBody>
        </p:sp>
      </p:grpSp>
      <p:grpSp>
        <p:nvGrpSpPr>
          <p:cNvPr id="12" name="组合 13"/>
          <p:cNvGrpSpPr/>
          <p:nvPr/>
        </p:nvGrpSpPr>
        <p:grpSpPr>
          <a:xfrm>
            <a:off x="3725739" y="2012999"/>
            <a:ext cx="1645894" cy="1710879"/>
            <a:chOff x="3474737" y="1256350"/>
            <a:chExt cx="2194525" cy="2574975"/>
          </a:xfrm>
        </p:grpSpPr>
        <p:sp>
          <p:nvSpPr>
            <p:cNvPr id="13" name="梯形 9"/>
            <p:cNvSpPr/>
            <p:nvPr/>
          </p:nvSpPr>
          <p:spPr>
            <a:xfrm flipV="1">
              <a:off x="3474737"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矩形 2"/>
            <p:cNvSpPr/>
            <p:nvPr/>
          </p:nvSpPr>
          <p:spPr>
            <a:xfrm>
              <a:off x="3560027"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flip="none" rotWithShape="1">
              <a:gsLst>
                <a:gs pos="65000">
                  <a:srgbClr val="6CB1CA"/>
                </a:gs>
                <a:gs pos="50000">
                  <a:srgbClr val="4A94AF"/>
                </a:gs>
                <a:gs pos="0">
                  <a:srgbClr val="377F99"/>
                </a:gs>
              </a:gsLst>
              <a:lin ang="66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5" name="矩形 2"/>
            <p:cNvSpPr/>
            <p:nvPr/>
          </p:nvSpPr>
          <p:spPr>
            <a:xfrm>
              <a:off x="5297416"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65000">
                  <a:srgbClr val="6CB1CA"/>
                </a:gs>
                <a:gs pos="15000">
                  <a:srgbClr val="4A94AF"/>
                </a:gs>
                <a:gs pos="0">
                  <a:srgbClr val="377F99"/>
                </a:gs>
              </a:gsLst>
              <a:lin ang="54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TextBox 17"/>
            <p:cNvSpPr txBox="1"/>
            <p:nvPr/>
          </p:nvSpPr>
          <p:spPr>
            <a:xfrm>
              <a:off x="3560028" y="1256350"/>
              <a:ext cx="829275" cy="507831"/>
            </a:xfrm>
            <a:prstGeom prst="rect">
              <a:avLst/>
            </a:prstGeom>
            <a:noFill/>
            <a:effectLst/>
            <a:scene3d>
              <a:camera prst="orthographicFront"/>
              <a:lightRig rig="threePt" dir="t"/>
            </a:scene3d>
            <a:sp3d prstMaterial="matte"/>
          </p:spPr>
          <p:txBody>
            <a:bodyPr wrap="square" rtlCol="0">
              <a:spAutoFit/>
            </a:bodyPr>
            <a:lstStyle/>
            <a:p>
              <a:pPr algn="ctr"/>
              <a:r>
                <a:rPr lang="en-US" altLang="zh-CN" sz="2700" dirty="0">
                  <a:solidFill>
                    <a:schemeClr val="bg1"/>
                  </a:solidFill>
                  <a:latin typeface="Algerian" pitchFamily="82" charset="0"/>
                </a:rPr>
                <a:t>02</a:t>
              </a:r>
              <a:endParaRPr lang="zh-CN" altLang="en-US" sz="2700" dirty="0">
                <a:solidFill>
                  <a:schemeClr val="bg1"/>
                </a:solidFill>
                <a:latin typeface="Algerian" pitchFamily="82" charset="0"/>
              </a:endParaRPr>
            </a:p>
          </p:txBody>
        </p:sp>
        <p:sp>
          <p:nvSpPr>
            <p:cNvPr id="17" name="TextBox 19"/>
            <p:cNvSpPr txBox="1"/>
            <p:nvPr/>
          </p:nvSpPr>
          <p:spPr>
            <a:xfrm>
              <a:off x="3803754" y="1991836"/>
              <a:ext cx="1704350" cy="923330"/>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系统升级更新</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常态化</a:t>
              </a:r>
            </a:p>
          </p:txBody>
        </p:sp>
      </p:grpSp>
      <p:grpSp>
        <p:nvGrpSpPr>
          <p:cNvPr id="18" name="组合 21"/>
          <p:cNvGrpSpPr/>
          <p:nvPr/>
        </p:nvGrpSpPr>
        <p:grpSpPr>
          <a:xfrm>
            <a:off x="5601803" y="2012999"/>
            <a:ext cx="1645894" cy="1710879"/>
            <a:chOff x="5976156" y="1256350"/>
            <a:chExt cx="2194525" cy="2574975"/>
          </a:xfrm>
        </p:grpSpPr>
        <p:sp>
          <p:nvSpPr>
            <p:cNvPr id="19" name="梯形 9"/>
            <p:cNvSpPr/>
            <p:nvPr/>
          </p:nvSpPr>
          <p:spPr>
            <a:xfrm flipV="1">
              <a:off x="5976156" y="1256350"/>
              <a:ext cx="2171237" cy="2574975"/>
            </a:xfrm>
            <a:custGeom>
              <a:avLst/>
              <a:gdLst>
                <a:gd name="connsiteX0" fmla="*/ 0 w 1331890"/>
                <a:gd name="connsiteY0" fmla="*/ 1577172 h 1577172"/>
                <a:gd name="connsiteX1" fmla="*/ 378710 w 1331890"/>
                <a:gd name="connsiteY1" fmla="*/ 0 h 1577172"/>
                <a:gd name="connsiteX2" fmla="*/ 953180 w 1331890"/>
                <a:gd name="connsiteY2" fmla="*/ 0 h 1577172"/>
                <a:gd name="connsiteX3" fmla="*/ 1331890 w 1331890"/>
                <a:gd name="connsiteY3" fmla="*/ 1577172 h 1577172"/>
                <a:gd name="connsiteX4" fmla="*/ 0 w 1331890"/>
                <a:gd name="connsiteY4" fmla="*/ 1577172 h 1577172"/>
                <a:gd name="connsiteX0" fmla="*/ 0 w 1331890"/>
                <a:gd name="connsiteY0" fmla="*/ 1579553 h 1579553"/>
                <a:gd name="connsiteX1" fmla="*/ 378710 w 1331890"/>
                <a:gd name="connsiteY1" fmla="*/ 2381 h 1579553"/>
                <a:gd name="connsiteX2" fmla="*/ 1110343 w 1331890"/>
                <a:gd name="connsiteY2" fmla="*/ 0 h 1579553"/>
                <a:gd name="connsiteX3" fmla="*/ 1331890 w 1331890"/>
                <a:gd name="connsiteY3" fmla="*/ 1579553 h 1579553"/>
                <a:gd name="connsiteX4" fmla="*/ 0 w 1331890"/>
                <a:gd name="connsiteY4" fmla="*/ 1579553 h 157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1890" h="1579553">
                  <a:moveTo>
                    <a:pt x="0" y="1579553"/>
                  </a:moveTo>
                  <a:lnTo>
                    <a:pt x="378710" y="2381"/>
                  </a:lnTo>
                  <a:lnTo>
                    <a:pt x="1110343" y="0"/>
                  </a:lnTo>
                  <a:lnTo>
                    <a:pt x="1331890" y="1579553"/>
                  </a:lnTo>
                  <a:lnTo>
                    <a:pt x="0" y="1579553"/>
                  </a:lnTo>
                  <a:close/>
                </a:path>
              </a:pathLst>
            </a:custGeom>
            <a:solidFill>
              <a:srgbClr val="70828A"/>
            </a:solidFill>
            <a:ln>
              <a:noFill/>
            </a:ln>
            <a:effectLst>
              <a:reflection blurRad="6350" stA="300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矩形 2"/>
            <p:cNvSpPr/>
            <p:nvPr/>
          </p:nvSpPr>
          <p:spPr>
            <a:xfrm>
              <a:off x="6061446" y="1545051"/>
              <a:ext cx="2085947" cy="2193554"/>
            </a:xfrm>
            <a:custGeom>
              <a:avLst/>
              <a:gdLst>
                <a:gd name="connsiteX0" fmla="*/ 0 w 1224136"/>
                <a:gd name="connsiteY0" fmla="*/ 0 h 1224136"/>
                <a:gd name="connsiteX1" fmla="*/ 1224136 w 1224136"/>
                <a:gd name="connsiteY1" fmla="*/ 0 h 1224136"/>
                <a:gd name="connsiteX2" fmla="*/ 1224136 w 1224136"/>
                <a:gd name="connsiteY2" fmla="*/ 1224136 h 1224136"/>
                <a:gd name="connsiteX3" fmla="*/ 0 w 1224136"/>
                <a:gd name="connsiteY3" fmla="*/ 1224136 h 1224136"/>
                <a:gd name="connsiteX4" fmla="*/ 0 w 1224136"/>
                <a:gd name="connsiteY4" fmla="*/ 0 h 1224136"/>
                <a:gd name="connsiteX0" fmla="*/ 0 w 1227311"/>
                <a:gd name="connsiteY0" fmla="*/ 0 h 1224136"/>
                <a:gd name="connsiteX1" fmla="*/ 1224136 w 1227311"/>
                <a:gd name="connsiteY1" fmla="*/ 0 h 1224136"/>
                <a:gd name="connsiteX2" fmla="*/ 1227311 w 1227311"/>
                <a:gd name="connsiteY2" fmla="*/ 928861 h 1224136"/>
                <a:gd name="connsiteX3" fmla="*/ 0 w 1227311"/>
                <a:gd name="connsiteY3" fmla="*/ 1224136 h 1224136"/>
                <a:gd name="connsiteX4" fmla="*/ 0 w 1227311"/>
                <a:gd name="connsiteY4" fmla="*/ 0 h 1224136"/>
                <a:gd name="connsiteX0" fmla="*/ 0 w 1260130"/>
                <a:gd name="connsiteY0" fmla="*/ 0 h 1224136"/>
                <a:gd name="connsiteX1" fmla="*/ 1224136 w 1260130"/>
                <a:gd name="connsiteY1" fmla="*/ 0 h 1224136"/>
                <a:gd name="connsiteX2" fmla="*/ 1227311 w 1260130"/>
                <a:gd name="connsiteY2" fmla="*/ 928861 h 1224136"/>
                <a:gd name="connsiteX3" fmla="*/ 0 w 1260130"/>
                <a:gd name="connsiteY3" fmla="*/ 1224136 h 1224136"/>
                <a:gd name="connsiteX4" fmla="*/ 0 w 1260130"/>
                <a:gd name="connsiteY4" fmla="*/ 0 h 1224136"/>
                <a:gd name="connsiteX0" fmla="*/ 0 w 1266322"/>
                <a:gd name="connsiteY0" fmla="*/ 0 h 1224136"/>
                <a:gd name="connsiteX1" fmla="*/ 1224136 w 1266322"/>
                <a:gd name="connsiteY1" fmla="*/ 0 h 1224136"/>
                <a:gd name="connsiteX2" fmla="*/ 1227311 w 1266322"/>
                <a:gd name="connsiteY2" fmla="*/ 928861 h 1224136"/>
                <a:gd name="connsiteX3" fmla="*/ 0 w 1266322"/>
                <a:gd name="connsiteY3" fmla="*/ 1224136 h 1224136"/>
                <a:gd name="connsiteX4" fmla="*/ 0 w 1266322"/>
                <a:gd name="connsiteY4" fmla="*/ 0 h 1224136"/>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6619"/>
                <a:gd name="connsiteY0" fmla="*/ 339725 h 1563861"/>
                <a:gd name="connsiteX1" fmla="*/ 1186036 w 1256619"/>
                <a:gd name="connsiteY1" fmla="*/ 0 h 1563861"/>
                <a:gd name="connsiteX2" fmla="*/ 1227311 w 1256619"/>
                <a:gd name="connsiteY2" fmla="*/ 1268586 h 1563861"/>
                <a:gd name="connsiteX3" fmla="*/ 0 w 1256619"/>
                <a:gd name="connsiteY3" fmla="*/ 1563861 h 1563861"/>
                <a:gd name="connsiteX4" fmla="*/ 0 w 1256619"/>
                <a:gd name="connsiteY4" fmla="*/ 339725 h 1563861"/>
                <a:gd name="connsiteX0" fmla="*/ 0 w 1257251"/>
                <a:gd name="connsiteY0" fmla="*/ 339725 h 1563861"/>
                <a:gd name="connsiteX1" fmla="*/ 1189211 w 1257251"/>
                <a:gd name="connsiteY1" fmla="*/ 0 h 1563861"/>
                <a:gd name="connsiteX2" fmla="*/ 1227311 w 1257251"/>
                <a:gd name="connsiteY2" fmla="*/ 1268586 h 1563861"/>
                <a:gd name="connsiteX3" fmla="*/ 0 w 1257251"/>
                <a:gd name="connsiteY3" fmla="*/ 1563861 h 1563861"/>
                <a:gd name="connsiteX4" fmla="*/ 0 w 1257251"/>
                <a:gd name="connsiteY4" fmla="*/ 339725 h 1563861"/>
                <a:gd name="connsiteX0" fmla="*/ 0 w 1241250"/>
                <a:gd name="connsiteY0" fmla="*/ 298450 h 1522586"/>
                <a:gd name="connsiteX1" fmla="*/ 1024111 w 1241250"/>
                <a:gd name="connsiteY1" fmla="*/ 0 h 1522586"/>
                <a:gd name="connsiteX2" fmla="*/ 1227311 w 1241250"/>
                <a:gd name="connsiteY2" fmla="*/ 1227311 h 1522586"/>
                <a:gd name="connsiteX3" fmla="*/ 0 w 1241250"/>
                <a:gd name="connsiteY3" fmla="*/ 1522586 h 1522586"/>
                <a:gd name="connsiteX4" fmla="*/ 0 w 1241250"/>
                <a:gd name="connsiteY4" fmla="*/ 298450 h 1522586"/>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360"/>
                <a:gd name="connsiteY0" fmla="*/ 310356 h 1534492"/>
                <a:gd name="connsiteX1" fmla="*/ 1026492 w 1241360"/>
                <a:gd name="connsiteY1" fmla="*/ 0 h 1534492"/>
                <a:gd name="connsiteX2" fmla="*/ 1227311 w 1241360"/>
                <a:gd name="connsiteY2" fmla="*/ 1239217 h 1534492"/>
                <a:gd name="connsiteX3" fmla="*/ 0 w 1241360"/>
                <a:gd name="connsiteY3" fmla="*/ 1534492 h 1534492"/>
                <a:gd name="connsiteX4" fmla="*/ 0 w 1241360"/>
                <a:gd name="connsiteY4" fmla="*/ 310356 h 1534492"/>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539255"/>
                <a:gd name="connsiteX1" fmla="*/ 1028873 w 1241471"/>
                <a:gd name="connsiteY1" fmla="*/ 0 h 1539255"/>
                <a:gd name="connsiteX2" fmla="*/ 1227311 w 1241471"/>
                <a:gd name="connsiteY2" fmla="*/ 1243980 h 1539255"/>
                <a:gd name="connsiteX3" fmla="*/ 0 w 1241471"/>
                <a:gd name="connsiteY3" fmla="*/ 1539255 h 1539255"/>
                <a:gd name="connsiteX4" fmla="*/ 0 w 1241471"/>
                <a:gd name="connsiteY4" fmla="*/ 315119 h 1539255"/>
                <a:gd name="connsiteX0" fmla="*/ 0 w 1241471"/>
                <a:gd name="connsiteY0" fmla="*/ 315119 h 1390030"/>
                <a:gd name="connsiteX1" fmla="*/ 1028873 w 1241471"/>
                <a:gd name="connsiteY1" fmla="*/ 0 h 1390030"/>
                <a:gd name="connsiteX2" fmla="*/ 1227311 w 1241471"/>
                <a:gd name="connsiteY2" fmla="*/ 1243980 h 1390030"/>
                <a:gd name="connsiteX3" fmla="*/ 158750 w 1241471"/>
                <a:gd name="connsiteY3" fmla="*/ 1390030 h 1390030"/>
                <a:gd name="connsiteX4" fmla="*/ 0 w 1241471"/>
                <a:gd name="connsiteY4" fmla="*/ 315119 h 1390030"/>
                <a:gd name="connsiteX0" fmla="*/ 0 w 1241471"/>
                <a:gd name="connsiteY0" fmla="*/ 315119 h 1345580"/>
                <a:gd name="connsiteX1" fmla="*/ 1028873 w 1241471"/>
                <a:gd name="connsiteY1" fmla="*/ 0 h 1345580"/>
                <a:gd name="connsiteX2" fmla="*/ 1227311 w 1241471"/>
                <a:gd name="connsiteY2" fmla="*/ 1243980 h 1345580"/>
                <a:gd name="connsiteX3" fmla="*/ 247650 w 1241471"/>
                <a:gd name="connsiteY3" fmla="*/ 1345580 h 1345580"/>
                <a:gd name="connsiteX4" fmla="*/ 0 w 1241471"/>
                <a:gd name="connsiteY4" fmla="*/ 315119 h 1345580"/>
                <a:gd name="connsiteX0" fmla="*/ 0 w 1279571"/>
                <a:gd name="connsiteY0" fmla="*/ 329407 h 1345580"/>
                <a:gd name="connsiteX1" fmla="*/ 1066973 w 1279571"/>
                <a:gd name="connsiteY1" fmla="*/ 0 h 1345580"/>
                <a:gd name="connsiteX2" fmla="*/ 1265411 w 1279571"/>
                <a:gd name="connsiteY2" fmla="*/ 1243980 h 1345580"/>
                <a:gd name="connsiteX3" fmla="*/ 285750 w 1279571"/>
                <a:gd name="connsiteY3" fmla="*/ 1345580 h 1345580"/>
                <a:gd name="connsiteX4" fmla="*/ 0 w 1279571"/>
                <a:gd name="connsiteY4" fmla="*/ 329407 h 1345580"/>
                <a:gd name="connsiteX0" fmla="*/ 0 w 1279571"/>
                <a:gd name="connsiteY0" fmla="*/ 329407 h 1345580"/>
                <a:gd name="connsiteX1" fmla="*/ 1066973 w 1279571"/>
                <a:gd name="connsiteY1" fmla="*/ 0 h 1345580"/>
                <a:gd name="connsiteX2" fmla="*/ 1265411 w 1279571"/>
                <a:gd name="connsiteY2" fmla="*/ 1243980 h 1345580"/>
                <a:gd name="connsiteX3" fmla="*/ 252413 w 1279571"/>
                <a:gd name="connsiteY3" fmla="*/ 1345580 h 1345580"/>
                <a:gd name="connsiteX4" fmla="*/ 0 w 1279571"/>
                <a:gd name="connsiteY4" fmla="*/ 329407 h 134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571" h="1345580">
                  <a:moveTo>
                    <a:pt x="0" y="329407"/>
                  </a:moveTo>
                  <a:cubicBezTo>
                    <a:pt x="391376" y="146315"/>
                    <a:pt x="624796" y="67204"/>
                    <a:pt x="1066973" y="0"/>
                  </a:cubicBezTo>
                  <a:cubicBezTo>
                    <a:pt x="1093431" y="74670"/>
                    <a:pt x="1340553" y="905785"/>
                    <a:pt x="1265411" y="1243980"/>
                  </a:cubicBezTo>
                  <a:lnTo>
                    <a:pt x="252413" y="1345580"/>
                  </a:lnTo>
                  <a:lnTo>
                    <a:pt x="0" y="329407"/>
                  </a:lnTo>
                  <a:close/>
                </a:path>
              </a:pathLst>
            </a:custGeom>
            <a:gradFill flip="none" rotWithShape="1">
              <a:gsLst>
                <a:gs pos="50000">
                  <a:srgbClr val="CA7F34"/>
                </a:gs>
                <a:gs pos="65000">
                  <a:srgbClr val="DCA56E"/>
                </a:gs>
                <a:gs pos="0">
                  <a:srgbClr val="9E6226"/>
                </a:gs>
              </a:gsLst>
              <a:lin ang="66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1" name="矩形 2"/>
            <p:cNvSpPr/>
            <p:nvPr/>
          </p:nvSpPr>
          <p:spPr>
            <a:xfrm>
              <a:off x="7798835" y="1545052"/>
              <a:ext cx="371846" cy="2027489"/>
            </a:xfrm>
            <a:custGeom>
              <a:avLst/>
              <a:gdLst/>
              <a:ahLst/>
              <a:cxnLst/>
              <a:rect l="l" t="t" r="r" b="b"/>
              <a:pathLst>
                <a:path w="371846" h="2027489">
                  <a:moveTo>
                    <a:pt x="5911" y="0"/>
                  </a:moveTo>
                  <a:lnTo>
                    <a:pt x="297952" y="188568"/>
                  </a:lnTo>
                  <a:cubicBezTo>
                    <a:pt x="352167" y="634733"/>
                    <a:pt x="419556" y="1592856"/>
                    <a:pt x="323110" y="2027487"/>
                  </a:cubicBezTo>
                  <a:lnTo>
                    <a:pt x="323099" y="2027489"/>
                  </a:lnTo>
                  <a:cubicBezTo>
                    <a:pt x="444970" y="1477912"/>
                    <a:pt x="45505" y="131076"/>
                    <a:pt x="0" y="1208"/>
                  </a:cubicBezTo>
                  <a:cubicBezTo>
                    <a:pt x="1948" y="688"/>
                    <a:pt x="3930" y="344"/>
                    <a:pt x="5911" y="0"/>
                  </a:cubicBezTo>
                  <a:close/>
                </a:path>
              </a:pathLst>
            </a:custGeom>
            <a:gradFill flip="none" rotWithShape="1">
              <a:gsLst>
                <a:gs pos="15000">
                  <a:srgbClr val="CA7F34"/>
                </a:gs>
                <a:gs pos="65000">
                  <a:srgbClr val="DCA56E"/>
                </a:gs>
                <a:gs pos="0">
                  <a:srgbClr val="9E6226"/>
                </a:gs>
              </a:gsLst>
              <a:lin ang="5400000" scaled="0"/>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2" name="TextBox 25"/>
            <p:cNvSpPr txBox="1"/>
            <p:nvPr/>
          </p:nvSpPr>
          <p:spPr>
            <a:xfrm>
              <a:off x="6061447" y="1256350"/>
              <a:ext cx="829275" cy="507831"/>
            </a:xfrm>
            <a:prstGeom prst="rect">
              <a:avLst/>
            </a:prstGeom>
            <a:noFill/>
            <a:effectLst/>
            <a:scene3d>
              <a:camera prst="orthographicFront"/>
              <a:lightRig rig="threePt" dir="t"/>
            </a:scene3d>
            <a:sp3d prstMaterial="matte"/>
          </p:spPr>
          <p:txBody>
            <a:bodyPr wrap="square" rtlCol="0">
              <a:spAutoFit/>
            </a:bodyPr>
            <a:lstStyle/>
            <a:p>
              <a:pPr algn="ctr"/>
              <a:r>
                <a:rPr lang="en-US" altLang="zh-CN" sz="2700" dirty="0">
                  <a:solidFill>
                    <a:schemeClr val="bg1"/>
                  </a:solidFill>
                  <a:latin typeface="Algerian" pitchFamily="82" charset="0"/>
                </a:rPr>
                <a:t>03</a:t>
              </a:r>
              <a:endParaRPr lang="zh-CN" altLang="en-US" sz="2700" dirty="0">
                <a:solidFill>
                  <a:schemeClr val="bg1"/>
                </a:solidFill>
                <a:latin typeface="Algerian" pitchFamily="82" charset="0"/>
              </a:endParaRPr>
            </a:p>
          </p:txBody>
        </p:sp>
        <p:sp>
          <p:nvSpPr>
            <p:cNvPr id="23" name="TextBox 27"/>
            <p:cNvSpPr txBox="1"/>
            <p:nvPr/>
          </p:nvSpPr>
          <p:spPr>
            <a:xfrm>
              <a:off x="6252027" y="1991836"/>
              <a:ext cx="1704350" cy="923330"/>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应用考核</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应用激励</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常态化</a:t>
              </a:r>
            </a:p>
          </p:txBody>
        </p:sp>
      </p:grpSp>
      <p:sp>
        <p:nvSpPr>
          <p:cNvPr id="2" name="矩形 1"/>
          <p:cNvSpPr/>
          <p:nvPr/>
        </p:nvSpPr>
        <p:spPr>
          <a:xfrm>
            <a:off x="3143499" y="1254489"/>
            <a:ext cx="2492990" cy="400110"/>
          </a:xfrm>
          <a:prstGeom prst="rect">
            <a:avLst/>
          </a:prstGeom>
        </p:spPr>
        <p:txBody>
          <a:bodyPr wrap="none">
            <a:spAutoFit/>
          </a:bodyPr>
          <a:lstStyle/>
          <a:p>
            <a:r>
              <a:rPr lang="zh-CN" altLang="en-US" sz="2000" dirty="0" smtClean="0">
                <a:latin typeface="微软雅黑" panose="020B0503020204020204" pitchFamily="34" charset="-122"/>
                <a:ea typeface="微软雅黑" panose="020B0503020204020204" pitchFamily="34" charset="-122"/>
              </a:rPr>
              <a:t>（八）建立</a:t>
            </a:r>
            <a:r>
              <a:rPr lang="zh-CN" altLang="en-US" sz="2000" dirty="0">
                <a:latin typeface="微软雅黑" panose="020B0503020204020204" pitchFamily="34" charset="-122"/>
                <a:ea typeface="微软雅黑" panose="020B0503020204020204" pitchFamily="34" charset="-122"/>
              </a:rPr>
              <a:t>常态机制</a:t>
            </a:r>
          </a:p>
        </p:txBody>
      </p:sp>
    </p:spTree>
    <p:extLst>
      <p:ext uri="{BB962C8B-B14F-4D97-AF65-F5344CB8AC3E}">
        <p14:creationId xmlns:p14="http://schemas.microsoft.com/office/powerpoint/2010/main" val="2579518471"/>
      </p:ext>
    </p:extLst>
  </p:cSld>
  <p:clrMapOvr>
    <a:masterClrMapping/>
  </p:clrMapOvr>
  <p:transition>
    <p:zoom/>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479466" y="44329"/>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（一）创新职业院校数字校园建设全景图</a:t>
            </a:r>
            <a:endParaRPr lang="zh-CN" altLang="en-US" sz="1400" b="0" dirty="0">
              <a:latin typeface="微软雅黑" panose="020B0503020204020204" pitchFamily="34" charset="-122"/>
              <a:ea typeface="微软雅黑" panose="020B0503020204020204" pitchFamily="34" charset="-122"/>
            </a:endParaRPr>
          </a:p>
        </p:txBody>
      </p:sp>
      <p:sp>
        <p:nvSpPr>
          <p:cNvPr id="24" name="圆角矩形 23"/>
          <p:cNvSpPr/>
          <p:nvPr/>
        </p:nvSpPr>
        <p:spPr>
          <a:xfrm>
            <a:off x="971600" y="590977"/>
            <a:ext cx="6387265" cy="699093"/>
          </a:xfrm>
          <a:prstGeom prst="roundRect">
            <a:avLst>
              <a:gd name="adj" fmla="val 0"/>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5" name="圆角矩形 24"/>
          <p:cNvSpPr/>
          <p:nvPr/>
        </p:nvSpPr>
        <p:spPr>
          <a:xfrm>
            <a:off x="971600" y="1329609"/>
            <a:ext cx="6387265" cy="1717114"/>
          </a:xfrm>
          <a:prstGeom prst="roundRect">
            <a:avLst>
              <a:gd name="adj" fmla="val 0"/>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6" name="圆角矩形 25"/>
          <p:cNvSpPr/>
          <p:nvPr/>
        </p:nvSpPr>
        <p:spPr>
          <a:xfrm>
            <a:off x="971600" y="3504649"/>
            <a:ext cx="6387265" cy="742724"/>
          </a:xfrm>
          <a:prstGeom prst="roundRect">
            <a:avLst>
              <a:gd name="adj" fmla="val 0"/>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7" name="圆角矩形 26"/>
          <p:cNvSpPr/>
          <p:nvPr/>
        </p:nvSpPr>
        <p:spPr>
          <a:xfrm>
            <a:off x="971600" y="4299942"/>
            <a:ext cx="6387265" cy="755530"/>
          </a:xfrm>
          <a:prstGeom prst="roundRect">
            <a:avLst>
              <a:gd name="adj" fmla="val 0"/>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8" name="圆角矩形 27"/>
          <p:cNvSpPr/>
          <p:nvPr/>
        </p:nvSpPr>
        <p:spPr>
          <a:xfrm>
            <a:off x="971600" y="3115407"/>
            <a:ext cx="6387265" cy="343423"/>
          </a:xfrm>
          <a:prstGeom prst="roundRect">
            <a:avLst>
              <a:gd name="adj" fmla="val 0"/>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9" name="圆角矩形 28"/>
          <p:cNvSpPr/>
          <p:nvPr/>
        </p:nvSpPr>
        <p:spPr>
          <a:xfrm>
            <a:off x="2051720" y="636403"/>
            <a:ext cx="5006235" cy="367915"/>
          </a:xfrm>
          <a:prstGeom prst="roundRect">
            <a:avLst/>
          </a:prstGeom>
          <a:solidFill>
            <a:schemeClr val="tx2">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zh-CN" altLang="en-US" sz="825" b="1" dirty="0">
              <a:latin typeface="微软雅黑" pitchFamily="34" charset="-122"/>
              <a:ea typeface="微软雅黑" pitchFamily="34" charset="-122"/>
            </a:endParaRPr>
          </a:p>
        </p:txBody>
      </p:sp>
      <p:sp>
        <p:nvSpPr>
          <p:cNvPr id="30" name="圆角矩形 29"/>
          <p:cNvSpPr/>
          <p:nvPr/>
        </p:nvSpPr>
        <p:spPr>
          <a:xfrm>
            <a:off x="2159732" y="718566"/>
            <a:ext cx="760846" cy="206054"/>
          </a:xfrm>
          <a:prstGeom prst="roundRect">
            <a:avLst>
              <a:gd name="adj" fmla="val 38713"/>
            </a:avLst>
          </a:prstGeom>
          <a:solidFill>
            <a:srgbClr val="34DA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rgbClr val="002060"/>
                </a:solidFill>
                <a:latin typeface="微软雅黑" pitchFamily="34" charset="-122"/>
                <a:ea typeface="微软雅黑" pitchFamily="34" charset="-122"/>
              </a:rPr>
              <a:t>校园门户</a:t>
            </a:r>
          </a:p>
        </p:txBody>
      </p:sp>
      <p:sp>
        <p:nvSpPr>
          <p:cNvPr id="31" name="圆角矩形 30"/>
          <p:cNvSpPr/>
          <p:nvPr/>
        </p:nvSpPr>
        <p:spPr>
          <a:xfrm>
            <a:off x="3397869" y="718566"/>
            <a:ext cx="760846" cy="206054"/>
          </a:xfrm>
          <a:prstGeom prst="roundRect">
            <a:avLst>
              <a:gd name="adj" fmla="val 38713"/>
            </a:avLst>
          </a:prstGeom>
          <a:solidFill>
            <a:srgbClr val="34DA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rgbClr val="002060"/>
                </a:solidFill>
                <a:latin typeface="微软雅黑" pitchFamily="34" charset="-122"/>
                <a:ea typeface="微软雅黑" pitchFamily="34" charset="-122"/>
              </a:rPr>
              <a:t>内网门户</a:t>
            </a:r>
          </a:p>
        </p:txBody>
      </p:sp>
      <p:sp>
        <p:nvSpPr>
          <p:cNvPr id="32" name="圆角矩形 31"/>
          <p:cNvSpPr/>
          <p:nvPr/>
        </p:nvSpPr>
        <p:spPr>
          <a:xfrm>
            <a:off x="4636007" y="718566"/>
            <a:ext cx="760846" cy="206054"/>
          </a:xfrm>
          <a:prstGeom prst="roundRect">
            <a:avLst>
              <a:gd name="adj" fmla="val 38713"/>
            </a:avLst>
          </a:prstGeom>
          <a:solidFill>
            <a:srgbClr val="34DA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rgbClr val="002060"/>
                </a:solidFill>
                <a:latin typeface="微软雅黑" pitchFamily="34" charset="-122"/>
                <a:ea typeface="微软雅黑" pitchFamily="34" charset="-122"/>
              </a:rPr>
              <a:t>社区门户</a:t>
            </a:r>
          </a:p>
        </p:txBody>
      </p:sp>
      <p:sp>
        <p:nvSpPr>
          <p:cNvPr id="33" name="圆角矩形 32"/>
          <p:cNvSpPr/>
          <p:nvPr/>
        </p:nvSpPr>
        <p:spPr>
          <a:xfrm>
            <a:off x="5874145" y="718566"/>
            <a:ext cx="760846" cy="206054"/>
          </a:xfrm>
          <a:prstGeom prst="roundRect">
            <a:avLst>
              <a:gd name="adj" fmla="val 38713"/>
            </a:avLst>
          </a:prstGeom>
          <a:solidFill>
            <a:srgbClr val="34DA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rgbClr val="002060"/>
                </a:solidFill>
                <a:latin typeface="微软雅黑" pitchFamily="34" charset="-122"/>
                <a:ea typeface="微软雅黑" pitchFamily="34" charset="-122"/>
              </a:rPr>
              <a:t>移动门户</a:t>
            </a:r>
          </a:p>
        </p:txBody>
      </p:sp>
      <p:cxnSp>
        <p:nvCxnSpPr>
          <p:cNvPr id="34" name="直接连接符 33"/>
          <p:cNvCxnSpPr/>
          <p:nvPr/>
        </p:nvCxnSpPr>
        <p:spPr>
          <a:xfrm>
            <a:off x="1889702" y="590976"/>
            <a:ext cx="0" cy="446449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5" name="圆角矩形 34"/>
          <p:cNvSpPr/>
          <p:nvPr/>
        </p:nvSpPr>
        <p:spPr>
          <a:xfrm>
            <a:off x="3726055" y="1043857"/>
            <a:ext cx="1438413" cy="171692"/>
          </a:xfrm>
          <a:prstGeom prst="roundRect">
            <a:avLst>
              <a:gd name="adj" fmla="val 0"/>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单点登录</a:t>
            </a:r>
          </a:p>
        </p:txBody>
      </p:sp>
      <p:sp>
        <p:nvSpPr>
          <p:cNvPr id="36" name="圆角矩形 35"/>
          <p:cNvSpPr/>
          <p:nvPr/>
        </p:nvSpPr>
        <p:spPr>
          <a:xfrm>
            <a:off x="5400092" y="1043857"/>
            <a:ext cx="1438413" cy="171692"/>
          </a:xfrm>
          <a:prstGeom prst="roundRect">
            <a:avLst>
              <a:gd name="adj" fmla="val 0"/>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搜索引擎</a:t>
            </a:r>
          </a:p>
        </p:txBody>
      </p:sp>
      <p:sp>
        <p:nvSpPr>
          <p:cNvPr id="37" name="圆角矩形 36"/>
          <p:cNvSpPr/>
          <p:nvPr/>
        </p:nvSpPr>
        <p:spPr>
          <a:xfrm>
            <a:off x="2051721" y="1329609"/>
            <a:ext cx="5063778" cy="1693681"/>
          </a:xfrm>
          <a:prstGeom prst="roundRect">
            <a:avLst>
              <a:gd name="adj" fmla="val 10352"/>
            </a:avLst>
          </a:prstGeom>
          <a:noFill/>
          <a:ln w="31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38" name="圆角矩形 37"/>
          <p:cNvSpPr/>
          <p:nvPr/>
        </p:nvSpPr>
        <p:spPr>
          <a:xfrm>
            <a:off x="2105725" y="1408467"/>
            <a:ext cx="1496116" cy="882725"/>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数字化教学</a:t>
            </a:r>
            <a:endParaRPr lang="zh-CN" altLang="en-US" sz="675" b="1" u="sng" dirty="0">
              <a:solidFill>
                <a:srgbClr val="002060"/>
              </a:solidFill>
              <a:latin typeface="微软雅黑" pitchFamily="34" charset="-122"/>
              <a:ea typeface="微软雅黑" pitchFamily="34" charset="-122"/>
            </a:endParaRPr>
          </a:p>
        </p:txBody>
      </p:sp>
      <p:sp>
        <p:nvSpPr>
          <p:cNvPr id="39" name="圆角矩形 38"/>
          <p:cNvSpPr/>
          <p:nvPr/>
        </p:nvSpPr>
        <p:spPr>
          <a:xfrm>
            <a:off x="3671899" y="1408467"/>
            <a:ext cx="1553659" cy="882725"/>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数字化管理</a:t>
            </a:r>
            <a:endParaRPr lang="zh-CN" altLang="en-US" sz="675" b="1" u="sng" dirty="0">
              <a:solidFill>
                <a:srgbClr val="002060"/>
              </a:solidFill>
              <a:latin typeface="微软雅黑" pitchFamily="34" charset="-122"/>
              <a:ea typeface="微软雅黑" pitchFamily="34" charset="-122"/>
            </a:endParaRPr>
          </a:p>
        </p:txBody>
      </p:sp>
      <p:sp>
        <p:nvSpPr>
          <p:cNvPr id="40" name="圆角矩形 39"/>
          <p:cNvSpPr/>
          <p:nvPr/>
        </p:nvSpPr>
        <p:spPr>
          <a:xfrm>
            <a:off x="5292080" y="1408467"/>
            <a:ext cx="1553659" cy="882725"/>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a:t>
            </a:r>
            <a:r>
              <a:rPr lang="zh-CN" altLang="en-US" sz="675" b="1" u="sng" dirty="0">
                <a:latin typeface="微软雅黑" pitchFamily="34" charset="-122"/>
                <a:ea typeface="微软雅黑" pitchFamily="34" charset="-122"/>
              </a:rPr>
              <a:t>公共服务</a:t>
            </a:r>
            <a:endParaRPr lang="zh-CN" altLang="en-US" sz="675" b="1" u="sng" dirty="0">
              <a:solidFill>
                <a:srgbClr val="002060"/>
              </a:solidFill>
              <a:latin typeface="微软雅黑" pitchFamily="34" charset="-122"/>
              <a:ea typeface="微软雅黑" pitchFamily="34" charset="-122"/>
            </a:endParaRPr>
          </a:p>
        </p:txBody>
      </p:sp>
      <p:sp>
        <p:nvSpPr>
          <p:cNvPr id="41" name="圆角矩形 40"/>
          <p:cNvSpPr/>
          <p:nvPr/>
        </p:nvSpPr>
        <p:spPr>
          <a:xfrm>
            <a:off x="2105725" y="2359877"/>
            <a:ext cx="1496116" cy="576733"/>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a:t>
            </a:r>
            <a:r>
              <a:rPr lang="zh-CN" altLang="en-US" sz="675" b="1" u="sng" dirty="0">
                <a:latin typeface="微软雅黑" pitchFamily="34" charset="-122"/>
                <a:ea typeface="微软雅黑" pitchFamily="34" charset="-122"/>
              </a:rPr>
              <a:t>教科研</a:t>
            </a:r>
            <a:endParaRPr lang="zh-CN" altLang="en-US" sz="675" b="1" u="sng" dirty="0">
              <a:solidFill>
                <a:srgbClr val="002060"/>
              </a:solidFill>
              <a:latin typeface="微软雅黑" pitchFamily="34" charset="-122"/>
              <a:ea typeface="微软雅黑" pitchFamily="34" charset="-122"/>
            </a:endParaRPr>
          </a:p>
        </p:txBody>
      </p:sp>
      <p:sp>
        <p:nvSpPr>
          <p:cNvPr id="42" name="圆角矩形 41"/>
          <p:cNvSpPr/>
          <p:nvPr/>
        </p:nvSpPr>
        <p:spPr>
          <a:xfrm>
            <a:off x="3671899" y="2359877"/>
            <a:ext cx="1553659" cy="576733"/>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数字化文化生活</a:t>
            </a:r>
            <a:endParaRPr lang="zh-CN" altLang="en-US" sz="675" b="1" u="sng" dirty="0">
              <a:solidFill>
                <a:srgbClr val="002060"/>
              </a:solidFill>
              <a:latin typeface="微软雅黑" pitchFamily="34" charset="-122"/>
              <a:ea typeface="微软雅黑" pitchFamily="34" charset="-122"/>
            </a:endParaRPr>
          </a:p>
        </p:txBody>
      </p:sp>
      <p:sp>
        <p:nvSpPr>
          <p:cNvPr id="43" name="圆角矩形 42"/>
          <p:cNvSpPr/>
          <p:nvPr/>
        </p:nvSpPr>
        <p:spPr>
          <a:xfrm>
            <a:off x="5292080" y="2359877"/>
            <a:ext cx="1553659" cy="576733"/>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数字化社会服务</a:t>
            </a:r>
            <a:endParaRPr lang="zh-CN" altLang="en-US" sz="675" b="1" u="sng" dirty="0">
              <a:solidFill>
                <a:srgbClr val="002060"/>
              </a:solidFill>
              <a:latin typeface="微软雅黑" pitchFamily="34" charset="-122"/>
              <a:ea typeface="微软雅黑" pitchFamily="34" charset="-122"/>
            </a:endParaRPr>
          </a:p>
        </p:txBody>
      </p:sp>
      <p:sp>
        <p:nvSpPr>
          <p:cNvPr id="44" name="圆角矩形 43"/>
          <p:cNvSpPr/>
          <p:nvPr/>
        </p:nvSpPr>
        <p:spPr>
          <a:xfrm>
            <a:off x="2112476" y="1664491"/>
            <a:ext cx="489061" cy="228949"/>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教学管理</a:t>
            </a:r>
          </a:p>
        </p:txBody>
      </p:sp>
      <p:sp>
        <p:nvSpPr>
          <p:cNvPr id="45" name="TextBox 39"/>
          <p:cNvSpPr txBox="1"/>
          <p:nvPr/>
        </p:nvSpPr>
        <p:spPr>
          <a:xfrm>
            <a:off x="1079611" y="790004"/>
            <a:ext cx="805601" cy="253916"/>
          </a:xfrm>
          <a:prstGeom prst="rect">
            <a:avLst/>
          </a:prstGeom>
          <a:noFill/>
        </p:spPr>
        <p:txBody>
          <a:bodyPr wrap="square" rtlCol="0">
            <a:spAutoFit/>
          </a:bodyPr>
          <a:lstStyle/>
          <a:p>
            <a:pPr algn="ctr"/>
            <a:r>
              <a:rPr lang="zh-CN" altLang="en-US" sz="1050" b="1" dirty="0">
                <a:solidFill>
                  <a:schemeClr val="tx2">
                    <a:lumMod val="75000"/>
                  </a:schemeClr>
                </a:solidFill>
                <a:latin typeface="微软雅黑" pitchFamily="34" charset="-122"/>
                <a:ea typeface="微软雅黑" pitchFamily="34" charset="-122"/>
              </a:rPr>
              <a:t>门户层</a:t>
            </a:r>
          </a:p>
        </p:txBody>
      </p:sp>
      <p:sp>
        <p:nvSpPr>
          <p:cNvPr id="46" name="TextBox 40"/>
          <p:cNvSpPr txBox="1"/>
          <p:nvPr/>
        </p:nvSpPr>
        <p:spPr>
          <a:xfrm>
            <a:off x="1079611" y="1947770"/>
            <a:ext cx="805601" cy="253916"/>
          </a:xfrm>
          <a:prstGeom prst="rect">
            <a:avLst/>
          </a:prstGeom>
          <a:noFill/>
        </p:spPr>
        <p:txBody>
          <a:bodyPr wrap="square" rtlCol="0">
            <a:spAutoFit/>
          </a:bodyPr>
          <a:lstStyle/>
          <a:p>
            <a:pPr algn="ctr"/>
            <a:r>
              <a:rPr lang="zh-CN" altLang="en-US" sz="1050" b="1" dirty="0">
                <a:solidFill>
                  <a:schemeClr val="tx2">
                    <a:lumMod val="75000"/>
                  </a:schemeClr>
                </a:solidFill>
                <a:latin typeface="微软雅黑" pitchFamily="34" charset="-122"/>
                <a:ea typeface="微软雅黑" pitchFamily="34" charset="-122"/>
              </a:rPr>
              <a:t>应用层</a:t>
            </a:r>
          </a:p>
        </p:txBody>
      </p:sp>
      <p:sp>
        <p:nvSpPr>
          <p:cNvPr id="47" name="TextBox 41"/>
          <p:cNvSpPr txBox="1"/>
          <p:nvPr/>
        </p:nvSpPr>
        <p:spPr>
          <a:xfrm>
            <a:off x="1079611" y="3096573"/>
            <a:ext cx="805601" cy="253916"/>
          </a:xfrm>
          <a:prstGeom prst="rect">
            <a:avLst/>
          </a:prstGeom>
          <a:noFill/>
        </p:spPr>
        <p:txBody>
          <a:bodyPr wrap="square" rtlCol="0">
            <a:spAutoFit/>
          </a:bodyPr>
          <a:lstStyle/>
          <a:p>
            <a:pPr algn="ctr"/>
            <a:r>
              <a:rPr lang="zh-CN" altLang="en-US" sz="1050" b="1" dirty="0">
                <a:solidFill>
                  <a:schemeClr val="tx2">
                    <a:lumMod val="75000"/>
                  </a:schemeClr>
                </a:solidFill>
                <a:latin typeface="微软雅黑" pitchFamily="34" charset="-122"/>
                <a:ea typeface="微软雅黑" pitchFamily="34" charset="-122"/>
              </a:rPr>
              <a:t>资源层</a:t>
            </a:r>
          </a:p>
        </p:txBody>
      </p:sp>
      <p:sp>
        <p:nvSpPr>
          <p:cNvPr id="48" name="TextBox 42"/>
          <p:cNvSpPr txBox="1"/>
          <p:nvPr/>
        </p:nvSpPr>
        <p:spPr>
          <a:xfrm>
            <a:off x="1079611" y="3718962"/>
            <a:ext cx="805601" cy="253916"/>
          </a:xfrm>
          <a:prstGeom prst="rect">
            <a:avLst/>
          </a:prstGeom>
          <a:noFill/>
        </p:spPr>
        <p:txBody>
          <a:bodyPr wrap="square" rtlCol="0">
            <a:spAutoFit/>
          </a:bodyPr>
          <a:lstStyle/>
          <a:p>
            <a:pPr algn="ctr"/>
            <a:r>
              <a:rPr lang="zh-CN" altLang="en-US" sz="1050" b="1" dirty="0">
                <a:solidFill>
                  <a:schemeClr val="tx2">
                    <a:lumMod val="75000"/>
                  </a:schemeClr>
                </a:solidFill>
                <a:latin typeface="微软雅黑" pitchFamily="34" charset="-122"/>
                <a:ea typeface="微软雅黑" pitchFamily="34" charset="-122"/>
              </a:rPr>
              <a:t>数据层</a:t>
            </a:r>
          </a:p>
        </p:txBody>
      </p:sp>
      <p:sp>
        <p:nvSpPr>
          <p:cNvPr id="49" name="TextBox 43"/>
          <p:cNvSpPr txBox="1"/>
          <p:nvPr/>
        </p:nvSpPr>
        <p:spPr>
          <a:xfrm>
            <a:off x="1079611" y="4504780"/>
            <a:ext cx="805601" cy="253916"/>
          </a:xfrm>
          <a:prstGeom prst="rect">
            <a:avLst/>
          </a:prstGeom>
          <a:noFill/>
        </p:spPr>
        <p:txBody>
          <a:bodyPr wrap="square" rtlCol="0">
            <a:spAutoFit/>
          </a:bodyPr>
          <a:lstStyle/>
          <a:p>
            <a:pPr algn="ctr"/>
            <a:r>
              <a:rPr lang="zh-CN" altLang="en-US" sz="1050" b="1" dirty="0">
                <a:solidFill>
                  <a:schemeClr val="tx2">
                    <a:lumMod val="75000"/>
                  </a:schemeClr>
                </a:solidFill>
                <a:latin typeface="微软雅黑" pitchFamily="34" charset="-122"/>
                <a:ea typeface="微软雅黑" pitchFamily="34" charset="-122"/>
              </a:rPr>
              <a:t>基础设施</a:t>
            </a:r>
          </a:p>
        </p:txBody>
      </p:sp>
      <p:sp>
        <p:nvSpPr>
          <p:cNvPr id="50" name="圆角矩形 49"/>
          <p:cNvSpPr/>
          <p:nvPr/>
        </p:nvSpPr>
        <p:spPr>
          <a:xfrm>
            <a:off x="2105726" y="3129579"/>
            <a:ext cx="891816" cy="274738"/>
          </a:xfrm>
          <a:prstGeom prst="roundRect">
            <a:avLst/>
          </a:prstGeom>
          <a:solidFill>
            <a:srgbClr val="FF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一站式录课</a:t>
            </a:r>
          </a:p>
        </p:txBody>
      </p:sp>
      <p:sp>
        <p:nvSpPr>
          <p:cNvPr id="51" name="圆角矩形 50"/>
          <p:cNvSpPr/>
          <p:nvPr/>
        </p:nvSpPr>
        <p:spPr>
          <a:xfrm>
            <a:off x="3062067" y="3133578"/>
            <a:ext cx="891816" cy="274738"/>
          </a:xfrm>
          <a:prstGeom prst="roundRect">
            <a:avLst/>
          </a:prstGeom>
          <a:solidFill>
            <a:srgbClr val="FF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精品课程</a:t>
            </a:r>
          </a:p>
        </p:txBody>
      </p:sp>
      <p:sp>
        <p:nvSpPr>
          <p:cNvPr id="52" name="圆角矩形 51"/>
          <p:cNvSpPr/>
          <p:nvPr/>
        </p:nvSpPr>
        <p:spPr>
          <a:xfrm>
            <a:off x="4023033" y="3133578"/>
            <a:ext cx="891816" cy="274738"/>
          </a:xfrm>
          <a:prstGeom prst="roundRect">
            <a:avLst/>
          </a:prstGeom>
          <a:solidFill>
            <a:srgbClr val="FF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数字图书馆</a:t>
            </a:r>
          </a:p>
        </p:txBody>
      </p:sp>
      <p:sp>
        <p:nvSpPr>
          <p:cNvPr id="53" name="圆角矩形 52"/>
          <p:cNvSpPr/>
          <p:nvPr/>
        </p:nvSpPr>
        <p:spPr>
          <a:xfrm>
            <a:off x="4995141" y="3137576"/>
            <a:ext cx="891816" cy="274738"/>
          </a:xfrm>
          <a:prstGeom prst="roundRect">
            <a:avLst/>
          </a:prstGeom>
          <a:solidFill>
            <a:srgbClr val="FF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数字场馆</a:t>
            </a:r>
          </a:p>
        </p:txBody>
      </p:sp>
      <p:sp>
        <p:nvSpPr>
          <p:cNvPr id="54" name="圆角矩形 53"/>
          <p:cNvSpPr/>
          <p:nvPr/>
        </p:nvSpPr>
        <p:spPr>
          <a:xfrm>
            <a:off x="5954440" y="3133578"/>
            <a:ext cx="891816" cy="274738"/>
          </a:xfrm>
          <a:prstGeom prst="roundRect">
            <a:avLst/>
          </a:prstGeom>
          <a:solidFill>
            <a:srgbClr val="FF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25" dirty="0">
                <a:solidFill>
                  <a:schemeClr val="bg1"/>
                </a:solidFill>
                <a:latin typeface="微软雅黑" pitchFamily="34" charset="-122"/>
                <a:ea typeface="微软雅黑" pitchFamily="34" charset="-122"/>
              </a:rPr>
              <a:t>仿真实训资源</a:t>
            </a:r>
          </a:p>
        </p:txBody>
      </p:sp>
      <p:sp>
        <p:nvSpPr>
          <p:cNvPr id="55" name="圆角矩形 54"/>
          <p:cNvSpPr/>
          <p:nvPr/>
        </p:nvSpPr>
        <p:spPr>
          <a:xfrm>
            <a:off x="2080294" y="1043857"/>
            <a:ext cx="1438413" cy="171692"/>
          </a:xfrm>
          <a:prstGeom prst="roundRect">
            <a:avLst>
              <a:gd name="adj" fmla="val 0"/>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统一身份认证</a:t>
            </a:r>
          </a:p>
        </p:txBody>
      </p:sp>
      <p:sp>
        <p:nvSpPr>
          <p:cNvPr id="56" name="圆角矩形 55"/>
          <p:cNvSpPr/>
          <p:nvPr/>
        </p:nvSpPr>
        <p:spPr>
          <a:xfrm>
            <a:off x="2101725" y="4368626"/>
            <a:ext cx="1496116" cy="277279"/>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数字安防</a:t>
            </a:r>
          </a:p>
        </p:txBody>
      </p:sp>
      <p:sp>
        <p:nvSpPr>
          <p:cNvPr id="57" name="圆角矩形 56"/>
          <p:cNvSpPr/>
          <p:nvPr/>
        </p:nvSpPr>
        <p:spPr>
          <a:xfrm>
            <a:off x="3667899" y="4368626"/>
            <a:ext cx="1553659" cy="277279"/>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数字广播与网络电视</a:t>
            </a:r>
          </a:p>
        </p:txBody>
      </p:sp>
      <p:sp>
        <p:nvSpPr>
          <p:cNvPr id="58" name="圆角矩形 57"/>
          <p:cNvSpPr/>
          <p:nvPr/>
        </p:nvSpPr>
        <p:spPr>
          <a:xfrm>
            <a:off x="5288080" y="4368626"/>
            <a:ext cx="1553659" cy="277279"/>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校园网络</a:t>
            </a:r>
          </a:p>
        </p:txBody>
      </p:sp>
      <p:sp>
        <p:nvSpPr>
          <p:cNvPr id="59" name="圆角矩形 58"/>
          <p:cNvSpPr/>
          <p:nvPr/>
        </p:nvSpPr>
        <p:spPr>
          <a:xfrm>
            <a:off x="2101725" y="4712048"/>
            <a:ext cx="1496116" cy="265653"/>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数据中心</a:t>
            </a:r>
          </a:p>
        </p:txBody>
      </p:sp>
      <p:sp>
        <p:nvSpPr>
          <p:cNvPr id="60" name="圆角矩形 59"/>
          <p:cNvSpPr/>
          <p:nvPr/>
        </p:nvSpPr>
        <p:spPr>
          <a:xfrm>
            <a:off x="3667899" y="4712048"/>
            <a:ext cx="1553659" cy="265653"/>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多媒体教室</a:t>
            </a:r>
          </a:p>
        </p:txBody>
      </p:sp>
      <p:sp>
        <p:nvSpPr>
          <p:cNvPr id="61" name="圆角矩形 60"/>
          <p:cNvSpPr/>
          <p:nvPr/>
        </p:nvSpPr>
        <p:spPr>
          <a:xfrm>
            <a:off x="5288080" y="4712048"/>
            <a:ext cx="1553659" cy="265653"/>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仿真实训系统环境</a:t>
            </a:r>
          </a:p>
        </p:txBody>
      </p:sp>
      <p:sp>
        <p:nvSpPr>
          <p:cNvPr id="62" name="圆角矩形 61"/>
          <p:cNvSpPr/>
          <p:nvPr/>
        </p:nvSpPr>
        <p:spPr>
          <a:xfrm>
            <a:off x="2583387" y="1664491"/>
            <a:ext cx="489061" cy="228949"/>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资源管理</a:t>
            </a:r>
          </a:p>
        </p:txBody>
      </p:sp>
      <p:sp>
        <p:nvSpPr>
          <p:cNvPr id="63" name="圆角矩形 62"/>
          <p:cNvSpPr/>
          <p:nvPr/>
        </p:nvSpPr>
        <p:spPr>
          <a:xfrm>
            <a:off x="3051154" y="1664491"/>
            <a:ext cx="489061" cy="228949"/>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综合实训</a:t>
            </a:r>
          </a:p>
        </p:txBody>
      </p:sp>
      <p:sp>
        <p:nvSpPr>
          <p:cNvPr id="64" name="圆角矩形 63"/>
          <p:cNvSpPr/>
          <p:nvPr/>
        </p:nvSpPr>
        <p:spPr>
          <a:xfrm>
            <a:off x="2108477" y="1969331"/>
            <a:ext cx="489061" cy="228949"/>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顶岗实习</a:t>
            </a:r>
          </a:p>
        </p:txBody>
      </p:sp>
      <p:sp>
        <p:nvSpPr>
          <p:cNvPr id="65" name="圆角矩形 64"/>
          <p:cNvSpPr/>
          <p:nvPr/>
        </p:nvSpPr>
        <p:spPr>
          <a:xfrm>
            <a:off x="2579387" y="1969331"/>
            <a:ext cx="489061" cy="228949"/>
          </a:xfrm>
          <a:prstGeom prst="roundRect">
            <a:avLst>
              <a:gd name="adj" fmla="val 15565"/>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在线学习</a:t>
            </a:r>
          </a:p>
        </p:txBody>
      </p:sp>
      <p:sp>
        <p:nvSpPr>
          <p:cNvPr id="66" name="圆角矩形 65"/>
          <p:cNvSpPr/>
          <p:nvPr/>
        </p:nvSpPr>
        <p:spPr>
          <a:xfrm>
            <a:off x="3054298" y="1969331"/>
            <a:ext cx="489061" cy="228949"/>
          </a:xfrm>
          <a:prstGeom prst="roundRect">
            <a:avLst>
              <a:gd name="adj" fmla="val 15565"/>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在线考试</a:t>
            </a:r>
          </a:p>
        </p:txBody>
      </p:sp>
      <p:sp>
        <p:nvSpPr>
          <p:cNvPr id="67" name="圆角矩形 66"/>
          <p:cNvSpPr/>
          <p:nvPr/>
        </p:nvSpPr>
        <p:spPr>
          <a:xfrm>
            <a:off x="3706952" y="1664916"/>
            <a:ext cx="489061" cy="137368"/>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教务管理</a:t>
            </a:r>
          </a:p>
        </p:txBody>
      </p:sp>
      <p:sp>
        <p:nvSpPr>
          <p:cNvPr id="68" name="圆角矩形 67"/>
          <p:cNvSpPr/>
          <p:nvPr/>
        </p:nvSpPr>
        <p:spPr>
          <a:xfrm>
            <a:off x="4177864" y="1664916"/>
            <a:ext cx="489061" cy="137368"/>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学生管理</a:t>
            </a:r>
          </a:p>
        </p:txBody>
      </p:sp>
      <p:sp>
        <p:nvSpPr>
          <p:cNvPr id="69" name="圆角矩形 68"/>
          <p:cNvSpPr/>
          <p:nvPr/>
        </p:nvSpPr>
        <p:spPr>
          <a:xfrm>
            <a:off x="4645631" y="1664916"/>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德育管理</a:t>
            </a:r>
          </a:p>
        </p:txBody>
      </p:sp>
      <p:sp>
        <p:nvSpPr>
          <p:cNvPr id="70" name="圆角矩形 69"/>
          <p:cNvSpPr/>
          <p:nvPr/>
        </p:nvSpPr>
        <p:spPr>
          <a:xfrm>
            <a:off x="3709999" y="1852799"/>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科研管理</a:t>
            </a:r>
          </a:p>
        </p:txBody>
      </p:sp>
      <p:sp>
        <p:nvSpPr>
          <p:cNvPr id="71" name="圆角矩形 70"/>
          <p:cNvSpPr/>
          <p:nvPr/>
        </p:nvSpPr>
        <p:spPr>
          <a:xfrm>
            <a:off x="4180910" y="1852799"/>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人事管理</a:t>
            </a:r>
          </a:p>
        </p:txBody>
      </p:sp>
      <p:sp>
        <p:nvSpPr>
          <p:cNvPr id="72" name="圆角矩形 71"/>
          <p:cNvSpPr/>
          <p:nvPr/>
        </p:nvSpPr>
        <p:spPr>
          <a:xfrm>
            <a:off x="4648677" y="1852799"/>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财务管理</a:t>
            </a:r>
          </a:p>
        </p:txBody>
      </p:sp>
      <p:sp>
        <p:nvSpPr>
          <p:cNvPr id="73" name="圆角矩形 72"/>
          <p:cNvSpPr/>
          <p:nvPr/>
        </p:nvSpPr>
        <p:spPr>
          <a:xfrm>
            <a:off x="3705236" y="2052795"/>
            <a:ext cx="489061" cy="137368"/>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50" b="1" dirty="0">
                <a:solidFill>
                  <a:schemeClr val="bg1"/>
                </a:solidFill>
                <a:latin typeface="微软雅黑" pitchFamily="34" charset="-122"/>
                <a:ea typeface="微软雅黑" pitchFamily="34" charset="-122"/>
              </a:rPr>
              <a:t>自动化办公</a:t>
            </a:r>
          </a:p>
        </p:txBody>
      </p:sp>
      <p:sp>
        <p:nvSpPr>
          <p:cNvPr id="74" name="圆角矩形 73"/>
          <p:cNvSpPr/>
          <p:nvPr/>
        </p:nvSpPr>
        <p:spPr>
          <a:xfrm>
            <a:off x="4176148" y="2052795"/>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移动办公</a:t>
            </a:r>
          </a:p>
        </p:txBody>
      </p:sp>
      <p:sp>
        <p:nvSpPr>
          <p:cNvPr id="75" name="圆角矩形 74"/>
          <p:cNvSpPr/>
          <p:nvPr/>
        </p:nvSpPr>
        <p:spPr>
          <a:xfrm>
            <a:off x="4643915" y="2052795"/>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在线招生</a:t>
            </a:r>
          </a:p>
        </p:txBody>
      </p:sp>
      <p:sp>
        <p:nvSpPr>
          <p:cNvPr id="76" name="圆角矩形 75"/>
          <p:cNvSpPr/>
          <p:nvPr/>
        </p:nvSpPr>
        <p:spPr>
          <a:xfrm>
            <a:off x="5328752" y="1625121"/>
            <a:ext cx="489061" cy="228949"/>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一卡通</a:t>
            </a:r>
          </a:p>
        </p:txBody>
      </p:sp>
      <p:sp>
        <p:nvSpPr>
          <p:cNvPr id="77" name="圆角矩形 76"/>
          <p:cNvSpPr/>
          <p:nvPr/>
        </p:nvSpPr>
        <p:spPr>
          <a:xfrm>
            <a:off x="5799662" y="1625121"/>
            <a:ext cx="489061" cy="228949"/>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邮件系统</a:t>
            </a:r>
          </a:p>
        </p:txBody>
      </p:sp>
      <p:sp>
        <p:nvSpPr>
          <p:cNvPr id="78" name="圆角矩形 77"/>
          <p:cNvSpPr/>
          <p:nvPr/>
        </p:nvSpPr>
        <p:spPr>
          <a:xfrm>
            <a:off x="6267429" y="1625121"/>
            <a:ext cx="489061" cy="228949"/>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即时通讯</a:t>
            </a:r>
          </a:p>
        </p:txBody>
      </p:sp>
      <p:sp>
        <p:nvSpPr>
          <p:cNvPr id="79" name="圆角矩形 78"/>
          <p:cNvSpPr/>
          <p:nvPr/>
        </p:nvSpPr>
        <p:spPr>
          <a:xfrm>
            <a:off x="6048164" y="1888171"/>
            <a:ext cx="722686" cy="137354"/>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统一支付</a:t>
            </a:r>
          </a:p>
        </p:txBody>
      </p:sp>
      <p:sp>
        <p:nvSpPr>
          <p:cNvPr id="80" name="圆角矩形 79"/>
          <p:cNvSpPr/>
          <p:nvPr/>
        </p:nvSpPr>
        <p:spPr>
          <a:xfrm>
            <a:off x="5336561" y="1888171"/>
            <a:ext cx="722686" cy="137354"/>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网络存储</a:t>
            </a:r>
          </a:p>
        </p:txBody>
      </p:sp>
      <p:sp>
        <p:nvSpPr>
          <p:cNvPr id="81" name="圆角矩形 80"/>
          <p:cNvSpPr/>
          <p:nvPr/>
        </p:nvSpPr>
        <p:spPr>
          <a:xfrm>
            <a:off x="6043402" y="2076069"/>
            <a:ext cx="722686" cy="137354"/>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短信互动通知</a:t>
            </a:r>
          </a:p>
        </p:txBody>
      </p:sp>
      <p:sp>
        <p:nvSpPr>
          <p:cNvPr id="82" name="圆角矩形 81"/>
          <p:cNvSpPr/>
          <p:nvPr/>
        </p:nvSpPr>
        <p:spPr>
          <a:xfrm>
            <a:off x="5331799" y="2076067"/>
            <a:ext cx="722686" cy="137354"/>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地理信息系统</a:t>
            </a:r>
          </a:p>
        </p:txBody>
      </p:sp>
      <p:sp>
        <p:nvSpPr>
          <p:cNvPr id="83" name="圆角矩形 82"/>
          <p:cNvSpPr/>
          <p:nvPr/>
        </p:nvSpPr>
        <p:spPr>
          <a:xfrm>
            <a:off x="2120867" y="2597733"/>
            <a:ext cx="719207" cy="228949"/>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网上科研</a:t>
            </a:r>
          </a:p>
        </p:txBody>
      </p:sp>
      <p:sp>
        <p:nvSpPr>
          <p:cNvPr id="84" name="圆角矩形 83"/>
          <p:cNvSpPr/>
          <p:nvPr/>
        </p:nvSpPr>
        <p:spPr>
          <a:xfrm>
            <a:off x="2818942" y="2597733"/>
            <a:ext cx="719207" cy="228949"/>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网上教研</a:t>
            </a:r>
          </a:p>
        </p:txBody>
      </p:sp>
      <p:sp>
        <p:nvSpPr>
          <p:cNvPr id="85" name="圆角矩形 84"/>
          <p:cNvSpPr/>
          <p:nvPr/>
        </p:nvSpPr>
        <p:spPr>
          <a:xfrm>
            <a:off x="3725906" y="2543215"/>
            <a:ext cx="690438" cy="171692"/>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后勤管理</a:t>
            </a:r>
          </a:p>
        </p:txBody>
      </p:sp>
      <p:sp>
        <p:nvSpPr>
          <p:cNvPr id="86" name="圆角矩形 85"/>
          <p:cNvSpPr/>
          <p:nvPr/>
        </p:nvSpPr>
        <p:spPr>
          <a:xfrm>
            <a:off x="4423981" y="2543215"/>
            <a:ext cx="690438" cy="171692"/>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社团组织</a:t>
            </a:r>
          </a:p>
        </p:txBody>
      </p:sp>
      <p:sp>
        <p:nvSpPr>
          <p:cNvPr id="87" name="圆角矩形 86"/>
          <p:cNvSpPr/>
          <p:nvPr/>
        </p:nvSpPr>
        <p:spPr>
          <a:xfrm>
            <a:off x="3725905" y="2749269"/>
            <a:ext cx="1438572" cy="171692"/>
          </a:xfrm>
          <a:prstGeom prst="roundRect">
            <a:avLst>
              <a:gd name="adj" fmla="val 15565"/>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校园虚拟社区</a:t>
            </a:r>
          </a:p>
        </p:txBody>
      </p:sp>
      <p:sp>
        <p:nvSpPr>
          <p:cNvPr id="88" name="圆角矩形 87"/>
          <p:cNvSpPr/>
          <p:nvPr/>
        </p:nvSpPr>
        <p:spPr>
          <a:xfrm>
            <a:off x="5346087" y="2531608"/>
            <a:ext cx="690438" cy="171692"/>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校企合作</a:t>
            </a:r>
          </a:p>
        </p:txBody>
      </p:sp>
      <p:sp>
        <p:nvSpPr>
          <p:cNvPr id="89" name="圆角矩形 88"/>
          <p:cNvSpPr/>
          <p:nvPr/>
        </p:nvSpPr>
        <p:spPr>
          <a:xfrm>
            <a:off x="6044161" y="2531608"/>
            <a:ext cx="690438" cy="171692"/>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培训管理</a:t>
            </a:r>
          </a:p>
        </p:txBody>
      </p:sp>
      <p:sp>
        <p:nvSpPr>
          <p:cNvPr id="90" name="圆角矩形 89"/>
          <p:cNvSpPr/>
          <p:nvPr/>
        </p:nvSpPr>
        <p:spPr>
          <a:xfrm>
            <a:off x="5346087" y="2737660"/>
            <a:ext cx="690438" cy="171692"/>
          </a:xfrm>
          <a:prstGeom prst="roundRect">
            <a:avLst>
              <a:gd name="adj" fmla="val 15565"/>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远程培训</a:t>
            </a:r>
          </a:p>
        </p:txBody>
      </p:sp>
      <p:sp>
        <p:nvSpPr>
          <p:cNvPr id="91" name="圆角矩形 90"/>
          <p:cNvSpPr/>
          <p:nvPr/>
        </p:nvSpPr>
        <p:spPr>
          <a:xfrm>
            <a:off x="6044161" y="2737660"/>
            <a:ext cx="690438" cy="171692"/>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家校互动</a:t>
            </a:r>
          </a:p>
        </p:txBody>
      </p:sp>
      <p:sp>
        <p:nvSpPr>
          <p:cNvPr id="92" name="流程图: 磁盘 91"/>
          <p:cNvSpPr/>
          <p:nvPr/>
        </p:nvSpPr>
        <p:spPr>
          <a:xfrm>
            <a:off x="2123299"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zh-CN" altLang="en-US" sz="750" kern="0" dirty="0">
                <a:solidFill>
                  <a:schemeClr val="tx1"/>
                </a:solidFill>
                <a:latin typeface="微软雅黑" pitchFamily="34" charset="-122"/>
                <a:ea typeface="微软雅黑" pitchFamily="34" charset="-122"/>
              </a:rPr>
              <a:t>办公数据库</a:t>
            </a:r>
          </a:p>
        </p:txBody>
      </p:sp>
      <p:sp>
        <p:nvSpPr>
          <p:cNvPr id="93" name="流程图: 磁盘 92"/>
          <p:cNvSpPr/>
          <p:nvPr/>
        </p:nvSpPr>
        <p:spPr>
          <a:xfrm>
            <a:off x="2911027"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zh-CN" altLang="en-US" sz="750" kern="0" dirty="0">
                <a:solidFill>
                  <a:schemeClr val="tx1"/>
                </a:solidFill>
                <a:latin typeface="微软雅黑" pitchFamily="34" charset="-122"/>
                <a:ea typeface="微软雅黑" pitchFamily="34" charset="-122"/>
              </a:rPr>
              <a:t>学生数据库</a:t>
            </a:r>
          </a:p>
        </p:txBody>
      </p:sp>
      <p:sp>
        <p:nvSpPr>
          <p:cNvPr id="94" name="流程图: 磁盘 93"/>
          <p:cNvSpPr/>
          <p:nvPr/>
        </p:nvSpPr>
        <p:spPr>
          <a:xfrm>
            <a:off x="4470639"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zh-CN" altLang="en-US" sz="750" kern="0" dirty="0">
                <a:solidFill>
                  <a:schemeClr val="tx1"/>
                </a:solidFill>
                <a:latin typeface="微软雅黑" pitchFamily="34" charset="-122"/>
                <a:ea typeface="微软雅黑" pitchFamily="34" charset="-122"/>
              </a:rPr>
              <a:t>教务数据库</a:t>
            </a:r>
          </a:p>
        </p:txBody>
      </p:sp>
      <p:sp>
        <p:nvSpPr>
          <p:cNvPr id="95" name="流程图: 磁盘 94"/>
          <p:cNvSpPr/>
          <p:nvPr/>
        </p:nvSpPr>
        <p:spPr>
          <a:xfrm>
            <a:off x="6026897"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en-US" altLang="zh-CN" sz="750" kern="0" dirty="0">
                <a:solidFill>
                  <a:schemeClr val="tx1"/>
                </a:solidFill>
                <a:latin typeface="微软雅黑" pitchFamily="34" charset="-122"/>
                <a:ea typeface="微软雅黑" pitchFamily="34" charset="-122"/>
              </a:rPr>
              <a:t>……</a:t>
            </a:r>
            <a:endParaRPr lang="zh-CN" altLang="en-US" sz="750" kern="0" dirty="0">
              <a:solidFill>
                <a:schemeClr val="tx1"/>
              </a:solidFill>
              <a:latin typeface="微软雅黑" pitchFamily="34" charset="-122"/>
              <a:ea typeface="微软雅黑" pitchFamily="34" charset="-122"/>
            </a:endParaRPr>
          </a:p>
        </p:txBody>
      </p:sp>
      <p:sp>
        <p:nvSpPr>
          <p:cNvPr id="96" name="流程图: 磁盘 95"/>
          <p:cNvSpPr/>
          <p:nvPr/>
        </p:nvSpPr>
        <p:spPr>
          <a:xfrm>
            <a:off x="3687401"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zh-CN" altLang="en-US" sz="750" kern="0" dirty="0">
                <a:solidFill>
                  <a:schemeClr val="tx1"/>
                </a:solidFill>
                <a:latin typeface="微软雅黑" pitchFamily="34" charset="-122"/>
                <a:ea typeface="微软雅黑" pitchFamily="34" charset="-122"/>
              </a:rPr>
              <a:t>教职工数据库</a:t>
            </a:r>
          </a:p>
        </p:txBody>
      </p:sp>
      <p:sp>
        <p:nvSpPr>
          <p:cNvPr id="97" name="流程图: 磁盘 96"/>
          <p:cNvSpPr/>
          <p:nvPr/>
        </p:nvSpPr>
        <p:spPr>
          <a:xfrm>
            <a:off x="5248255"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zh-CN" altLang="en-US" sz="750" kern="0" dirty="0">
                <a:solidFill>
                  <a:schemeClr val="tx1"/>
                </a:solidFill>
                <a:latin typeface="微软雅黑" pitchFamily="34" charset="-122"/>
                <a:ea typeface="微软雅黑" pitchFamily="34" charset="-122"/>
              </a:rPr>
              <a:t>教学资源数据库</a:t>
            </a:r>
          </a:p>
        </p:txBody>
      </p:sp>
      <p:sp>
        <p:nvSpPr>
          <p:cNvPr id="98" name="圆角矩形 97"/>
          <p:cNvSpPr/>
          <p:nvPr/>
        </p:nvSpPr>
        <p:spPr>
          <a:xfrm>
            <a:off x="2120260" y="4004713"/>
            <a:ext cx="4966606" cy="171692"/>
          </a:xfrm>
          <a:prstGeom prst="roundRect">
            <a:avLst>
              <a:gd name="adj" fmla="val 0"/>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教育信息化标准</a:t>
            </a:r>
          </a:p>
        </p:txBody>
      </p:sp>
      <p:sp>
        <p:nvSpPr>
          <p:cNvPr id="99" name="圆角矩形 98"/>
          <p:cNvSpPr/>
          <p:nvPr/>
        </p:nvSpPr>
        <p:spPr>
          <a:xfrm>
            <a:off x="2120260" y="3475831"/>
            <a:ext cx="4966606" cy="171692"/>
          </a:xfrm>
          <a:prstGeom prst="roundRect">
            <a:avLst>
              <a:gd name="adj" fmla="val 0"/>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数据交换</a:t>
            </a:r>
          </a:p>
        </p:txBody>
      </p:sp>
      <p:sp>
        <p:nvSpPr>
          <p:cNvPr id="100" name="圆角矩形 99"/>
          <p:cNvSpPr/>
          <p:nvPr/>
        </p:nvSpPr>
        <p:spPr>
          <a:xfrm>
            <a:off x="995108" y="575688"/>
            <a:ext cx="6336704" cy="714380"/>
          </a:xfrm>
          <a:prstGeom prst="roundRect">
            <a:avLst/>
          </a:prstGeom>
          <a:solidFill>
            <a:schemeClr val="accent1">
              <a:lumMod val="40000"/>
              <a:lumOff val="60000"/>
              <a:alpha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101" name="圆角矩形 100"/>
          <p:cNvSpPr/>
          <p:nvPr/>
        </p:nvSpPr>
        <p:spPr>
          <a:xfrm>
            <a:off x="995108" y="3504646"/>
            <a:ext cx="6336704" cy="714380"/>
          </a:xfrm>
          <a:prstGeom prst="roundRect">
            <a:avLst/>
          </a:prstGeom>
          <a:solidFill>
            <a:schemeClr val="accent1">
              <a:lumMod val="40000"/>
              <a:lumOff val="60000"/>
              <a:alpha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cxnSp>
        <p:nvCxnSpPr>
          <p:cNvPr id="102" name="直接箭头连接符 101"/>
          <p:cNvCxnSpPr>
            <a:stCxn id="100" idx="1"/>
          </p:cNvCxnSpPr>
          <p:nvPr/>
        </p:nvCxnSpPr>
        <p:spPr>
          <a:xfrm flipH="1">
            <a:off x="727218" y="932878"/>
            <a:ext cx="267890" cy="92869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3" name="直接箭头连接符 102"/>
          <p:cNvCxnSpPr>
            <a:stCxn id="101" idx="1"/>
          </p:cNvCxnSpPr>
          <p:nvPr/>
        </p:nvCxnSpPr>
        <p:spPr>
          <a:xfrm flipH="1" flipV="1">
            <a:off x="727218" y="2790266"/>
            <a:ext cx="267890" cy="107157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04" name="圆角矩形 103"/>
          <p:cNvSpPr/>
          <p:nvPr/>
        </p:nvSpPr>
        <p:spPr>
          <a:xfrm>
            <a:off x="533050" y="1861572"/>
            <a:ext cx="399587" cy="928694"/>
          </a:xfrm>
          <a:prstGeom prst="roundRect">
            <a:avLst/>
          </a:prstGeom>
          <a:solidFill>
            <a:schemeClr val="tx2">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b="1" dirty="0">
                <a:solidFill>
                  <a:schemeClr val="bg1"/>
                </a:solidFill>
                <a:latin typeface="微软雅黑" pitchFamily="34" charset="-122"/>
                <a:ea typeface="微软雅黑" pitchFamily="34" charset="-122"/>
              </a:rPr>
              <a:t>高速公路</a:t>
            </a:r>
          </a:p>
        </p:txBody>
      </p:sp>
      <p:sp>
        <p:nvSpPr>
          <p:cNvPr id="105" name="圆角矩形 104"/>
          <p:cNvSpPr/>
          <p:nvPr/>
        </p:nvSpPr>
        <p:spPr>
          <a:xfrm>
            <a:off x="7012627" y="1504382"/>
            <a:ext cx="342499" cy="214314"/>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基础</a:t>
            </a:r>
          </a:p>
        </p:txBody>
      </p:sp>
      <p:sp>
        <p:nvSpPr>
          <p:cNvPr id="106" name="圆角矩形 105"/>
          <p:cNvSpPr/>
          <p:nvPr/>
        </p:nvSpPr>
        <p:spPr>
          <a:xfrm>
            <a:off x="7012627" y="2147326"/>
            <a:ext cx="342499" cy="214313"/>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增强</a:t>
            </a:r>
          </a:p>
        </p:txBody>
      </p:sp>
      <p:sp>
        <p:nvSpPr>
          <p:cNvPr id="107" name="圆角矩形 106"/>
          <p:cNvSpPr/>
          <p:nvPr/>
        </p:nvSpPr>
        <p:spPr>
          <a:xfrm>
            <a:off x="7012627" y="2718829"/>
            <a:ext cx="342499" cy="214313"/>
          </a:xfrm>
          <a:prstGeom prst="roundRect">
            <a:avLst>
              <a:gd name="adj" fmla="val 15565"/>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深化</a:t>
            </a:r>
          </a:p>
        </p:txBody>
      </p:sp>
      <p:sp>
        <p:nvSpPr>
          <p:cNvPr id="108" name="圆角矩形 107"/>
          <p:cNvSpPr/>
          <p:nvPr/>
        </p:nvSpPr>
        <p:spPr>
          <a:xfrm>
            <a:off x="8058998" y="575688"/>
            <a:ext cx="533598" cy="4479783"/>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 name="左箭头 1"/>
          <p:cNvSpPr/>
          <p:nvPr/>
        </p:nvSpPr>
        <p:spPr>
          <a:xfrm>
            <a:off x="7633158" y="2039831"/>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3820653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1"/>
                                        </p:tgtEl>
                                        <p:attrNameLst>
                                          <p:attrName>style.visibility</p:attrName>
                                        </p:attrNameLst>
                                      </p:cBhvr>
                                      <p:to>
                                        <p:strVal val="visible"/>
                                      </p:to>
                                    </p:set>
                                    <p:anim calcmode="lin" valueType="num">
                                      <p:cBhvr additive="base">
                                        <p:cTn id="11" dur="500" fill="hold"/>
                                        <p:tgtEl>
                                          <p:spTgt spid="101"/>
                                        </p:tgtEl>
                                        <p:attrNameLst>
                                          <p:attrName>ppt_x</p:attrName>
                                        </p:attrNameLst>
                                      </p:cBhvr>
                                      <p:tavLst>
                                        <p:tav tm="0">
                                          <p:val>
                                            <p:strVal val="#ppt_x"/>
                                          </p:val>
                                        </p:tav>
                                        <p:tav tm="100000">
                                          <p:val>
                                            <p:strVal val="#ppt_x"/>
                                          </p:val>
                                        </p:tav>
                                      </p:tavLst>
                                    </p:anim>
                                    <p:anim calcmode="lin" valueType="num">
                                      <p:cBhvr additive="base">
                                        <p:cTn id="12" dur="500" fill="hold"/>
                                        <p:tgtEl>
                                          <p:spTgt spid="101"/>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6" presetClass="emph" presetSubtype="0" fill="hold" grpId="1" nodeType="afterEffect">
                                  <p:stCondLst>
                                    <p:cond delay="0"/>
                                  </p:stCondLst>
                                  <p:childTnLst>
                                    <p:animEffect transition="out" filter="fade">
                                      <p:cBhvr>
                                        <p:cTn id="15" dur="500" tmFilter="0, 0; .2, .5; .8, .5; 1, 0"/>
                                        <p:tgtEl>
                                          <p:spTgt spid="100"/>
                                        </p:tgtEl>
                                      </p:cBhvr>
                                    </p:animEffect>
                                    <p:animScale>
                                      <p:cBhvr>
                                        <p:cTn id="16" dur="250" autoRev="1" fill="hold"/>
                                        <p:tgtEl>
                                          <p:spTgt spid="100"/>
                                        </p:tgtEl>
                                      </p:cBhvr>
                                      <p:by x="105000" y="105000"/>
                                    </p:animScale>
                                  </p:childTnLst>
                                </p:cTn>
                              </p:par>
                              <p:par>
                                <p:cTn id="17" presetID="26" presetClass="emph" presetSubtype="0" fill="hold" grpId="1" nodeType="withEffect">
                                  <p:stCondLst>
                                    <p:cond delay="0"/>
                                  </p:stCondLst>
                                  <p:childTnLst>
                                    <p:animEffect transition="out" filter="fade">
                                      <p:cBhvr>
                                        <p:cTn id="18" dur="500" tmFilter="0, 0; .2, .5; .8, .5; 1, 0"/>
                                        <p:tgtEl>
                                          <p:spTgt spid="101"/>
                                        </p:tgtEl>
                                      </p:cBhvr>
                                    </p:animEffect>
                                    <p:animScale>
                                      <p:cBhvr>
                                        <p:cTn id="19" dur="250" autoRev="1" fill="hold"/>
                                        <p:tgtEl>
                                          <p:spTgt spid="101"/>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02"/>
                                        </p:tgtEl>
                                        <p:attrNameLst>
                                          <p:attrName>style.visibility</p:attrName>
                                        </p:attrNameLst>
                                      </p:cBhvr>
                                      <p:to>
                                        <p:strVal val="visible"/>
                                      </p:to>
                                    </p:set>
                                    <p:anim calcmode="lin" valueType="num">
                                      <p:cBhvr additive="base">
                                        <p:cTn id="24" dur="500" fill="hold"/>
                                        <p:tgtEl>
                                          <p:spTgt spid="102"/>
                                        </p:tgtEl>
                                        <p:attrNameLst>
                                          <p:attrName>ppt_x</p:attrName>
                                        </p:attrNameLst>
                                      </p:cBhvr>
                                      <p:tavLst>
                                        <p:tav tm="0">
                                          <p:val>
                                            <p:strVal val="0-#ppt_w/2"/>
                                          </p:val>
                                        </p:tav>
                                        <p:tav tm="100000">
                                          <p:val>
                                            <p:strVal val="#ppt_x"/>
                                          </p:val>
                                        </p:tav>
                                      </p:tavLst>
                                    </p:anim>
                                    <p:anim calcmode="lin" valueType="num">
                                      <p:cBhvr additive="base">
                                        <p:cTn id="25" dur="500" fill="hold"/>
                                        <p:tgtEl>
                                          <p:spTgt spid="102"/>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103"/>
                                        </p:tgtEl>
                                        <p:attrNameLst>
                                          <p:attrName>style.visibility</p:attrName>
                                        </p:attrNameLst>
                                      </p:cBhvr>
                                      <p:to>
                                        <p:strVal val="visible"/>
                                      </p:to>
                                    </p:set>
                                    <p:anim calcmode="lin" valueType="num">
                                      <p:cBhvr additive="base">
                                        <p:cTn id="28" dur="500" fill="hold"/>
                                        <p:tgtEl>
                                          <p:spTgt spid="103"/>
                                        </p:tgtEl>
                                        <p:attrNameLst>
                                          <p:attrName>ppt_x</p:attrName>
                                        </p:attrNameLst>
                                      </p:cBhvr>
                                      <p:tavLst>
                                        <p:tav tm="0">
                                          <p:val>
                                            <p:strVal val="0-#ppt_w/2"/>
                                          </p:val>
                                        </p:tav>
                                        <p:tav tm="100000">
                                          <p:val>
                                            <p:strVal val="#ppt_x"/>
                                          </p:val>
                                        </p:tav>
                                      </p:tavLst>
                                    </p:anim>
                                    <p:anim calcmode="lin" valueType="num">
                                      <p:cBhvr additive="base">
                                        <p:cTn id="29" dur="500" fill="hold"/>
                                        <p:tgtEl>
                                          <p:spTgt spid="103"/>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104"/>
                                        </p:tgtEl>
                                        <p:attrNameLst>
                                          <p:attrName>style.visibility</p:attrName>
                                        </p:attrNameLst>
                                      </p:cBhvr>
                                      <p:to>
                                        <p:strVal val="visible"/>
                                      </p:to>
                                    </p:set>
                                    <p:anim calcmode="lin" valueType="num">
                                      <p:cBhvr additive="base">
                                        <p:cTn id="32" dur="500" fill="hold"/>
                                        <p:tgtEl>
                                          <p:spTgt spid="104"/>
                                        </p:tgtEl>
                                        <p:attrNameLst>
                                          <p:attrName>ppt_x</p:attrName>
                                        </p:attrNameLst>
                                      </p:cBhvr>
                                      <p:tavLst>
                                        <p:tav tm="0">
                                          <p:val>
                                            <p:strVal val="0-#ppt_w/2"/>
                                          </p:val>
                                        </p:tav>
                                        <p:tav tm="100000">
                                          <p:val>
                                            <p:strVal val="#ppt_x"/>
                                          </p:val>
                                        </p:tav>
                                      </p:tavLst>
                                    </p:anim>
                                    <p:anim calcmode="lin" valueType="num">
                                      <p:cBhvr additive="base">
                                        <p:cTn id="33" dur="500" fill="hold"/>
                                        <p:tgtEl>
                                          <p:spTgt spid="104"/>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1" nodeType="clickEffect">
                                  <p:stCondLst>
                                    <p:cond delay="0"/>
                                  </p:stCondLst>
                                  <p:childTnLst>
                                    <p:set>
                                      <p:cBhvr>
                                        <p:cTn id="37" dur="1" fill="hold">
                                          <p:stCondLst>
                                            <p:cond delay="0"/>
                                          </p:stCondLst>
                                        </p:cTn>
                                        <p:tgtEl>
                                          <p:spTgt spid="105"/>
                                        </p:tgtEl>
                                        <p:attrNameLst>
                                          <p:attrName>style.visibility</p:attrName>
                                        </p:attrNameLst>
                                      </p:cBhvr>
                                      <p:to>
                                        <p:strVal val="visible"/>
                                      </p:to>
                                    </p:set>
                                    <p:anim calcmode="lin" valueType="num">
                                      <p:cBhvr additive="base">
                                        <p:cTn id="38" dur="500" fill="hold"/>
                                        <p:tgtEl>
                                          <p:spTgt spid="105"/>
                                        </p:tgtEl>
                                        <p:attrNameLst>
                                          <p:attrName>ppt_x</p:attrName>
                                        </p:attrNameLst>
                                      </p:cBhvr>
                                      <p:tavLst>
                                        <p:tav tm="0">
                                          <p:val>
                                            <p:strVal val="#ppt_x"/>
                                          </p:val>
                                        </p:tav>
                                        <p:tav tm="100000">
                                          <p:val>
                                            <p:strVal val="#ppt_x"/>
                                          </p:val>
                                        </p:tav>
                                      </p:tavLst>
                                    </p:anim>
                                    <p:anim calcmode="lin" valueType="num">
                                      <p:cBhvr additive="base">
                                        <p:cTn id="39" dur="500" fill="hold"/>
                                        <p:tgtEl>
                                          <p:spTgt spid="105"/>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26" presetClass="emph" presetSubtype="0" fill="hold" grpId="0" nodeType="afterEffect">
                                  <p:stCondLst>
                                    <p:cond delay="0"/>
                                  </p:stCondLst>
                                  <p:childTnLst>
                                    <p:animEffect transition="out" filter="fade">
                                      <p:cBhvr>
                                        <p:cTn id="42" dur="500" tmFilter="0, 0; .2, .5; .8, .5; 1, 0"/>
                                        <p:tgtEl>
                                          <p:spTgt spid="44"/>
                                        </p:tgtEl>
                                      </p:cBhvr>
                                    </p:animEffect>
                                    <p:animScale>
                                      <p:cBhvr>
                                        <p:cTn id="43" dur="250" autoRev="1" fill="hold"/>
                                        <p:tgtEl>
                                          <p:spTgt spid="44"/>
                                        </p:tgtEl>
                                      </p:cBhvr>
                                      <p:by x="105000" y="105000"/>
                                    </p:animScale>
                                  </p:childTnLst>
                                </p:cTn>
                              </p:par>
                              <p:par>
                                <p:cTn id="44" presetID="26" presetClass="emph" presetSubtype="0" fill="hold" grpId="0" nodeType="withEffect">
                                  <p:stCondLst>
                                    <p:cond delay="0"/>
                                  </p:stCondLst>
                                  <p:childTnLst>
                                    <p:animEffect transition="out" filter="fade">
                                      <p:cBhvr>
                                        <p:cTn id="45" dur="500" tmFilter="0, 0; .2, .5; .8, .5; 1, 0"/>
                                        <p:tgtEl>
                                          <p:spTgt spid="62"/>
                                        </p:tgtEl>
                                      </p:cBhvr>
                                    </p:animEffect>
                                    <p:animScale>
                                      <p:cBhvr>
                                        <p:cTn id="46" dur="250" autoRev="1" fill="hold"/>
                                        <p:tgtEl>
                                          <p:spTgt spid="62"/>
                                        </p:tgtEl>
                                      </p:cBhvr>
                                      <p:by x="105000" y="105000"/>
                                    </p:animScale>
                                  </p:childTnLst>
                                </p:cTn>
                              </p:par>
                              <p:par>
                                <p:cTn id="47" presetID="26" presetClass="emph" presetSubtype="0" fill="hold" grpId="0"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par>
                                <p:cTn id="50" presetID="26" presetClass="emph" presetSubtype="0" fill="hold" grpId="0" nodeType="withEffect">
                                  <p:stCondLst>
                                    <p:cond delay="0"/>
                                  </p:stCondLst>
                                  <p:childTnLst>
                                    <p:animEffect transition="out" filter="fade">
                                      <p:cBhvr>
                                        <p:cTn id="51" dur="500" tmFilter="0, 0; .2, .5; .8, .5; 1, 0"/>
                                        <p:tgtEl>
                                          <p:spTgt spid="68"/>
                                        </p:tgtEl>
                                      </p:cBhvr>
                                    </p:animEffect>
                                    <p:animScale>
                                      <p:cBhvr>
                                        <p:cTn id="52" dur="250" autoRev="1" fill="hold"/>
                                        <p:tgtEl>
                                          <p:spTgt spid="68"/>
                                        </p:tgtEl>
                                      </p:cBhvr>
                                      <p:by x="105000" y="105000"/>
                                    </p:animScale>
                                  </p:childTnLst>
                                </p:cTn>
                              </p:par>
                              <p:par>
                                <p:cTn id="53" presetID="26" presetClass="emph" presetSubtype="0" fill="hold" grpId="0" nodeType="withEffect">
                                  <p:stCondLst>
                                    <p:cond delay="0"/>
                                  </p:stCondLst>
                                  <p:childTnLst>
                                    <p:animEffect transition="out" filter="fade">
                                      <p:cBhvr>
                                        <p:cTn id="54" dur="500" tmFilter="0, 0; .2, .5; .8, .5; 1, 0"/>
                                        <p:tgtEl>
                                          <p:spTgt spid="73"/>
                                        </p:tgtEl>
                                      </p:cBhvr>
                                    </p:animEffect>
                                    <p:animScale>
                                      <p:cBhvr>
                                        <p:cTn id="55" dur="250" autoRev="1" fill="hold"/>
                                        <p:tgtEl>
                                          <p:spTgt spid="73"/>
                                        </p:tgtEl>
                                      </p:cBhvr>
                                      <p:by x="105000" y="105000"/>
                                    </p:animScale>
                                  </p:childTnLst>
                                </p:cTn>
                              </p:par>
                              <p:par>
                                <p:cTn id="56" presetID="26" presetClass="emph" presetSubtype="0" fill="hold" grpId="0" nodeType="withEffect">
                                  <p:stCondLst>
                                    <p:cond delay="0"/>
                                  </p:stCondLst>
                                  <p:childTnLst>
                                    <p:animEffect transition="out" filter="fade">
                                      <p:cBhvr>
                                        <p:cTn id="57" dur="500" tmFilter="0, 0; .2, .5; .8, .5; 1, 0"/>
                                        <p:tgtEl>
                                          <p:spTgt spid="105"/>
                                        </p:tgtEl>
                                      </p:cBhvr>
                                    </p:animEffect>
                                    <p:animScale>
                                      <p:cBhvr>
                                        <p:cTn id="58" dur="250" autoRev="1" fill="hold"/>
                                        <p:tgtEl>
                                          <p:spTgt spid="105"/>
                                        </p:tgtEl>
                                      </p:cBhvr>
                                      <p:by x="105000" y="105000"/>
                                    </p:animScale>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06"/>
                                        </p:tgtEl>
                                        <p:attrNameLst>
                                          <p:attrName>style.visibility</p:attrName>
                                        </p:attrNameLst>
                                      </p:cBhvr>
                                      <p:to>
                                        <p:strVal val="visible"/>
                                      </p:to>
                                    </p:set>
                                    <p:anim calcmode="lin" valueType="num">
                                      <p:cBhvr additive="base">
                                        <p:cTn id="63" dur="500" fill="hold"/>
                                        <p:tgtEl>
                                          <p:spTgt spid="106"/>
                                        </p:tgtEl>
                                        <p:attrNameLst>
                                          <p:attrName>ppt_x</p:attrName>
                                        </p:attrNameLst>
                                      </p:cBhvr>
                                      <p:tavLst>
                                        <p:tav tm="0">
                                          <p:val>
                                            <p:strVal val="#ppt_x"/>
                                          </p:val>
                                        </p:tav>
                                        <p:tav tm="100000">
                                          <p:val>
                                            <p:strVal val="#ppt_x"/>
                                          </p:val>
                                        </p:tav>
                                      </p:tavLst>
                                    </p:anim>
                                    <p:anim calcmode="lin" valueType="num">
                                      <p:cBhvr additive="base">
                                        <p:cTn id="64" dur="500" fill="hold"/>
                                        <p:tgtEl>
                                          <p:spTgt spid="106"/>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26" presetClass="emph" presetSubtype="0" fill="hold" grpId="0" nodeType="afterEffect">
                                  <p:stCondLst>
                                    <p:cond delay="0"/>
                                  </p:stCondLst>
                                  <p:childTnLst>
                                    <p:animEffect transition="out" filter="fade">
                                      <p:cBhvr>
                                        <p:cTn id="67" dur="500" tmFilter="0, 0; .2, .5; .8, .5; 1, 0"/>
                                        <p:tgtEl>
                                          <p:spTgt spid="63"/>
                                        </p:tgtEl>
                                      </p:cBhvr>
                                    </p:animEffect>
                                    <p:animScale>
                                      <p:cBhvr>
                                        <p:cTn id="68" dur="250" autoRev="1" fill="hold"/>
                                        <p:tgtEl>
                                          <p:spTgt spid="63"/>
                                        </p:tgtEl>
                                      </p:cBhvr>
                                      <p:by x="105000" y="105000"/>
                                    </p:animScale>
                                  </p:childTnLst>
                                </p:cTn>
                              </p:par>
                              <p:par>
                                <p:cTn id="69" presetID="26" presetClass="emph" presetSubtype="0" fill="hold" grpId="0" nodeType="withEffect">
                                  <p:stCondLst>
                                    <p:cond delay="0"/>
                                  </p:stCondLst>
                                  <p:childTnLst>
                                    <p:animEffect transition="out" filter="fade">
                                      <p:cBhvr>
                                        <p:cTn id="70" dur="500" tmFilter="0, 0; .2, .5; .8, .5; 1, 0"/>
                                        <p:tgtEl>
                                          <p:spTgt spid="64"/>
                                        </p:tgtEl>
                                      </p:cBhvr>
                                    </p:animEffect>
                                    <p:animScale>
                                      <p:cBhvr>
                                        <p:cTn id="71" dur="250" autoRev="1" fill="hold"/>
                                        <p:tgtEl>
                                          <p:spTgt spid="64"/>
                                        </p:tgtEl>
                                      </p:cBhvr>
                                      <p:by x="105000" y="105000"/>
                                    </p:animScale>
                                  </p:childTnLst>
                                </p:cTn>
                              </p:par>
                              <p:par>
                                <p:cTn id="72" presetID="26" presetClass="emph" presetSubtype="0" fill="hold" grpId="0" nodeType="withEffect">
                                  <p:stCondLst>
                                    <p:cond delay="0"/>
                                  </p:stCondLst>
                                  <p:childTnLst>
                                    <p:animEffect transition="out" filter="fade">
                                      <p:cBhvr>
                                        <p:cTn id="73" dur="500" tmFilter="0, 0; .2, .5; .8, .5; 1, 0"/>
                                        <p:tgtEl>
                                          <p:spTgt spid="84"/>
                                        </p:tgtEl>
                                      </p:cBhvr>
                                    </p:animEffect>
                                    <p:animScale>
                                      <p:cBhvr>
                                        <p:cTn id="74" dur="250" autoRev="1" fill="hold"/>
                                        <p:tgtEl>
                                          <p:spTgt spid="84"/>
                                        </p:tgtEl>
                                      </p:cBhvr>
                                      <p:by x="105000" y="105000"/>
                                    </p:animScale>
                                  </p:childTnLst>
                                </p:cTn>
                              </p:par>
                              <p:par>
                                <p:cTn id="75" presetID="26" presetClass="emph" presetSubtype="0" fill="hold" grpId="0" nodeType="withEffect">
                                  <p:stCondLst>
                                    <p:cond delay="0"/>
                                  </p:stCondLst>
                                  <p:childTnLst>
                                    <p:animEffect transition="out" filter="fade">
                                      <p:cBhvr>
                                        <p:cTn id="76" dur="500" tmFilter="0, 0; .2, .5; .8, .5; 1, 0"/>
                                        <p:tgtEl>
                                          <p:spTgt spid="76"/>
                                        </p:tgtEl>
                                      </p:cBhvr>
                                    </p:animEffect>
                                    <p:animScale>
                                      <p:cBhvr>
                                        <p:cTn id="77" dur="250" autoRev="1" fill="hold"/>
                                        <p:tgtEl>
                                          <p:spTgt spid="76"/>
                                        </p:tgtEl>
                                      </p:cBhvr>
                                      <p:by x="105000" y="105000"/>
                                    </p:animScale>
                                  </p:childTnLst>
                                </p:cTn>
                              </p:par>
                              <p:par>
                                <p:cTn id="78" presetID="26" presetClass="emph" presetSubtype="0" fill="hold" grpId="0" nodeType="withEffect">
                                  <p:stCondLst>
                                    <p:cond delay="0"/>
                                  </p:stCondLst>
                                  <p:childTnLst>
                                    <p:animEffect transition="out" filter="fade">
                                      <p:cBhvr>
                                        <p:cTn id="79" dur="500" tmFilter="0, 0; .2, .5; .8, .5; 1, 0"/>
                                        <p:tgtEl>
                                          <p:spTgt spid="88"/>
                                        </p:tgtEl>
                                      </p:cBhvr>
                                    </p:animEffect>
                                    <p:animScale>
                                      <p:cBhvr>
                                        <p:cTn id="80" dur="250" autoRev="1" fill="hold"/>
                                        <p:tgtEl>
                                          <p:spTgt spid="88"/>
                                        </p:tgtEl>
                                      </p:cBhvr>
                                      <p:by x="105000" y="105000"/>
                                    </p:animScale>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07"/>
                                        </p:tgtEl>
                                        <p:attrNameLst>
                                          <p:attrName>style.visibility</p:attrName>
                                        </p:attrNameLst>
                                      </p:cBhvr>
                                      <p:to>
                                        <p:strVal val="visible"/>
                                      </p:to>
                                    </p:set>
                                    <p:anim calcmode="lin" valueType="num">
                                      <p:cBhvr additive="base">
                                        <p:cTn id="85" dur="500" fill="hold"/>
                                        <p:tgtEl>
                                          <p:spTgt spid="107"/>
                                        </p:tgtEl>
                                        <p:attrNameLst>
                                          <p:attrName>ppt_x</p:attrName>
                                        </p:attrNameLst>
                                      </p:cBhvr>
                                      <p:tavLst>
                                        <p:tav tm="0">
                                          <p:val>
                                            <p:strVal val="#ppt_x"/>
                                          </p:val>
                                        </p:tav>
                                        <p:tav tm="100000">
                                          <p:val>
                                            <p:strVal val="#ppt_x"/>
                                          </p:val>
                                        </p:tav>
                                      </p:tavLst>
                                    </p:anim>
                                    <p:anim calcmode="lin" valueType="num">
                                      <p:cBhvr additive="base">
                                        <p:cTn id="86" dur="500" fill="hold"/>
                                        <p:tgtEl>
                                          <p:spTgt spid="107"/>
                                        </p:tgtEl>
                                        <p:attrNameLst>
                                          <p:attrName>ppt_y</p:attrName>
                                        </p:attrNameLst>
                                      </p:cBhvr>
                                      <p:tavLst>
                                        <p:tav tm="0">
                                          <p:val>
                                            <p:strVal val="1+#ppt_h/2"/>
                                          </p:val>
                                        </p:tav>
                                        <p:tav tm="100000">
                                          <p:val>
                                            <p:strVal val="#ppt_y"/>
                                          </p:val>
                                        </p:tav>
                                      </p:tavLst>
                                    </p:anim>
                                  </p:childTnLst>
                                </p:cTn>
                              </p:par>
                            </p:childTnLst>
                          </p:cTn>
                        </p:par>
                        <p:par>
                          <p:cTn id="87" fill="hold">
                            <p:stCondLst>
                              <p:cond delay="500"/>
                            </p:stCondLst>
                            <p:childTnLst>
                              <p:par>
                                <p:cTn id="88" presetID="26" presetClass="emph" presetSubtype="0" fill="hold" grpId="0" nodeType="afterEffect">
                                  <p:stCondLst>
                                    <p:cond delay="0"/>
                                  </p:stCondLst>
                                  <p:childTnLst>
                                    <p:animEffect transition="out" filter="fade">
                                      <p:cBhvr>
                                        <p:cTn id="89" dur="500" tmFilter="0, 0; .2, .5; .8, .5; 1, 0"/>
                                        <p:tgtEl>
                                          <p:spTgt spid="65"/>
                                        </p:tgtEl>
                                      </p:cBhvr>
                                    </p:animEffect>
                                    <p:animScale>
                                      <p:cBhvr>
                                        <p:cTn id="90" dur="250" autoRev="1" fill="hold"/>
                                        <p:tgtEl>
                                          <p:spTgt spid="65"/>
                                        </p:tgtEl>
                                      </p:cBhvr>
                                      <p:by x="105000" y="105000"/>
                                    </p:animScale>
                                  </p:childTnLst>
                                </p:cTn>
                              </p:par>
                              <p:par>
                                <p:cTn id="91" presetID="26" presetClass="emph" presetSubtype="0" fill="hold" grpId="0" nodeType="withEffect">
                                  <p:stCondLst>
                                    <p:cond delay="0"/>
                                  </p:stCondLst>
                                  <p:childTnLst>
                                    <p:animEffect transition="out" filter="fade">
                                      <p:cBhvr>
                                        <p:cTn id="92" dur="500" tmFilter="0, 0; .2, .5; .8, .5; 1, 0"/>
                                        <p:tgtEl>
                                          <p:spTgt spid="66"/>
                                        </p:tgtEl>
                                      </p:cBhvr>
                                    </p:animEffect>
                                    <p:animScale>
                                      <p:cBhvr>
                                        <p:cTn id="93" dur="250" autoRev="1" fill="hold"/>
                                        <p:tgtEl>
                                          <p:spTgt spid="66"/>
                                        </p:tgtEl>
                                      </p:cBhvr>
                                      <p:by x="105000" y="105000"/>
                                    </p:animScale>
                                  </p:childTnLst>
                                </p:cTn>
                              </p:par>
                              <p:par>
                                <p:cTn id="94" presetID="26" presetClass="emph" presetSubtype="0" fill="hold" grpId="0" nodeType="withEffect">
                                  <p:stCondLst>
                                    <p:cond delay="0"/>
                                  </p:stCondLst>
                                  <p:childTnLst>
                                    <p:animEffect transition="out" filter="fade">
                                      <p:cBhvr>
                                        <p:cTn id="95" dur="500" tmFilter="0, 0; .2, .5; .8, .5; 1, 0"/>
                                        <p:tgtEl>
                                          <p:spTgt spid="87"/>
                                        </p:tgtEl>
                                      </p:cBhvr>
                                    </p:animEffect>
                                    <p:animScale>
                                      <p:cBhvr>
                                        <p:cTn id="96" dur="250" autoRev="1" fill="hold"/>
                                        <p:tgtEl>
                                          <p:spTgt spid="87"/>
                                        </p:tgtEl>
                                      </p:cBhvr>
                                      <p:by x="105000" y="105000"/>
                                    </p:animScale>
                                  </p:childTnLst>
                                </p:cTn>
                              </p:par>
                              <p:par>
                                <p:cTn id="97" presetID="26" presetClass="emph" presetSubtype="0" fill="hold" grpId="0" nodeType="withEffect">
                                  <p:stCondLst>
                                    <p:cond delay="0"/>
                                  </p:stCondLst>
                                  <p:childTnLst>
                                    <p:animEffect transition="out" filter="fade">
                                      <p:cBhvr>
                                        <p:cTn id="98" dur="500" tmFilter="0, 0; .2, .5; .8, .5; 1, 0"/>
                                        <p:tgtEl>
                                          <p:spTgt spid="90"/>
                                        </p:tgtEl>
                                      </p:cBhvr>
                                    </p:animEffect>
                                    <p:animScale>
                                      <p:cBhvr>
                                        <p:cTn id="99" dur="250" autoRev="1" fill="hold"/>
                                        <p:tgtEl>
                                          <p:spTgt spid="9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62" grpId="0" animBg="1"/>
      <p:bldP spid="63" grpId="0" animBg="1"/>
      <p:bldP spid="64" grpId="0" animBg="1"/>
      <p:bldP spid="65" grpId="0" animBg="1"/>
      <p:bldP spid="66" grpId="0" animBg="1"/>
      <p:bldP spid="67" grpId="0" animBg="1"/>
      <p:bldP spid="68" grpId="0" animBg="1"/>
      <p:bldP spid="73" grpId="0" animBg="1"/>
      <p:bldP spid="76" grpId="0" animBg="1"/>
      <p:bldP spid="84" grpId="0" animBg="1"/>
      <p:bldP spid="87" grpId="0" animBg="1"/>
      <p:bldP spid="88" grpId="0" animBg="1"/>
      <p:bldP spid="90" grpId="0" animBg="1"/>
      <p:bldP spid="100" grpId="0" animBg="1"/>
      <p:bldP spid="100" grpId="1" animBg="1"/>
      <p:bldP spid="101" grpId="0" animBg="1"/>
      <p:bldP spid="101" grpId="1" animBg="1"/>
      <p:bldP spid="104" grpId="0" animBg="1"/>
      <p:bldP spid="105" grpId="0" animBg="1"/>
      <p:bldP spid="105" grpId="1" animBg="1"/>
      <p:bldP spid="106" grpId="0" animBg="1"/>
      <p:bldP spid="10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1759424" y="20589"/>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（一）创新职业院校数字校园建设全景图</a:t>
            </a:r>
            <a:endParaRPr lang="zh-CN" altLang="en-US" sz="1400" b="0" dirty="0">
              <a:latin typeface="微软雅黑" panose="020B0503020204020204" pitchFamily="34" charset="-122"/>
              <a:ea typeface="微软雅黑" panose="020B0503020204020204" pitchFamily="34" charset="-122"/>
            </a:endParaRPr>
          </a:p>
        </p:txBody>
      </p:sp>
      <p:sp>
        <p:nvSpPr>
          <p:cNvPr id="24" name="圆角矩形 23"/>
          <p:cNvSpPr/>
          <p:nvPr/>
        </p:nvSpPr>
        <p:spPr>
          <a:xfrm>
            <a:off x="539552" y="590977"/>
            <a:ext cx="6387265" cy="699093"/>
          </a:xfrm>
          <a:prstGeom prst="roundRect">
            <a:avLst>
              <a:gd name="adj" fmla="val 0"/>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5" name="圆角矩形 24"/>
          <p:cNvSpPr/>
          <p:nvPr/>
        </p:nvSpPr>
        <p:spPr>
          <a:xfrm>
            <a:off x="539552" y="1329609"/>
            <a:ext cx="6387265" cy="1717114"/>
          </a:xfrm>
          <a:prstGeom prst="roundRect">
            <a:avLst>
              <a:gd name="adj" fmla="val 0"/>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6" name="圆角矩形 25"/>
          <p:cNvSpPr/>
          <p:nvPr/>
        </p:nvSpPr>
        <p:spPr>
          <a:xfrm>
            <a:off x="539552" y="3504649"/>
            <a:ext cx="6387265" cy="742724"/>
          </a:xfrm>
          <a:prstGeom prst="roundRect">
            <a:avLst>
              <a:gd name="adj" fmla="val 0"/>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7" name="圆角矩形 26"/>
          <p:cNvSpPr/>
          <p:nvPr/>
        </p:nvSpPr>
        <p:spPr>
          <a:xfrm>
            <a:off x="539552" y="4299942"/>
            <a:ext cx="6387265" cy="755530"/>
          </a:xfrm>
          <a:prstGeom prst="roundRect">
            <a:avLst>
              <a:gd name="adj" fmla="val 0"/>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8" name="圆角矩形 27"/>
          <p:cNvSpPr/>
          <p:nvPr/>
        </p:nvSpPr>
        <p:spPr>
          <a:xfrm>
            <a:off x="539552" y="3115407"/>
            <a:ext cx="6387265" cy="343423"/>
          </a:xfrm>
          <a:prstGeom prst="roundRect">
            <a:avLst>
              <a:gd name="adj" fmla="val 0"/>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29" name="圆角矩形 28"/>
          <p:cNvSpPr/>
          <p:nvPr/>
        </p:nvSpPr>
        <p:spPr>
          <a:xfrm>
            <a:off x="1619672" y="636403"/>
            <a:ext cx="5006235" cy="367915"/>
          </a:xfrm>
          <a:prstGeom prst="roundRect">
            <a:avLst/>
          </a:prstGeom>
          <a:solidFill>
            <a:schemeClr val="tx2">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zh-CN" altLang="en-US" sz="825" b="1" dirty="0">
              <a:latin typeface="微软雅黑" pitchFamily="34" charset="-122"/>
              <a:ea typeface="微软雅黑" pitchFamily="34" charset="-122"/>
            </a:endParaRPr>
          </a:p>
        </p:txBody>
      </p:sp>
      <p:sp>
        <p:nvSpPr>
          <p:cNvPr id="30" name="圆角矩形 29"/>
          <p:cNvSpPr/>
          <p:nvPr/>
        </p:nvSpPr>
        <p:spPr>
          <a:xfrm>
            <a:off x="1727684" y="718566"/>
            <a:ext cx="760846" cy="206054"/>
          </a:xfrm>
          <a:prstGeom prst="roundRect">
            <a:avLst>
              <a:gd name="adj" fmla="val 38713"/>
            </a:avLst>
          </a:prstGeom>
          <a:solidFill>
            <a:srgbClr val="34DA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rgbClr val="002060"/>
                </a:solidFill>
                <a:latin typeface="微软雅黑" pitchFamily="34" charset="-122"/>
                <a:ea typeface="微软雅黑" pitchFamily="34" charset="-122"/>
              </a:rPr>
              <a:t>校园门户</a:t>
            </a:r>
          </a:p>
        </p:txBody>
      </p:sp>
      <p:sp>
        <p:nvSpPr>
          <p:cNvPr id="31" name="圆角矩形 30"/>
          <p:cNvSpPr/>
          <p:nvPr/>
        </p:nvSpPr>
        <p:spPr>
          <a:xfrm>
            <a:off x="2965821" y="718566"/>
            <a:ext cx="760846" cy="206054"/>
          </a:xfrm>
          <a:prstGeom prst="roundRect">
            <a:avLst>
              <a:gd name="adj" fmla="val 38713"/>
            </a:avLst>
          </a:prstGeom>
          <a:solidFill>
            <a:srgbClr val="34DA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rgbClr val="002060"/>
                </a:solidFill>
                <a:latin typeface="微软雅黑" pitchFamily="34" charset="-122"/>
                <a:ea typeface="微软雅黑" pitchFamily="34" charset="-122"/>
              </a:rPr>
              <a:t>内网门户</a:t>
            </a:r>
          </a:p>
        </p:txBody>
      </p:sp>
      <p:sp>
        <p:nvSpPr>
          <p:cNvPr id="32" name="圆角矩形 31"/>
          <p:cNvSpPr/>
          <p:nvPr/>
        </p:nvSpPr>
        <p:spPr>
          <a:xfrm>
            <a:off x="4203959" y="718566"/>
            <a:ext cx="760846" cy="206054"/>
          </a:xfrm>
          <a:prstGeom prst="roundRect">
            <a:avLst>
              <a:gd name="adj" fmla="val 38713"/>
            </a:avLst>
          </a:prstGeom>
          <a:solidFill>
            <a:srgbClr val="34DA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rgbClr val="002060"/>
                </a:solidFill>
                <a:latin typeface="微软雅黑" pitchFamily="34" charset="-122"/>
                <a:ea typeface="微软雅黑" pitchFamily="34" charset="-122"/>
              </a:rPr>
              <a:t>社区门户</a:t>
            </a:r>
          </a:p>
        </p:txBody>
      </p:sp>
      <p:sp>
        <p:nvSpPr>
          <p:cNvPr id="33" name="圆角矩形 32"/>
          <p:cNvSpPr/>
          <p:nvPr/>
        </p:nvSpPr>
        <p:spPr>
          <a:xfrm>
            <a:off x="5442097" y="718566"/>
            <a:ext cx="760846" cy="206054"/>
          </a:xfrm>
          <a:prstGeom prst="roundRect">
            <a:avLst>
              <a:gd name="adj" fmla="val 38713"/>
            </a:avLst>
          </a:prstGeom>
          <a:solidFill>
            <a:srgbClr val="34DA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rgbClr val="002060"/>
                </a:solidFill>
                <a:latin typeface="微软雅黑" pitchFamily="34" charset="-122"/>
                <a:ea typeface="微软雅黑" pitchFamily="34" charset="-122"/>
              </a:rPr>
              <a:t>移动门户</a:t>
            </a:r>
          </a:p>
        </p:txBody>
      </p:sp>
      <p:cxnSp>
        <p:nvCxnSpPr>
          <p:cNvPr id="34" name="直接连接符 33"/>
          <p:cNvCxnSpPr/>
          <p:nvPr/>
        </p:nvCxnSpPr>
        <p:spPr>
          <a:xfrm>
            <a:off x="1457654" y="590976"/>
            <a:ext cx="0" cy="446449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5" name="圆角矩形 34"/>
          <p:cNvSpPr/>
          <p:nvPr/>
        </p:nvSpPr>
        <p:spPr>
          <a:xfrm>
            <a:off x="3294007" y="1043857"/>
            <a:ext cx="1438413" cy="171692"/>
          </a:xfrm>
          <a:prstGeom prst="roundRect">
            <a:avLst>
              <a:gd name="adj" fmla="val 0"/>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单点登录</a:t>
            </a:r>
          </a:p>
        </p:txBody>
      </p:sp>
      <p:sp>
        <p:nvSpPr>
          <p:cNvPr id="36" name="圆角矩形 35"/>
          <p:cNvSpPr/>
          <p:nvPr/>
        </p:nvSpPr>
        <p:spPr>
          <a:xfrm>
            <a:off x="4968044" y="1043857"/>
            <a:ext cx="1438413" cy="171692"/>
          </a:xfrm>
          <a:prstGeom prst="roundRect">
            <a:avLst>
              <a:gd name="adj" fmla="val 0"/>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搜索引擎</a:t>
            </a:r>
          </a:p>
        </p:txBody>
      </p:sp>
      <p:sp>
        <p:nvSpPr>
          <p:cNvPr id="37" name="圆角矩形 36"/>
          <p:cNvSpPr/>
          <p:nvPr/>
        </p:nvSpPr>
        <p:spPr>
          <a:xfrm>
            <a:off x="1619673" y="1329609"/>
            <a:ext cx="5063778" cy="1693681"/>
          </a:xfrm>
          <a:prstGeom prst="roundRect">
            <a:avLst>
              <a:gd name="adj" fmla="val 10352"/>
            </a:avLst>
          </a:prstGeom>
          <a:noFill/>
          <a:ln w="31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38" name="圆角矩形 37"/>
          <p:cNvSpPr/>
          <p:nvPr/>
        </p:nvSpPr>
        <p:spPr>
          <a:xfrm>
            <a:off x="1673677" y="1408467"/>
            <a:ext cx="1496116" cy="882725"/>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数字化教学</a:t>
            </a:r>
            <a:endParaRPr lang="zh-CN" altLang="en-US" sz="675" b="1" u="sng" dirty="0">
              <a:solidFill>
                <a:srgbClr val="002060"/>
              </a:solidFill>
              <a:latin typeface="微软雅黑" pitchFamily="34" charset="-122"/>
              <a:ea typeface="微软雅黑" pitchFamily="34" charset="-122"/>
            </a:endParaRPr>
          </a:p>
        </p:txBody>
      </p:sp>
      <p:sp>
        <p:nvSpPr>
          <p:cNvPr id="39" name="圆角矩形 38"/>
          <p:cNvSpPr/>
          <p:nvPr/>
        </p:nvSpPr>
        <p:spPr>
          <a:xfrm>
            <a:off x="3239851" y="1408467"/>
            <a:ext cx="1553659" cy="882725"/>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数字化管理</a:t>
            </a:r>
            <a:endParaRPr lang="zh-CN" altLang="en-US" sz="675" b="1" u="sng" dirty="0">
              <a:solidFill>
                <a:srgbClr val="002060"/>
              </a:solidFill>
              <a:latin typeface="微软雅黑" pitchFamily="34" charset="-122"/>
              <a:ea typeface="微软雅黑" pitchFamily="34" charset="-122"/>
            </a:endParaRPr>
          </a:p>
        </p:txBody>
      </p:sp>
      <p:sp>
        <p:nvSpPr>
          <p:cNvPr id="40" name="圆角矩形 39"/>
          <p:cNvSpPr/>
          <p:nvPr/>
        </p:nvSpPr>
        <p:spPr>
          <a:xfrm>
            <a:off x="4860032" y="1408467"/>
            <a:ext cx="1553659" cy="882725"/>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a:t>
            </a:r>
            <a:r>
              <a:rPr lang="zh-CN" altLang="en-US" sz="675" b="1" u="sng" dirty="0">
                <a:latin typeface="微软雅黑" pitchFamily="34" charset="-122"/>
                <a:ea typeface="微软雅黑" pitchFamily="34" charset="-122"/>
              </a:rPr>
              <a:t>公共服务</a:t>
            </a:r>
            <a:endParaRPr lang="zh-CN" altLang="en-US" sz="675" b="1" u="sng" dirty="0">
              <a:solidFill>
                <a:srgbClr val="002060"/>
              </a:solidFill>
              <a:latin typeface="微软雅黑" pitchFamily="34" charset="-122"/>
              <a:ea typeface="微软雅黑" pitchFamily="34" charset="-122"/>
            </a:endParaRPr>
          </a:p>
        </p:txBody>
      </p:sp>
      <p:sp>
        <p:nvSpPr>
          <p:cNvPr id="41" name="圆角矩形 40"/>
          <p:cNvSpPr/>
          <p:nvPr/>
        </p:nvSpPr>
        <p:spPr>
          <a:xfrm>
            <a:off x="1673677" y="2359877"/>
            <a:ext cx="1496116" cy="576733"/>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a:t>
            </a:r>
            <a:r>
              <a:rPr lang="zh-CN" altLang="en-US" sz="675" b="1" u="sng" dirty="0">
                <a:latin typeface="微软雅黑" pitchFamily="34" charset="-122"/>
                <a:ea typeface="微软雅黑" pitchFamily="34" charset="-122"/>
              </a:rPr>
              <a:t>教科研</a:t>
            </a:r>
            <a:endParaRPr lang="zh-CN" altLang="en-US" sz="675" b="1" u="sng" dirty="0">
              <a:solidFill>
                <a:srgbClr val="002060"/>
              </a:solidFill>
              <a:latin typeface="微软雅黑" pitchFamily="34" charset="-122"/>
              <a:ea typeface="微软雅黑" pitchFamily="34" charset="-122"/>
            </a:endParaRPr>
          </a:p>
        </p:txBody>
      </p:sp>
      <p:sp>
        <p:nvSpPr>
          <p:cNvPr id="42" name="圆角矩形 41"/>
          <p:cNvSpPr/>
          <p:nvPr/>
        </p:nvSpPr>
        <p:spPr>
          <a:xfrm>
            <a:off x="3239851" y="2359877"/>
            <a:ext cx="1553659" cy="576733"/>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数字化文化生活</a:t>
            </a:r>
            <a:endParaRPr lang="zh-CN" altLang="en-US" sz="675" b="1" u="sng" dirty="0">
              <a:solidFill>
                <a:srgbClr val="002060"/>
              </a:solidFill>
              <a:latin typeface="微软雅黑" pitchFamily="34" charset="-122"/>
              <a:ea typeface="微软雅黑" pitchFamily="34" charset="-122"/>
            </a:endParaRPr>
          </a:p>
        </p:txBody>
      </p:sp>
      <p:sp>
        <p:nvSpPr>
          <p:cNvPr id="43" name="圆角矩形 42"/>
          <p:cNvSpPr/>
          <p:nvPr/>
        </p:nvSpPr>
        <p:spPr>
          <a:xfrm>
            <a:off x="4860032" y="2359877"/>
            <a:ext cx="1553659" cy="576733"/>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zh-CN" altLang="zh-CN" sz="675" b="1" u="sng" dirty="0">
                <a:latin typeface="微软雅黑" pitchFamily="34" charset="-122"/>
                <a:ea typeface="微软雅黑" pitchFamily="34" charset="-122"/>
              </a:rPr>
              <a:t>数字化社会服务</a:t>
            </a:r>
            <a:endParaRPr lang="zh-CN" altLang="en-US" sz="675" b="1" u="sng" dirty="0">
              <a:solidFill>
                <a:srgbClr val="002060"/>
              </a:solidFill>
              <a:latin typeface="微软雅黑" pitchFamily="34" charset="-122"/>
              <a:ea typeface="微软雅黑" pitchFamily="34" charset="-122"/>
            </a:endParaRPr>
          </a:p>
        </p:txBody>
      </p:sp>
      <p:sp>
        <p:nvSpPr>
          <p:cNvPr id="44" name="圆角矩形 43"/>
          <p:cNvSpPr/>
          <p:nvPr/>
        </p:nvSpPr>
        <p:spPr>
          <a:xfrm>
            <a:off x="1680428" y="1664491"/>
            <a:ext cx="489061" cy="228949"/>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教学管理</a:t>
            </a:r>
          </a:p>
        </p:txBody>
      </p:sp>
      <p:sp>
        <p:nvSpPr>
          <p:cNvPr id="45" name="TextBox 39"/>
          <p:cNvSpPr txBox="1"/>
          <p:nvPr/>
        </p:nvSpPr>
        <p:spPr>
          <a:xfrm>
            <a:off x="647563" y="790004"/>
            <a:ext cx="805601" cy="253916"/>
          </a:xfrm>
          <a:prstGeom prst="rect">
            <a:avLst/>
          </a:prstGeom>
          <a:noFill/>
        </p:spPr>
        <p:txBody>
          <a:bodyPr wrap="square" rtlCol="0">
            <a:spAutoFit/>
          </a:bodyPr>
          <a:lstStyle/>
          <a:p>
            <a:pPr algn="ctr"/>
            <a:r>
              <a:rPr lang="zh-CN" altLang="en-US" sz="1050" b="1" dirty="0">
                <a:solidFill>
                  <a:schemeClr val="tx2">
                    <a:lumMod val="75000"/>
                  </a:schemeClr>
                </a:solidFill>
                <a:latin typeface="微软雅黑" pitchFamily="34" charset="-122"/>
                <a:ea typeface="微软雅黑" pitchFamily="34" charset="-122"/>
              </a:rPr>
              <a:t>门户层</a:t>
            </a:r>
          </a:p>
        </p:txBody>
      </p:sp>
      <p:sp>
        <p:nvSpPr>
          <p:cNvPr id="46" name="TextBox 40"/>
          <p:cNvSpPr txBox="1"/>
          <p:nvPr/>
        </p:nvSpPr>
        <p:spPr>
          <a:xfrm>
            <a:off x="647563" y="1947770"/>
            <a:ext cx="805601" cy="253916"/>
          </a:xfrm>
          <a:prstGeom prst="rect">
            <a:avLst/>
          </a:prstGeom>
          <a:noFill/>
        </p:spPr>
        <p:txBody>
          <a:bodyPr wrap="square" rtlCol="0">
            <a:spAutoFit/>
          </a:bodyPr>
          <a:lstStyle/>
          <a:p>
            <a:pPr algn="ctr"/>
            <a:r>
              <a:rPr lang="zh-CN" altLang="en-US" sz="1050" b="1" dirty="0">
                <a:solidFill>
                  <a:schemeClr val="tx2">
                    <a:lumMod val="75000"/>
                  </a:schemeClr>
                </a:solidFill>
                <a:latin typeface="微软雅黑" pitchFamily="34" charset="-122"/>
                <a:ea typeface="微软雅黑" pitchFamily="34" charset="-122"/>
              </a:rPr>
              <a:t>应用层</a:t>
            </a:r>
          </a:p>
        </p:txBody>
      </p:sp>
      <p:sp>
        <p:nvSpPr>
          <p:cNvPr id="47" name="TextBox 41"/>
          <p:cNvSpPr txBox="1"/>
          <p:nvPr/>
        </p:nvSpPr>
        <p:spPr>
          <a:xfrm>
            <a:off x="647563" y="3096573"/>
            <a:ext cx="805601" cy="253916"/>
          </a:xfrm>
          <a:prstGeom prst="rect">
            <a:avLst/>
          </a:prstGeom>
          <a:noFill/>
        </p:spPr>
        <p:txBody>
          <a:bodyPr wrap="square" rtlCol="0">
            <a:spAutoFit/>
          </a:bodyPr>
          <a:lstStyle/>
          <a:p>
            <a:pPr algn="ctr"/>
            <a:r>
              <a:rPr lang="zh-CN" altLang="en-US" sz="1050" b="1" dirty="0">
                <a:solidFill>
                  <a:schemeClr val="tx2">
                    <a:lumMod val="75000"/>
                  </a:schemeClr>
                </a:solidFill>
                <a:latin typeface="微软雅黑" pitchFamily="34" charset="-122"/>
                <a:ea typeface="微软雅黑" pitchFamily="34" charset="-122"/>
              </a:rPr>
              <a:t>资源层</a:t>
            </a:r>
          </a:p>
        </p:txBody>
      </p:sp>
      <p:sp>
        <p:nvSpPr>
          <p:cNvPr id="48" name="TextBox 42"/>
          <p:cNvSpPr txBox="1"/>
          <p:nvPr/>
        </p:nvSpPr>
        <p:spPr>
          <a:xfrm>
            <a:off x="647563" y="3718962"/>
            <a:ext cx="805601" cy="253916"/>
          </a:xfrm>
          <a:prstGeom prst="rect">
            <a:avLst/>
          </a:prstGeom>
          <a:noFill/>
        </p:spPr>
        <p:txBody>
          <a:bodyPr wrap="square" rtlCol="0">
            <a:spAutoFit/>
          </a:bodyPr>
          <a:lstStyle/>
          <a:p>
            <a:pPr algn="ctr"/>
            <a:r>
              <a:rPr lang="zh-CN" altLang="en-US" sz="1050" b="1" dirty="0">
                <a:solidFill>
                  <a:schemeClr val="tx2">
                    <a:lumMod val="75000"/>
                  </a:schemeClr>
                </a:solidFill>
                <a:latin typeface="微软雅黑" pitchFamily="34" charset="-122"/>
                <a:ea typeface="微软雅黑" pitchFamily="34" charset="-122"/>
              </a:rPr>
              <a:t>数据层</a:t>
            </a:r>
          </a:p>
        </p:txBody>
      </p:sp>
      <p:sp>
        <p:nvSpPr>
          <p:cNvPr id="49" name="TextBox 43"/>
          <p:cNvSpPr txBox="1"/>
          <p:nvPr/>
        </p:nvSpPr>
        <p:spPr>
          <a:xfrm>
            <a:off x="647563" y="4504780"/>
            <a:ext cx="805601" cy="253916"/>
          </a:xfrm>
          <a:prstGeom prst="rect">
            <a:avLst/>
          </a:prstGeom>
          <a:noFill/>
        </p:spPr>
        <p:txBody>
          <a:bodyPr wrap="square" rtlCol="0">
            <a:spAutoFit/>
          </a:bodyPr>
          <a:lstStyle/>
          <a:p>
            <a:pPr algn="ctr"/>
            <a:r>
              <a:rPr lang="zh-CN" altLang="en-US" sz="1050" b="1" dirty="0">
                <a:solidFill>
                  <a:schemeClr val="tx2">
                    <a:lumMod val="75000"/>
                  </a:schemeClr>
                </a:solidFill>
                <a:latin typeface="微软雅黑" pitchFamily="34" charset="-122"/>
                <a:ea typeface="微软雅黑" pitchFamily="34" charset="-122"/>
              </a:rPr>
              <a:t>基础设施</a:t>
            </a:r>
          </a:p>
        </p:txBody>
      </p:sp>
      <p:sp>
        <p:nvSpPr>
          <p:cNvPr id="50" name="圆角矩形 49"/>
          <p:cNvSpPr/>
          <p:nvPr/>
        </p:nvSpPr>
        <p:spPr>
          <a:xfrm>
            <a:off x="1673678" y="3129579"/>
            <a:ext cx="891816" cy="274738"/>
          </a:xfrm>
          <a:prstGeom prst="roundRect">
            <a:avLst/>
          </a:prstGeom>
          <a:solidFill>
            <a:srgbClr val="FF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一站式录课</a:t>
            </a:r>
          </a:p>
        </p:txBody>
      </p:sp>
      <p:sp>
        <p:nvSpPr>
          <p:cNvPr id="51" name="圆角矩形 50"/>
          <p:cNvSpPr/>
          <p:nvPr/>
        </p:nvSpPr>
        <p:spPr>
          <a:xfrm>
            <a:off x="2630019" y="3133578"/>
            <a:ext cx="891816" cy="274738"/>
          </a:xfrm>
          <a:prstGeom prst="roundRect">
            <a:avLst/>
          </a:prstGeom>
          <a:solidFill>
            <a:srgbClr val="FF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精品课程</a:t>
            </a:r>
          </a:p>
        </p:txBody>
      </p:sp>
      <p:sp>
        <p:nvSpPr>
          <p:cNvPr id="52" name="圆角矩形 51"/>
          <p:cNvSpPr/>
          <p:nvPr/>
        </p:nvSpPr>
        <p:spPr>
          <a:xfrm>
            <a:off x="3590985" y="3133578"/>
            <a:ext cx="891816" cy="274738"/>
          </a:xfrm>
          <a:prstGeom prst="roundRect">
            <a:avLst/>
          </a:prstGeom>
          <a:solidFill>
            <a:srgbClr val="FF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数字图书馆</a:t>
            </a:r>
          </a:p>
        </p:txBody>
      </p:sp>
      <p:sp>
        <p:nvSpPr>
          <p:cNvPr id="53" name="圆角矩形 52"/>
          <p:cNvSpPr/>
          <p:nvPr/>
        </p:nvSpPr>
        <p:spPr>
          <a:xfrm>
            <a:off x="4563093" y="3137576"/>
            <a:ext cx="891816" cy="274738"/>
          </a:xfrm>
          <a:prstGeom prst="roundRect">
            <a:avLst/>
          </a:prstGeom>
          <a:solidFill>
            <a:srgbClr val="FF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数字场馆</a:t>
            </a:r>
          </a:p>
        </p:txBody>
      </p:sp>
      <p:sp>
        <p:nvSpPr>
          <p:cNvPr id="54" name="圆角矩形 53"/>
          <p:cNvSpPr/>
          <p:nvPr/>
        </p:nvSpPr>
        <p:spPr>
          <a:xfrm>
            <a:off x="5522392" y="3133578"/>
            <a:ext cx="891816" cy="274738"/>
          </a:xfrm>
          <a:prstGeom prst="roundRect">
            <a:avLst/>
          </a:prstGeom>
          <a:solidFill>
            <a:srgbClr val="FF00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25" dirty="0">
                <a:solidFill>
                  <a:schemeClr val="bg1"/>
                </a:solidFill>
                <a:latin typeface="微软雅黑" pitchFamily="34" charset="-122"/>
                <a:ea typeface="微软雅黑" pitchFamily="34" charset="-122"/>
              </a:rPr>
              <a:t>仿真实训资源</a:t>
            </a:r>
          </a:p>
        </p:txBody>
      </p:sp>
      <p:sp>
        <p:nvSpPr>
          <p:cNvPr id="55" name="圆角矩形 54"/>
          <p:cNvSpPr/>
          <p:nvPr/>
        </p:nvSpPr>
        <p:spPr>
          <a:xfrm>
            <a:off x="1648246" y="1043857"/>
            <a:ext cx="1438413" cy="171692"/>
          </a:xfrm>
          <a:prstGeom prst="roundRect">
            <a:avLst>
              <a:gd name="adj" fmla="val 0"/>
            </a:avLst>
          </a:prstGeom>
          <a:solidFill>
            <a:schemeClr val="tx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统一身份认证</a:t>
            </a:r>
          </a:p>
        </p:txBody>
      </p:sp>
      <p:sp>
        <p:nvSpPr>
          <p:cNvPr id="56" name="圆角矩形 55"/>
          <p:cNvSpPr/>
          <p:nvPr/>
        </p:nvSpPr>
        <p:spPr>
          <a:xfrm>
            <a:off x="1669677" y="4368626"/>
            <a:ext cx="1496116" cy="277279"/>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数字安防</a:t>
            </a:r>
          </a:p>
        </p:txBody>
      </p:sp>
      <p:sp>
        <p:nvSpPr>
          <p:cNvPr id="57" name="圆角矩形 56"/>
          <p:cNvSpPr/>
          <p:nvPr/>
        </p:nvSpPr>
        <p:spPr>
          <a:xfrm>
            <a:off x="3235851" y="4368626"/>
            <a:ext cx="1553659" cy="277279"/>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数字广播与网络电视</a:t>
            </a:r>
          </a:p>
        </p:txBody>
      </p:sp>
      <p:sp>
        <p:nvSpPr>
          <p:cNvPr id="58" name="圆角矩形 57"/>
          <p:cNvSpPr/>
          <p:nvPr/>
        </p:nvSpPr>
        <p:spPr>
          <a:xfrm>
            <a:off x="4856032" y="4368626"/>
            <a:ext cx="1553659" cy="277279"/>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校园网络</a:t>
            </a:r>
          </a:p>
        </p:txBody>
      </p:sp>
      <p:sp>
        <p:nvSpPr>
          <p:cNvPr id="59" name="圆角矩形 58"/>
          <p:cNvSpPr/>
          <p:nvPr/>
        </p:nvSpPr>
        <p:spPr>
          <a:xfrm>
            <a:off x="1669677" y="4712048"/>
            <a:ext cx="1496116" cy="265653"/>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数据中心</a:t>
            </a:r>
          </a:p>
        </p:txBody>
      </p:sp>
      <p:sp>
        <p:nvSpPr>
          <p:cNvPr id="60" name="圆角矩形 59"/>
          <p:cNvSpPr/>
          <p:nvPr/>
        </p:nvSpPr>
        <p:spPr>
          <a:xfrm>
            <a:off x="3235851" y="4712048"/>
            <a:ext cx="1553659" cy="265653"/>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多媒体教室</a:t>
            </a:r>
          </a:p>
        </p:txBody>
      </p:sp>
      <p:sp>
        <p:nvSpPr>
          <p:cNvPr id="61" name="圆角矩形 60"/>
          <p:cNvSpPr/>
          <p:nvPr/>
        </p:nvSpPr>
        <p:spPr>
          <a:xfrm>
            <a:off x="4856032" y="4712048"/>
            <a:ext cx="1553659" cy="265653"/>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zh-CN" altLang="en-US" sz="675" b="1" u="sng" dirty="0">
                <a:solidFill>
                  <a:schemeClr val="bg1"/>
                </a:solidFill>
                <a:latin typeface="微软雅黑" pitchFamily="34" charset="-122"/>
                <a:ea typeface="微软雅黑" pitchFamily="34" charset="-122"/>
              </a:rPr>
              <a:t>仿真实训系统环境</a:t>
            </a:r>
          </a:p>
        </p:txBody>
      </p:sp>
      <p:sp>
        <p:nvSpPr>
          <p:cNvPr id="62" name="圆角矩形 61"/>
          <p:cNvSpPr/>
          <p:nvPr/>
        </p:nvSpPr>
        <p:spPr>
          <a:xfrm>
            <a:off x="2151339" y="1664491"/>
            <a:ext cx="489061" cy="228949"/>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资源管理</a:t>
            </a:r>
          </a:p>
        </p:txBody>
      </p:sp>
      <p:sp>
        <p:nvSpPr>
          <p:cNvPr id="63" name="圆角矩形 62"/>
          <p:cNvSpPr/>
          <p:nvPr/>
        </p:nvSpPr>
        <p:spPr>
          <a:xfrm>
            <a:off x="2619106" y="1664491"/>
            <a:ext cx="489061" cy="228949"/>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综合实训</a:t>
            </a:r>
          </a:p>
        </p:txBody>
      </p:sp>
      <p:sp>
        <p:nvSpPr>
          <p:cNvPr id="64" name="圆角矩形 63"/>
          <p:cNvSpPr/>
          <p:nvPr/>
        </p:nvSpPr>
        <p:spPr>
          <a:xfrm>
            <a:off x="1676429" y="1969331"/>
            <a:ext cx="489061" cy="228949"/>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顶岗实习</a:t>
            </a:r>
          </a:p>
        </p:txBody>
      </p:sp>
      <p:sp>
        <p:nvSpPr>
          <p:cNvPr id="65" name="圆角矩形 64"/>
          <p:cNvSpPr/>
          <p:nvPr/>
        </p:nvSpPr>
        <p:spPr>
          <a:xfrm>
            <a:off x="2147339" y="1969331"/>
            <a:ext cx="489061" cy="228949"/>
          </a:xfrm>
          <a:prstGeom prst="roundRect">
            <a:avLst>
              <a:gd name="adj" fmla="val 15565"/>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在线学习</a:t>
            </a:r>
          </a:p>
        </p:txBody>
      </p:sp>
      <p:sp>
        <p:nvSpPr>
          <p:cNvPr id="66" name="圆角矩形 65"/>
          <p:cNvSpPr/>
          <p:nvPr/>
        </p:nvSpPr>
        <p:spPr>
          <a:xfrm>
            <a:off x="2622250" y="1969331"/>
            <a:ext cx="489061" cy="228949"/>
          </a:xfrm>
          <a:prstGeom prst="roundRect">
            <a:avLst>
              <a:gd name="adj" fmla="val 15565"/>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在线考试</a:t>
            </a:r>
          </a:p>
        </p:txBody>
      </p:sp>
      <p:sp>
        <p:nvSpPr>
          <p:cNvPr id="67" name="圆角矩形 66"/>
          <p:cNvSpPr/>
          <p:nvPr/>
        </p:nvSpPr>
        <p:spPr>
          <a:xfrm>
            <a:off x="3274904" y="1664916"/>
            <a:ext cx="489061" cy="137368"/>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教务管理</a:t>
            </a:r>
          </a:p>
        </p:txBody>
      </p:sp>
      <p:sp>
        <p:nvSpPr>
          <p:cNvPr id="68" name="圆角矩形 67"/>
          <p:cNvSpPr/>
          <p:nvPr/>
        </p:nvSpPr>
        <p:spPr>
          <a:xfrm>
            <a:off x="3745816" y="1664916"/>
            <a:ext cx="489061" cy="137368"/>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学生管理</a:t>
            </a:r>
          </a:p>
        </p:txBody>
      </p:sp>
      <p:sp>
        <p:nvSpPr>
          <p:cNvPr id="69" name="圆角矩形 68"/>
          <p:cNvSpPr/>
          <p:nvPr/>
        </p:nvSpPr>
        <p:spPr>
          <a:xfrm>
            <a:off x="4213583" y="1664916"/>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德育管理</a:t>
            </a:r>
          </a:p>
        </p:txBody>
      </p:sp>
      <p:sp>
        <p:nvSpPr>
          <p:cNvPr id="70" name="圆角矩形 69"/>
          <p:cNvSpPr/>
          <p:nvPr/>
        </p:nvSpPr>
        <p:spPr>
          <a:xfrm>
            <a:off x="3277951" y="1852799"/>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科研管理</a:t>
            </a:r>
          </a:p>
        </p:txBody>
      </p:sp>
      <p:sp>
        <p:nvSpPr>
          <p:cNvPr id="71" name="圆角矩形 70"/>
          <p:cNvSpPr/>
          <p:nvPr/>
        </p:nvSpPr>
        <p:spPr>
          <a:xfrm>
            <a:off x="3748862" y="1852799"/>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人事管理</a:t>
            </a:r>
          </a:p>
        </p:txBody>
      </p:sp>
      <p:sp>
        <p:nvSpPr>
          <p:cNvPr id="72" name="圆角矩形 71"/>
          <p:cNvSpPr/>
          <p:nvPr/>
        </p:nvSpPr>
        <p:spPr>
          <a:xfrm>
            <a:off x="4216629" y="1852799"/>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财务管理</a:t>
            </a:r>
          </a:p>
        </p:txBody>
      </p:sp>
      <p:sp>
        <p:nvSpPr>
          <p:cNvPr id="73" name="圆角矩形 72"/>
          <p:cNvSpPr/>
          <p:nvPr/>
        </p:nvSpPr>
        <p:spPr>
          <a:xfrm>
            <a:off x="3273188" y="2052795"/>
            <a:ext cx="489061" cy="137368"/>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50" b="1" dirty="0">
                <a:solidFill>
                  <a:schemeClr val="bg1"/>
                </a:solidFill>
                <a:latin typeface="微软雅黑" pitchFamily="34" charset="-122"/>
                <a:ea typeface="微软雅黑" pitchFamily="34" charset="-122"/>
              </a:rPr>
              <a:t>自动化办公</a:t>
            </a:r>
          </a:p>
        </p:txBody>
      </p:sp>
      <p:sp>
        <p:nvSpPr>
          <p:cNvPr id="74" name="圆角矩形 73"/>
          <p:cNvSpPr/>
          <p:nvPr/>
        </p:nvSpPr>
        <p:spPr>
          <a:xfrm>
            <a:off x="3744100" y="2052795"/>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移动办公</a:t>
            </a:r>
          </a:p>
        </p:txBody>
      </p:sp>
      <p:sp>
        <p:nvSpPr>
          <p:cNvPr id="75" name="圆角矩形 74"/>
          <p:cNvSpPr/>
          <p:nvPr/>
        </p:nvSpPr>
        <p:spPr>
          <a:xfrm>
            <a:off x="4211867" y="2052795"/>
            <a:ext cx="489061" cy="137368"/>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在线招生</a:t>
            </a:r>
          </a:p>
        </p:txBody>
      </p:sp>
      <p:sp>
        <p:nvSpPr>
          <p:cNvPr id="76" name="圆角矩形 75"/>
          <p:cNvSpPr/>
          <p:nvPr/>
        </p:nvSpPr>
        <p:spPr>
          <a:xfrm>
            <a:off x="4896704" y="1625121"/>
            <a:ext cx="489061" cy="228949"/>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一卡通</a:t>
            </a:r>
          </a:p>
        </p:txBody>
      </p:sp>
      <p:sp>
        <p:nvSpPr>
          <p:cNvPr id="77" name="圆角矩形 76"/>
          <p:cNvSpPr/>
          <p:nvPr/>
        </p:nvSpPr>
        <p:spPr>
          <a:xfrm>
            <a:off x="5367614" y="1625121"/>
            <a:ext cx="489061" cy="228949"/>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邮件系统</a:t>
            </a:r>
          </a:p>
        </p:txBody>
      </p:sp>
      <p:sp>
        <p:nvSpPr>
          <p:cNvPr id="78" name="圆角矩形 77"/>
          <p:cNvSpPr/>
          <p:nvPr/>
        </p:nvSpPr>
        <p:spPr>
          <a:xfrm>
            <a:off x="5835381" y="1625121"/>
            <a:ext cx="489061" cy="228949"/>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即时通讯</a:t>
            </a:r>
          </a:p>
        </p:txBody>
      </p:sp>
      <p:sp>
        <p:nvSpPr>
          <p:cNvPr id="79" name="圆角矩形 78"/>
          <p:cNvSpPr/>
          <p:nvPr/>
        </p:nvSpPr>
        <p:spPr>
          <a:xfrm>
            <a:off x="5616116" y="1888171"/>
            <a:ext cx="722686" cy="137354"/>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统一支付</a:t>
            </a:r>
          </a:p>
        </p:txBody>
      </p:sp>
      <p:sp>
        <p:nvSpPr>
          <p:cNvPr id="80" name="圆角矩形 79"/>
          <p:cNvSpPr/>
          <p:nvPr/>
        </p:nvSpPr>
        <p:spPr>
          <a:xfrm>
            <a:off x="4904513" y="1888171"/>
            <a:ext cx="722686" cy="137354"/>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网络存储</a:t>
            </a:r>
          </a:p>
        </p:txBody>
      </p:sp>
      <p:sp>
        <p:nvSpPr>
          <p:cNvPr id="81" name="圆角矩形 80"/>
          <p:cNvSpPr/>
          <p:nvPr/>
        </p:nvSpPr>
        <p:spPr>
          <a:xfrm>
            <a:off x="5611354" y="2076069"/>
            <a:ext cx="722686" cy="137354"/>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短信互动通知</a:t>
            </a:r>
          </a:p>
        </p:txBody>
      </p:sp>
      <p:sp>
        <p:nvSpPr>
          <p:cNvPr id="82" name="圆角矩形 81"/>
          <p:cNvSpPr/>
          <p:nvPr/>
        </p:nvSpPr>
        <p:spPr>
          <a:xfrm>
            <a:off x="4899751" y="2076067"/>
            <a:ext cx="722686" cy="137354"/>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25" b="1" dirty="0">
                <a:solidFill>
                  <a:schemeClr val="bg1"/>
                </a:solidFill>
                <a:latin typeface="微软雅黑" pitchFamily="34" charset="-122"/>
                <a:ea typeface="微软雅黑" pitchFamily="34" charset="-122"/>
              </a:rPr>
              <a:t>地理信息系统</a:t>
            </a:r>
          </a:p>
        </p:txBody>
      </p:sp>
      <p:sp>
        <p:nvSpPr>
          <p:cNvPr id="83" name="圆角矩形 82"/>
          <p:cNvSpPr/>
          <p:nvPr/>
        </p:nvSpPr>
        <p:spPr>
          <a:xfrm>
            <a:off x="1688819" y="2597733"/>
            <a:ext cx="719207" cy="228949"/>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网上科研</a:t>
            </a:r>
          </a:p>
        </p:txBody>
      </p:sp>
      <p:sp>
        <p:nvSpPr>
          <p:cNvPr id="84" name="圆角矩形 83"/>
          <p:cNvSpPr/>
          <p:nvPr/>
        </p:nvSpPr>
        <p:spPr>
          <a:xfrm>
            <a:off x="2386894" y="2597733"/>
            <a:ext cx="719207" cy="228949"/>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网上教研</a:t>
            </a:r>
          </a:p>
        </p:txBody>
      </p:sp>
      <p:sp>
        <p:nvSpPr>
          <p:cNvPr id="85" name="圆角矩形 84"/>
          <p:cNvSpPr/>
          <p:nvPr/>
        </p:nvSpPr>
        <p:spPr>
          <a:xfrm>
            <a:off x="3293858" y="2543215"/>
            <a:ext cx="690438" cy="171692"/>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后勤管理</a:t>
            </a:r>
          </a:p>
        </p:txBody>
      </p:sp>
      <p:sp>
        <p:nvSpPr>
          <p:cNvPr id="86" name="圆角矩形 85"/>
          <p:cNvSpPr/>
          <p:nvPr/>
        </p:nvSpPr>
        <p:spPr>
          <a:xfrm>
            <a:off x="3991933" y="2543215"/>
            <a:ext cx="690438" cy="171692"/>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社团组织</a:t>
            </a:r>
          </a:p>
        </p:txBody>
      </p:sp>
      <p:sp>
        <p:nvSpPr>
          <p:cNvPr id="87" name="圆角矩形 86"/>
          <p:cNvSpPr/>
          <p:nvPr/>
        </p:nvSpPr>
        <p:spPr>
          <a:xfrm>
            <a:off x="3293857" y="2749269"/>
            <a:ext cx="1438572" cy="171692"/>
          </a:xfrm>
          <a:prstGeom prst="roundRect">
            <a:avLst>
              <a:gd name="adj" fmla="val 15565"/>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校园虚拟社区</a:t>
            </a:r>
          </a:p>
        </p:txBody>
      </p:sp>
      <p:sp>
        <p:nvSpPr>
          <p:cNvPr id="88" name="圆角矩形 87"/>
          <p:cNvSpPr/>
          <p:nvPr/>
        </p:nvSpPr>
        <p:spPr>
          <a:xfrm>
            <a:off x="4914039" y="2531608"/>
            <a:ext cx="690438" cy="171692"/>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校企合作</a:t>
            </a:r>
          </a:p>
        </p:txBody>
      </p:sp>
      <p:sp>
        <p:nvSpPr>
          <p:cNvPr id="89" name="圆角矩形 88"/>
          <p:cNvSpPr/>
          <p:nvPr/>
        </p:nvSpPr>
        <p:spPr>
          <a:xfrm>
            <a:off x="5612113" y="2531608"/>
            <a:ext cx="690438" cy="171692"/>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培训管理</a:t>
            </a:r>
          </a:p>
        </p:txBody>
      </p:sp>
      <p:sp>
        <p:nvSpPr>
          <p:cNvPr id="90" name="圆角矩形 89"/>
          <p:cNvSpPr/>
          <p:nvPr/>
        </p:nvSpPr>
        <p:spPr>
          <a:xfrm>
            <a:off x="4914039" y="2737660"/>
            <a:ext cx="690438" cy="171692"/>
          </a:xfrm>
          <a:prstGeom prst="roundRect">
            <a:avLst>
              <a:gd name="adj" fmla="val 15565"/>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远程培训</a:t>
            </a:r>
          </a:p>
        </p:txBody>
      </p:sp>
      <p:sp>
        <p:nvSpPr>
          <p:cNvPr id="91" name="圆角矩形 90"/>
          <p:cNvSpPr/>
          <p:nvPr/>
        </p:nvSpPr>
        <p:spPr>
          <a:xfrm>
            <a:off x="5612113" y="2737660"/>
            <a:ext cx="690438" cy="171692"/>
          </a:xfrm>
          <a:prstGeom prst="roundRect">
            <a:avLst>
              <a:gd name="adj" fmla="val 15565"/>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家校互动</a:t>
            </a:r>
          </a:p>
        </p:txBody>
      </p:sp>
      <p:sp>
        <p:nvSpPr>
          <p:cNvPr id="92" name="流程图: 磁盘 91"/>
          <p:cNvSpPr/>
          <p:nvPr/>
        </p:nvSpPr>
        <p:spPr>
          <a:xfrm>
            <a:off x="1691251"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zh-CN" altLang="en-US" sz="750" kern="0" dirty="0">
                <a:solidFill>
                  <a:schemeClr val="tx1"/>
                </a:solidFill>
                <a:latin typeface="微软雅黑" pitchFamily="34" charset="-122"/>
                <a:ea typeface="微软雅黑" pitchFamily="34" charset="-122"/>
              </a:rPr>
              <a:t>办公数据库</a:t>
            </a:r>
          </a:p>
        </p:txBody>
      </p:sp>
      <p:sp>
        <p:nvSpPr>
          <p:cNvPr id="93" name="流程图: 磁盘 92"/>
          <p:cNvSpPr/>
          <p:nvPr/>
        </p:nvSpPr>
        <p:spPr>
          <a:xfrm>
            <a:off x="2478979"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zh-CN" altLang="en-US" sz="750" kern="0" dirty="0">
                <a:solidFill>
                  <a:schemeClr val="tx1"/>
                </a:solidFill>
                <a:latin typeface="微软雅黑" pitchFamily="34" charset="-122"/>
                <a:ea typeface="微软雅黑" pitchFamily="34" charset="-122"/>
              </a:rPr>
              <a:t>学生数据库</a:t>
            </a:r>
          </a:p>
        </p:txBody>
      </p:sp>
      <p:sp>
        <p:nvSpPr>
          <p:cNvPr id="94" name="流程图: 磁盘 93"/>
          <p:cNvSpPr/>
          <p:nvPr/>
        </p:nvSpPr>
        <p:spPr>
          <a:xfrm>
            <a:off x="4038591"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zh-CN" altLang="en-US" sz="750" kern="0" dirty="0">
                <a:solidFill>
                  <a:schemeClr val="tx1"/>
                </a:solidFill>
                <a:latin typeface="微软雅黑" pitchFamily="34" charset="-122"/>
                <a:ea typeface="微软雅黑" pitchFamily="34" charset="-122"/>
              </a:rPr>
              <a:t>教务数据库</a:t>
            </a:r>
          </a:p>
        </p:txBody>
      </p:sp>
      <p:sp>
        <p:nvSpPr>
          <p:cNvPr id="95" name="流程图: 磁盘 94"/>
          <p:cNvSpPr/>
          <p:nvPr/>
        </p:nvSpPr>
        <p:spPr>
          <a:xfrm>
            <a:off x="5594849"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en-US" altLang="zh-CN" sz="750" kern="0" dirty="0">
                <a:solidFill>
                  <a:schemeClr val="tx1"/>
                </a:solidFill>
                <a:latin typeface="微软雅黑" pitchFamily="34" charset="-122"/>
                <a:ea typeface="微软雅黑" pitchFamily="34" charset="-122"/>
              </a:rPr>
              <a:t>……</a:t>
            </a:r>
            <a:endParaRPr lang="zh-CN" altLang="en-US" sz="750" kern="0" dirty="0">
              <a:solidFill>
                <a:schemeClr val="tx1"/>
              </a:solidFill>
              <a:latin typeface="微软雅黑" pitchFamily="34" charset="-122"/>
              <a:ea typeface="微软雅黑" pitchFamily="34" charset="-122"/>
            </a:endParaRPr>
          </a:p>
        </p:txBody>
      </p:sp>
      <p:sp>
        <p:nvSpPr>
          <p:cNvPr id="96" name="流程图: 磁盘 95"/>
          <p:cNvSpPr/>
          <p:nvPr/>
        </p:nvSpPr>
        <p:spPr>
          <a:xfrm>
            <a:off x="3255353"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zh-CN" altLang="en-US" sz="750" kern="0" dirty="0">
                <a:solidFill>
                  <a:schemeClr val="tx1"/>
                </a:solidFill>
                <a:latin typeface="微软雅黑" pitchFamily="34" charset="-122"/>
                <a:ea typeface="微软雅黑" pitchFamily="34" charset="-122"/>
              </a:rPr>
              <a:t>教职工数据库</a:t>
            </a:r>
          </a:p>
        </p:txBody>
      </p:sp>
      <p:sp>
        <p:nvSpPr>
          <p:cNvPr id="97" name="流程图: 磁盘 96"/>
          <p:cNvSpPr/>
          <p:nvPr/>
        </p:nvSpPr>
        <p:spPr>
          <a:xfrm>
            <a:off x="4816207" y="3647523"/>
            <a:ext cx="778630" cy="328284"/>
          </a:xfrm>
          <a:prstGeom prst="flowChartMagneticDisk">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622628">
              <a:defRPr/>
            </a:pPr>
            <a:r>
              <a:rPr lang="zh-CN" altLang="en-US" sz="750" kern="0" dirty="0">
                <a:solidFill>
                  <a:schemeClr val="tx1"/>
                </a:solidFill>
                <a:latin typeface="微软雅黑" pitchFamily="34" charset="-122"/>
                <a:ea typeface="微软雅黑" pitchFamily="34" charset="-122"/>
              </a:rPr>
              <a:t>教学资源数据库</a:t>
            </a:r>
          </a:p>
        </p:txBody>
      </p:sp>
      <p:sp>
        <p:nvSpPr>
          <p:cNvPr id="98" name="圆角矩形 97"/>
          <p:cNvSpPr/>
          <p:nvPr/>
        </p:nvSpPr>
        <p:spPr>
          <a:xfrm>
            <a:off x="1688212" y="4004713"/>
            <a:ext cx="4966606" cy="171692"/>
          </a:xfrm>
          <a:prstGeom prst="roundRect">
            <a:avLst>
              <a:gd name="adj" fmla="val 0"/>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教育信息化标准</a:t>
            </a:r>
          </a:p>
        </p:txBody>
      </p:sp>
      <p:sp>
        <p:nvSpPr>
          <p:cNvPr id="99" name="圆角矩形 98"/>
          <p:cNvSpPr/>
          <p:nvPr/>
        </p:nvSpPr>
        <p:spPr>
          <a:xfrm>
            <a:off x="1688212" y="3475831"/>
            <a:ext cx="4966606" cy="171692"/>
          </a:xfrm>
          <a:prstGeom prst="roundRect">
            <a:avLst>
              <a:gd name="adj" fmla="val 0"/>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zh-CN" altLang="en-US" sz="900" dirty="0">
                <a:solidFill>
                  <a:schemeClr val="bg1"/>
                </a:solidFill>
                <a:latin typeface="微软雅黑" pitchFamily="34" charset="-122"/>
                <a:ea typeface="微软雅黑" pitchFamily="34" charset="-122"/>
              </a:rPr>
              <a:t>数据交换</a:t>
            </a:r>
          </a:p>
        </p:txBody>
      </p:sp>
      <p:sp>
        <p:nvSpPr>
          <p:cNvPr id="100" name="圆角矩形 99"/>
          <p:cNvSpPr/>
          <p:nvPr/>
        </p:nvSpPr>
        <p:spPr>
          <a:xfrm>
            <a:off x="563060" y="575688"/>
            <a:ext cx="6336704" cy="714380"/>
          </a:xfrm>
          <a:prstGeom prst="roundRect">
            <a:avLst/>
          </a:prstGeom>
          <a:solidFill>
            <a:schemeClr val="accent1">
              <a:lumMod val="40000"/>
              <a:lumOff val="60000"/>
              <a:alpha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sp>
        <p:nvSpPr>
          <p:cNvPr id="101" name="圆角矩形 100"/>
          <p:cNvSpPr/>
          <p:nvPr/>
        </p:nvSpPr>
        <p:spPr>
          <a:xfrm>
            <a:off x="563060" y="3504646"/>
            <a:ext cx="6336704" cy="714380"/>
          </a:xfrm>
          <a:prstGeom prst="roundRect">
            <a:avLst/>
          </a:prstGeom>
          <a:solidFill>
            <a:schemeClr val="accent1">
              <a:lumMod val="40000"/>
              <a:lumOff val="60000"/>
              <a:alpha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solidFill>
                <a:srgbClr val="002060"/>
              </a:solidFill>
              <a:latin typeface="微软雅黑" pitchFamily="34" charset="-122"/>
              <a:ea typeface="微软雅黑" pitchFamily="34" charset="-122"/>
            </a:endParaRPr>
          </a:p>
        </p:txBody>
      </p:sp>
      <p:cxnSp>
        <p:nvCxnSpPr>
          <p:cNvPr id="102" name="直接箭头连接符 101"/>
          <p:cNvCxnSpPr>
            <a:stCxn id="100" idx="1"/>
          </p:cNvCxnSpPr>
          <p:nvPr/>
        </p:nvCxnSpPr>
        <p:spPr>
          <a:xfrm flipH="1">
            <a:off x="295170" y="932878"/>
            <a:ext cx="267890" cy="92869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3" name="直接箭头连接符 102"/>
          <p:cNvCxnSpPr>
            <a:stCxn id="101" idx="1"/>
          </p:cNvCxnSpPr>
          <p:nvPr/>
        </p:nvCxnSpPr>
        <p:spPr>
          <a:xfrm flipH="1" flipV="1">
            <a:off x="295170" y="2790266"/>
            <a:ext cx="267890" cy="107157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04" name="圆角矩形 103"/>
          <p:cNvSpPr/>
          <p:nvPr/>
        </p:nvSpPr>
        <p:spPr>
          <a:xfrm>
            <a:off x="101002" y="1861572"/>
            <a:ext cx="399587" cy="928694"/>
          </a:xfrm>
          <a:prstGeom prst="roundRect">
            <a:avLst/>
          </a:prstGeom>
          <a:solidFill>
            <a:schemeClr val="tx2">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b="1" dirty="0">
                <a:solidFill>
                  <a:schemeClr val="bg1"/>
                </a:solidFill>
                <a:latin typeface="微软雅黑" pitchFamily="34" charset="-122"/>
                <a:ea typeface="微软雅黑" pitchFamily="34" charset="-122"/>
              </a:rPr>
              <a:t>高速公路</a:t>
            </a:r>
          </a:p>
        </p:txBody>
      </p:sp>
      <p:sp>
        <p:nvSpPr>
          <p:cNvPr id="105" name="圆角矩形 104"/>
          <p:cNvSpPr/>
          <p:nvPr/>
        </p:nvSpPr>
        <p:spPr>
          <a:xfrm>
            <a:off x="6580579" y="1504382"/>
            <a:ext cx="342499" cy="214314"/>
          </a:xfrm>
          <a:prstGeom prst="roundRect">
            <a:avLst>
              <a:gd name="adj" fmla="val 15565"/>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基础</a:t>
            </a:r>
          </a:p>
        </p:txBody>
      </p:sp>
      <p:sp>
        <p:nvSpPr>
          <p:cNvPr id="106" name="圆角矩形 105"/>
          <p:cNvSpPr/>
          <p:nvPr/>
        </p:nvSpPr>
        <p:spPr>
          <a:xfrm>
            <a:off x="6580579" y="2147326"/>
            <a:ext cx="342499" cy="214313"/>
          </a:xfrm>
          <a:prstGeom prst="roundRect">
            <a:avLst>
              <a:gd name="adj" fmla="val 15565"/>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增强</a:t>
            </a:r>
          </a:p>
        </p:txBody>
      </p:sp>
      <p:sp>
        <p:nvSpPr>
          <p:cNvPr id="107" name="圆角矩形 106"/>
          <p:cNvSpPr/>
          <p:nvPr/>
        </p:nvSpPr>
        <p:spPr>
          <a:xfrm>
            <a:off x="6580579" y="2718829"/>
            <a:ext cx="342499" cy="214313"/>
          </a:xfrm>
          <a:prstGeom prst="roundRect">
            <a:avLst>
              <a:gd name="adj" fmla="val 15565"/>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 b="1" dirty="0">
                <a:solidFill>
                  <a:schemeClr val="bg1"/>
                </a:solidFill>
                <a:latin typeface="微软雅黑" pitchFamily="34" charset="-122"/>
                <a:ea typeface="微软雅黑" pitchFamily="34" charset="-122"/>
              </a:rPr>
              <a:t>深化</a:t>
            </a:r>
          </a:p>
        </p:txBody>
      </p:sp>
      <p:sp>
        <p:nvSpPr>
          <p:cNvPr id="109" name="圆角矩形 108"/>
          <p:cNvSpPr/>
          <p:nvPr/>
        </p:nvSpPr>
        <p:spPr>
          <a:xfrm>
            <a:off x="7118061" y="575688"/>
            <a:ext cx="1824724" cy="4479783"/>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矩形 109"/>
          <p:cNvSpPr/>
          <p:nvPr/>
        </p:nvSpPr>
        <p:spPr>
          <a:xfrm>
            <a:off x="7293197" y="903651"/>
            <a:ext cx="1609362" cy="338554"/>
          </a:xfrm>
          <a:prstGeom prst="rect">
            <a:avLst/>
          </a:prstGeom>
        </p:spPr>
        <p:txBody>
          <a:bodyPr wrap="square">
            <a:spAutoFit/>
          </a:bodyPr>
          <a:lstStyle/>
          <a:p>
            <a:r>
              <a:rPr lang="zh-CN" altLang="en-US" sz="1600" dirty="0">
                <a:solidFill>
                  <a:srgbClr val="FF0000"/>
                </a:solidFill>
                <a:latin typeface="黑体" pitchFamily="49" charset="-122"/>
                <a:ea typeface="黑体" pitchFamily="49" charset="-122"/>
              </a:rPr>
              <a:t>创新建设</a:t>
            </a:r>
            <a:r>
              <a:rPr lang="zh-CN" altLang="en-US" sz="1600" dirty="0" smtClean="0">
                <a:solidFill>
                  <a:srgbClr val="FF0000"/>
                </a:solidFill>
                <a:latin typeface="黑体" pitchFamily="49" charset="-122"/>
                <a:ea typeface="黑体" pitchFamily="49" charset="-122"/>
              </a:rPr>
              <a:t>思路</a:t>
            </a:r>
            <a:endParaRPr lang="zh-CN" altLang="en-US" sz="1600" dirty="0">
              <a:solidFill>
                <a:srgbClr val="FF0000"/>
              </a:solidFill>
            </a:endParaRPr>
          </a:p>
        </p:txBody>
      </p:sp>
      <p:sp>
        <p:nvSpPr>
          <p:cNvPr id="111" name="左箭头 110"/>
          <p:cNvSpPr/>
          <p:nvPr/>
        </p:nvSpPr>
        <p:spPr>
          <a:xfrm>
            <a:off x="6980772" y="2943279"/>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矩形 111"/>
          <p:cNvSpPr/>
          <p:nvPr/>
        </p:nvSpPr>
        <p:spPr>
          <a:xfrm>
            <a:off x="7129039" y="2902299"/>
            <a:ext cx="1791343" cy="555193"/>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latin typeface="微软雅黑" panose="020B0503020204020204" pitchFamily="34" charset="-122"/>
                <a:ea typeface="微软雅黑" panose="020B0503020204020204" pitchFamily="34" charset="-122"/>
              </a:rPr>
              <a:t>校本资源库、</a:t>
            </a:r>
            <a:endParaRPr lang="en-US" altLang="zh-CN" sz="1200" dirty="0" smtClean="0">
              <a:solidFill>
                <a:schemeClr val="tx1"/>
              </a:solidFill>
              <a:latin typeface="微软雅黑" panose="020B0503020204020204" pitchFamily="34" charset="-122"/>
              <a:ea typeface="微软雅黑" panose="020B0503020204020204" pitchFamily="34" charset="-122"/>
            </a:endParaRPr>
          </a:p>
          <a:p>
            <a:pPr algn="ctr"/>
            <a:r>
              <a:rPr lang="zh-CN" altLang="en-US" sz="1200" dirty="0" smtClean="0">
                <a:solidFill>
                  <a:schemeClr val="tx1"/>
                </a:solidFill>
                <a:latin typeface="微软雅黑" panose="020B0503020204020204" pitchFamily="34" charset="-122"/>
                <a:ea typeface="微软雅黑" panose="020B0503020204020204" pitchFamily="34" charset="-122"/>
              </a:rPr>
              <a:t>智慧资源推送</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13" name="左箭头 112"/>
          <p:cNvSpPr/>
          <p:nvPr/>
        </p:nvSpPr>
        <p:spPr>
          <a:xfrm>
            <a:off x="6976121" y="3735522"/>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矩形 113"/>
          <p:cNvSpPr/>
          <p:nvPr/>
        </p:nvSpPr>
        <p:spPr>
          <a:xfrm>
            <a:off x="7124388" y="3577748"/>
            <a:ext cx="1791343" cy="527174"/>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latin typeface="微软雅黑" panose="020B0503020204020204" pitchFamily="34" charset="-122"/>
                <a:ea typeface="微软雅黑" panose="020B0503020204020204" pitchFamily="34" charset="-122"/>
              </a:rPr>
              <a:t>数据采集、</a:t>
            </a:r>
            <a:endParaRPr lang="en-US" altLang="zh-CN" sz="1200" dirty="0" smtClean="0">
              <a:solidFill>
                <a:schemeClr val="tx1"/>
              </a:solidFill>
              <a:latin typeface="微软雅黑" panose="020B0503020204020204" pitchFamily="34" charset="-122"/>
              <a:ea typeface="微软雅黑" panose="020B0503020204020204" pitchFamily="34" charset="-122"/>
            </a:endParaRPr>
          </a:p>
          <a:p>
            <a:pPr algn="ctr"/>
            <a:r>
              <a:rPr lang="zh-CN" altLang="en-US" sz="1200" dirty="0" smtClean="0">
                <a:solidFill>
                  <a:schemeClr val="tx1"/>
                </a:solidFill>
                <a:latin typeface="微软雅黑" panose="020B0503020204020204" pitchFamily="34" charset="-122"/>
                <a:ea typeface="微软雅黑" panose="020B0503020204020204" pitchFamily="34" charset="-122"/>
              </a:rPr>
              <a:t>分析、发布</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15" name="左箭头 114"/>
          <p:cNvSpPr/>
          <p:nvPr/>
        </p:nvSpPr>
        <p:spPr>
          <a:xfrm>
            <a:off x="6984802" y="2121614"/>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矩形 115"/>
          <p:cNvSpPr/>
          <p:nvPr/>
        </p:nvSpPr>
        <p:spPr>
          <a:xfrm>
            <a:off x="7133069" y="2111477"/>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latin typeface="微软雅黑" panose="020B0503020204020204" pitchFamily="34" charset="-122"/>
                <a:ea typeface="微软雅黑" panose="020B0503020204020204" pitchFamily="34" charset="-122"/>
              </a:rPr>
              <a:t>校本</a:t>
            </a:r>
            <a:r>
              <a:rPr lang="en-US" altLang="zh-CN" sz="1200" dirty="0" smtClean="0">
                <a:solidFill>
                  <a:schemeClr val="tx1"/>
                </a:solidFill>
                <a:latin typeface="微软雅黑" panose="020B0503020204020204" pitchFamily="34" charset="-122"/>
                <a:ea typeface="微软雅黑" panose="020B0503020204020204" pitchFamily="34" charset="-122"/>
              </a:rPr>
              <a:t>MOOC</a:t>
            </a:r>
            <a:r>
              <a:rPr lang="zh-CN" altLang="en-US" sz="1200" dirty="0" smtClean="0">
                <a:solidFill>
                  <a:schemeClr val="tx1"/>
                </a:solidFill>
                <a:latin typeface="微软雅黑" panose="020B0503020204020204" pitchFamily="34" charset="-122"/>
                <a:ea typeface="微软雅黑" panose="020B0503020204020204" pitchFamily="34" charset="-122"/>
              </a:rPr>
              <a:t>平台</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17" name="左箭头 116"/>
          <p:cNvSpPr/>
          <p:nvPr/>
        </p:nvSpPr>
        <p:spPr>
          <a:xfrm>
            <a:off x="6976121" y="1456302"/>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p:cNvSpPr/>
          <p:nvPr/>
        </p:nvSpPr>
        <p:spPr>
          <a:xfrm>
            <a:off x="7124388" y="1446165"/>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latin typeface="微软雅黑" panose="020B0503020204020204" pitchFamily="34" charset="-122"/>
                <a:ea typeface="微软雅黑" panose="020B0503020204020204" pitchFamily="34" charset="-122"/>
              </a:rPr>
              <a:t>插件组合模式设计</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08" name="左箭头 107"/>
          <p:cNvSpPr/>
          <p:nvPr/>
        </p:nvSpPr>
        <p:spPr>
          <a:xfrm>
            <a:off x="6965303" y="4271307"/>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矩形 118"/>
          <p:cNvSpPr/>
          <p:nvPr/>
        </p:nvSpPr>
        <p:spPr>
          <a:xfrm>
            <a:off x="7113570" y="4261170"/>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物联网、人联网</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20" name="左箭头 119"/>
          <p:cNvSpPr/>
          <p:nvPr/>
        </p:nvSpPr>
        <p:spPr>
          <a:xfrm>
            <a:off x="6969794" y="4630032"/>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矩形 120"/>
          <p:cNvSpPr/>
          <p:nvPr/>
        </p:nvSpPr>
        <p:spPr>
          <a:xfrm>
            <a:off x="7118061" y="4619895"/>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智能教学场馆</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22" name="左箭头 121"/>
          <p:cNvSpPr/>
          <p:nvPr/>
        </p:nvSpPr>
        <p:spPr>
          <a:xfrm>
            <a:off x="6980151" y="2535723"/>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p:cNvSpPr/>
          <p:nvPr/>
        </p:nvSpPr>
        <p:spPr>
          <a:xfrm>
            <a:off x="7128418" y="2525586"/>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latin typeface="微软雅黑" panose="020B0503020204020204" pitchFamily="34" charset="-122"/>
                <a:ea typeface="微软雅黑" panose="020B0503020204020204" pitchFamily="34" charset="-122"/>
              </a:rPr>
              <a:t>校本大赛平台</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6370592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1"/>
                                        </p:tgtEl>
                                        <p:attrNameLst>
                                          <p:attrName>style.visibility</p:attrName>
                                        </p:attrNameLst>
                                      </p:cBhvr>
                                      <p:to>
                                        <p:strVal val="visible"/>
                                      </p:to>
                                    </p:set>
                                    <p:anim calcmode="lin" valueType="num">
                                      <p:cBhvr additive="base">
                                        <p:cTn id="11" dur="500" fill="hold"/>
                                        <p:tgtEl>
                                          <p:spTgt spid="101"/>
                                        </p:tgtEl>
                                        <p:attrNameLst>
                                          <p:attrName>ppt_x</p:attrName>
                                        </p:attrNameLst>
                                      </p:cBhvr>
                                      <p:tavLst>
                                        <p:tav tm="0">
                                          <p:val>
                                            <p:strVal val="#ppt_x"/>
                                          </p:val>
                                        </p:tav>
                                        <p:tav tm="100000">
                                          <p:val>
                                            <p:strVal val="#ppt_x"/>
                                          </p:val>
                                        </p:tav>
                                      </p:tavLst>
                                    </p:anim>
                                    <p:anim calcmode="lin" valueType="num">
                                      <p:cBhvr additive="base">
                                        <p:cTn id="12" dur="500" fill="hold"/>
                                        <p:tgtEl>
                                          <p:spTgt spid="101"/>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6" presetClass="emph" presetSubtype="0" fill="hold" grpId="1" nodeType="afterEffect">
                                  <p:stCondLst>
                                    <p:cond delay="0"/>
                                  </p:stCondLst>
                                  <p:childTnLst>
                                    <p:animEffect transition="out" filter="fade">
                                      <p:cBhvr>
                                        <p:cTn id="15" dur="500" tmFilter="0, 0; .2, .5; .8, .5; 1, 0"/>
                                        <p:tgtEl>
                                          <p:spTgt spid="100"/>
                                        </p:tgtEl>
                                      </p:cBhvr>
                                    </p:animEffect>
                                    <p:animScale>
                                      <p:cBhvr>
                                        <p:cTn id="16" dur="250" autoRev="1" fill="hold"/>
                                        <p:tgtEl>
                                          <p:spTgt spid="100"/>
                                        </p:tgtEl>
                                      </p:cBhvr>
                                      <p:by x="105000" y="105000"/>
                                    </p:animScale>
                                  </p:childTnLst>
                                </p:cTn>
                              </p:par>
                              <p:par>
                                <p:cTn id="17" presetID="26" presetClass="emph" presetSubtype="0" fill="hold" grpId="1" nodeType="withEffect">
                                  <p:stCondLst>
                                    <p:cond delay="0"/>
                                  </p:stCondLst>
                                  <p:childTnLst>
                                    <p:animEffect transition="out" filter="fade">
                                      <p:cBhvr>
                                        <p:cTn id="18" dur="500" tmFilter="0, 0; .2, .5; .8, .5; 1, 0"/>
                                        <p:tgtEl>
                                          <p:spTgt spid="101"/>
                                        </p:tgtEl>
                                      </p:cBhvr>
                                    </p:animEffect>
                                    <p:animScale>
                                      <p:cBhvr>
                                        <p:cTn id="19" dur="250" autoRev="1" fill="hold"/>
                                        <p:tgtEl>
                                          <p:spTgt spid="101"/>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02"/>
                                        </p:tgtEl>
                                        <p:attrNameLst>
                                          <p:attrName>style.visibility</p:attrName>
                                        </p:attrNameLst>
                                      </p:cBhvr>
                                      <p:to>
                                        <p:strVal val="visible"/>
                                      </p:to>
                                    </p:set>
                                    <p:anim calcmode="lin" valueType="num">
                                      <p:cBhvr additive="base">
                                        <p:cTn id="24" dur="500" fill="hold"/>
                                        <p:tgtEl>
                                          <p:spTgt spid="102"/>
                                        </p:tgtEl>
                                        <p:attrNameLst>
                                          <p:attrName>ppt_x</p:attrName>
                                        </p:attrNameLst>
                                      </p:cBhvr>
                                      <p:tavLst>
                                        <p:tav tm="0">
                                          <p:val>
                                            <p:strVal val="0-#ppt_w/2"/>
                                          </p:val>
                                        </p:tav>
                                        <p:tav tm="100000">
                                          <p:val>
                                            <p:strVal val="#ppt_x"/>
                                          </p:val>
                                        </p:tav>
                                      </p:tavLst>
                                    </p:anim>
                                    <p:anim calcmode="lin" valueType="num">
                                      <p:cBhvr additive="base">
                                        <p:cTn id="25" dur="500" fill="hold"/>
                                        <p:tgtEl>
                                          <p:spTgt spid="102"/>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103"/>
                                        </p:tgtEl>
                                        <p:attrNameLst>
                                          <p:attrName>style.visibility</p:attrName>
                                        </p:attrNameLst>
                                      </p:cBhvr>
                                      <p:to>
                                        <p:strVal val="visible"/>
                                      </p:to>
                                    </p:set>
                                    <p:anim calcmode="lin" valueType="num">
                                      <p:cBhvr additive="base">
                                        <p:cTn id="28" dur="500" fill="hold"/>
                                        <p:tgtEl>
                                          <p:spTgt spid="103"/>
                                        </p:tgtEl>
                                        <p:attrNameLst>
                                          <p:attrName>ppt_x</p:attrName>
                                        </p:attrNameLst>
                                      </p:cBhvr>
                                      <p:tavLst>
                                        <p:tav tm="0">
                                          <p:val>
                                            <p:strVal val="0-#ppt_w/2"/>
                                          </p:val>
                                        </p:tav>
                                        <p:tav tm="100000">
                                          <p:val>
                                            <p:strVal val="#ppt_x"/>
                                          </p:val>
                                        </p:tav>
                                      </p:tavLst>
                                    </p:anim>
                                    <p:anim calcmode="lin" valueType="num">
                                      <p:cBhvr additive="base">
                                        <p:cTn id="29" dur="500" fill="hold"/>
                                        <p:tgtEl>
                                          <p:spTgt spid="103"/>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104"/>
                                        </p:tgtEl>
                                        <p:attrNameLst>
                                          <p:attrName>style.visibility</p:attrName>
                                        </p:attrNameLst>
                                      </p:cBhvr>
                                      <p:to>
                                        <p:strVal val="visible"/>
                                      </p:to>
                                    </p:set>
                                    <p:anim calcmode="lin" valueType="num">
                                      <p:cBhvr additive="base">
                                        <p:cTn id="32" dur="500" fill="hold"/>
                                        <p:tgtEl>
                                          <p:spTgt spid="104"/>
                                        </p:tgtEl>
                                        <p:attrNameLst>
                                          <p:attrName>ppt_x</p:attrName>
                                        </p:attrNameLst>
                                      </p:cBhvr>
                                      <p:tavLst>
                                        <p:tav tm="0">
                                          <p:val>
                                            <p:strVal val="0-#ppt_w/2"/>
                                          </p:val>
                                        </p:tav>
                                        <p:tav tm="100000">
                                          <p:val>
                                            <p:strVal val="#ppt_x"/>
                                          </p:val>
                                        </p:tav>
                                      </p:tavLst>
                                    </p:anim>
                                    <p:anim calcmode="lin" valueType="num">
                                      <p:cBhvr additive="base">
                                        <p:cTn id="33" dur="500" fill="hold"/>
                                        <p:tgtEl>
                                          <p:spTgt spid="104"/>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1" nodeType="clickEffect">
                                  <p:stCondLst>
                                    <p:cond delay="0"/>
                                  </p:stCondLst>
                                  <p:childTnLst>
                                    <p:set>
                                      <p:cBhvr>
                                        <p:cTn id="37" dur="1" fill="hold">
                                          <p:stCondLst>
                                            <p:cond delay="0"/>
                                          </p:stCondLst>
                                        </p:cTn>
                                        <p:tgtEl>
                                          <p:spTgt spid="105"/>
                                        </p:tgtEl>
                                        <p:attrNameLst>
                                          <p:attrName>style.visibility</p:attrName>
                                        </p:attrNameLst>
                                      </p:cBhvr>
                                      <p:to>
                                        <p:strVal val="visible"/>
                                      </p:to>
                                    </p:set>
                                    <p:anim calcmode="lin" valueType="num">
                                      <p:cBhvr additive="base">
                                        <p:cTn id="38" dur="500" fill="hold"/>
                                        <p:tgtEl>
                                          <p:spTgt spid="105"/>
                                        </p:tgtEl>
                                        <p:attrNameLst>
                                          <p:attrName>ppt_x</p:attrName>
                                        </p:attrNameLst>
                                      </p:cBhvr>
                                      <p:tavLst>
                                        <p:tav tm="0">
                                          <p:val>
                                            <p:strVal val="#ppt_x"/>
                                          </p:val>
                                        </p:tav>
                                        <p:tav tm="100000">
                                          <p:val>
                                            <p:strVal val="#ppt_x"/>
                                          </p:val>
                                        </p:tav>
                                      </p:tavLst>
                                    </p:anim>
                                    <p:anim calcmode="lin" valueType="num">
                                      <p:cBhvr additive="base">
                                        <p:cTn id="39" dur="500" fill="hold"/>
                                        <p:tgtEl>
                                          <p:spTgt spid="105"/>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26" presetClass="emph" presetSubtype="0" fill="hold" grpId="0" nodeType="afterEffect">
                                  <p:stCondLst>
                                    <p:cond delay="0"/>
                                  </p:stCondLst>
                                  <p:childTnLst>
                                    <p:animEffect transition="out" filter="fade">
                                      <p:cBhvr>
                                        <p:cTn id="42" dur="500" tmFilter="0, 0; .2, .5; .8, .5; 1, 0"/>
                                        <p:tgtEl>
                                          <p:spTgt spid="44"/>
                                        </p:tgtEl>
                                      </p:cBhvr>
                                    </p:animEffect>
                                    <p:animScale>
                                      <p:cBhvr>
                                        <p:cTn id="43" dur="250" autoRev="1" fill="hold"/>
                                        <p:tgtEl>
                                          <p:spTgt spid="44"/>
                                        </p:tgtEl>
                                      </p:cBhvr>
                                      <p:by x="105000" y="105000"/>
                                    </p:animScale>
                                  </p:childTnLst>
                                </p:cTn>
                              </p:par>
                              <p:par>
                                <p:cTn id="44" presetID="26" presetClass="emph" presetSubtype="0" fill="hold" grpId="0" nodeType="withEffect">
                                  <p:stCondLst>
                                    <p:cond delay="0"/>
                                  </p:stCondLst>
                                  <p:childTnLst>
                                    <p:animEffect transition="out" filter="fade">
                                      <p:cBhvr>
                                        <p:cTn id="45" dur="500" tmFilter="0, 0; .2, .5; .8, .5; 1, 0"/>
                                        <p:tgtEl>
                                          <p:spTgt spid="62"/>
                                        </p:tgtEl>
                                      </p:cBhvr>
                                    </p:animEffect>
                                    <p:animScale>
                                      <p:cBhvr>
                                        <p:cTn id="46" dur="250" autoRev="1" fill="hold"/>
                                        <p:tgtEl>
                                          <p:spTgt spid="62"/>
                                        </p:tgtEl>
                                      </p:cBhvr>
                                      <p:by x="105000" y="105000"/>
                                    </p:animScale>
                                  </p:childTnLst>
                                </p:cTn>
                              </p:par>
                              <p:par>
                                <p:cTn id="47" presetID="26" presetClass="emph" presetSubtype="0" fill="hold" grpId="0"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par>
                                <p:cTn id="50" presetID="26" presetClass="emph" presetSubtype="0" fill="hold" grpId="0" nodeType="withEffect">
                                  <p:stCondLst>
                                    <p:cond delay="0"/>
                                  </p:stCondLst>
                                  <p:childTnLst>
                                    <p:animEffect transition="out" filter="fade">
                                      <p:cBhvr>
                                        <p:cTn id="51" dur="500" tmFilter="0, 0; .2, .5; .8, .5; 1, 0"/>
                                        <p:tgtEl>
                                          <p:spTgt spid="68"/>
                                        </p:tgtEl>
                                      </p:cBhvr>
                                    </p:animEffect>
                                    <p:animScale>
                                      <p:cBhvr>
                                        <p:cTn id="52" dur="250" autoRev="1" fill="hold"/>
                                        <p:tgtEl>
                                          <p:spTgt spid="68"/>
                                        </p:tgtEl>
                                      </p:cBhvr>
                                      <p:by x="105000" y="105000"/>
                                    </p:animScale>
                                  </p:childTnLst>
                                </p:cTn>
                              </p:par>
                              <p:par>
                                <p:cTn id="53" presetID="26" presetClass="emph" presetSubtype="0" fill="hold" grpId="0" nodeType="withEffect">
                                  <p:stCondLst>
                                    <p:cond delay="0"/>
                                  </p:stCondLst>
                                  <p:childTnLst>
                                    <p:animEffect transition="out" filter="fade">
                                      <p:cBhvr>
                                        <p:cTn id="54" dur="500" tmFilter="0, 0; .2, .5; .8, .5; 1, 0"/>
                                        <p:tgtEl>
                                          <p:spTgt spid="73"/>
                                        </p:tgtEl>
                                      </p:cBhvr>
                                    </p:animEffect>
                                    <p:animScale>
                                      <p:cBhvr>
                                        <p:cTn id="55" dur="250" autoRev="1" fill="hold"/>
                                        <p:tgtEl>
                                          <p:spTgt spid="73"/>
                                        </p:tgtEl>
                                      </p:cBhvr>
                                      <p:by x="105000" y="105000"/>
                                    </p:animScale>
                                  </p:childTnLst>
                                </p:cTn>
                              </p:par>
                              <p:par>
                                <p:cTn id="56" presetID="26" presetClass="emph" presetSubtype="0" fill="hold" grpId="0" nodeType="withEffect">
                                  <p:stCondLst>
                                    <p:cond delay="0"/>
                                  </p:stCondLst>
                                  <p:childTnLst>
                                    <p:animEffect transition="out" filter="fade">
                                      <p:cBhvr>
                                        <p:cTn id="57" dur="500" tmFilter="0, 0; .2, .5; .8, .5; 1, 0"/>
                                        <p:tgtEl>
                                          <p:spTgt spid="105"/>
                                        </p:tgtEl>
                                      </p:cBhvr>
                                    </p:animEffect>
                                    <p:animScale>
                                      <p:cBhvr>
                                        <p:cTn id="58" dur="250" autoRev="1" fill="hold"/>
                                        <p:tgtEl>
                                          <p:spTgt spid="105"/>
                                        </p:tgtEl>
                                      </p:cBhvr>
                                      <p:by x="105000" y="105000"/>
                                    </p:animScale>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06"/>
                                        </p:tgtEl>
                                        <p:attrNameLst>
                                          <p:attrName>style.visibility</p:attrName>
                                        </p:attrNameLst>
                                      </p:cBhvr>
                                      <p:to>
                                        <p:strVal val="visible"/>
                                      </p:to>
                                    </p:set>
                                    <p:anim calcmode="lin" valueType="num">
                                      <p:cBhvr additive="base">
                                        <p:cTn id="63" dur="500" fill="hold"/>
                                        <p:tgtEl>
                                          <p:spTgt spid="106"/>
                                        </p:tgtEl>
                                        <p:attrNameLst>
                                          <p:attrName>ppt_x</p:attrName>
                                        </p:attrNameLst>
                                      </p:cBhvr>
                                      <p:tavLst>
                                        <p:tav tm="0">
                                          <p:val>
                                            <p:strVal val="#ppt_x"/>
                                          </p:val>
                                        </p:tav>
                                        <p:tav tm="100000">
                                          <p:val>
                                            <p:strVal val="#ppt_x"/>
                                          </p:val>
                                        </p:tav>
                                      </p:tavLst>
                                    </p:anim>
                                    <p:anim calcmode="lin" valueType="num">
                                      <p:cBhvr additive="base">
                                        <p:cTn id="64" dur="500" fill="hold"/>
                                        <p:tgtEl>
                                          <p:spTgt spid="106"/>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26" presetClass="emph" presetSubtype="0" fill="hold" grpId="0" nodeType="afterEffect">
                                  <p:stCondLst>
                                    <p:cond delay="0"/>
                                  </p:stCondLst>
                                  <p:childTnLst>
                                    <p:animEffect transition="out" filter="fade">
                                      <p:cBhvr>
                                        <p:cTn id="67" dur="500" tmFilter="0, 0; .2, .5; .8, .5; 1, 0"/>
                                        <p:tgtEl>
                                          <p:spTgt spid="63"/>
                                        </p:tgtEl>
                                      </p:cBhvr>
                                    </p:animEffect>
                                    <p:animScale>
                                      <p:cBhvr>
                                        <p:cTn id="68" dur="250" autoRev="1" fill="hold"/>
                                        <p:tgtEl>
                                          <p:spTgt spid="63"/>
                                        </p:tgtEl>
                                      </p:cBhvr>
                                      <p:by x="105000" y="105000"/>
                                    </p:animScale>
                                  </p:childTnLst>
                                </p:cTn>
                              </p:par>
                              <p:par>
                                <p:cTn id="69" presetID="26" presetClass="emph" presetSubtype="0" fill="hold" grpId="0" nodeType="withEffect">
                                  <p:stCondLst>
                                    <p:cond delay="0"/>
                                  </p:stCondLst>
                                  <p:childTnLst>
                                    <p:animEffect transition="out" filter="fade">
                                      <p:cBhvr>
                                        <p:cTn id="70" dur="500" tmFilter="0, 0; .2, .5; .8, .5; 1, 0"/>
                                        <p:tgtEl>
                                          <p:spTgt spid="64"/>
                                        </p:tgtEl>
                                      </p:cBhvr>
                                    </p:animEffect>
                                    <p:animScale>
                                      <p:cBhvr>
                                        <p:cTn id="71" dur="250" autoRev="1" fill="hold"/>
                                        <p:tgtEl>
                                          <p:spTgt spid="64"/>
                                        </p:tgtEl>
                                      </p:cBhvr>
                                      <p:by x="105000" y="105000"/>
                                    </p:animScale>
                                  </p:childTnLst>
                                </p:cTn>
                              </p:par>
                              <p:par>
                                <p:cTn id="72" presetID="26" presetClass="emph" presetSubtype="0" fill="hold" grpId="0" nodeType="withEffect">
                                  <p:stCondLst>
                                    <p:cond delay="0"/>
                                  </p:stCondLst>
                                  <p:childTnLst>
                                    <p:animEffect transition="out" filter="fade">
                                      <p:cBhvr>
                                        <p:cTn id="73" dur="500" tmFilter="0, 0; .2, .5; .8, .5; 1, 0"/>
                                        <p:tgtEl>
                                          <p:spTgt spid="84"/>
                                        </p:tgtEl>
                                      </p:cBhvr>
                                    </p:animEffect>
                                    <p:animScale>
                                      <p:cBhvr>
                                        <p:cTn id="74" dur="250" autoRev="1" fill="hold"/>
                                        <p:tgtEl>
                                          <p:spTgt spid="84"/>
                                        </p:tgtEl>
                                      </p:cBhvr>
                                      <p:by x="105000" y="105000"/>
                                    </p:animScale>
                                  </p:childTnLst>
                                </p:cTn>
                              </p:par>
                              <p:par>
                                <p:cTn id="75" presetID="26" presetClass="emph" presetSubtype="0" fill="hold" grpId="0" nodeType="withEffect">
                                  <p:stCondLst>
                                    <p:cond delay="0"/>
                                  </p:stCondLst>
                                  <p:childTnLst>
                                    <p:animEffect transition="out" filter="fade">
                                      <p:cBhvr>
                                        <p:cTn id="76" dur="500" tmFilter="0, 0; .2, .5; .8, .5; 1, 0"/>
                                        <p:tgtEl>
                                          <p:spTgt spid="76"/>
                                        </p:tgtEl>
                                      </p:cBhvr>
                                    </p:animEffect>
                                    <p:animScale>
                                      <p:cBhvr>
                                        <p:cTn id="77" dur="250" autoRev="1" fill="hold"/>
                                        <p:tgtEl>
                                          <p:spTgt spid="76"/>
                                        </p:tgtEl>
                                      </p:cBhvr>
                                      <p:by x="105000" y="105000"/>
                                    </p:animScale>
                                  </p:childTnLst>
                                </p:cTn>
                              </p:par>
                              <p:par>
                                <p:cTn id="78" presetID="26" presetClass="emph" presetSubtype="0" fill="hold" grpId="0" nodeType="withEffect">
                                  <p:stCondLst>
                                    <p:cond delay="0"/>
                                  </p:stCondLst>
                                  <p:childTnLst>
                                    <p:animEffect transition="out" filter="fade">
                                      <p:cBhvr>
                                        <p:cTn id="79" dur="500" tmFilter="0, 0; .2, .5; .8, .5; 1, 0"/>
                                        <p:tgtEl>
                                          <p:spTgt spid="88"/>
                                        </p:tgtEl>
                                      </p:cBhvr>
                                    </p:animEffect>
                                    <p:animScale>
                                      <p:cBhvr>
                                        <p:cTn id="80" dur="250" autoRev="1" fill="hold"/>
                                        <p:tgtEl>
                                          <p:spTgt spid="88"/>
                                        </p:tgtEl>
                                      </p:cBhvr>
                                      <p:by x="105000" y="105000"/>
                                    </p:animScale>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07"/>
                                        </p:tgtEl>
                                        <p:attrNameLst>
                                          <p:attrName>style.visibility</p:attrName>
                                        </p:attrNameLst>
                                      </p:cBhvr>
                                      <p:to>
                                        <p:strVal val="visible"/>
                                      </p:to>
                                    </p:set>
                                    <p:anim calcmode="lin" valueType="num">
                                      <p:cBhvr additive="base">
                                        <p:cTn id="85" dur="500" fill="hold"/>
                                        <p:tgtEl>
                                          <p:spTgt spid="107"/>
                                        </p:tgtEl>
                                        <p:attrNameLst>
                                          <p:attrName>ppt_x</p:attrName>
                                        </p:attrNameLst>
                                      </p:cBhvr>
                                      <p:tavLst>
                                        <p:tav tm="0">
                                          <p:val>
                                            <p:strVal val="#ppt_x"/>
                                          </p:val>
                                        </p:tav>
                                        <p:tav tm="100000">
                                          <p:val>
                                            <p:strVal val="#ppt_x"/>
                                          </p:val>
                                        </p:tav>
                                      </p:tavLst>
                                    </p:anim>
                                    <p:anim calcmode="lin" valueType="num">
                                      <p:cBhvr additive="base">
                                        <p:cTn id="86" dur="500" fill="hold"/>
                                        <p:tgtEl>
                                          <p:spTgt spid="107"/>
                                        </p:tgtEl>
                                        <p:attrNameLst>
                                          <p:attrName>ppt_y</p:attrName>
                                        </p:attrNameLst>
                                      </p:cBhvr>
                                      <p:tavLst>
                                        <p:tav tm="0">
                                          <p:val>
                                            <p:strVal val="1+#ppt_h/2"/>
                                          </p:val>
                                        </p:tav>
                                        <p:tav tm="100000">
                                          <p:val>
                                            <p:strVal val="#ppt_y"/>
                                          </p:val>
                                        </p:tav>
                                      </p:tavLst>
                                    </p:anim>
                                  </p:childTnLst>
                                </p:cTn>
                              </p:par>
                            </p:childTnLst>
                          </p:cTn>
                        </p:par>
                        <p:par>
                          <p:cTn id="87" fill="hold">
                            <p:stCondLst>
                              <p:cond delay="500"/>
                            </p:stCondLst>
                            <p:childTnLst>
                              <p:par>
                                <p:cTn id="88" presetID="26" presetClass="emph" presetSubtype="0" fill="hold" grpId="0" nodeType="afterEffect">
                                  <p:stCondLst>
                                    <p:cond delay="0"/>
                                  </p:stCondLst>
                                  <p:childTnLst>
                                    <p:animEffect transition="out" filter="fade">
                                      <p:cBhvr>
                                        <p:cTn id="89" dur="500" tmFilter="0, 0; .2, .5; .8, .5; 1, 0"/>
                                        <p:tgtEl>
                                          <p:spTgt spid="65"/>
                                        </p:tgtEl>
                                      </p:cBhvr>
                                    </p:animEffect>
                                    <p:animScale>
                                      <p:cBhvr>
                                        <p:cTn id="90" dur="250" autoRev="1" fill="hold"/>
                                        <p:tgtEl>
                                          <p:spTgt spid="65"/>
                                        </p:tgtEl>
                                      </p:cBhvr>
                                      <p:by x="105000" y="105000"/>
                                    </p:animScale>
                                  </p:childTnLst>
                                </p:cTn>
                              </p:par>
                              <p:par>
                                <p:cTn id="91" presetID="26" presetClass="emph" presetSubtype="0" fill="hold" grpId="0" nodeType="withEffect">
                                  <p:stCondLst>
                                    <p:cond delay="0"/>
                                  </p:stCondLst>
                                  <p:childTnLst>
                                    <p:animEffect transition="out" filter="fade">
                                      <p:cBhvr>
                                        <p:cTn id="92" dur="500" tmFilter="0, 0; .2, .5; .8, .5; 1, 0"/>
                                        <p:tgtEl>
                                          <p:spTgt spid="66"/>
                                        </p:tgtEl>
                                      </p:cBhvr>
                                    </p:animEffect>
                                    <p:animScale>
                                      <p:cBhvr>
                                        <p:cTn id="93" dur="250" autoRev="1" fill="hold"/>
                                        <p:tgtEl>
                                          <p:spTgt spid="66"/>
                                        </p:tgtEl>
                                      </p:cBhvr>
                                      <p:by x="105000" y="105000"/>
                                    </p:animScale>
                                  </p:childTnLst>
                                </p:cTn>
                              </p:par>
                              <p:par>
                                <p:cTn id="94" presetID="26" presetClass="emph" presetSubtype="0" fill="hold" grpId="0" nodeType="withEffect">
                                  <p:stCondLst>
                                    <p:cond delay="0"/>
                                  </p:stCondLst>
                                  <p:childTnLst>
                                    <p:animEffect transition="out" filter="fade">
                                      <p:cBhvr>
                                        <p:cTn id="95" dur="500" tmFilter="0, 0; .2, .5; .8, .5; 1, 0"/>
                                        <p:tgtEl>
                                          <p:spTgt spid="87"/>
                                        </p:tgtEl>
                                      </p:cBhvr>
                                    </p:animEffect>
                                    <p:animScale>
                                      <p:cBhvr>
                                        <p:cTn id="96" dur="250" autoRev="1" fill="hold"/>
                                        <p:tgtEl>
                                          <p:spTgt spid="87"/>
                                        </p:tgtEl>
                                      </p:cBhvr>
                                      <p:by x="105000" y="105000"/>
                                    </p:animScale>
                                  </p:childTnLst>
                                </p:cTn>
                              </p:par>
                              <p:par>
                                <p:cTn id="97" presetID="26" presetClass="emph" presetSubtype="0" fill="hold" grpId="0" nodeType="withEffect">
                                  <p:stCondLst>
                                    <p:cond delay="0"/>
                                  </p:stCondLst>
                                  <p:childTnLst>
                                    <p:animEffect transition="out" filter="fade">
                                      <p:cBhvr>
                                        <p:cTn id="98" dur="500" tmFilter="0, 0; .2, .5; .8, .5; 1, 0"/>
                                        <p:tgtEl>
                                          <p:spTgt spid="90"/>
                                        </p:tgtEl>
                                      </p:cBhvr>
                                    </p:animEffect>
                                    <p:animScale>
                                      <p:cBhvr>
                                        <p:cTn id="99" dur="250" autoRev="1" fill="hold"/>
                                        <p:tgtEl>
                                          <p:spTgt spid="9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62" grpId="0" animBg="1"/>
      <p:bldP spid="63" grpId="0" animBg="1"/>
      <p:bldP spid="64" grpId="0" animBg="1"/>
      <p:bldP spid="65" grpId="0" animBg="1"/>
      <p:bldP spid="66" grpId="0" animBg="1"/>
      <p:bldP spid="67" grpId="0" animBg="1"/>
      <p:bldP spid="68" grpId="0" animBg="1"/>
      <p:bldP spid="73" grpId="0" animBg="1"/>
      <p:bldP spid="76" grpId="0" animBg="1"/>
      <p:bldP spid="84" grpId="0" animBg="1"/>
      <p:bldP spid="87" grpId="0" animBg="1"/>
      <p:bldP spid="88" grpId="0" animBg="1"/>
      <p:bldP spid="90" grpId="0" animBg="1"/>
      <p:bldP spid="100" grpId="0" animBg="1"/>
      <p:bldP spid="100" grpId="1" animBg="1"/>
      <p:bldP spid="101" grpId="0" animBg="1"/>
      <p:bldP spid="101" grpId="1" animBg="1"/>
      <p:bldP spid="104" grpId="0" animBg="1"/>
      <p:bldP spid="105" grpId="0" animBg="1"/>
      <p:bldP spid="105" grpId="1" animBg="1"/>
      <p:bldP spid="106" grpId="0" animBg="1"/>
      <p:bldP spid="10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27584" y="590695"/>
            <a:ext cx="6547590" cy="442412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标题 1"/>
          <p:cNvSpPr>
            <a:spLocks noGrp="1"/>
          </p:cNvSpPr>
          <p:nvPr>
            <p:ph type="title"/>
          </p:nvPr>
        </p:nvSpPr>
        <p:spPr>
          <a:xfrm>
            <a:off x="2610478" y="113849"/>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（二）创新统一管理平台</a:t>
            </a:r>
            <a:endParaRPr lang="zh-CN" altLang="en-US" sz="1400" b="0" dirty="0">
              <a:latin typeface="微软雅黑" panose="020B0503020204020204" pitchFamily="34" charset="-122"/>
              <a:ea typeface="微软雅黑" panose="020B0503020204020204" pitchFamily="34" charset="-122"/>
            </a:endParaRPr>
          </a:p>
        </p:txBody>
      </p:sp>
      <p:cxnSp>
        <p:nvCxnSpPr>
          <p:cNvPr id="108" name="AutoShape 11"/>
          <p:cNvCxnSpPr>
            <a:cxnSpLocks noChangeShapeType="1"/>
          </p:cNvCxnSpPr>
          <p:nvPr/>
        </p:nvCxnSpPr>
        <p:spPr bwMode="auto">
          <a:xfrm flipV="1">
            <a:off x="3345654" y="1304562"/>
            <a:ext cx="910835" cy="572186"/>
          </a:xfrm>
          <a:prstGeom prst="straightConnector1">
            <a:avLst/>
          </a:prstGeom>
          <a:noFill/>
          <a:ln w="25400" cap="rnd">
            <a:solidFill>
              <a:schemeClr val="tx1"/>
            </a:solidFill>
            <a:prstDash val="sysDot"/>
            <a:round/>
            <a:headEnd/>
            <a:tailEnd/>
          </a:ln>
        </p:spPr>
      </p:cxnSp>
      <p:grpSp>
        <p:nvGrpSpPr>
          <p:cNvPr id="119" name="组合 95"/>
          <p:cNvGrpSpPr/>
          <p:nvPr/>
        </p:nvGrpSpPr>
        <p:grpSpPr>
          <a:xfrm>
            <a:off x="2113350" y="2947636"/>
            <a:ext cx="964729" cy="961957"/>
            <a:chOff x="285720" y="2742467"/>
            <a:chExt cx="1021633" cy="961957"/>
          </a:xfrm>
        </p:grpSpPr>
        <p:sp>
          <p:nvSpPr>
            <p:cNvPr id="120" name="Oval 4"/>
            <p:cNvSpPr>
              <a:spLocks noChangeArrowheads="1"/>
            </p:cNvSpPr>
            <p:nvPr/>
          </p:nvSpPr>
          <p:spPr bwMode="auto">
            <a:xfrm>
              <a:off x="285720" y="2742467"/>
              <a:ext cx="1021633" cy="961957"/>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21" name="Oval 5"/>
            <p:cNvSpPr>
              <a:spLocks noChangeArrowheads="1"/>
            </p:cNvSpPr>
            <p:nvPr/>
          </p:nvSpPr>
          <p:spPr bwMode="auto">
            <a:xfrm>
              <a:off x="354639" y="2808315"/>
              <a:ext cx="884807" cy="833123"/>
            </a:xfrm>
            <a:prstGeom prst="ellipse">
              <a:avLst/>
            </a:prstGeom>
            <a:solidFill>
              <a:schemeClr val="bg1"/>
            </a:solidFill>
            <a:ln w="9525">
              <a:noFill/>
              <a:round/>
              <a:headEnd/>
              <a:tailEnd/>
            </a:ln>
          </p:spPr>
          <p:txBody>
            <a:bodyPr wrap="none" anchor="ctr"/>
            <a:lstStyle/>
            <a:p>
              <a:pPr algn="ctr" eaLnBrk="0" hangingPunct="0"/>
              <a:r>
                <a:rPr lang="zh-CN" altLang="en-US" sz="1050" dirty="0">
                  <a:latin typeface="微软雅黑" pitchFamily="34" charset="-122"/>
                  <a:ea typeface="微软雅黑" pitchFamily="34" charset="-122"/>
                </a:rPr>
                <a:t>统一用户</a:t>
              </a:r>
              <a:endParaRPr lang="en-US" altLang="zh-CN" sz="1050" dirty="0">
                <a:latin typeface="微软雅黑" pitchFamily="34" charset="-122"/>
                <a:ea typeface="微软雅黑" pitchFamily="34" charset="-122"/>
              </a:endParaRPr>
            </a:p>
            <a:p>
              <a:pPr algn="ctr" eaLnBrk="0" hangingPunct="0"/>
              <a:r>
                <a:rPr lang="zh-CN" altLang="en-US" sz="1050" dirty="0">
                  <a:latin typeface="微软雅黑" pitchFamily="34" charset="-122"/>
                  <a:ea typeface="微软雅黑" pitchFamily="34" charset="-122"/>
                </a:rPr>
                <a:t>管理</a:t>
              </a:r>
              <a:endParaRPr lang="en-US" altLang="ko-KR" sz="1050" dirty="0">
                <a:latin typeface="微软雅黑" pitchFamily="34" charset="-122"/>
                <a:ea typeface="微软雅黑" pitchFamily="34" charset="-122"/>
              </a:endParaRPr>
            </a:p>
          </p:txBody>
        </p:sp>
      </p:grpSp>
      <p:grpSp>
        <p:nvGrpSpPr>
          <p:cNvPr id="122" name="组合 101"/>
          <p:cNvGrpSpPr/>
          <p:nvPr/>
        </p:nvGrpSpPr>
        <p:grpSpPr>
          <a:xfrm>
            <a:off x="5287936" y="3204577"/>
            <a:ext cx="1296554" cy="1341777"/>
            <a:chOff x="3261270" y="3050684"/>
            <a:chExt cx="1425016" cy="1341777"/>
          </a:xfrm>
        </p:grpSpPr>
        <p:sp>
          <p:nvSpPr>
            <p:cNvPr id="123" name="Oval 6"/>
            <p:cNvSpPr>
              <a:spLocks noChangeArrowheads="1"/>
            </p:cNvSpPr>
            <p:nvPr/>
          </p:nvSpPr>
          <p:spPr bwMode="auto">
            <a:xfrm>
              <a:off x="3261270" y="3050684"/>
              <a:ext cx="1425016" cy="1341777"/>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24" name="Oval 7"/>
            <p:cNvSpPr>
              <a:spLocks noChangeArrowheads="1"/>
            </p:cNvSpPr>
            <p:nvPr/>
          </p:nvSpPr>
          <p:spPr bwMode="auto">
            <a:xfrm>
              <a:off x="3357554" y="3143254"/>
              <a:ext cx="1234474" cy="1161410"/>
            </a:xfrm>
            <a:prstGeom prst="ellipse">
              <a:avLst/>
            </a:prstGeom>
            <a:solidFill>
              <a:schemeClr val="bg1"/>
            </a:solidFill>
            <a:ln w="9525">
              <a:noFill/>
              <a:round/>
              <a:headEnd/>
              <a:tailEnd/>
            </a:ln>
          </p:spPr>
          <p:txBody>
            <a:bodyPr wrap="none" anchor="ctr"/>
            <a:lstStyle/>
            <a:p>
              <a:pPr algn="ctr" eaLnBrk="0" hangingPunct="0"/>
              <a:r>
                <a:rPr lang="zh-CN" altLang="en-US" sz="1050" dirty="0">
                  <a:latin typeface="微软雅黑" pitchFamily="34" charset="-122"/>
                  <a:ea typeface="微软雅黑" pitchFamily="34" charset="-122"/>
                </a:rPr>
                <a:t>单点登录</a:t>
              </a:r>
              <a:endParaRPr lang="en-US" altLang="zh-CN" sz="1050" dirty="0">
                <a:latin typeface="微软雅黑" pitchFamily="34" charset="-122"/>
                <a:ea typeface="微软雅黑" pitchFamily="34" charset="-122"/>
              </a:endParaRPr>
            </a:p>
          </p:txBody>
        </p:sp>
      </p:grpSp>
      <p:cxnSp>
        <p:nvCxnSpPr>
          <p:cNvPr id="125" name="AutoShape 10"/>
          <p:cNvCxnSpPr>
            <a:cxnSpLocks noChangeShapeType="1"/>
            <a:stCxn id="120" idx="0"/>
            <a:endCxn id="141" idx="0"/>
          </p:cNvCxnSpPr>
          <p:nvPr/>
        </p:nvCxnSpPr>
        <p:spPr bwMode="auto">
          <a:xfrm flipV="1">
            <a:off x="2595715" y="1524379"/>
            <a:ext cx="415099" cy="1423257"/>
          </a:xfrm>
          <a:prstGeom prst="straightConnector1">
            <a:avLst/>
          </a:prstGeom>
          <a:noFill/>
          <a:ln w="25400" cap="rnd">
            <a:solidFill>
              <a:schemeClr val="tx1"/>
            </a:solidFill>
            <a:prstDash val="sysDot"/>
            <a:round/>
            <a:headEnd/>
            <a:tailEnd/>
          </a:ln>
        </p:spPr>
      </p:cxnSp>
      <p:cxnSp>
        <p:nvCxnSpPr>
          <p:cNvPr id="126" name="AutoShape 15"/>
          <p:cNvCxnSpPr>
            <a:cxnSpLocks noChangeShapeType="1"/>
            <a:endCxn id="141" idx="3"/>
          </p:cNvCxnSpPr>
          <p:nvPr/>
        </p:nvCxnSpPr>
        <p:spPr bwMode="auto">
          <a:xfrm flipH="1" flipV="1">
            <a:off x="3431670" y="2479012"/>
            <a:ext cx="1931309" cy="1109874"/>
          </a:xfrm>
          <a:prstGeom prst="straightConnector1">
            <a:avLst/>
          </a:prstGeom>
          <a:noFill/>
          <a:ln w="25400" cap="rnd">
            <a:solidFill>
              <a:schemeClr val="tx1"/>
            </a:solidFill>
            <a:prstDash val="sysDot"/>
            <a:round/>
            <a:headEnd/>
            <a:tailEnd/>
          </a:ln>
        </p:spPr>
      </p:cxnSp>
      <p:cxnSp>
        <p:nvCxnSpPr>
          <p:cNvPr id="127" name="AutoShape 13"/>
          <p:cNvCxnSpPr>
            <a:cxnSpLocks noChangeShapeType="1"/>
            <a:endCxn id="129" idx="2"/>
          </p:cNvCxnSpPr>
          <p:nvPr/>
        </p:nvCxnSpPr>
        <p:spPr bwMode="auto">
          <a:xfrm flipV="1">
            <a:off x="3613547" y="1876748"/>
            <a:ext cx="2169323" cy="70756"/>
          </a:xfrm>
          <a:prstGeom prst="straightConnector1">
            <a:avLst/>
          </a:prstGeom>
          <a:noFill/>
          <a:ln w="25400" cap="rnd">
            <a:solidFill>
              <a:schemeClr val="tx1"/>
            </a:solidFill>
            <a:prstDash val="sysDot"/>
            <a:round/>
            <a:headEnd/>
            <a:tailEnd/>
          </a:ln>
        </p:spPr>
      </p:cxnSp>
      <p:grpSp>
        <p:nvGrpSpPr>
          <p:cNvPr id="128" name="组合 99"/>
          <p:cNvGrpSpPr/>
          <p:nvPr/>
        </p:nvGrpSpPr>
        <p:grpSpPr>
          <a:xfrm>
            <a:off x="5782870" y="1395769"/>
            <a:ext cx="985967" cy="961957"/>
            <a:chOff x="4288767" y="934266"/>
            <a:chExt cx="1021633" cy="961957"/>
          </a:xfrm>
        </p:grpSpPr>
        <p:sp>
          <p:nvSpPr>
            <p:cNvPr id="129" name="Oval 4"/>
            <p:cNvSpPr>
              <a:spLocks noChangeArrowheads="1"/>
            </p:cNvSpPr>
            <p:nvPr/>
          </p:nvSpPr>
          <p:spPr bwMode="auto">
            <a:xfrm>
              <a:off x="4288767" y="934266"/>
              <a:ext cx="1021633" cy="961957"/>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30" name="Oval 5"/>
            <p:cNvSpPr>
              <a:spLocks noChangeArrowheads="1"/>
            </p:cNvSpPr>
            <p:nvPr/>
          </p:nvSpPr>
          <p:spPr bwMode="auto">
            <a:xfrm>
              <a:off x="4357686" y="1000114"/>
              <a:ext cx="884807" cy="833123"/>
            </a:xfrm>
            <a:prstGeom prst="ellipse">
              <a:avLst/>
            </a:prstGeom>
            <a:solidFill>
              <a:schemeClr val="bg1"/>
            </a:solidFill>
            <a:ln w="9525">
              <a:noFill/>
              <a:round/>
              <a:headEnd/>
              <a:tailEnd/>
            </a:ln>
          </p:spPr>
          <p:txBody>
            <a:bodyPr wrap="none" anchor="ctr"/>
            <a:lstStyle/>
            <a:p>
              <a:pPr algn="ctr" eaLnBrk="0" hangingPunct="0"/>
              <a:r>
                <a:rPr lang="zh-CN" altLang="en-US" sz="1050" dirty="0">
                  <a:latin typeface="微软雅黑" pitchFamily="34" charset="-122"/>
                  <a:ea typeface="微软雅黑" pitchFamily="34" charset="-122"/>
                </a:rPr>
                <a:t>数据交换</a:t>
              </a:r>
              <a:endParaRPr lang="en-US" altLang="zh-CN" sz="1050" dirty="0">
                <a:latin typeface="微软雅黑" pitchFamily="34" charset="-122"/>
                <a:ea typeface="微软雅黑" pitchFamily="34" charset="-122"/>
              </a:endParaRPr>
            </a:p>
            <a:p>
              <a:pPr algn="ctr" eaLnBrk="0" hangingPunct="0"/>
              <a:r>
                <a:rPr lang="zh-CN" altLang="en-US" sz="1050" dirty="0">
                  <a:latin typeface="微软雅黑" pitchFamily="34" charset="-122"/>
                  <a:ea typeface="微软雅黑" pitchFamily="34" charset="-122"/>
                </a:rPr>
                <a:t>平台</a:t>
              </a:r>
              <a:endParaRPr lang="en-US" altLang="ko-KR" sz="1050" dirty="0">
                <a:latin typeface="微软雅黑" pitchFamily="34" charset="-122"/>
                <a:ea typeface="微软雅黑" pitchFamily="34" charset="-122"/>
              </a:endParaRPr>
            </a:p>
          </p:txBody>
        </p:sp>
      </p:grpSp>
      <p:grpSp>
        <p:nvGrpSpPr>
          <p:cNvPr id="131" name="组合 98"/>
          <p:cNvGrpSpPr/>
          <p:nvPr/>
        </p:nvGrpSpPr>
        <p:grpSpPr>
          <a:xfrm>
            <a:off x="4008764" y="846297"/>
            <a:ext cx="799822" cy="744358"/>
            <a:chOff x="2812942" y="641128"/>
            <a:chExt cx="1066429" cy="744358"/>
          </a:xfrm>
        </p:grpSpPr>
        <p:sp>
          <p:nvSpPr>
            <p:cNvPr id="132" name="Oval 22"/>
            <p:cNvSpPr>
              <a:spLocks noChangeArrowheads="1"/>
            </p:cNvSpPr>
            <p:nvPr/>
          </p:nvSpPr>
          <p:spPr bwMode="auto">
            <a:xfrm>
              <a:off x="2812942" y="641128"/>
              <a:ext cx="1066429" cy="744358"/>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33" name="Oval 23"/>
            <p:cNvSpPr>
              <a:spLocks noChangeArrowheads="1"/>
            </p:cNvSpPr>
            <p:nvPr/>
          </p:nvSpPr>
          <p:spPr bwMode="auto">
            <a:xfrm>
              <a:off x="2928927" y="714362"/>
              <a:ext cx="851239" cy="582136"/>
            </a:xfrm>
            <a:prstGeom prst="ellipse">
              <a:avLst/>
            </a:prstGeom>
            <a:solidFill>
              <a:schemeClr val="bg1"/>
            </a:solidFill>
            <a:ln w="9525">
              <a:noFill/>
              <a:round/>
              <a:headEnd/>
              <a:tailEnd/>
            </a:ln>
          </p:spPr>
          <p:txBody>
            <a:bodyPr wrap="none" anchor="ctr"/>
            <a:lstStyle/>
            <a:p>
              <a:pPr algn="ctr" eaLnBrk="0" hangingPunct="0"/>
              <a:r>
                <a:rPr lang="zh-CN" altLang="en-US" sz="900" dirty="0">
                  <a:latin typeface="微软雅黑" pitchFamily="34" charset="-122"/>
                  <a:ea typeface="微软雅黑" pitchFamily="34" charset="-122"/>
                </a:rPr>
                <a:t>教育标准</a:t>
              </a:r>
              <a:endParaRPr lang="en-US" altLang="zh-CN" sz="900" dirty="0">
                <a:latin typeface="微软雅黑" pitchFamily="34" charset="-122"/>
                <a:ea typeface="微软雅黑" pitchFamily="34" charset="-122"/>
              </a:endParaRPr>
            </a:p>
            <a:p>
              <a:pPr algn="ctr" eaLnBrk="0" hangingPunct="0"/>
              <a:r>
                <a:rPr lang="zh-CN" altLang="en-US" sz="900" dirty="0">
                  <a:latin typeface="微软雅黑" pitchFamily="34" charset="-122"/>
                  <a:ea typeface="微软雅黑" pitchFamily="34" charset="-122"/>
                </a:rPr>
                <a:t>规范</a:t>
              </a:r>
              <a:endParaRPr lang="en-US" altLang="ko-KR" sz="900" dirty="0">
                <a:latin typeface="微软雅黑" pitchFamily="34" charset="-122"/>
                <a:ea typeface="微软雅黑" pitchFamily="34" charset="-122"/>
              </a:endParaRPr>
            </a:p>
          </p:txBody>
        </p:sp>
      </p:grpSp>
      <p:grpSp>
        <p:nvGrpSpPr>
          <p:cNvPr id="134" name="组合 96"/>
          <p:cNvGrpSpPr/>
          <p:nvPr/>
        </p:nvGrpSpPr>
        <p:grpSpPr>
          <a:xfrm>
            <a:off x="3873955" y="3525043"/>
            <a:ext cx="993802" cy="961957"/>
            <a:chOff x="1621541" y="3786196"/>
            <a:chExt cx="1021633" cy="961957"/>
          </a:xfrm>
        </p:grpSpPr>
        <p:sp>
          <p:nvSpPr>
            <p:cNvPr id="135" name="Oval 4"/>
            <p:cNvSpPr>
              <a:spLocks noChangeArrowheads="1"/>
            </p:cNvSpPr>
            <p:nvPr/>
          </p:nvSpPr>
          <p:spPr bwMode="auto">
            <a:xfrm>
              <a:off x="1621541" y="3786196"/>
              <a:ext cx="1021633" cy="961957"/>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36" name="Oval 5"/>
            <p:cNvSpPr>
              <a:spLocks noChangeArrowheads="1"/>
            </p:cNvSpPr>
            <p:nvPr/>
          </p:nvSpPr>
          <p:spPr bwMode="auto">
            <a:xfrm>
              <a:off x="1690460" y="3852044"/>
              <a:ext cx="884807" cy="833123"/>
            </a:xfrm>
            <a:prstGeom prst="ellipse">
              <a:avLst/>
            </a:prstGeom>
            <a:solidFill>
              <a:schemeClr val="bg1"/>
            </a:solidFill>
            <a:ln w="9525">
              <a:noFill/>
              <a:round/>
              <a:headEnd/>
              <a:tailEnd/>
            </a:ln>
          </p:spPr>
          <p:txBody>
            <a:bodyPr wrap="none" anchor="ctr"/>
            <a:lstStyle/>
            <a:p>
              <a:pPr algn="ctr" eaLnBrk="0" hangingPunct="0"/>
              <a:r>
                <a:rPr lang="zh-CN" altLang="en-US" sz="1050" dirty="0">
                  <a:latin typeface="微软雅黑" pitchFamily="34" charset="-122"/>
                  <a:ea typeface="微软雅黑" pitchFamily="34" charset="-122"/>
                </a:rPr>
                <a:t>统一身份</a:t>
              </a:r>
              <a:endParaRPr lang="en-US" altLang="zh-CN" sz="1050" dirty="0">
                <a:latin typeface="微软雅黑" pitchFamily="34" charset="-122"/>
                <a:ea typeface="微软雅黑" pitchFamily="34" charset="-122"/>
              </a:endParaRPr>
            </a:p>
            <a:p>
              <a:pPr algn="ctr" eaLnBrk="0" hangingPunct="0"/>
              <a:r>
                <a:rPr lang="zh-CN" altLang="en-US" sz="1050" dirty="0">
                  <a:latin typeface="微软雅黑" pitchFamily="34" charset="-122"/>
                  <a:ea typeface="微软雅黑" pitchFamily="34" charset="-122"/>
                </a:rPr>
                <a:t>认证</a:t>
              </a:r>
              <a:endParaRPr lang="en-US" altLang="zh-CN" sz="1050" dirty="0">
                <a:latin typeface="微软雅黑" pitchFamily="34" charset="-122"/>
                <a:ea typeface="微软雅黑" pitchFamily="34" charset="-122"/>
              </a:endParaRPr>
            </a:p>
          </p:txBody>
        </p:sp>
      </p:grpSp>
      <p:cxnSp>
        <p:nvCxnSpPr>
          <p:cNvPr id="137" name="AutoShape 11"/>
          <p:cNvCxnSpPr>
            <a:cxnSpLocks noChangeShapeType="1"/>
            <a:stCxn id="140" idx="4"/>
            <a:endCxn id="135" idx="1"/>
          </p:cNvCxnSpPr>
          <p:nvPr/>
        </p:nvCxnSpPr>
        <p:spPr bwMode="auto">
          <a:xfrm>
            <a:off x="3021331" y="2766298"/>
            <a:ext cx="998163" cy="899620"/>
          </a:xfrm>
          <a:prstGeom prst="straightConnector1">
            <a:avLst/>
          </a:prstGeom>
          <a:noFill/>
          <a:ln w="25400" cap="rnd">
            <a:solidFill>
              <a:schemeClr val="tx1"/>
            </a:solidFill>
            <a:prstDash val="sysDot"/>
            <a:round/>
            <a:headEnd/>
            <a:tailEnd/>
          </a:ln>
        </p:spPr>
      </p:cxnSp>
      <p:grpSp>
        <p:nvGrpSpPr>
          <p:cNvPr id="138" name="组合 94"/>
          <p:cNvGrpSpPr/>
          <p:nvPr/>
        </p:nvGrpSpPr>
        <p:grpSpPr>
          <a:xfrm>
            <a:off x="2324742" y="1424521"/>
            <a:ext cx="1393177" cy="1341777"/>
            <a:chOff x="933010" y="1214428"/>
            <a:chExt cx="1425016" cy="1341777"/>
          </a:xfrm>
        </p:grpSpPr>
        <p:sp>
          <p:nvSpPr>
            <p:cNvPr id="139" name="Oval 6"/>
            <p:cNvSpPr>
              <a:spLocks noChangeArrowheads="1"/>
            </p:cNvSpPr>
            <p:nvPr/>
          </p:nvSpPr>
          <p:spPr bwMode="auto">
            <a:xfrm>
              <a:off x="957310" y="1227519"/>
              <a:ext cx="1364313" cy="1284620"/>
            </a:xfrm>
            <a:prstGeom prst="ellipse">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defRPr/>
              </a:pPr>
              <a:endParaRPr lang="zh-CN" altLang="en-US" sz="1050">
                <a:latin typeface="微软雅黑" pitchFamily="34" charset="-122"/>
                <a:ea typeface="微软雅黑" pitchFamily="34" charset="-122"/>
              </a:endParaRPr>
            </a:p>
          </p:txBody>
        </p:sp>
        <p:sp>
          <p:nvSpPr>
            <p:cNvPr id="140" name="Oval 6"/>
            <p:cNvSpPr>
              <a:spLocks noChangeArrowheads="1"/>
            </p:cNvSpPr>
            <p:nvPr/>
          </p:nvSpPr>
          <p:spPr bwMode="auto">
            <a:xfrm>
              <a:off x="933010" y="1214428"/>
              <a:ext cx="1425016" cy="1341777"/>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41" name="Oval 20"/>
            <p:cNvSpPr>
              <a:spLocks noChangeArrowheads="1"/>
            </p:cNvSpPr>
            <p:nvPr/>
          </p:nvSpPr>
          <p:spPr bwMode="gray">
            <a:xfrm flipH="1">
              <a:off x="1025979" y="1314286"/>
              <a:ext cx="1217564" cy="1118422"/>
            </a:xfrm>
            <a:prstGeom prst="ellipse">
              <a:avLst/>
            </a:prstGeom>
            <a:solidFill>
              <a:schemeClr val="bg1">
                <a:lumMod val="65000"/>
                <a:alpha val="50195"/>
              </a:schemeClr>
            </a:solidFill>
            <a:ln w="19050">
              <a:solidFill>
                <a:schemeClr val="bg1"/>
              </a:solidFill>
              <a:round/>
              <a:headEnd/>
              <a:tailEnd/>
            </a:ln>
          </p:spPr>
          <p:txBody>
            <a:bodyPr wrap="none" anchor="ctr"/>
            <a:lstStyle/>
            <a:p>
              <a:pPr algn="ctr" latinLnBrk="1"/>
              <a:r>
                <a:rPr kumimoji="1" lang="zh-CN" altLang="en-US" sz="1050" dirty="0">
                  <a:solidFill>
                    <a:schemeClr val="bg1"/>
                  </a:solidFill>
                  <a:latin typeface="微软雅黑" pitchFamily="34" charset="-122"/>
                  <a:ea typeface="微软雅黑" pitchFamily="34" charset="-122"/>
                </a:rPr>
                <a:t>统一管理</a:t>
              </a:r>
              <a:endParaRPr kumimoji="1" lang="en-US" altLang="zh-CN" sz="1050" dirty="0">
                <a:solidFill>
                  <a:schemeClr val="bg1"/>
                </a:solidFill>
                <a:latin typeface="微软雅黑" pitchFamily="34" charset="-122"/>
                <a:ea typeface="微软雅黑" pitchFamily="34" charset="-122"/>
              </a:endParaRPr>
            </a:p>
            <a:p>
              <a:pPr algn="ctr" latinLnBrk="1"/>
              <a:r>
                <a:rPr kumimoji="1" lang="zh-CN" altLang="en-US" sz="1050" dirty="0">
                  <a:solidFill>
                    <a:schemeClr val="bg1"/>
                  </a:solidFill>
                  <a:latin typeface="微软雅黑" pitchFamily="34" charset="-122"/>
                  <a:ea typeface="微软雅黑" pitchFamily="34" charset="-122"/>
                </a:rPr>
                <a:t>平台</a:t>
              </a:r>
              <a:endParaRPr kumimoji="1" lang="en-US" altLang="zh-CN" sz="1050" dirty="0">
                <a:solidFill>
                  <a:schemeClr val="bg1"/>
                </a:solidFill>
                <a:latin typeface="微软雅黑" pitchFamily="34" charset="-122"/>
                <a:ea typeface="微软雅黑" pitchFamily="34" charset="-122"/>
              </a:endParaRPr>
            </a:p>
          </p:txBody>
        </p:sp>
      </p:grpSp>
      <p:grpSp>
        <p:nvGrpSpPr>
          <p:cNvPr id="175" name="组合 80"/>
          <p:cNvGrpSpPr/>
          <p:nvPr/>
        </p:nvGrpSpPr>
        <p:grpSpPr>
          <a:xfrm>
            <a:off x="1122854" y="595050"/>
            <a:ext cx="5461635" cy="848479"/>
            <a:chOff x="-603506" y="-33550"/>
            <a:chExt cx="7282179" cy="848479"/>
          </a:xfrm>
        </p:grpSpPr>
        <p:sp>
          <p:nvSpPr>
            <p:cNvPr id="176" name="TextBox 81"/>
            <p:cNvSpPr txBox="1"/>
            <p:nvPr/>
          </p:nvSpPr>
          <p:spPr>
            <a:xfrm flipH="1">
              <a:off x="-587361" y="476375"/>
              <a:ext cx="1887696" cy="338554"/>
            </a:xfrm>
            <a:prstGeom prst="rect">
              <a:avLst/>
            </a:prstGeom>
            <a:noFill/>
          </p:spPr>
          <p:txBody>
            <a:bodyPr wrap="none">
              <a:spAutoFit/>
            </a:bodyPr>
            <a:lstStyle/>
            <a:p>
              <a:pPr>
                <a:defRPr/>
              </a:pPr>
              <a:r>
                <a:rPr lang="zh-CN" altLang="en-US" sz="1600" b="1" dirty="0">
                  <a:solidFill>
                    <a:schemeClr val="tx2">
                      <a:lumMod val="60000"/>
                      <a:lumOff val="40000"/>
                    </a:schemeClr>
                  </a:solidFill>
                  <a:latin typeface="微软雅黑" pitchFamily="34" charset="-122"/>
                  <a:ea typeface="微软雅黑" pitchFamily="34" charset="-122"/>
                </a:rPr>
                <a:t>统一身份认证</a:t>
              </a:r>
            </a:p>
          </p:txBody>
        </p:sp>
        <p:sp>
          <p:nvSpPr>
            <p:cNvPr id="177" name="TextBox 4101"/>
            <p:cNvSpPr txBox="1">
              <a:spLocks noChangeArrowheads="1"/>
            </p:cNvSpPr>
            <p:nvPr/>
          </p:nvSpPr>
          <p:spPr bwMode="auto">
            <a:xfrm flipH="1">
              <a:off x="-603506" y="-33550"/>
              <a:ext cx="7282179" cy="307777"/>
            </a:xfrm>
            <a:prstGeom prst="rect">
              <a:avLst/>
            </a:prstGeom>
            <a:noFill/>
            <a:ln w="9525">
              <a:noFill/>
              <a:miter lim="800000"/>
              <a:headEnd/>
              <a:tailEnd/>
            </a:ln>
          </p:spPr>
          <p:txBody>
            <a:bodyPr wrap="square">
              <a:spAutoFit/>
            </a:bodyPr>
            <a:lstStyle/>
            <a:p>
              <a:r>
                <a:rPr lang="zh-CN" altLang="en-US" sz="1400" dirty="0">
                  <a:latin typeface="微软雅黑" pitchFamily="34" charset="-122"/>
                  <a:ea typeface="微软雅黑" pitchFamily="34" charset="-122"/>
                </a:rPr>
                <a:t>实现用户信息、权限信息统一管理，登录一次即可</a:t>
              </a:r>
              <a:r>
                <a:rPr lang="zh-CN" altLang="en-US" sz="1400" dirty="0" smtClean="0">
                  <a:latin typeface="微软雅黑" pitchFamily="34" charset="-122"/>
                  <a:ea typeface="微软雅黑" pitchFamily="34" charset="-122"/>
                </a:rPr>
                <a:t>漫游所有</a:t>
              </a:r>
              <a:r>
                <a:rPr lang="zh-CN" altLang="en-US" sz="1400" dirty="0">
                  <a:latin typeface="微软雅黑" pitchFamily="34" charset="-122"/>
                  <a:ea typeface="微软雅黑" pitchFamily="34" charset="-122"/>
                </a:rPr>
                <a:t>系统。</a:t>
              </a:r>
            </a:p>
          </p:txBody>
        </p:sp>
      </p:grpSp>
      <p:grpSp>
        <p:nvGrpSpPr>
          <p:cNvPr id="178" name="组合 83"/>
          <p:cNvGrpSpPr/>
          <p:nvPr/>
        </p:nvGrpSpPr>
        <p:grpSpPr>
          <a:xfrm>
            <a:off x="4169908" y="2170362"/>
            <a:ext cx="3062880" cy="610362"/>
            <a:chOff x="3304611" y="2771808"/>
            <a:chExt cx="4083839" cy="610362"/>
          </a:xfrm>
        </p:grpSpPr>
        <p:sp>
          <p:nvSpPr>
            <p:cNvPr id="179" name="TextBox 73"/>
            <p:cNvSpPr txBox="1">
              <a:spLocks noChangeArrowheads="1"/>
            </p:cNvSpPr>
            <p:nvPr/>
          </p:nvSpPr>
          <p:spPr bwMode="auto">
            <a:xfrm flipH="1">
              <a:off x="3312122" y="3074393"/>
              <a:ext cx="4076328" cy="307777"/>
            </a:xfrm>
            <a:prstGeom prst="rect">
              <a:avLst/>
            </a:prstGeom>
            <a:noFill/>
            <a:ln w="9525">
              <a:noFill/>
              <a:miter lim="800000"/>
              <a:headEnd/>
              <a:tailEnd/>
            </a:ln>
          </p:spPr>
          <p:txBody>
            <a:bodyPr wrap="none">
              <a:spAutoFit/>
            </a:bodyPr>
            <a:lstStyle/>
            <a:p>
              <a:r>
                <a:rPr lang="zh-CN" altLang="en-US" sz="1400" dirty="0">
                  <a:latin typeface="微软雅黑" pitchFamily="34" charset="-122"/>
                  <a:ea typeface="微软雅黑" pitchFamily="34" charset="-122"/>
                </a:rPr>
                <a:t>数据模型完全遵循教育部信息化标准</a:t>
              </a:r>
            </a:p>
          </p:txBody>
        </p:sp>
        <p:sp>
          <p:nvSpPr>
            <p:cNvPr id="180" name="TextBox 85"/>
            <p:cNvSpPr txBox="1"/>
            <p:nvPr/>
          </p:nvSpPr>
          <p:spPr>
            <a:xfrm flipH="1">
              <a:off x="3304611" y="2771808"/>
              <a:ext cx="1887696" cy="338554"/>
            </a:xfrm>
            <a:prstGeom prst="rect">
              <a:avLst/>
            </a:prstGeom>
            <a:noFill/>
          </p:spPr>
          <p:txBody>
            <a:bodyPr wrap="none">
              <a:spAutoFit/>
            </a:bodyPr>
            <a:lstStyle/>
            <a:p>
              <a:pPr>
                <a:defRPr/>
              </a:pPr>
              <a:r>
                <a:rPr lang="zh-CN" altLang="en-US" sz="1600" b="1" dirty="0">
                  <a:solidFill>
                    <a:schemeClr val="tx2">
                      <a:lumMod val="60000"/>
                      <a:lumOff val="40000"/>
                    </a:schemeClr>
                  </a:solidFill>
                  <a:latin typeface="微软雅黑" pitchFamily="34" charset="-122"/>
                  <a:ea typeface="微软雅黑" pitchFamily="34" charset="-122"/>
                </a:rPr>
                <a:t>统一数据标准</a:t>
              </a:r>
            </a:p>
          </p:txBody>
        </p:sp>
      </p:grpSp>
      <p:grpSp>
        <p:nvGrpSpPr>
          <p:cNvPr id="181" name="组合 86"/>
          <p:cNvGrpSpPr/>
          <p:nvPr/>
        </p:nvGrpSpPr>
        <p:grpSpPr>
          <a:xfrm>
            <a:off x="1081817" y="4097026"/>
            <a:ext cx="4673074" cy="883999"/>
            <a:chOff x="714348" y="3791360"/>
            <a:chExt cx="6230763" cy="883999"/>
          </a:xfrm>
        </p:grpSpPr>
        <p:sp>
          <p:nvSpPr>
            <p:cNvPr id="182" name="TextBox 73"/>
            <p:cNvSpPr txBox="1">
              <a:spLocks noChangeArrowheads="1"/>
            </p:cNvSpPr>
            <p:nvPr/>
          </p:nvSpPr>
          <p:spPr bwMode="auto">
            <a:xfrm flipH="1">
              <a:off x="714348" y="4152139"/>
              <a:ext cx="6230763" cy="523220"/>
            </a:xfrm>
            <a:prstGeom prst="rect">
              <a:avLst/>
            </a:prstGeom>
            <a:noFill/>
            <a:ln w="9525">
              <a:noFill/>
              <a:miter lim="800000"/>
              <a:headEnd/>
              <a:tailEnd/>
            </a:ln>
          </p:spPr>
          <p:txBody>
            <a:bodyPr wrap="none">
              <a:spAutoFit/>
            </a:bodyPr>
            <a:lstStyle/>
            <a:p>
              <a:r>
                <a:rPr lang="zh-CN" altLang="en-US" sz="1400" dirty="0">
                  <a:latin typeface="微软雅黑" pitchFamily="34" charset="-122"/>
                  <a:ea typeface="微软雅黑" pitchFamily="34" charset="-122"/>
                </a:rPr>
                <a:t>标准化、组件化的数据交换接口，实现系统间的信息互联</a:t>
              </a:r>
              <a:endParaRPr lang="en-US" altLang="zh-CN" sz="1400" dirty="0">
                <a:latin typeface="微软雅黑" pitchFamily="34" charset="-122"/>
                <a:ea typeface="微软雅黑" pitchFamily="34" charset="-122"/>
              </a:endParaRPr>
            </a:p>
            <a:p>
              <a:r>
                <a:rPr lang="zh-CN" altLang="en-US" sz="1400" dirty="0">
                  <a:latin typeface="微软雅黑" pitchFamily="34" charset="-122"/>
                  <a:ea typeface="微软雅黑" pitchFamily="34" charset="-122"/>
                </a:rPr>
                <a:t>互通，消除信息孤岛</a:t>
              </a:r>
            </a:p>
          </p:txBody>
        </p:sp>
        <p:sp>
          <p:nvSpPr>
            <p:cNvPr id="183" name="TextBox 88"/>
            <p:cNvSpPr txBox="1"/>
            <p:nvPr/>
          </p:nvSpPr>
          <p:spPr>
            <a:xfrm flipH="1">
              <a:off x="714348" y="3791360"/>
              <a:ext cx="1887695" cy="338554"/>
            </a:xfrm>
            <a:prstGeom prst="rect">
              <a:avLst/>
            </a:prstGeom>
            <a:noFill/>
          </p:spPr>
          <p:txBody>
            <a:bodyPr wrap="none">
              <a:spAutoFit/>
            </a:bodyPr>
            <a:lstStyle/>
            <a:p>
              <a:pPr>
                <a:defRPr/>
              </a:pPr>
              <a:r>
                <a:rPr lang="zh-CN" altLang="en-US" sz="1600" b="1" dirty="0">
                  <a:solidFill>
                    <a:schemeClr val="tx2">
                      <a:lumMod val="60000"/>
                      <a:lumOff val="40000"/>
                    </a:schemeClr>
                  </a:solidFill>
                  <a:latin typeface="微软雅黑" pitchFamily="34" charset="-122"/>
                  <a:ea typeface="微软雅黑" pitchFamily="34" charset="-122"/>
                </a:rPr>
                <a:t>统一接口规范</a:t>
              </a:r>
            </a:p>
          </p:txBody>
        </p:sp>
      </p:grpSp>
      <p:sp>
        <p:nvSpPr>
          <p:cNvPr id="37" name="圆角矩形 36"/>
          <p:cNvSpPr/>
          <p:nvPr/>
        </p:nvSpPr>
        <p:spPr>
          <a:xfrm>
            <a:off x="7888318" y="590695"/>
            <a:ext cx="533598" cy="4429920"/>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38" name="左箭头 37"/>
          <p:cNvSpPr/>
          <p:nvPr/>
        </p:nvSpPr>
        <p:spPr>
          <a:xfrm>
            <a:off x="7462478" y="2004975"/>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6556440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p:cTn id="7" dur="500" fill="hold"/>
                                        <p:tgtEl>
                                          <p:spTgt spid="138"/>
                                        </p:tgtEl>
                                        <p:attrNameLst>
                                          <p:attrName>ppt_w</p:attrName>
                                        </p:attrNameLst>
                                      </p:cBhvr>
                                      <p:tavLst>
                                        <p:tav tm="0">
                                          <p:val>
                                            <p:fltVal val="0"/>
                                          </p:val>
                                        </p:tav>
                                        <p:tav tm="100000">
                                          <p:val>
                                            <p:strVal val="#ppt_w"/>
                                          </p:val>
                                        </p:tav>
                                      </p:tavLst>
                                    </p:anim>
                                    <p:anim calcmode="lin" valueType="num">
                                      <p:cBhvr>
                                        <p:cTn id="8" dur="500" fill="hold"/>
                                        <p:tgtEl>
                                          <p:spTgt spid="138"/>
                                        </p:tgtEl>
                                        <p:attrNameLst>
                                          <p:attrName>ppt_h</p:attrName>
                                        </p:attrNameLst>
                                      </p:cBhvr>
                                      <p:tavLst>
                                        <p:tav tm="0">
                                          <p:val>
                                            <p:fltVal val="0"/>
                                          </p:val>
                                        </p:tav>
                                        <p:tav tm="100000">
                                          <p:val>
                                            <p:strVal val="#ppt_h"/>
                                          </p:val>
                                        </p:tav>
                                      </p:tavLst>
                                    </p:anim>
                                    <p:animEffect transition="in" filter="fade">
                                      <p:cBhvr>
                                        <p:cTn id="9" dur="500"/>
                                        <p:tgtEl>
                                          <p:spTgt spid="138"/>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128"/>
                                        </p:tgtEl>
                                        <p:attrNameLst>
                                          <p:attrName>style.visibility</p:attrName>
                                        </p:attrNameLst>
                                      </p:cBhvr>
                                      <p:to>
                                        <p:strVal val="visible"/>
                                      </p:to>
                                    </p:set>
                                    <p:anim calcmode="lin" valueType="num">
                                      <p:cBhvr>
                                        <p:cTn id="13" dur="500" fill="hold"/>
                                        <p:tgtEl>
                                          <p:spTgt spid="128"/>
                                        </p:tgtEl>
                                        <p:attrNameLst>
                                          <p:attrName>ppt_w</p:attrName>
                                        </p:attrNameLst>
                                      </p:cBhvr>
                                      <p:tavLst>
                                        <p:tav tm="0">
                                          <p:val>
                                            <p:fltVal val="0"/>
                                          </p:val>
                                        </p:tav>
                                        <p:tav tm="100000">
                                          <p:val>
                                            <p:strVal val="#ppt_w"/>
                                          </p:val>
                                        </p:tav>
                                      </p:tavLst>
                                    </p:anim>
                                    <p:anim calcmode="lin" valueType="num">
                                      <p:cBhvr>
                                        <p:cTn id="14" dur="500" fill="hold"/>
                                        <p:tgtEl>
                                          <p:spTgt spid="128"/>
                                        </p:tgtEl>
                                        <p:attrNameLst>
                                          <p:attrName>ppt_h</p:attrName>
                                        </p:attrNameLst>
                                      </p:cBhvr>
                                      <p:tavLst>
                                        <p:tav tm="0">
                                          <p:val>
                                            <p:fltVal val="0"/>
                                          </p:val>
                                        </p:tav>
                                        <p:tav tm="100000">
                                          <p:val>
                                            <p:strVal val="#ppt_h"/>
                                          </p:val>
                                        </p:tav>
                                      </p:tavLst>
                                    </p:anim>
                                    <p:animEffect transition="in" filter="fade">
                                      <p:cBhvr>
                                        <p:cTn id="15" dur="500"/>
                                        <p:tgtEl>
                                          <p:spTgt spid="128"/>
                                        </p:tgtEl>
                                      </p:cBhvr>
                                    </p:animEffect>
                                  </p:childTnLst>
                                </p:cTn>
                              </p:par>
                              <p:par>
                                <p:cTn id="16" presetID="53" presetClass="entr" presetSubtype="0" fill="hold" nodeType="withEffect">
                                  <p:stCondLst>
                                    <p:cond delay="0"/>
                                  </p:stCondLst>
                                  <p:childTnLst>
                                    <p:set>
                                      <p:cBhvr>
                                        <p:cTn id="17" dur="1" fill="hold">
                                          <p:stCondLst>
                                            <p:cond delay="0"/>
                                          </p:stCondLst>
                                        </p:cTn>
                                        <p:tgtEl>
                                          <p:spTgt spid="119"/>
                                        </p:tgtEl>
                                        <p:attrNameLst>
                                          <p:attrName>style.visibility</p:attrName>
                                        </p:attrNameLst>
                                      </p:cBhvr>
                                      <p:to>
                                        <p:strVal val="visible"/>
                                      </p:to>
                                    </p:set>
                                    <p:anim calcmode="lin" valueType="num">
                                      <p:cBhvr>
                                        <p:cTn id="18" dur="500" fill="hold"/>
                                        <p:tgtEl>
                                          <p:spTgt spid="119"/>
                                        </p:tgtEl>
                                        <p:attrNameLst>
                                          <p:attrName>ppt_w</p:attrName>
                                        </p:attrNameLst>
                                      </p:cBhvr>
                                      <p:tavLst>
                                        <p:tav tm="0">
                                          <p:val>
                                            <p:fltVal val="0"/>
                                          </p:val>
                                        </p:tav>
                                        <p:tav tm="100000">
                                          <p:val>
                                            <p:strVal val="#ppt_w"/>
                                          </p:val>
                                        </p:tav>
                                      </p:tavLst>
                                    </p:anim>
                                    <p:anim calcmode="lin" valueType="num">
                                      <p:cBhvr>
                                        <p:cTn id="19" dur="500" fill="hold"/>
                                        <p:tgtEl>
                                          <p:spTgt spid="119"/>
                                        </p:tgtEl>
                                        <p:attrNameLst>
                                          <p:attrName>ppt_h</p:attrName>
                                        </p:attrNameLst>
                                      </p:cBhvr>
                                      <p:tavLst>
                                        <p:tav tm="0">
                                          <p:val>
                                            <p:fltVal val="0"/>
                                          </p:val>
                                        </p:tav>
                                        <p:tav tm="100000">
                                          <p:val>
                                            <p:strVal val="#ppt_h"/>
                                          </p:val>
                                        </p:tav>
                                      </p:tavLst>
                                    </p:anim>
                                    <p:animEffect transition="in" filter="fade">
                                      <p:cBhvr>
                                        <p:cTn id="20" dur="500"/>
                                        <p:tgtEl>
                                          <p:spTgt spid="119"/>
                                        </p:tgtEl>
                                      </p:cBhvr>
                                    </p:animEffect>
                                  </p:childTnLst>
                                </p:cTn>
                              </p:par>
                              <p:par>
                                <p:cTn id="21" presetID="53" presetClass="entr" presetSubtype="0" fill="hold" nodeType="withEffect">
                                  <p:stCondLst>
                                    <p:cond delay="0"/>
                                  </p:stCondLst>
                                  <p:childTnLst>
                                    <p:set>
                                      <p:cBhvr>
                                        <p:cTn id="22" dur="1" fill="hold">
                                          <p:stCondLst>
                                            <p:cond delay="0"/>
                                          </p:stCondLst>
                                        </p:cTn>
                                        <p:tgtEl>
                                          <p:spTgt spid="122"/>
                                        </p:tgtEl>
                                        <p:attrNameLst>
                                          <p:attrName>style.visibility</p:attrName>
                                        </p:attrNameLst>
                                      </p:cBhvr>
                                      <p:to>
                                        <p:strVal val="visible"/>
                                      </p:to>
                                    </p:set>
                                    <p:anim calcmode="lin" valueType="num">
                                      <p:cBhvr>
                                        <p:cTn id="23" dur="500" fill="hold"/>
                                        <p:tgtEl>
                                          <p:spTgt spid="122"/>
                                        </p:tgtEl>
                                        <p:attrNameLst>
                                          <p:attrName>ppt_w</p:attrName>
                                        </p:attrNameLst>
                                      </p:cBhvr>
                                      <p:tavLst>
                                        <p:tav tm="0">
                                          <p:val>
                                            <p:fltVal val="0"/>
                                          </p:val>
                                        </p:tav>
                                        <p:tav tm="100000">
                                          <p:val>
                                            <p:strVal val="#ppt_w"/>
                                          </p:val>
                                        </p:tav>
                                      </p:tavLst>
                                    </p:anim>
                                    <p:anim calcmode="lin" valueType="num">
                                      <p:cBhvr>
                                        <p:cTn id="24" dur="500" fill="hold"/>
                                        <p:tgtEl>
                                          <p:spTgt spid="122"/>
                                        </p:tgtEl>
                                        <p:attrNameLst>
                                          <p:attrName>ppt_h</p:attrName>
                                        </p:attrNameLst>
                                      </p:cBhvr>
                                      <p:tavLst>
                                        <p:tav tm="0">
                                          <p:val>
                                            <p:fltVal val="0"/>
                                          </p:val>
                                        </p:tav>
                                        <p:tav tm="100000">
                                          <p:val>
                                            <p:strVal val="#ppt_h"/>
                                          </p:val>
                                        </p:tav>
                                      </p:tavLst>
                                    </p:anim>
                                    <p:animEffect transition="in" filter="fade">
                                      <p:cBhvr>
                                        <p:cTn id="25" dur="500"/>
                                        <p:tgtEl>
                                          <p:spTgt spid="122"/>
                                        </p:tgtEl>
                                      </p:cBhvr>
                                    </p:animEffect>
                                  </p:childTnLst>
                                </p:cTn>
                              </p:par>
                            </p:childTnLst>
                          </p:cTn>
                        </p:par>
                        <p:par>
                          <p:cTn id="26" fill="hold">
                            <p:stCondLst>
                              <p:cond delay="1000"/>
                            </p:stCondLst>
                            <p:childTnLst>
                              <p:par>
                                <p:cTn id="27" presetID="53" presetClass="entr" presetSubtype="0" fill="hold" nodeType="afterEffect">
                                  <p:stCondLst>
                                    <p:cond delay="0"/>
                                  </p:stCondLst>
                                  <p:childTnLst>
                                    <p:set>
                                      <p:cBhvr>
                                        <p:cTn id="28" dur="1" fill="hold">
                                          <p:stCondLst>
                                            <p:cond delay="0"/>
                                          </p:stCondLst>
                                        </p:cTn>
                                        <p:tgtEl>
                                          <p:spTgt spid="131"/>
                                        </p:tgtEl>
                                        <p:attrNameLst>
                                          <p:attrName>style.visibility</p:attrName>
                                        </p:attrNameLst>
                                      </p:cBhvr>
                                      <p:to>
                                        <p:strVal val="visible"/>
                                      </p:to>
                                    </p:set>
                                    <p:anim calcmode="lin" valueType="num">
                                      <p:cBhvr>
                                        <p:cTn id="29" dur="500" fill="hold"/>
                                        <p:tgtEl>
                                          <p:spTgt spid="131"/>
                                        </p:tgtEl>
                                        <p:attrNameLst>
                                          <p:attrName>ppt_w</p:attrName>
                                        </p:attrNameLst>
                                      </p:cBhvr>
                                      <p:tavLst>
                                        <p:tav tm="0">
                                          <p:val>
                                            <p:fltVal val="0"/>
                                          </p:val>
                                        </p:tav>
                                        <p:tav tm="100000">
                                          <p:val>
                                            <p:strVal val="#ppt_w"/>
                                          </p:val>
                                        </p:tav>
                                      </p:tavLst>
                                    </p:anim>
                                    <p:anim calcmode="lin" valueType="num">
                                      <p:cBhvr>
                                        <p:cTn id="30" dur="500" fill="hold"/>
                                        <p:tgtEl>
                                          <p:spTgt spid="131"/>
                                        </p:tgtEl>
                                        <p:attrNameLst>
                                          <p:attrName>ppt_h</p:attrName>
                                        </p:attrNameLst>
                                      </p:cBhvr>
                                      <p:tavLst>
                                        <p:tav tm="0">
                                          <p:val>
                                            <p:fltVal val="0"/>
                                          </p:val>
                                        </p:tav>
                                        <p:tav tm="100000">
                                          <p:val>
                                            <p:strVal val="#ppt_h"/>
                                          </p:val>
                                        </p:tav>
                                      </p:tavLst>
                                    </p:anim>
                                    <p:animEffect transition="in" filter="fade">
                                      <p:cBhvr>
                                        <p:cTn id="31" dur="500"/>
                                        <p:tgtEl>
                                          <p:spTgt spid="131"/>
                                        </p:tgtEl>
                                      </p:cBhvr>
                                    </p:animEffect>
                                  </p:childTnLst>
                                </p:cTn>
                              </p:par>
                              <p:par>
                                <p:cTn id="32" presetID="53" presetClass="entr" presetSubtype="0" fill="hold" nodeType="withEffect">
                                  <p:stCondLst>
                                    <p:cond delay="0"/>
                                  </p:stCondLst>
                                  <p:childTnLst>
                                    <p:set>
                                      <p:cBhvr>
                                        <p:cTn id="33" dur="1" fill="hold">
                                          <p:stCondLst>
                                            <p:cond delay="0"/>
                                          </p:stCondLst>
                                        </p:cTn>
                                        <p:tgtEl>
                                          <p:spTgt spid="134"/>
                                        </p:tgtEl>
                                        <p:attrNameLst>
                                          <p:attrName>style.visibility</p:attrName>
                                        </p:attrNameLst>
                                      </p:cBhvr>
                                      <p:to>
                                        <p:strVal val="visible"/>
                                      </p:to>
                                    </p:set>
                                    <p:anim calcmode="lin" valueType="num">
                                      <p:cBhvr>
                                        <p:cTn id="34" dur="500" fill="hold"/>
                                        <p:tgtEl>
                                          <p:spTgt spid="134"/>
                                        </p:tgtEl>
                                        <p:attrNameLst>
                                          <p:attrName>ppt_w</p:attrName>
                                        </p:attrNameLst>
                                      </p:cBhvr>
                                      <p:tavLst>
                                        <p:tav tm="0">
                                          <p:val>
                                            <p:fltVal val="0"/>
                                          </p:val>
                                        </p:tav>
                                        <p:tav tm="100000">
                                          <p:val>
                                            <p:strVal val="#ppt_w"/>
                                          </p:val>
                                        </p:tav>
                                      </p:tavLst>
                                    </p:anim>
                                    <p:anim calcmode="lin" valueType="num">
                                      <p:cBhvr>
                                        <p:cTn id="35" dur="500" fill="hold"/>
                                        <p:tgtEl>
                                          <p:spTgt spid="134"/>
                                        </p:tgtEl>
                                        <p:attrNameLst>
                                          <p:attrName>ppt_h</p:attrName>
                                        </p:attrNameLst>
                                      </p:cBhvr>
                                      <p:tavLst>
                                        <p:tav tm="0">
                                          <p:val>
                                            <p:fltVal val="0"/>
                                          </p:val>
                                        </p:tav>
                                        <p:tav tm="100000">
                                          <p:val>
                                            <p:strVal val="#ppt_h"/>
                                          </p:val>
                                        </p:tav>
                                      </p:tavLst>
                                    </p:anim>
                                    <p:animEffect transition="in" filter="fade">
                                      <p:cBhvr>
                                        <p:cTn id="36" dur="500"/>
                                        <p:tgtEl>
                                          <p:spTgt spid="134"/>
                                        </p:tgtEl>
                                      </p:cBhvr>
                                    </p:animEffect>
                                  </p:childTnLst>
                                </p:cTn>
                              </p:par>
                              <p:par>
                                <p:cTn id="37" presetID="31" presetClass="entr" presetSubtype="0" fill="hold" nodeType="withEffect">
                                  <p:stCondLst>
                                    <p:cond delay="0"/>
                                  </p:stCondLst>
                                  <p:iterate type="lt">
                                    <p:tmPct val="5000"/>
                                  </p:iterate>
                                  <p:childTnLst>
                                    <p:set>
                                      <p:cBhvr>
                                        <p:cTn id="38" dur="1" fill="hold">
                                          <p:stCondLst>
                                            <p:cond delay="0"/>
                                          </p:stCondLst>
                                        </p:cTn>
                                        <p:tgtEl>
                                          <p:spTgt spid="108"/>
                                        </p:tgtEl>
                                        <p:attrNameLst>
                                          <p:attrName>style.visibility</p:attrName>
                                        </p:attrNameLst>
                                      </p:cBhvr>
                                      <p:to>
                                        <p:strVal val="visible"/>
                                      </p:to>
                                    </p:set>
                                    <p:anim calcmode="lin" valueType="num">
                                      <p:cBhvr>
                                        <p:cTn id="39" dur="500" fill="hold"/>
                                        <p:tgtEl>
                                          <p:spTgt spid="108"/>
                                        </p:tgtEl>
                                        <p:attrNameLst>
                                          <p:attrName>ppt_w</p:attrName>
                                        </p:attrNameLst>
                                      </p:cBhvr>
                                      <p:tavLst>
                                        <p:tav tm="0">
                                          <p:val>
                                            <p:fltVal val="0"/>
                                          </p:val>
                                        </p:tav>
                                        <p:tav tm="100000">
                                          <p:val>
                                            <p:strVal val="#ppt_w"/>
                                          </p:val>
                                        </p:tav>
                                      </p:tavLst>
                                    </p:anim>
                                    <p:anim calcmode="lin" valueType="num">
                                      <p:cBhvr>
                                        <p:cTn id="40" dur="500" fill="hold"/>
                                        <p:tgtEl>
                                          <p:spTgt spid="108"/>
                                        </p:tgtEl>
                                        <p:attrNameLst>
                                          <p:attrName>ppt_h</p:attrName>
                                        </p:attrNameLst>
                                      </p:cBhvr>
                                      <p:tavLst>
                                        <p:tav tm="0">
                                          <p:val>
                                            <p:fltVal val="0"/>
                                          </p:val>
                                        </p:tav>
                                        <p:tav tm="100000">
                                          <p:val>
                                            <p:strVal val="#ppt_h"/>
                                          </p:val>
                                        </p:tav>
                                      </p:tavLst>
                                    </p:anim>
                                    <p:anim calcmode="lin" valueType="num">
                                      <p:cBhvr>
                                        <p:cTn id="41" dur="500" fill="hold"/>
                                        <p:tgtEl>
                                          <p:spTgt spid="108"/>
                                        </p:tgtEl>
                                        <p:attrNameLst>
                                          <p:attrName>style.rotation</p:attrName>
                                        </p:attrNameLst>
                                      </p:cBhvr>
                                      <p:tavLst>
                                        <p:tav tm="0">
                                          <p:val>
                                            <p:fltVal val="90"/>
                                          </p:val>
                                        </p:tav>
                                        <p:tav tm="100000">
                                          <p:val>
                                            <p:fltVal val="0"/>
                                          </p:val>
                                        </p:tav>
                                      </p:tavLst>
                                    </p:anim>
                                    <p:animEffect transition="in" filter="fade">
                                      <p:cBhvr>
                                        <p:cTn id="42" dur="500"/>
                                        <p:tgtEl>
                                          <p:spTgt spid="108"/>
                                        </p:tgtEl>
                                      </p:cBhvr>
                                    </p:animEffect>
                                  </p:childTnLst>
                                </p:cTn>
                              </p:par>
                              <p:par>
                                <p:cTn id="43" presetID="31" presetClass="entr" presetSubtype="0" fill="hold" nodeType="withEffect">
                                  <p:stCondLst>
                                    <p:cond delay="0"/>
                                  </p:stCondLst>
                                  <p:iterate type="lt">
                                    <p:tmPct val="5000"/>
                                  </p:iterate>
                                  <p:childTnLst>
                                    <p:set>
                                      <p:cBhvr>
                                        <p:cTn id="44" dur="1" fill="hold">
                                          <p:stCondLst>
                                            <p:cond delay="0"/>
                                          </p:stCondLst>
                                        </p:cTn>
                                        <p:tgtEl>
                                          <p:spTgt spid="125"/>
                                        </p:tgtEl>
                                        <p:attrNameLst>
                                          <p:attrName>style.visibility</p:attrName>
                                        </p:attrNameLst>
                                      </p:cBhvr>
                                      <p:to>
                                        <p:strVal val="visible"/>
                                      </p:to>
                                    </p:set>
                                    <p:anim calcmode="lin" valueType="num">
                                      <p:cBhvr>
                                        <p:cTn id="45" dur="500" fill="hold"/>
                                        <p:tgtEl>
                                          <p:spTgt spid="125"/>
                                        </p:tgtEl>
                                        <p:attrNameLst>
                                          <p:attrName>ppt_w</p:attrName>
                                        </p:attrNameLst>
                                      </p:cBhvr>
                                      <p:tavLst>
                                        <p:tav tm="0">
                                          <p:val>
                                            <p:fltVal val="0"/>
                                          </p:val>
                                        </p:tav>
                                        <p:tav tm="100000">
                                          <p:val>
                                            <p:strVal val="#ppt_w"/>
                                          </p:val>
                                        </p:tav>
                                      </p:tavLst>
                                    </p:anim>
                                    <p:anim calcmode="lin" valueType="num">
                                      <p:cBhvr>
                                        <p:cTn id="46" dur="500" fill="hold"/>
                                        <p:tgtEl>
                                          <p:spTgt spid="125"/>
                                        </p:tgtEl>
                                        <p:attrNameLst>
                                          <p:attrName>ppt_h</p:attrName>
                                        </p:attrNameLst>
                                      </p:cBhvr>
                                      <p:tavLst>
                                        <p:tav tm="0">
                                          <p:val>
                                            <p:fltVal val="0"/>
                                          </p:val>
                                        </p:tav>
                                        <p:tav tm="100000">
                                          <p:val>
                                            <p:strVal val="#ppt_h"/>
                                          </p:val>
                                        </p:tav>
                                      </p:tavLst>
                                    </p:anim>
                                    <p:anim calcmode="lin" valueType="num">
                                      <p:cBhvr>
                                        <p:cTn id="47" dur="500" fill="hold"/>
                                        <p:tgtEl>
                                          <p:spTgt spid="125"/>
                                        </p:tgtEl>
                                        <p:attrNameLst>
                                          <p:attrName>style.rotation</p:attrName>
                                        </p:attrNameLst>
                                      </p:cBhvr>
                                      <p:tavLst>
                                        <p:tav tm="0">
                                          <p:val>
                                            <p:fltVal val="90"/>
                                          </p:val>
                                        </p:tav>
                                        <p:tav tm="100000">
                                          <p:val>
                                            <p:fltVal val="0"/>
                                          </p:val>
                                        </p:tav>
                                      </p:tavLst>
                                    </p:anim>
                                    <p:animEffect transition="in" filter="fade">
                                      <p:cBhvr>
                                        <p:cTn id="48" dur="500"/>
                                        <p:tgtEl>
                                          <p:spTgt spid="125"/>
                                        </p:tgtEl>
                                      </p:cBhvr>
                                    </p:animEffect>
                                  </p:childTnLst>
                                </p:cTn>
                              </p:par>
                              <p:par>
                                <p:cTn id="49" presetID="31" presetClass="entr" presetSubtype="0" fill="hold" nodeType="withEffect">
                                  <p:stCondLst>
                                    <p:cond delay="0"/>
                                  </p:stCondLst>
                                  <p:iterate type="lt">
                                    <p:tmPct val="5000"/>
                                  </p:iterate>
                                  <p:childTnLst>
                                    <p:set>
                                      <p:cBhvr>
                                        <p:cTn id="50" dur="1" fill="hold">
                                          <p:stCondLst>
                                            <p:cond delay="0"/>
                                          </p:stCondLst>
                                        </p:cTn>
                                        <p:tgtEl>
                                          <p:spTgt spid="126"/>
                                        </p:tgtEl>
                                        <p:attrNameLst>
                                          <p:attrName>style.visibility</p:attrName>
                                        </p:attrNameLst>
                                      </p:cBhvr>
                                      <p:to>
                                        <p:strVal val="visible"/>
                                      </p:to>
                                    </p:set>
                                    <p:anim calcmode="lin" valueType="num">
                                      <p:cBhvr>
                                        <p:cTn id="51" dur="500" fill="hold"/>
                                        <p:tgtEl>
                                          <p:spTgt spid="126"/>
                                        </p:tgtEl>
                                        <p:attrNameLst>
                                          <p:attrName>ppt_w</p:attrName>
                                        </p:attrNameLst>
                                      </p:cBhvr>
                                      <p:tavLst>
                                        <p:tav tm="0">
                                          <p:val>
                                            <p:fltVal val="0"/>
                                          </p:val>
                                        </p:tav>
                                        <p:tav tm="100000">
                                          <p:val>
                                            <p:strVal val="#ppt_w"/>
                                          </p:val>
                                        </p:tav>
                                      </p:tavLst>
                                    </p:anim>
                                    <p:anim calcmode="lin" valueType="num">
                                      <p:cBhvr>
                                        <p:cTn id="52" dur="500" fill="hold"/>
                                        <p:tgtEl>
                                          <p:spTgt spid="126"/>
                                        </p:tgtEl>
                                        <p:attrNameLst>
                                          <p:attrName>ppt_h</p:attrName>
                                        </p:attrNameLst>
                                      </p:cBhvr>
                                      <p:tavLst>
                                        <p:tav tm="0">
                                          <p:val>
                                            <p:fltVal val="0"/>
                                          </p:val>
                                        </p:tav>
                                        <p:tav tm="100000">
                                          <p:val>
                                            <p:strVal val="#ppt_h"/>
                                          </p:val>
                                        </p:tav>
                                      </p:tavLst>
                                    </p:anim>
                                    <p:anim calcmode="lin" valueType="num">
                                      <p:cBhvr>
                                        <p:cTn id="53" dur="500" fill="hold"/>
                                        <p:tgtEl>
                                          <p:spTgt spid="126"/>
                                        </p:tgtEl>
                                        <p:attrNameLst>
                                          <p:attrName>style.rotation</p:attrName>
                                        </p:attrNameLst>
                                      </p:cBhvr>
                                      <p:tavLst>
                                        <p:tav tm="0">
                                          <p:val>
                                            <p:fltVal val="90"/>
                                          </p:val>
                                        </p:tav>
                                        <p:tav tm="100000">
                                          <p:val>
                                            <p:fltVal val="0"/>
                                          </p:val>
                                        </p:tav>
                                      </p:tavLst>
                                    </p:anim>
                                    <p:animEffect transition="in" filter="fade">
                                      <p:cBhvr>
                                        <p:cTn id="54" dur="500"/>
                                        <p:tgtEl>
                                          <p:spTgt spid="126"/>
                                        </p:tgtEl>
                                      </p:cBhvr>
                                    </p:animEffect>
                                  </p:childTnLst>
                                </p:cTn>
                              </p:par>
                              <p:par>
                                <p:cTn id="55" presetID="31" presetClass="entr" presetSubtype="0" fill="hold" nodeType="withEffect">
                                  <p:stCondLst>
                                    <p:cond delay="0"/>
                                  </p:stCondLst>
                                  <p:iterate type="lt">
                                    <p:tmPct val="5000"/>
                                  </p:iterate>
                                  <p:childTnLst>
                                    <p:set>
                                      <p:cBhvr>
                                        <p:cTn id="56" dur="1" fill="hold">
                                          <p:stCondLst>
                                            <p:cond delay="0"/>
                                          </p:stCondLst>
                                        </p:cTn>
                                        <p:tgtEl>
                                          <p:spTgt spid="127"/>
                                        </p:tgtEl>
                                        <p:attrNameLst>
                                          <p:attrName>style.visibility</p:attrName>
                                        </p:attrNameLst>
                                      </p:cBhvr>
                                      <p:to>
                                        <p:strVal val="visible"/>
                                      </p:to>
                                    </p:set>
                                    <p:anim calcmode="lin" valueType="num">
                                      <p:cBhvr>
                                        <p:cTn id="57" dur="500" fill="hold"/>
                                        <p:tgtEl>
                                          <p:spTgt spid="127"/>
                                        </p:tgtEl>
                                        <p:attrNameLst>
                                          <p:attrName>ppt_w</p:attrName>
                                        </p:attrNameLst>
                                      </p:cBhvr>
                                      <p:tavLst>
                                        <p:tav tm="0">
                                          <p:val>
                                            <p:fltVal val="0"/>
                                          </p:val>
                                        </p:tav>
                                        <p:tav tm="100000">
                                          <p:val>
                                            <p:strVal val="#ppt_w"/>
                                          </p:val>
                                        </p:tav>
                                      </p:tavLst>
                                    </p:anim>
                                    <p:anim calcmode="lin" valueType="num">
                                      <p:cBhvr>
                                        <p:cTn id="58" dur="500" fill="hold"/>
                                        <p:tgtEl>
                                          <p:spTgt spid="127"/>
                                        </p:tgtEl>
                                        <p:attrNameLst>
                                          <p:attrName>ppt_h</p:attrName>
                                        </p:attrNameLst>
                                      </p:cBhvr>
                                      <p:tavLst>
                                        <p:tav tm="0">
                                          <p:val>
                                            <p:fltVal val="0"/>
                                          </p:val>
                                        </p:tav>
                                        <p:tav tm="100000">
                                          <p:val>
                                            <p:strVal val="#ppt_h"/>
                                          </p:val>
                                        </p:tav>
                                      </p:tavLst>
                                    </p:anim>
                                    <p:anim calcmode="lin" valueType="num">
                                      <p:cBhvr>
                                        <p:cTn id="59" dur="500" fill="hold"/>
                                        <p:tgtEl>
                                          <p:spTgt spid="127"/>
                                        </p:tgtEl>
                                        <p:attrNameLst>
                                          <p:attrName>style.rotation</p:attrName>
                                        </p:attrNameLst>
                                      </p:cBhvr>
                                      <p:tavLst>
                                        <p:tav tm="0">
                                          <p:val>
                                            <p:fltVal val="90"/>
                                          </p:val>
                                        </p:tav>
                                        <p:tav tm="100000">
                                          <p:val>
                                            <p:fltVal val="0"/>
                                          </p:val>
                                        </p:tav>
                                      </p:tavLst>
                                    </p:anim>
                                    <p:animEffect transition="in" filter="fade">
                                      <p:cBhvr>
                                        <p:cTn id="60" dur="500"/>
                                        <p:tgtEl>
                                          <p:spTgt spid="127"/>
                                        </p:tgtEl>
                                      </p:cBhvr>
                                    </p:animEffect>
                                  </p:childTnLst>
                                </p:cTn>
                              </p:par>
                              <p:par>
                                <p:cTn id="61" presetID="31" presetClass="entr" presetSubtype="0" fill="hold" nodeType="withEffect">
                                  <p:stCondLst>
                                    <p:cond delay="0"/>
                                  </p:stCondLst>
                                  <p:iterate type="lt">
                                    <p:tmPct val="5000"/>
                                  </p:iterate>
                                  <p:childTnLst>
                                    <p:set>
                                      <p:cBhvr>
                                        <p:cTn id="62" dur="1" fill="hold">
                                          <p:stCondLst>
                                            <p:cond delay="0"/>
                                          </p:stCondLst>
                                        </p:cTn>
                                        <p:tgtEl>
                                          <p:spTgt spid="137"/>
                                        </p:tgtEl>
                                        <p:attrNameLst>
                                          <p:attrName>style.visibility</p:attrName>
                                        </p:attrNameLst>
                                      </p:cBhvr>
                                      <p:to>
                                        <p:strVal val="visible"/>
                                      </p:to>
                                    </p:set>
                                    <p:anim calcmode="lin" valueType="num">
                                      <p:cBhvr>
                                        <p:cTn id="63" dur="500" fill="hold"/>
                                        <p:tgtEl>
                                          <p:spTgt spid="137"/>
                                        </p:tgtEl>
                                        <p:attrNameLst>
                                          <p:attrName>ppt_w</p:attrName>
                                        </p:attrNameLst>
                                      </p:cBhvr>
                                      <p:tavLst>
                                        <p:tav tm="0">
                                          <p:val>
                                            <p:fltVal val="0"/>
                                          </p:val>
                                        </p:tav>
                                        <p:tav tm="100000">
                                          <p:val>
                                            <p:strVal val="#ppt_w"/>
                                          </p:val>
                                        </p:tav>
                                      </p:tavLst>
                                    </p:anim>
                                    <p:anim calcmode="lin" valueType="num">
                                      <p:cBhvr>
                                        <p:cTn id="64" dur="500" fill="hold"/>
                                        <p:tgtEl>
                                          <p:spTgt spid="137"/>
                                        </p:tgtEl>
                                        <p:attrNameLst>
                                          <p:attrName>ppt_h</p:attrName>
                                        </p:attrNameLst>
                                      </p:cBhvr>
                                      <p:tavLst>
                                        <p:tav tm="0">
                                          <p:val>
                                            <p:fltVal val="0"/>
                                          </p:val>
                                        </p:tav>
                                        <p:tav tm="100000">
                                          <p:val>
                                            <p:strVal val="#ppt_h"/>
                                          </p:val>
                                        </p:tav>
                                      </p:tavLst>
                                    </p:anim>
                                    <p:anim calcmode="lin" valueType="num">
                                      <p:cBhvr>
                                        <p:cTn id="65" dur="500" fill="hold"/>
                                        <p:tgtEl>
                                          <p:spTgt spid="137"/>
                                        </p:tgtEl>
                                        <p:attrNameLst>
                                          <p:attrName>style.rotation</p:attrName>
                                        </p:attrNameLst>
                                      </p:cBhvr>
                                      <p:tavLst>
                                        <p:tav tm="0">
                                          <p:val>
                                            <p:fltVal val="90"/>
                                          </p:val>
                                        </p:tav>
                                        <p:tav tm="100000">
                                          <p:val>
                                            <p:fltVal val="0"/>
                                          </p:val>
                                        </p:tav>
                                      </p:tavLst>
                                    </p:anim>
                                    <p:animEffect transition="in" filter="fade">
                                      <p:cBhvr>
                                        <p:cTn id="66" dur="500"/>
                                        <p:tgtEl>
                                          <p:spTgt spid="13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nodeType="clickEffect">
                                  <p:stCondLst>
                                    <p:cond delay="0"/>
                                  </p:stCondLst>
                                  <p:iterate type="lt">
                                    <p:tmPct val="0"/>
                                  </p:iterate>
                                  <p:childTnLst>
                                    <p:animEffect transition="out" filter="fade">
                                      <p:cBhvr>
                                        <p:cTn id="70" dur="500"/>
                                        <p:tgtEl>
                                          <p:spTgt spid="108"/>
                                        </p:tgtEl>
                                      </p:cBhvr>
                                    </p:animEffect>
                                    <p:set>
                                      <p:cBhvr>
                                        <p:cTn id="71" dur="1" fill="hold">
                                          <p:stCondLst>
                                            <p:cond delay="499"/>
                                          </p:stCondLst>
                                        </p:cTn>
                                        <p:tgtEl>
                                          <p:spTgt spid="108"/>
                                        </p:tgtEl>
                                        <p:attrNameLst>
                                          <p:attrName>style.visibility</p:attrName>
                                        </p:attrNameLst>
                                      </p:cBhvr>
                                      <p:to>
                                        <p:strVal val="hidden"/>
                                      </p:to>
                                    </p:set>
                                  </p:childTnLst>
                                </p:cTn>
                              </p:par>
                              <p:par>
                                <p:cTn id="72" presetID="10" presetClass="exit" presetSubtype="0" fill="hold" nodeType="withEffect">
                                  <p:stCondLst>
                                    <p:cond delay="0"/>
                                  </p:stCondLst>
                                  <p:iterate type="lt">
                                    <p:tmPct val="0"/>
                                  </p:iterate>
                                  <p:childTnLst>
                                    <p:animEffect transition="out" filter="fade">
                                      <p:cBhvr>
                                        <p:cTn id="73" dur="500"/>
                                        <p:tgtEl>
                                          <p:spTgt spid="125"/>
                                        </p:tgtEl>
                                      </p:cBhvr>
                                    </p:animEffect>
                                    <p:set>
                                      <p:cBhvr>
                                        <p:cTn id="74" dur="1" fill="hold">
                                          <p:stCondLst>
                                            <p:cond delay="499"/>
                                          </p:stCondLst>
                                        </p:cTn>
                                        <p:tgtEl>
                                          <p:spTgt spid="125"/>
                                        </p:tgtEl>
                                        <p:attrNameLst>
                                          <p:attrName>style.visibility</p:attrName>
                                        </p:attrNameLst>
                                      </p:cBhvr>
                                      <p:to>
                                        <p:strVal val="hidden"/>
                                      </p:to>
                                    </p:set>
                                  </p:childTnLst>
                                </p:cTn>
                              </p:par>
                              <p:par>
                                <p:cTn id="75" presetID="10" presetClass="exit" presetSubtype="0" fill="hold" nodeType="withEffect">
                                  <p:stCondLst>
                                    <p:cond delay="0"/>
                                  </p:stCondLst>
                                  <p:iterate type="lt">
                                    <p:tmPct val="0"/>
                                  </p:iterate>
                                  <p:childTnLst>
                                    <p:animEffect transition="out" filter="fade">
                                      <p:cBhvr>
                                        <p:cTn id="76" dur="500"/>
                                        <p:tgtEl>
                                          <p:spTgt spid="126"/>
                                        </p:tgtEl>
                                      </p:cBhvr>
                                    </p:animEffect>
                                    <p:set>
                                      <p:cBhvr>
                                        <p:cTn id="77" dur="1" fill="hold">
                                          <p:stCondLst>
                                            <p:cond delay="499"/>
                                          </p:stCondLst>
                                        </p:cTn>
                                        <p:tgtEl>
                                          <p:spTgt spid="126"/>
                                        </p:tgtEl>
                                        <p:attrNameLst>
                                          <p:attrName>style.visibility</p:attrName>
                                        </p:attrNameLst>
                                      </p:cBhvr>
                                      <p:to>
                                        <p:strVal val="hidden"/>
                                      </p:to>
                                    </p:set>
                                  </p:childTnLst>
                                </p:cTn>
                              </p:par>
                              <p:par>
                                <p:cTn id="78" presetID="10" presetClass="exit" presetSubtype="0" fill="hold" nodeType="withEffect">
                                  <p:stCondLst>
                                    <p:cond delay="0"/>
                                  </p:stCondLst>
                                  <p:iterate type="lt">
                                    <p:tmPct val="0"/>
                                  </p:iterate>
                                  <p:childTnLst>
                                    <p:animEffect transition="out" filter="fade">
                                      <p:cBhvr>
                                        <p:cTn id="79" dur="500"/>
                                        <p:tgtEl>
                                          <p:spTgt spid="127"/>
                                        </p:tgtEl>
                                      </p:cBhvr>
                                    </p:animEffect>
                                    <p:set>
                                      <p:cBhvr>
                                        <p:cTn id="80" dur="1" fill="hold">
                                          <p:stCondLst>
                                            <p:cond delay="499"/>
                                          </p:stCondLst>
                                        </p:cTn>
                                        <p:tgtEl>
                                          <p:spTgt spid="127"/>
                                        </p:tgtEl>
                                        <p:attrNameLst>
                                          <p:attrName>style.visibility</p:attrName>
                                        </p:attrNameLst>
                                      </p:cBhvr>
                                      <p:to>
                                        <p:strVal val="hidden"/>
                                      </p:to>
                                    </p:set>
                                  </p:childTnLst>
                                </p:cTn>
                              </p:par>
                              <p:par>
                                <p:cTn id="81" presetID="10" presetClass="exit" presetSubtype="0" fill="hold" nodeType="withEffect">
                                  <p:stCondLst>
                                    <p:cond delay="0"/>
                                  </p:stCondLst>
                                  <p:iterate type="lt">
                                    <p:tmPct val="0"/>
                                  </p:iterate>
                                  <p:childTnLst>
                                    <p:animEffect transition="out" filter="fade">
                                      <p:cBhvr>
                                        <p:cTn id="82" dur="500"/>
                                        <p:tgtEl>
                                          <p:spTgt spid="137"/>
                                        </p:tgtEl>
                                      </p:cBhvr>
                                    </p:animEffect>
                                    <p:set>
                                      <p:cBhvr>
                                        <p:cTn id="83" dur="1" fill="hold">
                                          <p:stCondLst>
                                            <p:cond delay="499"/>
                                          </p:stCondLst>
                                        </p:cTn>
                                        <p:tgtEl>
                                          <p:spTgt spid="137"/>
                                        </p:tgtEl>
                                        <p:attrNameLst>
                                          <p:attrName>style.visibility</p:attrName>
                                        </p:attrNameLst>
                                      </p:cBhvr>
                                      <p:to>
                                        <p:strVal val="hidden"/>
                                      </p:to>
                                    </p:set>
                                  </p:childTnLst>
                                </p:cTn>
                              </p:par>
                            </p:childTnLst>
                          </p:cTn>
                        </p:par>
                        <p:par>
                          <p:cTn id="84" fill="hold">
                            <p:stCondLst>
                              <p:cond delay="500"/>
                            </p:stCondLst>
                            <p:childTnLst>
                              <p:par>
                                <p:cTn id="85" presetID="0" presetClass="path" presetSubtype="0" accel="50000" decel="50000" fill="hold" nodeType="afterEffect">
                                  <p:stCondLst>
                                    <p:cond delay="0"/>
                                  </p:stCondLst>
                                  <p:childTnLst>
                                    <p:animMotion origin="layout" path="M -3.88889E-6 1.11111E-6 L 0.26789 0.42006 " pathEditMode="relative" rAng="0" ptsTypes="AA">
                                      <p:cBhvr>
                                        <p:cTn id="86" dur="1000" fill="hold"/>
                                        <p:tgtEl>
                                          <p:spTgt spid="128"/>
                                        </p:tgtEl>
                                        <p:attrNameLst>
                                          <p:attrName>ppt_x</p:attrName>
                                          <p:attrName>ppt_y</p:attrName>
                                        </p:attrNameLst>
                                      </p:cBhvr>
                                      <p:rCtr x="13385" y="20988"/>
                                    </p:animMotion>
                                  </p:childTnLst>
                                </p:cTn>
                              </p:par>
                              <p:par>
                                <p:cTn id="87" presetID="0" presetClass="path" presetSubtype="0" accel="50000" decel="50000" fill="hold" nodeType="withEffect">
                                  <p:stCondLst>
                                    <p:cond delay="0"/>
                                  </p:stCondLst>
                                  <p:childTnLst>
                                    <p:animMotion origin="layout" path="M 2.77778E-6 -2.46914E-6 L 0.42951 0.49229 " pathEditMode="relative" rAng="0" ptsTypes="AA">
                                      <p:cBhvr>
                                        <p:cTn id="88" dur="1000" fill="hold"/>
                                        <p:tgtEl>
                                          <p:spTgt spid="131"/>
                                        </p:tgtEl>
                                        <p:attrNameLst>
                                          <p:attrName>ppt_x</p:attrName>
                                          <p:attrName>ppt_y</p:attrName>
                                        </p:attrNameLst>
                                      </p:cBhvr>
                                      <p:rCtr x="21476" y="24599"/>
                                    </p:animMotion>
                                  </p:childTnLst>
                                </p:cTn>
                              </p:par>
                              <p:par>
                                <p:cTn id="89" presetID="0" presetClass="path" presetSubtype="0" accel="50000" decel="50000" fill="hold" nodeType="withEffect">
                                  <p:stCondLst>
                                    <p:cond delay="0"/>
                                  </p:stCondLst>
                                  <p:childTnLst>
                                    <p:animMotion origin="layout" path="M -1.11111E-6 8.64198E-7 L 0.35677 -0.0358 " pathEditMode="relative" rAng="0" ptsTypes="AA">
                                      <p:cBhvr>
                                        <p:cTn id="90" dur="1000" fill="hold"/>
                                        <p:tgtEl>
                                          <p:spTgt spid="122"/>
                                        </p:tgtEl>
                                        <p:attrNameLst>
                                          <p:attrName>ppt_x</p:attrName>
                                          <p:attrName>ppt_y</p:attrName>
                                        </p:attrNameLst>
                                      </p:cBhvr>
                                      <p:rCtr x="17830" y="-1790"/>
                                    </p:animMotion>
                                  </p:childTnLst>
                                </p:cTn>
                              </p:par>
                              <p:par>
                                <p:cTn id="91" presetID="0" presetClass="path" presetSubtype="0" accel="50000" decel="50000" fill="hold" nodeType="withEffect">
                                  <p:stCondLst>
                                    <p:cond delay="0"/>
                                  </p:stCondLst>
                                  <p:childTnLst>
                                    <p:animMotion origin="layout" path="M -4.16667E-6 3.58025E-6 L 0.55903 -0.13982 " pathEditMode="relative" rAng="0" ptsTypes="AA">
                                      <p:cBhvr>
                                        <p:cTn id="92" dur="1000" fill="hold"/>
                                        <p:tgtEl>
                                          <p:spTgt spid="134"/>
                                        </p:tgtEl>
                                        <p:attrNameLst>
                                          <p:attrName>ppt_x</p:attrName>
                                          <p:attrName>ppt_y</p:attrName>
                                        </p:attrNameLst>
                                      </p:cBhvr>
                                      <p:rCtr x="27951" y="-7006"/>
                                    </p:animMotion>
                                  </p:childTnLst>
                                </p:cTn>
                              </p:par>
                              <p:par>
                                <p:cTn id="93" presetID="0" presetClass="path" presetSubtype="0" accel="50000" decel="50000" fill="hold" nodeType="withEffect">
                                  <p:stCondLst>
                                    <p:cond delay="0"/>
                                  </p:stCondLst>
                                  <p:childTnLst>
                                    <p:animMotion origin="layout" path="M -3.33333E-6 -7.40741E-7 L 0.70417 0.0608 " pathEditMode="relative" rAng="0" ptsTypes="AA">
                                      <p:cBhvr>
                                        <p:cTn id="94" dur="1000" fill="hold"/>
                                        <p:tgtEl>
                                          <p:spTgt spid="119"/>
                                        </p:tgtEl>
                                        <p:attrNameLst>
                                          <p:attrName>ppt_x</p:attrName>
                                          <p:attrName>ppt_y</p:attrName>
                                        </p:attrNameLst>
                                      </p:cBhvr>
                                      <p:rCtr x="35208" y="3025"/>
                                    </p:animMotion>
                                  </p:childTnLst>
                                </p:cTn>
                              </p:par>
                              <p:par>
                                <p:cTn id="95" presetID="0" presetClass="path" presetSubtype="0" accel="50000" decel="50000" fill="hold" nodeType="withEffect">
                                  <p:stCondLst>
                                    <p:cond delay="0"/>
                                  </p:stCondLst>
                                  <p:childTnLst>
                                    <p:animMotion origin="layout" path="M -1.11111E-6 -1.48148E-6 L 0.61424 0.32222 " pathEditMode="relative" rAng="0" ptsTypes="AA">
                                      <p:cBhvr>
                                        <p:cTn id="96" dur="1000" fill="hold"/>
                                        <p:tgtEl>
                                          <p:spTgt spid="138"/>
                                        </p:tgtEl>
                                        <p:attrNameLst>
                                          <p:attrName>ppt_x</p:attrName>
                                          <p:attrName>ppt_y</p:attrName>
                                        </p:attrNameLst>
                                      </p:cBhvr>
                                      <p:rCtr x="30712" y="16111"/>
                                    </p:animMotion>
                                  </p:childTnLst>
                                </p:cTn>
                              </p:par>
                            </p:childTnLst>
                          </p:cTn>
                        </p:par>
                        <p:par>
                          <p:cTn id="97" fill="hold">
                            <p:stCondLst>
                              <p:cond delay="1500"/>
                            </p:stCondLst>
                            <p:childTnLst>
                              <p:par>
                                <p:cTn id="98" presetID="22" presetClass="entr" presetSubtype="1" fill="hold" nodeType="afterEffect">
                                  <p:stCondLst>
                                    <p:cond delay="0"/>
                                  </p:stCondLst>
                                  <p:childTnLst>
                                    <p:set>
                                      <p:cBhvr>
                                        <p:cTn id="99" dur="1" fill="hold">
                                          <p:stCondLst>
                                            <p:cond delay="0"/>
                                          </p:stCondLst>
                                        </p:cTn>
                                        <p:tgtEl>
                                          <p:spTgt spid="175"/>
                                        </p:tgtEl>
                                        <p:attrNameLst>
                                          <p:attrName>style.visibility</p:attrName>
                                        </p:attrNameLst>
                                      </p:cBhvr>
                                      <p:to>
                                        <p:strVal val="visible"/>
                                      </p:to>
                                    </p:set>
                                    <p:animEffect transition="in" filter="wipe(up)">
                                      <p:cBhvr>
                                        <p:cTn id="100" dur="500"/>
                                        <p:tgtEl>
                                          <p:spTgt spid="175"/>
                                        </p:tgtEl>
                                      </p:cBhvr>
                                    </p:animEffect>
                                  </p:childTnLst>
                                </p:cTn>
                              </p:par>
                            </p:childTnLst>
                          </p:cTn>
                        </p:par>
                        <p:par>
                          <p:cTn id="101" fill="hold">
                            <p:stCondLst>
                              <p:cond delay="2000"/>
                            </p:stCondLst>
                            <p:childTnLst>
                              <p:par>
                                <p:cTn id="102" presetID="22" presetClass="entr" presetSubtype="1" fill="hold" nodeType="afterEffect">
                                  <p:stCondLst>
                                    <p:cond delay="0"/>
                                  </p:stCondLst>
                                  <p:childTnLst>
                                    <p:set>
                                      <p:cBhvr>
                                        <p:cTn id="103" dur="1" fill="hold">
                                          <p:stCondLst>
                                            <p:cond delay="0"/>
                                          </p:stCondLst>
                                        </p:cTn>
                                        <p:tgtEl>
                                          <p:spTgt spid="178"/>
                                        </p:tgtEl>
                                        <p:attrNameLst>
                                          <p:attrName>style.visibility</p:attrName>
                                        </p:attrNameLst>
                                      </p:cBhvr>
                                      <p:to>
                                        <p:strVal val="visible"/>
                                      </p:to>
                                    </p:set>
                                    <p:animEffect transition="in" filter="wipe(up)">
                                      <p:cBhvr>
                                        <p:cTn id="104" dur="500"/>
                                        <p:tgtEl>
                                          <p:spTgt spid="178"/>
                                        </p:tgtEl>
                                      </p:cBhvr>
                                    </p:animEffect>
                                  </p:childTnLst>
                                </p:cTn>
                              </p:par>
                            </p:childTnLst>
                          </p:cTn>
                        </p:par>
                        <p:par>
                          <p:cTn id="105" fill="hold">
                            <p:stCondLst>
                              <p:cond delay="2500"/>
                            </p:stCondLst>
                            <p:childTnLst>
                              <p:par>
                                <p:cTn id="106" presetID="22" presetClass="entr" presetSubtype="1" fill="hold" nodeType="afterEffect">
                                  <p:stCondLst>
                                    <p:cond delay="0"/>
                                  </p:stCondLst>
                                  <p:childTnLst>
                                    <p:set>
                                      <p:cBhvr>
                                        <p:cTn id="107" dur="1" fill="hold">
                                          <p:stCondLst>
                                            <p:cond delay="0"/>
                                          </p:stCondLst>
                                        </p:cTn>
                                        <p:tgtEl>
                                          <p:spTgt spid="181"/>
                                        </p:tgtEl>
                                        <p:attrNameLst>
                                          <p:attrName>style.visibility</p:attrName>
                                        </p:attrNameLst>
                                      </p:cBhvr>
                                      <p:to>
                                        <p:strVal val="visible"/>
                                      </p:to>
                                    </p:set>
                                    <p:animEffect transition="in" filter="wipe(up)">
                                      <p:cBhvr>
                                        <p:cTn id="108" dur="500"/>
                                        <p:tgtEl>
                                          <p:spTgt spid="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流程图: 手动输入 7"/>
          <p:cNvSpPr/>
          <p:nvPr/>
        </p:nvSpPr>
        <p:spPr>
          <a:xfrm>
            <a:off x="1516604" y="744726"/>
            <a:ext cx="3640414" cy="563918"/>
          </a:xfrm>
          <a:prstGeom prst="flowChartManualInpu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516604" y="1268631"/>
            <a:ext cx="5525908" cy="279548"/>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375459" y="776117"/>
            <a:ext cx="3791232" cy="476846"/>
          </a:xfrm>
        </p:spPr>
        <p:txBody>
          <a:bodyPr>
            <a:normAutofit fontScale="90000"/>
          </a:bodyPr>
          <a:lstStyle/>
          <a:p>
            <a:r>
              <a:rPr lang="zh-CN" altLang="en-US" sz="2400" b="0" dirty="0" smtClean="0">
                <a:latin typeface="黑体" pitchFamily="49" charset="-122"/>
                <a:ea typeface="黑体" pitchFamily="49" charset="-122"/>
              </a:rPr>
              <a:t> 五</a:t>
            </a:r>
            <a:r>
              <a:rPr lang="zh-CN" altLang="en-US" sz="2700" b="0" dirty="0" smtClean="0">
                <a:latin typeface="黑体" pitchFamily="49" charset="-122"/>
                <a:ea typeface="黑体" pitchFamily="49" charset="-122"/>
              </a:rPr>
              <a:t>、软件技术实现差异</a:t>
            </a:r>
            <a:endParaRPr lang="zh-CN" altLang="en-US" sz="2700" b="0" dirty="0">
              <a:latin typeface="黑体" pitchFamily="49" charset="-122"/>
              <a:ea typeface="黑体" pitchFamily="49" charset="-122"/>
            </a:endParaRPr>
          </a:p>
        </p:txBody>
      </p:sp>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7" name="矩形 6"/>
          <p:cNvSpPr/>
          <p:nvPr/>
        </p:nvSpPr>
        <p:spPr>
          <a:xfrm>
            <a:off x="1516604" y="1704518"/>
            <a:ext cx="1656184" cy="34867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tx1"/>
                </a:solidFill>
                <a:latin typeface="微软雅黑" panose="020B0503020204020204" pitchFamily="34" charset="-122"/>
                <a:ea typeface="微软雅黑" panose="020B0503020204020204" pitchFamily="34" charset="-122"/>
              </a:rPr>
              <a:t>2012</a:t>
            </a:r>
            <a:r>
              <a:rPr lang="zh-CN" altLang="en-US" b="1" dirty="0" smtClean="0">
                <a:solidFill>
                  <a:schemeClr val="tx1"/>
                </a:solidFill>
                <a:latin typeface="微软雅黑" panose="020B0503020204020204" pitchFamily="34" charset="-122"/>
                <a:ea typeface="微软雅黑" panose="020B0503020204020204" pitchFamily="34" charset="-122"/>
              </a:rPr>
              <a:t>年</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9" name="椭圆 8"/>
          <p:cNvSpPr/>
          <p:nvPr/>
        </p:nvSpPr>
        <p:spPr>
          <a:xfrm>
            <a:off x="864581" y="2126436"/>
            <a:ext cx="2892921" cy="171776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140245" y="2519965"/>
            <a:ext cx="1080120" cy="393675"/>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视频</a:t>
            </a:r>
            <a:r>
              <a:rPr lang="zh-CN" altLang="en-US" sz="1100" dirty="0" smtClean="0">
                <a:solidFill>
                  <a:schemeClr val="tx1"/>
                </a:solidFill>
                <a:latin typeface="微软雅黑" panose="020B0503020204020204" pitchFamily="34" charset="-122"/>
                <a:ea typeface="微软雅黑" panose="020B0503020204020204" pitchFamily="34" charset="-122"/>
              </a:rPr>
              <a:t>课制作软件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23" name="矩形 22"/>
          <p:cNvSpPr/>
          <p:nvPr/>
        </p:nvSpPr>
        <p:spPr>
          <a:xfrm>
            <a:off x="1516604" y="3978853"/>
            <a:ext cx="1656184" cy="34867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技术初级</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24" name="矩形 23"/>
          <p:cNvSpPr/>
          <p:nvPr/>
        </p:nvSpPr>
        <p:spPr>
          <a:xfrm>
            <a:off x="5424341" y="1704518"/>
            <a:ext cx="1656184" cy="34867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tx1"/>
                </a:solidFill>
                <a:latin typeface="微软雅黑" panose="020B0503020204020204" pitchFamily="34" charset="-122"/>
                <a:ea typeface="微软雅黑" panose="020B0503020204020204" pitchFamily="34" charset="-122"/>
              </a:rPr>
              <a:t>2015</a:t>
            </a:r>
            <a:r>
              <a:rPr lang="zh-CN" altLang="en-US" b="1" dirty="0" smtClean="0">
                <a:solidFill>
                  <a:schemeClr val="tx1"/>
                </a:solidFill>
                <a:latin typeface="微软雅黑" panose="020B0503020204020204" pitchFamily="34" charset="-122"/>
                <a:ea typeface="微软雅黑" panose="020B0503020204020204" pitchFamily="34" charset="-122"/>
              </a:rPr>
              <a:t>年</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39" name="矩形 38"/>
          <p:cNvSpPr/>
          <p:nvPr/>
        </p:nvSpPr>
        <p:spPr>
          <a:xfrm>
            <a:off x="5429696" y="3966860"/>
            <a:ext cx="1656184" cy="34867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技术应用</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40" name="椭圆 39"/>
          <p:cNvSpPr/>
          <p:nvPr/>
        </p:nvSpPr>
        <p:spPr>
          <a:xfrm>
            <a:off x="3995936" y="2092077"/>
            <a:ext cx="4491463" cy="182792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4580912" y="2342968"/>
            <a:ext cx="1080120" cy="302826"/>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双变</a:t>
            </a:r>
            <a:r>
              <a:rPr lang="en-US" altLang="zh-CN" sz="1100" dirty="0" smtClean="0">
                <a:solidFill>
                  <a:schemeClr val="tx1"/>
                </a:solidFill>
                <a:latin typeface="微软雅黑" panose="020B0503020204020204" pitchFamily="34" charset="-122"/>
                <a:ea typeface="微软雅黑" panose="020B0503020204020204" pitchFamily="34" charset="-122"/>
              </a:rPr>
              <a:t>MOOC</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42" name="椭圆 41"/>
          <p:cNvSpPr/>
          <p:nvPr/>
        </p:nvSpPr>
        <p:spPr>
          <a:xfrm>
            <a:off x="5288077" y="2130680"/>
            <a:ext cx="1080120" cy="295551"/>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插件数字校园</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43" name="椭圆 42"/>
          <p:cNvSpPr/>
          <p:nvPr/>
        </p:nvSpPr>
        <p:spPr>
          <a:xfrm>
            <a:off x="5970799" y="2308173"/>
            <a:ext cx="1080120" cy="344896"/>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教学推送通道</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45" name="椭圆 44"/>
          <p:cNvSpPr/>
          <p:nvPr/>
        </p:nvSpPr>
        <p:spPr>
          <a:xfrm>
            <a:off x="5299655" y="2638435"/>
            <a:ext cx="1080120" cy="345752"/>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教学过程分析</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46" name="椭圆 45"/>
          <p:cNvSpPr/>
          <p:nvPr/>
        </p:nvSpPr>
        <p:spPr>
          <a:xfrm>
            <a:off x="4280277" y="2614182"/>
            <a:ext cx="1080120" cy="41081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tx1"/>
                </a:solidFill>
                <a:latin typeface="微软雅黑" panose="020B0503020204020204" pitchFamily="34" charset="-122"/>
                <a:ea typeface="微软雅黑" panose="020B0503020204020204" pitchFamily="34" charset="-122"/>
              </a:rPr>
              <a:t>学习行为分析</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47" name="椭圆 46"/>
          <p:cNvSpPr/>
          <p:nvPr/>
        </p:nvSpPr>
        <p:spPr>
          <a:xfrm>
            <a:off x="5325826" y="3039370"/>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视频课</a:t>
            </a:r>
          </a:p>
        </p:txBody>
      </p:sp>
      <p:sp>
        <p:nvSpPr>
          <p:cNvPr id="48" name="椭圆 47"/>
          <p:cNvSpPr/>
          <p:nvPr/>
        </p:nvSpPr>
        <p:spPr>
          <a:xfrm>
            <a:off x="6305889" y="2745527"/>
            <a:ext cx="1080120" cy="331686"/>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服务过程分析</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49" name="椭圆 48"/>
          <p:cNvSpPr/>
          <p:nvPr/>
        </p:nvSpPr>
        <p:spPr>
          <a:xfrm>
            <a:off x="4280277" y="3067545"/>
            <a:ext cx="1080120" cy="321216"/>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舆情分析</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0" name="椭圆 49"/>
          <p:cNvSpPr/>
          <p:nvPr/>
        </p:nvSpPr>
        <p:spPr>
          <a:xfrm>
            <a:off x="5301351" y="3345012"/>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辅学软件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1" name="椭圆 50"/>
          <p:cNvSpPr/>
          <p:nvPr/>
        </p:nvSpPr>
        <p:spPr>
          <a:xfrm>
            <a:off x="6316267" y="3094812"/>
            <a:ext cx="1080120" cy="256037"/>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辅教软件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2" name="椭圆 51"/>
          <p:cNvSpPr/>
          <p:nvPr/>
        </p:nvSpPr>
        <p:spPr>
          <a:xfrm>
            <a:off x="5288077" y="3641154"/>
            <a:ext cx="1080120" cy="182882"/>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智能体验</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3" name="椭圆 52"/>
          <p:cNvSpPr/>
          <p:nvPr/>
        </p:nvSpPr>
        <p:spPr>
          <a:xfrm>
            <a:off x="4580912" y="3428865"/>
            <a:ext cx="700436" cy="210336"/>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众创</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4" name="椭圆 53"/>
          <p:cNvSpPr/>
          <p:nvPr/>
        </p:nvSpPr>
        <p:spPr>
          <a:xfrm>
            <a:off x="6489784" y="3634769"/>
            <a:ext cx="700436" cy="210336"/>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众筹</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44" name="椭圆 43"/>
          <p:cNvSpPr/>
          <p:nvPr/>
        </p:nvSpPr>
        <p:spPr>
          <a:xfrm>
            <a:off x="1834539" y="2207874"/>
            <a:ext cx="1080120" cy="372754"/>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资源库</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33" name="椭圆 32"/>
          <p:cNvSpPr/>
          <p:nvPr/>
        </p:nvSpPr>
        <p:spPr>
          <a:xfrm>
            <a:off x="2435642" y="2540676"/>
            <a:ext cx="1080120" cy="393675"/>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载媒软件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34" name="椭圆 33"/>
          <p:cNvSpPr/>
          <p:nvPr/>
        </p:nvSpPr>
        <p:spPr>
          <a:xfrm>
            <a:off x="1770982" y="2881515"/>
            <a:ext cx="1080120" cy="393675"/>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媒体制作软件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35" name="椭圆 34"/>
          <p:cNvSpPr/>
          <p:nvPr/>
        </p:nvSpPr>
        <p:spPr>
          <a:xfrm>
            <a:off x="1770982" y="3327880"/>
            <a:ext cx="1080120" cy="393675"/>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教学管理软件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36" name="椭圆 35"/>
          <p:cNvSpPr/>
          <p:nvPr/>
        </p:nvSpPr>
        <p:spPr>
          <a:xfrm>
            <a:off x="939362" y="2926834"/>
            <a:ext cx="775967" cy="380335"/>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辅</a:t>
            </a:r>
            <a:r>
              <a:rPr lang="zh-CN" altLang="en-US" sz="1100" dirty="0" smtClean="0">
                <a:solidFill>
                  <a:schemeClr val="tx1"/>
                </a:solidFill>
                <a:latin typeface="微软雅黑" panose="020B0503020204020204" pitchFamily="34" charset="-122"/>
                <a:ea typeface="微软雅黑" panose="020B0503020204020204" pitchFamily="34" charset="-122"/>
              </a:rPr>
              <a:t>教</a:t>
            </a:r>
            <a:endParaRPr lang="en-US" altLang="zh-CN" sz="1100" dirty="0" smtClean="0">
              <a:solidFill>
                <a:schemeClr val="tx1"/>
              </a:solidFill>
              <a:latin typeface="微软雅黑" panose="020B0503020204020204" pitchFamily="34" charset="-122"/>
              <a:ea typeface="微软雅黑" panose="020B0503020204020204" pitchFamily="34" charset="-122"/>
            </a:endParaRPr>
          </a:p>
          <a:p>
            <a:pPr algn="ctr"/>
            <a:r>
              <a:rPr lang="zh-CN" altLang="en-US" sz="1100" dirty="0" smtClean="0">
                <a:solidFill>
                  <a:schemeClr val="tx1"/>
                </a:solidFill>
                <a:latin typeface="微软雅黑" panose="020B0503020204020204" pitchFamily="34" charset="-122"/>
                <a:ea typeface="微软雅黑" panose="020B0503020204020204" pitchFamily="34" charset="-122"/>
              </a:rPr>
              <a:t>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37" name="椭圆 36"/>
          <p:cNvSpPr/>
          <p:nvPr/>
        </p:nvSpPr>
        <p:spPr>
          <a:xfrm>
            <a:off x="2867597" y="2970123"/>
            <a:ext cx="736927" cy="38992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辅</a:t>
            </a:r>
            <a:r>
              <a:rPr lang="zh-CN" altLang="en-US" sz="1100" dirty="0" smtClean="0">
                <a:solidFill>
                  <a:schemeClr val="tx1"/>
                </a:solidFill>
                <a:latin typeface="微软雅黑" panose="020B0503020204020204" pitchFamily="34" charset="-122"/>
                <a:ea typeface="微软雅黑" panose="020B0503020204020204" pitchFamily="34" charset="-122"/>
              </a:rPr>
              <a:t>学</a:t>
            </a:r>
            <a:endParaRPr lang="en-US" altLang="zh-CN" sz="1100" dirty="0" smtClean="0">
              <a:solidFill>
                <a:schemeClr val="tx1"/>
              </a:solidFill>
              <a:latin typeface="微软雅黑" panose="020B0503020204020204" pitchFamily="34" charset="-122"/>
              <a:ea typeface="微软雅黑" panose="020B0503020204020204" pitchFamily="34" charset="-122"/>
            </a:endParaRPr>
          </a:p>
          <a:p>
            <a:pPr algn="ctr"/>
            <a:r>
              <a:rPr lang="zh-CN" altLang="en-US" sz="1100" dirty="0" smtClean="0">
                <a:solidFill>
                  <a:schemeClr val="tx1"/>
                </a:solidFill>
                <a:latin typeface="微软雅黑" panose="020B0503020204020204" pitchFamily="34" charset="-122"/>
                <a:ea typeface="微软雅黑" panose="020B0503020204020204" pitchFamily="34" charset="-122"/>
              </a:rPr>
              <a:t>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5" name="椭圆 54"/>
          <p:cNvSpPr/>
          <p:nvPr/>
        </p:nvSpPr>
        <p:spPr>
          <a:xfrm>
            <a:off x="7042512" y="2434166"/>
            <a:ext cx="761320" cy="393675"/>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载媒</a:t>
            </a:r>
            <a:endParaRPr lang="en-US" altLang="zh-CN" sz="1100" dirty="0" smtClean="0">
              <a:solidFill>
                <a:schemeClr val="tx1"/>
              </a:solidFill>
              <a:latin typeface="微软雅黑" panose="020B0503020204020204" pitchFamily="34" charset="-122"/>
              <a:ea typeface="微软雅黑" panose="020B0503020204020204" pitchFamily="34" charset="-122"/>
            </a:endParaRPr>
          </a:p>
          <a:p>
            <a:pPr algn="ctr"/>
            <a:r>
              <a:rPr lang="zh-CN" altLang="en-US" sz="1100" dirty="0" smtClean="0">
                <a:solidFill>
                  <a:schemeClr val="tx1"/>
                </a:solidFill>
                <a:latin typeface="微软雅黑" panose="020B0503020204020204" pitchFamily="34" charset="-122"/>
                <a:ea typeface="微软雅黑" panose="020B0503020204020204" pitchFamily="34" charset="-122"/>
              </a:rPr>
              <a:t>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6" name="椭圆 55"/>
          <p:cNvSpPr/>
          <p:nvPr/>
        </p:nvSpPr>
        <p:spPr>
          <a:xfrm>
            <a:off x="7520526" y="2758368"/>
            <a:ext cx="880056" cy="393675"/>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媒体制</a:t>
            </a:r>
            <a:endParaRPr lang="en-US" altLang="zh-CN" sz="1100" dirty="0" smtClean="0">
              <a:solidFill>
                <a:schemeClr val="tx1"/>
              </a:solidFill>
              <a:latin typeface="微软雅黑" panose="020B0503020204020204" pitchFamily="34" charset="-122"/>
              <a:ea typeface="微软雅黑" panose="020B0503020204020204" pitchFamily="34" charset="-122"/>
            </a:endParaRPr>
          </a:p>
          <a:p>
            <a:pPr algn="ctr"/>
            <a:r>
              <a:rPr lang="zh-CN" altLang="en-US" sz="1100" dirty="0" smtClean="0">
                <a:solidFill>
                  <a:schemeClr val="tx1"/>
                </a:solidFill>
                <a:latin typeface="微软雅黑" panose="020B0503020204020204" pitchFamily="34" charset="-122"/>
                <a:ea typeface="微软雅黑" panose="020B0503020204020204" pitchFamily="34" charset="-122"/>
              </a:rPr>
              <a:t>作软件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7" name="椭圆 56"/>
          <p:cNvSpPr/>
          <p:nvPr/>
        </p:nvSpPr>
        <p:spPr>
          <a:xfrm>
            <a:off x="7274845" y="3168166"/>
            <a:ext cx="873031" cy="393675"/>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教学管</a:t>
            </a:r>
            <a:endParaRPr lang="en-US" altLang="zh-CN" sz="1100" dirty="0" smtClean="0">
              <a:solidFill>
                <a:schemeClr val="tx1"/>
              </a:solidFill>
              <a:latin typeface="微软雅黑" panose="020B0503020204020204" pitchFamily="34" charset="-122"/>
              <a:ea typeface="微软雅黑" panose="020B0503020204020204" pitchFamily="34" charset="-122"/>
            </a:endParaRPr>
          </a:p>
          <a:p>
            <a:pPr algn="ctr"/>
            <a:r>
              <a:rPr lang="zh-CN" altLang="en-US" sz="1100" dirty="0" smtClean="0">
                <a:solidFill>
                  <a:schemeClr val="tx1"/>
                </a:solidFill>
                <a:latin typeface="微软雅黑" panose="020B0503020204020204" pitchFamily="34" charset="-122"/>
                <a:ea typeface="微软雅黑" panose="020B0503020204020204" pitchFamily="34" charset="-122"/>
              </a:rPr>
              <a:t>理软件</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58" name="椭圆 57"/>
          <p:cNvSpPr/>
          <p:nvPr/>
        </p:nvSpPr>
        <p:spPr>
          <a:xfrm>
            <a:off x="6299942" y="3388574"/>
            <a:ext cx="1080120" cy="233772"/>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chemeClr val="tx1"/>
                </a:solidFill>
                <a:latin typeface="微软雅黑" panose="020B0503020204020204" pitchFamily="34" charset="-122"/>
                <a:ea typeface="微软雅黑" panose="020B0503020204020204" pitchFamily="34" charset="-122"/>
              </a:rPr>
              <a:t>资源库</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2905713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5536" y="572859"/>
            <a:ext cx="6547590" cy="442412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标题 1"/>
          <p:cNvSpPr>
            <a:spLocks noGrp="1"/>
          </p:cNvSpPr>
          <p:nvPr>
            <p:ph type="title"/>
          </p:nvPr>
        </p:nvSpPr>
        <p:spPr>
          <a:xfrm>
            <a:off x="1746382" y="59174"/>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（二）创新统一管理平台</a:t>
            </a:r>
            <a:endParaRPr lang="zh-CN" altLang="en-US" sz="1400" b="0" dirty="0">
              <a:latin typeface="微软雅黑" panose="020B0503020204020204" pitchFamily="34" charset="-122"/>
              <a:ea typeface="微软雅黑" panose="020B0503020204020204" pitchFamily="34" charset="-122"/>
            </a:endParaRPr>
          </a:p>
        </p:txBody>
      </p:sp>
      <p:cxnSp>
        <p:nvCxnSpPr>
          <p:cNvPr id="108" name="AutoShape 11"/>
          <p:cNvCxnSpPr>
            <a:cxnSpLocks noChangeShapeType="1"/>
          </p:cNvCxnSpPr>
          <p:nvPr/>
        </p:nvCxnSpPr>
        <p:spPr bwMode="auto">
          <a:xfrm flipV="1">
            <a:off x="2913606" y="1286726"/>
            <a:ext cx="910835" cy="572186"/>
          </a:xfrm>
          <a:prstGeom prst="straightConnector1">
            <a:avLst/>
          </a:prstGeom>
          <a:noFill/>
          <a:ln w="25400" cap="rnd">
            <a:solidFill>
              <a:schemeClr val="tx1"/>
            </a:solidFill>
            <a:prstDash val="sysDot"/>
            <a:round/>
            <a:headEnd/>
            <a:tailEnd/>
          </a:ln>
        </p:spPr>
      </p:cxnSp>
      <p:grpSp>
        <p:nvGrpSpPr>
          <p:cNvPr id="119" name="组合 95"/>
          <p:cNvGrpSpPr/>
          <p:nvPr/>
        </p:nvGrpSpPr>
        <p:grpSpPr>
          <a:xfrm>
            <a:off x="1681302" y="2929800"/>
            <a:ext cx="964729" cy="961957"/>
            <a:chOff x="285720" y="2742467"/>
            <a:chExt cx="1021633" cy="961957"/>
          </a:xfrm>
        </p:grpSpPr>
        <p:sp>
          <p:nvSpPr>
            <p:cNvPr id="120" name="Oval 4"/>
            <p:cNvSpPr>
              <a:spLocks noChangeArrowheads="1"/>
            </p:cNvSpPr>
            <p:nvPr/>
          </p:nvSpPr>
          <p:spPr bwMode="auto">
            <a:xfrm>
              <a:off x="285720" y="2742467"/>
              <a:ext cx="1021633" cy="961957"/>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21" name="Oval 5"/>
            <p:cNvSpPr>
              <a:spLocks noChangeArrowheads="1"/>
            </p:cNvSpPr>
            <p:nvPr/>
          </p:nvSpPr>
          <p:spPr bwMode="auto">
            <a:xfrm>
              <a:off x="354639" y="2808315"/>
              <a:ext cx="884807" cy="833123"/>
            </a:xfrm>
            <a:prstGeom prst="ellipse">
              <a:avLst/>
            </a:prstGeom>
            <a:solidFill>
              <a:schemeClr val="bg1"/>
            </a:solidFill>
            <a:ln w="9525">
              <a:noFill/>
              <a:round/>
              <a:headEnd/>
              <a:tailEnd/>
            </a:ln>
          </p:spPr>
          <p:txBody>
            <a:bodyPr wrap="none" anchor="ctr"/>
            <a:lstStyle/>
            <a:p>
              <a:pPr algn="ctr" eaLnBrk="0" hangingPunct="0"/>
              <a:r>
                <a:rPr lang="zh-CN" altLang="en-US" sz="1050" dirty="0">
                  <a:latin typeface="微软雅黑" pitchFamily="34" charset="-122"/>
                  <a:ea typeface="微软雅黑" pitchFamily="34" charset="-122"/>
                </a:rPr>
                <a:t>统一用户</a:t>
              </a:r>
              <a:endParaRPr lang="en-US" altLang="zh-CN" sz="1050" dirty="0">
                <a:latin typeface="微软雅黑" pitchFamily="34" charset="-122"/>
                <a:ea typeface="微软雅黑" pitchFamily="34" charset="-122"/>
              </a:endParaRPr>
            </a:p>
            <a:p>
              <a:pPr algn="ctr" eaLnBrk="0" hangingPunct="0"/>
              <a:r>
                <a:rPr lang="zh-CN" altLang="en-US" sz="1050" dirty="0">
                  <a:latin typeface="微软雅黑" pitchFamily="34" charset="-122"/>
                  <a:ea typeface="微软雅黑" pitchFamily="34" charset="-122"/>
                </a:rPr>
                <a:t>管理</a:t>
              </a:r>
              <a:endParaRPr lang="en-US" altLang="ko-KR" sz="1050" dirty="0">
                <a:latin typeface="微软雅黑" pitchFamily="34" charset="-122"/>
                <a:ea typeface="微软雅黑" pitchFamily="34" charset="-122"/>
              </a:endParaRPr>
            </a:p>
          </p:txBody>
        </p:sp>
      </p:grpSp>
      <p:grpSp>
        <p:nvGrpSpPr>
          <p:cNvPr id="122" name="组合 101"/>
          <p:cNvGrpSpPr/>
          <p:nvPr/>
        </p:nvGrpSpPr>
        <p:grpSpPr>
          <a:xfrm>
            <a:off x="4855888" y="3186741"/>
            <a:ext cx="1296554" cy="1341777"/>
            <a:chOff x="3261270" y="3050684"/>
            <a:chExt cx="1425016" cy="1341777"/>
          </a:xfrm>
        </p:grpSpPr>
        <p:sp>
          <p:nvSpPr>
            <p:cNvPr id="123" name="Oval 6"/>
            <p:cNvSpPr>
              <a:spLocks noChangeArrowheads="1"/>
            </p:cNvSpPr>
            <p:nvPr/>
          </p:nvSpPr>
          <p:spPr bwMode="auto">
            <a:xfrm>
              <a:off x="3261270" y="3050684"/>
              <a:ext cx="1425016" cy="1341777"/>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24" name="Oval 7"/>
            <p:cNvSpPr>
              <a:spLocks noChangeArrowheads="1"/>
            </p:cNvSpPr>
            <p:nvPr/>
          </p:nvSpPr>
          <p:spPr bwMode="auto">
            <a:xfrm>
              <a:off x="3357554" y="3143254"/>
              <a:ext cx="1234474" cy="1161410"/>
            </a:xfrm>
            <a:prstGeom prst="ellipse">
              <a:avLst/>
            </a:prstGeom>
            <a:solidFill>
              <a:schemeClr val="bg1"/>
            </a:solidFill>
            <a:ln w="9525">
              <a:noFill/>
              <a:round/>
              <a:headEnd/>
              <a:tailEnd/>
            </a:ln>
          </p:spPr>
          <p:txBody>
            <a:bodyPr wrap="none" anchor="ctr"/>
            <a:lstStyle/>
            <a:p>
              <a:pPr algn="ctr" eaLnBrk="0" hangingPunct="0"/>
              <a:r>
                <a:rPr lang="zh-CN" altLang="en-US" sz="1050" dirty="0">
                  <a:latin typeface="微软雅黑" pitchFamily="34" charset="-122"/>
                  <a:ea typeface="微软雅黑" pitchFamily="34" charset="-122"/>
                </a:rPr>
                <a:t>单点登录</a:t>
              </a:r>
              <a:endParaRPr lang="en-US" altLang="zh-CN" sz="1050" dirty="0">
                <a:latin typeface="微软雅黑" pitchFamily="34" charset="-122"/>
                <a:ea typeface="微软雅黑" pitchFamily="34" charset="-122"/>
              </a:endParaRPr>
            </a:p>
          </p:txBody>
        </p:sp>
      </p:grpSp>
      <p:cxnSp>
        <p:nvCxnSpPr>
          <p:cNvPr id="125" name="AutoShape 10"/>
          <p:cNvCxnSpPr>
            <a:cxnSpLocks noChangeShapeType="1"/>
            <a:stCxn id="120" idx="0"/>
            <a:endCxn id="141" idx="0"/>
          </p:cNvCxnSpPr>
          <p:nvPr/>
        </p:nvCxnSpPr>
        <p:spPr bwMode="auto">
          <a:xfrm flipV="1">
            <a:off x="2163667" y="1506543"/>
            <a:ext cx="415099" cy="1423257"/>
          </a:xfrm>
          <a:prstGeom prst="straightConnector1">
            <a:avLst/>
          </a:prstGeom>
          <a:noFill/>
          <a:ln w="25400" cap="rnd">
            <a:solidFill>
              <a:schemeClr val="tx1"/>
            </a:solidFill>
            <a:prstDash val="sysDot"/>
            <a:round/>
            <a:headEnd/>
            <a:tailEnd/>
          </a:ln>
        </p:spPr>
      </p:cxnSp>
      <p:cxnSp>
        <p:nvCxnSpPr>
          <p:cNvPr id="126" name="AutoShape 15"/>
          <p:cNvCxnSpPr>
            <a:cxnSpLocks noChangeShapeType="1"/>
            <a:endCxn id="141" idx="3"/>
          </p:cNvCxnSpPr>
          <p:nvPr/>
        </p:nvCxnSpPr>
        <p:spPr bwMode="auto">
          <a:xfrm flipH="1" flipV="1">
            <a:off x="2999622" y="2461176"/>
            <a:ext cx="1931309" cy="1109874"/>
          </a:xfrm>
          <a:prstGeom prst="straightConnector1">
            <a:avLst/>
          </a:prstGeom>
          <a:noFill/>
          <a:ln w="25400" cap="rnd">
            <a:solidFill>
              <a:schemeClr val="tx1"/>
            </a:solidFill>
            <a:prstDash val="sysDot"/>
            <a:round/>
            <a:headEnd/>
            <a:tailEnd/>
          </a:ln>
        </p:spPr>
      </p:cxnSp>
      <p:cxnSp>
        <p:nvCxnSpPr>
          <p:cNvPr id="127" name="AutoShape 13"/>
          <p:cNvCxnSpPr>
            <a:cxnSpLocks noChangeShapeType="1"/>
            <a:endCxn id="129" idx="2"/>
          </p:cNvCxnSpPr>
          <p:nvPr/>
        </p:nvCxnSpPr>
        <p:spPr bwMode="auto">
          <a:xfrm flipV="1">
            <a:off x="3181499" y="1858912"/>
            <a:ext cx="2169323" cy="70756"/>
          </a:xfrm>
          <a:prstGeom prst="straightConnector1">
            <a:avLst/>
          </a:prstGeom>
          <a:noFill/>
          <a:ln w="25400" cap="rnd">
            <a:solidFill>
              <a:schemeClr val="tx1"/>
            </a:solidFill>
            <a:prstDash val="sysDot"/>
            <a:round/>
            <a:headEnd/>
            <a:tailEnd/>
          </a:ln>
        </p:spPr>
      </p:cxnSp>
      <p:grpSp>
        <p:nvGrpSpPr>
          <p:cNvPr id="128" name="组合 99"/>
          <p:cNvGrpSpPr/>
          <p:nvPr/>
        </p:nvGrpSpPr>
        <p:grpSpPr>
          <a:xfrm>
            <a:off x="5350822" y="1377933"/>
            <a:ext cx="985967" cy="961957"/>
            <a:chOff x="4288767" y="934266"/>
            <a:chExt cx="1021633" cy="961957"/>
          </a:xfrm>
        </p:grpSpPr>
        <p:sp>
          <p:nvSpPr>
            <p:cNvPr id="129" name="Oval 4"/>
            <p:cNvSpPr>
              <a:spLocks noChangeArrowheads="1"/>
            </p:cNvSpPr>
            <p:nvPr/>
          </p:nvSpPr>
          <p:spPr bwMode="auto">
            <a:xfrm>
              <a:off x="4288767" y="934266"/>
              <a:ext cx="1021633" cy="961957"/>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30" name="Oval 5"/>
            <p:cNvSpPr>
              <a:spLocks noChangeArrowheads="1"/>
            </p:cNvSpPr>
            <p:nvPr/>
          </p:nvSpPr>
          <p:spPr bwMode="auto">
            <a:xfrm>
              <a:off x="4357686" y="1000114"/>
              <a:ext cx="884807" cy="833123"/>
            </a:xfrm>
            <a:prstGeom prst="ellipse">
              <a:avLst/>
            </a:prstGeom>
            <a:solidFill>
              <a:schemeClr val="bg1"/>
            </a:solidFill>
            <a:ln w="9525">
              <a:noFill/>
              <a:round/>
              <a:headEnd/>
              <a:tailEnd/>
            </a:ln>
          </p:spPr>
          <p:txBody>
            <a:bodyPr wrap="none" anchor="ctr"/>
            <a:lstStyle/>
            <a:p>
              <a:pPr algn="ctr" eaLnBrk="0" hangingPunct="0"/>
              <a:r>
                <a:rPr lang="zh-CN" altLang="en-US" sz="1050" dirty="0">
                  <a:latin typeface="微软雅黑" pitchFamily="34" charset="-122"/>
                  <a:ea typeface="微软雅黑" pitchFamily="34" charset="-122"/>
                </a:rPr>
                <a:t>数据交换</a:t>
              </a:r>
              <a:endParaRPr lang="en-US" altLang="zh-CN" sz="1050" dirty="0">
                <a:latin typeface="微软雅黑" pitchFamily="34" charset="-122"/>
                <a:ea typeface="微软雅黑" pitchFamily="34" charset="-122"/>
              </a:endParaRPr>
            </a:p>
            <a:p>
              <a:pPr algn="ctr" eaLnBrk="0" hangingPunct="0"/>
              <a:r>
                <a:rPr lang="zh-CN" altLang="en-US" sz="1050" dirty="0">
                  <a:latin typeface="微软雅黑" pitchFamily="34" charset="-122"/>
                  <a:ea typeface="微软雅黑" pitchFamily="34" charset="-122"/>
                </a:rPr>
                <a:t>平台</a:t>
              </a:r>
              <a:endParaRPr lang="en-US" altLang="ko-KR" sz="1050" dirty="0">
                <a:latin typeface="微软雅黑" pitchFamily="34" charset="-122"/>
                <a:ea typeface="微软雅黑" pitchFamily="34" charset="-122"/>
              </a:endParaRPr>
            </a:p>
          </p:txBody>
        </p:sp>
      </p:grpSp>
      <p:grpSp>
        <p:nvGrpSpPr>
          <p:cNvPr id="131" name="组合 98"/>
          <p:cNvGrpSpPr/>
          <p:nvPr/>
        </p:nvGrpSpPr>
        <p:grpSpPr>
          <a:xfrm>
            <a:off x="3576716" y="828461"/>
            <a:ext cx="799822" cy="744358"/>
            <a:chOff x="2812942" y="641128"/>
            <a:chExt cx="1066429" cy="744358"/>
          </a:xfrm>
        </p:grpSpPr>
        <p:sp>
          <p:nvSpPr>
            <p:cNvPr id="132" name="Oval 22"/>
            <p:cNvSpPr>
              <a:spLocks noChangeArrowheads="1"/>
            </p:cNvSpPr>
            <p:nvPr/>
          </p:nvSpPr>
          <p:spPr bwMode="auto">
            <a:xfrm>
              <a:off x="2812942" y="641128"/>
              <a:ext cx="1066429" cy="744358"/>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33" name="Oval 23"/>
            <p:cNvSpPr>
              <a:spLocks noChangeArrowheads="1"/>
            </p:cNvSpPr>
            <p:nvPr/>
          </p:nvSpPr>
          <p:spPr bwMode="auto">
            <a:xfrm>
              <a:off x="2928927" y="714362"/>
              <a:ext cx="851239" cy="582136"/>
            </a:xfrm>
            <a:prstGeom prst="ellipse">
              <a:avLst/>
            </a:prstGeom>
            <a:solidFill>
              <a:schemeClr val="bg1"/>
            </a:solidFill>
            <a:ln w="9525">
              <a:noFill/>
              <a:round/>
              <a:headEnd/>
              <a:tailEnd/>
            </a:ln>
          </p:spPr>
          <p:txBody>
            <a:bodyPr wrap="none" anchor="ctr"/>
            <a:lstStyle/>
            <a:p>
              <a:pPr algn="ctr" eaLnBrk="0" hangingPunct="0"/>
              <a:r>
                <a:rPr lang="zh-CN" altLang="en-US" sz="900" dirty="0">
                  <a:latin typeface="微软雅黑" pitchFamily="34" charset="-122"/>
                  <a:ea typeface="微软雅黑" pitchFamily="34" charset="-122"/>
                </a:rPr>
                <a:t>教育标准</a:t>
              </a:r>
              <a:endParaRPr lang="en-US" altLang="zh-CN" sz="900" dirty="0">
                <a:latin typeface="微软雅黑" pitchFamily="34" charset="-122"/>
                <a:ea typeface="微软雅黑" pitchFamily="34" charset="-122"/>
              </a:endParaRPr>
            </a:p>
            <a:p>
              <a:pPr algn="ctr" eaLnBrk="0" hangingPunct="0"/>
              <a:r>
                <a:rPr lang="zh-CN" altLang="en-US" sz="900" dirty="0">
                  <a:latin typeface="微软雅黑" pitchFamily="34" charset="-122"/>
                  <a:ea typeface="微软雅黑" pitchFamily="34" charset="-122"/>
                </a:rPr>
                <a:t>规范</a:t>
              </a:r>
              <a:endParaRPr lang="en-US" altLang="ko-KR" sz="900" dirty="0">
                <a:latin typeface="微软雅黑" pitchFamily="34" charset="-122"/>
                <a:ea typeface="微软雅黑" pitchFamily="34" charset="-122"/>
              </a:endParaRPr>
            </a:p>
          </p:txBody>
        </p:sp>
      </p:grpSp>
      <p:grpSp>
        <p:nvGrpSpPr>
          <p:cNvPr id="134" name="组合 96"/>
          <p:cNvGrpSpPr/>
          <p:nvPr/>
        </p:nvGrpSpPr>
        <p:grpSpPr>
          <a:xfrm>
            <a:off x="3441907" y="3507207"/>
            <a:ext cx="993802" cy="961957"/>
            <a:chOff x="1621541" y="3786196"/>
            <a:chExt cx="1021633" cy="961957"/>
          </a:xfrm>
        </p:grpSpPr>
        <p:sp>
          <p:nvSpPr>
            <p:cNvPr id="135" name="Oval 4"/>
            <p:cNvSpPr>
              <a:spLocks noChangeArrowheads="1"/>
            </p:cNvSpPr>
            <p:nvPr/>
          </p:nvSpPr>
          <p:spPr bwMode="auto">
            <a:xfrm>
              <a:off x="1621541" y="3786196"/>
              <a:ext cx="1021633" cy="961957"/>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36" name="Oval 5"/>
            <p:cNvSpPr>
              <a:spLocks noChangeArrowheads="1"/>
            </p:cNvSpPr>
            <p:nvPr/>
          </p:nvSpPr>
          <p:spPr bwMode="auto">
            <a:xfrm>
              <a:off x="1690460" y="3852044"/>
              <a:ext cx="884807" cy="833123"/>
            </a:xfrm>
            <a:prstGeom prst="ellipse">
              <a:avLst/>
            </a:prstGeom>
            <a:solidFill>
              <a:schemeClr val="bg1"/>
            </a:solidFill>
            <a:ln w="9525">
              <a:noFill/>
              <a:round/>
              <a:headEnd/>
              <a:tailEnd/>
            </a:ln>
          </p:spPr>
          <p:txBody>
            <a:bodyPr wrap="none" anchor="ctr"/>
            <a:lstStyle/>
            <a:p>
              <a:pPr algn="ctr" eaLnBrk="0" hangingPunct="0"/>
              <a:r>
                <a:rPr lang="zh-CN" altLang="en-US" sz="1050" dirty="0">
                  <a:latin typeface="微软雅黑" pitchFamily="34" charset="-122"/>
                  <a:ea typeface="微软雅黑" pitchFamily="34" charset="-122"/>
                </a:rPr>
                <a:t>统一身份</a:t>
              </a:r>
              <a:endParaRPr lang="en-US" altLang="zh-CN" sz="1050" dirty="0">
                <a:latin typeface="微软雅黑" pitchFamily="34" charset="-122"/>
                <a:ea typeface="微软雅黑" pitchFamily="34" charset="-122"/>
              </a:endParaRPr>
            </a:p>
            <a:p>
              <a:pPr algn="ctr" eaLnBrk="0" hangingPunct="0"/>
              <a:r>
                <a:rPr lang="zh-CN" altLang="en-US" sz="1050" dirty="0">
                  <a:latin typeface="微软雅黑" pitchFamily="34" charset="-122"/>
                  <a:ea typeface="微软雅黑" pitchFamily="34" charset="-122"/>
                </a:rPr>
                <a:t>认证</a:t>
              </a:r>
              <a:endParaRPr lang="en-US" altLang="zh-CN" sz="1050" dirty="0">
                <a:latin typeface="微软雅黑" pitchFamily="34" charset="-122"/>
                <a:ea typeface="微软雅黑" pitchFamily="34" charset="-122"/>
              </a:endParaRPr>
            </a:p>
          </p:txBody>
        </p:sp>
      </p:grpSp>
      <p:cxnSp>
        <p:nvCxnSpPr>
          <p:cNvPr id="137" name="AutoShape 11"/>
          <p:cNvCxnSpPr>
            <a:cxnSpLocks noChangeShapeType="1"/>
            <a:stCxn id="140" idx="4"/>
            <a:endCxn id="135" idx="1"/>
          </p:cNvCxnSpPr>
          <p:nvPr/>
        </p:nvCxnSpPr>
        <p:spPr bwMode="auto">
          <a:xfrm>
            <a:off x="2589283" y="2748462"/>
            <a:ext cx="998163" cy="899620"/>
          </a:xfrm>
          <a:prstGeom prst="straightConnector1">
            <a:avLst/>
          </a:prstGeom>
          <a:noFill/>
          <a:ln w="25400" cap="rnd">
            <a:solidFill>
              <a:schemeClr val="tx1"/>
            </a:solidFill>
            <a:prstDash val="sysDot"/>
            <a:round/>
            <a:headEnd/>
            <a:tailEnd/>
          </a:ln>
        </p:spPr>
      </p:cxnSp>
      <p:grpSp>
        <p:nvGrpSpPr>
          <p:cNvPr id="138" name="组合 94"/>
          <p:cNvGrpSpPr/>
          <p:nvPr/>
        </p:nvGrpSpPr>
        <p:grpSpPr>
          <a:xfrm>
            <a:off x="1892694" y="1406685"/>
            <a:ext cx="1393177" cy="1341777"/>
            <a:chOff x="933010" y="1214428"/>
            <a:chExt cx="1425016" cy="1341777"/>
          </a:xfrm>
        </p:grpSpPr>
        <p:sp>
          <p:nvSpPr>
            <p:cNvPr id="139" name="Oval 6"/>
            <p:cNvSpPr>
              <a:spLocks noChangeArrowheads="1"/>
            </p:cNvSpPr>
            <p:nvPr/>
          </p:nvSpPr>
          <p:spPr bwMode="auto">
            <a:xfrm>
              <a:off x="957310" y="1227519"/>
              <a:ext cx="1364313" cy="1284620"/>
            </a:xfrm>
            <a:prstGeom prst="ellipse">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defRPr/>
              </a:pPr>
              <a:endParaRPr lang="zh-CN" altLang="en-US" sz="1050">
                <a:latin typeface="微软雅黑" pitchFamily="34" charset="-122"/>
                <a:ea typeface="微软雅黑" pitchFamily="34" charset="-122"/>
              </a:endParaRPr>
            </a:p>
          </p:txBody>
        </p:sp>
        <p:sp>
          <p:nvSpPr>
            <p:cNvPr id="140" name="Oval 6"/>
            <p:cNvSpPr>
              <a:spLocks noChangeArrowheads="1"/>
            </p:cNvSpPr>
            <p:nvPr/>
          </p:nvSpPr>
          <p:spPr bwMode="auto">
            <a:xfrm>
              <a:off x="933010" y="1214428"/>
              <a:ext cx="1425016" cy="1341777"/>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defRPr/>
              </a:pPr>
              <a:endParaRPr lang="zh-CN" altLang="en-US" sz="1050">
                <a:latin typeface="微软雅黑" pitchFamily="34" charset="-122"/>
                <a:ea typeface="微软雅黑" pitchFamily="34" charset="-122"/>
              </a:endParaRPr>
            </a:p>
          </p:txBody>
        </p:sp>
        <p:sp>
          <p:nvSpPr>
            <p:cNvPr id="141" name="Oval 20"/>
            <p:cNvSpPr>
              <a:spLocks noChangeArrowheads="1"/>
            </p:cNvSpPr>
            <p:nvPr/>
          </p:nvSpPr>
          <p:spPr bwMode="gray">
            <a:xfrm flipH="1">
              <a:off x="1025979" y="1314286"/>
              <a:ext cx="1217564" cy="1118422"/>
            </a:xfrm>
            <a:prstGeom prst="ellipse">
              <a:avLst/>
            </a:prstGeom>
            <a:solidFill>
              <a:schemeClr val="bg1">
                <a:lumMod val="65000"/>
                <a:alpha val="50195"/>
              </a:schemeClr>
            </a:solidFill>
            <a:ln w="19050">
              <a:solidFill>
                <a:schemeClr val="bg1"/>
              </a:solidFill>
              <a:round/>
              <a:headEnd/>
              <a:tailEnd/>
            </a:ln>
          </p:spPr>
          <p:txBody>
            <a:bodyPr wrap="none" anchor="ctr"/>
            <a:lstStyle/>
            <a:p>
              <a:pPr algn="ctr" latinLnBrk="1"/>
              <a:r>
                <a:rPr kumimoji="1" lang="zh-CN" altLang="en-US" sz="1050" dirty="0">
                  <a:solidFill>
                    <a:schemeClr val="bg1"/>
                  </a:solidFill>
                  <a:latin typeface="微软雅黑" pitchFamily="34" charset="-122"/>
                  <a:ea typeface="微软雅黑" pitchFamily="34" charset="-122"/>
                </a:rPr>
                <a:t>统一管理</a:t>
              </a:r>
              <a:endParaRPr kumimoji="1" lang="en-US" altLang="zh-CN" sz="1050" dirty="0">
                <a:solidFill>
                  <a:schemeClr val="bg1"/>
                </a:solidFill>
                <a:latin typeface="微软雅黑" pitchFamily="34" charset="-122"/>
                <a:ea typeface="微软雅黑" pitchFamily="34" charset="-122"/>
              </a:endParaRPr>
            </a:p>
            <a:p>
              <a:pPr algn="ctr" latinLnBrk="1"/>
              <a:r>
                <a:rPr kumimoji="1" lang="zh-CN" altLang="en-US" sz="1050" dirty="0">
                  <a:solidFill>
                    <a:schemeClr val="bg1"/>
                  </a:solidFill>
                  <a:latin typeface="微软雅黑" pitchFamily="34" charset="-122"/>
                  <a:ea typeface="微软雅黑" pitchFamily="34" charset="-122"/>
                </a:rPr>
                <a:t>平台</a:t>
              </a:r>
              <a:endParaRPr kumimoji="1" lang="en-US" altLang="zh-CN" sz="1050" dirty="0">
                <a:solidFill>
                  <a:schemeClr val="bg1"/>
                </a:solidFill>
                <a:latin typeface="微软雅黑" pitchFamily="34" charset="-122"/>
                <a:ea typeface="微软雅黑" pitchFamily="34" charset="-122"/>
              </a:endParaRPr>
            </a:p>
          </p:txBody>
        </p:sp>
      </p:grpSp>
      <p:grpSp>
        <p:nvGrpSpPr>
          <p:cNvPr id="175" name="组合 80"/>
          <p:cNvGrpSpPr/>
          <p:nvPr/>
        </p:nvGrpSpPr>
        <p:grpSpPr>
          <a:xfrm>
            <a:off x="690806" y="577214"/>
            <a:ext cx="5461635" cy="848479"/>
            <a:chOff x="-603506" y="-33550"/>
            <a:chExt cx="7282179" cy="848479"/>
          </a:xfrm>
        </p:grpSpPr>
        <p:sp>
          <p:nvSpPr>
            <p:cNvPr id="176" name="TextBox 81"/>
            <p:cNvSpPr txBox="1"/>
            <p:nvPr/>
          </p:nvSpPr>
          <p:spPr>
            <a:xfrm flipH="1">
              <a:off x="-587361" y="476375"/>
              <a:ext cx="1887696" cy="338554"/>
            </a:xfrm>
            <a:prstGeom prst="rect">
              <a:avLst/>
            </a:prstGeom>
            <a:noFill/>
          </p:spPr>
          <p:txBody>
            <a:bodyPr wrap="none">
              <a:spAutoFit/>
            </a:bodyPr>
            <a:lstStyle/>
            <a:p>
              <a:pPr>
                <a:defRPr/>
              </a:pPr>
              <a:r>
                <a:rPr lang="zh-CN" altLang="en-US" sz="1600" b="1" dirty="0">
                  <a:solidFill>
                    <a:schemeClr val="tx2">
                      <a:lumMod val="60000"/>
                      <a:lumOff val="40000"/>
                    </a:schemeClr>
                  </a:solidFill>
                  <a:latin typeface="微软雅黑" pitchFamily="34" charset="-122"/>
                  <a:ea typeface="微软雅黑" pitchFamily="34" charset="-122"/>
                </a:rPr>
                <a:t>统一身份认证</a:t>
              </a:r>
            </a:p>
          </p:txBody>
        </p:sp>
        <p:sp>
          <p:nvSpPr>
            <p:cNvPr id="177" name="TextBox 4101"/>
            <p:cNvSpPr txBox="1">
              <a:spLocks noChangeArrowheads="1"/>
            </p:cNvSpPr>
            <p:nvPr/>
          </p:nvSpPr>
          <p:spPr bwMode="auto">
            <a:xfrm flipH="1">
              <a:off x="-603506" y="-33550"/>
              <a:ext cx="7282179" cy="307777"/>
            </a:xfrm>
            <a:prstGeom prst="rect">
              <a:avLst/>
            </a:prstGeom>
            <a:noFill/>
            <a:ln w="9525">
              <a:noFill/>
              <a:miter lim="800000"/>
              <a:headEnd/>
              <a:tailEnd/>
            </a:ln>
          </p:spPr>
          <p:txBody>
            <a:bodyPr wrap="square">
              <a:spAutoFit/>
            </a:bodyPr>
            <a:lstStyle/>
            <a:p>
              <a:r>
                <a:rPr lang="zh-CN" altLang="en-US" sz="1400" dirty="0">
                  <a:latin typeface="微软雅黑" pitchFamily="34" charset="-122"/>
                  <a:ea typeface="微软雅黑" pitchFamily="34" charset="-122"/>
                </a:rPr>
                <a:t>实现用户信息、权限信息统一管理，登录一次即可</a:t>
              </a:r>
              <a:r>
                <a:rPr lang="zh-CN" altLang="en-US" sz="1400" dirty="0" smtClean="0">
                  <a:latin typeface="微软雅黑" pitchFamily="34" charset="-122"/>
                  <a:ea typeface="微软雅黑" pitchFamily="34" charset="-122"/>
                </a:rPr>
                <a:t>漫游所有</a:t>
              </a:r>
              <a:r>
                <a:rPr lang="zh-CN" altLang="en-US" sz="1400" dirty="0">
                  <a:latin typeface="微软雅黑" pitchFamily="34" charset="-122"/>
                  <a:ea typeface="微软雅黑" pitchFamily="34" charset="-122"/>
                </a:rPr>
                <a:t>系统。</a:t>
              </a:r>
            </a:p>
          </p:txBody>
        </p:sp>
      </p:grpSp>
      <p:grpSp>
        <p:nvGrpSpPr>
          <p:cNvPr id="178" name="组合 83"/>
          <p:cNvGrpSpPr/>
          <p:nvPr/>
        </p:nvGrpSpPr>
        <p:grpSpPr>
          <a:xfrm>
            <a:off x="3737860" y="2152526"/>
            <a:ext cx="3062880" cy="610362"/>
            <a:chOff x="3304611" y="2771808"/>
            <a:chExt cx="4083839" cy="610362"/>
          </a:xfrm>
        </p:grpSpPr>
        <p:sp>
          <p:nvSpPr>
            <p:cNvPr id="179" name="TextBox 73"/>
            <p:cNvSpPr txBox="1">
              <a:spLocks noChangeArrowheads="1"/>
            </p:cNvSpPr>
            <p:nvPr/>
          </p:nvSpPr>
          <p:spPr bwMode="auto">
            <a:xfrm flipH="1">
              <a:off x="3312122" y="3074393"/>
              <a:ext cx="4076328" cy="307777"/>
            </a:xfrm>
            <a:prstGeom prst="rect">
              <a:avLst/>
            </a:prstGeom>
            <a:noFill/>
            <a:ln w="9525">
              <a:noFill/>
              <a:miter lim="800000"/>
              <a:headEnd/>
              <a:tailEnd/>
            </a:ln>
          </p:spPr>
          <p:txBody>
            <a:bodyPr wrap="none">
              <a:spAutoFit/>
            </a:bodyPr>
            <a:lstStyle/>
            <a:p>
              <a:r>
                <a:rPr lang="zh-CN" altLang="en-US" sz="1400" dirty="0">
                  <a:latin typeface="微软雅黑" pitchFamily="34" charset="-122"/>
                  <a:ea typeface="微软雅黑" pitchFamily="34" charset="-122"/>
                </a:rPr>
                <a:t>数据模型完全遵循教育部信息化标准</a:t>
              </a:r>
            </a:p>
          </p:txBody>
        </p:sp>
        <p:sp>
          <p:nvSpPr>
            <p:cNvPr id="180" name="TextBox 85"/>
            <p:cNvSpPr txBox="1"/>
            <p:nvPr/>
          </p:nvSpPr>
          <p:spPr>
            <a:xfrm flipH="1">
              <a:off x="3304611" y="2771808"/>
              <a:ext cx="1887696" cy="338554"/>
            </a:xfrm>
            <a:prstGeom prst="rect">
              <a:avLst/>
            </a:prstGeom>
            <a:noFill/>
          </p:spPr>
          <p:txBody>
            <a:bodyPr wrap="none">
              <a:spAutoFit/>
            </a:bodyPr>
            <a:lstStyle/>
            <a:p>
              <a:pPr>
                <a:defRPr/>
              </a:pPr>
              <a:r>
                <a:rPr lang="zh-CN" altLang="en-US" sz="1600" b="1" dirty="0">
                  <a:solidFill>
                    <a:schemeClr val="tx2">
                      <a:lumMod val="60000"/>
                      <a:lumOff val="40000"/>
                    </a:schemeClr>
                  </a:solidFill>
                  <a:latin typeface="微软雅黑" pitchFamily="34" charset="-122"/>
                  <a:ea typeface="微软雅黑" pitchFamily="34" charset="-122"/>
                </a:rPr>
                <a:t>统一数据标准</a:t>
              </a:r>
            </a:p>
          </p:txBody>
        </p:sp>
      </p:grpSp>
      <p:grpSp>
        <p:nvGrpSpPr>
          <p:cNvPr id="181" name="组合 86"/>
          <p:cNvGrpSpPr/>
          <p:nvPr/>
        </p:nvGrpSpPr>
        <p:grpSpPr>
          <a:xfrm>
            <a:off x="649769" y="4079190"/>
            <a:ext cx="4673074" cy="883999"/>
            <a:chOff x="714348" y="3791360"/>
            <a:chExt cx="6230763" cy="883999"/>
          </a:xfrm>
        </p:grpSpPr>
        <p:sp>
          <p:nvSpPr>
            <p:cNvPr id="182" name="TextBox 73"/>
            <p:cNvSpPr txBox="1">
              <a:spLocks noChangeArrowheads="1"/>
            </p:cNvSpPr>
            <p:nvPr/>
          </p:nvSpPr>
          <p:spPr bwMode="auto">
            <a:xfrm flipH="1">
              <a:off x="714348" y="4152139"/>
              <a:ext cx="6230763" cy="523220"/>
            </a:xfrm>
            <a:prstGeom prst="rect">
              <a:avLst/>
            </a:prstGeom>
            <a:noFill/>
            <a:ln w="9525">
              <a:noFill/>
              <a:miter lim="800000"/>
              <a:headEnd/>
              <a:tailEnd/>
            </a:ln>
          </p:spPr>
          <p:txBody>
            <a:bodyPr wrap="none">
              <a:spAutoFit/>
            </a:bodyPr>
            <a:lstStyle/>
            <a:p>
              <a:r>
                <a:rPr lang="zh-CN" altLang="en-US" sz="1400" dirty="0">
                  <a:latin typeface="微软雅黑" pitchFamily="34" charset="-122"/>
                  <a:ea typeface="微软雅黑" pitchFamily="34" charset="-122"/>
                </a:rPr>
                <a:t>标准化、组件化的数据交换接口，实现系统间的信息互联</a:t>
              </a:r>
              <a:endParaRPr lang="en-US" altLang="zh-CN" sz="1400" dirty="0">
                <a:latin typeface="微软雅黑" pitchFamily="34" charset="-122"/>
                <a:ea typeface="微软雅黑" pitchFamily="34" charset="-122"/>
              </a:endParaRPr>
            </a:p>
            <a:p>
              <a:r>
                <a:rPr lang="zh-CN" altLang="en-US" sz="1400" dirty="0">
                  <a:latin typeface="微软雅黑" pitchFamily="34" charset="-122"/>
                  <a:ea typeface="微软雅黑" pitchFamily="34" charset="-122"/>
                </a:rPr>
                <a:t>互通，消除信息孤岛</a:t>
              </a:r>
            </a:p>
          </p:txBody>
        </p:sp>
        <p:sp>
          <p:nvSpPr>
            <p:cNvPr id="183" name="TextBox 88"/>
            <p:cNvSpPr txBox="1"/>
            <p:nvPr/>
          </p:nvSpPr>
          <p:spPr>
            <a:xfrm flipH="1">
              <a:off x="714348" y="3791360"/>
              <a:ext cx="1887695" cy="338554"/>
            </a:xfrm>
            <a:prstGeom prst="rect">
              <a:avLst/>
            </a:prstGeom>
            <a:noFill/>
          </p:spPr>
          <p:txBody>
            <a:bodyPr wrap="none">
              <a:spAutoFit/>
            </a:bodyPr>
            <a:lstStyle/>
            <a:p>
              <a:pPr>
                <a:defRPr/>
              </a:pPr>
              <a:r>
                <a:rPr lang="zh-CN" altLang="en-US" sz="1600" b="1" dirty="0">
                  <a:solidFill>
                    <a:schemeClr val="tx2">
                      <a:lumMod val="60000"/>
                      <a:lumOff val="40000"/>
                    </a:schemeClr>
                  </a:solidFill>
                  <a:latin typeface="微软雅黑" pitchFamily="34" charset="-122"/>
                  <a:ea typeface="微软雅黑" pitchFamily="34" charset="-122"/>
                </a:rPr>
                <a:t>统一接口规范</a:t>
              </a:r>
            </a:p>
          </p:txBody>
        </p:sp>
      </p:grpSp>
      <p:sp>
        <p:nvSpPr>
          <p:cNvPr id="185" name="圆角矩形 184"/>
          <p:cNvSpPr/>
          <p:nvPr/>
        </p:nvSpPr>
        <p:spPr>
          <a:xfrm>
            <a:off x="7118061" y="575689"/>
            <a:ext cx="1824724" cy="4421292"/>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矩形 185"/>
          <p:cNvSpPr/>
          <p:nvPr/>
        </p:nvSpPr>
        <p:spPr>
          <a:xfrm>
            <a:off x="7306369" y="841650"/>
            <a:ext cx="1609362" cy="338554"/>
          </a:xfrm>
          <a:prstGeom prst="rect">
            <a:avLst/>
          </a:prstGeom>
        </p:spPr>
        <p:txBody>
          <a:bodyPr wrap="square">
            <a:spAutoFit/>
          </a:bodyPr>
          <a:lstStyle/>
          <a:p>
            <a:r>
              <a:rPr lang="zh-CN" altLang="en-US" sz="1600" dirty="0">
                <a:latin typeface="黑体" pitchFamily="49" charset="-122"/>
                <a:ea typeface="黑体" pitchFamily="49" charset="-122"/>
              </a:rPr>
              <a:t>创新建设</a:t>
            </a:r>
            <a:r>
              <a:rPr lang="zh-CN" altLang="en-US" sz="1600" dirty="0" smtClean="0">
                <a:latin typeface="黑体" pitchFamily="49" charset="-122"/>
                <a:ea typeface="黑体" pitchFamily="49" charset="-122"/>
              </a:rPr>
              <a:t>思路</a:t>
            </a:r>
            <a:endParaRPr lang="zh-CN" altLang="en-US" sz="1600" dirty="0"/>
          </a:p>
        </p:txBody>
      </p:sp>
      <p:sp>
        <p:nvSpPr>
          <p:cNvPr id="187" name="左箭头 186"/>
          <p:cNvSpPr/>
          <p:nvPr/>
        </p:nvSpPr>
        <p:spPr>
          <a:xfrm>
            <a:off x="6980772" y="2943279"/>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8" name="矩形 187"/>
          <p:cNvSpPr/>
          <p:nvPr/>
        </p:nvSpPr>
        <p:spPr>
          <a:xfrm>
            <a:off x="7129039" y="2933142"/>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简化登录智能操作模式</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89" name="左箭头 188"/>
          <p:cNvSpPr/>
          <p:nvPr/>
        </p:nvSpPr>
        <p:spPr>
          <a:xfrm>
            <a:off x="6976121" y="3735522"/>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0" name="矩形 189"/>
          <p:cNvSpPr/>
          <p:nvPr/>
        </p:nvSpPr>
        <p:spPr>
          <a:xfrm>
            <a:off x="7124388" y="3725385"/>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多种模式身份识别</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91" name="左箭头 190"/>
          <p:cNvSpPr/>
          <p:nvPr/>
        </p:nvSpPr>
        <p:spPr>
          <a:xfrm>
            <a:off x="6984802" y="2121614"/>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矩形 191"/>
          <p:cNvSpPr/>
          <p:nvPr/>
        </p:nvSpPr>
        <p:spPr>
          <a:xfrm>
            <a:off x="7133069" y="2111477"/>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引入智慧管理软件</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93" name="左箭头 192"/>
          <p:cNvSpPr/>
          <p:nvPr/>
        </p:nvSpPr>
        <p:spPr>
          <a:xfrm>
            <a:off x="6976121" y="1456302"/>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 name="矩形 193"/>
          <p:cNvSpPr/>
          <p:nvPr/>
        </p:nvSpPr>
        <p:spPr>
          <a:xfrm>
            <a:off x="7124388" y="1446165"/>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引入数据管理理念</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194393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p:cTn id="7" dur="500" fill="hold"/>
                                        <p:tgtEl>
                                          <p:spTgt spid="138"/>
                                        </p:tgtEl>
                                        <p:attrNameLst>
                                          <p:attrName>ppt_w</p:attrName>
                                        </p:attrNameLst>
                                      </p:cBhvr>
                                      <p:tavLst>
                                        <p:tav tm="0">
                                          <p:val>
                                            <p:fltVal val="0"/>
                                          </p:val>
                                        </p:tav>
                                        <p:tav tm="100000">
                                          <p:val>
                                            <p:strVal val="#ppt_w"/>
                                          </p:val>
                                        </p:tav>
                                      </p:tavLst>
                                    </p:anim>
                                    <p:anim calcmode="lin" valueType="num">
                                      <p:cBhvr>
                                        <p:cTn id="8" dur="500" fill="hold"/>
                                        <p:tgtEl>
                                          <p:spTgt spid="138"/>
                                        </p:tgtEl>
                                        <p:attrNameLst>
                                          <p:attrName>ppt_h</p:attrName>
                                        </p:attrNameLst>
                                      </p:cBhvr>
                                      <p:tavLst>
                                        <p:tav tm="0">
                                          <p:val>
                                            <p:fltVal val="0"/>
                                          </p:val>
                                        </p:tav>
                                        <p:tav tm="100000">
                                          <p:val>
                                            <p:strVal val="#ppt_h"/>
                                          </p:val>
                                        </p:tav>
                                      </p:tavLst>
                                    </p:anim>
                                    <p:animEffect transition="in" filter="fade">
                                      <p:cBhvr>
                                        <p:cTn id="9" dur="500"/>
                                        <p:tgtEl>
                                          <p:spTgt spid="138"/>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128"/>
                                        </p:tgtEl>
                                        <p:attrNameLst>
                                          <p:attrName>style.visibility</p:attrName>
                                        </p:attrNameLst>
                                      </p:cBhvr>
                                      <p:to>
                                        <p:strVal val="visible"/>
                                      </p:to>
                                    </p:set>
                                    <p:anim calcmode="lin" valueType="num">
                                      <p:cBhvr>
                                        <p:cTn id="13" dur="500" fill="hold"/>
                                        <p:tgtEl>
                                          <p:spTgt spid="128"/>
                                        </p:tgtEl>
                                        <p:attrNameLst>
                                          <p:attrName>ppt_w</p:attrName>
                                        </p:attrNameLst>
                                      </p:cBhvr>
                                      <p:tavLst>
                                        <p:tav tm="0">
                                          <p:val>
                                            <p:fltVal val="0"/>
                                          </p:val>
                                        </p:tav>
                                        <p:tav tm="100000">
                                          <p:val>
                                            <p:strVal val="#ppt_w"/>
                                          </p:val>
                                        </p:tav>
                                      </p:tavLst>
                                    </p:anim>
                                    <p:anim calcmode="lin" valueType="num">
                                      <p:cBhvr>
                                        <p:cTn id="14" dur="500" fill="hold"/>
                                        <p:tgtEl>
                                          <p:spTgt spid="128"/>
                                        </p:tgtEl>
                                        <p:attrNameLst>
                                          <p:attrName>ppt_h</p:attrName>
                                        </p:attrNameLst>
                                      </p:cBhvr>
                                      <p:tavLst>
                                        <p:tav tm="0">
                                          <p:val>
                                            <p:fltVal val="0"/>
                                          </p:val>
                                        </p:tav>
                                        <p:tav tm="100000">
                                          <p:val>
                                            <p:strVal val="#ppt_h"/>
                                          </p:val>
                                        </p:tav>
                                      </p:tavLst>
                                    </p:anim>
                                    <p:animEffect transition="in" filter="fade">
                                      <p:cBhvr>
                                        <p:cTn id="15" dur="500"/>
                                        <p:tgtEl>
                                          <p:spTgt spid="128"/>
                                        </p:tgtEl>
                                      </p:cBhvr>
                                    </p:animEffect>
                                  </p:childTnLst>
                                </p:cTn>
                              </p:par>
                              <p:par>
                                <p:cTn id="16" presetID="53" presetClass="entr" presetSubtype="0" fill="hold" nodeType="withEffect">
                                  <p:stCondLst>
                                    <p:cond delay="0"/>
                                  </p:stCondLst>
                                  <p:childTnLst>
                                    <p:set>
                                      <p:cBhvr>
                                        <p:cTn id="17" dur="1" fill="hold">
                                          <p:stCondLst>
                                            <p:cond delay="0"/>
                                          </p:stCondLst>
                                        </p:cTn>
                                        <p:tgtEl>
                                          <p:spTgt spid="119"/>
                                        </p:tgtEl>
                                        <p:attrNameLst>
                                          <p:attrName>style.visibility</p:attrName>
                                        </p:attrNameLst>
                                      </p:cBhvr>
                                      <p:to>
                                        <p:strVal val="visible"/>
                                      </p:to>
                                    </p:set>
                                    <p:anim calcmode="lin" valueType="num">
                                      <p:cBhvr>
                                        <p:cTn id="18" dur="500" fill="hold"/>
                                        <p:tgtEl>
                                          <p:spTgt spid="119"/>
                                        </p:tgtEl>
                                        <p:attrNameLst>
                                          <p:attrName>ppt_w</p:attrName>
                                        </p:attrNameLst>
                                      </p:cBhvr>
                                      <p:tavLst>
                                        <p:tav tm="0">
                                          <p:val>
                                            <p:fltVal val="0"/>
                                          </p:val>
                                        </p:tav>
                                        <p:tav tm="100000">
                                          <p:val>
                                            <p:strVal val="#ppt_w"/>
                                          </p:val>
                                        </p:tav>
                                      </p:tavLst>
                                    </p:anim>
                                    <p:anim calcmode="lin" valueType="num">
                                      <p:cBhvr>
                                        <p:cTn id="19" dur="500" fill="hold"/>
                                        <p:tgtEl>
                                          <p:spTgt spid="119"/>
                                        </p:tgtEl>
                                        <p:attrNameLst>
                                          <p:attrName>ppt_h</p:attrName>
                                        </p:attrNameLst>
                                      </p:cBhvr>
                                      <p:tavLst>
                                        <p:tav tm="0">
                                          <p:val>
                                            <p:fltVal val="0"/>
                                          </p:val>
                                        </p:tav>
                                        <p:tav tm="100000">
                                          <p:val>
                                            <p:strVal val="#ppt_h"/>
                                          </p:val>
                                        </p:tav>
                                      </p:tavLst>
                                    </p:anim>
                                    <p:animEffect transition="in" filter="fade">
                                      <p:cBhvr>
                                        <p:cTn id="20" dur="500"/>
                                        <p:tgtEl>
                                          <p:spTgt spid="119"/>
                                        </p:tgtEl>
                                      </p:cBhvr>
                                    </p:animEffect>
                                  </p:childTnLst>
                                </p:cTn>
                              </p:par>
                              <p:par>
                                <p:cTn id="21" presetID="53" presetClass="entr" presetSubtype="0" fill="hold" nodeType="withEffect">
                                  <p:stCondLst>
                                    <p:cond delay="0"/>
                                  </p:stCondLst>
                                  <p:childTnLst>
                                    <p:set>
                                      <p:cBhvr>
                                        <p:cTn id="22" dur="1" fill="hold">
                                          <p:stCondLst>
                                            <p:cond delay="0"/>
                                          </p:stCondLst>
                                        </p:cTn>
                                        <p:tgtEl>
                                          <p:spTgt spid="122"/>
                                        </p:tgtEl>
                                        <p:attrNameLst>
                                          <p:attrName>style.visibility</p:attrName>
                                        </p:attrNameLst>
                                      </p:cBhvr>
                                      <p:to>
                                        <p:strVal val="visible"/>
                                      </p:to>
                                    </p:set>
                                    <p:anim calcmode="lin" valueType="num">
                                      <p:cBhvr>
                                        <p:cTn id="23" dur="500" fill="hold"/>
                                        <p:tgtEl>
                                          <p:spTgt spid="122"/>
                                        </p:tgtEl>
                                        <p:attrNameLst>
                                          <p:attrName>ppt_w</p:attrName>
                                        </p:attrNameLst>
                                      </p:cBhvr>
                                      <p:tavLst>
                                        <p:tav tm="0">
                                          <p:val>
                                            <p:fltVal val="0"/>
                                          </p:val>
                                        </p:tav>
                                        <p:tav tm="100000">
                                          <p:val>
                                            <p:strVal val="#ppt_w"/>
                                          </p:val>
                                        </p:tav>
                                      </p:tavLst>
                                    </p:anim>
                                    <p:anim calcmode="lin" valueType="num">
                                      <p:cBhvr>
                                        <p:cTn id="24" dur="500" fill="hold"/>
                                        <p:tgtEl>
                                          <p:spTgt spid="122"/>
                                        </p:tgtEl>
                                        <p:attrNameLst>
                                          <p:attrName>ppt_h</p:attrName>
                                        </p:attrNameLst>
                                      </p:cBhvr>
                                      <p:tavLst>
                                        <p:tav tm="0">
                                          <p:val>
                                            <p:fltVal val="0"/>
                                          </p:val>
                                        </p:tav>
                                        <p:tav tm="100000">
                                          <p:val>
                                            <p:strVal val="#ppt_h"/>
                                          </p:val>
                                        </p:tav>
                                      </p:tavLst>
                                    </p:anim>
                                    <p:animEffect transition="in" filter="fade">
                                      <p:cBhvr>
                                        <p:cTn id="25" dur="500"/>
                                        <p:tgtEl>
                                          <p:spTgt spid="122"/>
                                        </p:tgtEl>
                                      </p:cBhvr>
                                    </p:animEffect>
                                  </p:childTnLst>
                                </p:cTn>
                              </p:par>
                            </p:childTnLst>
                          </p:cTn>
                        </p:par>
                        <p:par>
                          <p:cTn id="26" fill="hold">
                            <p:stCondLst>
                              <p:cond delay="1000"/>
                            </p:stCondLst>
                            <p:childTnLst>
                              <p:par>
                                <p:cTn id="27" presetID="53" presetClass="entr" presetSubtype="0" fill="hold" nodeType="afterEffect">
                                  <p:stCondLst>
                                    <p:cond delay="0"/>
                                  </p:stCondLst>
                                  <p:childTnLst>
                                    <p:set>
                                      <p:cBhvr>
                                        <p:cTn id="28" dur="1" fill="hold">
                                          <p:stCondLst>
                                            <p:cond delay="0"/>
                                          </p:stCondLst>
                                        </p:cTn>
                                        <p:tgtEl>
                                          <p:spTgt spid="131"/>
                                        </p:tgtEl>
                                        <p:attrNameLst>
                                          <p:attrName>style.visibility</p:attrName>
                                        </p:attrNameLst>
                                      </p:cBhvr>
                                      <p:to>
                                        <p:strVal val="visible"/>
                                      </p:to>
                                    </p:set>
                                    <p:anim calcmode="lin" valueType="num">
                                      <p:cBhvr>
                                        <p:cTn id="29" dur="500" fill="hold"/>
                                        <p:tgtEl>
                                          <p:spTgt spid="131"/>
                                        </p:tgtEl>
                                        <p:attrNameLst>
                                          <p:attrName>ppt_w</p:attrName>
                                        </p:attrNameLst>
                                      </p:cBhvr>
                                      <p:tavLst>
                                        <p:tav tm="0">
                                          <p:val>
                                            <p:fltVal val="0"/>
                                          </p:val>
                                        </p:tav>
                                        <p:tav tm="100000">
                                          <p:val>
                                            <p:strVal val="#ppt_w"/>
                                          </p:val>
                                        </p:tav>
                                      </p:tavLst>
                                    </p:anim>
                                    <p:anim calcmode="lin" valueType="num">
                                      <p:cBhvr>
                                        <p:cTn id="30" dur="500" fill="hold"/>
                                        <p:tgtEl>
                                          <p:spTgt spid="131"/>
                                        </p:tgtEl>
                                        <p:attrNameLst>
                                          <p:attrName>ppt_h</p:attrName>
                                        </p:attrNameLst>
                                      </p:cBhvr>
                                      <p:tavLst>
                                        <p:tav tm="0">
                                          <p:val>
                                            <p:fltVal val="0"/>
                                          </p:val>
                                        </p:tav>
                                        <p:tav tm="100000">
                                          <p:val>
                                            <p:strVal val="#ppt_h"/>
                                          </p:val>
                                        </p:tav>
                                      </p:tavLst>
                                    </p:anim>
                                    <p:animEffect transition="in" filter="fade">
                                      <p:cBhvr>
                                        <p:cTn id="31" dur="500"/>
                                        <p:tgtEl>
                                          <p:spTgt spid="131"/>
                                        </p:tgtEl>
                                      </p:cBhvr>
                                    </p:animEffect>
                                  </p:childTnLst>
                                </p:cTn>
                              </p:par>
                              <p:par>
                                <p:cTn id="32" presetID="53" presetClass="entr" presetSubtype="0" fill="hold" nodeType="withEffect">
                                  <p:stCondLst>
                                    <p:cond delay="0"/>
                                  </p:stCondLst>
                                  <p:childTnLst>
                                    <p:set>
                                      <p:cBhvr>
                                        <p:cTn id="33" dur="1" fill="hold">
                                          <p:stCondLst>
                                            <p:cond delay="0"/>
                                          </p:stCondLst>
                                        </p:cTn>
                                        <p:tgtEl>
                                          <p:spTgt spid="134"/>
                                        </p:tgtEl>
                                        <p:attrNameLst>
                                          <p:attrName>style.visibility</p:attrName>
                                        </p:attrNameLst>
                                      </p:cBhvr>
                                      <p:to>
                                        <p:strVal val="visible"/>
                                      </p:to>
                                    </p:set>
                                    <p:anim calcmode="lin" valueType="num">
                                      <p:cBhvr>
                                        <p:cTn id="34" dur="500" fill="hold"/>
                                        <p:tgtEl>
                                          <p:spTgt spid="134"/>
                                        </p:tgtEl>
                                        <p:attrNameLst>
                                          <p:attrName>ppt_w</p:attrName>
                                        </p:attrNameLst>
                                      </p:cBhvr>
                                      <p:tavLst>
                                        <p:tav tm="0">
                                          <p:val>
                                            <p:fltVal val="0"/>
                                          </p:val>
                                        </p:tav>
                                        <p:tav tm="100000">
                                          <p:val>
                                            <p:strVal val="#ppt_w"/>
                                          </p:val>
                                        </p:tav>
                                      </p:tavLst>
                                    </p:anim>
                                    <p:anim calcmode="lin" valueType="num">
                                      <p:cBhvr>
                                        <p:cTn id="35" dur="500" fill="hold"/>
                                        <p:tgtEl>
                                          <p:spTgt spid="134"/>
                                        </p:tgtEl>
                                        <p:attrNameLst>
                                          <p:attrName>ppt_h</p:attrName>
                                        </p:attrNameLst>
                                      </p:cBhvr>
                                      <p:tavLst>
                                        <p:tav tm="0">
                                          <p:val>
                                            <p:fltVal val="0"/>
                                          </p:val>
                                        </p:tav>
                                        <p:tav tm="100000">
                                          <p:val>
                                            <p:strVal val="#ppt_h"/>
                                          </p:val>
                                        </p:tav>
                                      </p:tavLst>
                                    </p:anim>
                                    <p:animEffect transition="in" filter="fade">
                                      <p:cBhvr>
                                        <p:cTn id="36" dur="500"/>
                                        <p:tgtEl>
                                          <p:spTgt spid="134"/>
                                        </p:tgtEl>
                                      </p:cBhvr>
                                    </p:animEffect>
                                  </p:childTnLst>
                                </p:cTn>
                              </p:par>
                              <p:par>
                                <p:cTn id="37" presetID="31" presetClass="entr" presetSubtype="0" fill="hold" nodeType="withEffect">
                                  <p:stCondLst>
                                    <p:cond delay="0"/>
                                  </p:stCondLst>
                                  <p:iterate type="lt">
                                    <p:tmPct val="5000"/>
                                  </p:iterate>
                                  <p:childTnLst>
                                    <p:set>
                                      <p:cBhvr>
                                        <p:cTn id="38" dur="1" fill="hold">
                                          <p:stCondLst>
                                            <p:cond delay="0"/>
                                          </p:stCondLst>
                                        </p:cTn>
                                        <p:tgtEl>
                                          <p:spTgt spid="108"/>
                                        </p:tgtEl>
                                        <p:attrNameLst>
                                          <p:attrName>style.visibility</p:attrName>
                                        </p:attrNameLst>
                                      </p:cBhvr>
                                      <p:to>
                                        <p:strVal val="visible"/>
                                      </p:to>
                                    </p:set>
                                    <p:anim calcmode="lin" valueType="num">
                                      <p:cBhvr>
                                        <p:cTn id="39" dur="500" fill="hold"/>
                                        <p:tgtEl>
                                          <p:spTgt spid="108"/>
                                        </p:tgtEl>
                                        <p:attrNameLst>
                                          <p:attrName>ppt_w</p:attrName>
                                        </p:attrNameLst>
                                      </p:cBhvr>
                                      <p:tavLst>
                                        <p:tav tm="0">
                                          <p:val>
                                            <p:fltVal val="0"/>
                                          </p:val>
                                        </p:tav>
                                        <p:tav tm="100000">
                                          <p:val>
                                            <p:strVal val="#ppt_w"/>
                                          </p:val>
                                        </p:tav>
                                      </p:tavLst>
                                    </p:anim>
                                    <p:anim calcmode="lin" valueType="num">
                                      <p:cBhvr>
                                        <p:cTn id="40" dur="500" fill="hold"/>
                                        <p:tgtEl>
                                          <p:spTgt spid="108"/>
                                        </p:tgtEl>
                                        <p:attrNameLst>
                                          <p:attrName>ppt_h</p:attrName>
                                        </p:attrNameLst>
                                      </p:cBhvr>
                                      <p:tavLst>
                                        <p:tav tm="0">
                                          <p:val>
                                            <p:fltVal val="0"/>
                                          </p:val>
                                        </p:tav>
                                        <p:tav tm="100000">
                                          <p:val>
                                            <p:strVal val="#ppt_h"/>
                                          </p:val>
                                        </p:tav>
                                      </p:tavLst>
                                    </p:anim>
                                    <p:anim calcmode="lin" valueType="num">
                                      <p:cBhvr>
                                        <p:cTn id="41" dur="500" fill="hold"/>
                                        <p:tgtEl>
                                          <p:spTgt spid="108"/>
                                        </p:tgtEl>
                                        <p:attrNameLst>
                                          <p:attrName>style.rotation</p:attrName>
                                        </p:attrNameLst>
                                      </p:cBhvr>
                                      <p:tavLst>
                                        <p:tav tm="0">
                                          <p:val>
                                            <p:fltVal val="90"/>
                                          </p:val>
                                        </p:tav>
                                        <p:tav tm="100000">
                                          <p:val>
                                            <p:fltVal val="0"/>
                                          </p:val>
                                        </p:tav>
                                      </p:tavLst>
                                    </p:anim>
                                    <p:animEffect transition="in" filter="fade">
                                      <p:cBhvr>
                                        <p:cTn id="42" dur="500"/>
                                        <p:tgtEl>
                                          <p:spTgt spid="108"/>
                                        </p:tgtEl>
                                      </p:cBhvr>
                                    </p:animEffect>
                                  </p:childTnLst>
                                </p:cTn>
                              </p:par>
                              <p:par>
                                <p:cTn id="43" presetID="31" presetClass="entr" presetSubtype="0" fill="hold" nodeType="withEffect">
                                  <p:stCondLst>
                                    <p:cond delay="0"/>
                                  </p:stCondLst>
                                  <p:iterate type="lt">
                                    <p:tmPct val="5000"/>
                                  </p:iterate>
                                  <p:childTnLst>
                                    <p:set>
                                      <p:cBhvr>
                                        <p:cTn id="44" dur="1" fill="hold">
                                          <p:stCondLst>
                                            <p:cond delay="0"/>
                                          </p:stCondLst>
                                        </p:cTn>
                                        <p:tgtEl>
                                          <p:spTgt spid="125"/>
                                        </p:tgtEl>
                                        <p:attrNameLst>
                                          <p:attrName>style.visibility</p:attrName>
                                        </p:attrNameLst>
                                      </p:cBhvr>
                                      <p:to>
                                        <p:strVal val="visible"/>
                                      </p:to>
                                    </p:set>
                                    <p:anim calcmode="lin" valueType="num">
                                      <p:cBhvr>
                                        <p:cTn id="45" dur="500" fill="hold"/>
                                        <p:tgtEl>
                                          <p:spTgt spid="125"/>
                                        </p:tgtEl>
                                        <p:attrNameLst>
                                          <p:attrName>ppt_w</p:attrName>
                                        </p:attrNameLst>
                                      </p:cBhvr>
                                      <p:tavLst>
                                        <p:tav tm="0">
                                          <p:val>
                                            <p:fltVal val="0"/>
                                          </p:val>
                                        </p:tav>
                                        <p:tav tm="100000">
                                          <p:val>
                                            <p:strVal val="#ppt_w"/>
                                          </p:val>
                                        </p:tav>
                                      </p:tavLst>
                                    </p:anim>
                                    <p:anim calcmode="lin" valueType="num">
                                      <p:cBhvr>
                                        <p:cTn id="46" dur="500" fill="hold"/>
                                        <p:tgtEl>
                                          <p:spTgt spid="125"/>
                                        </p:tgtEl>
                                        <p:attrNameLst>
                                          <p:attrName>ppt_h</p:attrName>
                                        </p:attrNameLst>
                                      </p:cBhvr>
                                      <p:tavLst>
                                        <p:tav tm="0">
                                          <p:val>
                                            <p:fltVal val="0"/>
                                          </p:val>
                                        </p:tav>
                                        <p:tav tm="100000">
                                          <p:val>
                                            <p:strVal val="#ppt_h"/>
                                          </p:val>
                                        </p:tav>
                                      </p:tavLst>
                                    </p:anim>
                                    <p:anim calcmode="lin" valueType="num">
                                      <p:cBhvr>
                                        <p:cTn id="47" dur="500" fill="hold"/>
                                        <p:tgtEl>
                                          <p:spTgt spid="125"/>
                                        </p:tgtEl>
                                        <p:attrNameLst>
                                          <p:attrName>style.rotation</p:attrName>
                                        </p:attrNameLst>
                                      </p:cBhvr>
                                      <p:tavLst>
                                        <p:tav tm="0">
                                          <p:val>
                                            <p:fltVal val="90"/>
                                          </p:val>
                                        </p:tav>
                                        <p:tav tm="100000">
                                          <p:val>
                                            <p:fltVal val="0"/>
                                          </p:val>
                                        </p:tav>
                                      </p:tavLst>
                                    </p:anim>
                                    <p:animEffect transition="in" filter="fade">
                                      <p:cBhvr>
                                        <p:cTn id="48" dur="500"/>
                                        <p:tgtEl>
                                          <p:spTgt spid="125"/>
                                        </p:tgtEl>
                                      </p:cBhvr>
                                    </p:animEffect>
                                  </p:childTnLst>
                                </p:cTn>
                              </p:par>
                              <p:par>
                                <p:cTn id="49" presetID="31" presetClass="entr" presetSubtype="0" fill="hold" nodeType="withEffect">
                                  <p:stCondLst>
                                    <p:cond delay="0"/>
                                  </p:stCondLst>
                                  <p:iterate type="lt">
                                    <p:tmPct val="5000"/>
                                  </p:iterate>
                                  <p:childTnLst>
                                    <p:set>
                                      <p:cBhvr>
                                        <p:cTn id="50" dur="1" fill="hold">
                                          <p:stCondLst>
                                            <p:cond delay="0"/>
                                          </p:stCondLst>
                                        </p:cTn>
                                        <p:tgtEl>
                                          <p:spTgt spid="126"/>
                                        </p:tgtEl>
                                        <p:attrNameLst>
                                          <p:attrName>style.visibility</p:attrName>
                                        </p:attrNameLst>
                                      </p:cBhvr>
                                      <p:to>
                                        <p:strVal val="visible"/>
                                      </p:to>
                                    </p:set>
                                    <p:anim calcmode="lin" valueType="num">
                                      <p:cBhvr>
                                        <p:cTn id="51" dur="500" fill="hold"/>
                                        <p:tgtEl>
                                          <p:spTgt spid="126"/>
                                        </p:tgtEl>
                                        <p:attrNameLst>
                                          <p:attrName>ppt_w</p:attrName>
                                        </p:attrNameLst>
                                      </p:cBhvr>
                                      <p:tavLst>
                                        <p:tav tm="0">
                                          <p:val>
                                            <p:fltVal val="0"/>
                                          </p:val>
                                        </p:tav>
                                        <p:tav tm="100000">
                                          <p:val>
                                            <p:strVal val="#ppt_w"/>
                                          </p:val>
                                        </p:tav>
                                      </p:tavLst>
                                    </p:anim>
                                    <p:anim calcmode="lin" valueType="num">
                                      <p:cBhvr>
                                        <p:cTn id="52" dur="500" fill="hold"/>
                                        <p:tgtEl>
                                          <p:spTgt spid="126"/>
                                        </p:tgtEl>
                                        <p:attrNameLst>
                                          <p:attrName>ppt_h</p:attrName>
                                        </p:attrNameLst>
                                      </p:cBhvr>
                                      <p:tavLst>
                                        <p:tav tm="0">
                                          <p:val>
                                            <p:fltVal val="0"/>
                                          </p:val>
                                        </p:tav>
                                        <p:tav tm="100000">
                                          <p:val>
                                            <p:strVal val="#ppt_h"/>
                                          </p:val>
                                        </p:tav>
                                      </p:tavLst>
                                    </p:anim>
                                    <p:anim calcmode="lin" valueType="num">
                                      <p:cBhvr>
                                        <p:cTn id="53" dur="500" fill="hold"/>
                                        <p:tgtEl>
                                          <p:spTgt spid="126"/>
                                        </p:tgtEl>
                                        <p:attrNameLst>
                                          <p:attrName>style.rotation</p:attrName>
                                        </p:attrNameLst>
                                      </p:cBhvr>
                                      <p:tavLst>
                                        <p:tav tm="0">
                                          <p:val>
                                            <p:fltVal val="90"/>
                                          </p:val>
                                        </p:tav>
                                        <p:tav tm="100000">
                                          <p:val>
                                            <p:fltVal val="0"/>
                                          </p:val>
                                        </p:tav>
                                      </p:tavLst>
                                    </p:anim>
                                    <p:animEffect transition="in" filter="fade">
                                      <p:cBhvr>
                                        <p:cTn id="54" dur="500"/>
                                        <p:tgtEl>
                                          <p:spTgt spid="126"/>
                                        </p:tgtEl>
                                      </p:cBhvr>
                                    </p:animEffect>
                                  </p:childTnLst>
                                </p:cTn>
                              </p:par>
                              <p:par>
                                <p:cTn id="55" presetID="31" presetClass="entr" presetSubtype="0" fill="hold" nodeType="withEffect">
                                  <p:stCondLst>
                                    <p:cond delay="0"/>
                                  </p:stCondLst>
                                  <p:iterate type="lt">
                                    <p:tmPct val="5000"/>
                                  </p:iterate>
                                  <p:childTnLst>
                                    <p:set>
                                      <p:cBhvr>
                                        <p:cTn id="56" dur="1" fill="hold">
                                          <p:stCondLst>
                                            <p:cond delay="0"/>
                                          </p:stCondLst>
                                        </p:cTn>
                                        <p:tgtEl>
                                          <p:spTgt spid="127"/>
                                        </p:tgtEl>
                                        <p:attrNameLst>
                                          <p:attrName>style.visibility</p:attrName>
                                        </p:attrNameLst>
                                      </p:cBhvr>
                                      <p:to>
                                        <p:strVal val="visible"/>
                                      </p:to>
                                    </p:set>
                                    <p:anim calcmode="lin" valueType="num">
                                      <p:cBhvr>
                                        <p:cTn id="57" dur="500" fill="hold"/>
                                        <p:tgtEl>
                                          <p:spTgt spid="127"/>
                                        </p:tgtEl>
                                        <p:attrNameLst>
                                          <p:attrName>ppt_w</p:attrName>
                                        </p:attrNameLst>
                                      </p:cBhvr>
                                      <p:tavLst>
                                        <p:tav tm="0">
                                          <p:val>
                                            <p:fltVal val="0"/>
                                          </p:val>
                                        </p:tav>
                                        <p:tav tm="100000">
                                          <p:val>
                                            <p:strVal val="#ppt_w"/>
                                          </p:val>
                                        </p:tav>
                                      </p:tavLst>
                                    </p:anim>
                                    <p:anim calcmode="lin" valueType="num">
                                      <p:cBhvr>
                                        <p:cTn id="58" dur="500" fill="hold"/>
                                        <p:tgtEl>
                                          <p:spTgt spid="127"/>
                                        </p:tgtEl>
                                        <p:attrNameLst>
                                          <p:attrName>ppt_h</p:attrName>
                                        </p:attrNameLst>
                                      </p:cBhvr>
                                      <p:tavLst>
                                        <p:tav tm="0">
                                          <p:val>
                                            <p:fltVal val="0"/>
                                          </p:val>
                                        </p:tav>
                                        <p:tav tm="100000">
                                          <p:val>
                                            <p:strVal val="#ppt_h"/>
                                          </p:val>
                                        </p:tav>
                                      </p:tavLst>
                                    </p:anim>
                                    <p:anim calcmode="lin" valueType="num">
                                      <p:cBhvr>
                                        <p:cTn id="59" dur="500" fill="hold"/>
                                        <p:tgtEl>
                                          <p:spTgt spid="127"/>
                                        </p:tgtEl>
                                        <p:attrNameLst>
                                          <p:attrName>style.rotation</p:attrName>
                                        </p:attrNameLst>
                                      </p:cBhvr>
                                      <p:tavLst>
                                        <p:tav tm="0">
                                          <p:val>
                                            <p:fltVal val="90"/>
                                          </p:val>
                                        </p:tav>
                                        <p:tav tm="100000">
                                          <p:val>
                                            <p:fltVal val="0"/>
                                          </p:val>
                                        </p:tav>
                                      </p:tavLst>
                                    </p:anim>
                                    <p:animEffect transition="in" filter="fade">
                                      <p:cBhvr>
                                        <p:cTn id="60" dur="500"/>
                                        <p:tgtEl>
                                          <p:spTgt spid="127"/>
                                        </p:tgtEl>
                                      </p:cBhvr>
                                    </p:animEffect>
                                  </p:childTnLst>
                                </p:cTn>
                              </p:par>
                              <p:par>
                                <p:cTn id="61" presetID="31" presetClass="entr" presetSubtype="0" fill="hold" nodeType="withEffect">
                                  <p:stCondLst>
                                    <p:cond delay="0"/>
                                  </p:stCondLst>
                                  <p:iterate type="lt">
                                    <p:tmPct val="5000"/>
                                  </p:iterate>
                                  <p:childTnLst>
                                    <p:set>
                                      <p:cBhvr>
                                        <p:cTn id="62" dur="1" fill="hold">
                                          <p:stCondLst>
                                            <p:cond delay="0"/>
                                          </p:stCondLst>
                                        </p:cTn>
                                        <p:tgtEl>
                                          <p:spTgt spid="137"/>
                                        </p:tgtEl>
                                        <p:attrNameLst>
                                          <p:attrName>style.visibility</p:attrName>
                                        </p:attrNameLst>
                                      </p:cBhvr>
                                      <p:to>
                                        <p:strVal val="visible"/>
                                      </p:to>
                                    </p:set>
                                    <p:anim calcmode="lin" valueType="num">
                                      <p:cBhvr>
                                        <p:cTn id="63" dur="500" fill="hold"/>
                                        <p:tgtEl>
                                          <p:spTgt spid="137"/>
                                        </p:tgtEl>
                                        <p:attrNameLst>
                                          <p:attrName>ppt_w</p:attrName>
                                        </p:attrNameLst>
                                      </p:cBhvr>
                                      <p:tavLst>
                                        <p:tav tm="0">
                                          <p:val>
                                            <p:fltVal val="0"/>
                                          </p:val>
                                        </p:tav>
                                        <p:tav tm="100000">
                                          <p:val>
                                            <p:strVal val="#ppt_w"/>
                                          </p:val>
                                        </p:tav>
                                      </p:tavLst>
                                    </p:anim>
                                    <p:anim calcmode="lin" valueType="num">
                                      <p:cBhvr>
                                        <p:cTn id="64" dur="500" fill="hold"/>
                                        <p:tgtEl>
                                          <p:spTgt spid="137"/>
                                        </p:tgtEl>
                                        <p:attrNameLst>
                                          <p:attrName>ppt_h</p:attrName>
                                        </p:attrNameLst>
                                      </p:cBhvr>
                                      <p:tavLst>
                                        <p:tav tm="0">
                                          <p:val>
                                            <p:fltVal val="0"/>
                                          </p:val>
                                        </p:tav>
                                        <p:tav tm="100000">
                                          <p:val>
                                            <p:strVal val="#ppt_h"/>
                                          </p:val>
                                        </p:tav>
                                      </p:tavLst>
                                    </p:anim>
                                    <p:anim calcmode="lin" valueType="num">
                                      <p:cBhvr>
                                        <p:cTn id="65" dur="500" fill="hold"/>
                                        <p:tgtEl>
                                          <p:spTgt spid="137"/>
                                        </p:tgtEl>
                                        <p:attrNameLst>
                                          <p:attrName>style.rotation</p:attrName>
                                        </p:attrNameLst>
                                      </p:cBhvr>
                                      <p:tavLst>
                                        <p:tav tm="0">
                                          <p:val>
                                            <p:fltVal val="90"/>
                                          </p:val>
                                        </p:tav>
                                        <p:tav tm="100000">
                                          <p:val>
                                            <p:fltVal val="0"/>
                                          </p:val>
                                        </p:tav>
                                      </p:tavLst>
                                    </p:anim>
                                    <p:animEffect transition="in" filter="fade">
                                      <p:cBhvr>
                                        <p:cTn id="66" dur="500"/>
                                        <p:tgtEl>
                                          <p:spTgt spid="13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nodeType="clickEffect">
                                  <p:stCondLst>
                                    <p:cond delay="0"/>
                                  </p:stCondLst>
                                  <p:iterate type="lt">
                                    <p:tmPct val="0"/>
                                  </p:iterate>
                                  <p:childTnLst>
                                    <p:animEffect transition="out" filter="fade">
                                      <p:cBhvr>
                                        <p:cTn id="70" dur="500"/>
                                        <p:tgtEl>
                                          <p:spTgt spid="108"/>
                                        </p:tgtEl>
                                      </p:cBhvr>
                                    </p:animEffect>
                                    <p:set>
                                      <p:cBhvr>
                                        <p:cTn id="71" dur="1" fill="hold">
                                          <p:stCondLst>
                                            <p:cond delay="499"/>
                                          </p:stCondLst>
                                        </p:cTn>
                                        <p:tgtEl>
                                          <p:spTgt spid="108"/>
                                        </p:tgtEl>
                                        <p:attrNameLst>
                                          <p:attrName>style.visibility</p:attrName>
                                        </p:attrNameLst>
                                      </p:cBhvr>
                                      <p:to>
                                        <p:strVal val="hidden"/>
                                      </p:to>
                                    </p:set>
                                  </p:childTnLst>
                                </p:cTn>
                              </p:par>
                              <p:par>
                                <p:cTn id="72" presetID="10" presetClass="exit" presetSubtype="0" fill="hold" nodeType="withEffect">
                                  <p:stCondLst>
                                    <p:cond delay="0"/>
                                  </p:stCondLst>
                                  <p:iterate type="lt">
                                    <p:tmPct val="0"/>
                                  </p:iterate>
                                  <p:childTnLst>
                                    <p:animEffect transition="out" filter="fade">
                                      <p:cBhvr>
                                        <p:cTn id="73" dur="500"/>
                                        <p:tgtEl>
                                          <p:spTgt spid="125"/>
                                        </p:tgtEl>
                                      </p:cBhvr>
                                    </p:animEffect>
                                    <p:set>
                                      <p:cBhvr>
                                        <p:cTn id="74" dur="1" fill="hold">
                                          <p:stCondLst>
                                            <p:cond delay="499"/>
                                          </p:stCondLst>
                                        </p:cTn>
                                        <p:tgtEl>
                                          <p:spTgt spid="125"/>
                                        </p:tgtEl>
                                        <p:attrNameLst>
                                          <p:attrName>style.visibility</p:attrName>
                                        </p:attrNameLst>
                                      </p:cBhvr>
                                      <p:to>
                                        <p:strVal val="hidden"/>
                                      </p:to>
                                    </p:set>
                                  </p:childTnLst>
                                </p:cTn>
                              </p:par>
                              <p:par>
                                <p:cTn id="75" presetID="10" presetClass="exit" presetSubtype="0" fill="hold" nodeType="withEffect">
                                  <p:stCondLst>
                                    <p:cond delay="0"/>
                                  </p:stCondLst>
                                  <p:iterate type="lt">
                                    <p:tmPct val="0"/>
                                  </p:iterate>
                                  <p:childTnLst>
                                    <p:animEffect transition="out" filter="fade">
                                      <p:cBhvr>
                                        <p:cTn id="76" dur="500"/>
                                        <p:tgtEl>
                                          <p:spTgt spid="126"/>
                                        </p:tgtEl>
                                      </p:cBhvr>
                                    </p:animEffect>
                                    <p:set>
                                      <p:cBhvr>
                                        <p:cTn id="77" dur="1" fill="hold">
                                          <p:stCondLst>
                                            <p:cond delay="499"/>
                                          </p:stCondLst>
                                        </p:cTn>
                                        <p:tgtEl>
                                          <p:spTgt spid="126"/>
                                        </p:tgtEl>
                                        <p:attrNameLst>
                                          <p:attrName>style.visibility</p:attrName>
                                        </p:attrNameLst>
                                      </p:cBhvr>
                                      <p:to>
                                        <p:strVal val="hidden"/>
                                      </p:to>
                                    </p:set>
                                  </p:childTnLst>
                                </p:cTn>
                              </p:par>
                              <p:par>
                                <p:cTn id="78" presetID="10" presetClass="exit" presetSubtype="0" fill="hold" nodeType="withEffect">
                                  <p:stCondLst>
                                    <p:cond delay="0"/>
                                  </p:stCondLst>
                                  <p:iterate type="lt">
                                    <p:tmPct val="0"/>
                                  </p:iterate>
                                  <p:childTnLst>
                                    <p:animEffect transition="out" filter="fade">
                                      <p:cBhvr>
                                        <p:cTn id="79" dur="500"/>
                                        <p:tgtEl>
                                          <p:spTgt spid="127"/>
                                        </p:tgtEl>
                                      </p:cBhvr>
                                    </p:animEffect>
                                    <p:set>
                                      <p:cBhvr>
                                        <p:cTn id="80" dur="1" fill="hold">
                                          <p:stCondLst>
                                            <p:cond delay="499"/>
                                          </p:stCondLst>
                                        </p:cTn>
                                        <p:tgtEl>
                                          <p:spTgt spid="127"/>
                                        </p:tgtEl>
                                        <p:attrNameLst>
                                          <p:attrName>style.visibility</p:attrName>
                                        </p:attrNameLst>
                                      </p:cBhvr>
                                      <p:to>
                                        <p:strVal val="hidden"/>
                                      </p:to>
                                    </p:set>
                                  </p:childTnLst>
                                </p:cTn>
                              </p:par>
                              <p:par>
                                <p:cTn id="81" presetID="10" presetClass="exit" presetSubtype="0" fill="hold" nodeType="withEffect">
                                  <p:stCondLst>
                                    <p:cond delay="0"/>
                                  </p:stCondLst>
                                  <p:iterate type="lt">
                                    <p:tmPct val="0"/>
                                  </p:iterate>
                                  <p:childTnLst>
                                    <p:animEffect transition="out" filter="fade">
                                      <p:cBhvr>
                                        <p:cTn id="82" dur="500"/>
                                        <p:tgtEl>
                                          <p:spTgt spid="137"/>
                                        </p:tgtEl>
                                      </p:cBhvr>
                                    </p:animEffect>
                                    <p:set>
                                      <p:cBhvr>
                                        <p:cTn id="83" dur="1" fill="hold">
                                          <p:stCondLst>
                                            <p:cond delay="499"/>
                                          </p:stCondLst>
                                        </p:cTn>
                                        <p:tgtEl>
                                          <p:spTgt spid="137"/>
                                        </p:tgtEl>
                                        <p:attrNameLst>
                                          <p:attrName>style.visibility</p:attrName>
                                        </p:attrNameLst>
                                      </p:cBhvr>
                                      <p:to>
                                        <p:strVal val="hidden"/>
                                      </p:to>
                                    </p:set>
                                  </p:childTnLst>
                                </p:cTn>
                              </p:par>
                            </p:childTnLst>
                          </p:cTn>
                        </p:par>
                        <p:par>
                          <p:cTn id="84" fill="hold">
                            <p:stCondLst>
                              <p:cond delay="500"/>
                            </p:stCondLst>
                            <p:childTnLst>
                              <p:par>
                                <p:cTn id="85" presetID="0" presetClass="path" presetSubtype="0" accel="50000" decel="50000" fill="hold" nodeType="afterEffect">
                                  <p:stCondLst>
                                    <p:cond delay="0"/>
                                  </p:stCondLst>
                                  <p:childTnLst>
                                    <p:animMotion origin="layout" path="M -3.88889E-6 1.11111E-6 L 0.26789 0.42006 " pathEditMode="relative" rAng="0" ptsTypes="AA">
                                      <p:cBhvr>
                                        <p:cTn id="86" dur="1000" fill="hold"/>
                                        <p:tgtEl>
                                          <p:spTgt spid="128"/>
                                        </p:tgtEl>
                                        <p:attrNameLst>
                                          <p:attrName>ppt_x</p:attrName>
                                          <p:attrName>ppt_y</p:attrName>
                                        </p:attrNameLst>
                                      </p:cBhvr>
                                      <p:rCtr x="13385" y="20988"/>
                                    </p:animMotion>
                                  </p:childTnLst>
                                </p:cTn>
                              </p:par>
                              <p:par>
                                <p:cTn id="87" presetID="0" presetClass="path" presetSubtype="0" accel="50000" decel="50000" fill="hold" nodeType="withEffect">
                                  <p:stCondLst>
                                    <p:cond delay="0"/>
                                  </p:stCondLst>
                                  <p:childTnLst>
                                    <p:animMotion origin="layout" path="M 2.77778E-6 -2.46914E-6 L 0.42951 0.49229 " pathEditMode="relative" rAng="0" ptsTypes="AA">
                                      <p:cBhvr>
                                        <p:cTn id="88" dur="1000" fill="hold"/>
                                        <p:tgtEl>
                                          <p:spTgt spid="131"/>
                                        </p:tgtEl>
                                        <p:attrNameLst>
                                          <p:attrName>ppt_x</p:attrName>
                                          <p:attrName>ppt_y</p:attrName>
                                        </p:attrNameLst>
                                      </p:cBhvr>
                                      <p:rCtr x="21476" y="24599"/>
                                    </p:animMotion>
                                  </p:childTnLst>
                                </p:cTn>
                              </p:par>
                              <p:par>
                                <p:cTn id="89" presetID="0" presetClass="path" presetSubtype="0" accel="50000" decel="50000" fill="hold" nodeType="withEffect">
                                  <p:stCondLst>
                                    <p:cond delay="0"/>
                                  </p:stCondLst>
                                  <p:childTnLst>
                                    <p:animMotion origin="layout" path="M -1.11111E-6 8.64198E-7 L 0.35677 -0.0358 " pathEditMode="relative" rAng="0" ptsTypes="AA">
                                      <p:cBhvr>
                                        <p:cTn id="90" dur="1000" fill="hold"/>
                                        <p:tgtEl>
                                          <p:spTgt spid="122"/>
                                        </p:tgtEl>
                                        <p:attrNameLst>
                                          <p:attrName>ppt_x</p:attrName>
                                          <p:attrName>ppt_y</p:attrName>
                                        </p:attrNameLst>
                                      </p:cBhvr>
                                      <p:rCtr x="17830" y="-1790"/>
                                    </p:animMotion>
                                  </p:childTnLst>
                                </p:cTn>
                              </p:par>
                              <p:par>
                                <p:cTn id="91" presetID="0" presetClass="path" presetSubtype="0" accel="50000" decel="50000" fill="hold" nodeType="withEffect">
                                  <p:stCondLst>
                                    <p:cond delay="0"/>
                                  </p:stCondLst>
                                  <p:childTnLst>
                                    <p:animMotion origin="layout" path="M -4.16667E-6 3.58025E-6 L 0.55903 -0.13982 " pathEditMode="relative" rAng="0" ptsTypes="AA">
                                      <p:cBhvr>
                                        <p:cTn id="92" dur="1000" fill="hold"/>
                                        <p:tgtEl>
                                          <p:spTgt spid="134"/>
                                        </p:tgtEl>
                                        <p:attrNameLst>
                                          <p:attrName>ppt_x</p:attrName>
                                          <p:attrName>ppt_y</p:attrName>
                                        </p:attrNameLst>
                                      </p:cBhvr>
                                      <p:rCtr x="27951" y="-7006"/>
                                    </p:animMotion>
                                  </p:childTnLst>
                                </p:cTn>
                              </p:par>
                              <p:par>
                                <p:cTn id="93" presetID="0" presetClass="path" presetSubtype="0" accel="50000" decel="50000" fill="hold" nodeType="withEffect">
                                  <p:stCondLst>
                                    <p:cond delay="0"/>
                                  </p:stCondLst>
                                  <p:childTnLst>
                                    <p:animMotion origin="layout" path="M -3.33333E-6 -7.40741E-7 L 0.70417 0.0608 " pathEditMode="relative" rAng="0" ptsTypes="AA">
                                      <p:cBhvr>
                                        <p:cTn id="94" dur="1000" fill="hold"/>
                                        <p:tgtEl>
                                          <p:spTgt spid="119"/>
                                        </p:tgtEl>
                                        <p:attrNameLst>
                                          <p:attrName>ppt_x</p:attrName>
                                          <p:attrName>ppt_y</p:attrName>
                                        </p:attrNameLst>
                                      </p:cBhvr>
                                      <p:rCtr x="35208" y="3025"/>
                                    </p:animMotion>
                                  </p:childTnLst>
                                </p:cTn>
                              </p:par>
                              <p:par>
                                <p:cTn id="95" presetID="0" presetClass="path" presetSubtype="0" accel="50000" decel="50000" fill="hold" nodeType="withEffect">
                                  <p:stCondLst>
                                    <p:cond delay="0"/>
                                  </p:stCondLst>
                                  <p:childTnLst>
                                    <p:animMotion origin="layout" path="M -1.11111E-6 -1.48148E-6 L 0.61424 0.32222 " pathEditMode="relative" rAng="0" ptsTypes="AA">
                                      <p:cBhvr>
                                        <p:cTn id="96" dur="1000" fill="hold"/>
                                        <p:tgtEl>
                                          <p:spTgt spid="138"/>
                                        </p:tgtEl>
                                        <p:attrNameLst>
                                          <p:attrName>ppt_x</p:attrName>
                                          <p:attrName>ppt_y</p:attrName>
                                        </p:attrNameLst>
                                      </p:cBhvr>
                                      <p:rCtr x="30712" y="16111"/>
                                    </p:animMotion>
                                  </p:childTnLst>
                                </p:cTn>
                              </p:par>
                            </p:childTnLst>
                          </p:cTn>
                        </p:par>
                        <p:par>
                          <p:cTn id="97" fill="hold">
                            <p:stCondLst>
                              <p:cond delay="1500"/>
                            </p:stCondLst>
                            <p:childTnLst>
                              <p:par>
                                <p:cTn id="98" presetID="22" presetClass="entr" presetSubtype="1" fill="hold" nodeType="afterEffect">
                                  <p:stCondLst>
                                    <p:cond delay="0"/>
                                  </p:stCondLst>
                                  <p:childTnLst>
                                    <p:set>
                                      <p:cBhvr>
                                        <p:cTn id="99" dur="1" fill="hold">
                                          <p:stCondLst>
                                            <p:cond delay="0"/>
                                          </p:stCondLst>
                                        </p:cTn>
                                        <p:tgtEl>
                                          <p:spTgt spid="175"/>
                                        </p:tgtEl>
                                        <p:attrNameLst>
                                          <p:attrName>style.visibility</p:attrName>
                                        </p:attrNameLst>
                                      </p:cBhvr>
                                      <p:to>
                                        <p:strVal val="visible"/>
                                      </p:to>
                                    </p:set>
                                    <p:animEffect transition="in" filter="wipe(up)">
                                      <p:cBhvr>
                                        <p:cTn id="100" dur="500"/>
                                        <p:tgtEl>
                                          <p:spTgt spid="175"/>
                                        </p:tgtEl>
                                      </p:cBhvr>
                                    </p:animEffect>
                                  </p:childTnLst>
                                </p:cTn>
                              </p:par>
                            </p:childTnLst>
                          </p:cTn>
                        </p:par>
                        <p:par>
                          <p:cTn id="101" fill="hold">
                            <p:stCondLst>
                              <p:cond delay="2000"/>
                            </p:stCondLst>
                            <p:childTnLst>
                              <p:par>
                                <p:cTn id="102" presetID="22" presetClass="entr" presetSubtype="1" fill="hold" nodeType="afterEffect">
                                  <p:stCondLst>
                                    <p:cond delay="0"/>
                                  </p:stCondLst>
                                  <p:childTnLst>
                                    <p:set>
                                      <p:cBhvr>
                                        <p:cTn id="103" dur="1" fill="hold">
                                          <p:stCondLst>
                                            <p:cond delay="0"/>
                                          </p:stCondLst>
                                        </p:cTn>
                                        <p:tgtEl>
                                          <p:spTgt spid="178"/>
                                        </p:tgtEl>
                                        <p:attrNameLst>
                                          <p:attrName>style.visibility</p:attrName>
                                        </p:attrNameLst>
                                      </p:cBhvr>
                                      <p:to>
                                        <p:strVal val="visible"/>
                                      </p:to>
                                    </p:set>
                                    <p:animEffect transition="in" filter="wipe(up)">
                                      <p:cBhvr>
                                        <p:cTn id="104" dur="500"/>
                                        <p:tgtEl>
                                          <p:spTgt spid="178"/>
                                        </p:tgtEl>
                                      </p:cBhvr>
                                    </p:animEffect>
                                  </p:childTnLst>
                                </p:cTn>
                              </p:par>
                            </p:childTnLst>
                          </p:cTn>
                        </p:par>
                        <p:par>
                          <p:cTn id="105" fill="hold">
                            <p:stCondLst>
                              <p:cond delay="2500"/>
                            </p:stCondLst>
                            <p:childTnLst>
                              <p:par>
                                <p:cTn id="106" presetID="22" presetClass="entr" presetSubtype="1" fill="hold" nodeType="afterEffect">
                                  <p:stCondLst>
                                    <p:cond delay="0"/>
                                  </p:stCondLst>
                                  <p:childTnLst>
                                    <p:set>
                                      <p:cBhvr>
                                        <p:cTn id="107" dur="1" fill="hold">
                                          <p:stCondLst>
                                            <p:cond delay="0"/>
                                          </p:stCondLst>
                                        </p:cTn>
                                        <p:tgtEl>
                                          <p:spTgt spid="181"/>
                                        </p:tgtEl>
                                        <p:attrNameLst>
                                          <p:attrName>style.visibility</p:attrName>
                                        </p:attrNameLst>
                                      </p:cBhvr>
                                      <p:to>
                                        <p:strVal val="visible"/>
                                      </p:to>
                                    </p:set>
                                    <p:animEffect transition="in" filter="wipe(up)">
                                      <p:cBhvr>
                                        <p:cTn id="108" dur="500"/>
                                        <p:tgtEl>
                                          <p:spTgt spid="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68747" y="292412"/>
            <a:ext cx="4134955" cy="476846"/>
          </a:xfrm>
        </p:spPr>
        <p:txBody>
          <a:bodyPr>
            <a:noAutofit/>
          </a:bodyPr>
          <a:lstStyle/>
          <a:p>
            <a:r>
              <a:rPr lang="zh-CN" altLang="en-US" sz="1600" b="0" dirty="0" smtClean="0">
                <a:latin typeface="黑体" pitchFamily="49" charset="-122"/>
                <a:ea typeface="黑体" pitchFamily="49" charset="-122"/>
              </a:rPr>
              <a:t> 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（二）统一门户创新</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3"/>
          <p:cNvGrpSpPr/>
          <p:nvPr/>
        </p:nvGrpSpPr>
        <p:grpSpPr>
          <a:xfrm>
            <a:off x="5663716" y="796929"/>
            <a:ext cx="1494287" cy="4000528"/>
            <a:chOff x="7072330" y="785800"/>
            <a:chExt cx="1571636" cy="4000528"/>
          </a:xfrm>
        </p:grpSpPr>
        <p:grpSp>
          <p:nvGrpSpPr>
            <p:cNvPr id="4" name="组合 4"/>
            <p:cNvGrpSpPr/>
            <p:nvPr/>
          </p:nvGrpSpPr>
          <p:grpSpPr>
            <a:xfrm>
              <a:off x="7358082" y="785800"/>
              <a:ext cx="1285884" cy="4000528"/>
              <a:chOff x="7358082" y="928676"/>
              <a:chExt cx="1285884" cy="4000528"/>
            </a:xfrm>
          </p:grpSpPr>
          <p:sp>
            <p:nvSpPr>
              <p:cNvPr id="8" name="矩形 7"/>
              <p:cNvSpPr/>
              <p:nvPr/>
            </p:nvSpPr>
            <p:spPr>
              <a:xfrm>
                <a:off x="7358114" y="1142990"/>
                <a:ext cx="1214414"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0" name="矩形 9"/>
              <p:cNvSpPr/>
              <p:nvPr/>
            </p:nvSpPr>
            <p:spPr>
              <a:xfrm>
                <a:off x="7358082" y="928676"/>
                <a:ext cx="1214433" cy="285752"/>
              </a:xfrm>
              <a:prstGeom prst="rect">
                <a:avLst/>
              </a:prstGeom>
              <a:solidFill>
                <a:schemeClr val="bg1">
                  <a:lumMod val="95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dirty="0">
                    <a:latin typeface="微软雅黑" pitchFamily="34" charset="-122"/>
                    <a:ea typeface="微软雅黑" pitchFamily="34" charset="-122"/>
                  </a:rPr>
                  <a:t>相关系统</a:t>
                </a:r>
              </a:p>
            </p:txBody>
          </p:sp>
          <p:grpSp>
            <p:nvGrpSpPr>
              <p:cNvPr id="11" name="组合 10"/>
              <p:cNvGrpSpPr/>
              <p:nvPr/>
            </p:nvGrpSpPr>
            <p:grpSpPr>
              <a:xfrm>
                <a:off x="7358082" y="1538414"/>
                <a:ext cx="1285884" cy="759726"/>
                <a:chOff x="7358082" y="1538414"/>
                <a:chExt cx="1285884" cy="759726"/>
              </a:xfrm>
            </p:grpSpPr>
            <p:pic>
              <p:nvPicPr>
                <p:cNvPr id="25"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572397" y="1538414"/>
                  <a:ext cx="285752" cy="390394"/>
                </a:xfrm>
                <a:prstGeom prst="rect">
                  <a:avLst/>
                </a:prstGeom>
                <a:noFill/>
                <a:ln w="9525">
                  <a:noFill/>
                  <a:miter lim="800000"/>
                  <a:headEnd/>
                  <a:tailEnd/>
                </a:ln>
                <a:effectLst/>
              </p:spPr>
            </p:pic>
            <p:pic>
              <p:nvPicPr>
                <p:cNvPr id="26"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822430" y="1538414"/>
                  <a:ext cx="285752" cy="390394"/>
                </a:xfrm>
                <a:prstGeom prst="rect">
                  <a:avLst/>
                </a:prstGeom>
                <a:noFill/>
                <a:ln w="9525">
                  <a:noFill/>
                  <a:miter lim="800000"/>
                  <a:headEnd/>
                  <a:tailEnd/>
                </a:ln>
                <a:effectLst/>
              </p:spPr>
            </p:pic>
            <p:pic>
              <p:nvPicPr>
                <p:cNvPr id="27"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8072462" y="1538414"/>
                  <a:ext cx="285752" cy="390394"/>
                </a:xfrm>
                <a:prstGeom prst="rect">
                  <a:avLst/>
                </a:prstGeom>
                <a:noFill/>
                <a:ln w="9525">
                  <a:noFill/>
                  <a:miter lim="800000"/>
                  <a:headEnd/>
                  <a:tailEnd/>
                </a:ln>
                <a:effectLst/>
              </p:spPr>
            </p:pic>
            <p:sp>
              <p:nvSpPr>
                <p:cNvPr id="28" name="TextBox 27"/>
                <p:cNvSpPr txBox="1"/>
                <p:nvPr/>
              </p:nvSpPr>
              <p:spPr>
                <a:xfrm>
                  <a:off x="7358082" y="1928808"/>
                  <a:ext cx="1285884" cy="3693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教务综合管理平台</a:t>
                  </a:r>
                </a:p>
              </p:txBody>
            </p:sp>
          </p:grpSp>
          <p:grpSp>
            <p:nvGrpSpPr>
              <p:cNvPr id="12" name="组合 11"/>
              <p:cNvGrpSpPr/>
              <p:nvPr/>
            </p:nvGrpSpPr>
            <p:grpSpPr>
              <a:xfrm>
                <a:off x="7358082" y="2337309"/>
                <a:ext cx="1285884" cy="786054"/>
                <a:chOff x="7358082" y="2408873"/>
                <a:chExt cx="1285884" cy="786054"/>
              </a:xfrm>
            </p:grpSpPr>
            <p:pic>
              <p:nvPicPr>
                <p:cNvPr id="21" name="Picture 26"/>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7572396" y="2408873"/>
                  <a:ext cx="277814" cy="428628"/>
                </a:xfrm>
                <a:prstGeom prst="rect">
                  <a:avLst/>
                </a:prstGeom>
                <a:noFill/>
                <a:ln w="9525">
                  <a:noFill/>
                  <a:miter lim="800000"/>
                  <a:headEnd/>
                  <a:tailEnd/>
                </a:ln>
                <a:effectLst/>
              </p:spPr>
            </p:pic>
            <p:pic>
              <p:nvPicPr>
                <p:cNvPr id="22" name="Picture 27"/>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7804569" y="2420780"/>
                  <a:ext cx="313533" cy="404815"/>
                </a:xfrm>
                <a:prstGeom prst="rect">
                  <a:avLst/>
                </a:prstGeom>
                <a:noFill/>
                <a:ln w="9525">
                  <a:noFill/>
                  <a:miter lim="800000"/>
                  <a:headEnd/>
                  <a:tailEnd/>
                </a:ln>
                <a:effectLst/>
              </p:spPr>
            </p:pic>
            <p:pic>
              <p:nvPicPr>
                <p:cNvPr id="23" name="Picture 28"/>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8072462" y="2432686"/>
                  <a:ext cx="277815" cy="381003"/>
                </a:xfrm>
                <a:prstGeom prst="rect">
                  <a:avLst/>
                </a:prstGeom>
                <a:noFill/>
                <a:ln w="9525">
                  <a:noFill/>
                  <a:miter lim="800000"/>
                  <a:headEnd/>
                  <a:tailEnd/>
                </a:ln>
                <a:effectLst/>
              </p:spPr>
            </p:pic>
            <p:sp>
              <p:nvSpPr>
                <p:cNvPr id="24" name="TextBox 23"/>
                <p:cNvSpPr txBox="1"/>
                <p:nvPr/>
              </p:nvSpPr>
              <p:spPr>
                <a:xfrm>
                  <a:off x="7358082" y="2825595"/>
                  <a:ext cx="1285884" cy="3693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学生综合管理平台</a:t>
                  </a:r>
                </a:p>
              </p:txBody>
            </p:sp>
          </p:grpSp>
          <p:grpSp>
            <p:nvGrpSpPr>
              <p:cNvPr id="13" name="组合 12"/>
              <p:cNvGrpSpPr/>
              <p:nvPr/>
            </p:nvGrpSpPr>
            <p:grpSpPr>
              <a:xfrm>
                <a:off x="7358082" y="3162532"/>
                <a:ext cx="1285884" cy="730898"/>
                <a:chOff x="7286644" y="3182785"/>
                <a:chExt cx="1285884" cy="730898"/>
              </a:xfrm>
            </p:grpSpPr>
            <p:pic>
              <p:nvPicPr>
                <p:cNvPr id="18" name="Picture 29"/>
                <p:cNvPicPr>
                  <a:picLocks noChangeAspect="1" noChangeArrowheads="1"/>
                </p:cNvPicPr>
                <p:nvPr/>
              </p:nvPicPr>
              <p:blipFill>
                <a:blip r:embed="rId6" cstate="email">
                  <a:clrChange>
                    <a:clrFrom>
                      <a:srgbClr val="FFFFFF"/>
                    </a:clrFrom>
                    <a:clrTo>
                      <a:srgbClr val="FFFFFF">
                        <a:alpha val="0"/>
                      </a:srgbClr>
                    </a:clrTo>
                  </a:clrChange>
                </a:blip>
                <a:srcRect/>
                <a:stretch>
                  <a:fillRect/>
                </a:stretch>
              </p:blipFill>
              <p:spPr bwMode="auto">
                <a:xfrm>
                  <a:off x="7643834" y="3182785"/>
                  <a:ext cx="285752" cy="528641"/>
                </a:xfrm>
                <a:prstGeom prst="rect">
                  <a:avLst/>
                </a:prstGeom>
                <a:noFill/>
                <a:ln w="9525">
                  <a:noFill/>
                  <a:miter lim="800000"/>
                  <a:headEnd/>
                  <a:tailEnd/>
                </a:ln>
                <a:effectLst/>
              </p:spPr>
            </p:pic>
            <p:pic>
              <p:nvPicPr>
                <p:cNvPr id="19" name="Picture 29"/>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7929586" y="3182785"/>
                  <a:ext cx="285752" cy="528641"/>
                </a:xfrm>
                <a:prstGeom prst="rect">
                  <a:avLst/>
                </a:prstGeom>
                <a:noFill/>
                <a:ln w="9525">
                  <a:noFill/>
                  <a:miter lim="800000"/>
                  <a:headEnd/>
                  <a:tailEnd/>
                </a:ln>
                <a:effectLst/>
              </p:spPr>
            </p:pic>
            <p:sp>
              <p:nvSpPr>
                <p:cNvPr id="20" name="TextBox 19"/>
                <p:cNvSpPr txBox="1"/>
                <p:nvPr/>
              </p:nvSpPr>
              <p:spPr>
                <a:xfrm>
                  <a:off x="7286644" y="3682851"/>
                  <a:ext cx="1285884" cy="2308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招生管理平台</a:t>
                  </a:r>
                </a:p>
              </p:txBody>
            </p:sp>
          </p:grpSp>
          <p:grpSp>
            <p:nvGrpSpPr>
              <p:cNvPr id="14" name="组合 13"/>
              <p:cNvGrpSpPr/>
              <p:nvPr/>
            </p:nvGrpSpPr>
            <p:grpSpPr>
              <a:xfrm>
                <a:off x="7358082" y="4071099"/>
                <a:ext cx="1285884" cy="699840"/>
                <a:chOff x="7315219" y="4071099"/>
                <a:chExt cx="1285884" cy="699840"/>
              </a:xfrm>
            </p:grpSpPr>
            <p:pic>
              <p:nvPicPr>
                <p:cNvPr id="15" name="Picture 32"/>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7643834" y="4071099"/>
                  <a:ext cx="328205" cy="491390"/>
                </a:xfrm>
                <a:prstGeom prst="rect">
                  <a:avLst/>
                </a:prstGeom>
                <a:noFill/>
                <a:ln w="9525">
                  <a:noFill/>
                  <a:miter lim="800000"/>
                  <a:headEnd/>
                  <a:tailEnd/>
                </a:ln>
                <a:effectLst/>
              </p:spPr>
            </p:pic>
            <p:pic>
              <p:nvPicPr>
                <p:cNvPr id="16" name="Picture 31"/>
                <p:cNvPicPr>
                  <a:picLocks noChangeAspect="1" noChangeArrowheads="1"/>
                </p:cNvPicPr>
                <p:nvPr/>
              </p:nvPicPr>
              <p:blipFill>
                <a:blip r:embed="rId9" cstate="email">
                  <a:clrChange>
                    <a:clrFrom>
                      <a:srgbClr val="FFFFFF"/>
                    </a:clrFrom>
                    <a:clrTo>
                      <a:srgbClr val="FFFFFF">
                        <a:alpha val="0"/>
                      </a:srgbClr>
                    </a:clrTo>
                  </a:clrChange>
                </a:blip>
                <a:srcRect/>
                <a:stretch>
                  <a:fillRect/>
                </a:stretch>
              </p:blipFill>
              <p:spPr bwMode="auto">
                <a:xfrm flipH="1">
                  <a:off x="7929586" y="4094072"/>
                  <a:ext cx="285752" cy="470772"/>
                </a:xfrm>
                <a:prstGeom prst="rect">
                  <a:avLst/>
                </a:prstGeom>
                <a:noFill/>
                <a:ln w="9525">
                  <a:noFill/>
                  <a:miter lim="800000"/>
                  <a:headEnd/>
                  <a:tailEnd/>
                </a:ln>
                <a:effectLst/>
              </p:spPr>
            </p:pic>
            <p:sp>
              <p:nvSpPr>
                <p:cNvPr id="17" name="TextBox 16"/>
                <p:cNvSpPr txBox="1"/>
                <p:nvPr/>
              </p:nvSpPr>
              <p:spPr>
                <a:xfrm>
                  <a:off x="7315219" y="4540107"/>
                  <a:ext cx="1285884" cy="2308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数据中心</a:t>
                  </a:r>
                </a:p>
              </p:txBody>
            </p:sp>
          </p:grpSp>
        </p:grpSp>
        <p:grpSp>
          <p:nvGrpSpPr>
            <p:cNvPr id="5" name="组合 5"/>
            <p:cNvGrpSpPr/>
            <p:nvPr/>
          </p:nvGrpSpPr>
          <p:grpSpPr>
            <a:xfrm>
              <a:off x="7072330" y="1762120"/>
              <a:ext cx="428628" cy="2276490"/>
              <a:chOff x="7072330" y="1904996"/>
              <a:chExt cx="428628" cy="2276490"/>
            </a:xfrm>
            <a:solidFill>
              <a:schemeClr val="bg1">
                <a:lumMod val="50000"/>
              </a:schemeClr>
            </a:solidFill>
          </p:grpSpPr>
          <p:sp>
            <p:nvSpPr>
              <p:cNvPr id="6" name="右箭头 5"/>
              <p:cNvSpPr/>
              <p:nvPr/>
            </p:nvSpPr>
            <p:spPr>
              <a:xfrm>
                <a:off x="7072330" y="1904996"/>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600"/>
              </a:p>
            </p:txBody>
          </p:sp>
          <p:sp>
            <p:nvSpPr>
              <p:cNvPr id="7" name="右箭头 6"/>
              <p:cNvSpPr/>
              <p:nvPr/>
            </p:nvSpPr>
            <p:spPr>
              <a:xfrm rot="10800000">
                <a:off x="7072330" y="3609982"/>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600"/>
              </a:p>
            </p:txBody>
          </p:sp>
        </p:grpSp>
      </p:grpSp>
      <p:grpSp>
        <p:nvGrpSpPr>
          <p:cNvPr id="29" name="组合 28"/>
          <p:cNvGrpSpPr/>
          <p:nvPr/>
        </p:nvGrpSpPr>
        <p:grpSpPr>
          <a:xfrm>
            <a:off x="3058843" y="796929"/>
            <a:ext cx="612016" cy="4000528"/>
            <a:chOff x="2319322" y="785800"/>
            <a:chExt cx="752480" cy="4000528"/>
          </a:xfrm>
        </p:grpSpPr>
        <p:sp>
          <p:nvSpPr>
            <p:cNvPr id="30" name="矩形 29"/>
            <p:cNvSpPr/>
            <p:nvPr/>
          </p:nvSpPr>
          <p:spPr>
            <a:xfrm>
              <a:off x="2319322" y="785800"/>
              <a:ext cx="357190" cy="4000528"/>
            </a:xfrm>
            <a:prstGeom prst="rect">
              <a:avLst/>
            </a:prstGeom>
            <a:ln>
              <a:prstDash val="dash"/>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1050" dirty="0">
                  <a:latin typeface="微软雅黑" pitchFamily="34" charset="-122"/>
                  <a:ea typeface="微软雅黑" pitchFamily="34" charset="-122"/>
                </a:rPr>
                <a:t>统一认证平台</a:t>
              </a:r>
            </a:p>
          </p:txBody>
        </p:sp>
        <p:sp>
          <p:nvSpPr>
            <p:cNvPr id="31" name="右箭头 30"/>
            <p:cNvSpPr/>
            <p:nvPr/>
          </p:nvSpPr>
          <p:spPr>
            <a:xfrm>
              <a:off x="2643174" y="2500312"/>
              <a:ext cx="428628" cy="714380"/>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600"/>
            </a:p>
          </p:txBody>
        </p:sp>
      </p:grpSp>
      <p:grpSp>
        <p:nvGrpSpPr>
          <p:cNvPr id="32" name="组合 31"/>
          <p:cNvGrpSpPr/>
          <p:nvPr/>
        </p:nvGrpSpPr>
        <p:grpSpPr>
          <a:xfrm>
            <a:off x="1017301" y="796929"/>
            <a:ext cx="2041542" cy="4000528"/>
            <a:chOff x="142844" y="785800"/>
            <a:chExt cx="2382717" cy="4000528"/>
          </a:xfrm>
        </p:grpSpPr>
        <p:grpSp>
          <p:nvGrpSpPr>
            <p:cNvPr id="33" name="组合 32"/>
            <p:cNvGrpSpPr/>
            <p:nvPr/>
          </p:nvGrpSpPr>
          <p:grpSpPr>
            <a:xfrm>
              <a:off x="142844" y="785800"/>
              <a:ext cx="2146558" cy="4000528"/>
              <a:chOff x="142844" y="928676"/>
              <a:chExt cx="2146558" cy="4000528"/>
            </a:xfrm>
          </p:grpSpPr>
          <p:sp>
            <p:nvSpPr>
              <p:cNvPr id="40" name="TextBox 39"/>
              <p:cNvSpPr txBox="1"/>
              <p:nvPr/>
            </p:nvSpPr>
            <p:spPr>
              <a:xfrm>
                <a:off x="380971" y="2116156"/>
                <a:ext cx="824537" cy="230832"/>
              </a:xfrm>
              <a:prstGeom prst="rect">
                <a:avLst/>
              </a:prstGeom>
              <a:noFill/>
            </p:spPr>
            <p:txBody>
              <a:bodyPr wrap="square" rtlCol="0">
                <a:spAutoFit/>
              </a:bodyPr>
              <a:lstStyle/>
              <a:p>
                <a:r>
                  <a:rPr lang="zh-CN" altLang="en-US" sz="900" dirty="0">
                    <a:latin typeface="微软雅黑" pitchFamily="34" charset="-122"/>
                    <a:ea typeface="微软雅黑" pitchFamily="34" charset="-122"/>
                  </a:rPr>
                  <a:t> 总校区 </a:t>
                </a:r>
              </a:p>
            </p:txBody>
          </p:sp>
          <p:pic>
            <p:nvPicPr>
              <p:cNvPr id="41" name="Picture 4"/>
              <p:cNvPicPr>
                <a:picLocks noChangeAspect="1" noChangeArrowheads="1"/>
              </p:cNvPicPr>
              <p:nvPr/>
            </p:nvPicPr>
            <p:blipFill>
              <a:blip r:embed="rId10" cstate="email">
                <a:duotone>
                  <a:schemeClr val="accent5">
                    <a:shade val="45000"/>
                    <a:satMod val="135000"/>
                  </a:schemeClr>
                  <a:prstClr val="white"/>
                </a:duotone>
              </a:blip>
              <a:srcRect/>
              <a:stretch>
                <a:fillRect/>
              </a:stretch>
            </p:blipFill>
            <p:spPr bwMode="auto">
              <a:xfrm>
                <a:off x="285720" y="1687528"/>
                <a:ext cx="804858" cy="402429"/>
              </a:xfrm>
              <a:prstGeom prst="rect">
                <a:avLst/>
              </a:prstGeom>
              <a:noFill/>
              <a:ln w="9525">
                <a:noFill/>
                <a:miter lim="800000"/>
                <a:headEnd/>
                <a:tailEnd/>
              </a:ln>
              <a:effectLst/>
            </p:spPr>
          </p:pic>
          <p:pic>
            <p:nvPicPr>
              <p:cNvPr id="42" name="Picture 4"/>
              <p:cNvPicPr>
                <a:picLocks noChangeAspect="1" noChangeArrowheads="1"/>
              </p:cNvPicPr>
              <p:nvPr/>
            </p:nvPicPr>
            <p:blipFill>
              <a:blip r:embed="rId11" cstate="email">
                <a:duotone>
                  <a:schemeClr val="accent3">
                    <a:shade val="45000"/>
                    <a:satMod val="135000"/>
                  </a:schemeClr>
                  <a:prstClr val="white"/>
                </a:duotone>
              </a:blip>
              <a:srcRect/>
              <a:stretch>
                <a:fillRect/>
              </a:stretch>
            </p:blipFill>
            <p:spPr bwMode="auto">
              <a:xfrm>
                <a:off x="473835" y="3679039"/>
                <a:ext cx="428628" cy="321471"/>
              </a:xfrm>
              <a:prstGeom prst="rect">
                <a:avLst/>
              </a:prstGeom>
              <a:noFill/>
              <a:ln w="9525">
                <a:noFill/>
                <a:miter lim="800000"/>
                <a:headEnd/>
                <a:tailEnd/>
              </a:ln>
              <a:effectLst/>
            </p:spPr>
          </p:pic>
          <p:pic>
            <p:nvPicPr>
              <p:cNvPr id="43" name="Picture 4"/>
              <p:cNvPicPr>
                <a:picLocks noChangeAspect="1" noChangeArrowheads="1"/>
              </p:cNvPicPr>
              <p:nvPr/>
            </p:nvPicPr>
            <p:blipFill>
              <a:blip r:embed="rId12" cstate="email">
                <a:duotone>
                  <a:schemeClr val="accent2">
                    <a:shade val="45000"/>
                    <a:satMod val="135000"/>
                  </a:schemeClr>
                  <a:prstClr val="white"/>
                </a:duotone>
              </a:blip>
              <a:srcRect/>
              <a:stretch>
                <a:fillRect/>
              </a:stretch>
            </p:blipFill>
            <p:spPr bwMode="auto">
              <a:xfrm>
                <a:off x="473835" y="2750345"/>
                <a:ext cx="428628" cy="321471"/>
              </a:xfrm>
              <a:prstGeom prst="rect">
                <a:avLst/>
              </a:prstGeom>
              <a:noFill/>
              <a:ln w="9525">
                <a:noFill/>
                <a:miter lim="800000"/>
                <a:headEnd/>
                <a:tailEnd/>
              </a:ln>
              <a:effectLst/>
            </p:spPr>
          </p:pic>
          <p:pic>
            <p:nvPicPr>
              <p:cNvPr id="44" name="Picture 6"/>
              <p:cNvPicPr>
                <a:picLocks noChangeAspect="1" noChangeArrowheads="1"/>
              </p:cNvPicPr>
              <p:nvPr/>
            </p:nvPicPr>
            <p:blipFill>
              <a:blip r:embed="rId13" cstate="email"/>
              <a:srcRect/>
              <a:stretch>
                <a:fillRect/>
              </a:stretch>
            </p:blipFill>
            <p:spPr bwMode="auto">
              <a:xfrm>
                <a:off x="1500167" y="1222751"/>
                <a:ext cx="362045" cy="420305"/>
              </a:xfrm>
              <a:prstGeom prst="rect">
                <a:avLst/>
              </a:prstGeom>
              <a:noFill/>
              <a:ln w="9525">
                <a:noFill/>
                <a:miter lim="800000"/>
                <a:headEnd/>
                <a:tailEnd/>
              </a:ln>
              <a:effectLst/>
            </p:spPr>
          </p:pic>
          <p:pic>
            <p:nvPicPr>
              <p:cNvPr id="45" name="Picture 7"/>
              <p:cNvPicPr>
                <a:picLocks noChangeAspect="1" noChangeArrowheads="1"/>
              </p:cNvPicPr>
              <p:nvPr/>
            </p:nvPicPr>
            <p:blipFill>
              <a:blip r:embed="rId14" cstate="email"/>
              <a:srcRect/>
              <a:stretch>
                <a:fillRect/>
              </a:stretch>
            </p:blipFill>
            <p:spPr bwMode="auto">
              <a:xfrm>
                <a:off x="1556346" y="2846060"/>
                <a:ext cx="249686" cy="353722"/>
              </a:xfrm>
              <a:prstGeom prst="rect">
                <a:avLst/>
              </a:prstGeom>
              <a:noFill/>
              <a:ln w="9525">
                <a:noFill/>
                <a:miter lim="800000"/>
                <a:headEnd/>
                <a:tailEnd/>
              </a:ln>
              <a:effectLst/>
            </p:spPr>
          </p:pic>
          <p:pic>
            <p:nvPicPr>
              <p:cNvPr id="46" name="Picture 8"/>
              <p:cNvPicPr>
                <a:picLocks noChangeAspect="1" noChangeArrowheads="1"/>
              </p:cNvPicPr>
              <p:nvPr/>
            </p:nvPicPr>
            <p:blipFill>
              <a:blip r:embed="rId15" cstate="email"/>
              <a:srcRect/>
              <a:stretch>
                <a:fillRect/>
              </a:stretch>
            </p:blipFill>
            <p:spPr bwMode="auto">
              <a:xfrm>
                <a:off x="1529297" y="3616100"/>
                <a:ext cx="303785" cy="295462"/>
              </a:xfrm>
              <a:prstGeom prst="rect">
                <a:avLst/>
              </a:prstGeom>
              <a:noFill/>
              <a:ln w="9525">
                <a:noFill/>
                <a:miter lim="800000"/>
                <a:headEnd/>
                <a:tailEnd/>
              </a:ln>
              <a:effectLst/>
            </p:spPr>
          </p:pic>
          <p:pic>
            <p:nvPicPr>
              <p:cNvPr id="47" name="Picture 9"/>
              <p:cNvPicPr>
                <a:picLocks noChangeAspect="1" noChangeArrowheads="1"/>
              </p:cNvPicPr>
              <p:nvPr/>
            </p:nvPicPr>
            <p:blipFill>
              <a:blip r:embed="rId16" cstate="email"/>
              <a:srcRect/>
              <a:stretch>
                <a:fillRect/>
              </a:stretch>
            </p:blipFill>
            <p:spPr bwMode="auto">
              <a:xfrm>
                <a:off x="1533458" y="2059374"/>
                <a:ext cx="295462" cy="370368"/>
              </a:xfrm>
              <a:prstGeom prst="rect">
                <a:avLst/>
              </a:prstGeom>
              <a:noFill/>
              <a:ln w="9525">
                <a:noFill/>
                <a:miter lim="800000"/>
                <a:headEnd/>
                <a:tailEnd/>
              </a:ln>
              <a:effectLst/>
            </p:spPr>
          </p:pic>
          <p:pic>
            <p:nvPicPr>
              <p:cNvPr id="48" name="Picture 10"/>
              <p:cNvPicPr>
                <a:picLocks noChangeAspect="1" noChangeArrowheads="1"/>
              </p:cNvPicPr>
              <p:nvPr/>
            </p:nvPicPr>
            <p:blipFill>
              <a:blip r:embed="rId17" cstate="email"/>
              <a:srcRect/>
              <a:stretch>
                <a:fillRect/>
              </a:stretch>
            </p:blipFill>
            <p:spPr bwMode="auto">
              <a:xfrm>
                <a:off x="1538314" y="4327878"/>
                <a:ext cx="285751" cy="244136"/>
              </a:xfrm>
              <a:prstGeom prst="rect">
                <a:avLst/>
              </a:prstGeom>
              <a:noFill/>
              <a:ln w="9525">
                <a:noFill/>
                <a:miter lim="800000"/>
                <a:headEnd/>
                <a:tailEnd/>
              </a:ln>
              <a:effectLst/>
            </p:spPr>
          </p:pic>
          <p:sp>
            <p:nvSpPr>
              <p:cNvPr id="49" name="TextBox 48"/>
              <p:cNvSpPr txBox="1"/>
              <p:nvPr/>
            </p:nvSpPr>
            <p:spPr>
              <a:xfrm>
                <a:off x="390496" y="3071816"/>
                <a:ext cx="642942" cy="369332"/>
              </a:xfrm>
              <a:prstGeom prst="rect">
                <a:avLst/>
              </a:prstGeom>
              <a:noFill/>
            </p:spPr>
            <p:txBody>
              <a:bodyPr wrap="square" rtlCol="0">
                <a:spAutoFit/>
              </a:bodyPr>
              <a:lstStyle/>
              <a:p>
                <a:r>
                  <a:rPr lang="zh-CN" altLang="en-US" sz="900" dirty="0">
                    <a:latin typeface="微软雅黑" pitchFamily="34" charset="-122"/>
                    <a:ea typeface="微软雅黑" pitchFamily="34" charset="-122"/>
                  </a:rPr>
                  <a:t>分校区</a:t>
                </a:r>
              </a:p>
            </p:txBody>
          </p:sp>
          <p:sp>
            <p:nvSpPr>
              <p:cNvPr id="50" name="TextBox 49"/>
              <p:cNvSpPr txBox="1"/>
              <p:nvPr/>
            </p:nvSpPr>
            <p:spPr>
              <a:xfrm>
                <a:off x="400021" y="4000510"/>
                <a:ext cx="642942" cy="369332"/>
              </a:xfrm>
              <a:prstGeom prst="rect">
                <a:avLst/>
              </a:prstGeom>
              <a:noFill/>
            </p:spPr>
            <p:txBody>
              <a:bodyPr wrap="square" rtlCol="0">
                <a:spAutoFit/>
              </a:bodyPr>
              <a:lstStyle/>
              <a:p>
                <a:r>
                  <a:rPr lang="zh-CN" altLang="en-US" sz="900" dirty="0">
                    <a:latin typeface="微软雅黑" pitchFamily="34" charset="-122"/>
                    <a:ea typeface="微软雅黑" pitchFamily="34" charset="-122"/>
                  </a:rPr>
                  <a:t>分校区</a:t>
                </a:r>
              </a:p>
            </p:txBody>
          </p:sp>
          <p:sp>
            <p:nvSpPr>
              <p:cNvPr id="51" name="TextBox 50"/>
              <p:cNvSpPr txBox="1"/>
              <p:nvPr/>
            </p:nvSpPr>
            <p:spPr>
              <a:xfrm>
                <a:off x="1285852" y="1611149"/>
                <a:ext cx="1003550" cy="230832"/>
              </a:xfrm>
              <a:prstGeom prst="rect">
                <a:avLst/>
              </a:prstGeom>
              <a:noFill/>
            </p:spPr>
            <p:txBody>
              <a:bodyPr wrap="square" rtlCol="0">
                <a:spAutoFit/>
              </a:bodyPr>
              <a:lstStyle/>
              <a:p>
                <a:r>
                  <a:rPr lang="zh-CN" altLang="en-US" sz="900" dirty="0">
                    <a:latin typeface="微软雅黑" pitchFamily="34" charset="-122"/>
                    <a:ea typeface="微软雅黑" pitchFamily="34" charset="-122"/>
                  </a:rPr>
                  <a:t>系统管理员</a:t>
                </a:r>
              </a:p>
            </p:txBody>
          </p:sp>
          <p:sp>
            <p:nvSpPr>
              <p:cNvPr id="52" name="TextBox 51"/>
              <p:cNvSpPr txBox="1"/>
              <p:nvPr/>
            </p:nvSpPr>
            <p:spPr>
              <a:xfrm>
                <a:off x="1285851" y="2396967"/>
                <a:ext cx="952507" cy="3693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门户管理员</a:t>
                </a:r>
              </a:p>
            </p:txBody>
          </p:sp>
          <p:sp>
            <p:nvSpPr>
              <p:cNvPr id="53" name="TextBox 52"/>
              <p:cNvSpPr txBox="1"/>
              <p:nvPr/>
            </p:nvSpPr>
            <p:spPr>
              <a:xfrm>
                <a:off x="1285852" y="3182785"/>
                <a:ext cx="952506" cy="2308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教师</a:t>
                </a:r>
              </a:p>
            </p:txBody>
          </p:sp>
          <p:sp>
            <p:nvSpPr>
              <p:cNvPr id="54" name="TextBox 53"/>
              <p:cNvSpPr txBox="1"/>
              <p:nvPr/>
            </p:nvSpPr>
            <p:spPr>
              <a:xfrm>
                <a:off x="1285852" y="3897165"/>
                <a:ext cx="857256" cy="2308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学生</a:t>
                </a:r>
              </a:p>
            </p:txBody>
          </p:sp>
          <p:sp>
            <p:nvSpPr>
              <p:cNvPr id="55" name="TextBox 54"/>
              <p:cNvSpPr txBox="1"/>
              <p:nvPr/>
            </p:nvSpPr>
            <p:spPr>
              <a:xfrm>
                <a:off x="1285852" y="4572014"/>
                <a:ext cx="857256" cy="2308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校领导</a:t>
                </a:r>
              </a:p>
            </p:txBody>
          </p:sp>
          <p:sp>
            <p:nvSpPr>
              <p:cNvPr id="56" name="矩形 55"/>
              <p:cNvSpPr/>
              <p:nvPr/>
            </p:nvSpPr>
            <p:spPr>
              <a:xfrm>
                <a:off x="142876" y="1142990"/>
                <a:ext cx="2071670"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57" name="直接连接符 56"/>
              <p:cNvCxnSpPr/>
              <p:nvPr/>
            </p:nvCxnSpPr>
            <p:spPr>
              <a:xfrm rot="5400000">
                <a:off x="-465173" y="3035303"/>
                <a:ext cx="3357586" cy="1588"/>
              </a:xfrm>
              <a:prstGeom prst="line">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cxnSp>
          <p:sp>
            <p:nvSpPr>
              <p:cNvPr id="58" name="矩形 57"/>
              <p:cNvSpPr/>
              <p:nvPr/>
            </p:nvSpPr>
            <p:spPr>
              <a:xfrm>
                <a:off x="142844" y="928676"/>
                <a:ext cx="2071702" cy="285752"/>
              </a:xfrm>
              <a:prstGeom prst="rect">
                <a:avLst/>
              </a:prstGeom>
              <a:solidFill>
                <a:schemeClr val="accent2">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dirty="0">
                    <a:latin typeface="微软雅黑" pitchFamily="34" charset="-122"/>
                    <a:ea typeface="微软雅黑" pitchFamily="34" charset="-122"/>
                  </a:rPr>
                  <a:t>校区及人员</a:t>
                </a:r>
              </a:p>
            </p:txBody>
          </p:sp>
        </p:grpSp>
        <p:grpSp>
          <p:nvGrpSpPr>
            <p:cNvPr id="34" name="组合 33"/>
            <p:cNvGrpSpPr/>
            <p:nvPr/>
          </p:nvGrpSpPr>
          <p:grpSpPr>
            <a:xfrm>
              <a:off x="2239809" y="1214428"/>
              <a:ext cx="285752" cy="3286148"/>
              <a:chOff x="2239809" y="1357304"/>
              <a:chExt cx="285752" cy="3286148"/>
            </a:xfrm>
          </p:grpSpPr>
          <p:sp>
            <p:nvSpPr>
              <p:cNvPr id="35" name="右箭头 34"/>
              <p:cNvSpPr/>
              <p:nvPr/>
            </p:nvSpPr>
            <p:spPr>
              <a:xfrm>
                <a:off x="2239809" y="1357304"/>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600"/>
              </a:p>
            </p:txBody>
          </p:sp>
          <p:sp>
            <p:nvSpPr>
              <p:cNvPr id="36" name="右箭头 35"/>
              <p:cNvSpPr/>
              <p:nvPr/>
            </p:nvSpPr>
            <p:spPr>
              <a:xfrm>
                <a:off x="2239809" y="2107403"/>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600"/>
              </a:p>
            </p:txBody>
          </p:sp>
          <p:sp>
            <p:nvSpPr>
              <p:cNvPr id="37" name="右箭头 36"/>
              <p:cNvSpPr/>
              <p:nvPr/>
            </p:nvSpPr>
            <p:spPr>
              <a:xfrm>
                <a:off x="2239809" y="2857502"/>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600"/>
              </a:p>
            </p:txBody>
          </p:sp>
          <p:sp>
            <p:nvSpPr>
              <p:cNvPr id="38" name="右箭头 37"/>
              <p:cNvSpPr/>
              <p:nvPr/>
            </p:nvSpPr>
            <p:spPr>
              <a:xfrm>
                <a:off x="2239809" y="3607601"/>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600"/>
              </a:p>
            </p:txBody>
          </p:sp>
          <p:sp>
            <p:nvSpPr>
              <p:cNvPr id="39" name="右箭头 38"/>
              <p:cNvSpPr/>
              <p:nvPr/>
            </p:nvSpPr>
            <p:spPr>
              <a:xfrm>
                <a:off x="2239809" y="4357700"/>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600"/>
              </a:p>
            </p:txBody>
          </p:sp>
        </p:grpSp>
      </p:grpSp>
      <p:grpSp>
        <p:nvGrpSpPr>
          <p:cNvPr id="59" name="组合 58"/>
          <p:cNvGrpSpPr/>
          <p:nvPr/>
        </p:nvGrpSpPr>
        <p:grpSpPr>
          <a:xfrm>
            <a:off x="3239018" y="796929"/>
            <a:ext cx="3989242" cy="4000528"/>
            <a:chOff x="2786050" y="928676"/>
            <a:chExt cx="4429156" cy="4000528"/>
          </a:xfrm>
        </p:grpSpPr>
        <p:grpSp>
          <p:nvGrpSpPr>
            <p:cNvPr id="60" name="组合 59"/>
            <p:cNvGrpSpPr/>
            <p:nvPr/>
          </p:nvGrpSpPr>
          <p:grpSpPr>
            <a:xfrm>
              <a:off x="2786050" y="928676"/>
              <a:ext cx="4429156" cy="4000528"/>
              <a:chOff x="2786050" y="928676"/>
              <a:chExt cx="4429156" cy="4000528"/>
            </a:xfrm>
          </p:grpSpPr>
          <p:sp>
            <p:nvSpPr>
              <p:cNvPr id="62" name="矩形 61"/>
              <p:cNvSpPr/>
              <p:nvPr/>
            </p:nvSpPr>
            <p:spPr>
              <a:xfrm>
                <a:off x="2786050" y="1071552"/>
                <a:ext cx="4429156" cy="3857652"/>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3" name="矩形 62"/>
              <p:cNvSpPr/>
              <p:nvPr/>
            </p:nvSpPr>
            <p:spPr>
              <a:xfrm>
                <a:off x="2921713" y="928676"/>
                <a:ext cx="2725502" cy="285752"/>
              </a:xfrm>
              <a:prstGeom prst="rect">
                <a:avLst/>
              </a:prstGeom>
              <a:solidFill>
                <a:schemeClr val="accent1">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spcBef>
                    <a:spcPct val="0"/>
                  </a:spcBef>
                </a:pPr>
                <a:r>
                  <a:rPr lang="zh-CN" altLang="en-US" sz="900" dirty="0">
                    <a:solidFill>
                      <a:srgbClr val="000000"/>
                    </a:solidFill>
                    <a:sym typeface="微软雅黑" pitchFamily="34" charset="-122"/>
                  </a:rPr>
                  <a:t>统一管理平台</a:t>
                </a:r>
              </a:p>
            </p:txBody>
          </p:sp>
          <p:sp>
            <p:nvSpPr>
              <p:cNvPr id="64" name="矩形 63"/>
              <p:cNvSpPr/>
              <p:nvPr/>
            </p:nvSpPr>
            <p:spPr>
              <a:xfrm>
                <a:off x="3131841" y="1328924"/>
                <a:ext cx="1034477" cy="108000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r>
                  <a:rPr lang="zh-CN" altLang="en-US" sz="1050" b="1" dirty="0" smtClean="0">
                    <a:solidFill>
                      <a:schemeClr val="bg1"/>
                    </a:solidFill>
                    <a:latin typeface="微软雅黑" pitchFamily="34" charset="-122"/>
                    <a:ea typeface="微软雅黑" pitchFamily="34" charset="-122"/>
                  </a:rPr>
                  <a:t> 统一门户</a:t>
                </a:r>
                <a:endParaRPr lang="en-US" altLang="zh-CN" sz="1050" b="1" dirty="0" smtClean="0">
                  <a:solidFill>
                    <a:schemeClr val="bg1"/>
                  </a:solidFill>
                  <a:latin typeface="微软雅黑" pitchFamily="34" charset="-122"/>
                  <a:ea typeface="微软雅黑" pitchFamily="34" charset="-122"/>
                </a:endParaRPr>
              </a:p>
              <a:p>
                <a:r>
                  <a:rPr lang="zh-CN" altLang="en-US" sz="1050" b="1" dirty="0" smtClean="0">
                    <a:solidFill>
                      <a:schemeClr val="bg1"/>
                    </a:solidFill>
                    <a:latin typeface="微软雅黑" pitchFamily="34" charset="-122"/>
                    <a:ea typeface="微软雅黑" pitchFamily="34" charset="-122"/>
                  </a:rPr>
                  <a:t> （</a:t>
                </a:r>
                <a:r>
                  <a:rPr lang="zh-CN" altLang="en-US" sz="1050" b="1" dirty="0">
                    <a:solidFill>
                      <a:schemeClr val="bg1"/>
                    </a:solidFill>
                    <a:latin typeface="微软雅黑" pitchFamily="34" charset="-122"/>
                    <a:ea typeface="微软雅黑" pitchFamily="34" charset="-122"/>
                  </a:rPr>
                  <a:t>教师）</a:t>
                </a:r>
              </a:p>
            </p:txBody>
          </p:sp>
          <p:sp>
            <p:nvSpPr>
              <p:cNvPr id="65" name="矩形 64"/>
              <p:cNvSpPr/>
              <p:nvPr/>
            </p:nvSpPr>
            <p:spPr>
              <a:xfrm>
                <a:off x="3132323" y="2552940"/>
                <a:ext cx="1033994"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r>
                  <a:rPr lang="zh-CN" altLang="en-US" sz="1050" b="1" dirty="0">
                    <a:solidFill>
                      <a:schemeClr val="bg1"/>
                    </a:solidFill>
                    <a:latin typeface="微软雅黑" pitchFamily="34" charset="-122"/>
                    <a:ea typeface="微软雅黑" pitchFamily="34" charset="-122"/>
                  </a:rPr>
                  <a:t>单点</a:t>
                </a:r>
                <a:r>
                  <a:rPr lang="zh-CN" altLang="en-US" sz="1050" b="1" dirty="0" smtClean="0">
                    <a:solidFill>
                      <a:schemeClr val="bg1"/>
                    </a:solidFill>
                    <a:latin typeface="微软雅黑" pitchFamily="34" charset="-122"/>
                    <a:ea typeface="微软雅黑" pitchFamily="34" charset="-122"/>
                  </a:rPr>
                  <a:t>登录</a:t>
                </a:r>
                <a:endParaRPr lang="en-US" altLang="zh-CN" sz="1050" b="1" dirty="0" smtClean="0">
                  <a:solidFill>
                    <a:schemeClr val="bg1"/>
                  </a:solidFill>
                  <a:latin typeface="微软雅黑" pitchFamily="34" charset="-122"/>
                  <a:ea typeface="微软雅黑" pitchFamily="34" charset="-122"/>
                </a:endParaRPr>
              </a:p>
              <a:p>
                <a:pPr lvl="0"/>
                <a:r>
                  <a:rPr lang="en-US" altLang="zh-CN" sz="1050" b="1" dirty="0">
                    <a:solidFill>
                      <a:schemeClr val="bg1"/>
                    </a:solidFill>
                    <a:latin typeface="微软雅黑" pitchFamily="34" charset="-122"/>
                    <a:ea typeface="微软雅黑" pitchFamily="34" charset="-122"/>
                  </a:rPr>
                  <a:t> </a:t>
                </a:r>
                <a:r>
                  <a:rPr lang="en-US" altLang="zh-CN" sz="1050" b="1" dirty="0" smtClean="0">
                    <a:solidFill>
                      <a:schemeClr val="bg1"/>
                    </a:solidFill>
                    <a:latin typeface="微软雅黑" pitchFamily="34" charset="-122"/>
                    <a:ea typeface="微软雅黑" pitchFamily="34" charset="-122"/>
                  </a:rPr>
                  <a:t>  </a:t>
                </a:r>
                <a:r>
                  <a:rPr lang="zh-CN" altLang="en-US" sz="1050" b="1" dirty="0" smtClean="0">
                    <a:solidFill>
                      <a:schemeClr val="bg1"/>
                    </a:solidFill>
                    <a:latin typeface="微软雅黑" pitchFamily="34" charset="-122"/>
                    <a:ea typeface="微软雅黑" pitchFamily="34" charset="-122"/>
                  </a:rPr>
                  <a:t>首页</a:t>
                </a:r>
                <a:endParaRPr lang="zh-CN" altLang="en-US" sz="1050" b="1" dirty="0">
                  <a:solidFill>
                    <a:schemeClr val="bg1"/>
                  </a:solidFill>
                  <a:latin typeface="微软雅黑" pitchFamily="34" charset="-122"/>
                  <a:ea typeface="微软雅黑" pitchFamily="34" charset="-122"/>
                </a:endParaRPr>
              </a:p>
            </p:txBody>
          </p:sp>
          <p:sp>
            <p:nvSpPr>
              <p:cNvPr id="66" name="矩形 65"/>
              <p:cNvSpPr/>
              <p:nvPr/>
            </p:nvSpPr>
            <p:spPr>
              <a:xfrm>
                <a:off x="4288788" y="1328924"/>
                <a:ext cx="1034485" cy="108000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r>
                  <a:rPr lang="zh-CN" altLang="en-US" sz="1050" b="1" dirty="0" smtClean="0">
                    <a:solidFill>
                      <a:schemeClr val="bg1"/>
                    </a:solidFill>
                    <a:latin typeface="微软雅黑" pitchFamily="34" charset="-122"/>
                    <a:ea typeface="微软雅黑" pitchFamily="34" charset="-122"/>
                  </a:rPr>
                  <a:t>  统一门户</a:t>
                </a:r>
                <a:endParaRPr lang="en-US" altLang="zh-CN" sz="1050" b="1" dirty="0" smtClean="0">
                  <a:solidFill>
                    <a:schemeClr val="bg1"/>
                  </a:solidFill>
                  <a:latin typeface="微软雅黑" pitchFamily="34" charset="-122"/>
                  <a:ea typeface="微软雅黑" pitchFamily="34" charset="-122"/>
                </a:endParaRPr>
              </a:p>
              <a:p>
                <a:r>
                  <a:rPr lang="zh-CN" altLang="en-US" sz="1050" b="1" dirty="0" smtClean="0">
                    <a:solidFill>
                      <a:schemeClr val="bg1"/>
                    </a:solidFill>
                    <a:latin typeface="微软雅黑" pitchFamily="34" charset="-122"/>
                    <a:ea typeface="微软雅黑" pitchFamily="34" charset="-122"/>
                  </a:rPr>
                  <a:t>  （</a:t>
                </a:r>
                <a:r>
                  <a:rPr lang="zh-CN" altLang="en-US" sz="1050" b="1" dirty="0">
                    <a:solidFill>
                      <a:schemeClr val="bg1"/>
                    </a:solidFill>
                    <a:latin typeface="微软雅黑" pitchFamily="34" charset="-122"/>
                    <a:ea typeface="微软雅黑" pitchFamily="34" charset="-122"/>
                  </a:rPr>
                  <a:t>学生）</a:t>
                </a:r>
              </a:p>
            </p:txBody>
          </p:sp>
          <p:sp>
            <p:nvSpPr>
              <p:cNvPr id="67" name="矩形 66"/>
              <p:cNvSpPr/>
              <p:nvPr/>
            </p:nvSpPr>
            <p:spPr>
              <a:xfrm>
                <a:off x="4288788" y="2560405"/>
                <a:ext cx="1034485"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r>
                  <a:rPr lang="zh-CN" altLang="en-US" sz="1050" b="1" dirty="0" smtClean="0">
                    <a:solidFill>
                      <a:schemeClr val="bg1"/>
                    </a:solidFill>
                    <a:latin typeface="微软雅黑" pitchFamily="34" charset="-122"/>
                    <a:ea typeface="微软雅黑" pitchFamily="34" charset="-122"/>
                  </a:rPr>
                  <a:t>  统一认证</a:t>
                </a:r>
                <a:endParaRPr lang="en-US" altLang="zh-CN" sz="1050" b="1" dirty="0" smtClean="0">
                  <a:solidFill>
                    <a:schemeClr val="bg1"/>
                  </a:solidFill>
                  <a:latin typeface="微软雅黑" pitchFamily="34" charset="-122"/>
                  <a:ea typeface="微软雅黑" pitchFamily="34" charset="-122"/>
                </a:endParaRPr>
              </a:p>
              <a:p>
                <a:pPr lvl="0"/>
                <a:r>
                  <a:rPr lang="zh-CN" altLang="en-US" sz="1050" b="1" dirty="0" smtClean="0">
                    <a:solidFill>
                      <a:schemeClr val="bg1"/>
                    </a:solidFill>
                    <a:latin typeface="微软雅黑" pitchFamily="34" charset="-122"/>
                    <a:ea typeface="微软雅黑" pitchFamily="34" charset="-122"/>
                  </a:rPr>
                  <a:t>     服务</a:t>
                </a:r>
                <a:endParaRPr lang="zh-CN" altLang="en-US" sz="1050" b="1" dirty="0">
                  <a:solidFill>
                    <a:schemeClr val="bg1"/>
                  </a:solidFill>
                  <a:latin typeface="微软雅黑" pitchFamily="34" charset="-122"/>
                  <a:ea typeface="微软雅黑" pitchFamily="34" charset="-122"/>
                </a:endParaRPr>
              </a:p>
            </p:txBody>
          </p:sp>
          <p:sp>
            <p:nvSpPr>
              <p:cNvPr id="68" name="矩形 67"/>
              <p:cNvSpPr/>
              <p:nvPr/>
            </p:nvSpPr>
            <p:spPr>
              <a:xfrm>
                <a:off x="3132323" y="3777076"/>
                <a:ext cx="1033994" cy="108000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r>
                  <a:rPr lang="zh-CN" altLang="en-US" sz="1050" b="1" dirty="0" smtClean="0">
                    <a:solidFill>
                      <a:schemeClr val="bg1"/>
                    </a:solidFill>
                    <a:latin typeface="微软雅黑" pitchFamily="34" charset="-122"/>
                    <a:ea typeface="微软雅黑" pitchFamily="34" charset="-122"/>
                  </a:rPr>
                  <a:t> 统一门户</a:t>
                </a:r>
                <a:endParaRPr lang="en-US" altLang="zh-CN" sz="1050" b="1" dirty="0" smtClean="0">
                  <a:solidFill>
                    <a:schemeClr val="bg1"/>
                  </a:solidFill>
                  <a:latin typeface="微软雅黑" pitchFamily="34" charset="-122"/>
                  <a:ea typeface="微软雅黑" pitchFamily="34" charset="-122"/>
                </a:endParaRPr>
              </a:p>
              <a:p>
                <a:pPr lvl="0"/>
                <a:r>
                  <a:rPr lang="zh-CN" altLang="en-US" sz="1050" b="1" dirty="0" smtClean="0">
                    <a:solidFill>
                      <a:schemeClr val="bg1"/>
                    </a:solidFill>
                    <a:latin typeface="微软雅黑" pitchFamily="34" charset="-122"/>
                    <a:ea typeface="微软雅黑" pitchFamily="34" charset="-122"/>
                  </a:rPr>
                  <a:t>    管理</a:t>
                </a:r>
                <a:endParaRPr lang="zh-CN" altLang="en-US" sz="1050" b="1" dirty="0">
                  <a:solidFill>
                    <a:schemeClr val="bg1"/>
                  </a:solidFill>
                  <a:latin typeface="微软雅黑" pitchFamily="34" charset="-122"/>
                  <a:ea typeface="微软雅黑" pitchFamily="34" charset="-122"/>
                </a:endParaRPr>
              </a:p>
            </p:txBody>
          </p:sp>
          <p:sp>
            <p:nvSpPr>
              <p:cNvPr id="69" name="矩形 68"/>
              <p:cNvSpPr/>
              <p:nvPr/>
            </p:nvSpPr>
            <p:spPr>
              <a:xfrm>
                <a:off x="4297848" y="3777076"/>
                <a:ext cx="1034485" cy="108000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r>
                  <a:rPr lang="zh-CN" altLang="en-US" sz="1050" b="1" dirty="0" smtClean="0">
                    <a:solidFill>
                      <a:schemeClr val="bg1"/>
                    </a:solidFill>
                    <a:latin typeface="微软雅黑" pitchFamily="34" charset="-122"/>
                    <a:ea typeface="微软雅黑" pitchFamily="34" charset="-122"/>
                  </a:rPr>
                  <a:t>  统一认证</a:t>
                </a:r>
                <a:endParaRPr lang="en-US" altLang="zh-CN" sz="1050" b="1" dirty="0" smtClean="0">
                  <a:solidFill>
                    <a:schemeClr val="bg1"/>
                  </a:solidFill>
                  <a:latin typeface="微软雅黑" pitchFamily="34" charset="-122"/>
                  <a:ea typeface="微软雅黑" pitchFamily="34" charset="-122"/>
                </a:endParaRPr>
              </a:p>
              <a:p>
                <a:r>
                  <a:rPr lang="zh-CN" altLang="en-US" sz="1050" b="1" dirty="0" smtClean="0">
                    <a:solidFill>
                      <a:schemeClr val="bg1"/>
                    </a:solidFill>
                    <a:latin typeface="微软雅黑" pitchFamily="34" charset="-122"/>
                    <a:ea typeface="微软雅黑" pitchFamily="34" charset="-122"/>
                  </a:rPr>
                  <a:t>    管理</a:t>
                </a:r>
                <a:endParaRPr lang="zh-CN" altLang="en-US" sz="1050" b="1" dirty="0">
                  <a:solidFill>
                    <a:schemeClr val="bg1"/>
                  </a:solidFill>
                  <a:latin typeface="微软雅黑" pitchFamily="34" charset="-122"/>
                  <a:ea typeface="微软雅黑" pitchFamily="34" charset="-122"/>
                </a:endParaRPr>
              </a:p>
            </p:txBody>
          </p:sp>
          <p:sp>
            <p:nvSpPr>
              <p:cNvPr id="70" name="矩形 69"/>
              <p:cNvSpPr/>
              <p:nvPr/>
            </p:nvSpPr>
            <p:spPr>
              <a:xfrm>
                <a:off x="3253988" y="1766721"/>
                <a:ext cx="820195" cy="461665"/>
              </a:xfrm>
              <a:prstGeom prst="rect">
                <a:avLst/>
              </a:prstGeom>
            </p:spPr>
            <p:txBody>
              <a:bodyPr wrap="square">
                <a:spAutoFit/>
              </a:bodyPr>
              <a:lstStyle/>
              <a:p>
                <a:r>
                  <a:rPr lang="zh-CN" altLang="en-US" sz="800" dirty="0">
                    <a:solidFill>
                      <a:schemeClr val="bg1"/>
                    </a:solidFill>
                    <a:latin typeface="微软雅黑" pitchFamily="34" charset="-122"/>
                    <a:ea typeface="微软雅黑" pitchFamily="34" charset="-122"/>
                  </a:rPr>
                  <a:t>教师首页</a:t>
                </a:r>
              </a:p>
              <a:p>
                <a:r>
                  <a:rPr lang="zh-CN" altLang="en-US" sz="800" dirty="0">
                    <a:solidFill>
                      <a:schemeClr val="bg1"/>
                    </a:solidFill>
                    <a:latin typeface="微软雅黑" pitchFamily="34" charset="-122"/>
                    <a:ea typeface="微软雅黑" pitchFamily="34" charset="-122"/>
                  </a:rPr>
                  <a:t>通知公告</a:t>
                </a:r>
              </a:p>
              <a:p>
                <a:r>
                  <a:rPr lang="zh-CN" altLang="en-US" sz="800" dirty="0">
                    <a:solidFill>
                      <a:schemeClr val="bg1"/>
                    </a:solidFill>
                    <a:latin typeface="微软雅黑" pitchFamily="34" charset="-122"/>
                    <a:ea typeface="微软雅黑" pitchFamily="34" charset="-122"/>
                  </a:rPr>
                  <a:t>校内资讯</a:t>
                </a:r>
              </a:p>
            </p:txBody>
          </p:sp>
          <p:sp>
            <p:nvSpPr>
              <p:cNvPr id="71" name="矩形 70"/>
              <p:cNvSpPr/>
              <p:nvPr/>
            </p:nvSpPr>
            <p:spPr>
              <a:xfrm>
                <a:off x="3268952" y="2933503"/>
                <a:ext cx="586809" cy="461665"/>
              </a:xfrm>
              <a:prstGeom prst="rect">
                <a:avLst/>
              </a:prstGeom>
            </p:spPr>
            <p:txBody>
              <a:bodyPr wrap="square">
                <a:spAutoFit/>
              </a:bodyPr>
              <a:lstStyle/>
              <a:p>
                <a:r>
                  <a:rPr lang="zh-CN" altLang="en-US" sz="800" dirty="0" smtClean="0">
                    <a:solidFill>
                      <a:schemeClr val="bg1"/>
                    </a:solidFill>
                    <a:latin typeface="微软雅黑" pitchFamily="34" charset="-122"/>
                    <a:ea typeface="微软雅黑" pitchFamily="34" charset="-122"/>
                  </a:rPr>
                  <a:t>统一</a:t>
                </a:r>
                <a:endParaRPr lang="en-US" altLang="zh-CN" sz="800" dirty="0" smtClean="0">
                  <a:solidFill>
                    <a:schemeClr val="bg1"/>
                  </a:solidFill>
                  <a:latin typeface="微软雅黑" pitchFamily="34" charset="-122"/>
                  <a:ea typeface="微软雅黑" pitchFamily="34" charset="-122"/>
                </a:endParaRPr>
              </a:p>
              <a:p>
                <a:r>
                  <a:rPr lang="zh-CN" altLang="en-US" sz="800" dirty="0" smtClean="0">
                    <a:solidFill>
                      <a:schemeClr val="bg1"/>
                    </a:solidFill>
                    <a:latin typeface="微软雅黑" pitchFamily="34" charset="-122"/>
                    <a:ea typeface="微软雅黑" pitchFamily="34" charset="-122"/>
                  </a:rPr>
                  <a:t>登录</a:t>
                </a:r>
                <a:endParaRPr lang="en-US" altLang="zh-CN" sz="800" dirty="0" smtClean="0">
                  <a:solidFill>
                    <a:schemeClr val="bg1"/>
                  </a:solidFill>
                  <a:latin typeface="微软雅黑" pitchFamily="34" charset="-122"/>
                  <a:ea typeface="微软雅黑" pitchFamily="34" charset="-122"/>
                </a:endParaRPr>
              </a:p>
              <a:p>
                <a:r>
                  <a:rPr lang="zh-CN" altLang="en-US" sz="800" dirty="0" smtClean="0">
                    <a:solidFill>
                      <a:schemeClr val="bg1"/>
                    </a:solidFill>
                    <a:latin typeface="微软雅黑" pitchFamily="34" charset="-122"/>
                    <a:ea typeface="微软雅黑" pitchFamily="34" charset="-122"/>
                  </a:rPr>
                  <a:t>首页</a:t>
                </a:r>
                <a:endParaRPr lang="zh-CN" altLang="en-US" sz="800" dirty="0">
                  <a:solidFill>
                    <a:schemeClr val="bg1"/>
                  </a:solidFill>
                  <a:latin typeface="微软雅黑" pitchFamily="34" charset="-122"/>
                  <a:ea typeface="微软雅黑" pitchFamily="34" charset="-122"/>
                </a:endParaRPr>
              </a:p>
            </p:txBody>
          </p:sp>
          <p:sp>
            <p:nvSpPr>
              <p:cNvPr id="72" name="矩形 71"/>
              <p:cNvSpPr/>
              <p:nvPr/>
            </p:nvSpPr>
            <p:spPr>
              <a:xfrm>
                <a:off x="4437932" y="1766721"/>
                <a:ext cx="966393" cy="461665"/>
              </a:xfrm>
              <a:prstGeom prst="rect">
                <a:avLst/>
              </a:prstGeom>
            </p:spPr>
            <p:txBody>
              <a:bodyPr wrap="square">
                <a:spAutoFit/>
              </a:bodyPr>
              <a:lstStyle/>
              <a:p>
                <a:r>
                  <a:rPr lang="zh-CN" altLang="en-US" sz="800" dirty="0">
                    <a:solidFill>
                      <a:schemeClr val="bg1"/>
                    </a:solidFill>
                    <a:latin typeface="微软雅黑" pitchFamily="34" charset="-122"/>
                    <a:ea typeface="微软雅黑" pitchFamily="34" charset="-122"/>
                  </a:rPr>
                  <a:t>学生首页</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通知公告 </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表彰违纪 </a:t>
                </a:r>
              </a:p>
            </p:txBody>
          </p:sp>
          <p:sp>
            <p:nvSpPr>
              <p:cNvPr id="73" name="矩形 72"/>
              <p:cNvSpPr/>
              <p:nvPr/>
            </p:nvSpPr>
            <p:spPr>
              <a:xfrm>
                <a:off x="4343874" y="2964524"/>
                <a:ext cx="1143008" cy="461665"/>
              </a:xfrm>
              <a:prstGeom prst="rect">
                <a:avLst/>
              </a:prstGeom>
            </p:spPr>
            <p:txBody>
              <a:bodyPr wrap="square">
                <a:spAutoFit/>
              </a:bodyPr>
              <a:lstStyle/>
              <a:p>
                <a:r>
                  <a:rPr lang="zh-CN" altLang="en-US" sz="800" dirty="0">
                    <a:solidFill>
                      <a:schemeClr val="bg1"/>
                    </a:solidFill>
                    <a:latin typeface="微软雅黑" pitchFamily="34" charset="-122"/>
                    <a:ea typeface="微软雅黑" pitchFamily="34" charset="-122"/>
                  </a:rPr>
                  <a:t>统一认证支持</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用户会话密钥</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统一退出支持</a:t>
                </a:r>
              </a:p>
            </p:txBody>
          </p:sp>
          <p:sp>
            <p:nvSpPr>
              <p:cNvPr id="74" name="矩形 73"/>
              <p:cNvSpPr/>
              <p:nvPr/>
            </p:nvSpPr>
            <p:spPr>
              <a:xfrm>
                <a:off x="3093956" y="4126815"/>
                <a:ext cx="1214415" cy="584775"/>
              </a:xfrm>
              <a:prstGeom prst="rect">
                <a:avLst/>
              </a:prstGeom>
            </p:spPr>
            <p:txBody>
              <a:bodyPr wrap="square">
                <a:spAutoFit/>
              </a:bodyPr>
              <a:lstStyle/>
              <a:p>
                <a:r>
                  <a:rPr lang="zh-CN" altLang="en-US" sz="800" dirty="0">
                    <a:solidFill>
                      <a:schemeClr val="bg1"/>
                    </a:solidFill>
                    <a:latin typeface="微软雅黑" pitchFamily="34" charset="-122"/>
                    <a:ea typeface="微软雅黑" pitchFamily="34" charset="-122"/>
                  </a:rPr>
                  <a:t>灵活的栏目管理</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灵活的内容维护控制 灵活的页面模板机制</a:t>
                </a:r>
              </a:p>
            </p:txBody>
          </p:sp>
        </p:grpSp>
        <p:sp>
          <p:nvSpPr>
            <p:cNvPr id="61" name="矩形 60"/>
            <p:cNvSpPr/>
            <p:nvPr/>
          </p:nvSpPr>
          <p:spPr>
            <a:xfrm>
              <a:off x="4358688" y="4126815"/>
              <a:ext cx="1006652" cy="584775"/>
            </a:xfrm>
            <a:prstGeom prst="rect">
              <a:avLst/>
            </a:prstGeom>
          </p:spPr>
          <p:txBody>
            <a:bodyPr wrap="square">
              <a:spAutoFit/>
            </a:bodyPr>
            <a:lstStyle/>
            <a:p>
              <a:r>
                <a:rPr lang="zh-CN" altLang="en-US" sz="800" dirty="0">
                  <a:solidFill>
                    <a:schemeClr val="bg1"/>
                  </a:solidFill>
                  <a:latin typeface="微软雅黑" pitchFamily="34" charset="-122"/>
                  <a:ea typeface="微软雅黑" pitchFamily="34" charset="-122"/>
                </a:rPr>
                <a:t>统一</a:t>
              </a:r>
              <a:r>
                <a:rPr lang="zh-CN" altLang="en-US" sz="800" dirty="0" smtClean="0">
                  <a:solidFill>
                    <a:schemeClr val="bg1"/>
                  </a:solidFill>
                  <a:latin typeface="微软雅黑" pitchFamily="34" charset="-122"/>
                  <a:ea typeface="微软雅黑" pitchFamily="34" charset="-122"/>
                </a:rPr>
                <a:t>的</a:t>
              </a:r>
              <a:endParaRPr lang="en-US" altLang="zh-CN" sz="800" dirty="0" smtClean="0">
                <a:solidFill>
                  <a:schemeClr val="bg1"/>
                </a:solidFill>
                <a:latin typeface="微软雅黑" pitchFamily="34" charset="-122"/>
                <a:ea typeface="微软雅黑" pitchFamily="34" charset="-122"/>
              </a:endParaRPr>
            </a:p>
            <a:p>
              <a:r>
                <a:rPr lang="zh-CN" altLang="en-US" sz="800" dirty="0" smtClean="0">
                  <a:solidFill>
                    <a:schemeClr val="bg1"/>
                  </a:solidFill>
                  <a:latin typeface="微软雅黑" pitchFamily="34" charset="-122"/>
                  <a:ea typeface="微软雅黑" pitchFamily="34" charset="-122"/>
                </a:rPr>
                <a:t>系统</a:t>
              </a:r>
              <a:r>
                <a:rPr lang="zh-CN" altLang="en-US" sz="800" dirty="0">
                  <a:solidFill>
                    <a:schemeClr val="bg1"/>
                  </a:solidFill>
                  <a:latin typeface="微软雅黑" pitchFamily="34" charset="-122"/>
                  <a:ea typeface="微软雅黑" pitchFamily="34" charset="-122"/>
                </a:rPr>
                <a:t>认证管理</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统一</a:t>
              </a:r>
              <a:r>
                <a:rPr lang="zh-CN" altLang="en-US" sz="800" dirty="0" smtClean="0">
                  <a:solidFill>
                    <a:schemeClr val="bg1"/>
                  </a:solidFill>
                  <a:latin typeface="微软雅黑" pitchFamily="34" charset="-122"/>
                  <a:ea typeface="微软雅黑" pitchFamily="34" charset="-122"/>
                </a:rPr>
                <a:t>用</a:t>
              </a:r>
              <a:endParaRPr lang="en-US" altLang="zh-CN" sz="800" dirty="0" smtClean="0">
                <a:solidFill>
                  <a:schemeClr val="bg1"/>
                </a:solidFill>
                <a:latin typeface="微软雅黑" pitchFamily="34" charset="-122"/>
                <a:ea typeface="微软雅黑" pitchFamily="34" charset="-122"/>
              </a:endParaRPr>
            </a:p>
            <a:p>
              <a:r>
                <a:rPr lang="zh-CN" altLang="en-US" sz="800" dirty="0" smtClean="0">
                  <a:solidFill>
                    <a:schemeClr val="bg1"/>
                  </a:solidFill>
                  <a:latin typeface="微软雅黑" pitchFamily="34" charset="-122"/>
                  <a:ea typeface="微软雅黑" pitchFamily="34" charset="-122"/>
                </a:rPr>
                <a:t>户</a:t>
              </a:r>
              <a:r>
                <a:rPr lang="zh-CN" altLang="en-US" sz="800" dirty="0">
                  <a:solidFill>
                    <a:schemeClr val="bg1"/>
                  </a:solidFill>
                  <a:latin typeface="微软雅黑" pitchFamily="34" charset="-122"/>
                  <a:ea typeface="微软雅黑" pitchFamily="34" charset="-122"/>
                </a:rPr>
                <a:t>管理</a:t>
              </a:r>
            </a:p>
          </p:txBody>
        </p:sp>
      </p:grpSp>
      <p:sp>
        <p:nvSpPr>
          <p:cNvPr id="75" name="圆角矩形 74"/>
          <p:cNvSpPr/>
          <p:nvPr/>
        </p:nvSpPr>
        <p:spPr>
          <a:xfrm>
            <a:off x="7812360" y="796929"/>
            <a:ext cx="533598" cy="4000528"/>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76" name="左箭头 75"/>
          <p:cNvSpPr/>
          <p:nvPr/>
        </p:nvSpPr>
        <p:spPr>
          <a:xfrm>
            <a:off x="7386520" y="1781817"/>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4329456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right)">
                                      <p:cBhvr>
                                        <p:cTn id="15" dur="500"/>
                                        <p:tgtEl>
                                          <p:spTgt spid="3"/>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wipe(up)">
                                      <p:cBhvr>
                                        <p:cTn id="19"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61084" y="143383"/>
            <a:ext cx="4134955" cy="476846"/>
          </a:xfrm>
        </p:spPr>
        <p:txBody>
          <a:bodyPr>
            <a:noAutofit/>
          </a:bodyPr>
          <a:lstStyle/>
          <a:p>
            <a:r>
              <a:rPr lang="zh-CN" altLang="en-US" sz="1600" b="0" dirty="0" smtClean="0">
                <a:latin typeface="黑体" pitchFamily="49" charset="-122"/>
                <a:ea typeface="黑体" pitchFamily="49" charset="-122"/>
              </a:rPr>
              <a:t> 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（二）统一门户创新</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3"/>
          <p:cNvGrpSpPr/>
          <p:nvPr/>
        </p:nvGrpSpPr>
        <p:grpSpPr>
          <a:xfrm>
            <a:off x="5137491" y="771549"/>
            <a:ext cx="1494287" cy="4000528"/>
            <a:chOff x="7072330" y="785800"/>
            <a:chExt cx="1571636" cy="4000528"/>
          </a:xfrm>
        </p:grpSpPr>
        <p:grpSp>
          <p:nvGrpSpPr>
            <p:cNvPr id="4" name="组合 4"/>
            <p:cNvGrpSpPr/>
            <p:nvPr/>
          </p:nvGrpSpPr>
          <p:grpSpPr>
            <a:xfrm>
              <a:off x="7358082" y="785800"/>
              <a:ext cx="1285884" cy="4000528"/>
              <a:chOff x="7358082" y="928676"/>
              <a:chExt cx="1285884" cy="4000528"/>
            </a:xfrm>
          </p:grpSpPr>
          <p:sp>
            <p:nvSpPr>
              <p:cNvPr id="8" name="矩形 7"/>
              <p:cNvSpPr/>
              <p:nvPr/>
            </p:nvSpPr>
            <p:spPr>
              <a:xfrm>
                <a:off x="7358114" y="1142990"/>
                <a:ext cx="1214414"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0" name="矩形 9"/>
              <p:cNvSpPr/>
              <p:nvPr/>
            </p:nvSpPr>
            <p:spPr>
              <a:xfrm>
                <a:off x="7358082" y="928676"/>
                <a:ext cx="1214433" cy="285752"/>
              </a:xfrm>
              <a:prstGeom prst="rect">
                <a:avLst/>
              </a:prstGeom>
              <a:solidFill>
                <a:schemeClr val="bg1">
                  <a:lumMod val="95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dirty="0">
                    <a:latin typeface="微软雅黑" pitchFamily="34" charset="-122"/>
                    <a:ea typeface="微软雅黑" pitchFamily="34" charset="-122"/>
                  </a:rPr>
                  <a:t>相关系统</a:t>
                </a:r>
              </a:p>
            </p:txBody>
          </p:sp>
          <p:grpSp>
            <p:nvGrpSpPr>
              <p:cNvPr id="11" name="组合 10"/>
              <p:cNvGrpSpPr/>
              <p:nvPr/>
            </p:nvGrpSpPr>
            <p:grpSpPr>
              <a:xfrm>
                <a:off x="7358082" y="1538414"/>
                <a:ext cx="1285884" cy="759726"/>
                <a:chOff x="7358082" y="1538414"/>
                <a:chExt cx="1285884" cy="759726"/>
              </a:xfrm>
            </p:grpSpPr>
            <p:pic>
              <p:nvPicPr>
                <p:cNvPr id="25"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572397" y="1538414"/>
                  <a:ext cx="285752" cy="390394"/>
                </a:xfrm>
                <a:prstGeom prst="rect">
                  <a:avLst/>
                </a:prstGeom>
                <a:noFill/>
                <a:ln w="9525">
                  <a:noFill/>
                  <a:miter lim="800000"/>
                  <a:headEnd/>
                  <a:tailEnd/>
                </a:ln>
                <a:effectLst/>
              </p:spPr>
            </p:pic>
            <p:pic>
              <p:nvPicPr>
                <p:cNvPr id="26"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822430" y="1538414"/>
                  <a:ext cx="285752" cy="390394"/>
                </a:xfrm>
                <a:prstGeom prst="rect">
                  <a:avLst/>
                </a:prstGeom>
                <a:noFill/>
                <a:ln w="9525">
                  <a:noFill/>
                  <a:miter lim="800000"/>
                  <a:headEnd/>
                  <a:tailEnd/>
                </a:ln>
                <a:effectLst/>
              </p:spPr>
            </p:pic>
            <p:pic>
              <p:nvPicPr>
                <p:cNvPr id="27"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8072462" y="1538414"/>
                  <a:ext cx="285752" cy="390394"/>
                </a:xfrm>
                <a:prstGeom prst="rect">
                  <a:avLst/>
                </a:prstGeom>
                <a:noFill/>
                <a:ln w="9525">
                  <a:noFill/>
                  <a:miter lim="800000"/>
                  <a:headEnd/>
                  <a:tailEnd/>
                </a:ln>
                <a:effectLst/>
              </p:spPr>
            </p:pic>
            <p:sp>
              <p:nvSpPr>
                <p:cNvPr id="28" name="TextBox 27"/>
                <p:cNvSpPr txBox="1"/>
                <p:nvPr/>
              </p:nvSpPr>
              <p:spPr>
                <a:xfrm>
                  <a:off x="7358082" y="1928808"/>
                  <a:ext cx="1285884" cy="3693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教务综合管理平台</a:t>
                  </a:r>
                </a:p>
              </p:txBody>
            </p:sp>
          </p:grpSp>
          <p:grpSp>
            <p:nvGrpSpPr>
              <p:cNvPr id="12" name="组合 11"/>
              <p:cNvGrpSpPr/>
              <p:nvPr/>
            </p:nvGrpSpPr>
            <p:grpSpPr>
              <a:xfrm>
                <a:off x="7358082" y="2337309"/>
                <a:ext cx="1285884" cy="786054"/>
                <a:chOff x="7358082" y="2408873"/>
                <a:chExt cx="1285884" cy="786054"/>
              </a:xfrm>
            </p:grpSpPr>
            <p:pic>
              <p:nvPicPr>
                <p:cNvPr id="21" name="Picture 26"/>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7572396" y="2408873"/>
                  <a:ext cx="277814" cy="428628"/>
                </a:xfrm>
                <a:prstGeom prst="rect">
                  <a:avLst/>
                </a:prstGeom>
                <a:noFill/>
                <a:ln w="9525">
                  <a:noFill/>
                  <a:miter lim="800000"/>
                  <a:headEnd/>
                  <a:tailEnd/>
                </a:ln>
                <a:effectLst/>
              </p:spPr>
            </p:pic>
            <p:pic>
              <p:nvPicPr>
                <p:cNvPr id="22" name="Picture 27"/>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7804569" y="2420780"/>
                  <a:ext cx="313533" cy="404815"/>
                </a:xfrm>
                <a:prstGeom prst="rect">
                  <a:avLst/>
                </a:prstGeom>
                <a:noFill/>
                <a:ln w="9525">
                  <a:noFill/>
                  <a:miter lim="800000"/>
                  <a:headEnd/>
                  <a:tailEnd/>
                </a:ln>
                <a:effectLst/>
              </p:spPr>
            </p:pic>
            <p:pic>
              <p:nvPicPr>
                <p:cNvPr id="23" name="Picture 28"/>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8072462" y="2432686"/>
                  <a:ext cx="277815" cy="381003"/>
                </a:xfrm>
                <a:prstGeom prst="rect">
                  <a:avLst/>
                </a:prstGeom>
                <a:noFill/>
                <a:ln w="9525">
                  <a:noFill/>
                  <a:miter lim="800000"/>
                  <a:headEnd/>
                  <a:tailEnd/>
                </a:ln>
                <a:effectLst/>
              </p:spPr>
            </p:pic>
            <p:sp>
              <p:nvSpPr>
                <p:cNvPr id="24" name="TextBox 23"/>
                <p:cNvSpPr txBox="1"/>
                <p:nvPr/>
              </p:nvSpPr>
              <p:spPr>
                <a:xfrm>
                  <a:off x="7358082" y="2825595"/>
                  <a:ext cx="1285884" cy="3693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学生综合管理平台</a:t>
                  </a:r>
                </a:p>
              </p:txBody>
            </p:sp>
          </p:grpSp>
          <p:grpSp>
            <p:nvGrpSpPr>
              <p:cNvPr id="13" name="组合 12"/>
              <p:cNvGrpSpPr/>
              <p:nvPr/>
            </p:nvGrpSpPr>
            <p:grpSpPr>
              <a:xfrm>
                <a:off x="7358082" y="3162532"/>
                <a:ext cx="1285884" cy="730898"/>
                <a:chOff x="7286644" y="3182785"/>
                <a:chExt cx="1285884" cy="730898"/>
              </a:xfrm>
            </p:grpSpPr>
            <p:pic>
              <p:nvPicPr>
                <p:cNvPr id="18" name="Picture 29"/>
                <p:cNvPicPr>
                  <a:picLocks noChangeAspect="1" noChangeArrowheads="1"/>
                </p:cNvPicPr>
                <p:nvPr/>
              </p:nvPicPr>
              <p:blipFill>
                <a:blip r:embed="rId6" cstate="email">
                  <a:clrChange>
                    <a:clrFrom>
                      <a:srgbClr val="FFFFFF"/>
                    </a:clrFrom>
                    <a:clrTo>
                      <a:srgbClr val="FFFFFF">
                        <a:alpha val="0"/>
                      </a:srgbClr>
                    </a:clrTo>
                  </a:clrChange>
                </a:blip>
                <a:srcRect/>
                <a:stretch>
                  <a:fillRect/>
                </a:stretch>
              </p:blipFill>
              <p:spPr bwMode="auto">
                <a:xfrm>
                  <a:off x="7643834" y="3182785"/>
                  <a:ext cx="285752" cy="528641"/>
                </a:xfrm>
                <a:prstGeom prst="rect">
                  <a:avLst/>
                </a:prstGeom>
                <a:noFill/>
                <a:ln w="9525">
                  <a:noFill/>
                  <a:miter lim="800000"/>
                  <a:headEnd/>
                  <a:tailEnd/>
                </a:ln>
                <a:effectLst/>
              </p:spPr>
            </p:pic>
            <p:pic>
              <p:nvPicPr>
                <p:cNvPr id="19" name="Picture 29"/>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7929586" y="3182785"/>
                  <a:ext cx="285752" cy="528641"/>
                </a:xfrm>
                <a:prstGeom prst="rect">
                  <a:avLst/>
                </a:prstGeom>
                <a:noFill/>
                <a:ln w="9525">
                  <a:noFill/>
                  <a:miter lim="800000"/>
                  <a:headEnd/>
                  <a:tailEnd/>
                </a:ln>
                <a:effectLst/>
              </p:spPr>
            </p:pic>
            <p:sp>
              <p:nvSpPr>
                <p:cNvPr id="20" name="TextBox 19"/>
                <p:cNvSpPr txBox="1"/>
                <p:nvPr/>
              </p:nvSpPr>
              <p:spPr>
                <a:xfrm>
                  <a:off x="7286644" y="3682851"/>
                  <a:ext cx="1285884" cy="2308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招生管理平台</a:t>
                  </a:r>
                </a:p>
              </p:txBody>
            </p:sp>
          </p:grpSp>
          <p:grpSp>
            <p:nvGrpSpPr>
              <p:cNvPr id="14" name="组合 13"/>
              <p:cNvGrpSpPr/>
              <p:nvPr/>
            </p:nvGrpSpPr>
            <p:grpSpPr>
              <a:xfrm>
                <a:off x="7358082" y="4071099"/>
                <a:ext cx="1285884" cy="699840"/>
                <a:chOff x="7315219" y="4071099"/>
                <a:chExt cx="1285884" cy="699840"/>
              </a:xfrm>
            </p:grpSpPr>
            <p:pic>
              <p:nvPicPr>
                <p:cNvPr id="15" name="Picture 32"/>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7643834" y="4071099"/>
                  <a:ext cx="328205" cy="491390"/>
                </a:xfrm>
                <a:prstGeom prst="rect">
                  <a:avLst/>
                </a:prstGeom>
                <a:noFill/>
                <a:ln w="9525">
                  <a:noFill/>
                  <a:miter lim="800000"/>
                  <a:headEnd/>
                  <a:tailEnd/>
                </a:ln>
                <a:effectLst/>
              </p:spPr>
            </p:pic>
            <p:pic>
              <p:nvPicPr>
                <p:cNvPr id="16" name="Picture 31"/>
                <p:cNvPicPr>
                  <a:picLocks noChangeAspect="1" noChangeArrowheads="1"/>
                </p:cNvPicPr>
                <p:nvPr/>
              </p:nvPicPr>
              <p:blipFill>
                <a:blip r:embed="rId9" cstate="email">
                  <a:clrChange>
                    <a:clrFrom>
                      <a:srgbClr val="FFFFFF"/>
                    </a:clrFrom>
                    <a:clrTo>
                      <a:srgbClr val="FFFFFF">
                        <a:alpha val="0"/>
                      </a:srgbClr>
                    </a:clrTo>
                  </a:clrChange>
                </a:blip>
                <a:srcRect/>
                <a:stretch>
                  <a:fillRect/>
                </a:stretch>
              </p:blipFill>
              <p:spPr bwMode="auto">
                <a:xfrm flipH="1">
                  <a:off x="7929586" y="4094072"/>
                  <a:ext cx="285752" cy="470772"/>
                </a:xfrm>
                <a:prstGeom prst="rect">
                  <a:avLst/>
                </a:prstGeom>
                <a:noFill/>
                <a:ln w="9525">
                  <a:noFill/>
                  <a:miter lim="800000"/>
                  <a:headEnd/>
                  <a:tailEnd/>
                </a:ln>
                <a:effectLst/>
              </p:spPr>
            </p:pic>
            <p:sp>
              <p:nvSpPr>
                <p:cNvPr id="17" name="TextBox 16"/>
                <p:cNvSpPr txBox="1"/>
                <p:nvPr/>
              </p:nvSpPr>
              <p:spPr>
                <a:xfrm>
                  <a:off x="7315219" y="4540107"/>
                  <a:ext cx="1285884" cy="2308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数据中心</a:t>
                  </a:r>
                </a:p>
              </p:txBody>
            </p:sp>
          </p:grpSp>
        </p:grpSp>
        <p:grpSp>
          <p:nvGrpSpPr>
            <p:cNvPr id="5" name="组合 5"/>
            <p:cNvGrpSpPr/>
            <p:nvPr/>
          </p:nvGrpSpPr>
          <p:grpSpPr>
            <a:xfrm>
              <a:off x="7072330" y="1762120"/>
              <a:ext cx="428628" cy="2276490"/>
              <a:chOff x="7072330" y="1904996"/>
              <a:chExt cx="428628" cy="2276490"/>
            </a:xfrm>
            <a:solidFill>
              <a:schemeClr val="bg1">
                <a:lumMod val="50000"/>
              </a:schemeClr>
            </a:solidFill>
          </p:grpSpPr>
          <p:sp>
            <p:nvSpPr>
              <p:cNvPr id="6" name="右箭头 5"/>
              <p:cNvSpPr/>
              <p:nvPr/>
            </p:nvSpPr>
            <p:spPr>
              <a:xfrm>
                <a:off x="7072330" y="1904996"/>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600"/>
              </a:p>
            </p:txBody>
          </p:sp>
          <p:sp>
            <p:nvSpPr>
              <p:cNvPr id="7" name="右箭头 6"/>
              <p:cNvSpPr/>
              <p:nvPr/>
            </p:nvSpPr>
            <p:spPr>
              <a:xfrm rot="10800000">
                <a:off x="7072330" y="3609982"/>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600"/>
              </a:p>
            </p:txBody>
          </p:sp>
        </p:grpSp>
      </p:grpSp>
      <p:grpSp>
        <p:nvGrpSpPr>
          <p:cNvPr id="29" name="组合 28"/>
          <p:cNvGrpSpPr/>
          <p:nvPr/>
        </p:nvGrpSpPr>
        <p:grpSpPr>
          <a:xfrm>
            <a:off x="2532618" y="771549"/>
            <a:ext cx="612016" cy="4000528"/>
            <a:chOff x="2319322" y="785800"/>
            <a:chExt cx="752480" cy="4000528"/>
          </a:xfrm>
        </p:grpSpPr>
        <p:sp>
          <p:nvSpPr>
            <p:cNvPr id="30" name="矩形 29"/>
            <p:cNvSpPr/>
            <p:nvPr/>
          </p:nvSpPr>
          <p:spPr>
            <a:xfrm>
              <a:off x="2319322" y="785800"/>
              <a:ext cx="357190" cy="4000528"/>
            </a:xfrm>
            <a:prstGeom prst="rect">
              <a:avLst/>
            </a:prstGeom>
            <a:ln>
              <a:prstDash val="dash"/>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1050" dirty="0">
                  <a:latin typeface="微软雅黑" pitchFamily="34" charset="-122"/>
                  <a:ea typeface="微软雅黑" pitchFamily="34" charset="-122"/>
                </a:rPr>
                <a:t>统一认证平台</a:t>
              </a:r>
            </a:p>
          </p:txBody>
        </p:sp>
        <p:sp>
          <p:nvSpPr>
            <p:cNvPr id="31" name="右箭头 30"/>
            <p:cNvSpPr/>
            <p:nvPr/>
          </p:nvSpPr>
          <p:spPr>
            <a:xfrm>
              <a:off x="2643174" y="2500312"/>
              <a:ext cx="428628" cy="714380"/>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600"/>
            </a:p>
          </p:txBody>
        </p:sp>
      </p:grpSp>
      <p:grpSp>
        <p:nvGrpSpPr>
          <p:cNvPr id="32" name="组合 31"/>
          <p:cNvGrpSpPr/>
          <p:nvPr/>
        </p:nvGrpSpPr>
        <p:grpSpPr>
          <a:xfrm>
            <a:off x="491076" y="771549"/>
            <a:ext cx="2041542" cy="4000528"/>
            <a:chOff x="142844" y="785800"/>
            <a:chExt cx="2382717" cy="4000528"/>
          </a:xfrm>
        </p:grpSpPr>
        <p:grpSp>
          <p:nvGrpSpPr>
            <p:cNvPr id="33" name="组合 32"/>
            <p:cNvGrpSpPr/>
            <p:nvPr/>
          </p:nvGrpSpPr>
          <p:grpSpPr>
            <a:xfrm>
              <a:off x="142844" y="785800"/>
              <a:ext cx="2146558" cy="4000528"/>
              <a:chOff x="142844" y="928676"/>
              <a:chExt cx="2146558" cy="4000528"/>
            </a:xfrm>
          </p:grpSpPr>
          <p:sp>
            <p:nvSpPr>
              <p:cNvPr id="40" name="TextBox 39"/>
              <p:cNvSpPr txBox="1"/>
              <p:nvPr/>
            </p:nvSpPr>
            <p:spPr>
              <a:xfrm>
                <a:off x="380971" y="2116156"/>
                <a:ext cx="824537" cy="230832"/>
              </a:xfrm>
              <a:prstGeom prst="rect">
                <a:avLst/>
              </a:prstGeom>
              <a:noFill/>
            </p:spPr>
            <p:txBody>
              <a:bodyPr wrap="square" rtlCol="0">
                <a:spAutoFit/>
              </a:bodyPr>
              <a:lstStyle/>
              <a:p>
                <a:r>
                  <a:rPr lang="zh-CN" altLang="en-US" sz="900" dirty="0">
                    <a:latin typeface="微软雅黑" pitchFamily="34" charset="-122"/>
                    <a:ea typeface="微软雅黑" pitchFamily="34" charset="-122"/>
                  </a:rPr>
                  <a:t> 总校区 </a:t>
                </a:r>
              </a:p>
            </p:txBody>
          </p:sp>
          <p:pic>
            <p:nvPicPr>
              <p:cNvPr id="41" name="Picture 4"/>
              <p:cNvPicPr>
                <a:picLocks noChangeAspect="1" noChangeArrowheads="1"/>
              </p:cNvPicPr>
              <p:nvPr/>
            </p:nvPicPr>
            <p:blipFill>
              <a:blip r:embed="rId10" cstate="email">
                <a:duotone>
                  <a:schemeClr val="accent5">
                    <a:shade val="45000"/>
                    <a:satMod val="135000"/>
                  </a:schemeClr>
                  <a:prstClr val="white"/>
                </a:duotone>
              </a:blip>
              <a:srcRect/>
              <a:stretch>
                <a:fillRect/>
              </a:stretch>
            </p:blipFill>
            <p:spPr bwMode="auto">
              <a:xfrm>
                <a:off x="285720" y="1687528"/>
                <a:ext cx="804858" cy="402429"/>
              </a:xfrm>
              <a:prstGeom prst="rect">
                <a:avLst/>
              </a:prstGeom>
              <a:noFill/>
              <a:ln w="9525">
                <a:noFill/>
                <a:miter lim="800000"/>
                <a:headEnd/>
                <a:tailEnd/>
              </a:ln>
              <a:effectLst/>
            </p:spPr>
          </p:pic>
          <p:pic>
            <p:nvPicPr>
              <p:cNvPr id="42" name="Picture 4"/>
              <p:cNvPicPr>
                <a:picLocks noChangeAspect="1" noChangeArrowheads="1"/>
              </p:cNvPicPr>
              <p:nvPr/>
            </p:nvPicPr>
            <p:blipFill>
              <a:blip r:embed="rId11" cstate="email">
                <a:duotone>
                  <a:schemeClr val="accent3">
                    <a:shade val="45000"/>
                    <a:satMod val="135000"/>
                  </a:schemeClr>
                  <a:prstClr val="white"/>
                </a:duotone>
              </a:blip>
              <a:srcRect/>
              <a:stretch>
                <a:fillRect/>
              </a:stretch>
            </p:blipFill>
            <p:spPr bwMode="auto">
              <a:xfrm>
                <a:off x="473835" y="3679039"/>
                <a:ext cx="428628" cy="321471"/>
              </a:xfrm>
              <a:prstGeom prst="rect">
                <a:avLst/>
              </a:prstGeom>
              <a:noFill/>
              <a:ln w="9525">
                <a:noFill/>
                <a:miter lim="800000"/>
                <a:headEnd/>
                <a:tailEnd/>
              </a:ln>
              <a:effectLst/>
            </p:spPr>
          </p:pic>
          <p:pic>
            <p:nvPicPr>
              <p:cNvPr id="43" name="Picture 4"/>
              <p:cNvPicPr>
                <a:picLocks noChangeAspect="1" noChangeArrowheads="1"/>
              </p:cNvPicPr>
              <p:nvPr/>
            </p:nvPicPr>
            <p:blipFill>
              <a:blip r:embed="rId12" cstate="email">
                <a:duotone>
                  <a:schemeClr val="accent2">
                    <a:shade val="45000"/>
                    <a:satMod val="135000"/>
                  </a:schemeClr>
                  <a:prstClr val="white"/>
                </a:duotone>
              </a:blip>
              <a:srcRect/>
              <a:stretch>
                <a:fillRect/>
              </a:stretch>
            </p:blipFill>
            <p:spPr bwMode="auto">
              <a:xfrm>
                <a:off x="473835" y="2750345"/>
                <a:ext cx="428628" cy="321471"/>
              </a:xfrm>
              <a:prstGeom prst="rect">
                <a:avLst/>
              </a:prstGeom>
              <a:noFill/>
              <a:ln w="9525">
                <a:noFill/>
                <a:miter lim="800000"/>
                <a:headEnd/>
                <a:tailEnd/>
              </a:ln>
              <a:effectLst/>
            </p:spPr>
          </p:pic>
          <p:pic>
            <p:nvPicPr>
              <p:cNvPr id="44" name="Picture 6"/>
              <p:cNvPicPr>
                <a:picLocks noChangeAspect="1" noChangeArrowheads="1"/>
              </p:cNvPicPr>
              <p:nvPr/>
            </p:nvPicPr>
            <p:blipFill>
              <a:blip r:embed="rId13" cstate="email"/>
              <a:srcRect/>
              <a:stretch>
                <a:fillRect/>
              </a:stretch>
            </p:blipFill>
            <p:spPr bwMode="auto">
              <a:xfrm>
                <a:off x="1500167" y="1222751"/>
                <a:ext cx="362045" cy="420305"/>
              </a:xfrm>
              <a:prstGeom prst="rect">
                <a:avLst/>
              </a:prstGeom>
              <a:noFill/>
              <a:ln w="9525">
                <a:noFill/>
                <a:miter lim="800000"/>
                <a:headEnd/>
                <a:tailEnd/>
              </a:ln>
              <a:effectLst/>
            </p:spPr>
          </p:pic>
          <p:pic>
            <p:nvPicPr>
              <p:cNvPr id="45" name="Picture 7"/>
              <p:cNvPicPr>
                <a:picLocks noChangeAspect="1" noChangeArrowheads="1"/>
              </p:cNvPicPr>
              <p:nvPr/>
            </p:nvPicPr>
            <p:blipFill>
              <a:blip r:embed="rId14" cstate="email"/>
              <a:srcRect/>
              <a:stretch>
                <a:fillRect/>
              </a:stretch>
            </p:blipFill>
            <p:spPr bwMode="auto">
              <a:xfrm>
                <a:off x="1556346" y="2846060"/>
                <a:ext cx="249686" cy="353722"/>
              </a:xfrm>
              <a:prstGeom prst="rect">
                <a:avLst/>
              </a:prstGeom>
              <a:noFill/>
              <a:ln w="9525">
                <a:noFill/>
                <a:miter lim="800000"/>
                <a:headEnd/>
                <a:tailEnd/>
              </a:ln>
              <a:effectLst/>
            </p:spPr>
          </p:pic>
          <p:pic>
            <p:nvPicPr>
              <p:cNvPr id="46" name="Picture 8"/>
              <p:cNvPicPr>
                <a:picLocks noChangeAspect="1" noChangeArrowheads="1"/>
              </p:cNvPicPr>
              <p:nvPr/>
            </p:nvPicPr>
            <p:blipFill>
              <a:blip r:embed="rId15" cstate="email"/>
              <a:srcRect/>
              <a:stretch>
                <a:fillRect/>
              </a:stretch>
            </p:blipFill>
            <p:spPr bwMode="auto">
              <a:xfrm>
                <a:off x="1529297" y="3616100"/>
                <a:ext cx="303785" cy="295462"/>
              </a:xfrm>
              <a:prstGeom prst="rect">
                <a:avLst/>
              </a:prstGeom>
              <a:noFill/>
              <a:ln w="9525">
                <a:noFill/>
                <a:miter lim="800000"/>
                <a:headEnd/>
                <a:tailEnd/>
              </a:ln>
              <a:effectLst/>
            </p:spPr>
          </p:pic>
          <p:pic>
            <p:nvPicPr>
              <p:cNvPr id="47" name="Picture 9"/>
              <p:cNvPicPr>
                <a:picLocks noChangeAspect="1" noChangeArrowheads="1"/>
              </p:cNvPicPr>
              <p:nvPr/>
            </p:nvPicPr>
            <p:blipFill>
              <a:blip r:embed="rId16" cstate="email"/>
              <a:srcRect/>
              <a:stretch>
                <a:fillRect/>
              </a:stretch>
            </p:blipFill>
            <p:spPr bwMode="auto">
              <a:xfrm>
                <a:off x="1533458" y="2059374"/>
                <a:ext cx="295462" cy="370368"/>
              </a:xfrm>
              <a:prstGeom prst="rect">
                <a:avLst/>
              </a:prstGeom>
              <a:noFill/>
              <a:ln w="9525">
                <a:noFill/>
                <a:miter lim="800000"/>
                <a:headEnd/>
                <a:tailEnd/>
              </a:ln>
              <a:effectLst/>
            </p:spPr>
          </p:pic>
          <p:pic>
            <p:nvPicPr>
              <p:cNvPr id="48" name="Picture 10"/>
              <p:cNvPicPr>
                <a:picLocks noChangeAspect="1" noChangeArrowheads="1"/>
              </p:cNvPicPr>
              <p:nvPr/>
            </p:nvPicPr>
            <p:blipFill>
              <a:blip r:embed="rId17" cstate="email"/>
              <a:srcRect/>
              <a:stretch>
                <a:fillRect/>
              </a:stretch>
            </p:blipFill>
            <p:spPr bwMode="auto">
              <a:xfrm>
                <a:off x="1538314" y="4327878"/>
                <a:ext cx="285751" cy="244136"/>
              </a:xfrm>
              <a:prstGeom prst="rect">
                <a:avLst/>
              </a:prstGeom>
              <a:noFill/>
              <a:ln w="9525">
                <a:noFill/>
                <a:miter lim="800000"/>
                <a:headEnd/>
                <a:tailEnd/>
              </a:ln>
              <a:effectLst/>
            </p:spPr>
          </p:pic>
          <p:sp>
            <p:nvSpPr>
              <p:cNvPr id="49" name="TextBox 48"/>
              <p:cNvSpPr txBox="1"/>
              <p:nvPr/>
            </p:nvSpPr>
            <p:spPr>
              <a:xfrm>
                <a:off x="390496" y="3071816"/>
                <a:ext cx="642942" cy="369332"/>
              </a:xfrm>
              <a:prstGeom prst="rect">
                <a:avLst/>
              </a:prstGeom>
              <a:noFill/>
            </p:spPr>
            <p:txBody>
              <a:bodyPr wrap="square" rtlCol="0">
                <a:spAutoFit/>
              </a:bodyPr>
              <a:lstStyle/>
              <a:p>
                <a:r>
                  <a:rPr lang="zh-CN" altLang="en-US" sz="900" dirty="0">
                    <a:latin typeface="微软雅黑" pitchFamily="34" charset="-122"/>
                    <a:ea typeface="微软雅黑" pitchFamily="34" charset="-122"/>
                  </a:rPr>
                  <a:t>分校区</a:t>
                </a:r>
              </a:p>
            </p:txBody>
          </p:sp>
          <p:sp>
            <p:nvSpPr>
              <p:cNvPr id="50" name="TextBox 49"/>
              <p:cNvSpPr txBox="1"/>
              <p:nvPr/>
            </p:nvSpPr>
            <p:spPr>
              <a:xfrm>
                <a:off x="400021" y="4000510"/>
                <a:ext cx="642942" cy="369332"/>
              </a:xfrm>
              <a:prstGeom prst="rect">
                <a:avLst/>
              </a:prstGeom>
              <a:noFill/>
            </p:spPr>
            <p:txBody>
              <a:bodyPr wrap="square" rtlCol="0">
                <a:spAutoFit/>
              </a:bodyPr>
              <a:lstStyle/>
              <a:p>
                <a:r>
                  <a:rPr lang="zh-CN" altLang="en-US" sz="900" dirty="0">
                    <a:latin typeface="微软雅黑" pitchFamily="34" charset="-122"/>
                    <a:ea typeface="微软雅黑" pitchFamily="34" charset="-122"/>
                  </a:rPr>
                  <a:t>分校区</a:t>
                </a:r>
              </a:p>
            </p:txBody>
          </p:sp>
          <p:sp>
            <p:nvSpPr>
              <p:cNvPr id="51" name="TextBox 50"/>
              <p:cNvSpPr txBox="1"/>
              <p:nvPr/>
            </p:nvSpPr>
            <p:spPr>
              <a:xfrm>
                <a:off x="1285852" y="1611149"/>
                <a:ext cx="1003550" cy="230832"/>
              </a:xfrm>
              <a:prstGeom prst="rect">
                <a:avLst/>
              </a:prstGeom>
              <a:noFill/>
            </p:spPr>
            <p:txBody>
              <a:bodyPr wrap="square" rtlCol="0">
                <a:spAutoFit/>
              </a:bodyPr>
              <a:lstStyle/>
              <a:p>
                <a:r>
                  <a:rPr lang="zh-CN" altLang="en-US" sz="900" dirty="0">
                    <a:latin typeface="微软雅黑" pitchFamily="34" charset="-122"/>
                    <a:ea typeface="微软雅黑" pitchFamily="34" charset="-122"/>
                  </a:rPr>
                  <a:t>系统管理员</a:t>
                </a:r>
              </a:p>
            </p:txBody>
          </p:sp>
          <p:sp>
            <p:nvSpPr>
              <p:cNvPr id="52" name="TextBox 51"/>
              <p:cNvSpPr txBox="1"/>
              <p:nvPr/>
            </p:nvSpPr>
            <p:spPr>
              <a:xfrm>
                <a:off x="1285851" y="2396967"/>
                <a:ext cx="952507" cy="3693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门户管理员</a:t>
                </a:r>
              </a:p>
            </p:txBody>
          </p:sp>
          <p:sp>
            <p:nvSpPr>
              <p:cNvPr id="53" name="TextBox 52"/>
              <p:cNvSpPr txBox="1"/>
              <p:nvPr/>
            </p:nvSpPr>
            <p:spPr>
              <a:xfrm>
                <a:off x="1285852" y="3182785"/>
                <a:ext cx="952506" cy="2308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教师</a:t>
                </a:r>
              </a:p>
            </p:txBody>
          </p:sp>
          <p:sp>
            <p:nvSpPr>
              <p:cNvPr id="54" name="TextBox 53"/>
              <p:cNvSpPr txBox="1"/>
              <p:nvPr/>
            </p:nvSpPr>
            <p:spPr>
              <a:xfrm>
                <a:off x="1285852" y="3897165"/>
                <a:ext cx="857256" cy="2308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学生</a:t>
                </a:r>
              </a:p>
            </p:txBody>
          </p:sp>
          <p:sp>
            <p:nvSpPr>
              <p:cNvPr id="55" name="TextBox 54"/>
              <p:cNvSpPr txBox="1"/>
              <p:nvPr/>
            </p:nvSpPr>
            <p:spPr>
              <a:xfrm>
                <a:off x="1285852" y="4572014"/>
                <a:ext cx="857256" cy="230832"/>
              </a:xfrm>
              <a:prstGeom prst="rect">
                <a:avLst/>
              </a:prstGeom>
              <a:noFill/>
            </p:spPr>
            <p:txBody>
              <a:bodyPr wrap="square" rtlCol="0">
                <a:spAutoFit/>
              </a:bodyPr>
              <a:lstStyle/>
              <a:p>
                <a:pPr algn="ctr"/>
                <a:r>
                  <a:rPr lang="zh-CN" altLang="en-US" sz="900" dirty="0">
                    <a:latin typeface="微软雅黑" pitchFamily="34" charset="-122"/>
                    <a:ea typeface="微软雅黑" pitchFamily="34" charset="-122"/>
                  </a:rPr>
                  <a:t>校领导</a:t>
                </a:r>
              </a:p>
            </p:txBody>
          </p:sp>
          <p:sp>
            <p:nvSpPr>
              <p:cNvPr id="56" name="矩形 55"/>
              <p:cNvSpPr/>
              <p:nvPr/>
            </p:nvSpPr>
            <p:spPr>
              <a:xfrm>
                <a:off x="142876" y="1142990"/>
                <a:ext cx="2071670"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57" name="直接连接符 56"/>
              <p:cNvCxnSpPr/>
              <p:nvPr/>
            </p:nvCxnSpPr>
            <p:spPr>
              <a:xfrm rot="5400000">
                <a:off x="-465173" y="3035303"/>
                <a:ext cx="3357586" cy="1588"/>
              </a:xfrm>
              <a:prstGeom prst="line">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cxnSp>
          <p:sp>
            <p:nvSpPr>
              <p:cNvPr id="58" name="矩形 57"/>
              <p:cNvSpPr/>
              <p:nvPr/>
            </p:nvSpPr>
            <p:spPr>
              <a:xfrm>
                <a:off x="142844" y="928676"/>
                <a:ext cx="2071702" cy="285752"/>
              </a:xfrm>
              <a:prstGeom prst="rect">
                <a:avLst/>
              </a:prstGeom>
              <a:solidFill>
                <a:schemeClr val="accent2">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dirty="0">
                    <a:latin typeface="微软雅黑" pitchFamily="34" charset="-122"/>
                    <a:ea typeface="微软雅黑" pitchFamily="34" charset="-122"/>
                  </a:rPr>
                  <a:t>校区及人员</a:t>
                </a:r>
              </a:p>
            </p:txBody>
          </p:sp>
        </p:grpSp>
        <p:grpSp>
          <p:nvGrpSpPr>
            <p:cNvPr id="34" name="组合 33"/>
            <p:cNvGrpSpPr/>
            <p:nvPr/>
          </p:nvGrpSpPr>
          <p:grpSpPr>
            <a:xfrm>
              <a:off x="2239809" y="1214428"/>
              <a:ext cx="285752" cy="3286148"/>
              <a:chOff x="2239809" y="1357304"/>
              <a:chExt cx="285752" cy="3286148"/>
            </a:xfrm>
          </p:grpSpPr>
          <p:sp>
            <p:nvSpPr>
              <p:cNvPr id="35" name="右箭头 34"/>
              <p:cNvSpPr/>
              <p:nvPr/>
            </p:nvSpPr>
            <p:spPr>
              <a:xfrm>
                <a:off x="2239809" y="1357304"/>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600"/>
              </a:p>
            </p:txBody>
          </p:sp>
          <p:sp>
            <p:nvSpPr>
              <p:cNvPr id="36" name="右箭头 35"/>
              <p:cNvSpPr/>
              <p:nvPr/>
            </p:nvSpPr>
            <p:spPr>
              <a:xfrm>
                <a:off x="2239809" y="2107403"/>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600"/>
              </a:p>
            </p:txBody>
          </p:sp>
          <p:sp>
            <p:nvSpPr>
              <p:cNvPr id="37" name="右箭头 36"/>
              <p:cNvSpPr/>
              <p:nvPr/>
            </p:nvSpPr>
            <p:spPr>
              <a:xfrm>
                <a:off x="2239809" y="2857502"/>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600"/>
              </a:p>
            </p:txBody>
          </p:sp>
          <p:sp>
            <p:nvSpPr>
              <p:cNvPr id="38" name="右箭头 37"/>
              <p:cNvSpPr/>
              <p:nvPr/>
            </p:nvSpPr>
            <p:spPr>
              <a:xfrm>
                <a:off x="2239809" y="3607601"/>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600"/>
              </a:p>
            </p:txBody>
          </p:sp>
          <p:sp>
            <p:nvSpPr>
              <p:cNvPr id="39" name="右箭头 38"/>
              <p:cNvSpPr/>
              <p:nvPr/>
            </p:nvSpPr>
            <p:spPr>
              <a:xfrm>
                <a:off x="2239809" y="4357700"/>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600"/>
              </a:p>
            </p:txBody>
          </p:sp>
        </p:grpSp>
      </p:grpSp>
      <p:grpSp>
        <p:nvGrpSpPr>
          <p:cNvPr id="59" name="组合 58"/>
          <p:cNvGrpSpPr/>
          <p:nvPr/>
        </p:nvGrpSpPr>
        <p:grpSpPr>
          <a:xfrm>
            <a:off x="2712793" y="771549"/>
            <a:ext cx="3989242" cy="4000528"/>
            <a:chOff x="2786050" y="928676"/>
            <a:chExt cx="4429156" cy="4000528"/>
          </a:xfrm>
        </p:grpSpPr>
        <p:grpSp>
          <p:nvGrpSpPr>
            <p:cNvPr id="60" name="组合 59"/>
            <p:cNvGrpSpPr/>
            <p:nvPr/>
          </p:nvGrpSpPr>
          <p:grpSpPr>
            <a:xfrm>
              <a:off x="2786050" y="928676"/>
              <a:ext cx="4429156" cy="4000528"/>
              <a:chOff x="2786050" y="928676"/>
              <a:chExt cx="4429156" cy="4000528"/>
            </a:xfrm>
          </p:grpSpPr>
          <p:sp>
            <p:nvSpPr>
              <p:cNvPr id="62" name="矩形 61"/>
              <p:cNvSpPr/>
              <p:nvPr/>
            </p:nvSpPr>
            <p:spPr>
              <a:xfrm>
                <a:off x="2786050" y="1071552"/>
                <a:ext cx="4429156" cy="3857652"/>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3" name="矩形 62"/>
              <p:cNvSpPr/>
              <p:nvPr/>
            </p:nvSpPr>
            <p:spPr>
              <a:xfrm>
                <a:off x="2921713" y="928676"/>
                <a:ext cx="2725502" cy="285752"/>
              </a:xfrm>
              <a:prstGeom prst="rect">
                <a:avLst/>
              </a:prstGeom>
              <a:solidFill>
                <a:schemeClr val="accent1">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spcBef>
                    <a:spcPct val="0"/>
                  </a:spcBef>
                </a:pPr>
                <a:r>
                  <a:rPr lang="zh-CN" altLang="en-US" sz="900" dirty="0">
                    <a:solidFill>
                      <a:srgbClr val="000000"/>
                    </a:solidFill>
                    <a:sym typeface="微软雅黑" pitchFamily="34" charset="-122"/>
                  </a:rPr>
                  <a:t>统一管理平台</a:t>
                </a:r>
              </a:p>
            </p:txBody>
          </p:sp>
          <p:sp>
            <p:nvSpPr>
              <p:cNvPr id="64" name="矩形 63"/>
              <p:cNvSpPr/>
              <p:nvPr/>
            </p:nvSpPr>
            <p:spPr>
              <a:xfrm>
                <a:off x="3131841" y="1328924"/>
                <a:ext cx="1034477" cy="108000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r>
                  <a:rPr lang="zh-CN" altLang="en-US" sz="1050" b="1" dirty="0" smtClean="0">
                    <a:solidFill>
                      <a:schemeClr val="bg1"/>
                    </a:solidFill>
                    <a:latin typeface="微软雅黑" pitchFamily="34" charset="-122"/>
                    <a:ea typeface="微软雅黑" pitchFamily="34" charset="-122"/>
                  </a:rPr>
                  <a:t> 统一门户</a:t>
                </a:r>
                <a:endParaRPr lang="en-US" altLang="zh-CN" sz="1050" b="1" dirty="0" smtClean="0">
                  <a:solidFill>
                    <a:schemeClr val="bg1"/>
                  </a:solidFill>
                  <a:latin typeface="微软雅黑" pitchFamily="34" charset="-122"/>
                  <a:ea typeface="微软雅黑" pitchFamily="34" charset="-122"/>
                </a:endParaRPr>
              </a:p>
              <a:p>
                <a:r>
                  <a:rPr lang="zh-CN" altLang="en-US" sz="1050" b="1" dirty="0" smtClean="0">
                    <a:solidFill>
                      <a:schemeClr val="bg1"/>
                    </a:solidFill>
                    <a:latin typeface="微软雅黑" pitchFamily="34" charset="-122"/>
                    <a:ea typeface="微软雅黑" pitchFamily="34" charset="-122"/>
                  </a:rPr>
                  <a:t> （</a:t>
                </a:r>
                <a:r>
                  <a:rPr lang="zh-CN" altLang="en-US" sz="1050" b="1" dirty="0">
                    <a:solidFill>
                      <a:schemeClr val="bg1"/>
                    </a:solidFill>
                    <a:latin typeface="微软雅黑" pitchFamily="34" charset="-122"/>
                    <a:ea typeface="微软雅黑" pitchFamily="34" charset="-122"/>
                  </a:rPr>
                  <a:t>教师）</a:t>
                </a:r>
              </a:p>
            </p:txBody>
          </p:sp>
          <p:sp>
            <p:nvSpPr>
              <p:cNvPr id="65" name="矩形 64"/>
              <p:cNvSpPr/>
              <p:nvPr/>
            </p:nvSpPr>
            <p:spPr>
              <a:xfrm>
                <a:off x="3132323" y="2552940"/>
                <a:ext cx="1033994"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r>
                  <a:rPr lang="zh-CN" altLang="en-US" sz="1050" b="1" dirty="0">
                    <a:solidFill>
                      <a:schemeClr val="bg1"/>
                    </a:solidFill>
                    <a:latin typeface="微软雅黑" pitchFamily="34" charset="-122"/>
                    <a:ea typeface="微软雅黑" pitchFamily="34" charset="-122"/>
                  </a:rPr>
                  <a:t>单点</a:t>
                </a:r>
                <a:r>
                  <a:rPr lang="zh-CN" altLang="en-US" sz="1050" b="1" dirty="0" smtClean="0">
                    <a:solidFill>
                      <a:schemeClr val="bg1"/>
                    </a:solidFill>
                    <a:latin typeface="微软雅黑" pitchFamily="34" charset="-122"/>
                    <a:ea typeface="微软雅黑" pitchFamily="34" charset="-122"/>
                  </a:rPr>
                  <a:t>登录</a:t>
                </a:r>
                <a:endParaRPr lang="en-US" altLang="zh-CN" sz="1050" b="1" dirty="0" smtClean="0">
                  <a:solidFill>
                    <a:schemeClr val="bg1"/>
                  </a:solidFill>
                  <a:latin typeface="微软雅黑" pitchFamily="34" charset="-122"/>
                  <a:ea typeface="微软雅黑" pitchFamily="34" charset="-122"/>
                </a:endParaRPr>
              </a:p>
              <a:p>
                <a:pPr lvl="0"/>
                <a:r>
                  <a:rPr lang="en-US" altLang="zh-CN" sz="1050" b="1" dirty="0">
                    <a:solidFill>
                      <a:schemeClr val="bg1"/>
                    </a:solidFill>
                    <a:latin typeface="微软雅黑" pitchFamily="34" charset="-122"/>
                    <a:ea typeface="微软雅黑" pitchFamily="34" charset="-122"/>
                  </a:rPr>
                  <a:t> </a:t>
                </a:r>
                <a:r>
                  <a:rPr lang="en-US" altLang="zh-CN" sz="1050" b="1" dirty="0" smtClean="0">
                    <a:solidFill>
                      <a:schemeClr val="bg1"/>
                    </a:solidFill>
                    <a:latin typeface="微软雅黑" pitchFamily="34" charset="-122"/>
                    <a:ea typeface="微软雅黑" pitchFamily="34" charset="-122"/>
                  </a:rPr>
                  <a:t>  </a:t>
                </a:r>
                <a:r>
                  <a:rPr lang="zh-CN" altLang="en-US" sz="1050" b="1" dirty="0" smtClean="0">
                    <a:solidFill>
                      <a:schemeClr val="bg1"/>
                    </a:solidFill>
                    <a:latin typeface="微软雅黑" pitchFamily="34" charset="-122"/>
                    <a:ea typeface="微软雅黑" pitchFamily="34" charset="-122"/>
                  </a:rPr>
                  <a:t>首页</a:t>
                </a:r>
                <a:endParaRPr lang="zh-CN" altLang="en-US" sz="1050" b="1" dirty="0">
                  <a:solidFill>
                    <a:schemeClr val="bg1"/>
                  </a:solidFill>
                  <a:latin typeface="微软雅黑" pitchFamily="34" charset="-122"/>
                  <a:ea typeface="微软雅黑" pitchFamily="34" charset="-122"/>
                </a:endParaRPr>
              </a:p>
            </p:txBody>
          </p:sp>
          <p:sp>
            <p:nvSpPr>
              <p:cNvPr id="66" name="矩形 65"/>
              <p:cNvSpPr/>
              <p:nvPr/>
            </p:nvSpPr>
            <p:spPr>
              <a:xfrm>
                <a:off x="4288788" y="1328924"/>
                <a:ext cx="1034485" cy="108000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r>
                  <a:rPr lang="zh-CN" altLang="en-US" sz="1050" b="1" dirty="0" smtClean="0">
                    <a:solidFill>
                      <a:schemeClr val="bg1"/>
                    </a:solidFill>
                    <a:latin typeface="微软雅黑" pitchFamily="34" charset="-122"/>
                    <a:ea typeface="微软雅黑" pitchFamily="34" charset="-122"/>
                  </a:rPr>
                  <a:t>  统一门户</a:t>
                </a:r>
                <a:endParaRPr lang="en-US" altLang="zh-CN" sz="1050" b="1" dirty="0" smtClean="0">
                  <a:solidFill>
                    <a:schemeClr val="bg1"/>
                  </a:solidFill>
                  <a:latin typeface="微软雅黑" pitchFamily="34" charset="-122"/>
                  <a:ea typeface="微软雅黑" pitchFamily="34" charset="-122"/>
                </a:endParaRPr>
              </a:p>
              <a:p>
                <a:r>
                  <a:rPr lang="zh-CN" altLang="en-US" sz="1050" b="1" dirty="0" smtClean="0">
                    <a:solidFill>
                      <a:schemeClr val="bg1"/>
                    </a:solidFill>
                    <a:latin typeface="微软雅黑" pitchFamily="34" charset="-122"/>
                    <a:ea typeface="微软雅黑" pitchFamily="34" charset="-122"/>
                  </a:rPr>
                  <a:t>  （</a:t>
                </a:r>
                <a:r>
                  <a:rPr lang="zh-CN" altLang="en-US" sz="1050" b="1" dirty="0">
                    <a:solidFill>
                      <a:schemeClr val="bg1"/>
                    </a:solidFill>
                    <a:latin typeface="微软雅黑" pitchFamily="34" charset="-122"/>
                    <a:ea typeface="微软雅黑" pitchFamily="34" charset="-122"/>
                  </a:rPr>
                  <a:t>学生）</a:t>
                </a:r>
              </a:p>
            </p:txBody>
          </p:sp>
          <p:sp>
            <p:nvSpPr>
              <p:cNvPr id="67" name="矩形 66"/>
              <p:cNvSpPr/>
              <p:nvPr/>
            </p:nvSpPr>
            <p:spPr>
              <a:xfrm>
                <a:off x="4288788" y="2560405"/>
                <a:ext cx="1034485"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r>
                  <a:rPr lang="zh-CN" altLang="en-US" sz="1050" b="1" dirty="0" smtClean="0">
                    <a:solidFill>
                      <a:schemeClr val="bg1"/>
                    </a:solidFill>
                    <a:latin typeface="微软雅黑" pitchFamily="34" charset="-122"/>
                    <a:ea typeface="微软雅黑" pitchFamily="34" charset="-122"/>
                  </a:rPr>
                  <a:t>  统一认证</a:t>
                </a:r>
                <a:endParaRPr lang="en-US" altLang="zh-CN" sz="1050" b="1" dirty="0" smtClean="0">
                  <a:solidFill>
                    <a:schemeClr val="bg1"/>
                  </a:solidFill>
                  <a:latin typeface="微软雅黑" pitchFamily="34" charset="-122"/>
                  <a:ea typeface="微软雅黑" pitchFamily="34" charset="-122"/>
                </a:endParaRPr>
              </a:p>
              <a:p>
                <a:pPr lvl="0"/>
                <a:r>
                  <a:rPr lang="zh-CN" altLang="en-US" sz="1050" b="1" dirty="0" smtClean="0">
                    <a:solidFill>
                      <a:schemeClr val="bg1"/>
                    </a:solidFill>
                    <a:latin typeface="微软雅黑" pitchFamily="34" charset="-122"/>
                    <a:ea typeface="微软雅黑" pitchFamily="34" charset="-122"/>
                  </a:rPr>
                  <a:t>     服务</a:t>
                </a:r>
                <a:endParaRPr lang="zh-CN" altLang="en-US" sz="1050" b="1" dirty="0">
                  <a:solidFill>
                    <a:schemeClr val="bg1"/>
                  </a:solidFill>
                  <a:latin typeface="微软雅黑" pitchFamily="34" charset="-122"/>
                  <a:ea typeface="微软雅黑" pitchFamily="34" charset="-122"/>
                </a:endParaRPr>
              </a:p>
            </p:txBody>
          </p:sp>
          <p:sp>
            <p:nvSpPr>
              <p:cNvPr id="68" name="矩形 67"/>
              <p:cNvSpPr/>
              <p:nvPr/>
            </p:nvSpPr>
            <p:spPr>
              <a:xfrm>
                <a:off x="3132323" y="3777076"/>
                <a:ext cx="1033994" cy="108000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r>
                  <a:rPr lang="zh-CN" altLang="en-US" sz="1050" b="1" dirty="0" smtClean="0">
                    <a:solidFill>
                      <a:schemeClr val="bg1"/>
                    </a:solidFill>
                    <a:latin typeface="微软雅黑" pitchFamily="34" charset="-122"/>
                    <a:ea typeface="微软雅黑" pitchFamily="34" charset="-122"/>
                  </a:rPr>
                  <a:t> 统一门户</a:t>
                </a:r>
                <a:endParaRPr lang="en-US" altLang="zh-CN" sz="1050" b="1" dirty="0" smtClean="0">
                  <a:solidFill>
                    <a:schemeClr val="bg1"/>
                  </a:solidFill>
                  <a:latin typeface="微软雅黑" pitchFamily="34" charset="-122"/>
                  <a:ea typeface="微软雅黑" pitchFamily="34" charset="-122"/>
                </a:endParaRPr>
              </a:p>
              <a:p>
                <a:pPr lvl="0"/>
                <a:r>
                  <a:rPr lang="zh-CN" altLang="en-US" sz="1050" b="1" dirty="0" smtClean="0">
                    <a:solidFill>
                      <a:schemeClr val="bg1"/>
                    </a:solidFill>
                    <a:latin typeface="微软雅黑" pitchFamily="34" charset="-122"/>
                    <a:ea typeface="微软雅黑" pitchFamily="34" charset="-122"/>
                  </a:rPr>
                  <a:t>    管理</a:t>
                </a:r>
                <a:endParaRPr lang="zh-CN" altLang="en-US" sz="1050" b="1" dirty="0">
                  <a:solidFill>
                    <a:schemeClr val="bg1"/>
                  </a:solidFill>
                  <a:latin typeface="微软雅黑" pitchFamily="34" charset="-122"/>
                  <a:ea typeface="微软雅黑" pitchFamily="34" charset="-122"/>
                </a:endParaRPr>
              </a:p>
            </p:txBody>
          </p:sp>
          <p:sp>
            <p:nvSpPr>
              <p:cNvPr id="69" name="矩形 68"/>
              <p:cNvSpPr/>
              <p:nvPr/>
            </p:nvSpPr>
            <p:spPr>
              <a:xfrm>
                <a:off x="4297848" y="3777076"/>
                <a:ext cx="1034485" cy="108000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r>
                  <a:rPr lang="zh-CN" altLang="en-US" sz="1050" b="1" dirty="0" smtClean="0">
                    <a:solidFill>
                      <a:schemeClr val="bg1"/>
                    </a:solidFill>
                    <a:latin typeface="微软雅黑" pitchFamily="34" charset="-122"/>
                    <a:ea typeface="微软雅黑" pitchFamily="34" charset="-122"/>
                  </a:rPr>
                  <a:t>  统一认证</a:t>
                </a:r>
                <a:endParaRPr lang="en-US" altLang="zh-CN" sz="1050" b="1" dirty="0" smtClean="0">
                  <a:solidFill>
                    <a:schemeClr val="bg1"/>
                  </a:solidFill>
                  <a:latin typeface="微软雅黑" pitchFamily="34" charset="-122"/>
                  <a:ea typeface="微软雅黑" pitchFamily="34" charset="-122"/>
                </a:endParaRPr>
              </a:p>
              <a:p>
                <a:r>
                  <a:rPr lang="zh-CN" altLang="en-US" sz="1050" b="1" dirty="0" smtClean="0">
                    <a:solidFill>
                      <a:schemeClr val="bg1"/>
                    </a:solidFill>
                    <a:latin typeface="微软雅黑" pitchFamily="34" charset="-122"/>
                    <a:ea typeface="微软雅黑" pitchFamily="34" charset="-122"/>
                  </a:rPr>
                  <a:t>    管理</a:t>
                </a:r>
                <a:endParaRPr lang="zh-CN" altLang="en-US" sz="1050" b="1" dirty="0">
                  <a:solidFill>
                    <a:schemeClr val="bg1"/>
                  </a:solidFill>
                  <a:latin typeface="微软雅黑" pitchFamily="34" charset="-122"/>
                  <a:ea typeface="微软雅黑" pitchFamily="34" charset="-122"/>
                </a:endParaRPr>
              </a:p>
            </p:txBody>
          </p:sp>
          <p:sp>
            <p:nvSpPr>
              <p:cNvPr id="70" name="矩形 69"/>
              <p:cNvSpPr/>
              <p:nvPr/>
            </p:nvSpPr>
            <p:spPr>
              <a:xfrm>
                <a:off x="3253988" y="1766721"/>
                <a:ext cx="820195" cy="461665"/>
              </a:xfrm>
              <a:prstGeom prst="rect">
                <a:avLst/>
              </a:prstGeom>
            </p:spPr>
            <p:txBody>
              <a:bodyPr wrap="square">
                <a:spAutoFit/>
              </a:bodyPr>
              <a:lstStyle/>
              <a:p>
                <a:r>
                  <a:rPr lang="zh-CN" altLang="en-US" sz="800" dirty="0">
                    <a:solidFill>
                      <a:schemeClr val="bg1"/>
                    </a:solidFill>
                    <a:latin typeface="微软雅黑" pitchFamily="34" charset="-122"/>
                    <a:ea typeface="微软雅黑" pitchFamily="34" charset="-122"/>
                  </a:rPr>
                  <a:t>教师首页</a:t>
                </a:r>
              </a:p>
              <a:p>
                <a:r>
                  <a:rPr lang="zh-CN" altLang="en-US" sz="800" dirty="0">
                    <a:solidFill>
                      <a:schemeClr val="bg1"/>
                    </a:solidFill>
                    <a:latin typeface="微软雅黑" pitchFamily="34" charset="-122"/>
                    <a:ea typeface="微软雅黑" pitchFamily="34" charset="-122"/>
                  </a:rPr>
                  <a:t>通知公告</a:t>
                </a:r>
              </a:p>
              <a:p>
                <a:r>
                  <a:rPr lang="zh-CN" altLang="en-US" sz="800" dirty="0">
                    <a:solidFill>
                      <a:schemeClr val="bg1"/>
                    </a:solidFill>
                    <a:latin typeface="微软雅黑" pitchFamily="34" charset="-122"/>
                    <a:ea typeface="微软雅黑" pitchFamily="34" charset="-122"/>
                  </a:rPr>
                  <a:t>校内资讯</a:t>
                </a:r>
              </a:p>
            </p:txBody>
          </p:sp>
          <p:sp>
            <p:nvSpPr>
              <p:cNvPr id="71" name="矩形 70"/>
              <p:cNvSpPr/>
              <p:nvPr/>
            </p:nvSpPr>
            <p:spPr>
              <a:xfrm>
                <a:off x="3268952" y="2933503"/>
                <a:ext cx="586809" cy="461665"/>
              </a:xfrm>
              <a:prstGeom prst="rect">
                <a:avLst/>
              </a:prstGeom>
            </p:spPr>
            <p:txBody>
              <a:bodyPr wrap="square">
                <a:spAutoFit/>
              </a:bodyPr>
              <a:lstStyle/>
              <a:p>
                <a:r>
                  <a:rPr lang="zh-CN" altLang="en-US" sz="800" dirty="0" smtClean="0">
                    <a:solidFill>
                      <a:schemeClr val="bg1"/>
                    </a:solidFill>
                    <a:latin typeface="微软雅黑" pitchFamily="34" charset="-122"/>
                    <a:ea typeface="微软雅黑" pitchFamily="34" charset="-122"/>
                  </a:rPr>
                  <a:t>统一</a:t>
                </a:r>
                <a:endParaRPr lang="en-US" altLang="zh-CN" sz="800" dirty="0" smtClean="0">
                  <a:solidFill>
                    <a:schemeClr val="bg1"/>
                  </a:solidFill>
                  <a:latin typeface="微软雅黑" pitchFamily="34" charset="-122"/>
                  <a:ea typeface="微软雅黑" pitchFamily="34" charset="-122"/>
                </a:endParaRPr>
              </a:p>
              <a:p>
                <a:r>
                  <a:rPr lang="zh-CN" altLang="en-US" sz="800" dirty="0" smtClean="0">
                    <a:solidFill>
                      <a:schemeClr val="bg1"/>
                    </a:solidFill>
                    <a:latin typeface="微软雅黑" pitchFamily="34" charset="-122"/>
                    <a:ea typeface="微软雅黑" pitchFamily="34" charset="-122"/>
                  </a:rPr>
                  <a:t>登录</a:t>
                </a:r>
                <a:endParaRPr lang="en-US" altLang="zh-CN" sz="800" dirty="0" smtClean="0">
                  <a:solidFill>
                    <a:schemeClr val="bg1"/>
                  </a:solidFill>
                  <a:latin typeface="微软雅黑" pitchFamily="34" charset="-122"/>
                  <a:ea typeface="微软雅黑" pitchFamily="34" charset="-122"/>
                </a:endParaRPr>
              </a:p>
              <a:p>
                <a:r>
                  <a:rPr lang="zh-CN" altLang="en-US" sz="800" dirty="0" smtClean="0">
                    <a:solidFill>
                      <a:schemeClr val="bg1"/>
                    </a:solidFill>
                    <a:latin typeface="微软雅黑" pitchFamily="34" charset="-122"/>
                    <a:ea typeface="微软雅黑" pitchFamily="34" charset="-122"/>
                  </a:rPr>
                  <a:t>首页</a:t>
                </a:r>
                <a:endParaRPr lang="zh-CN" altLang="en-US" sz="800" dirty="0">
                  <a:solidFill>
                    <a:schemeClr val="bg1"/>
                  </a:solidFill>
                  <a:latin typeface="微软雅黑" pitchFamily="34" charset="-122"/>
                  <a:ea typeface="微软雅黑" pitchFamily="34" charset="-122"/>
                </a:endParaRPr>
              </a:p>
            </p:txBody>
          </p:sp>
          <p:sp>
            <p:nvSpPr>
              <p:cNvPr id="72" name="矩形 71"/>
              <p:cNvSpPr/>
              <p:nvPr/>
            </p:nvSpPr>
            <p:spPr>
              <a:xfrm>
                <a:off x="4437932" y="1766721"/>
                <a:ext cx="966393" cy="461665"/>
              </a:xfrm>
              <a:prstGeom prst="rect">
                <a:avLst/>
              </a:prstGeom>
            </p:spPr>
            <p:txBody>
              <a:bodyPr wrap="square">
                <a:spAutoFit/>
              </a:bodyPr>
              <a:lstStyle/>
              <a:p>
                <a:r>
                  <a:rPr lang="zh-CN" altLang="en-US" sz="800" dirty="0">
                    <a:solidFill>
                      <a:schemeClr val="bg1"/>
                    </a:solidFill>
                    <a:latin typeface="微软雅黑" pitchFamily="34" charset="-122"/>
                    <a:ea typeface="微软雅黑" pitchFamily="34" charset="-122"/>
                  </a:rPr>
                  <a:t>学生首页</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通知公告 </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表彰违纪 </a:t>
                </a:r>
              </a:p>
            </p:txBody>
          </p:sp>
          <p:sp>
            <p:nvSpPr>
              <p:cNvPr id="73" name="矩形 72"/>
              <p:cNvSpPr/>
              <p:nvPr/>
            </p:nvSpPr>
            <p:spPr>
              <a:xfrm>
                <a:off x="4343874" y="2964524"/>
                <a:ext cx="1143008" cy="461665"/>
              </a:xfrm>
              <a:prstGeom prst="rect">
                <a:avLst/>
              </a:prstGeom>
            </p:spPr>
            <p:txBody>
              <a:bodyPr wrap="square">
                <a:spAutoFit/>
              </a:bodyPr>
              <a:lstStyle/>
              <a:p>
                <a:r>
                  <a:rPr lang="zh-CN" altLang="en-US" sz="800" dirty="0">
                    <a:solidFill>
                      <a:schemeClr val="bg1"/>
                    </a:solidFill>
                    <a:latin typeface="微软雅黑" pitchFamily="34" charset="-122"/>
                    <a:ea typeface="微软雅黑" pitchFamily="34" charset="-122"/>
                  </a:rPr>
                  <a:t>统一认证支持</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用户会话密钥</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统一退出支持</a:t>
                </a:r>
              </a:p>
            </p:txBody>
          </p:sp>
          <p:sp>
            <p:nvSpPr>
              <p:cNvPr id="74" name="矩形 73"/>
              <p:cNvSpPr/>
              <p:nvPr/>
            </p:nvSpPr>
            <p:spPr>
              <a:xfrm>
                <a:off x="3093956" y="4126815"/>
                <a:ext cx="1214415" cy="584775"/>
              </a:xfrm>
              <a:prstGeom prst="rect">
                <a:avLst/>
              </a:prstGeom>
            </p:spPr>
            <p:txBody>
              <a:bodyPr wrap="square">
                <a:spAutoFit/>
              </a:bodyPr>
              <a:lstStyle/>
              <a:p>
                <a:r>
                  <a:rPr lang="zh-CN" altLang="en-US" sz="800" dirty="0">
                    <a:solidFill>
                      <a:schemeClr val="bg1"/>
                    </a:solidFill>
                    <a:latin typeface="微软雅黑" pitchFamily="34" charset="-122"/>
                    <a:ea typeface="微软雅黑" pitchFamily="34" charset="-122"/>
                  </a:rPr>
                  <a:t>灵活的栏目管理</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灵活的内容维护控制 灵活的页面模板机制</a:t>
                </a:r>
              </a:p>
            </p:txBody>
          </p:sp>
        </p:grpSp>
        <p:sp>
          <p:nvSpPr>
            <p:cNvPr id="61" name="矩形 60"/>
            <p:cNvSpPr/>
            <p:nvPr/>
          </p:nvSpPr>
          <p:spPr>
            <a:xfrm>
              <a:off x="4358688" y="4126815"/>
              <a:ext cx="1006652" cy="584775"/>
            </a:xfrm>
            <a:prstGeom prst="rect">
              <a:avLst/>
            </a:prstGeom>
          </p:spPr>
          <p:txBody>
            <a:bodyPr wrap="square">
              <a:spAutoFit/>
            </a:bodyPr>
            <a:lstStyle/>
            <a:p>
              <a:r>
                <a:rPr lang="zh-CN" altLang="en-US" sz="800" dirty="0">
                  <a:solidFill>
                    <a:schemeClr val="bg1"/>
                  </a:solidFill>
                  <a:latin typeface="微软雅黑" pitchFamily="34" charset="-122"/>
                  <a:ea typeface="微软雅黑" pitchFamily="34" charset="-122"/>
                </a:rPr>
                <a:t>统一</a:t>
              </a:r>
              <a:r>
                <a:rPr lang="zh-CN" altLang="en-US" sz="800" dirty="0" smtClean="0">
                  <a:solidFill>
                    <a:schemeClr val="bg1"/>
                  </a:solidFill>
                  <a:latin typeface="微软雅黑" pitchFamily="34" charset="-122"/>
                  <a:ea typeface="微软雅黑" pitchFamily="34" charset="-122"/>
                </a:rPr>
                <a:t>的</a:t>
              </a:r>
              <a:endParaRPr lang="en-US" altLang="zh-CN" sz="800" dirty="0" smtClean="0">
                <a:solidFill>
                  <a:schemeClr val="bg1"/>
                </a:solidFill>
                <a:latin typeface="微软雅黑" pitchFamily="34" charset="-122"/>
                <a:ea typeface="微软雅黑" pitchFamily="34" charset="-122"/>
              </a:endParaRPr>
            </a:p>
            <a:p>
              <a:r>
                <a:rPr lang="zh-CN" altLang="en-US" sz="800" dirty="0" smtClean="0">
                  <a:solidFill>
                    <a:schemeClr val="bg1"/>
                  </a:solidFill>
                  <a:latin typeface="微软雅黑" pitchFamily="34" charset="-122"/>
                  <a:ea typeface="微软雅黑" pitchFamily="34" charset="-122"/>
                </a:rPr>
                <a:t>系统</a:t>
              </a:r>
              <a:r>
                <a:rPr lang="zh-CN" altLang="en-US" sz="800" dirty="0">
                  <a:solidFill>
                    <a:schemeClr val="bg1"/>
                  </a:solidFill>
                  <a:latin typeface="微软雅黑" pitchFamily="34" charset="-122"/>
                  <a:ea typeface="微软雅黑" pitchFamily="34" charset="-122"/>
                </a:rPr>
                <a:t>认证管理</a:t>
              </a:r>
              <a:endParaRPr lang="en-US" altLang="zh-CN" sz="800" dirty="0">
                <a:solidFill>
                  <a:schemeClr val="bg1"/>
                </a:solidFill>
                <a:latin typeface="微软雅黑" pitchFamily="34" charset="-122"/>
                <a:ea typeface="微软雅黑" pitchFamily="34" charset="-122"/>
              </a:endParaRPr>
            </a:p>
            <a:p>
              <a:r>
                <a:rPr lang="zh-CN" altLang="en-US" sz="800" dirty="0">
                  <a:solidFill>
                    <a:schemeClr val="bg1"/>
                  </a:solidFill>
                  <a:latin typeface="微软雅黑" pitchFamily="34" charset="-122"/>
                  <a:ea typeface="微软雅黑" pitchFamily="34" charset="-122"/>
                </a:rPr>
                <a:t>统一</a:t>
              </a:r>
              <a:r>
                <a:rPr lang="zh-CN" altLang="en-US" sz="800" dirty="0" smtClean="0">
                  <a:solidFill>
                    <a:schemeClr val="bg1"/>
                  </a:solidFill>
                  <a:latin typeface="微软雅黑" pitchFamily="34" charset="-122"/>
                  <a:ea typeface="微软雅黑" pitchFamily="34" charset="-122"/>
                </a:rPr>
                <a:t>用</a:t>
              </a:r>
              <a:endParaRPr lang="en-US" altLang="zh-CN" sz="800" dirty="0" smtClean="0">
                <a:solidFill>
                  <a:schemeClr val="bg1"/>
                </a:solidFill>
                <a:latin typeface="微软雅黑" pitchFamily="34" charset="-122"/>
                <a:ea typeface="微软雅黑" pitchFamily="34" charset="-122"/>
              </a:endParaRPr>
            </a:p>
            <a:p>
              <a:r>
                <a:rPr lang="zh-CN" altLang="en-US" sz="800" dirty="0" smtClean="0">
                  <a:solidFill>
                    <a:schemeClr val="bg1"/>
                  </a:solidFill>
                  <a:latin typeface="微软雅黑" pitchFamily="34" charset="-122"/>
                  <a:ea typeface="微软雅黑" pitchFamily="34" charset="-122"/>
                </a:rPr>
                <a:t>户</a:t>
              </a:r>
              <a:r>
                <a:rPr lang="zh-CN" altLang="en-US" sz="800" dirty="0">
                  <a:solidFill>
                    <a:schemeClr val="bg1"/>
                  </a:solidFill>
                  <a:latin typeface="微软雅黑" pitchFamily="34" charset="-122"/>
                  <a:ea typeface="微软雅黑" pitchFamily="34" charset="-122"/>
                </a:rPr>
                <a:t>管理</a:t>
              </a:r>
            </a:p>
          </p:txBody>
        </p:sp>
      </p:grpSp>
      <p:sp>
        <p:nvSpPr>
          <p:cNvPr id="76" name="圆角矩形 75"/>
          <p:cNvSpPr/>
          <p:nvPr/>
        </p:nvSpPr>
        <p:spPr>
          <a:xfrm>
            <a:off x="6876256" y="771550"/>
            <a:ext cx="1824724" cy="4000528"/>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矩形 76"/>
          <p:cNvSpPr/>
          <p:nvPr/>
        </p:nvSpPr>
        <p:spPr>
          <a:xfrm>
            <a:off x="7071178" y="891664"/>
            <a:ext cx="1609362" cy="338554"/>
          </a:xfrm>
          <a:prstGeom prst="rect">
            <a:avLst/>
          </a:prstGeom>
        </p:spPr>
        <p:txBody>
          <a:bodyPr wrap="square">
            <a:spAutoFit/>
          </a:bodyPr>
          <a:lstStyle/>
          <a:p>
            <a:r>
              <a:rPr lang="zh-CN" altLang="en-US" sz="1600" dirty="0">
                <a:latin typeface="黑体" pitchFamily="49" charset="-122"/>
                <a:ea typeface="黑体" pitchFamily="49" charset="-122"/>
              </a:rPr>
              <a:t>创新建设</a:t>
            </a:r>
            <a:r>
              <a:rPr lang="zh-CN" altLang="en-US" sz="1600" dirty="0" smtClean="0">
                <a:latin typeface="黑体" pitchFamily="49" charset="-122"/>
                <a:ea typeface="黑体" pitchFamily="49" charset="-122"/>
              </a:rPr>
              <a:t>思路</a:t>
            </a:r>
            <a:endParaRPr lang="zh-CN" altLang="en-US" sz="1600" dirty="0"/>
          </a:p>
        </p:txBody>
      </p:sp>
      <p:sp>
        <p:nvSpPr>
          <p:cNvPr id="78" name="左箭头 77"/>
          <p:cNvSpPr/>
          <p:nvPr/>
        </p:nvSpPr>
        <p:spPr>
          <a:xfrm>
            <a:off x="6720205" y="2933320"/>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nvSpPr>
        <p:spPr>
          <a:xfrm>
            <a:off x="6868472" y="2923183"/>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多方式认证登录</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0" name="左箭头 79"/>
          <p:cNvSpPr/>
          <p:nvPr/>
        </p:nvSpPr>
        <p:spPr>
          <a:xfrm>
            <a:off x="6715554" y="3725563"/>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矩形 80"/>
          <p:cNvSpPr/>
          <p:nvPr/>
        </p:nvSpPr>
        <p:spPr>
          <a:xfrm>
            <a:off x="6863821" y="3715426"/>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一站式登录设计</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2" name="左箭头 81"/>
          <p:cNvSpPr/>
          <p:nvPr/>
        </p:nvSpPr>
        <p:spPr>
          <a:xfrm>
            <a:off x="6724235" y="2111655"/>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矩形 82"/>
          <p:cNvSpPr/>
          <p:nvPr/>
        </p:nvSpPr>
        <p:spPr>
          <a:xfrm>
            <a:off x="6872502" y="2101518"/>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并联式分布模式</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4" name="左箭头 83"/>
          <p:cNvSpPr/>
          <p:nvPr/>
        </p:nvSpPr>
        <p:spPr>
          <a:xfrm>
            <a:off x="6715554" y="1446343"/>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矩形 84"/>
          <p:cNvSpPr/>
          <p:nvPr/>
        </p:nvSpPr>
        <p:spPr>
          <a:xfrm>
            <a:off x="6863821" y="1436206"/>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扁平化设计理念</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0354471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right)">
                                      <p:cBhvr>
                                        <p:cTn id="15" dur="500"/>
                                        <p:tgtEl>
                                          <p:spTgt spid="3"/>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wipe(up)">
                                      <p:cBhvr>
                                        <p:cTn id="19"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477783" y="179573"/>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（三）创新联通式资源管理系统</a:t>
            </a:r>
            <a:endParaRPr lang="zh-CN" altLang="en-US" sz="1400" b="0" dirty="0">
              <a:latin typeface="微软雅黑" panose="020B0503020204020204" pitchFamily="34" charset="-122"/>
              <a:ea typeface="微软雅黑" panose="020B0503020204020204" pitchFamily="34" charset="-122"/>
            </a:endParaRPr>
          </a:p>
        </p:txBody>
      </p:sp>
      <p:sp>
        <p:nvSpPr>
          <p:cNvPr id="3" name="矩形 126"/>
          <p:cNvSpPr>
            <a:spLocks noChangeArrowheads="1"/>
          </p:cNvSpPr>
          <p:nvPr/>
        </p:nvSpPr>
        <p:spPr bwMode="auto">
          <a:xfrm>
            <a:off x="5296897" y="3573414"/>
            <a:ext cx="1017985" cy="1084262"/>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chemeClr val="bg1"/>
                </a:solidFill>
                <a:latin typeface="微软雅黑" pitchFamily="34" charset="-122"/>
                <a:ea typeface="微软雅黑" pitchFamily="34" charset="-122"/>
                <a:sym typeface="微软雅黑" pitchFamily="34" charset="-122"/>
              </a:rPr>
              <a:t>系统管理</a:t>
            </a:r>
            <a:endParaRPr lang="zh-CN" altLang="en-US" sz="1600"/>
          </a:p>
        </p:txBody>
      </p:sp>
      <p:grpSp>
        <p:nvGrpSpPr>
          <p:cNvPr id="4" name="组合 133"/>
          <p:cNvGrpSpPr>
            <a:grpSpLocks/>
          </p:cNvGrpSpPr>
          <p:nvPr/>
        </p:nvGrpSpPr>
        <p:grpSpPr bwMode="auto">
          <a:xfrm>
            <a:off x="3065252" y="701550"/>
            <a:ext cx="3321844" cy="4000500"/>
            <a:chOff x="0" y="0"/>
            <a:chExt cx="4429156" cy="4000528"/>
          </a:xfrm>
        </p:grpSpPr>
        <p:sp>
          <p:nvSpPr>
            <p:cNvPr id="5" name="矩形 7"/>
            <p:cNvSpPr>
              <a:spLocks noChangeArrowheads="1"/>
            </p:cNvSpPr>
            <p:nvPr/>
          </p:nvSpPr>
          <p:spPr bwMode="auto">
            <a:xfrm>
              <a:off x="0" y="142876"/>
              <a:ext cx="4429156" cy="3857652"/>
            </a:xfrm>
            <a:prstGeom prst="rect">
              <a:avLst/>
            </a:prstGeom>
            <a:noFill/>
            <a:ln w="9525">
              <a:solidFill>
                <a:srgbClr val="31859B"/>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6" name="矩形 8"/>
            <p:cNvSpPr>
              <a:spLocks noChangeArrowheads="1"/>
            </p:cNvSpPr>
            <p:nvPr/>
          </p:nvSpPr>
          <p:spPr bwMode="auto">
            <a:xfrm>
              <a:off x="0" y="0"/>
              <a:ext cx="4429156" cy="285752"/>
            </a:xfrm>
            <a:prstGeom prst="rect">
              <a:avLst/>
            </a:prstGeom>
            <a:gradFill rotWithShape="1">
              <a:gsLst>
                <a:gs pos="0">
                  <a:srgbClr val="A6E4FF"/>
                </a:gs>
                <a:gs pos="34999">
                  <a:srgbClr val="BFEDFF"/>
                </a:gs>
                <a:gs pos="100000">
                  <a:srgbClr val="E6F9FF"/>
                </a:gs>
              </a:gsLst>
              <a:lin ang="5400000" scaled="1"/>
            </a:gradFill>
            <a:ln w="9525">
              <a:solidFill>
                <a:srgbClr val="4BACC6"/>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en-US" altLang="zh-CN" sz="900">
                  <a:solidFill>
                    <a:srgbClr val="000000"/>
                  </a:solidFill>
                  <a:latin typeface="微软雅黑" pitchFamily="34" charset="-122"/>
                  <a:ea typeface="微软雅黑" pitchFamily="34" charset="-122"/>
                  <a:sym typeface="微软雅黑" pitchFamily="34" charset="-122"/>
                </a:rPr>
                <a:t>ROD</a:t>
              </a:r>
              <a:r>
                <a:rPr lang="zh-CN" altLang="en-US" sz="900">
                  <a:solidFill>
                    <a:srgbClr val="000000"/>
                  </a:solidFill>
                  <a:latin typeface="微软雅黑" pitchFamily="34" charset="-122"/>
                  <a:ea typeface="微软雅黑" pitchFamily="34" charset="-122"/>
                  <a:sym typeface="微软雅黑" pitchFamily="34" charset="-122"/>
                </a:rPr>
                <a:t>教育资源管理系统</a:t>
              </a:r>
            </a:p>
          </p:txBody>
        </p:sp>
        <p:sp>
          <p:nvSpPr>
            <p:cNvPr id="7" name="矩形 9"/>
            <p:cNvSpPr>
              <a:spLocks noChangeArrowheads="1"/>
            </p:cNvSpPr>
            <p:nvPr/>
          </p:nvSpPr>
          <p:spPr bwMode="auto">
            <a:xfrm>
              <a:off x="142876" y="331790"/>
              <a:ext cx="1357322" cy="1311284"/>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chemeClr val="bg1"/>
                  </a:solidFill>
                  <a:latin typeface="微软雅黑" pitchFamily="34" charset="-122"/>
                  <a:ea typeface="微软雅黑" pitchFamily="34" charset="-122"/>
                  <a:sym typeface="微软雅黑" pitchFamily="34" charset="-122"/>
                </a:rPr>
                <a:t>资源维护</a:t>
              </a:r>
              <a:endParaRPr lang="zh-CN" altLang="en-US" sz="1600"/>
            </a:p>
          </p:txBody>
        </p:sp>
        <p:sp>
          <p:nvSpPr>
            <p:cNvPr id="8" name="矩形 11"/>
            <p:cNvSpPr>
              <a:spLocks noChangeArrowheads="1"/>
            </p:cNvSpPr>
            <p:nvPr/>
          </p:nvSpPr>
          <p:spPr bwMode="auto">
            <a:xfrm>
              <a:off x="142876" y="1714512"/>
              <a:ext cx="1357322" cy="1071570"/>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rgbClr val="E36C09"/>
                  </a:solidFill>
                  <a:latin typeface="微软雅黑" pitchFamily="34" charset="-122"/>
                  <a:ea typeface="微软雅黑" pitchFamily="34" charset="-122"/>
                  <a:sym typeface="微软雅黑" pitchFamily="34" charset="-122"/>
                </a:rPr>
                <a:t>资源订阅</a:t>
              </a:r>
              <a:endParaRPr lang="zh-CN" altLang="en-US" sz="1600"/>
            </a:p>
          </p:txBody>
        </p:sp>
        <p:sp>
          <p:nvSpPr>
            <p:cNvPr id="10" name="矩形 17"/>
            <p:cNvSpPr>
              <a:spLocks noChangeArrowheads="1"/>
            </p:cNvSpPr>
            <p:nvPr/>
          </p:nvSpPr>
          <p:spPr bwMode="auto">
            <a:xfrm>
              <a:off x="1571636" y="331790"/>
              <a:ext cx="1357323" cy="1311284"/>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rgbClr val="E36C09"/>
                  </a:solidFill>
                  <a:latin typeface="微软雅黑" pitchFamily="34" charset="-122"/>
                  <a:ea typeface="微软雅黑" pitchFamily="34" charset="-122"/>
                  <a:sym typeface="微软雅黑" pitchFamily="34" charset="-122"/>
                </a:rPr>
                <a:t>资源门户</a:t>
              </a:r>
              <a:endParaRPr lang="zh-CN" altLang="en-US" sz="1600"/>
            </a:p>
          </p:txBody>
        </p:sp>
        <p:sp>
          <p:nvSpPr>
            <p:cNvPr id="11" name="矩形 18"/>
            <p:cNvSpPr>
              <a:spLocks noChangeArrowheads="1"/>
            </p:cNvSpPr>
            <p:nvPr/>
          </p:nvSpPr>
          <p:spPr bwMode="auto">
            <a:xfrm>
              <a:off x="1571636" y="1714512"/>
              <a:ext cx="1357322" cy="1071570"/>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chemeClr val="bg1"/>
                  </a:solidFill>
                  <a:latin typeface="微软雅黑" pitchFamily="34" charset="-122"/>
                  <a:ea typeface="微软雅黑" pitchFamily="34" charset="-122"/>
                  <a:sym typeface="微软雅黑" pitchFamily="34" charset="-122"/>
                </a:rPr>
                <a:t>资源权限</a:t>
              </a:r>
              <a:endParaRPr lang="zh-CN" altLang="en-US" sz="1600"/>
            </a:p>
          </p:txBody>
        </p:sp>
        <p:sp>
          <p:nvSpPr>
            <p:cNvPr id="12" name="矩形 21"/>
            <p:cNvSpPr>
              <a:spLocks noChangeArrowheads="1"/>
            </p:cNvSpPr>
            <p:nvPr/>
          </p:nvSpPr>
          <p:spPr bwMode="auto">
            <a:xfrm>
              <a:off x="3000396" y="331790"/>
              <a:ext cx="1357322" cy="1311284"/>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chemeClr val="bg1"/>
                  </a:solidFill>
                  <a:latin typeface="微软雅黑" pitchFamily="34" charset="-122"/>
                  <a:ea typeface="微软雅黑" pitchFamily="34" charset="-122"/>
                  <a:sym typeface="微软雅黑" pitchFamily="34" charset="-122"/>
                </a:rPr>
                <a:t>资源安全</a:t>
              </a:r>
              <a:endParaRPr lang="zh-CN" altLang="en-US" sz="1600"/>
            </a:p>
          </p:txBody>
        </p:sp>
        <p:sp>
          <p:nvSpPr>
            <p:cNvPr id="13" name="矩形 22"/>
            <p:cNvSpPr>
              <a:spLocks noChangeArrowheads="1"/>
            </p:cNvSpPr>
            <p:nvPr/>
          </p:nvSpPr>
          <p:spPr bwMode="auto">
            <a:xfrm>
              <a:off x="3000396" y="1714512"/>
              <a:ext cx="1357322" cy="1071570"/>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rgbClr val="E36C09"/>
                  </a:solidFill>
                  <a:latin typeface="微软雅黑" pitchFamily="34" charset="-122"/>
                  <a:ea typeface="微软雅黑" pitchFamily="34" charset="-122"/>
                  <a:sym typeface="微软雅黑" pitchFamily="34" charset="-122"/>
                </a:rPr>
                <a:t>资源统计</a:t>
              </a:r>
              <a:endParaRPr lang="zh-CN" altLang="en-US" sz="1600"/>
            </a:p>
          </p:txBody>
        </p:sp>
      </p:grpSp>
      <p:grpSp>
        <p:nvGrpSpPr>
          <p:cNvPr id="14" name="组合 44"/>
          <p:cNvGrpSpPr>
            <a:grpSpLocks/>
          </p:cNvGrpSpPr>
          <p:nvPr/>
        </p:nvGrpSpPr>
        <p:grpSpPr bwMode="auto">
          <a:xfrm>
            <a:off x="6379783" y="696298"/>
            <a:ext cx="1297421" cy="4005751"/>
            <a:chOff x="0" y="0"/>
            <a:chExt cx="1729906" cy="4000528"/>
          </a:xfrm>
        </p:grpSpPr>
        <p:grpSp>
          <p:nvGrpSpPr>
            <p:cNvPr id="15" name="组合 110"/>
            <p:cNvGrpSpPr>
              <a:grpSpLocks/>
            </p:cNvGrpSpPr>
            <p:nvPr/>
          </p:nvGrpSpPr>
          <p:grpSpPr bwMode="auto">
            <a:xfrm>
              <a:off x="110634" y="0"/>
              <a:ext cx="1619272" cy="4000528"/>
              <a:chOff x="-175118" y="0"/>
              <a:chExt cx="1619272" cy="4000528"/>
            </a:xfrm>
          </p:grpSpPr>
          <p:sp>
            <p:nvSpPr>
              <p:cNvPr id="19" name="矩形 49"/>
              <p:cNvSpPr>
                <a:spLocks noChangeArrowheads="1"/>
              </p:cNvSpPr>
              <p:nvPr/>
            </p:nvSpPr>
            <p:spPr bwMode="auto">
              <a:xfrm>
                <a:off x="32" y="214314"/>
                <a:ext cx="1214414" cy="3786214"/>
              </a:xfrm>
              <a:prstGeom prst="rect">
                <a:avLst/>
              </a:prstGeom>
              <a:noFill/>
              <a:ln w="9525">
                <a:solidFill>
                  <a:srgbClr val="A5A5A5"/>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20" name="矩形 50"/>
              <p:cNvSpPr>
                <a:spLocks noChangeArrowheads="1"/>
              </p:cNvSpPr>
              <p:nvPr/>
            </p:nvSpPr>
            <p:spPr bwMode="auto">
              <a:xfrm>
                <a:off x="0" y="0"/>
                <a:ext cx="1214433" cy="285752"/>
              </a:xfrm>
              <a:prstGeom prst="rect">
                <a:avLst/>
              </a:prstGeom>
              <a:gradFill rotWithShape="1">
                <a:gsLst>
                  <a:gs pos="0">
                    <a:srgbClr val="BBBBBB"/>
                  </a:gs>
                  <a:gs pos="34999">
                    <a:srgbClr val="CFCFCF"/>
                  </a:gs>
                  <a:gs pos="100000">
                    <a:srgbClr val="EDEDED"/>
                  </a:gs>
                </a:gsLst>
                <a:lin ang="5400000" scaled="1"/>
              </a:gradFill>
              <a:ln w="9525">
                <a:solidFill>
                  <a:srgbClr val="7F7F7F"/>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基础设施</a:t>
                </a:r>
                <a:endParaRPr lang="zh-CN" altLang="en-US" sz="1600"/>
              </a:p>
            </p:txBody>
          </p:sp>
          <p:grpSp>
            <p:nvGrpSpPr>
              <p:cNvPr id="21" name="组合 100"/>
              <p:cNvGrpSpPr>
                <a:grpSpLocks/>
              </p:cNvGrpSpPr>
              <p:nvPr/>
            </p:nvGrpSpPr>
            <p:grpSpPr bwMode="auto">
              <a:xfrm>
                <a:off x="0" y="609738"/>
                <a:ext cx="1285884" cy="621228"/>
                <a:chOff x="0" y="0"/>
                <a:chExt cx="1285884" cy="621228"/>
              </a:xfrm>
            </p:grpSpPr>
            <p:pic>
              <p:nvPicPr>
                <p:cNvPr id="35" name="Picture 25"/>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315"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5"/>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8"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5"/>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380"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68"/>
                <p:cNvSpPr>
                  <a:spLocks noChangeArrowheads="1"/>
                </p:cNvSpPr>
                <p:nvPr/>
              </p:nvSpPr>
              <p:spPr bwMode="auto">
                <a:xfrm>
                  <a:off x="0" y="390394"/>
                  <a:ext cx="1285884"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a:solidFill>
                        <a:srgbClr val="000000"/>
                      </a:solidFill>
                      <a:latin typeface="微软雅黑" pitchFamily="34" charset="-122"/>
                      <a:ea typeface="微软雅黑" pitchFamily="34" charset="-122"/>
                      <a:sym typeface="微软雅黑" pitchFamily="34" charset="-122"/>
                    </a:rPr>
                    <a:t>    分布式存储</a:t>
                  </a:r>
                </a:p>
              </p:txBody>
            </p:sp>
          </p:grpSp>
          <p:grpSp>
            <p:nvGrpSpPr>
              <p:cNvPr id="22" name="组合 99"/>
              <p:cNvGrpSpPr>
                <a:grpSpLocks/>
              </p:cNvGrpSpPr>
              <p:nvPr/>
            </p:nvGrpSpPr>
            <p:grpSpPr bwMode="auto">
              <a:xfrm>
                <a:off x="0" y="1408633"/>
                <a:ext cx="1285884" cy="786056"/>
                <a:chOff x="0" y="0"/>
                <a:chExt cx="1285884" cy="786056"/>
              </a:xfrm>
            </p:grpSpPr>
            <p:pic>
              <p:nvPicPr>
                <p:cNvPr id="31" name="Picture 26"/>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314" y="0"/>
                  <a:ext cx="277814" cy="42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7"/>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6487" y="11907"/>
                  <a:ext cx="313533" cy="404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8"/>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380" y="23813"/>
                  <a:ext cx="277815" cy="38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64"/>
                <p:cNvSpPr>
                  <a:spLocks noChangeArrowheads="1"/>
                </p:cNvSpPr>
                <p:nvPr/>
              </p:nvSpPr>
              <p:spPr bwMode="auto">
                <a:xfrm>
                  <a:off x="0" y="416722"/>
                  <a:ext cx="1285884" cy="369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a:solidFill>
                        <a:srgbClr val="000000"/>
                      </a:solidFill>
                      <a:latin typeface="微软雅黑" pitchFamily="34" charset="-122"/>
                      <a:ea typeface="微软雅黑" pitchFamily="34" charset="-122"/>
                      <a:sym typeface="微软雅黑" pitchFamily="34" charset="-122"/>
                    </a:rPr>
                    <a:t>流媒体、转码及数据库</a:t>
                  </a:r>
                </a:p>
              </p:txBody>
            </p:sp>
          </p:grpSp>
          <p:grpSp>
            <p:nvGrpSpPr>
              <p:cNvPr id="23" name="组合 98"/>
              <p:cNvGrpSpPr>
                <a:grpSpLocks/>
              </p:cNvGrpSpPr>
              <p:nvPr/>
            </p:nvGrpSpPr>
            <p:grpSpPr bwMode="auto">
              <a:xfrm>
                <a:off x="0" y="2233856"/>
                <a:ext cx="1285884" cy="730900"/>
                <a:chOff x="0" y="0"/>
                <a:chExt cx="1285884" cy="730900"/>
              </a:xfrm>
            </p:grpSpPr>
            <p:pic>
              <p:nvPicPr>
                <p:cNvPr id="28" name="Picture 29"/>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7190" y="0"/>
                  <a:ext cx="285752" cy="528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9"/>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2942" y="0"/>
                  <a:ext cx="285752" cy="528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60"/>
                <p:cNvSpPr>
                  <a:spLocks noChangeArrowheads="1"/>
                </p:cNvSpPr>
                <p:nvPr/>
              </p:nvSpPr>
              <p:spPr bwMode="auto">
                <a:xfrm>
                  <a:off x="0" y="500066"/>
                  <a:ext cx="1285884"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应用服务器</a:t>
                  </a:r>
                </a:p>
              </p:txBody>
            </p:sp>
          </p:grpSp>
          <p:grpSp>
            <p:nvGrpSpPr>
              <p:cNvPr id="24" name="组合 104"/>
              <p:cNvGrpSpPr>
                <a:grpSpLocks/>
              </p:cNvGrpSpPr>
              <p:nvPr/>
            </p:nvGrpSpPr>
            <p:grpSpPr bwMode="auto">
              <a:xfrm>
                <a:off x="-175118" y="3142423"/>
                <a:ext cx="1619272" cy="699843"/>
                <a:chOff x="-175118" y="0"/>
                <a:chExt cx="1619272" cy="699843"/>
              </a:xfrm>
            </p:grpSpPr>
            <p:pic>
              <p:nvPicPr>
                <p:cNvPr id="25" name="Picture 32"/>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15" y="0"/>
                  <a:ext cx="328205" cy="491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1"/>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614367" y="22973"/>
                  <a:ext cx="285752" cy="470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57"/>
                <p:cNvSpPr>
                  <a:spLocks noChangeArrowheads="1"/>
                </p:cNvSpPr>
                <p:nvPr/>
              </p:nvSpPr>
              <p:spPr bwMode="auto">
                <a:xfrm>
                  <a:off x="-175118" y="469009"/>
                  <a:ext cx="1619272"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dirty="0">
                      <a:solidFill>
                        <a:srgbClr val="000000"/>
                      </a:solidFill>
                      <a:latin typeface="微软雅黑" pitchFamily="34" charset="-122"/>
                      <a:ea typeface="微软雅黑" pitchFamily="34" charset="-122"/>
                      <a:sym typeface="微软雅黑" pitchFamily="34" charset="-122"/>
                    </a:rPr>
                    <a:t>网络、系统安全</a:t>
                  </a:r>
                </a:p>
              </p:txBody>
            </p:sp>
          </p:grpSp>
        </p:grpSp>
        <p:grpSp>
          <p:nvGrpSpPr>
            <p:cNvPr id="16" name="组合 112"/>
            <p:cNvGrpSpPr>
              <a:grpSpLocks/>
            </p:cNvGrpSpPr>
            <p:nvPr/>
          </p:nvGrpSpPr>
          <p:grpSpPr bwMode="auto">
            <a:xfrm>
              <a:off x="0" y="976320"/>
              <a:ext cx="428628" cy="2276490"/>
              <a:chOff x="0" y="0"/>
              <a:chExt cx="428628" cy="2276490"/>
            </a:xfrm>
          </p:grpSpPr>
          <p:sp>
            <p:nvSpPr>
              <p:cNvPr id="17" name="右箭头 47"/>
              <p:cNvSpPr>
                <a:spLocks noChangeArrowheads="1"/>
              </p:cNvSpPr>
              <p:nvPr/>
            </p:nvSpPr>
            <p:spPr bwMode="auto">
              <a:xfrm rot="10800000">
                <a:off x="0" y="0"/>
                <a:ext cx="428628" cy="571504"/>
              </a:xfrm>
              <a:prstGeom prst="rightArrow">
                <a:avLst>
                  <a:gd name="adj1" fmla="val 50000"/>
                  <a:gd name="adj2" fmla="val 50000"/>
                </a:avLst>
              </a:prstGeom>
              <a:solidFill>
                <a:srgbClr val="7F7F7F"/>
              </a:solidFill>
              <a:ln w="9525">
                <a:solidFill>
                  <a:srgbClr val="7F7F7F"/>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18" name="右箭头 48"/>
              <p:cNvSpPr>
                <a:spLocks noChangeArrowheads="1"/>
              </p:cNvSpPr>
              <p:nvPr/>
            </p:nvSpPr>
            <p:spPr bwMode="auto">
              <a:xfrm rot="10800000">
                <a:off x="0" y="1704986"/>
                <a:ext cx="428628" cy="571504"/>
              </a:xfrm>
              <a:prstGeom prst="rightArrow">
                <a:avLst>
                  <a:gd name="adj1" fmla="val 50000"/>
                  <a:gd name="adj2" fmla="val 50000"/>
                </a:avLst>
              </a:prstGeom>
              <a:solidFill>
                <a:srgbClr val="7F7F7F"/>
              </a:solidFill>
              <a:ln w="9525">
                <a:solidFill>
                  <a:srgbClr val="7F7F7F"/>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grpSp>
      </p:grpSp>
      <p:grpSp>
        <p:nvGrpSpPr>
          <p:cNvPr id="39" name="组合 69"/>
          <p:cNvGrpSpPr>
            <a:grpSpLocks/>
          </p:cNvGrpSpPr>
          <p:nvPr/>
        </p:nvGrpSpPr>
        <p:grpSpPr bwMode="auto">
          <a:xfrm>
            <a:off x="2440513" y="685780"/>
            <a:ext cx="620087" cy="4016269"/>
            <a:chOff x="0" y="0"/>
            <a:chExt cx="826789" cy="4000528"/>
          </a:xfrm>
        </p:grpSpPr>
        <p:sp>
          <p:nvSpPr>
            <p:cNvPr id="40" name="矩形 70"/>
            <p:cNvSpPr>
              <a:spLocks noChangeArrowheads="1"/>
            </p:cNvSpPr>
            <p:nvPr/>
          </p:nvSpPr>
          <p:spPr bwMode="auto">
            <a:xfrm>
              <a:off x="0" y="0"/>
              <a:ext cx="357190" cy="4000528"/>
            </a:xfrm>
            <a:prstGeom prst="rect">
              <a:avLst/>
            </a:prstGeom>
            <a:gradFill rotWithShape="1">
              <a:gsLst>
                <a:gs pos="0">
                  <a:srgbClr val="A6E4FF"/>
                </a:gs>
                <a:gs pos="34999">
                  <a:srgbClr val="BFEDFF"/>
                </a:gs>
                <a:gs pos="100000">
                  <a:srgbClr val="E6F9FF"/>
                </a:gs>
              </a:gsLst>
              <a:lin ang="5400000" scaled="1"/>
            </a:gradFill>
            <a:ln w="9525">
              <a:solidFill>
                <a:srgbClr val="4BACC6"/>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1050" b="1">
                  <a:solidFill>
                    <a:srgbClr val="000000"/>
                  </a:solidFill>
                  <a:latin typeface="微软雅黑" pitchFamily="34" charset="-122"/>
                  <a:ea typeface="微软雅黑" pitchFamily="34" charset="-122"/>
                  <a:sym typeface="微软雅黑" pitchFamily="34" charset="-122"/>
                </a:rPr>
                <a:t>统一认证平台</a:t>
              </a:r>
            </a:p>
          </p:txBody>
        </p:sp>
        <p:sp>
          <p:nvSpPr>
            <p:cNvPr id="41" name="右箭头 71"/>
            <p:cNvSpPr>
              <a:spLocks noChangeArrowheads="1"/>
            </p:cNvSpPr>
            <p:nvPr/>
          </p:nvSpPr>
          <p:spPr bwMode="auto">
            <a:xfrm>
              <a:off x="398161" y="1717531"/>
              <a:ext cx="428628" cy="714380"/>
            </a:xfrm>
            <a:prstGeom prst="rightArrow">
              <a:avLst>
                <a:gd name="adj1" fmla="val 50000"/>
                <a:gd name="adj2" fmla="val 50000"/>
              </a:avLst>
            </a:prstGeom>
            <a:gradFill rotWithShape="1">
              <a:gsLst>
                <a:gs pos="0">
                  <a:srgbClr val="29869F"/>
                </a:gs>
                <a:gs pos="79999">
                  <a:srgbClr val="36B0D0"/>
                </a:gs>
                <a:gs pos="100000">
                  <a:srgbClr val="33B3D5"/>
                </a:gs>
              </a:gsLst>
              <a:lin ang="5400000" scaled="1"/>
            </a:gradFill>
            <a:ln w="9525">
              <a:solidFill>
                <a:srgbClr val="4BACC6"/>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050" b="1">
                <a:solidFill>
                  <a:srgbClr val="000000"/>
                </a:solidFill>
                <a:latin typeface="微软雅黑" pitchFamily="34" charset="-122"/>
                <a:ea typeface="微软雅黑" pitchFamily="34" charset="-122"/>
                <a:sym typeface="微软雅黑" pitchFamily="34" charset="-122"/>
              </a:endParaRPr>
            </a:p>
          </p:txBody>
        </p:sp>
      </p:grpSp>
      <p:grpSp>
        <p:nvGrpSpPr>
          <p:cNvPr id="42" name="组合 72"/>
          <p:cNvGrpSpPr>
            <a:grpSpLocks/>
          </p:cNvGrpSpPr>
          <p:nvPr/>
        </p:nvGrpSpPr>
        <p:grpSpPr bwMode="auto">
          <a:xfrm>
            <a:off x="808167" y="695110"/>
            <a:ext cx="1678781" cy="4006939"/>
            <a:chOff x="0" y="0"/>
            <a:chExt cx="2238391" cy="4000528"/>
          </a:xfrm>
        </p:grpSpPr>
        <p:grpSp>
          <p:nvGrpSpPr>
            <p:cNvPr id="43" name="组合 108"/>
            <p:cNvGrpSpPr>
              <a:grpSpLocks/>
            </p:cNvGrpSpPr>
            <p:nvPr/>
          </p:nvGrpSpPr>
          <p:grpSpPr bwMode="auto">
            <a:xfrm>
              <a:off x="0" y="0"/>
              <a:ext cx="2205433" cy="4000528"/>
              <a:chOff x="0" y="0"/>
              <a:chExt cx="2205433" cy="4000528"/>
            </a:xfrm>
          </p:grpSpPr>
          <p:sp>
            <p:nvSpPr>
              <p:cNvPr id="50" name="TextBox 82"/>
              <p:cNvSpPr>
                <a:spLocks noChangeArrowheads="1"/>
              </p:cNvSpPr>
              <p:nvPr/>
            </p:nvSpPr>
            <p:spPr bwMode="auto">
              <a:xfrm>
                <a:off x="120748" y="1170864"/>
                <a:ext cx="811218"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dirty="0">
                    <a:solidFill>
                      <a:srgbClr val="000000"/>
                    </a:solidFill>
                    <a:latin typeface="微软雅黑" pitchFamily="34" charset="-122"/>
                    <a:ea typeface="微软雅黑" pitchFamily="34" charset="-122"/>
                    <a:sym typeface="微软雅黑" pitchFamily="34" charset="-122"/>
                  </a:rPr>
                  <a:t> 总校区 </a:t>
                </a:r>
              </a:p>
            </p:txBody>
          </p:sp>
          <p:pic>
            <p:nvPicPr>
              <p:cNvPr id="51"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2876" y="758852"/>
                <a:ext cx="804858" cy="40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4"/>
              <p:cNvPicPr>
                <a:picLocks noChangeAspect="1" noChangeArrowheads="1"/>
              </p:cNvPicPr>
              <p:nvPr/>
            </p:nvPicPr>
            <p:blipFill>
              <a:blip r:embed="rId11">
                <a:extLst>
                  <a:ext uri="{28A0092B-C50C-407E-A947-70E740481C1C}">
                    <a14:useLocalDpi xmlns:a14="http://schemas.microsoft.com/office/drawing/2010/main" val="0"/>
                  </a:ext>
                </a:extLst>
              </a:blip>
              <a:srcRect r="33333"/>
              <a:stretch>
                <a:fillRect/>
              </a:stretch>
            </p:blipFill>
            <p:spPr bwMode="auto">
              <a:xfrm>
                <a:off x="330991" y="1821669"/>
                <a:ext cx="428628" cy="32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57323" y="294075"/>
                <a:ext cx="362045" cy="42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13502" y="1917384"/>
                <a:ext cx="249686" cy="353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86453" y="2687424"/>
                <a:ext cx="303785" cy="2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390614" y="1130698"/>
                <a:ext cx="295462" cy="37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10"/>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395470" y="3399202"/>
                <a:ext cx="285751" cy="24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TextBox 91"/>
              <p:cNvSpPr>
                <a:spLocks noChangeArrowheads="1"/>
              </p:cNvSpPr>
              <p:nvPr/>
            </p:nvSpPr>
            <p:spPr bwMode="auto">
              <a:xfrm>
                <a:off x="197247" y="2138692"/>
                <a:ext cx="717555"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dirty="0">
                    <a:solidFill>
                      <a:srgbClr val="000000"/>
                    </a:solidFill>
                    <a:latin typeface="微软雅黑" pitchFamily="34" charset="-122"/>
                    <a:ea typeface="微软雅黑" pitchFamily="34" charset="-122"/>
                    <a:sym typeface="微软雅黑" pitchFamily="34" charset="-122"/>
                  </a:rPr>
                  <a:t>分校区</a:t>
                </a:r>
              </a:p>
            </p:txBody>
          </p:sp>
          <p:sp>
            <p:nvSpPr>
              <p:cNvPr id="59" name="TextBox 92"/>
              <p:cNvSpPr>
                <a:spLocks noChangeArrowheads="1"/>
              </p:cNvSpPr>
              <p:nvPr/>
            </p:nvSpPr>
            <p:spPr bwMode="auto">
              <a:xfrm>
                <a:off x="120749" y="3071835"/>
                <a:ext cx="878996"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dirty="0">
                    <a:solidFill>
                      <a:srgbClr val="000000"/>
                    </a:solidFill>
                    <a:latin typeface="微软雅黑" pitchFamily="34" charset="-122"/>
                    <a:ea typeface="微软雅黑" pitchFamily="34" charset="-122"/>
                    <a:sym typeface="微软雅黑" pitchFamily="34" charset="-122"/>
                  </a:rPr>
                  <a:t>合作院校</a:t>
                </a:r>
              </a:p>
            </p:txBody>
          </p:sp>
          <p:sp>
            <p:nvSpPr>
              <p:cNvPr id="60" name="TextBox 93"/>
              <p:cNvSpPr>
                <a:spLocks noChangeArrowheads="1"/>
              </p:cNvSpPr>
              <p:nvPr/>
            </p:nvSpPr>
            <p:spPr bwMode="auto">
              <a:xfrm>
                <a:off x="1143008" y="682473"/>
                <a:ext cx="1062425"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dirty="0">
                    <a:solidFill>
                      <a:srgbClr val="000000"/>
                    </a:solidFill>
                    <a:latin typeface="微软雅黑" pitchFamily="34" charset="-122"/>
                    <a:ea typeface="微软雅黑" pitchFamily="34" charset="-122"/>
                    <a:sym typeface="微软雅黑" pitchFamily="34" charset="-122"/>
                  </a:rPr>
                  <a:t>系统管理员</a:t>
                </a:r>
              </a:p>
            </p:txBody>
          </p:sp>
          <p:sp>
            <p:nvSpPr>
              <p:cNvPr id="61" name="TextBox 94"/>
              <p:cNvSpPr>
                <a:spLocks noChangeArrowheads="1"/>
              </p:cNvSpPr>
              <p:nvPr/>
            </p:nvSpPr>
            <p:spPr bwMode="auto">
              <a:xfrm>
                <a:off x="1143008" y="1468291"/>
                <a:ext cx="857256"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教师</a:t>
                </a:r>
              </a:p>
            </p:txBody>
          </p:sp>
          <p:sp>
            <p:nvSpPr>
              <p:cNvPr id="62" name="TextBox 95"/>
              <p:cNvSpPr>
                <a:spLocks noChangeArrowheads="1"/>
              </p:cNvSpPr>
              <p:nvPr/>
            </p:nvSpPr>
            <p:spPr bwMode="auto">
              <a:xfrm>
                <a:off x="1143008" y="2254109"/>
                <a:ext cx="1062425"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dirty="0">
                    <a:solidFill>
                      <a:srgbClr val="000000"/>
                    </a:solidFill>
                    <a:latin typeface="微软雅黑" pitchFamily="34" charset="-122"/>
                    <a:ea typeface="微软雅黑" pitchFamily="34" charset="-122"/>
                    <a:sym typeface="微软雅黑" pitchFamily="34" charset="-122"/>
                  </a:rPr>
                  <a:t>校管理人员</a:t>
                </a:r>
              </a:p>
            </p:txBody>
          </p:sp>
          <p:sp>
            <p:nvSpPr>
              <p:cNvPr id="63" name="TextBox 96"/>
              <p:cNvSpPr>
                <a:spLocks noChangeArrowheads="1"/>
              </p:cNvSpPr>
              <p:nvPr/>
            </p:nvSpPr>
            <p:spPr bwMode="auto">
              <a:xfrm>
                <a:off x="1143008" y="2968489"/>
                <a:ext cx="857256"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校职工</a:t>
                </a:r>
              </a:p>
            </p:txBody>
          </p:sp>
          <p:sp>
            <p:nvSpPr>
              <p:cNvPr id="64" name="TextBox 97"/>
              <p:cNvSpPr>
                <a:spLocks noChangeArrowheads="1"/>
              </p:cNvSpPr>
              <p:nvPr/>
            </p:nvSpPr>
            <p:spPr bwMode="auto">
              <a:xfrm>
                <a:off x="1143008" y="3643339"/>
                <a:ext cx="857256"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校领导</a:t>
                </a:r>
              </a:p>
            </p:txBody>
          </p:sp>
          <p:sp>
            <p:nvSpPr>
              <p:cNvPr id="65" name="矩形 98"/>
              <p:cNvSpPr>
                <a:spLocks noChangeArrowheads="1"/>
              </p:cNvSpPr>
              <p:nvPr/>
            </p:nvSpPr>
            <p:spPr bwMode="auto">
              <a:xfrm>
                <a:off x="32" y="214314"/>
                <a:ext cx="2071670" cy="3786214"/>
              </a:xfrm>
              <a:prstGeom prst="rect">
                <a:avLst/>
              </a:prstGeom>
              <a:noFill/>
              <a:ln w="9525">
                <a:solidFill>
                  <a:srgbClr val="953734"/>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66" name="直接连接符 99"/>
              <p:cNvSpPr>
                <a:spLocks noChangeShapeType="1"/>
              </p:cNvSpPr>
              <p:nvPr/>
            </p:nvSpPr>
            <p:spPr bwMode="auto">
              <a:xfrm rot="5400000">
                <a:off x="-608017" y="2106627"/>
                <a:ext cx="3357586" cy="1588"/>
              </a:xfrm>
              <a:prstGeom prst="line">
                <a:avLst/>
              </a:prstGeom>
              <a:noFill/>
              <a:ln w="9525">
                <a:solidFill>
                  <a:srgbClr val="953734"/>
                </a:solidFill>
                <a:prstDash val="dash"/>
                <a:round/>
                <a:headEnd/>
                <a:tailEnd/>
              </a:ln>
              <a:extLst>
                <a:ext uri="{909E8E84-426E-40DD-AFC4-6F175D3DCCD1}">
                  <a14:hiddenFill xmlns:a14="http://schemas.microsoft.com/office/drawing/2010/main">
                    <a:noFill/>
                  </a14:hiddenFill>
                </a:ext>
              </a:extLst>
            </p:spPr>
            <p:txBody>
              <a:bodyPr/>
              <a:lstStyle/>
              <a:p>
                <a:endParaRPr lang="zh-CN" altLang="en-US" sz="1600"/>
              </a:p>
            </p:txBody>
          </p:sp>
          <p:sp>
            <p:nvSpPr>
              <p:cNvPr id="67" name="矩形 100"/>
              <p:cNvSpPr>
                <a:spLocks noChangeArrowheads="1"/>
              </p:cNvSpPr>
              <p:nvPr/>
            </p:nvSpPr>
            <p:spPr bwMode="auto">
              <a:xfrm>
                <a:off x="0" y="0"/>
                <a:ext cx="2071702" cy="285752"/>
              </a:xfrm>
              <a:prstGeom prst="rect">
                <a:avLst/>
              </a:prstGeom>
              <a:gradFill rotWithShape="1">
                <a:gsLst>
                  <a:gs pos="0">
                    <a:srgbClr val="FFA5A3"/>
                  </a:gs>
                  <a:gs pos="34999">
                    <a:srgbClr val="FFBEBE"/>
                  </a:gs>
                  <a:gs pos="100000">
                    <a:srgbClr val="FFE6E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校区及人员</a:t>
                </a:r>
                <a:endParaRPr lang="zh-CN" altLang="en-US" sz="1600"/>
              </a:p>
            </p:txBody>
          </p:sp>
        </p:grpSp>
        <p:grpSp>
          <p:nvGrpSpPr>
            <p:cNvPr id="44" name="组合 111"/>
            <p:cNvGrpSpPr>
              <a:grpSpLocks/>
            </p:cNvGrpSpPr>
            <p:nvPr/>
          </p:nvGrpSpPr>
          <p:grpSpPr bwMode="auto">
            <a:xfrm>
              <a:off x="1952639" y="428628"/>
              <a:ext cx="285752" cy="3286148"/>
              <a:chOff x="0" y="0"/>
              <a:chExt cx="285752" cy="3286148"/>
            </a:xfrm>
          </p:grpSpPr>
          <p:sp>
            <p:nvSpPr>
              <p:cNvPr id="45" name="右箭头 75"/>
              <p:cNvSpPr>
                <a:spLocks noChangeArrowheads="1"/>
              </p:cNvSpPr>
              <p:nvPr/>
            </p:nvSpPr>
            <p:spPr bwMode="auto">
              <a:xfrm>
                <a:off x="0" y="0"/>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46" name="右箭头 76"/>
              <p:cNvSpPr>
                <a:spLocks noChangeArrowheads="1"/>
              </p:cNvSpPr>
              <p:nvPr/>
            </p:nvSpPr>
            <p:spPr bwMode="auto">
              <a:xfrm>
                <a:off x="0" y="750099"/>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47" name="右箭头 77"/>
              <p:cNvSpPr>
                <a:spLocks noChangeArrowheads="1"/>
              </p:cNvSpPr>
              <p:nvPr/>
            </p:nvSpPr>
            <p:spPr bwMode="auto">
              <a:xfrm>
                <a:off x="0" y="1500198"/>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48" name="右箭头 78"/>
              <p:cNvSpPr>
                <a:spLocks noChangeArrowheads="1"/>
              </p:cNvSpPr>
              <p:nvPr/>
            </p:nvSpPr>
            <p:spPr bwMode="auto">
              <a:xfrm>
                <a:off x="0" y="2250297"/>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49" name="右箭头 81"/>
              <p:cNvSpPr>
                <a:spLocks noChangeArrowheads="1"/>
              </p:cNvSpPr>
              <p:nvPr/>
            </p:nvSpPr>
            <p:spPr bwMode="auto">
              <a:xfrm>
                <a:off x="0" y="3000396"/>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grpSp>
      </p:grpSp>
      <p:graphicFrame>
        <p:nvGraphicFramePr>
          <p:cNvPr id="68" name="Group 67"/>
          <p:cNvGraphicFramePr>
            <a:graphicFrameLocks noGrp="1"/>
          </p:cNvGraphicFramePr>
          <p:nvPr>
            <p:extLst>
              <p:ext uri="{D42A27DB-BD31-4B8C-83A1-F6EECF244321}">
                <p14:modId xmlns:p14="http://schemas.microsoft.com/office/powerpoint/2010/main" val="1791098635"/>
              </p:ext>
            </p:extLst>
          </p:nvPr>
        </p:nvGraphicFramePr>
        <p:xfrm>
          <a:off x="4349787" y="1326119"/>
          <a:ext cx="847725" cy="989013"/>
        </p:xfrm>
        <a:graphic>
          <a:graphicData uri="http://schemas.openxmlformats.org/drawingml/2006/table">
            <a:tbl>
              <a:tblPr/>
              <a:tblGrid>
                <a:gridCol w="847725"/>
              </a:tblGrid>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资源检索</a:t>
                      </a:r>
                    </a:p>
                  </a:txBody>
                  <a:tcPr marL="7144" marR="7144" marT="9525" marB="0" anchor="ctr" horzOverflow="overflow">
                    <a:lnL>
                      <a:noFill/>
                    </a:lnL>
                    <a:lnR>
                      <a:noFill/>
                    </a:lnR>
                    <a:lnT>
                      <a:noFill/>
                    </a:lnT>
                    <a:lnB>
                      <a:noFill/>
                    </a:lnB>
                    <a:lnTlToBr>
                      <a:noFill/>
                    </a:lnTlToBr>
                    <a:lnBlToTr>
                      <a:noFill/>
                    </a:lnBlToTr>
                    <a:noFill/>
                  </a:tcPr>
                </a:tc>
              </a:tr>
              <a:tr h="179388">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资源浏览</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7D31"/>
                          </a:solidFill>
                          <a:effectLst/>
                          <a:latin typeface="微软雅黑" pitchFamily="34" charset="-122"/>
                          <a:ea typeface="微软雅黑" pitchFamily="34" charset="-122"/>
                          <a:sym typeface="微软雅黑" pitchFamily="34" charset="-122"/>
                        </a:rPr>
                        <a:t>资源下载</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7D31"/>
                          </a:solidFill>
                          <a:effectLst/>
                          <a:latin typeface="微软雅黑" pitchFamily="34" charset="-122"/>
                          <a:ea typeface="微软雅黑" pitchFamily="34" charset="-122"/>
                          <a:sym typeface="微软雅黑" pitchFamily="34" charset="-122"/>
                        </a:rPr>
                        <a:t>下载排行</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7D31"/>
                          </a:solidFill>
                          <a:effectLst/>
                          <a:latin typeface="微软雅黑" pitchFamily="34" charset="-122"/>
                          <a:ea typeface="微软雅黑" pitchFamily="34" charset="-122"/>
                          <a:sym typeface="微软雅黑" pitchFamily="34" charset="-122"/>
                        </a:rPr>
                        <a:t>最新资源</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通知公告</a:t>
                      </a: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69" name="Group 74"/>
          <p:cNvGraphicFramePr>
            <a:graphicFrameLocks noGrp="1"/>
          </p:cNvGraphicFramePr>
          <p:nvPr>
            <p:extLst>
              <p:ext uri="{D42A27DB-BD31-4B8C-83A1-F6EECF244321}">
                <p14:modId xmlns:p14="http://schemas.microsoft.com/office/powerpoint/2010/main" val="4007736510"/>
              </p:ext>
            </p:extLst>
          </p:nvPr>
        </p:nvGraphicFramePr>
        <p:xfrm>
          <a:off x="4283862" y="2732134"/>
          <a:ext cx="859631" cy="633445"/>
        </p:xfrm>
        <a:graphic>
          <a:graphicData uri="http://schemas.openxmlformats.org/drawingml/2006/table">
            <a:tbl>
              <a:tblPr/>
              <a:tblGrid>
                <a:gridCol w="859631"/>
              </a:tblGrid>
              <a:tr h="161850">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访问权限</a:t>
                      </a:r>
                    </a:p>
                  </a:txBody>
                  <a:tcPr marL="7144" marR="7144" marT="9450" marB="0" anchor="ctr" horzOverflow="overflow">
                    <a:lnL>
                      <a:noFill/>
                    </a:lnL>
                    <a:lnR>
                      <a:noFill/>
                    </a:lnR>
                    <a:lnT>
                      <a:noFill/>
                    </a:lnT>
                    <a:lnB>
                      <a:noFill/>
                    </a:lnB>
                    <a:lnTlToBr>
                      <a:noFill/>
                    </a:lnTlToBr>
                    <a:lnBlToTr>
                      <a:noFill/>
                    </a:lnBlToTr>
                    <a:noFill/>
                  </a:tcPr>
                </a:tc>
              </a:tr>
              <a:tr h="161850">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浏览权限</a:t>
                      </a:r>
                    </a:p>
                  </a:txBody>
                  <a:tcPr marL="7144" marR="7144" marT="9450" marB="0" anchor="ctr" horzOverflow="overflow">
                    <a:lnL>
                      <a:noFill/>
                    </a:lnL>
                    <a:lnR>
                      <a:noFill/>
                    </a:lnR>
                    <a:lnT>
                      <a:noFill/>
                    </a:lnT>
                    <a:lnB>
                      <a:noFill/>
                    </a:lnB>
                    <a:lnTlToBr>
                      <a:noFill/>
                    </a:lnTlToBr>
                    <a:lnBlToTr>
                      <a:noFill/>
                    </a:lnBlToTr>
                    <a:noFill/>
                  </a:tcPr>
                </a:tc>
              </a:tr>
              <a:tr h="163135">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下载权限</a:t>
                      </a:r>
                    </a:p>
                  </a:txBody>
                  <a:tcPr marL="7144" marR="7144" marT="9450" marB="0" anchor="ctr" horzOverflow="overflow">
                    <a:lnL>
                      <a:noFill/>
                    </a:lnL>
                    <a:lnR>
                      <a:noFill/>
                    </a:lnR>
                    <a:lnT>
                      <a:noFill/>
                    </a:lnT>
                    <a:lnB>
                      <a:noFill/>
                    </a:lnB>
                    <a:lnTlToBr>
                      <a:noFill/>
                    </a:lnTlToBr>
                    <a:lnBlToTr>
                      <a:noFill/>
                    </a:lnBlToTr>
                    <a:noFill/>
                  </a:tcPr>
                </a:tc>
              </a:tr>
              <a:tr h="146610">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450" marB="0" anchor="ctr" horzOverflow="overflow">
                    <a:lnL>
                      <a:noFill/>
                    </a:lnL>
                    <a:lnR>
                      <a:noFill/>
                    </a:lnR>
                    <a:lnT>
                      <a:noFill/>
                    </a:lnT>
                    <a:lnB>
                      <a:noFill/>
                    </a:lnB>
                    <a:lnTlToBr>
                      <a:noFill/>
                    </a:lnTlToBr>
                    <a:lnBlToTr>
                      <a:noFill/>
                    </a:lnBlToTr>
                    <a:noFill/>
                  </a:tcPr>
                </a:tc>
              </a:tr>
            </a:tbl>
          </a:graphicData>
        </a:graphic>
      </p:graphicFrame>
      <p:graphicFrame>
        <p:nvGraphicFramePr>
          <p:cNvPr id="70" name="Group 79"/>
          <p:cNvGraphicFramePr>
            <a:graphicFrameLocks noGrp="1"/>
          </p:cNvGraphicFramePr>
          <p:nvPr>
            <p:extLst>
              <p:ext uri="{D42A27DB-BD31-4B8C-83A1-F6EECF244321}">
                <p14:modId xmlns:p14="http://schemas.microsoft.com/office/powerpoint/2010/main" val="3716882164"/>
              </p:ext>
            </p:extLst>
          </p:nvPr>
        </p:nvGraphicFramePr>
        <p:xfrm>
          <a:off x="3221349" y="2711220"/>
          <a:ext cx="901347" cy="815691"/>
        </p:xfrm>
        <a:graphic>
          <a:graphicData uri="http://schemas.openxmlformats.org/drawingml/2006/table">
            <a:tbl>
              <a:tblPr/>
              <a:tblGrid>
                <a:gridCol w="901347"/>
              </a:tblGrid>
              <a:tr h="223011">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订阅内容发布</a:t>
                      </a:r>
                    </a:p>
                  </a:txBody>
                  <a:tcPr marL="7144" marR="7144" marT="9498" marB="0" anchor="ctr" horzOverflow="overflow">
                    <a:lnL>
                      <a:noFill/>
                    </a:lnL>
                    <a:lnR>
                      <a:noFill/>
                    </a:lnR>
                    <a:lnT>
                      <a:noFill/>
                    </a:lnT>
                    <a:lnB>
                      <a:noFill/>
                    </a:lnB>
                    <a:lnTlToBr>
                      <a:noFill/>
                    </a:lnTlToBr>
                    <a:lnBlToTr>
                      <a:noFill/>
                    </a:lnBlToTr>
                    <a:noFill/>
                  </a:tcPr>
                </a:tc>
              </a:tr>
              <a:tr h="223011">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smtClean="0">
                          <a:ln>
                            <a:noFill/>
                          </a:ln>
                          <a:solidFill>
                            <a:srgbClr val="E37D31"/>
                          </a:solidFill>
                          <a:effectLst/>
                          <a:latin typeface="微软雅黑" pitchFamily="34" charset="-122"/>
                          <a:ea typeface="微软雅黑" pitchFamily="34" charset="-122"/>
                          <a:sym typeface="微软雅黑" pitchFamily="34" charset="-122"/>
                        </a:rPr>
                        <a:t>订阅内容回复</a:t>
                      </a:r>
                    </a:p>
                  </a:txBody>
                  <a:tcPr marL="7144" marR="7144" marT="9498" marB="0" anchor="ctr" horzOverflow="overflow">
                    <a:lnL>
                      <a:noFill/>
                    </a:lnL>
                    <a:lnR>
                      <a:noFill/>
                    </a:lnR>
                    <a:lnT>
                      <a:noFill/>
                    </a:lnT>
                    <a:lnB>
                      <a:noFill/>
                    </a:lnB>
                    <a:lnTlToBr>
                      <a:noFill/>
                    </a:lnTlToBr>
                    <a:lnBlToTr>
                      <a:noFill/>
                    </a:lnBlToTr>
                    <a:noFill/>
                  </a:tcPr>
                </a:tc>
              </a:tr>
              <a:tr h="223011">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资源上线通知</a:t>
                      </a:r>
                    </a:p>
                  </a:txBody>
                  <a:tcPr marL="7144" marR="7144" marT="9498" marB="0" anchor="ctr" horzOverflow="overflow">
                    <a:lnL>
                      <a:noFill/>
                    </a:lnL>
                    <a:lnR>
                      <a:noFill/>
                    </a:lnR>
                    <a:lnT>
                      <a:noFill/>
                    </a:lnT>
                    <a:lnB>
                      <a:noFill/>
                    </a:lnB>
                    <a:lnTlToBr>
                      <a:noFill/>
                    </a:lnTlToBr>
                    <a:lnBlToTr>
                      <a:noFill/>
                    </a:lnBlToTr>
                    <a:noFill/>
                  </a:tcPr>
                </a:tc>
              </a:tr>
              <a:tr h="10736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498" marB="0" anchor="ctr" horzOverflow="overflow">
                    <a:lnL>
                      <a:noFill/>
                    </a:lnL>
                    <a:lnR>
                      <a:noFill/>
                    </a:lnR>
                    <a:lnT>
                      <a:noFill/>
                    </a:lnT>
                    <a:lnB>
                      <a:noFill/>
                    </a:lnB>
                    <a:lnTlToBr>
                      <a:noFill/>
                    </a:lnTlToBr>
                    <a:lnBlToTr>
                      <a:noFill/>
                    </a:lnBlToTr>
                    <a:noFill/>
                  </a:tcPr>
                </a:tc>
              </a:tr>
            </a:tbl>
          </a:graphicData>
        </a:graphic>
      </p:graphicFrame>
      <p:sp>
        <p:nvSpPr>
          <p:cNvPr id="71" name="矩形 122"/>
          <p:cNvSpPr>
            <a:spLocks noChangeArrowheads="1"/>
          </p:cNvSpPr>
          <p:nvPr/>
        </p:nvSpPr>
        <p:spPr bwMode="auto">
          <a:xfrm>
            <a:off x="3153772" y="3562301"/>
            <a:ext cx="1017985" cy="1082675"/>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chemeClr val="bg1"/>
                </a:solidFill>
                <a:latin typeface="微软雅黑" pitchFamily="34" charset="-122"/>
                <a:ea typeface="微软雅黑" pitchFamily="34" charset="-122"/>
                <a:sym typeface="微软雅黑" pitchFamily="34" charset="-122"/>
              </a:rPr>
              <a:t>资源库监控</a:t>
            </a:r>
            <a:endParaRPr lang="zh-CN" altLang="en-US" sz="1600"/>
          </a:p>
        </p:txBody>
      </p:sp>
      <p:graphicFrame>
        <p:nvGraphicFramePr>
          <p:cNvPr id="72" name="Group 85"/>
          <p:cNvGraphicFramePr>
            <a:graphicFrameLocks noGrp="1"/>
          </p:cNvGraphicFramePr>
          <p:nvPr>
            <p:extLst>
              <p:ext uri="{D42A27DB-BD31-4B8C-83A1-F6EECF244321}">
                <p14:modId xmlns:p14="http://schemas.microsoft.com/office/powerpoint/2010/main" val="200011473"/>
              </p:ext>
            </p:extLst>
          </p:nvPr>
        </p:nvGraphicFramePr>
        <p:xfrm>
          <a:off x="3272611" y="3852889"/>
          <a:ext cx="803672" cy="866775"/>
        </p:xfrm>
        <a:graphic>
          <a:graphicData uri="http://schemas.openxmlformats.org/drawingml/2006/table">
            <a:tbl>
              <a:tblPr/>
              <a:tblGrid>
                <a:gridCol w="803672"/>
              </a:tblGrid>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库存监控</a:t>
                      </a: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存储服务器监控</a:t>
                      </a:r>
                    </a:p>
                  </a:txBody>
                  <a:tcPr marL="7144" marR="7144" marT="9525" marB="0" anchor="ctr" horzOverflow="overflow">
                    <a:lnL>
                      <a:noFill/>
                    </a:lnL>
                    <a:lnR>
                      <a:noFill/>
                    </a:lnR>
                    <a:lnT>
                      <a:noFill/>
                    </a:lnT>
                    <a:lnB>
                      <a:noFill/>
                    </a:lnB>
                    <a:lnTlToBr>
                      <a:noFill/>
                    </a:lnTlToBr>
                    <a:lnBlToTr>
                      <a:noFill/>
                    </a:lnBlToTr>
                    <a:noFill/>
                  </a:tcPr>
                </a:tc>
              </a:tr>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流量监控</a:t>
                      </a:r>
                    </a:p>
                  </a:txBody>
                  <a:tcPr marL="7144" marR="7144" marT="9525" marB="0" anchor="ctr" horzOverflow="overflow">
                    <a:lnL>
                      <a:noFill/>
                    </a:lnL>
                    <a:lnR>
                      <a:noFill/>
                    </a:lnR>
                    <a:lnT>
                      <a:noFill/>
                    </a:lnT>
                    <a:lnB>
                      <a:noFill/>
                    </a:lnB>
                    <a:lnTlToBr>
                      <a:noFill/>
                    </a:lnTlToBr>
                    <a:lnBlToTr>
                      <a:noFill/>
                    </a:lnBlToTr>
                    <a:noFill/>
                  </a:tcPr>
                </a:tc>
              </a:tr>
              <a:tr h="17145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sp>
        <p:nvSpPr>
          <p:cNvPr id="73" name="矩形 124"/>
          <p:cNvSpPr>
            <a:spLocks noChangeArrowheads="1"/>
          </p:cNvSpPr>
          <p:nvPr/>
        </p:nvSpPr>
        <p:spPr bwMode="auto">
          <a:xfrm>
            <a:off x="4233668" y="3573414"/>
            <a:ext cx="1017984" cy="1071562"/>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rgbClr val="E36C09"/>
                </a:solidFill>
                <a:latin typeface="微软雅黑" pitchFamily="34" charset="-122"/>
                <a:ea typeface="微软雅黑" pitchFamily="34" charset="-122"/>
                <a:sym typeface="微软雅黑" pitchFamily="34" charset="-122"/>
              </a:rPr>
              <a:t>积分管理</a:t>
            </a:r>
            <a:endParaRPr lang="zh-CN" altLang="en-US" sz="1600"/>
          </a:p>
        </p:txBody>
      </p:sp>
      <p:graphicFrame>
        <p:nvGraphicFramePr>
          <p:cNvPr id="74" name="Group 91"/>
          <p:cNvGraphicFramePr>
            <a:graphicFrameLocks noGrp="1"/>
          </p:cNvGraphicFramePr>
          <p:nvPr>
            <p:extLst>
              <p:ext uri="{D42A27DB-BD31-4B8C-83A1-F6EECF244321}">
                <p14:modId xmlns:p14="http://schemas.microsoft.com/office/powerpoint/2010/main" val="864182155"/>
              </p:ext>
            </p:extLst>
          </p:nvPr>
        </p:nvGraphicFramePr>
        <p:xfrm>
          <a:off x="5443952" y="3849834"/>
          <a:ext cx="803672" cy="742950"/>
        </p:xfrm>
        <a:graphic>
          <a:graphicData uri="http://schemas.openxmlformats.org/drawingml/2006/table">
            <a:tbl>
              <a:tblPr/>
              <a:tblGrid>
                <a:gridCol w="803672"/>
              </a:tblGrid>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系统配置</a:t>
                      </a:r>
                    </a:p>
                  </a:txBody>
                  <a:tcPr marL="7144" marR="7144" marT="9525" marB="0" anchor="ctr" horzOverflow="overflow">
                    <a:lnL>
                      <a:noFill/>
                    </a:lnL>
                    <a:lnR>
                      <a:noFill/>
                    </a:lnR>
                    <a:lnT>
                      <a:noFill/>
                    </a:lnT>
                    <a:lnB>
                      <a:noFill/>
                    </a:lnB>
                    <a:lnTlToBr>
                      <a:noFill/>
                    </a:lnTlToBr>
                    <a:lnBlToTr>
                      <a:noFill/>
                    </a:lnBlToTr>
                    <a:noFill/>
                  </a:tcPr>
                </a:tc>
              </a:tr>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文件类型维护</a:t>
                      </a:r>
                    </a:p>
                  </a:txBody>
                  <a:tcPr marL="7144" marR="7144" marT="9525" marB="0" anchor="ctr" horzOverflow="overflow">
                    <a:lnL>
                      <a:noFill/>
                    </a:lnL>
                    <a:lnR>
                      <a:noFill/>
                    </a:lnR>
                    <a:lnT>
                      <a:noFill/>
                    </a:lnT>
                    <a:lnB>
                      <a:noFill/>
                    </a:lnB>
                    <a:lnTlToBr>
                      <a:noFill/>
                    </a:lnTlToBr>
                    <a:lnBlToTr>
                      <a:noFill/>
                    </a:lnBlToTr>
                    <a:noFill/>
                  </a:tcPr>
                </a:tc>
              </a:tr>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公告管理</a:t>
                      </a:r>
                    </a:p>
                  </a:txBody>
                  <a:tcPr marL="7144" marR="7144" marT="9525" marB="0" anchor="ctr" horzOverflow="overflow">
                    <a:lnL>
                      <a:noFill/>
                    </a:lnL>
                    <a:lnR>
                      <a:noFill/>
                    </a:lnR>
                    <a:lnT>
                      <a:noFill/>
                    </a:lnT>
                    <a:lnB>
                      <a:noFill/>
                    </a:lnB>
                    <a:lnTlToBr>
                      <a:noFill/>
                    </a:lnTlToBr>
                    <a:lnBlToTr>
                      <a:noFill/>
                    </a:lnBlToTr>
                    <a:noFill/>
                  </a:tcPr>
                </a:tc>
              </a:tr>
              <a:tr h="17145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75" name="Group 96"/>
          <p:cNvGraphicFramePr>
            <a:graphicFrameLocks noGrp="1"/>
          </p:cNvGraphicFramePr>
          <p:nvPr>
            <p:extLst>
              <p:ext uri="{D42A27DB-BD31-4B8C-83A1-F6EECF244321}">
                <p14:modId xmlns:p14="http://schemas.microsoft.com/office/powerpoint/2010/main" val="2158850626"/>
              </p:ext>
            </p:extLst>
          </p:nvPr>
        </p:nvGraphicFramePr>
        <p:xfrm>
          <a:off x="3217990" y="1445716"/>
          <a:ext cx="642938" cy="1001713"/>
        </p:xfrm>
        <a:graphic>
          <a:graphicData uri="http://schemas.openxmlformats.org/drawingml/2006/table">
            <a:tbl>
              <a:tblPr/>
              <a:tblGrid>
                <a:gridCol w="642938"/>
              </a:tblGrid>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宋体" pitchFamily="2" charset="-122"/>
                        </a:rPr>
                        <a:t>资源编目</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宋体" pitchFamily="2" charset="-122"/>
                        </a:rPr>
                        <a:t>资源上传</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宋体" pitchFamily="2" charset="-122"/>
                        </a:rPr>
                        <a:t>资源审核</a:t>
                      </a:r>
                    </a:p>
                  </a:txBody>
                  <a:tcPr marL="7144" marR="7144" marT="9525" marB="0" anchor="ctr" horzOverflow="overflow">
                    <a:lnL>
                      <a:noFill/>
                    </a:lnL>
                    <a:lnR>
                      <a:noFill/>
                    </a:lnR>
                    <a:lnT>
                      <a:noFill/>
                    </a:lnT>
                    <a:lnB>
                      <a:noFill/>
                    </a:lnB>
                    <a:lnTlToBr>
                      <a:noFill/>
                    </a:lnTlToBr>
                    <a:lnBlToTr>
                      <a:noFill/>
                    </a:lnBlToTr>
                    <a:noFill/>
                  </a:tcPr>
                </a:tc>
              </a:tr>
              <a:tr h="20637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宋体" pitchFamily="2" charset="-122"/>
                        </a:rPr>
                        <a:t>资源分类</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宋体" pitchFamily="2" charset="-122"/>
                        </a:rPr>
                        <a:t>资源预览</a:t>
                      </a:r>
                    </a:p>
                  </a:txBody>
                  <a:tcPr marL="7144" marR="7144" marT="9525" marB="0" anchor="ctr" horzOverflow="overflow">
                    <a:lnL>
                      <a:noFill/>
                    </a:lnL>
                    <a:lnR>
                      <a:noFill/>
                    </a:lnR>
                    <a:lnT>
                      <a:noFill/>
                    </a:lnT>
                    <a:lnB>
                      <a:noFill/>
                    </a:lnB>
                    <a:lnTlToBr>
                      <a:noFill/>
                    </a:lnTlToBr>
                    <a:lnBlToTr>
                      <a:noFill/>
                    </a:lnBlToTr>
                    <a:noFill/>
                  </a:tcPr>
                </a:tc>
              </a:tr>
              <a:tr h="147638">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smtClean="0">
                        <a:ln>
                          <a:noFill/>
                        </a:ln>
                        <a:solidFill>
                          <a:srgbClr val="E36C09"/>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76" name="Group 103"/>
          <p:cNvGraphicFramePr>
            <a:graphicFrameLocks noGrp="1"/>
          </p:cNvGraphicFramePr>
          <p:nvPr>
            <p:extLst>
              <p:ext uri="{D42A27DB-BD31-4B8C-83A1-F6EECF244321}">
                <p14:modId xmlns:p14="http://schemas.microsoft.com/office/powerpoint/2010/main" val="3098333015"/>
              </p:ext>
            </p:extLst>
          </p:nvPr>
        </p:nvGraphicFramePr>
        <p:xfrm>
          <a:off x="5334439" y="2701472"/>
          <a:ext cx="859631" cy="795338"/>
        </p:xfrm>
        <a:graphic>
          <a:graphicData uri="http://schemas.openxmlformats.org/drawingml/2006/table">
            <a:tbl>
              <a:tblPr/>
              <a:tblGrid>
                <a:gridCol w="859631"/>
              </a:tblGrid>
              <a:tr h="161925">
                <a:tc>
                  <a:txBody>
                    <a:bodyPr/>
                    <a:lstStyle/>
                    <a:p>
                      <a:pPr marL="0" marR="0" lvl="0" indent="0" algn="ctr" defTabSz="914400" rtl="0" eaLnBrk="1" fontAlgn="t"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6C09"/>
                          </a:solidFill>
                          <a:effectLst/>
                          <a:latin typeface="微软雅黑" pitchFamily="34" charset="-122"/>
                          <a:ea typeface="微软雅黑" pitchFamily="34" charset="-122"/>
                          <a:sym typeface="微软雅黑" pitchFamily="34" charset="-122"/>
                        </a:rPr>
                        <a:t>资源分类统计</a:t>
                      </a:r>
                    </a:p>
                  </a:txBody>
                  <a:tcPr marL="7144" marR="7144" marT="9499" marB="0" horzOverflow="overflow">
                    <a:lnL>
                      <a:noFill/>
                    </a:lnL>
                    <a:lnR>
                      <a:noFill/>
                    </a:lnR>
                    <a:lnT>
                      <a:noFill/>
                    </a:lnT>
                    <a:lnB>
                      <a:noFill/>
                    </a:lnB>
                    <a:lnTlToBr>
                      <a:noFill/>
                    </a:lnTlToBr>
                    <a:lnBlToTr>
                      <a:noFill/>
                    </a:lnBlToTr>
                    <a:noFill/>
                  </a:tcPr>
                </a:tc>
              </a:tr>
              <a:tr h="161925">
                <a:tc>
                  <a:txBody>
                    <a:bodyPr/>
                    <a:lstStyle/>
                    <a:p>
                      <a:pPr marL="0" marR="0" lvl="0" indent="0" algn="ctr" defTabSz="914400" rtl="0" eaLnBrk="1" fontAlgn="t"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6C09"/>
                          </a:solidFill>
                          <a:effectLst/>
                          <a:latin typeface="微软雅黑" pitchFamily="34" charset="-122"/>
                          <a:ea typeface="微软雅黑" pitchFamily="34" charset="-122"/>
                          <a:sym typeface="微软雅黑" pitchFamily="34" charset="-122"/>
                        </a:rPr>
                        <a:t>浏览统计</a:t>
                      </a:r>
                    </a:p>
                  </a:txBody>
                  <a:tcPr marL="7144" marR="7144" marT="9499" marB="0" horzOverflow="overflow">
                    <a:lnL>
                      <a:noFill/>
                    </a:lnL>
                    <a:lnR>
                      <a:noFill/>
                    </a:lnR>
                    <a:lnT>
                      <a:noFill/>
                    </a:lnT>
                    <a:lnB>
                      <a:noFill/>
                    </a:lnB>
                    <a:lnTlToBr>
                      <a:noFill/>
                    </a:lnTlToBr>
                    <a:lnBlToTr>
                      <a:noFill/>
                    </a:lnBlToTr>
                    <a:noFill/>
                  </a:tcPr>
                </a:tc>
              </a:tr>
              <a:tr h="161925">
                <a:tc>
                  <a:txBody>
                    <a:bodyPr/>
                    <a:lstStyle/>
                    <a:p>
                      <a:pPr marL="0" marR="0" lvl="0" indent="0" algn="ctr" defTabSz="914400" rtl="0" eaLnBrk="1" fontAlgn="t"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6C09"/>
                          </a:solidFill>
                          <a:effectLst/>
                          <a:latin typeface="微软雅黑" pitchFamily="34" charset="-122"/>
                          <a:ea typeface="微软雅黑" pitchFamily="34" charset="-122"/>
                          <a:sym typeface="微软雅黑" pitchFamily="34" charset="-122"/>
                        </a:rPr>
                        <a:t>下载统计</a:t>
                      </a:r>
                    </a:p>
                  </a:txBody>
                  <a:tcPr marL="7144" marR="7144" marT="9499" marB="0" horzOverflow="overflow">
                    <a:lnL>
                      <a:noFill/>
                    </a:lnL>
                    <a:lnR>
                      <a:noFill/>
                    </a:lnR>
                    <a:lnT>
                      <a:noFill/>
                    </a:lnT>
                    <a:lnB>
                      <a:noFill/>
                    </a:lnB>
                    <a:lnTlToBr>
                      <a:noFill/>
                    </a:lnTlToBr>
                    <a:lnBlToTr>
                      <a:noFill/>
                    </a:lnBlToTr>
                    <a:noFill/>
                  </a:tcPr>
                </a:tc>
              </a:tr>
              <a:tr h="161925">
                <a:tc>
                  <a:txBody>
                    <a:bodyPr/>
                    <a:lstStyle/>
                    <a:p>
                      <a:pPr marL="0" marR="0" lvl="0" indent="0" algn="ctr" defTabSz="914400" rtl="0" eaLnBrk="1" fontAlgn="t"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6C09"/>
                          </a:solidFill>
                          <a:effectLst/>
                          <a:latin typeface="微软雅黑" pitchFamily="34" charset="-122"/>
                          <a:ea typeface="微软雅黑" pitchFamily="34" charset="-122"/>
                          <a:sym typeface="微软雅黑" pitchFamily="34" charset="-122"/>
                        </a:rPr>
                        <a:t>使用率排行</a:t>
                      </a:r>
                    </a:p>
                  </a:txBody>
                  <a:tcPr marL="7144" marR="7144" marT="9499" marB="0" horzOverflow="overflow">
                    <a:lnL>
                      <a:noFill/>
                    </a:lnL>
                    <a:lnR>
                      <a:noFill/>
                    </a:lnR>
                    <a:lnT>
                      <a:noFill/>
                    </a:lnT>
                    <a:lnB>
                      <a:noFill/>
                    </a:lnB>
                    <a:lnTlToBr>
                      <a:noFill/>
                    </a:lnTlToBr>
                    <a:lnBlToTr>
                      <a:noFill/>
                    </a:lnBlToTr>
                    <a:noFill/>
                  </a:tcPr>
                </a:tc>
              </a:tr>
              <a:tr h="147638">
                <a:tc>
                  <a:txBody>
                    <a:bodyPr/>
                    <a:lstStyle/>
                    <a:p>
                      <a:pPr marL="0" marR="0" lvl="0" indent="0" algn="ctr" defTabSz="914400" rtl="0" eaLnBrk="1" fontAlgn="t"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rgbClr val="E36C09"/>
                        </a:solidFill>
                        <a:effectLst/>
                        <a:latin typeface="微软雅黑" pitchFamily="34" charset="-122"/>
                        <a:ea typeface="微软雅黑" pitchFamily="34" charset="-122"/>
                        <a:sym typeface="微软雅黑" pitchFamily="34" charset="-122"/>
                      </a:endParaRPr>
                    </a:p>
                  </a:txBody>
                  <a:tcPr marL="7144" marR="7144" marT="9499" marB="0" horzOverflow="overflow">
                    <a:lnL>
                      <a:noFill/>
                    </a:lnL>
                    <a:lnR>
                      <a:noFill/>
                    </a:lnR>
                    <a:lnT>
                      <a:noFill/>
                    </a:lnT>
                    <a:lnB>
                      <a:noFill/>
                    </a:lnB>
                    <a:lnTlToBr>
                      <a:noFill/>
                    </a:lnTlToBr>
                    <a:lnBlToTr>
                      <a:noFill/>
                    </a:lnBlToTr>
                    <a:noFill/>
                  </a:tcPr>
                </a:tc>
              </a:tr>
            </a:tbl>
          </a:graphicData>
        </a:graphic>
      </p:graphicFrame>
      <p:graphicFrame>
        <p:nvGraphicFramePr>
          <p:cNvPr id="77" name="Group 109"/>
          <p:cNvGraphicFramePr>
            <a:graphicFrameLocks noGrp="1"/>
          </p:cNvGraphicFramePr>
          <p:nvPr>
            <p:extLst>
              <p:ext uri="{D42A27DB-BD31-4B8C-83A1-F6EECF244321}">
                <p14:modId xmlns:p14="http://schemas.microsoft.com/office/powerpoint/2010/main" val="175014182"/>
              </p:ext>
            </p:extLst>
          </p:nvPr>
        </p:nvGraphicFramePr>
        <p:xfrm>
          <a:off x="5449478" y="1354056"/>
          <a:ext cx="820755" cy="892490"/>
        </p:xfrm>
        <a:graphic>
          <a:graphicData uri="http://schemas.openxmlformats.org/drawingml/2006/table">
            <a:tbl>
              <a:tblPr/>
              <a:tblGrid>
                <a:gridCol w="820755"/>
              </a:tblGrid>
              <a:tr h="223838">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资源水印</a:t>
                      </a:r>
                    </a:p>
                  </a:txBody>
                  <a:tcPr marL="7144" marR="7144" marT="9522" marB="0" anchor="ctr" horzOverflow="overflow">
                    <a:lnL>
                      <a:noFill/>
                    </a:lnL>
                    <a:lnR>
                      <a:noFill/>
                    </a:lnR>
                    <a:lnT>
                      <a:noFill/>
                    </a:lnT>
                    <a:lnB>
                      <a:noFill/>
                    </a:lnB>
                    <a:lnTlToBr>
                      <a:noFill/>
                    </a:lnTlToBr>
                    <a:lnBlToTr>
                      <a:noFill/>
                    </a:lnBlToTr>
                    <a:noFill/>
                  </a:tcPr>
                </a:tc>
              </a:tr>
              <a:tr h="18097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资源防盗链</a:t>
                      </a:r>
                    </a:p>
                  </a:txBody>
                  <a:tcPr marL="7144" marR="7144" marT="9522" marB="0" anchor="ctr" horzOverflow="overflow">
                    <a:lnL>
                      <a:noFill/>
                    </a:lnL>
                    <a:lnR>
                      <a:noFill/>
                    </a:lnR>
                    <a:lnT>
                      <a:noFill/>
                    </a:lnT>
                    <a:lnB>
                      <a:noFill/>
                    </a:lnB>
                    <a:lnTlToBr>
                      <a:noFill/>
                    </a:lnTlToBr>
                    <a:lnBlToTr>
                      <a:noFill/>
                    </a:lnBlToTr>
                    <a:noFill/>
                  </a:tcPr>
                </a:tc>
              </a:tr>
              <a:tr h="306702">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资源版权保护</a:t>
                      </a:r>
                    </a:p>
                  </a:txBody>
                  <a:tcPr marL="7144" marR="7144" marT="9522" marB="0" anchor="ctr" horzOverflow="overflow">
                    <a:lnL>
                      <a:noFill/>
                    </a:lnL>
                    <a:lnR>
                      <a:noFill/>
                    </a:lnR>
                    <a:lnT>
                      <a:noFill/>
                    </a:lnT>
                    <a:lnB>
                      <a:noFill/>
                    </a:lnB>
                    <a:lnTlToBr>
                      <a:noFill/>
                    </a:lnTlToBr>
                    <a:lnBlToTr>
                      <a:noFill/>
                    </a:lnBlToTr>
                    <a:noFill/>
                  </a:tcPr>
                </a:tc>
              </a:tr>
              <a:tr h="180975">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1000" b="1" i="0" u="none" strike="noStrike" cap="none" normalizeH="0" baseline="0" dirty="0" smtClean="0">
                        <a:ln>
                          <a:noFill/>
                        </a:ln>
                        <a:solidFill>
                          <a:srgbClr val="E36C09"/>
                        </a:solidFill>
                        <a:effectLst/>
                        <a:latin typeface="微软雅黑" pitchFamily="34" charset="-122"/>
                        <a:ea typeface="微软雅黑" pitchFamily="34" charset="-122"/>
                        <a:sym typeface="微软雅黑" pitchFamily="34" charset="-122"/>
                      </a:endParaRPr>
                    </a:p>
                  </a:txBody>
                  <a:tcPr marL="7144" marR="7144" marT="9522" marB="0" anchor="ctr" horzOverflow="overflow">
                    <a:lnL>
                      <a:noFill/>
                    </a:lnL>
                    <a:lnR>
                      <a:noFill/>
                    </a:lnR>
                    <a:lnT>
                      <a:noFill/>
                    </a:lnT>
                    <a:lnB>
                      <a:noFill/>
                    </a:lnB>
                    <a:lnTlToBr>
                      <a:noFill/>
                    </a:lnTlToBr>
                    <a:lnBlToTr>
                      <a:noFill/>
                    </a:lnBlToTr>
                    <a:noFill/>
                  </a:tcPr>
                </a:tc>
              </a:tr>
            </a:tbl>
          </a:graphicData>
        </a:graphic>
      </p:graphicFrame>
      <p:graphicFrame>
        <p:nvGraphicFramePr>
          <p:cNvPr id="78" name="Group 114"/>
          <p:cNvGraphicFramePr>
            <a:graphicFrameLocks noGrp="1"/>
          </p:cNvGraphicFramePr>
          <p:nvPr>
            <p:extLst>
              <p:ext uri="{D42A27DB-BD31-4B8C-83A1-F6EECF244321}">
                <p14:modId xmlns:p14="http://schemas.microsoft.com/office/powerpoint/2010/main" val="134447644"/>
              </p:ext>
            </p:extLst>
          </p:nvPr>
        </p:nvGraphicFramePr>
        <p:xfrm>
          <a:off x="4299196" y="3866965"/>
          <a:ext cx="858398" cy="880729"/>
        </p:xfrm>
        <a:graphic>
          <a:graphicData uri="http://schemas.openxmlformats.org/drawingml/2006/table">
            <a:tbl>
              <a:tblPr/>
              <a:tblGrid>
                <a:gridCol w="858398"/>
              </a:tblGrid>
              <a:tr h="27676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6C09"/>
                          </a:solidFill>
                          <a:effectLst/>
                          <a:latin typeface="微软雅黑" pitchFamily="34" charset="-122"/>
                          <a:ea typeface="微软雅黑" pitchFamily="34" charset="-122"/>
                          <a:sym typeface="微软雅黑" pitchFamily="34" charset="-122"/>
                        </a:rPr>
                        <a:t>积分获取设置</a:t>
                      </a:r>
                    </a:p>
                  </a:txBody>
                  <a:tcPr marL="7144" marR="7144" marT="9525" marB="0" anchor="ctr" horzOverflow="overflow">
                    <a:lnL>
                      <a:noFill/>
                    </a:lnL>
                    <a:lnR>
                      <a:noFill/>
                    </a:lnR>
                    <a:lnT>
                      <a:noFill/>
                    </a:lnT>
                    <a:lnB>
                      <a:noFill/>
                    </a:lnB>
                    <a:lnTlToBr>
                      <a:noFill/>
                    </a:lnTlToBr>
                    <a:lnBlToTr>
                      <a:noFill/>
                    </a:lnBlToTr>
                    <a:noFill/>
                  </a:tcPr>
                </a:tc>
              </a:tr>
              <a:tr h="221022">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6C09"/>
                          </a:solidFill>
                          <a:effectLst/>
                          <a:latin typeface="微软雅黑" pitchFamily="34" charset="-122"/>
                          <a:ea typeface="微软雅黑" pitchFamily="34" charset="-122"/>
                          <a:sym typeface="微软雅黑" pitchFamily="34" charset="-122"/>
                        </a:rPr>
                        <a:t>积分使用设置</a:t>
                      </a:r>
                    </a:p>
                  </a:txBody>
                  <a:tcPr marL="7144" marR="7144" marT="9525" marB="0" anchor="ctr" horzOverflow="overflow">
                    <a:lnL>
                      <a:noFill/>
                    </a:lnL>
                    <a:lnR>
                      <a:noFill/>
                    </a:lnR>
                    <a:lnT>
                      <a:noFill/>
                    </a:lnT>
                    <a:lnB>
                      <a:noFill/>
                    </a:lnB>
                    <a:lnTlToBr>
                      <a:noFill/>
                    </a:lnTlToBr>
                    <a:lnBlToTr>
                      <a:noFill/>
                    </a:lnBlToTr>
                    <a:noFill/>
                  </a:tcPr>
                </a:tc>
              </a:tr>
              <a:tr h="221022">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6C09"/>
                          </a:solidFill>
                          <a:effectLst/>
                          <a:latin typeface="微软雅黑" pitchFamily="34" charset="-122"/>
                          <a:ea typeface="微软雅黑" pitchFamily="34" charset="-122"/>
                          <a:sym typeface="微软雅黑" pitchFamily="34" charset="-122"/>
                        </a:rPr>
                        <a:t>积分查询统计</a:t>
                      </a:r>
                    </a:p>
                  </a:txBody>
                  <a:tcPr marL="7144" marR="7144" marT="9525" marB="0" anchor="ctr" horzOverflow="overflow">
                    <a:lnL>
                      <a:noFill/>
                    </a:lnL>
                    <a:lnR>
                      <a:noFill/>
                    </a:lnR>
                    <a:lnT>
                      <a:noFill/>
                    </a:lnT>
                    <a:lnB>
                      <a:noFill/>
                    </a:lnB>
                    <a:lnTlToBr>
                      <a:noFill/>
                    </a:lnTlToBr>
                    <a:lnBlToTr>
                      <a:noFill/>
                    </a:lnBlToTr>
                    <a:noFill/>
                  </a:tcPr>
                </a:tc>
              </a:tr>
              <a:tr h="153297">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1000" b="1" i="0" u="none" strike="noStrike" cap="none" normalizeH="0" baseline="0" dirty="0" smtClean="0">
                        <a:ln>
                          <a:noFill/>
                        </a:ln>
                        <a:solidFill>
                          <a:srgbClr val="E36C09"/>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pic>
        <p:nvPicPr>
          <p:cNvPr id="79"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3182" y="3393579"/>
            <a:ext cx="60364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圆角矩形 79"/>
          <p:cNvSpPr/>
          <p:nvPr/>
        </p:nvSpPr>
        <p:spPr>
          <a:xfrm>
            <a:off x="8100392" y="701550"/>
            <a:ext cx="533598" cy="4000499"/>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81" name="左箭头 80"/>
          <p:cNvSpPr/>
          <p:nvPr/>
        </p:nvSpPr>
        <p:spPr>
          <a:xfrm>
            <a:off x="7674552" y="1686409"/>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9410609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500" fill="hold"/>
                                        <p:tgtEl>
                                          <p:spTgt spid="39"/>
                                        </p:tgtEl>
                                        <p:attrNameLst>
                                          <p:attrName>ppt_x</p:attrName>
                                        </p:attrNameLst>
                                      </p:cBhvr>
                                      <p:tavLst>
                                        <p:tav tm="0">
                                          <p:val>
                                            <p:strVal val="0-#ppt_w/2"/>
                                          </p:val>
                                        </p:tav>
                                        <p:tav tm="100000">
                                          <p:val>
                                            <p:strVal val="#ppt_x"/>
                                          </p:val>
                                        </p:tav>
                                      </p:tavLst>
                                    </p:anim>
                                    <p:anim calcmode="lin" valueType="num">
                                      <p:cBhvr additive="base">
                                        <p:cTn id="20" dur="500" fill="hold"/>
                                        <p:tgtEl>
                                          <p:spTgt spid="39"/>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42"/>
                                        </p:tgtEl>
                                        <p:attrNameLst>
                                          <p:attrName>style.visibility</p:attrName>
                                        </p:attrNameLst>
                                      </p:cBhvr>
                                      <p:to>
                                        <p:strVal val="visible"/>
                                      </p:to>
                                    </p:set>
                                    <p:anim calcmode="lin" valueType="num">
                                      <p:cBhvr additive="base">
                                        <p:cTn id="23" dur="500" fill="hold"/>
                                        <p:tgtEl>
                                          <p:spTgt spid="42"/>
                                        </p:tgtEl>
                                        <p:attrNameLst>
                                          <p:attrName>ppt_x</p:attrName>
                                        </p:attrNameLst>
                                      </p:cBhvr>
                                      <p:tavLst>
                                        <p:tav tm="0">
                                          <p:val>
                                            <p:strVal val="0-#ppt_w/2"/>
                                          </p:val>
                                        </p:tav>
                                        <p:tav tm="100000">
                                          <p:val>
                                            <p:strVal val="#ppt_x"/>
                                          </p:val>
                                        </p:tav>
                                      </p:tavLst>
                                    </p:anim>
                                    <p:anim calcmode="lin" valueType="num">
                                      <p:cBhvr additive="base">
                                        <p:cTn id="24" dur="500" fill="hold"/>
                                        <p:tgtEl>
                                          <p:spTgt spid="42"/>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additive="base">
                                        <p:cTn id="27" dur="500" fill="hold"/>
                                        <p:tgtEl>
                                          <p:spTgt spid="68"/>
                                        </p:tgtEl>
                                        <p:attrNameLst>
                                          <p:attrName>ppt_x</p:attrName>
                                        </p:attrNameLst>
                                      </p:cBhvr>
                                      <p:tavLst>
                                        <p:tav tm="0">
                                          <p:val>
                                            <p:strVal val="0-#ppt_w/2"/>
                                          </p:val>
                                        </p:tav>
                                        <p:tav tm="100000">
                                          <p:val>
                                            <p:strVal val="#ppt_x"/>
                                          </p:val>
                                        </p:tav>
                                      </p:tavLst>
                                    </p:anim>
                                    <p:anim calcmode="lin" valueType="num">
                                      <p:cBhvr additive="base">
                                        <p:cTn id="28" dur="500" fill="hold"/>
                                        <p:tgtEl>
                                          <p:spTgt spid="68"/>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70"/>
                                        </p:tgtEl>
                                        <p:attrNameLst>
                                          <p:attrName>style.visibility</p:attrName>
                                        </p:attrNameLst>
                                      </p:cBhvr>
                                      <p:to>
                                        <p:strVal val="visible"/>
                                      </p:to>
                                    </p:set>
                                    <p:anim calcmode="lin" valueType="num">
                                      <p:cBhvr additive="base">
                                        <p:cTn id="35" dur="500" fill="hold"/>
                                        <p:tgtEl>
                                          <p:spTgt spid="70"/>
                                        </p:tgtEl>
                                        <p:attrNameLst>
                                          <p:attrName>ppt_x</p:attrName>
                                        </p:attrNameLst>
                                      </p:cBhvr>
                                      <p:tavLst>
                                        <p:tav tm="0">
                                          <p:val>
                                            <p:strVal val="0-#ppt_w/2"/>
                                          </p:val>
                                        </p:tav>
                                        <p:tav tm="100000">
                                          <p:val>
                                            <p:strVal val="#ppt_x"/>
                                          </p:val>
                                        </p:tav>
                                      </p:tavLst>
                                    </p:anim>
                                    <p:anim calcmode="lin" valueType="num">
                                      <p:cBhvr additive="base">
                                        <p:cTn id="36" dur="500" fill="hold"/>
                                        <p:tgtEl>
                                          <p:spTgt spid="70"/>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71"/>
                                        </p:tgtEl>
                                        <p:attrNameLst>
                                          <p:attrName>style.visibility</p:attrName>
                                        </p:attrNameLst>
                                      </p:cBhvr>
                                      <p:to>
                                        <p:strVal val="visible"/>
                                      </p:to>
                                    </p:set>
                                    <p:anim calcmode="lin" valueType="num">
                                      <p:cBhvr additive="base">
                                        <p:cTn id="39" dur="500" fill="hold"/>
                                        <p:tgtEl>
                                          <p:spTgt spid="71"/>
                                        </p:tgtEl>
                                        <p:attrNameLst>
                                          <p:attrName>ppt_x</p:attrName>
                                        </p:attrNameLst>
                                      </p:cBhvr>
                                      <p:tavLst>
                                        <p:tav tm="0">
                                          <p:val>
                                            <p:strVal val="0-#ppt_w/2"/>
                                          </p:val>
                                        </p:tav>
                                        <p:tav tm="100000">
                                          <p:val>
                                            <p:strVal val="#ppt_x"/>
                                          </p:val>
                                        </p:tav>
                                      </p:tavLst>
                                    </p:anim>
                                    <p:anim calcmode="lin" valueType="num">
                                      <p:cBhvr additive="base">
                                        <p:cTn id="40" dur="500" fill="hold"/>
                                        <p:tgtEl>
                                          <p:spTgt spid="71"/>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72"/>
                                        </p:tgtEl>
                                        <p:attrNameLst>
                                          <p:attrName>style.visibility</p:attrName>
                                        </p:attrNameLst>
                                      </p:cBhvr>
                                      <p:to>
                                        <p:strVal val="visible"/>
                                      </p:to>
                                    </p:set>
                                    <p:anim calcmode="lin" valueType="num">
                                      <p:cBhvr additive="base">
                                        <p:cTn id="43" dur="500" fill="hold"/>
                                        <p:tgtEl>
                                          <p:spTgt spid="72"/>
                                        </p:tgtEl>
                                        <p:attrNameLst>
                                          <p:attrName>ppt_x</p:attrName>
                                        </p:attrNameLst>
                                      </p:cBhvr>
                                      <p:tavLst>
                                        <p:tav tm="0">
                                          <p:val>
                                            <p:strVal val="0-#ppt_w/2"/>
                                          </p:val>
                                        </p:tav>
                                        <p:tav tm="100000">
                                          <p:val>
                                            <p:strVal val="#ppt_x"/>
                                          </p:val>
                                        </p:tav>
                                      </p:tavLst>
                                    </p:anim>
                                    <p:anim calcmode="lin" valueType="num">
                                      <p:cBhvr additive="base">
                                        <p:cTn id="44" dur="500" fill="hold"/>
                                        <p:tgtEl>
                                          <p:spTgt spid="72"/>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73"/>
                                        </p:tgtEl>
                                        <p:attrNameLst>
                                          <p:attrName>style.visibility</p:attrName>
                                        </p:attrNameLst>
                                      </p:cBhvr>
                                      <p:to>
                                        <p:strVal val="visible"/>
                                      </p:to>
                                    </p:set>
                                    <p:anim calcmode="lin" valueType="num">
                                      <p:cBhvr additive="base">
                                        <p:cTn id="47" dur="500" fill="hold"/>
                                        <p:tgtEl>
                                          <p:spTgt spid="73"/>
                                        </p:tgtEl>
                                        <p:attrNameLst>
                                          <p:attrName>ppt_x</p:attrName>
                                        </p:attrNameLst>
                                      </p:cBhvr>
                                      <p:tavLst>
                                        <p:tav tm="0">
                                          <p:val>
                                            <p:strVal val="0-#ppt_w/2"/>
                                          </p:val>
                                        </p:tav>
                                        <p:tav tm="100000">
                                          <p:val>
                                            <p:strVal val="#ppt_x"/>
                                          </p:val>
                                        </p:tav>
                                      </p:tavLst>
                                    </p:anim>
                                    <p:anim calcmode="lin" valueType="num">
                                      <p:cBhvr additive="base">
                                        <p:cTn id="48" dur="500" fill="hold"/>
                                        <p:tgtEl>
                                          <p:spTgt spid="73"/>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74"/>
                                        </p:tgtEl>
                                        <p:attrNameLst>
                                          <p:attrName>style.visibility</p:attrName>
                                        </p:attrNameLst>
                                      </p:cBhvr>
                                      <p:to>
                                        <p:strVal val="visible"/>
                                      </p:to>
                                    </p:set>
                                    <p:anim calcmode="lin" valueType="num">
                                      <p:cBhvr additive="base">
                                        <p:cTn id="51" dur="500" fill="hold"/>
                                        <p:tgtEl>
                                          <p:spTgt spid="74"/>
                                        </p:tgtEl>
                                        <p:attrNameLst>
                                          <p:attrName>ppt_x</p:attrName>
                                        </p:attrNameLst>
                                      </p:cBhvr>
                                      <p:tavLst>
                                        <p:tav tm="0">
                                          <p:val>
                                            <p:strVal val="0-#ppt_w/2"/>
                                          </p:val>
                                        </p:tav>
                                        <p:tav tm="100000">
                                          <p:val>
                                            <p:strVal val="#ppt_x"/>
                                          </p:val>
                                        </p:tav>
                                      </p:tavLst>
                                    </p:anim>
                                    <p:anim calcmode="lin" valueType="num">
                                      <p:cBhvr additive="base">
                                        <p:cTn id="52" dur="500" fill="hold"/>
                                        <p:tgtEl>
                                          <p:spTgt spid="74"/>
                                        </p:tgtEl>
                                        <p:attrNameLst>
                                          <p:attrName>ppt_y</p:attrName>
                                        </p:attrNameLst>
                                      </p:cBhvr>
                                      <p:tavLst>
                                        <p:tav tm="0">
                                          <p:val>
                                            <p:strVal val="#ppt_y"/>
                                          </p:val>
                                        </p:tav>
                                        <p:tav tm="100000">
                                          <p:val>
                                            <p:strVal val="#ppt_y"/>
                                          </p:val>
                                        </p:tav>
                                      </p:tavLst>
                                    </p:anim>
                                  </p:childTnLst>
                                </p:cTn>
                              </p:par>
                              <p:par>
                                <p:cTn id="53" presetID="2" presetClass="entr" presetSubtype="8" fill="hold" nodeType="withEffect">
                                  <p:stCondLst>
                                    <p:cond delay="0"/>
                                  </p:stCondLst>
                                  <p:childTnLst>
                                    <p:set>
                                      <p:cBhvr>
                                        <p:cTn id="54" dur="1" fill="hold">
                                          <p:stCondLst>
                                            <p:cond delay="0"/>
                                          </p:stCondLst>
                                        </p:cTn>
                                        <p:tgtEl>
                                          <p:spTgt spid="75"/>
                                        </p:tgtEl>
                                        <p:attrNameLst>
                                          <p:attrName>style.visibility</p:attrName>
                                        </p:attrNameLst>
                                      </p:cBhvr>
                                      <p:to>
                                        <p:strVal val="visible"/>
                                      </p:to>
                                    </p:set>
                                    <p:anim calcmode="lin" valueType="num">
                                      <p:cBhvr additive="base">
                                        <p:cTn id="55" dur="500" fill="hold"/>
                                        <p:tgtEl>
                                          <p:spTgt spid="75"/>
                                        </p:tgtEl>
                                        <p:attrNameLst>
                                          <p:attrName>ppt_x</p:attrName>
                                        </p:attrNameLst>
                                      </p:cBhvr>
                                      <p:tavLst>
                                        <p:tav tm="0">
                                          <p:val>
                                            <p:strVal val="0-#ppt_w/2"/>
                                          </p:val>
                                        </p:tav>
                                        <p:tav tm="100000">
                                          <p:val>
                                            <p:strVal val="#ppt_x"/>
                                          </p:val>
                                        </p:tav>
                                      </p:tavLst>
                                    </p:anim>
                                    <p:anim calcmode="lin" valueType="num">
                                      <p:cBhvr additive="base">
                                        <p:cTn id="56" dur="500" fill="hold"/>
                                        <p:tgtEl>
                                          <p:spTgt spid="75"/>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0"/>
                                  </p:stCondLst>
                                  <p:childTnLst>
                                    <p:set>
                                      <p:cBhvr>
                                        <p:cTn id="58" dur="1" fill="hold">
                                          <p:stCondLst>
                                            <p:cond delay="0"/>
                                          </p:stCondLst>
                                        </p:cTn>
                                        <p:tgtEl>
                                          <p:spTgt spid="76"/>
                                        </p:tgtEl>
                                        <p:attrNameLst>
                                          <p:attrName>style.visibility</p:attrName>
                                        </p:attrNameLst>
                                      </p:cBhvr>
                                      <p:to>
                                        <p:strVal val="visible"/>
                                      </p:to>
                                    </p:set>
                                    <p:anim calcmode="lin" valueType="num">
                                      <p:cBhvr additive="base">
                                        <p:cTn id="59" dur="500" fill="hold"/>
                                        <p:tgtEl>
                                          <p:spTgt spid="76"/>
                                        </p:tgtEl>
                                        <p:attrNameLst>
                                          <p:attrName>ppt_x</p:attrName>
                                        </p:attrNameLst>
                                      </p:cBhvr>
                                      <p:tavLst>
                                        <p:tav tm="0">
                                          <p:val>
                                            <p:strVal val="0-#ppt_w/2"/>
                                          </p:val>
                                        </p:tav>
                                        <p:tav tm="100000">
                                          <p:val>
                                            <p:strVal val="#ppt_x"/>
                                          </p:val>
                                        </p:tav>
                                      </p:tavLst>
                                    </p:anim>
                                    <p:anim calcmode="lin" valueType="num">
                                      <p:cBhvr additive="base">
                                        <p:cTn id="60" dur="500" fill="hold"/>
                                        <p:tgtEl>
                                          <p:spTgt spid="76"/>
                                        </p:tgtEl>
                                        <p:attrNameLst>
                                          <p:attrName>ppt_y</p:attrName>
                                        </p:attrNameLst>
                                      </p:cBhvr>
                                      <p:tavLst>
                                        <p:tav tm="0">
                                          <p:val>
                                            <p:strVal val="#ppt_y"/>
                                          </p:val>
                                        </p:tav>
                                        <p:tav tm="100000">
                                          <p:val>
                                            <p:strVal val="#ppt_y"/>
                                          </p:val>
                                        </p:tav>
                                      </p:tavLst>
                                    </p:anim>
                                  </p:childTnLst>
                                </p:cTn>
                              </p:par>
                              <p:par>
                                <p:cTn id="61" presetID="2" presetClass="entr" presetSubtype="8" fill="hold" nodeType="withEffect">
                                  <p:stCondLst>
                                    <p:cond delay="0"/>
                                  </p:stCondLst>
                                  <p:childTnLst>
                                    <p:set>
                                      <p:cBhvr>
                                        <p:cTn id="62" dur="1" fill="hold">
                                          <p:stCondLst>
                                            <p:cond delay="0"/>
                                          </p:stCondLst>
                                        </p:cTn>
                                        <p:tgtEl>
                                          <p:spTgt spid="77"/>
                                        </p:tgtEl>
                                        <p:attrNameLst>
                                          <p:attrName>style.visibility</p:attrName>
                                        </p:attrNameLst>
                                      </p:cBhvr>
                                      <p:to>
                                        <p:strVal val="visible"/>
                                      </p:to>
                                    </p:set>
                                    <p:anim calcmode="lin" valueType="num">
                                      <p:cBhvr additive="base">
                                        <p:cTn id="63" dur="500" fill="hold"/>
                                        <p:tgtEl>
                                          <p:spTgt spid="77"/>
                                        </p:tgtEl>
                                        <p:attrNameLst>
                                          <p:attrName>ppt_x</p:attrName>
                                        </p:attrNameLst>
                                      </p:cBhvr>
                                      <p:tavLst>
                                        <p:tav tm="0">
                                          <p:val>
                                            <p:strVal val="0-#ppt_w/2"/>
                                          </p:val>
                                        </p:tav>
                                        <p:tav tm="100000">
                                          <p:val>
                                            <p:strVal val="#ppt_x"/>
                                          </p:val>
                                        </p:tav>
                                      </p:tavLst>
                                    </p:anim>
                                    <p:anim calcmode="lin" valueType="num">
                                      <p:cBhvr additive="base">
                                        <p:cTn id="64" dur="500" fill="hold"/>
                                        <p:tgtEl>
                                          <p:spTgt spid="77"/>
                                        </p:tgtEl>
                                        <p:attrNameLst>
                                          <p:attrName>ppt_y</p:attrName>
                                        </p:attrNameLst>
                                      </p:cBhvr>
                                      <p:tavLst>
                                        <p:tav tm="0">
                                          <p:val>
                                            <p:strVal val="#ppt_y"/>
                                          </p:val>
                                        </p:tav>
                                        <p:tav tm="100000">
                                          <p:val>
                                            <p:strVal val="#ppt_y"/>
                                          </p:val>
                                        </p:tav>
                                      </p:tavLst>
                                    </p:anim>
                                  </p:childTnLst>
                                </p:cTn>
                              </p:par>
                              <p:par>
                                <p:cTn id="65" presetID="2" presetClass="entr" presetSubtype="8" fill="hold" nodeType="withEffect">
                                  <p:stCondLst>
                                    <p:cond delay="0"/>
                                  </p:stCondLst>
                                  <p:childTnLst>
                                    <p:set>
                                      <p:cBhvr>
                                        <p:cTn id="66" dur="1" fill="hold">
                                          <p:stCondLst>
                                            <p:cond delay="0"/>
                                          </p:stCondLst>
                                        </p:cTn>
                                        <p:tgtEl>
                                          <p:spTgt spid="78"/>
                                        </p:tgtEl>
                                        <p:attrNameLst>
                                          <p:attrName>style.visibility</p:attrName>
                                        </p:attrNameLst>
                                      </p:cBhvr>
                                      <p:to>
                                        <p:strVal val="visible"/>
                                      </p:to>
                                    </p:set>
                                    <p:anim calcmode="lin" valueType="num">
                                      <p:cBhvr additive="base">
                                        <p:cTn id="67" dur="500" fill="hold"/>
                                        <p:tgtEl>
                                          <p:spTgt spid="78"/>
                                        </p:tgtEl>
                                        <p:attrNameLst>
                                          <p:attrName>ppt_x</p:attrName>
                                        </p:attrNameLst>
                                      </p:cBhvr>
                                      <p:tavLst>
                                        <p:tav tm="0">
                                          <p:val>
                                            <p:strVal val="0-#ppt_w/2"/>
                                          </p:val>
                                        </p:tav>
                                        <p:tav tm="100000">
                                          <p:val>
                                            <p:strVal val="#ppt_x"/>
                                          </p:val>
                                        </p:tav>
                                      </p:tavLst>
                                    </p:anim>
                                    <p:anim calcmode="lin" valueType="num">
                                      <p:cBhvr additive="base">
                                        <p:cTn id="68" dur="500" fill="hold"/>
                                        <p:tgtEl>
                                          <p:spTgt spid="78"/>
                                        </p:tgtEl>
                                        <p:attrNameLst>
                                          <p:attrName>ppt_y</p:attrName>
                                        </p:attrNameLst>
                                      </p:cBhvr>
                                      <p:tavLst>
                                        <p:tav tm="0">
                                          <p:val>
                                            <p:strVal val="#ppt_y"/>
                                          </p:val>
                                        </p:tav>
                                        <p:tav tm="100000">
                                          <p:val>
                                            <p:strVal val="#ppt_y"/>
                                          </p:val>
                                        </p:tav>
                                      </p:tavLst>
                                    </p:anim>
                                  </p:childTnLst>
                                </p:cTn>
                              </p:par>
                              <p:par>
                                <p:cTn id="69" presetID="2" presetClass="entr" presetSubtype="8" fill="hold" nodeType="withEffect">
                                  <p:stCondLst>
                                    <p:cond delay="0"/>
                                  </p:stCondLst>
                                  <p:childTnLst>
                                    <p:set>
                                      <p:cBhvr>
                                        <p:cTn id="70" dur="1" fill="hold">
                                          <p:stCondLst>
                                            <p:cond delay="0"/>
                                          </p:stCondLst>
                                        </p:cTn>
                                        <p:tgtEl>
                                          <p:spTgt spid="79"/>
                                        </p:tgtEl>
                                        <p:attrNameLst>
                                          <p:attrName>style.visibility</p:attrName>
                                        </p:attrNameLst>
                                      </p:cBhvr>
                                      <p:to>
                                        <p:strVal val="visible"/>
                                      </p:to>
                                    </p:set>
                                    <p:anim calcmode="lin" valueType="num">
                                      <p:cBhvr additive="base">
                                        <p:cTn id="71" dur="500" fill="hold"/>
                                        <p:tgtEl>
                                          <p:spTgt spid="79"/>
                                        </p:tgtEl>
                                        <p:attrNameLst>
                                          <p:attrName>ppt_x</p:attrName>
                                        </p:attrNameLst>
                                      </p:cBhvr>
                                      <p:tavLst>
                                        <p:tav tm="0">
                                          <p:val>
                                            <p:strVal val="0-#ppt_w/2"/>
                                          </p:val>
                                        </p:tav>
                                        <p:tav tm="100000">
                                          <p:val>
                                            <p:strVal val="#ppt_x"/>
                                          </p:val>
                                        </p:tav>
                                      </p:tavLst>
                                    </p:anim>
                                    <p:anim calcmode="lin" valueType="num">
                                      <p:cBhvr additive="base">
                                        <p:cTn id="72" dur="500" fill="hold"/>
                                        <p:tgtEl>
                                          <p:spTgt spid="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1" grpId="0" animBg="1"/>
      <p:bldP spid="7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477783" y="179573"/>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（三）创新联通式资源管理系统</a:t>
            </a:r>
            <a:endParaRPr lang="zh-CN" altLang="en-US" sz="1400" b="0" dirty="0">
              <a:latin typeface="微软雅黑" panose="020B0503020204020204" pitchFamily="34" charset="-122"/>
              <a:ea typeface="微软雅黑" panose="020B0503020204020204" pitchFamily="34" charset="-122"/>
            </a:endParaRPr>
          </a:p>
        </p:txBody>
      </p:sp>
      <p:sp>
        <p:nvSpPr>
          <p:cNvPr id="3" name="矩形 126"/>
          <p:cNvSpPr>
            <a:spLocks noChangeArrowheads="1"/>
          </p:cNvSpPr>
          <p:nvPr/>
        </p:nvSpPr>
        <p:spPr bwMode="auto">
          <a:xfrm>
            <a:off x="4695682" y="3648666"/>
            <a:ext cx="1017985" cy="1084262"/>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chemeClr val="bg1"/>
                </a:solidFill>
                <a:latin typeface="微软雅黑" pitchFamily="34" charset="-122"/>
                <a:ea typeface="微软雅黑" pitchFamily="34" charset="-122"/>
                <a:sym typeface="微软雅黑" pitchFamily="34" charset="-122"/>
              </a:rPr>
              <a:t>系统管理</a:t>
            </a:r>
            <a:endParaRPr lang="zh-CN" altLang="en-US" sz="1600"/>
          </a:p>
        </p:txBody>
      </p:sp>
      <p:grpSp>
        <p:nvGrpSpPr>
          <p:cNvPr id="4" name="组合 133"/>
          <p:cNvGrpSpPr>
            <a:grpSpLocks/>
          </p:cNvGrpSpPr>
          <p:nvPr/>
        </p:nvGrpSpPr>
        <p:grpSpPr bwMode="auto">
          <a:xfrm>
            <a:off x="2464037" y="776802"/>
            <a:ext cx="3321844" cy="4000500"/>
            <a:chOff x="0" y="0"/>
            <a:chExt cx="4429156" cy="4000528"/>
          </a:xfrm>
        </p:grpSpPr>
        <p:sp>
          <p:nvSpPr>
            <p:cNvPr id="5" name="矩形 7"/>
            <p:cNvSpPr>
              <a:spLocks noChangeArrowheads="1"/>
            </p:cNvSpPr>
            <p:nvPr/>
          </p:nvSpPr>
          <p:spPr bwMode="auto">
            <a:xfrm>
              <a:off x="0" y="142876"/>
              <a:ext cx="4429156" cy="3857652"/>
            </a:xfrm>
            <a:prstGeom prst="rect">
              <a:avLst/>
            </a:prstGeom>
            <a:noFill/>
            <a:ln w="9525">
              <a:solidFill>
                <a:srgbClr val="31859B"/>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6" name="矩形 8"/>
            <p:cNvSpPr>
              <a:spLocks noChangeArrowheads="1"/>
            </p:cNvSpPr>
            <p:nvPr/>
          </p:nvSpPr>
          <p:spPr bwMode="auto">
            <a:xfrm>
              <a:off x="0" y="0"/>
              <a:ext cx="4429156" cy="285752"/>
            </a:xfrm>
            <a:prstGeom prst="rect">
              <a:avLst/>
            </a:prstGeom>
            <a:gradFill rotWithShape="1">
              <a:gsLst>
                <a:gs pos="0">
                  <a:srgbClr val="A6E4FF"/>
                </a:gs>
                <a:gs pos="34999">
                  <a:srgbClr val="BFEDFF"/>
                </a:gs>
                <a:gs pos="100000">
                  <a:srgbClr val="E6F9FF"/>
                </a:gs>
              </a:gsLst>
              <a:lin ang="5400000" scaled="1"/>
            </a:gradFill>
            <a:ln w="9525">
              <a:solidFill>
                <a:srgbClr val="4BACC6"/>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en-US" altLang="zh-CN" sz="900">
                  <a:solidFill>
                    <a:srgbClr val="000000"/>
                  </a:solidFill>
                  <a:latin typeface="微软雅黑" pitchFamily="34" charset="-122"/>
                  <a:ea typeface="微软雅黑" pitchFamily="34" charset="-122"/>
                  <a:sym typeface="微软雅黑" pitchFamily="34" charset="-122"/>
                </a:rPr>
                <a:t>ROD</a:t>
              </a:r>
              <a:r>
                <a:rPr lang="zh-CN" altLang="en-US" sz="900">
                  <a:solidFill>
                    <a:srgbClr val="000000"/>
                  </a:solidFill>
                  <a:latin typeface="微软雅黑" pitchFamily="34" charset="-122"/>
                  <a:ea typeface="微软雅黑" pitchFamily="34" charset="-122"/>
                  <a:sym typeface="微软雅黑" pitchFamily="34" charset="-122"/>
                </a:rPr>
                <a:t>教育资源管理系统</a:t>
              </a:r>
            </a:p>
          </p:txBody>
        </p:sp>
        <p:sp>
          <p:nvSpPr>
            <p:cNvPr id="7" name="矩形 9"/>
            <p:cNvSpPr>
              <a:spLocks noChangeArrowheads="1"/>
            </p:cNvSpPr>
            <p:nvPr/>
          </p:nvSpPr>
          <p:spPr bwMode="auto">
            <a:xfrm>
              <a:off x="142876" y="331790"/>
              <a:ext cx="1357322" cy="1311284"/>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chemeClr val="bg1"/>
                  </a:solidFill>
                  <a:latin typeface="微软雅黑" pitchFamily="34" charset="-122"/>
                  <a:ea typeface="微软雅黑" pitchFamily="34" charset="-122"/>
                  <a:sym typeface="微软雅黑" pitchFamily="34" charset="-122"/>
                </a:rPr>
                <a:t>资源维护</a:t>
              </a:r>
              <a:endParaRPr lang="zh-CN" altLang="en-US" sz="1600"/>
            </a:p>
          </p:txBody>
        </p:sp>
        <p:sp>
          <p:nvSpPr>
            <p:cNvPr id="8" name="矩形 11"/>
            <p:cNvSpPr>
              <a:spLocks noChangeArrowheads="1"/>
            </p:cNvSpPr>
            <p:nvPr/>
          </p:nvSpPr>
          <p:spPr bwMode="auto">
            <a:xfrm>
              <a:off x="142876" y="1714512"/>
              <a:ext cx="1357322" cy="1071570"/>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rgbClr val="E36C09"/>
                  </a:solidFill>
                  <a:latin typeface="微软雅黑" pitchFamily="34" charset="-122"/>
                  <a:ea typeface="微软雅黑" pitchFamily="34" charset="-122"/>
                  <a:sym typeface="微软雅黑" pitchFamily="34" charset="-122"/>
                </a:rPr>
                <a:t>资源订阅</a:t>
              </a:r>
              <a:endParaRPr lang="zh-CN" altLang="en-US" sz="1600"/>
            </a:p>
          </p:txBody>
        </p:sp>
        <p:sp>
          <p:nvSpPr>
            <p:cNvPr id="10" name="矩形 17"/>
            <p:cNvSpPr>
              <a:spLocks noChangeArrowheads="1"/>
            </p:cNvSpPr>
            <p:nvPr/>
          </p:nvSpPr>
          <p:spPr bwMode="auto">
            <a:xfrm>
              <a:off x="1571636" y="331790"/>
              <a:ext cx="1357323" cy="1311284"/>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rgbClr val="E36C09"/>
                  </a:solidFill>
                  <a:latin typeface="微软雅黑" pitchFamily="34" charset="-122"/>
                  <a:ea typeface="微软雅黑" pitchFamily="34" charset="-122"/>
                  <a:sym typeface="微软雅黑" pitchFamily="34" charset="-122"/>
                </a:rPr>
                <a:t>资源门户</a:t>
              </a:r>
              <a:endParaRPr lang="zh-CN" altLang="en-US" sz="1600"/>
            </a:p>
          </p:txBody>
        </p:sp>
        <p:sp>
          <p:nvSpPr>
            <p:cNvPr id="11" name="矩形 18"/>
            <p:cNvSpPr>
              <a:spLocks noChangeArrowheads="1"/>
            </p:cNvSpPr>
            <p:nvPr/>
          </p:nvSpPr>
          <p:spPr bwMode="auto">
            <a:xfrm>
              <a:off x="1571636" y="1714512"/>
              <a:ext cx="1357322" cy="1071570"/>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chemeClr val="bg1"/>
                  </a:solidFill>
                  <a:latin typeface="微软雅黑" pitchFamily="34" charset="-122"/>
                  <a:ea typeface="微软雅黑" pitchFamily="34" charset="-122"/>
                  <a:sym typeface="微软雅黑" pitchFamily="34" charset="-122"/>
                </a:rPr>
                <a:t>资源权限</a:t>
              </a:r>
              <a:endParaRPr lang="zh-CN" altLang="en-US" sz="1600"/>
            </a:p>
          </p:txBody>
        </p:sp>
        <p:sp>
          <p:nvSpPr>
            <p:cNvPr id="12" name="矩形 21"/>
            <p:cNvSpPr>
              <a:spLocks noChangeArrowheads="1"/>
            </p:cNvSpPr>
            <p:nvPr/>
          </p:nvSpPr>
          <p:spPr bwMode="auto">
            <a:xfrm>
              <a:off x="3000396" y="331790"/>
              <a:ext cx="1357322" cy="1311284"/>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chemeClr val="bg1"/>
                  </a:solidFill>
                  <a:latin typeface="微软雅黑" pitchFamily="34" charset="-122"/>
                  <a:ea typeface="微软雅黑" pitchFamily="34" charset="-122"/>
                  <a:sym typeface="微软雅黑" pitchFamily="34" charset="-122"/>
                </a:rPr>
                <a:t>资源安全</a:t>
              </a:r>
              <a:endParaRPr lang="zh-CN" altLang="en-US" sz="1600"/>
            </a:p>
          </p:txBody>
        </p:sp>
        <p:sp>
          <p:nvSpPr>
            <p:cNvPr id="13" name="矩形 22"/>
            <p:cNvSpPr>
              <a:spLocks noChangeArrowheads="1"/>
            </p:cNvSpPr>
            <p:nvPr/>
          </p:nvSpPr>
          <p:spPr bwMode="auto">
            <a:xfrm>
              <a:off x="3000396" y="1714512"/>
              <a:ext cx="1357322" cy="1071570"/>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rgbClr val="E36C09"/>
                  </a:solidFill>
                  <a:latin typeface="微软雅黑" pitchFamily="34" charset="-122"/>
                  <a:ea typeface="微软雅黑" pitchFamily="34" charset="-122"/>
                  <a:sym typeface="微软雅黑" pitchFamily="34" charset="-122"/>
                </a:rPr>
                <a:t>资源统计</a:t>
              </a:r>
              <a:endParaRPr lang="zh-CN" altLang="en-US" sz="1600"/>
            </a:p>
          </p:txBody>
        </p:sp>
      </p:grpSp>
      <p:grpSp>
        <p:nvGrpSpPr>
          <p:cNvPr id="14" name="组合 44"/>
          <p:cNvGrpSpPr>
            <a:grpSpLocks/>
          </p:cNvGrpSpPr>
          <p:nvPr/>
        </p:nvGrpSpPr>
        <p:grpSpPr bwMode="auto">
          <a:xfrm>
            <a:off x="5778568" y="771550"/>
            <a:ext cx="1297421" cy="4005751"/>
            <a:chOff x="0" y="0"/>
            <a:chExt cx="1729906" cy="4000528"/>
          </a:xfrm>
        </p:grpSpPr>
        <p:grpSp>
          <p:nvGrpSpPr>
            <p:cNvPr id="15" name="组合 110"/>
            <p:cNvGrpSpPr>
              <a:grpSpLocks/>
            </p:cNvGrpSpPr>
            <p:nvPr/>
          </p:nvGrpSpPr>
          <p:grpSpPr bwMode="auto">
            <a:xfrm>
              <a:off x="110634" y="0"/>
              <a:ext cx="1619272" cy="4000528"/>
              <a:chOff x="-175118" y="0"/>
              <a:chExt cx="1619272" cy="4000528"/>
            </a:xfrm>
          </p:grpSpPr>
          <p:sp>
            <p:nvSpPr>
              <p:cNvPr id="19" name="矩形 49"/>
              <p:cNvSpPr>
                <a:spLocks noChangeArrowheads="1"/>
              </p:cNvSpPr>
              <p:nvPr/>
            </p:nvSpPr>
            <p:spPr bwMode="auto">
              <a:xfrm>
                <a:off x="32" y="214314"/>
                <a:ext cx="1214414" cy="3786214"/>
              </a:xfrm>
              <a:prstGeom prst="rect">
                <a:avLst/>
              </a:prstGeom>
              <a:noFill/>
              <a:ln w="9525">
                <a:solidFill>
                  <a:srgbClr val="A5A5A5"/>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20" name="矩形 50"/>
              <p:cNvSpPr>
                <a:spLocks noChangeArrowheads="1"/>
              </p:cNvSpPr>
              <p:nvPr/>
            </p:nvSpPr>
            <p:spPr bwMode="auto">
              <a:xfrm>
                <a:off x="0" y="0"/>
                <a:ext cx="1214433" cy="285752"/>
              </a:xfrm>
              <a:prstGeom prst="rect">
                <a:avLst/>
              </a:prstGeom>
              <a:gradFill rotWithShape="1">
                <a:gsLst>
                  <a:gs pos="0">
                    <a:srgbClr val="BBBBBB"/>
                  </a:gs>
                  <a:gs pos="34999">
                    <a:srgbClr val="CFCFCF"/>
                  </a:gs>
                  <a:gs pos="100000">
                    <a:srgbClr val="EDEDED"/>
                  </a:gs>
                </a:gsLst>
                <a:lin ang="5400000" scaled="1"/>
              </a:gradFill>
              <a:ln w="9525">
                <a:solidFill>
                  <a:srgbClr val="7F7F7F"/>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基础设施</a:t>
                </a:r>
                <a:endParaRPr lang="zh-CN" altLang="en-US" sz="1600"/>
              </a:p>
            </p:txBody>
          </p:sp>
          <p:grpSp>
            <p:nvGrpSpPr>
              <p:cNvPr id="21" name="组合 100"/>
              <p:cNvGrpSpPr>
                <a:grpSpLocks/>
              </p:cNvGrpSpPr>
              <p:nvPr/>
            </p:nvGrpSpPr>
            <p:grpSpPr bwMode="auto">
              <a:xfrm>
                <a:off x="0" y="609738"/>
                <a:ext cx="1285884" cy="621228"/>
                <a:chOff x="0" y="0"/>
                <a:chExt cx="1285884" cy="621228"/>
              </a:xfrm>
            </p:grpSpPr>
            <p:pic>
              <p:nvPicPr>
                <p:cNvPr id="35" name="Picture 25"/>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315"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5"/>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8"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5"/>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380"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68"/>
                <p:cNvSpPr>
                  <a:spLocks noChangeArrowheads="1"/>
                </p:cNvSpPr>
                <p:nvPr/>
              </p:nvSpPr>
              <p:spPr bwMode="auto">
                <a:xfrm>
                  <a:off x="0" y="390394"/>
                  <a:ext cx="1285884"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a:solidFill>
                        <a:srgbClr val="000000"/>
                      </a:solidFill>
                      <a:latin typeface="微软雅黑" pitchFamily="34" charset="-122"/>
                      <a:ea typeface="微软雅黑" pitchFamily="34" charset="-122"/>
                      <a:sym typeface="微软雅黑" pitchFamily="34" charset="-122"/>
                    </a:rPr>
                    <a:t>    分布式存储</a:t>
                  </a:r>
                </a:p>
              </p:txBody>
            </p:sp>
          </p:grpSp>
          <p:grpSp>
            <p:nvGrpSpPr>
              <p:cNvPr id="22" name="组合 99"/>
              <p:cNvGrpSpPr>
                <a:grpSpLocks/>
              </p:cNvGrpSpPr>
              <p:nvPr/>
            </p:nvGrpSpPr>
            <p:grpSpPr bwMode="auto">
              <a:xfrm>
                <a:off x="0" y="1408633"/>
                <a:ext cx="1285884" cy="786056"/>
                <a:chOff x="0" y="0"/>
                <a:chExt cx="1285884" cy="786056"/>
              </a:xfrm>
            </p:grpSpPr>
            <p:pic>
              <p:nvPicPr>
                <p:cNvPr id="31" name="Picture 26"/>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314" y="0"/>
                  <a:ext cx="277814" cy="42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7"/>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6487" y="11907"/>
                  <a:ext cx="313533" cy="404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8"/>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380" y="23813"/>
                  <a:ext cx="277815" cy="38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64"/>
                <p:cNvSpPr>
                  <a:spLocks noChangeArrowheads="1"/>
                </p:cNvSpPr>
                <p:nvPr/>
              </p:nvSpPr>
              <p:spPr bwMode="auto">
                <a:xfrm>
                  <a:off x="0" y="416722"/>
                  <a:ext cx="1285884" cy="369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a:solidFill>
                        <a:srgbClr val="000000"/>
                      </a:solidFill>
                      <a:latin typeface="微软雅黑" pitchFamily="34" charset="-122"/>
                      <a:ea typeface="微软雅黑" pitchFamily="34" charset="-122"/>
                      <a:sym typeface="微软雅黑" pitchFamily="34" charset="-122"/>
                    </a:rPr>
                    <a:t>流媒体、转码及数据库</a:t>
                  </a:r>
                </a:p>
              </p:txBody>
            </p:sp>
          </p:grpSp>
          <p:grpSp>
            <p:nvGrpSpPr>
              <p:cNvPr id="23" name="组合 98"/>
              <p:cNvGrpSpPr>
                <a:grpSpLocks/>
              </p:cNvGrpSpPr>
              <p:nvPr/>
            </p:nvGrpSpPr>
            <p:grpSpPr bwMode="auto">
              <a:xfrm>
                <a:off x="0" y="2233856"/>
                <a:ext cx="1285884" cy="730900"/>
                <a:chOff x="0" y="0"/>
                <a:chExt cx="1285884" cy="730900"/>
              </a:xfrm>
            </p:grpSpPr>
            <p:pic>
              <p:nvPicPr>
                <p:cNvPr id="28" name="Picture 29"/>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7190" y="0"/>
                  <a:ext cx="285752" cy="528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9"/>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2942" y="0"/>
                  <a:ext cx="285752" cy="528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60"/>
                <p:cNvSpPr>
                  <a:spLocks noChangeArrowheads="1"/>
                </p:cNvSpPr>
                <p:nvPr/>
              </p:nvSpPr>
              <p:spPr bwMode="auto">
                <a:xfrm>
                  <a:off x="0" y="500066"/>
                  <a:ext cx="1285884"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应用服务器</a:t>
                  </a:r>
                </a:p>
              </p:txBody>
            </p:sp>
          </p:grpSp>
          <p:grpSp>
            <p:nvGrpSpPr>
              <p:cNvPr id="24" name="组合 104"/>
              <p:cNvGrpSpPr>
                <a:grpSpLocks/>
              </p:cNvGrpSpPr>
              <p:nvPr/>
            </p:nvGrpSpPr>
            <p:grpSpPr bwMode="auto">
              <a:xfrm>
                <a:off x="-175118" y="3142423"/>
                <a:ext cx="1619272" cy="699843"/>
                <a:chOff x="-175118" y="0"/>
                <a:chExt cx="1619272" cy="699843"/>
              </a:xfrm>
            </p:grpSpPr>
            <p:pic>
              <p:nvPicPr>
                <p:cNvPr id="25" name="Picture 32"/>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15" y="0"/>
                  <a:ext cx="328205" cy="491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1"/>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614367" y="22973"/>
                  <a:ext cx="285752" cy="470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57"/>
                <p:cNvSpPr>
                  <a:spLocks noChangeArrowheads="1"/>
                </p:cNvSpPr>
                <p:nvPr/>
              </p:nvSpPr>
              <p:spPr bwMode="auto">
                <a:xfrm>
                  <a:off x="-175118" y="469009"/>
                  <a:ext cx="1619272"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dirty="0">
                      <a:solidFill>
                        <a:srgbClr val="000000"/>
                      </a:solidFill>
                      <a:latin typeface="微软雅黑" pitchFamily="34" charset="-122"/>
                      <a:ea typeface="微软雅黑" pitchFamily="34" charset="-122"/>
                      <a:sym typeface="微软雅黑" pitchFamily="34" charset="-122"/>
                    </a:rPr>
                    <a:t>网络、系统安全</a:t>
                  </a:r>
                </a:p>
              </p:txBody>
            </p:sp>
          </p:grpSp>
        </p:grpSp>
        <p:grpSp>
          <p:nvGrpSpPr>
            <p:cNvPr id="16" name="组合 112"/>
            <p:cNvGrpSpPr>
              <a:grpSpLocks/>
            </p:cNvGrpSpPr>
            <p:nvPr/>
          </p:nvGrpSpPr>
          <p:grpSpPr bwMode="auto">
            <a:xfrm>
              <a:off x="0" y="976320"/>
              <a:ext cx="428628" cy="2276490"/>
              <a:chOff x="0" y="0"/>
              <a:chExt cx="428628" cy="2276490"/>
            </a:xfrm>
          </p:grpSpPr>
          <p:sp>
            <p:nvSpPr>
              <p:cNvPr id="17" name="右箭头 47"/>
              <p:cNvSpPr>
                <a:spLocks noChangeArrowheads="1"/>
              </p:cNvSpPr>
              <p:nvPr/>
            </p:nvSpPr>
            <p:spPr bwMode="auto">
              <a:xfrm rot="10800000">
                <a:off x="0" y="0"/>
                <a:ext cx="428628" cy="571504"/>
              </a:xfrm>
              <a:prstGeom prst="rightArrow">
                <a:avLst>
                  <a:gd name="adj1" fmla="val 50000"/>
                  <a:gd name="adj2" fmla="val 50000"/>
                </a:avLst>
              </a:prstGeom>
              <a:solidFill>
                <a:srgbClr val="7F7F7F"/>
              </a:solidFill>
              <a:ln w="9525">
                <a:solidFill>
                  <a:srgbClr val="7F7F7F"/>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18" name="右箭头 48"/>
              <p:cNvSpPr>
                <a:spLocks noChangeArrowheads="1"/>
              </p:cNvSpPr>
              <p:nvPr/>
            </p:nvSpPr>
            <p:spPr bwMode="auto">
              <a:xfrm rot="10800000">
                <a:off x="0" y="1704986"/>
                <a:ext cx="428628" cy="571504"/>
              </a:xfrm>
              <a:prstGeom prst="rightArrow">
                <a:avLst>
                  <a:gd name="adj1" fmla="val 50000"/>
                  <a:gd name="adj2" fmla="val 50000"/>
                </a:avLst>
              </a:prstGeom>
              <a:solidFill>
                <a:srgbClr val="7F7F7F"/>
              </a:solidFill>
              <a:ln w="9525">
                <a:solidFill>
                  <a:srgbClr val="7F7F7F"/>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grpSp>
      </p:grpSp>
      <p:grpSp>
        <p:nvGrpSpPr>
          <p:cNvPr id="39" name="组合 69"/>
          <p:cNvGrpSpPr>
            <a:grpSpLocks/>
          </p:cNvGrpSpPr>
          <p:nvPr/>
        </p:nvGrpSpPr>
        <p:grpSpPr bwMode="auto">
          <a:xfrm>
            <a:off x="1839298" y="761032"/>
            <a:ext cx="620087" cy="4016269"/>
            <a:chOff x="0" y="0"/>
            <a:chExt cx="826789" cy="4000528"/>
          </a:xfrm>
        </p:grpSpPr>
        <p:sp>
          <p:nvSpPr>
            <p:cNvPr id="40" name="矩形 70"/>
            <p:cNvSpPr>
              <a:spLocks noChangeArrowheads="1"/>
            </p:cNvSpPr>
            <p:nvPr/>
          </p:nvSpPr>
          <p:spPr bwMode="auto">
            <a:xfrm>
              <a:off x="0" y="0"/>
              <a:ext cx="357190" cy="4000528"/>
            </a:xfrm>
            <a:prstGeom prst="rect">
              <a:avLst/>
            </a:prstGeom>
            <a:gradFill rotWithShape="1">
              <a:gsLst>
                <a:gs pos="0">
                  <a:srgbClr val="A6E4FF"/>
                </a:gs>
                <a:gs pos="34999">
                  <a:srgbClr val="BFEDFF"/>
                </a:gs>
                <a:gs pos="100000">
                  <a:srgbClr val="E6F9FF"/>
                </a:gs>
              </a:gsLst>
              <a:lin ang="5400000" scaled="1"/>
            </a:gradFill>
            <a:ln w="9525">
              <a:solidFill>
                <a:srgbClr val="4BACC6"/>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1050" b="1">
                  <a:solidFill>
                    <a:srgbClr val="000000"/>
                  </a:solidFill>
                  <a:latin typeface="微软雅黑" pitchFamily="34" charset="-122"/>
                  <a:ea typeface="微软雅黑" pitchFamily="34" charset="-122"/>
                  <a:sym typeface="微软雅黑" pitchFamily="34" charset="-122"/>
                </a:rPr>
                <a:t>统一认证平台</a:t>
              </a:r>
            </a:p>
          </p:txBody>
        </p:sp>
        <p:sp>
          <p:nvSpPr>
            <p:cNvPr id="41" name="右箭头 71"/>
            <p:cNvSpPr>
              <a:spLocks noChangeArrowheads="1"/>
            </p:cNvSpPr>
            <p:nvPr/>
          </p:nvSpPr>
          <p:spPr bwMode="auto">
            <a:xfrm>
              <a:off x="398161" y="1717531"/>
              <a:ext cx="428628" cy="714380"/>
            </a:xfrm>
            <a:prstGeom prst="rightArrow">
              <a:avLst>
                <a:gd name="adj1" fmla="val 50000"/>
                <a:gd name="adj2" fmla="val 50000"/>
              </a:avLst>
            </a:prstGeom>
            <a:gradFill rotWithShape="1">
              <a:gsLst>
                <a:gs pos="0">
                  <a:srgbClr val="29869F"/>
                </a:gs>
                <a:gs pos="79999">
                  <a:srgbClr val="36B0D0"/>
                </a:gs>
                <a:gs pos="100000">
                  <a:srgbClr val="33B3D5"/>
                </a:gs>
              </a:gsLst>
              <a:lin ang="5400000" scaled="1"/>
            </a:gradFill>
            <a:ln w="9525">
              <a:solidFill>
                <a:srgbClr val="4BACC6"/>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050" b="1">
                <a:solidFill>
                  <a:srgbClr val="000000"/>
                </a:solidFill>
                <a:latin typeface="微软雅黑" pitchFamily="34" charset="-122"/>
                <a:ea typeface="微软雅黑" pitchFamily="34" charset="-122"/>
                <a:sym typeface="微软雅黑" pitchFamily="34" charset="-122"/>
              </a:endParaRPr>
            </a:p>
          </p:txBody>
        </p:sp>
      </p:grpSp>
      <p:grpSp>
        <p:nvGrpSpPr>
          <p:cNvPr id="42" name="组合 72"/>
          <p:cNvGrpSpPr>
            <a:grpSpLocks/>
          </p:cNvGrpSpPr>
          <p:nvPr/>
        </p:nvGrpSpPr>
        <p:grpSpPr bwMode="auto">
          <a:xfrm>
            <a:off x="206952" y="770362"/>
            <a:ext cx="1678781" cy="4006939"/>
            <a:chOff x="0" y="0"/>
            <a:chExt cx="2238391" cy="4000528"/>
          </a:xfrm>
        </p:grpSpPr>
        <p:grpSp>
          <p:nvGrpSpPr>
            <p:cNvPr id="43" name="组合 108"/>
            <p:cNvGrpSpPr>
              <a:grpSpLocks/>
            </p:cNvGrpSpPr>
            <p:nvPr/>
          </p:nvGrpSpPr>
          <p:grpSpPr bwMode="auto">
            <a:xfrm>
              <a:off x="0" y="0"/>
              <a:ext cx="2205433" cy="4000528"/>
              <a:chOff x="0" y="0"/>
              <a:chExt cx="2205433" cy="4000528"/>
            </a:xfrm>
          </p:grpSpPr>
          <p:sp>
            <p:nvSpPr>
              <p:cNvPr id="50" name="TextBox 82"/>
              <p:cNvSpPr>
                <a:spLocks noChangeArrowheads="1"/>
              </p:cNvSpPr>
              <p:nvPr/>
            </p:nvSpPr>
            <p:spPr bwMode="auto">
              <a:xfrm>
                <a:off x="120748" y="1170864"/>
                <a:ext cx="811218"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dirty="0">
                    <a:solidFill>
                      <a:srgbClr val="000000"/>
                    </a:solidFill>
                    <a:latin typeface="微软雅黑" pitchFamily="34" charset="-122"/>
                    <a:ea typeface="微软雅黑" pitchFamily="34" charset="-122"/>
                    <a:sym typeface="微软雅黑" pitchFamily="34" charset="-122"/>
                  </a:rPr>
                  <a:t> 总校区 </a:t>
                </a:r>
              </a:p>
            </p:txBody>
          </p:sp>
          <p:pic>
            <p:nvPicPr>
              <p:cNvPr id="51"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2876" y="758852"/>
                <a:ext cx="804858" cy="40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4"/>
              <p:cNvPicPr>
                <a:picLocks noChangeAspect="1" noChangeArrowheads="1"/>
              </p:cNvPicPr>
              <p:nvPr/>
            </p:nvPicPr>
            <p:blipFill>
              <a:blip r:embed="rId11">
                <a:extLst>
                  <a:ext uri="{28A0092B-C50C-407E-A947-70E740481C1C}">
                    <a14:useLocalDpi xmlns:a14="http://schemas.microsoft.com/office/drawing/2010/main" val="0"/>
                  </a:ext>
                </a:extLst>
              </a:blip>
              <a:srcRect r="33333"/>
              <a:stretch>
                <a:fillRect/>
              </a:stretch>
            </p:blipFill>
            <p:spPr bwMode="auto">
              <a:xfrm>
                <a:off x="330991" y="1821669"/>
                <a:ext cx="428628" cy="32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57323" y="294075"/>
                <a:ext cx="362045" cy="42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13502" y="1917384"/>
                <a:ext cx="249686" cy="353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86453" y="2687424"/>
                <a:ext cx="303785" cy="2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390614" y="1130698"/>
                <a:ext cx="295462" cy="37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10"/>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395470" y="3399202"/>
                <a:ext cx="285751" cy="24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TextBox 91"/>
              <p:cNvSpPr>
                <a:spLocks noChangeArrowheads="1"/>
              </p:cNvSpPr>
              <p:nvPr/>
            </p:nvSpPr>
            <p:spPr bwMode="auto">
              <a:xfrm>
                <a:off x="197247" y="2138692"/>
                <a:ext cx="717555"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dirty="0">
                    <a:solidFill>
                      <a:srgbClr val="000000"/>
                    </a:solidFill>
                    <a:latin typeface="微软雅黑" pitchFamily="34" charset="-122"/>
                    <a:ea typeface="微软雅黑" pitchFamily="34" charset="-122"/>
                    <a:sym typeface="微软雅黑" pitchFamily="34" charset="-122"/>
                  </a:rPr>
                  <a:t>分校区</a:t>
                </a:r>
              </a:p>
            </p:txBody>
          </p:sp>
          <p:sp>
            <p:nvSpPr>
              <p:cNvPr id="59" name="TextBox 92"/>
              <p:cNvSpPr>
                <a:spLocks noChangeArrowheads="1"/>
              </p:cNvSpPr>
              <p:nvPr/>
            </p:nvSpPr>
            <p:spPr bwMode="auto">
              <a:xfrm>
                <a:off x="120749" y="3071835"/>
                <a:ext cx="878996"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dirty="0">
                    <a:solidFill>
                      <a:srgbClr val="000000"/>
                    </a:solidFill>
                    <a:latin typeface="微软雅黑" pitchFamily="34" charset="-122"/>
                    <a:ea typeface="微软雅黑" pitchFamily="34" charset="-122"/>
                    <a:sym typeface="微软雅黑" pitchFamily="34" charset="-122"/>
                  </a:rPr>
                  <a:t>合作院校</a:t>
                </a:r>
              </a:p>
            </p:txBody>
          </p:sp>
          <p:sp>
            <p:nvSpPr>
              <p:cNvPr id="60" name="TextBox 93"/>
              <p:cNvSpPr>
                <a:spLocks noChangeArrowheads="1"/>
              </p:cNvSpPr>
              <p:nvPr/>
            </p:nvSpPr>
            <p:spPr bwMode="auto">
              <a:xfrm>
                <a:off x="1143008" y="682473"/>
                <a:ext cx="1062425"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zh-CN" altLang="en-US" sz="900" dirty="0">
                    <a:solidFill>
                      <a:srgbClr val="000000"/>
                    </a:solidFill>
                    <a:latin typeface="微软雅黑" pitchFamily="34" charset="-122"/>
                    <a:ea typeface="微软雅黑" pitchFamily="34" charset="-122"/>
                    <a:sym typeface="微软雅黑" pitchFamily="34" charset="-122"/>
                  </a:rPr>
                  <a:t>系统管理员</a:t>
                </a:r>
              </a:p>
            </p:txBody>
          </p:sp>
          <p:sp>
            <p:nvSpPr>
              <p:cNvPr id="61" name="TextBox 94"/>
              <p:cNvSpPr>
                <a:spLocks noChangeArrowheads="1"/>
              </p:cNvSpPr>
              <p:nvPr/>
            </p:nvSpPr>
            <p:spPr bwMode="auto">
              <a:xfrm>
                <a:off x="1143008" y="1468291"/>
                <a:ext cx="857256"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教师</a:t>
                </a:r>
              </a:p>
            </p:txBody>
          </p:sp>
          <p:sp>
            <p:nvSpPr>
              <p:cNvPr id="62" name="TextBox 95"/>
              <p:cNvSpPr>
                <a:spLocks noChangeArrowheads="1"/>
              </p:cNvSpPr>
              <p:nvPr/>
            </p:nvSpPr>
            <p:spPr bwMode="auto">
              <a:xfrm>
                <a:off x="1143008" y="2254109"/>
                <a:ext cx="1062425"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dirty="0">
                    <a:solidFill>
                      <a:srgbClr val="000000"/>
                    </a:solidFill>
                    <a:latin typeface="微软雅黑" pitchFamily="34" charset="-122"/>
                    <a:ea typeface="微软雅黑" pitchFamily="34" charset="-122"/>
                    <a:sym typeface="微软雅黑" pitchFamily="34" charset="-122"/>
                  </a:rPr>
                  <a:t>校管理人员</a:t>
                </a:r>
              </a:p>
            </p:txBody>
          </p:sp>
          <p:sp>
            <p:nvSpPr>
              <p:cNvPr id="63" name="TextBox 96"/>
              <p:cNvSpPr>
                <a:spLocks noChangeArrowheads="1"/>
              </p:cNvSpPr>
              <p:nvPr/>
            </p:nvSpPr>
            <p:spPr bwMode="auto">
              <a:xfrm>
                <a:off x="1143008" y="2968489"/>
                <a:ext cx="857256"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校职工</a:t>
                </a:r>
              </a:p>
            </p:txBody>
          </p:sp>
          <p:sp>
            <p:nvSpPr>
              <p:cNvPr id="64" name="TextBox 97"/>
              <p:cNvSpPr>
                <a:spLocks noChangeArrowheads="1"/>
              </p:cNvSpPr>
              <p:nvPr/>
            </p:nvSpPr>
            <p:spPr bwMode="auto">
              <a:xfrm>
                <a:off x="1143008" y="3643339"/>
                <a:ext cx="857256" cy="2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校领导</a:t>
                </a:r>
              </a:p>
            </p:txBody>
          </p:sp>
          <p:sp>
            <p:nvSpPr>
              <p:cNvPr id="65" name="矩形 98"/>
              <p:cNvSpPr>
                <a:spLocks noChangeArrowheads="1"/>
              </p:cNvSpPr>
              <p:nvPr/>
            </p:nvSpPr>
            <p:spPr bwMode="auto">
              <a:xfrm>
                <a:off x="32" y="214314"/>
                <a:ext cx="2071670" cy="3786214"/>
              </a:xfrm>
              <a:prstGeom prst="rect">
                <a:avLst/>
              </a:prstGeom>
              <a:noFill/>
              <a:ln w="9525">
                <a:solidFill>
                  <a:srgbClr val="953734"/>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66" name="直接连接符 99"/>
              <p:cNvSpPr>
                <a:spLocks noChangeShapeType="1"/>
              </p:cNvSpPr>
              <p:nvPr/>
            </p:nvSpPr>
            <p:spPr bwMode="auto">
              <a:xfrm rot="5400000">
                <a:off x="-608017" y="2106627"/>
                <a:ext cx="3357586" cy="1588"/>
              </a:xfrm>
              <a:prstGeom prst="line">
                <a:avLst/>
              </a:prstGeom>
              <a:noFill/>
              <a:ln w="9525">
                <a:solidFill>
                  <a:srgbClr val="953734"/>
                </a:solidFill>
                <a:prstDash val="dash"/>
                <a:round/>
                <a:headEnd/>
                <a:tailEnd/>
              </a:ln>
              <a:extLst>
                <a:ext uri="{909E8E84-426E-40DD-AFC4-6F175D3DCCD1}">
                  <a14:hiddenFill xmlns:a14="http://schemas.microsoft.com/office/drawing/2010/main">
                    <a:noFill/>
                  </a14:hiddenFill>
                </a:ext>
              </a:extLst>
            </p:spPr>
            <p:txBody>
              <a:bodyPr/>
              <a:lstStyle/>
              <a:p>
                <a:endParaRPr lang="zh-CN" altLang="en-US" sz="1600"/>
              </a:p>
            </p:txBody>
          </p:sp>
          <p:sp>
            <p:nvSpPr>
              <p:cNvPr id="67" name="矩形 100"/>
              <p:cNvSpPr>
                <a:spLocks noChangeArrowheads="1"/>
              </p:cNvSpPr>
              <p:nvPr/>
            </p:nvSpPr>
            <p:spPr bwMode="auto">
              <a:xfrm>
                <a:off x="0" y="0"/>
                <a:ext cx="2071702" cy="285752"/>
              </a:xfrm>
              <a:prstGeom prst="rect">
                <a:avLst/>
              </a:prstGeom>
              <a:gradFill rotWithShape="1">
                <a:gsLst>
                  <a:gs pos="0">
                    <a:srgbClr val="FFA5A3"/>
                  </a:gs>
                  <a:gs pos="34999">
                    <a:srgbClr val="FFBEBE"/>
                  </a:gs>
                  <a:gs pos="100000">
                    <a:srgbClr val="FFE6E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900">
                    <a:solidFill>
                      <a:srgbClr val="000000"/>
                    </a:solidFill>
                    <a:latin typeface="微软雅黑" pitchFamily="34" charset="-122"/>
                    <a:ea typeface="微软雅黑" pitchFamily="34" charset="-122"/>
                    <a:sym typeface="微软雅黑" pitchFamily="34" charset="-122"/>
                  </a:rPr>
                  <a:t>校区及人员</a:t>
                </a:r>
                <a:endParaRPr lang="zh-CN" altLang="en-US" sz="1600"/>
              </a:p>
            </p:txBody>
          </p:sp>
        </p:grpSp>
        <p:grpSp>
          <p:nvGrpSpPr>
            <p:cNvPr id="44" name="组合 111"/>
            <p:cNvGrpSpPr>
              <a:grpSpLocks/>
            </p:cNvGrpSpPr>
            <p:nvPr/>
          </p:nvGrpSpPr>
          <p:grpSpPr bwMode="auto">
            <a:xfrm>
              <a:off x="1952639" y="428628"/>
              <a:ext cx="285752" cy="3286148"/>
              <a:chOff x="0" y="0"/>
              <a:chExt cx="285752" cy="3286148"/>
            </a:xfrm>
          </p:grpSpPr>
          <p:sp>
            <p:nvSpPr>
              <p:cNvPr id="45" name="右箭头 75"/>
              <p:cNvSpPr>
                <a:spLocks noChangeArrowheads="1"/>
              </p:cNvSpPr>
              <p:nvPr/>
            </p:nvSpPr>
            <p:spPr bwMode="auto">
              <a:xfrm>
                <a:off x="0" y="0"/>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46" name="右箭头 76"/>
              <p:cNvSpPr>
                <a:spLocks noChangeArrowheads="1"/>
              </p:cNvSpPr>
              <p:nvPr/>
            </p:nvSpPr>
            <p:spPr bwMode="auto">
              <a:xfrm>
                <a:off x="0" y="750099"/>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47" name="右箭头 77"/>
              <p:cNvSpPr>
                <a:spLocks noChangeArrowheads="1"/>
              </p:cNvSpPr>
              <p:nvPr/>
            </p:nvSpPr>
            <p:spPr bwMode="auto">
              <a:xfrm>
                <a:off x="0" y="1500198"/>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48" name="右箭头 78"/>
              <p:cNvSpPr>
                <a:spLocks noChangeArrowheads="1"/>
              </p:cNvSpPr>
              <p:nvPr/>
            </p:nvSpPr>
            <p:spPr bwMode="auto">
              <a:xfrm>
                <a:off x="0" y="2250297"/>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sp>
            <p:nvSpPr>
              <p:cNvPr id="49" name="右箭头 81"/>
              <p:cNvSpPr>
                <a:spLocks noChangeArrowheads="1"/>
              </p:cNvSpPr>
              <p:nvPr/>
            </p:nvSpPr>
            <p:spPr bwMode="auto">
              <a:xfrm>
                <a:off x="0" y="3000396"/>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sz="1600">
                  <a:solidFill>
                    <a:srgbClr val="FFFFFF"/>
                  </a:solidFill>
                  <a:latin typeface="宋体" pitchFamily="2" charset="-122"/>
                  <a:sym typeface="宋体" pitchFamily="2" charset="-122"/>
                </a:endParaRPr>
              </a:p>
            </p:txBody>
          </p:sp>
        </p:grpSp>
      </p:grpSp>
      <p:graphicFrame>
        <p:nvGraphicFramePr>
          <p:cNvPr id="68" name="Group 67"/>
          <p:cNvGraphicFramePr>
            <a:graphicFrameLocks noGrp="1"/>
          </p:cNvGraphicFramePr>
          <p:nvPr>
            <p:extLst>
              <p:ext uri="{D42A27DB-BD31-4B8C-83A1-F6EECF244321}">
                <p14:modId xmlns:p14="http://schemas.microsoft.com/office/powerpoint/2010/main" val="1707220418"/>
              </p:ext>
            </p:extLst>
          </p:nvPr>
        </p:nvGraphicFramePr>
        <p:xfrm>
          <a:off x="3748572" y="1401371"/>
          <a:ext cx="847725" cy="989013"/>
        </p:xfrm>
        <a:graphic>
          <a:graphicData uri="http://schemas.openxmlformats.org/drawingml/2006/table">
            <a:tbl>
              <a:tblPr/>
              <a:tblGrid>
                <a:gridCol w="847725"/>
              </a:tblGrid>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资源检索</a:t>
                      </a:r>
                    </a:p>
                  </a:txBody>
                  <a:tcPr marL="7144" marR="7144" marT="9525" marB="0" anchor="ctr" horzOverflow="overflow">
                    <a:lnL>
                      <a:noFill/>
                    </a:lnL>
                    <a:lnR>
                      <a:noFill/>
                    </a:lnR>
                    <a:lnT>
                      <a:noFill/>
                    </a:lnT>
                    <a:lnB>
                      <a:noFill/>
                    </a:lnB>
                    <a:lnTlToBr>
                      <a:noFill/>
                    </a:lnTlToBr>
                    <a:lnBlToTr>
                      <a:noFill/>
                    </a:lnBlToTr>
                    <a:noFill/>
                  </a:tcPr>
                </a:tc>
              </a:tr>
              <a:tr h="179388">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资源浏览</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7D31"/>
                          </a:solidFill>
                          <a:effectLst/>
                          <a:latin typeface="微软雅黑" pitchFamily="34" charset="-122"/>
                          <a:ea typeface="微软雅黑" pitchFamily="34" charset="-122"/>
                          <a:sym typeface="微软雅黑" pitchFamily="34" charset="-122"/>
                        </a:rPr>
                        <a:t>资源下载</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7D31"/>
                          </a:solidFill>
                          <a:effectLst/>
                          <a:latin typeface="微软雅黑" pitchFamily="34" charset="-122"/>
                          <a:ea typeface="微软雅黑" pitchFamily="34" charset="-122"/>
                          <a:sym typeface="微软雅黑" pitchFamily="34" charset="-122"/>
                        </a:rPr>
                        <a:t>下载排行</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7D31"/>
                          </a:solidFill>
                          <a:effectLst/>
                          <a:latin typeface="微软雅黑" pitchFamily="34" charset="-122"/>
                          <a:ea typeface="微软雅黑" pitchFamily="34" charset="-122"/>
                          <a:sym typeface="微软雅黑" pitchFamily="34" charset="-122"/>
                        </a:rPr>
                        <a:t>最新资源</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通知公告</a:t>
                      </a: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69" name="Group 74"/>
          <p:cNvGraphicFramePr>
            <a:graphicFrameLocks noGrp="1"/>
          </p:cNvGraphicFramePr>
          <p:nvPr>
            <p:extLst>
              <p:ext uri="{D42A27DB-BD31-4B8C-83A1-F6EECF244321}">
                <p14:modId xmlns:p14="http://schemas.microsoft.com/office/powerpoint/2010/main" val="2847847137"/>
              </p:ext>
            </p:extLst>
          </p:nvPr>
        </p:nvGraphicFramePr>
        <p:xfrm>
          <a:off x="3682647" y="2807386"/>
          <a:ext cx="859631" cy="633445"/>
        </p:xfrm>
        <a:graphic>
          <a:graphicData uri="http://schemas.openxmlformats.org/drawingml/2006/table">
            <a:tbl>
              <a:tblPr/>
              <a:tblGrid>
                <a:gridCol w="859631"/>
              </a:tblGrid>
              <a:tr h="161850">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访问权限</a:t>
                      </a:r>
                    </a:p>
                  </a:txBody>
                  <a:tcPr marL="7144" marR="7144" marT="9450" marB="0" anchor="ctr" horzOverflow="overflow">
                    <a:lnL>
                      <a:noFill/>
                    </a:lnL>
                    <a:lnR>
                      <a:noFill/>
                    </a:lnR>
                    <a:lnT>
                      <a:noFill/>
                    </a:lnT>
                    <a:lnB>
                      <a:noFill/>
                    </a:lnB>
                    <a:lnTlToBr>
                      <a:noFill/>
                    </a:lnTlToBr>
                    <a:lnBlToTr>
                      <a:noFill/>
                    </a:lnBlToTr>
                    <a:noFill/>
                  </a:tcPr>
                </a:tc>
              </a:tr>
              <a:tr h="161850">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浏览权限</a:t>
                      </a:r>
                    </a:p>
                  </a:txBody>
                  <a:tcPr marL="7144" marR="7144" marT="9450" marB="0" anchor="ctr" horzOverflow="overflow">
                    <a:lnL>
                      <a:noFill/>
                    </a:lnL>
                    <a:lnR>
                      <a:noFill/>
                    </a:lnR>
                    <a:lnT>
                      <a:noFill/>
                    </a:lnT>
                    <a:lnB>
                      <a:noFill/>
                    </a:lnB>
                    <a:lnTlToBr>
                      <a:noFill/>
                    </a:lnTlToBr>
                    <a:lnBlToTr>
                      <a:noFill/>
                    </a:lnBlToTr>
                    <a:noFill/>
                  </a:tcPr>
                </a:tc>
              </a:tr>
              <a:tr h="163135">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下载权限</a:t>
                      </a:r>
                    </a:p>
                  </a:txBody>
                  <a:tcPr marL="7144" marR="7144" marT="9450" marB="0" anchor="ctr" horzOverflow="overflow">
                    <a:lnL>
                      <a:noFill/>
                    </a:lnL>
                    <a:lnR>
                      <a:noFill/>
                    </a:lnR>
                    <a:lnT>
                      <a:noFill/>
                    </a:lnT>
                    <a:lnB>
                      <a:noFill/>
                    </a:lnB>
                    <a:lnTlToBr>
                      <a:noFill/>
                    </a:lnTlToBr>
                    <a:lnBlToTr>
                      <a:noFill/>
                    </a:lnBlToTr>
                    <a:noFill/>
                  </a:tcPr>
                </a:tc>
              </a:tr>
              <a:tr h="146610">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450" marB="0" anchor="ctr" horzOverflow="overflow">
                    <a:lnL>
                      <a:noFill/>
                    </a:lnL>
                    <a:lnR>
                      <a:noFill/>
                    </a:lnR>
                    <a:lnT>
                      <a:noFill/>
                    </a:lnT>
                    <a:lnB>
                      <a:noFill/>
                    </a:lnB>
                    <a:lnTlToBr>
                      <a:noFill/>
                    </a:lnTlToBr>
                    <a:lnBlToTr>
                      <a:noFill/>
                    </a:lnBlToTr>
                    <a:noFill/>
                  </a:tcPr>
                </a:tc>
              </a:tr>
            </a:tbl>
          </a:graphicData>
        </a:graphic>
      </p:graphicFrame>
      <p:graphicFrame>
        <p:nvGraphicFramePr>
          <p:cNvPr id="70" name="Group 79"/>
          <p:cNvGraphicFramePr>
            <a:graphicFrameLocks noGrp="1"/>
          </p:cNvGraphicFramePr>
          <p:nvPr>
            <p:extLst>
              <p:ext uri="{D42A27DB-BD31-4B8C-83A1-F6EECF244321}">
                <p14:modId xmlns:p14="http://schemas.microsoft.com/office/powerpoint/2010/main" val="4130724738"/>
              </p:ext>
            </p:extLst>
          </p:nvPr>
        </p:nvGraphicFramePr>
        <p:xfrm>
          <a:off x="2620134" y="2786472"/>
          <a:ext cx="901347" cy="815691"/>
        </p:xfrm>
        <a:graphic>
          <a:graphicData uri="http://schemas.openxmlformats.org/drawingml/2006/table">
            <a:tbl>
              <a:tblPr/>
              <a:tblGrid>
                <a:gridCol w="901347"/>
              </a:tblGrid>
              <a:tr h="223011">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订阅内容发布</a:t>
                      </a:r>
                    </a:p>
                  </a:txBody>
                  <a:tcPr marL="7144" marR="7144" marT="9498" marB="0" anchor="ctr" horzOverflow="overflow">
                    <a:lnL>
                      <a:noFill/>
                    </a:lnL>
                    <a:lnR>
                      <a:noFill/>
                    </a:lnR>
                    <a:lnT>
                      <a:noFill/>
                    </a:lnT>
                    <a:lnB>
                      <a:noFill/>
                    </a:lnB>
                    <a:lnTlToBr>
                      <a:noFill/>
                    </a:lnTlToBr>
                    <a:lnBlToTr>
                      <a:noFill/>
                    </a:lnBlToTr>
                    <a:noFill/>
                  </a:tcPr>
                </a:tc>
              </a:tr>
              <a:tr h="223011">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smtClean="0">
                          <a:ln>
                            <a:noFill/>
                          </a:ln>
                          <a:solidFill>
                            <a:srgbClr val="E37D31"/>
                          </a:solidFill>
                          <a:effectLst/>
                          <a:latin typeface="微软雅黑" pitchFamily="34" charset="-122"/>
                          <a:ea typeface="微软雅黑" pitchFamily="34" charset="-122"/>
                          <a:sym typeface="微软雅黑" pitchFamily="34" charset="-122"/>
                        </a:rPr>
                        <a:t>订阅内容回复</a:t>
                      </a:r>
                    </a:p>
                  </a:txBody>
                  <a:tcPr marL="7144" marR="7144" marT="9498" marB="0" anchor="ctr" horzOverflow="overflow">
                    <a:lnL>
                      <a:noFill/>
                    </a:lnL>
                    <a:lnR>
                      <a:noFill/>
                    </a:lnR>
                    <a:lnT>
                      <a:noFill/>
                    </a:lnT>
                    <a:lnB>
                      <a:noFill/>
                    </a:lnB>
                    <a:lnTlToBr>
                      <a:noFill/>
                    </a:lnTlToBr>
                    <a:lnBlToTr>
                      <a:noFill/>
                    </a:lnBlToTr>
                    <a:noFill/>
                  </a:tcPr>
                </a:tc>
              </a:tr>
              <a:tr h="223011">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资源上线通知</a:t>
                      </a:r>
                    </a:p>
                  </a:txBody>
                  <a:tcPr marL="7144" marR="7144" marT="9498" marB="0" anchor="ctr" horzOverflow="overflow">
                    <a:lnL>
                      <a:noFill/>
                    </a:lnL>
                    <a:lnR>
                      <a:noFill/>
                    </a:lnR>
                    <a:lnT>
                      <a:noFill/>
                    </a:lnT>
                    <a:lnB>
                      <a:noFill/>
                    </a:lnB>
                    <a:lnTlToBr>
                      <a:noFill/>
                    </a:lnTlToBr>
                    <a:lnBlToTr>
                      <a:noFill/>
                    </a:lnBlToTr>
                    <a:noFill/>
                  </a:tcPr>
                </a:tc>
              </a:tr>
              <a:tr h="10736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498" marB="0" anchor="ctr" horzOverflow="overflow">
                    <a:lnL>
                      <a:noFill/>
                    </a:lnL>
                    <a:lnR>
                      <a:noFill/>
                    </a:lnR>
                    <a:lnT>
                      <a:noFill/>
                    </a:lnT>
                    <a:lnB>
                      <a:noFill/>
                    </a:lnB>
                    <a:lnTlToBr>
                      <a:noFill/>
                    </a:lnTlToBr>
                    <a:lnBlToTr>
                      <a:noFill/>
                    </a:lnBlToTr>
                    <a:noFill/>
                  </a:tcPr>
                </a:tc>
              </a:tr>
            </a:tbl>
          </a:graphicData>
        </a:graphic>
      </p:graphicFrame>
      <p:sp>
        <p:nvSpPr>
          <p:cNvPr id="71" name="矩形 122"/>
          <p:cNvSpPr>
            <a:spLocks noChangeArrowheads="1"/>
          </p:cNvSpPr>
          <p:nvPr/>
        </p:nvSpPr>
        <p:spPr bwMode="auto">
          <a:xfrm>
            <a:off x="2552557" y="3637553"/>
            <a:ext cx="1017985" cy="1082675"/>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chemeClr val="bg1"/>
                </a:solidFill>
                <a:latin typeface="微软雅黑" pitchFamily="34" charset="-122"/>
                <a:ea typeface="微软雅黑" pitchFamily="34" charset="-122"/>
                <a:sym typeface="微软雅黑" pitchFamily="34" charset="-122"/>
              </a:rPr>
              <a:t>资源库监控</a:t>
            </a:r>
            <a:endParaRPr lang="zh-CN" altLang="en-US" sz="1600"/>
          </a:p>
        </p:txBody>
      </p:sp>
      <p:graphicFrame>
        <p:nvGraphicFramePr>
          <p:cNvPr id="72" name="Group 85"/>
          <p:cNvGraphicFramePr>
            <a:graphicFrameLocks noGrp="1"/>
          </p:cNvGraphicFramePr>
          <p:nvPr>
            <p:extLst>
              <p:ext uri="{D42A27DB-BD31-4B8C-83A1-F6EECF244321}">
                <p14:modId xmlns:p14="http://schemas.microsoft.com/office/powerpoint/2010/main" val="1970635808"/>
              </p:ext>
            </p:extLst>
          </p:nvPr>
        </p:nvGraphicFramePr>
        <p:xfrm>
          <a:off x="2671396" y="3928141"/>
          <a:ext cx="803672" cy="866775"/>
        </p:xfrm>
        <a:graphic>
          <a:graphicData uri="http://schemas.openxmlformats.org/drawingml/2006/table">
            <a:tbl>
              <a:tblPr/>
              <a:tblGrid>
                <a:gridCol w="803672"/>
              </a:tblGrid>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库存监控</a:t>
                      </a: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存储服务器监控</a:t>
                      </a:r>
                    </a:p>
                  </a:txBody>
                  <a:tcPr marL="7144" marR="7144" marT="9525" marB="0" anchor="ctr" horzOverflow="overflow">
                    <a:lnL>
                      <a:noFill/>
                    </a:lnL>
                    <a:lnR>
                      <a:noFill/>
                    </a:lnR>
                    <a:lnT>
                      <a:noFill/>
                    </a:lnT>
                    <a:lnB>
                      <a:noFill/>
                    </a:lnB>
                    <a:lnTlToBr>
                      <a:noFill/>
                    </a:lnTlToBr>
                    <a:lnBlToTr>
                      <a:noFill/>
                    </a:lnBlToTr>
                    <a:noFill/>
                  </a:tcPr>
                </a:tc>
              </a:tr>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流量监控</a:t>
                      </a:r>
                    </a:p>
                  </a:txBody>
                  <a:tcPr marL="7144" marR="7144" marT="9525" marB="0" anchor="ctr" horzOverflow="overflow">
                    <a:lnL>
                      <a:noFill/>
                    </a:lnL>
                    <a:lnR>
                      <a:noFill/>
                    </a:lnR>
                    <a:lnT>
                      <a:noFill/>
                    </a:lnT>
                    <a:lnB>
                      <a:noFill/>
                    </a:lnB>
                    <a:lnTlToBr>
                      <a:noFill/>
                    </a:lnTlToBr>
                    <a:lnBlToTr>
                      <a:noFill/>
                    </a:lnBlToTr>
                    <a:noFill/>
                  </a:tcPr>
                </a:tc>
              </a:tr>
              <a:tr h="17145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sp>
        <p:nvSpPr>
          <p:cNvPr id="73" name="矩形 124"/>
          <p:cNvSpPr>
            <a:spLocks noChangeArrowheads="1"/>
          </p:cNvSpPr>
          <p:nvPr/>
        </p:nvSpPr>
        <p:spPr bwMode="auto">
          <a:xfrm>
            <a:off x="3632453" y="3648666"/>
            <a:ext cx="1017984" cy="1071562"/>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lnSpc>
                <a:spcPct val="150000"/>
              </a:lnSpc>
            </a:pPr>
            <a:r>
              <a:rPr lang="zh-CN" altLang="en-US" sz="1050" b="1">
                <a:solidFill>
                  <a:srgbClr val="E36C09"/>
                </a:solidFill>
                <a:latin typeface="微软雅黑" pitchFamily="34" charset="-122"/>
                <a:ea typeface="微软雅黑" pitchFamily="34" charset="-122"/>
                <a:sym typeface="微软雅黑" pitchFamily="34" charset="-122"/>
              </a:rPr>
              <a:t>积分管理</a:t>
            </a:r>
            <a:endParaRPr lang="zh-CN" altLang="en-US" sz="1600"/>
          </a:p>
        </p:txBody>
      </p:sp>
      <p:graphicFrame>
        <p:nvGraphicFramePr>
          <p:cNvPr id="74" name="Group 91"/>
          <p:cNvGraphicFramePr>
            <a:graphicFrameLocks noGrp="1"/>
          </p:cNvGraphicFramePr>
          <p:nvPr>
            <p:extLst>
              <p:ext uri="{D42A27DB-BD31-4B8C-83A1-F6EECF244321}">
                <p14:modId xmlns:p14="http://schemas.microsoft.com/office/powerpoint/2010/main" val="3595623387"/>
              </p:ext>
            </p:extLst>
          </p:nvPr>
        </p:nvGraphicFramePr>
        <p:xfrm>
          <a:off x="4842737" y="3925086"/>
          <a:ext cx="803672" cy="742950"/>
        </p:xfrm>
        <a:graphic>
          <a:graphicData uri="http://schemas.openxmlformats.org/drawingml/2006/table">
            <a:tbl>
              <a:tblPr/>
              <a:tblGrid>
                <a:gridCol w="803672"/>
              </a:tblGrid>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系统配置</a:t>
                      </a:r>
                    </a:p>
                  </a:txBody>
                  <a:tcPr marL="7144" marR="7144" marT="9525" marB="0" anchor="ctr" horzOverflow="overflow">
                    <a:lnL>
                      <a:noFill/>
                    </a:lnL>
                    <a:lnR>
                      <a:noFill/>
                    </a:lnR>
                    <a:lnT>
                      <a:noFill/>
                    </a:lnT>
                    <a:lnB>
                      <a:noFill/>
                    </a:lnB>
                    <a:lnTlToBr>
                      <a:noFill/>
                    </a:lnTlToBr>
                    <a:lnBlToTr>
                      <a:noFill/>
                    </a:lnBlToTr>
                    <a:noFill/>
                  </a:tcPr>
                </a:tc>
              </a:tr>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文件类型维护</a:t>
                      </a:r>
                    </a:p>
                  </a:txBody>
                  <a:tcPr marL="7144" marR="7144" marT="9525" marB="0" anchor="ctr" horzOverflow="overflow">
                    <a:lnL>
                      <a:noFill/>
                    </a:lnL>
                    <a:lnR>
                      <a:noFill/>
                    </a:lnR>
                    <a:lnT>
                      <a:noFill/>
                    </a:lnT>
                    <a:lnB>
                      <a:noFill/>
                    </a:lnB>
                    <a:lnTlToBr>
                      <a:noFill/>
                    </a:lnTlToBr>
                    <a:lnBlToTr>
                      <a:noFill/>
                    </a:lnBlToTr>
                    <a:noFill/>
                  </a:tcPr>
                </a:tc>
              </a:tr>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公告管理</a:t>
                      </a:r>
                    </a:p>
                  </a:txBody>
                  <a:tcPr marL="7144" marR="7144" marT="9525" marB="0" anchor="ctr" horzOverflow="overflow">
                    <a:lnL>
                      <a:noFill/>
                    </a:lnL>
                    <a:lnR>
                      <a:noFill/>
                    </a:lnR>
                    <a:lnT>
                      <a:noFill/>
                    </a:lnT>
                    <a:lnB>
                      <a:noFill/>
                    </a:lnB>
                    <a:lnTlToBr>
                      <a:noFill/>
                    </a:lnTlToBr>
                    <a:lnBlToTr>
                      <a:noFill/>
                    </a:lnBlToTr>
                    <a:noFill/>
                  </a:tcPr>
                </a:tc>
              </a:tr>
              <a:tr h="17145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75" name="Group 96"/>
          <p:cNvGraphicFramePr>
            <a:graphicFrameLocks noGrp="1"/>
          </p:cNvGraphicFramePr>
          <p:nvPr>
            <p:extLst>
              <p:ext uri="{D42A27DB-BD31-4B8C-83A1-F6EECF244321}">
                <p14:modId xmlns:p14="http://schemas.microsoft.com/office/powerpoint/2010/main" val="1457915812"/>
              </p:ext>
            </p:extLst>
          </p:nvPr>
        </p:nvGraphicFramePr>
        <p:xfrm>
          <a:off x="2616775" y="1520968"/>
          <a:ext cx="642938" cy="1001713"/>
        </p:xfrm>
        <a:graphic>
          <a:graphicData uri="http://schemas.openxmlformats.org/drawingml/2006/table">
            <a:tbl>
              <a:tblPr/>
              <a:tblGrid>
                <a:gridCol w="642938"/>
              </a:tblGrid>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宋体" pitchFamily="2" charset="-122"/>
                        </a:rPr>
                        <a:t>资源编目</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宋体" pitchFamily="2" charset="-122"/>
                        </a:rPr>
                        <a:t>资源上传</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宋体" pitchFamily="2" charset="-122"/>
                        </a:rPr>
                        <a:t>资源审核</a:t>
                      </a:r>
                    </a:p>
                  </a:txBody>
                  <a:tcPr marL="7144" marR="7144" marT="9525" marB="0" anchor="ctr" horzOverflow="overflow">
                    <a:lnL>
                      <a:noFill/>
                    </a:lnL>
                    <a:lnR>
                      <a:noFill/>
                    </a:lnR>
                    <a:lnT>
                      <a:noFill/>
                    </a:lnT>
                    <a:lnB>
                      <a:noFill/>
                    </a:lnB>
                    <a:lnTlToBr>
                      <a:noFill/>
                    </a:lnTlToBr>
                    <a:lnBlToTr>
                      <a:noFill/>
                    </a:lnBlToTr>
                    <a:noFill/>
                  </a:tcPr>
                </a:tc>
              </a:tr>
              <a:tr h="20637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宋体" pitchFamily="2" charset="-122"/>
                        </a:rPr>
                        <a:t>资源分类</a:t>
                      </a: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宋体" pitchFamily="2" charset="-122"/>
                        </a:rPr>
                        <a:t>资源预览</a:t>
                      </a:r>
                    </a:p>
                  </a:txBody>
                  <a:tcPr marL="7144" marR="7144" marT="9525" marB="0" anchor="ctr" horzOverflow="overflow">
                    <a:lnL>
                      <a:noFill/>
                    </a:lnL>
                    <a:lnR>
                      <a:noFill/>
                    </a:lnR>
                    <a:lnT>
                      <a:noFill/>
                    </a:lnT>
                    <a:lnB>
                      <a:noFill/>
                    </a:lnB>
                    <a:lnTlToBr>
                      <a:noFill/>
                    </a:lnTlToBr>
                    <a:lnBlToTr>
                      <a:noFill/>
                    </a:lnBlToTr>
                    <a:noFill/>
                  </a:tcPr>
                </a:tc>
              </a:tr>
              <a:tr h="147638">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smtClean="0">
                        <a:ln>
                          <a:noFill/>
                        </a:ln>
                        <a:solidFill>
                          <a:srgbClr val="E36C09"/>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76" name="Group 103"/>
          <p:cNvGraphicFramePr>
            <a:graphicFrameLocks noGrp="1"/>
          </p:cNvGraphicFramePr>
          <p:nvPr>
            <p:extLst>
              <p:ext uri="{D42A27DB-BD31-4B8C-83A1-F6EECF244321}">
                <p14:modId xmlns:p14="http://schemas.microsoft.com/office/powerpoint/2010/main" val="483378150"/>
              </p:ext>
            </p:extLst>
          </p:nvPr>
        </p:nvGraphicFramePr>
        <p:xfrm>
          <a:off x="4733224" y="2776724"/>
          <a:ext cx="859631" cy="795338"/>
        </p:xfrm>
        <a:graphic>
          <a:graphicData uri="http://schemas.openxmlformats.org/drawingml/2006/table">
            <a:tbl>
              <a:tblPr/>
              <a:tblGrid>
                <a:gridCol w="859631"/>
              </a:tblGrid>
              <a:tr h="161925">
                <a:tc>
                  <a:txBody>
                    <a:bodyPr/>
                    <a:lstStyle/>
                    <a:p>
                      <a:pPr marL="0" marR="0" lvl="0" indent="0" algn="ctr" defTabSz="914400" rtl="0" eaLnBrk="1" fontAlgn="t"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6C09"/>
                          </a:solidFill>
                          <a:effectLst/>
                          <a:latin typeface="微软雅黑" pitchFamily="34" charset="-122"/>
                          <a:ea typeface="微软雅黑" pitchFamily="34" charset="-122"/>
                          <a:sym typeface="微软雅黑" pitchFamily="34" charset="-122"/>
                        </a:rPr>
                        <a:t>资源分类统计</a:t>
                      </a:r>
                    </a:p>
                  </a:txBody>
                  <a:tcPr marL="7144" marR="7144" marT="9499" marB="0" horzOverflow="overflow">
                    <a:lnL>
                      <a:noFill/>
                    </a:lnL>
                    <a:lnR>
                      <a:noFill/>
                    </a:lnR>
                    <a:lnT>
                      <a:noFill/>
                    </a:lnT>
                    <a:lnB>
                      <a:noFill/>
                    </a:lnB>
                    <a:lnTlToBr>
                      <a:noFill/>
                    </a:lnTlToBr>
                    <a:lnBlToTr>
                      <a:noFill/>
                    </a:lnBlToTr>
                    <a:noFill/>
                  </a:tcPr>
                </a:tc>
              </a:tr>
              <a:tr h="161925">
                <a:tc>
                  <a:txBody>
                    <a:bodyPr/>
                    <a:lstStyle/>
                    <a:p>
                      <a:pPr marL="0" marR="0" lvl="0" indent="0" algn="ctr" defTabSz="914400" rtl="0" eaLnBrk="1" fontAlgn="t"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6C09"/>
                          </a:solidFill>
                          <a:effectLst/>
                          <a:latin typeface="微软雅黑" pitchFamily="34" charset="-122"/>
                          <a:ea typeface="微软雅黑" pitchFamily="34" charset="-122"/>
                          <a:sym typeface="微软雅黑" pitchFamily="34" charset="-122"/>
                        </a:rPr>
                        <a:t>浏览统计</a:t>
                      </a:r>
                    </a:p>
                  </a:txBody>
                  <a:tcPr marL="7144" marR="7144" marT="9499" marB="0" horzOverflow="overflow">
                    <a:lnL>
                      <a:noFill/>
                    </a:lnL>
                    <a:lnR>
                      <a:noFill/>
                    </a:lnR>
                    <a:lnT>
                      <a:noFill/>
                    </a:lnT>
                    <a:lnB>
                      <a:noFill/>
                    </a:lnB>
                    <a:lnTlToBr>
                      <a:noFill/>
                    </a:lnTlToBr>
                    <a:lnBlToTr>
                      <a:noFill/>
                    </a:lnBlToTr>
                    <a:noFill/>
                  </a:tcPr>
                </a:tc>
              </a:tr>
              <a:tr h="161925">
                <a:tc>
                  <a:txBody>
                    <a:bodyPr/>
                    <a:lstStyle/>
                    <a:p>
                      <a:pPr marL="0" marR="0" lvl="0" indent="0" algn="ctr" defTabSz="914400" rtl="0" eaLnBrk="1" fontAlgn="t"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6C09"/>
                          </a:solidFill>
                          <a:effectLst/>
                          <a:latin typeface="微软雅黑" pitchFamily="34" charset="-122"/>
                          <a:ea typeface="微软雅黑" pitchFamily="34" charset="-122"/>
                          <a:sym typeface="微软雅黑" pitchFamily="34" charset="-122"/>
                        </a:rPr>
                        <a:t>下载统计</a:t>
                      </a:r>
                    </a:p>
                  </a:txBody>
                  <a:tcPr marL="7144" marR="7144" marT="9499" marB="0" horzOverflow="overflow">
                    <a:lnL>
                      <a:noFill/>
                    </a:lnL>
                    <a:lnR>
                      <a:noFill/>
                    </a:lnR>
                    <a:lnT>
                      <a:noFill/>
                    </a:lnT>
                    <a:lnB>
                      <a:noFill/>
                    </a:lnB>
                    <a:lnTlToBr>
                      <a:noFill/>
                    </a:lnTlToBr>
                    <a:lnBlToTr>
                      <a:noFill/>
                    </a:lnBlToTr>
                    <a:noFill/>
                  </a:tcPr>
                </a:tc>
              </a:tr>
              <a:tr h="161925">
                <a:tc>
                  <a:txBody>
                    <a:bodyPr/>
                    <a:lstStyle/>
                    <a:p>
                      <a:pPr marL="0" marR="0" lvl="0" indent="0" algn="ctr" defTabSz="914400" rtl="0" eaLnBrk="1" fontAlgn="t"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6C09"/>
                          </a:solidFill>
                          <a:effectLst/>
                          <a:latin typeface="微软雅黑" pitchFamily="34" charset="-122"/>
                          <a:ea typeface="微软雅黑" pitchFamily="34" charset="-122"/>
                          <a:sym typeface="微软雅黑" pitchFamily="34" charset="-122"/>
                        </a:rPr>
                        <a:t>使用率排行</a:t>
                      </a:r>
                    </a:p>
                  </a:txBody>
                  <a:tcPr marL="7144" marR="7144" marT="9499" marB="0" horzOverflow="overflow">
                    <a:lnL>
                      <a:noFill/>
                    </a:lnL>
                    <a:lnR>
                      <a:noFill/>
                    </a:lnR>
                    <a:lnT>
                      <a:noFill/>
                    </a:lnT>
                    <a:lnB>
                      <a:noFill/>
                    </a:lnB>
                    <a:lnTlToBr>
                      <a:noFill/>
                    </a:lnTlToBr>
                    <a:lnBlToTr>
                      <a:noFill/>
                    </a:lnBlToTr>
                    <a:noFill/>
                  </a:tcPr>
                </a:tc>
              </a:tr>
              <a:tr h="147638">
                <a:tc>
                  <a:txBody>
                    <a:bodyPr/>
                    <a:lstStyle/>
                    <a:p>
                      <a:pPr marL="0" marR="0" lvl="0" indent="0" algn="ctr" defTabSz="914400" rtl="0" eaLnBrk="1" fontAlgn="t"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rgbClr val="E36C09"/>
                        </a:solidFill>
                        <a:effectLst/>
                        <a:latin typeface="微软雅黑" pitchFamily="34" charset="-122"/>
                        <a:ea typeface="微软雅黑" pitchFamily="34" charset="-122"/>
                        <a:sym typeface="微软雅黑" pitchFamily="34" charset="-122"/>
                      </a:endParaRPr>
                    </a:p>
                  </a:txBody>
                  <a:tcPr marL="7144" marR="7144" marT="9499" marB="0" horzOverflow="overflow">
                    <a:lnL>
                      <a:noFill/>
                    </a:lnL>
                    <a:lnR>
                      <a:noFill/>
                    </a:lnR>
                    <a:lnT>
                      <a:noFill/>
                    </a:lnT>
                    <a:lnB>
                      <a:noFill/>
                    </a:lnB>
                    <a:lnTlToBr>
                      <a:noFill/>
                    </a:lnTlToBr>
                    <a:lnBlToTr>
                      <a:noFill/>
                    </a:lnBlToTr>
                    <a:noFill/>
                  </a:tcPr>
                </a:tc>
              </a:tr>
            </a:tbl>
          </a:graphicData>
        </a:graphic>
      </p:graphicFrame>
      <p:graphicFrame>
        <p:nvGraphicFramePr>
          <p:cNvPr id="77" name="Group 109"/>
          <p:cNvGraphicFramePr>
            <a:graphicFrameLocks noGrp="1"/>
          </p:cNvGraphicFramePr>
          <p:nvPr>
            <p:extLst>
              <p:ext uri="{D42A27DB-BD31-4B8C-83A1-F6EECF244321}">
                <p14:modId xmlns:p14="http://schemas.microsoft.com/office/powerpoint/2010/main" val="2687783891"/>
              </p:ext>
            </p:extLst>
          </p:nvPr>
        </p:nvGraphicFramePr>
        <p:xfrm>
          <a:off x="4848263" y="1429308"/>
          <a:ext cx="820755" cy="892490"/>
        </p:xfrm>
        <a:graphic>
          <a:graphicData uri="http://schemas.openxmlformats.org/drawingml/2006/table">
            <a:tbl>
              <a:tblPr/>
              <a:tblGrid>
                <a:gridCol w="820755"/>
              </a:tblGrid>
              <a:tr h="223838">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资源水印</a:t>
                      </a:r>
                    </a:p>
                  </a:txBody>
                  <a:tcPr marL="7144" marR="7144" marT="9522" marB="0" anchor="ctr" horzOverflow="overflow">
                    <a:lnL>
                      <a:noFill/>
                    </a:lnL>
                    <a:lnR>
                      <a:noFill/>
                    </a:lnR>
                    <a:lnT>
                      <a:noFill/>
                    </a:lnT>
                    <a:lnB>
                      <a:noFill/>
                    </a:lnB>
                    <a:lnTlToBr>
                      <a:noFill/>
                    </a:lnTlToBr>
                    <a:lnBlToTr>
                      <a:noFill/>
                    </a:lnBlToTr>
                    <a:noFill/>
                  </a:tcPr>
                </a:tc>
              </a:tr>
              <a:tr h="18097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资源防盗链</a:t>
                      </a:r>
                    </a:p>
                  </a:txBody>
                  <a:tcPr marL="7144" marR="7144" marT="9522" marB="0" anchor="ctr" horzOverflow="overflow">
                    <a:lnL>
                      <a:noFill/>
                    </a:lnL>
                    <a:lnR>
                      <a:noFill/>
                    </a:lnR>
                    <a:lnT>
                      <a:noFill/>
                    </a:lnT>
                    <a:lnB>
                      <a:noFill/>
                    </a:lnB>
                    <a:lnTlToBr>
                      <a:noFill/>
                    </a:lnTlToBr>
                    <a:lnBlToTr>
                      <a:noFill/>
                    </a:lnBlToTr>
                    <a:noFill/>
                  </a:tcPr>
                </a:tc>
              </a:tr>
              <a:tr h="306702">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chemeClr val="bg1"/>
                          </a:solidFill>
                          <a:effectLst/>
                          <a:latin typeface="微软雅黑" pitchFamily="34" charset="-122"/>
                          <a:ea typeface="微软雅黑" pitchFamily="34" charset="-122"/>
                          <a:sym typeface="微软雅黑" pitchFamily="34" charset="-122"/>
                        </a:rPr>
                        <a:t>资源版权保护</a:t>
                      </a:r>
                    </a:p>
                  </a:txBody>
                  <a:tcPr marL="7144" marR="7144" marT="9522" marB="0" anchor="ctr" horzOverflow="overflow">
                    <a:lnL>
                      <a:noFill/>
                    </a:lnL>
                    <a:lnR>
                      <a:noFill/>
                    </a:lnR>
                    <a:lnT>
                      <a:noFill/>
                    </a:lnT>
                    <a:lnB>
                      <a:noFill/>
                    </a:lnB>
                    <a:lnTlToBr>
                      <a:noFill/>
                    </a:lnTlToBr>
                    <a:lnBlToTr>
                      <a:noFill/>
                    </a:lnBlToTr>
                    <a:noFill/>
                  </a:tcPr>
                </a:tc>
              </a:tr>
              <a:tr h="180975">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1000" b="1" i="0" u="none" strike="noStrike" cap="none" normalizeH="0" baseline="0" dirty="0" smtClean="0">
                        <a:ln>
                          <a:noFill/>
                        </a:ln>
                        <a:solidFill>
                          <a:srgbClr val="E36C09"/>
                        </a:solidFill>
                        <a:effectLst/>
                        <a:latin typeface="微软雅黑" pitchFamily="34" charset="-122"/>
                        <a:ea typeface="微软雅黑" pitchFamily="34" charset="-122"/>
                        <a:sym typeface="微软雅黑" pitchFamily="34" charset="-122"/>
                      </a:endParaRPr>
                    </a:p>
                  </a:txBody>
                  <a:tcPr marL="7144" marR="7144" marT="9522" marB="0" anchor="ctr" horzOverflow="overflow">
                    <a:lnL>
                      <a:noFill/>
                    </a:lnL>
                    <a:lnR>
                      <a:noFill/>
                    </a:lnR>
                    <a:lnT>
                      <a:noFill/>
                    </a:lnT>
                    <a:lnB>
                      <a:noFill/>
                    </a:lnB>
                    <a:lnTlToBr>
                      <a:noFill/>
                    </a:lnTlToBr>
                    <a:lnBlToTr>
                      <a:noFill/>
                    </a:lnBlToTr>
                    <a:noFill/>
                  </a:tcPr>
                </a:tc>
              </a:tr>
            </a:tbl>
          </a:graphicData>
        </a:graphic>
      </p:graphicFrame>
      <p:graphicFrame>
        <p:nvGraphicFramePr>
          <p:cNvPr id="78" name="Group 114"/>
          <p:cNvGraphicFramePr>
            <a:graphicFrameLocks noGrp="1"/>
          </p:cNvGraphicFramePr>
          <p:nvPr>
            <p:extLst>
              <p:ext uri="{D42A27DB-BD31-4B8C-83A1-F6EECF244321}">
                <p14:modId xmlns:p14="http://schemas.microsoft.com/office/powerpoint/2010/main" val="1218011528"/>
              </p:ext>
            </p:extLst>
          </p:nvPr>
        </p:nvGraphicFramePr>
        <p:xfrm>
          <a:off x="3697981" y="3942217"/>
          <a:ext cx="858398" cy="880729"/>
        </p:xfrm>
        <a:graphic>
          <a:graphicData uri="http://schemas.openxmlformats.org/drawingml/2006/table">
            <a:tbl>
              <a:tblPr/>
              <a:tblGrid>
                <a:gridCol w="858398"/>
              </a:tblGrid>
              <a:tr h="27676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dirty="0" smtClean="0">
                          <a:ln>
                            <a:noFill/>
                          </a:ln>
                          <a:solidFill>
                            <a:srgbClr val="E36C09"/>
                          </a:solidFill>
                          <a:effectLst/>
                          <a:latin typeface="微软雅黑" pitchFamily="34" charset="-122"/>
                          <a:ea typeface="微软雅黑" pitchFamily="34" charset="-122"/>
                          <a:sym typeface="微软雅黑" pitchFamily="34" charset="-122"/>
                        </a:rPr>
                        <a:t>积分获取设置</a:t>
                      </a:r>
                    </a:p>
                  </a:txBody>
                  <a:tcPr marL="7144" marR="7144" marT="9525" marB="0" anchor="ctr" horzOverflow="overflow">
                    <a:lnL>
                      <a:noFill/>
                    </a:lnL>
                    <a:lnR>
                      <a:noFill/>
                    </a:lnR>
                    <a:lnT>
                      <a:noFill/>
                    </a:lnT>
                    <a:lnB>
                      <a:noFill/>
                    </a:lnB>
                    <a:lnTlToBr>
                      <a:noFill/>
                    </a:lnTlToBr>
                    <a:lnBlToTr>
                      <a:noFill/>
                    </a:lnBlToTr>
                    <a:noFill/>
                  </a:tcPr>
                </a:tc>
              </a:tr>
              <a:tr h="221022">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6C09"/>
                          </a:solidFill>
                          <a:effectLst/>
                          <a:latin typeface="微软雅黑" pitchFamily="34" charset="-122"/>
                          <a:ea typeface="微软雅黑" pitchFamily="34" charset="-122"/>
                          <a:sym typeface="微软雅黑" pitchFamily="34" charset="-122"/>
                        </a:rPr>
                        <a:t>积分使用设置</a:t>
                      </a:r>
                    </a:p>
                  </a:txBody>
                  <a:tcPr marL="7144" marR="7144" marT="9525" marB="0" anchor="ctr" horzOverflow="overflow">
                    <a:lnL>
                      <a:noFill/>
                    </a:lnL>
                    <a:lnR>
                      <a:noFill/>
                    </a:lnR>
                    <a:lnT>
                      <a:noFill/>
                    </a:lnT>
                    <a:lnB>
                      <a:noFill/>
                    </a:lnB>
                    <a:lnTlToBr>
                      <a:noFill/>
                    </a:lnTlToBr>
                    <a:lnBlToTr>
                      <a:noFill/>
                    </a:lnBlToTr>
                    <a:noFill/>
                  </a:tcPr>
                </a:tc>
              </a:tr>
              <a:tr h="221022">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sz="1000" b="1" i="0" u="none" strike="noStrike" cap="none" normalizeH="0" baseline="0" smtClean="0">
                          <a:ln>
                            <a:noFill/>
                          </a:ln>
                          <a:solidFill>
                            <a:srgbClr val="E36C09"/>
                          </a:solidFill>
                          <a:effectLst/>
                          <a:latin typeface="微软雅黑" pitchFamily="34" charset="-122"/>
                          <a:ea typeface="微软雅黑" pitchFamily="34" charset="-122"/>
                          <a:sym typeface="微软雅黑" pitchFamily="34" charset="-122"/>
                        </a:rPr>
                        <a:t>积分查询统计</a:t>
                      </a:r>
                    </a:p>
                  </a:txBody>
                  <a:tcPr marL="7144" marR="7144" marT="9525" marB="0" anchor="ctr" horzOverflow="overflow">
                    <a:lnL>
                      <a:noFill/>
                    </a:lnL>
                    <a:lnR>
                      <a:noFill/>
                    </a:lnR>
                    <a:lnT>
                      <a:noFill/>
                    </a:lnT>
                    <a:lnB>
                      <a:noFill/>
                    </a:lnB>
                    <a:lnTlToBr>
                      <a:noFill/>
                    </a:lnTlToBr>
                    <a:lnBlToTr>
                      <a:noFill/>
                    </a:lnBlToTr>
                    <a:noFill/>
                  </a:tcPr>
                </a:tc>
              </a:tr>
              <a:tr h="153297">
                <a:tc>
                  <a:txBody>
                    <a:bodyPr/>
                    <a:lstStyle/>
                    <a:p>
                      <a:pPr marL="0" marR="0" lvl="0" indent="0" algn="ctr"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1000" b="1" i="0" u="none" strike="noStrike" cap="none" normalizeH="0" baseline="0" dirty="0" smtClean="0">
                        <a:ln>
                          <a:noFill/>
                        </a:ln>
                        <a:solidFill>
                          <a:srgbClr val="E36C09"/>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pic>
        <p:nvPicPr>
          <p:cNvPr id="79"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1967" y="3468831"/>
            <a:ext cx="60364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圆角矩形 79"/>
          <p:cNvSpPr/>
          <p:nvPr/>
        </p:nvSpPr>
        <p:spPr>
          <a:xfrm>
            <a:off x="7164288" y="771550"/>
            <a:ext cx="1824724" cy="4005751"/>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矩形 80"/>
          <p:cNvSpPr/>
          <p:nvPr/>
        </p:nvSpPr>
        <p:spPr>
          <a:xfrm>
            <a:off x="7353557" y="1035042"/>
            <a:ext cx="1609362" cy="338554"/>
          </a:xfrm>
          <a:prstGeom prst="rect">
            <a:avLst/>
          </a:prstGeom>
        </p:spPr>
        <p:txBody>
          <a:bodyPr wrap="square">
            <a:spAutoFit/>
          </a:bodyPr>
          <a:lstStyle/>
          <a:p>
            <a:r>
              <a:rPr lang="zh-CN" altLang="en-US" sz="1600" dirty="0">
                <a:latin typeface="黑体" pitchFamily="49" charset="-122"/>
                <a:ea typeface="黑体" pitchFamily="49" charset="-122"/>
              </a:rPr>
              <a:t>创新建设</a:t>
            </a:r>
            <a:r>
              <a:rPr lang="zh-CN" altLang="en-US" sz="1600" dirty="0" smtClean="0">
                <a:latin typeface="黑体" pitchFamily="49" charset="-122"/>
                <a:ea typeface="黑体" pitchFamily="49" charset="-122"/>
              </a:rPr>
              <a:t>思路</a:t>
            </a:r>
            <a:endParaRPr lang="zh-CN" altLang="en-US" sz="1600" dirty="0"/>
          </a:p>
        </p:txBody>
      </p:sp>
      <p:sp>
        <p:nvSpPr>
          <p:cNvPr id="82" name="左箭头 81"/>
          <p:cNvSpPr/>
          <p:nvPr/>
        </p:nvSpPr>
        <p:spPr>
          <a:xfrm>
            <a:off x="7008237" y="2933321"/>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矩形 82"/>
          <p:cNvSpPr/>
          <p:nvPr/>
        </p:nvSpPr>
        <p:spPr>
          <a:xfrm>
            <a:off x="7156504" y="2923184"/>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a:solidFill>
                  <a:schemeClr val="tx1"/>
                </a:solidFill>
                <a:latin typeface="微软雅黑" panose="020B0503020204020204" pitchFamily="34" charset="-122"/>
                <a:ea typeface="微软雅黑" panose="020B0503020204020204" pitchFamily="34" charset="-122"/>
              </a:rPr>
              <a:t>专业资源库</a:t>
            </a:r>
            <a:r>
              <a:rPr lang="zh-CN" altLang="en-US" sz="1000" dirty="0" smtClean="0">
                <a:solidFill>
                  <a:schemeClr val="tx1"/>
                </a:solidFill>
                <a:latin typeface="微软雅黑" panose="020B0503020204020204" pitchFamily="34" charset="-122"/>
                <a:ea typeface="微软雅黑" panose="020B0503020204020204" pitchFamily="34" charset="-122"/>
              </a:rPr>
              <a:t>管理系统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4" name="左箭头 83"/>
          <p:cNvSpPr/>
          <p:nvPr/>
        </p:nvSpPr>
        <p:spPr>
          <a:xfrm>
            <a:off x="7023310" y="3284004"/>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矩形 84"/>
          <p:cNvSpPr/>
          <p:nvPr/>
        </p:nvSpPr>
        <p:spPr>
          <a:xfrm>
            <a:off x="7171577" y="3273867"/>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a:solidFill>
                  <a:schemeClr val="tx1"/>
                </a:solidFill>
                <a:latin typeface="微软雅黑" panose="020B0503020204020204" pitchFamily="34" charset="-122"/>
                <a:ea typeface="微软雅黑" panose="020B0503020204020204" pitchFamily="34" charset="-122"/>
              </a:rPr>
              <a:t>校本资源库</a:t>
            </a:r>
            <a:r>
              <a:rPr lang="zh-CN" altLang="en-US" sz="1000" dirty="0" smtClean="0">
                <a:solidFill>
                  <a:schemeClr val="tx1"/>
                </a:solidFill>
                <a:latin typeface="微软雅黑" panose="020B0503020204020204" pitchFamily="34" charset="-122"/>
                <a:ea typeface="微软雅黑" panose="020B0503020204020204" pitchFamily="34" charset="-122"/>
              </a:rPr>
              <a:t>管理系统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6" name="左箭头 85"/>
          <p:cNvSpPr/>
          <p:nvPr/>
        </p:nvSpPr>
        <p:spPr>
          <a:xfrm>
            <a:off x="7012267" y="2111656"/>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矩形 86"/>
          <p:cNvSpPr/>
          <p:nvPr/>
        </p:nvSpPr>
        <p:spPr>
          <a:xfrm>
            <a:off x="7160534" y="2101519"/>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课程资源库管理系统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8" name="左箭头 87"/>
          <p:cNvSpPr/>
          <p:nvPr/>
        </p:nvSpPr>
        <p:spPr>
          <a:xfrm>
            <a:off x="7003586" y="1446344"/>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矩形 88"/>
          <p:cNvSpPr/>
          <p:nvPr/>
        </p:nvSpPr>
        <p:spPr>
          <a:xfrm>
            <a:off x="7151853" y="1436207"/>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教师资源库管理系统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90" name="左箭头 89"/>
          <p:cNvSpPr/>
          <p:nvPr/>
        </p:nvSpPr>
        <p:spPr>
          <a:xfrm>
            <a:off x="7016021" y="4088980"/>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矩形 90"/>
          <p:cNvSpPr/>
          <p:nvPr/>
        </p:nvSpPr>
        <p:spPr>
          <a:xfrm>
            <a:off x="7164288" y="4078843"/>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智慧资源应用分析推送系统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92" name="左箭头 91"/>
          <p:cNvSpPr/>
          <p:nvPr/>
        </p:nvSpPr>
        <p:spPr>
          <a:xfrm>
            <a:off x="7050288" y="3633233"/>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矩形 92"/>
          <p:cNvSpPr/>
          <p:nvPr/>
        </p:nvSpPr>
        <p:spPr>
          <a:xfrm>
            <a:off x="7171576" y="3633233"/>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a:solidFill>
                  <a:schemeClr val="tx1"/>
                </a:solidFill>
                <a:latin typeface="微软雅黑" panose="020B0503020204020204" pitchFamily="34" charset="-122"/>
                <a:ea typeface="微软雅黑" panose="020B0503020204020204" pitchFamily="34" charset="-122"/>
              </a:rPr>
              <a:t>校本</a:t>
            </a:r>
            <a:r>
              <a:rPr lang="zh-CN" altLang="en-US" sz="1000" dirty="0" smtClean="0">
                <a:solidFill>
                  <a:schemeClr val="tx1"/>
                </a:solidFill>
                <a:latin typeface="微软雅黑" panose="020B0503020204020204" pitchFamily="34" charset="-122"/>
                <a:ea typeface="微软雅黑" panose="020B0503020204020204" pitchFamily="34" charset="-122"/>
              </a:rPr>
              <a:t>资源联动系统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8354999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500" fill="hold"/>
                                        <p:tgtEl>
                                          <p:spTgt spid="39"/>
                                        </p:tgtEl>
                                        <p:attrNameLst>
                                          <p:attrName>ppt_x</p:attrName>
                                        </p:attrNameLst>
                                      </p:cBhvr>
                                      <p:tavLst>
                                        <p:tav tm="0">
                                          <p:val>
                                            <p:strVal val="0-#ppt_w/2"/>
                                          </p:val>
                                        </p:tav>
                                        <p:tav tm="100000">
                                          <p:val>
                                            <p:strVal val="#ppt_x"/>
                                          </p:val>
                                        </p:tav>
                                      </p:tavLst>
                                    </p:anim>
                                    <p:anim calcmode="lin" valueType="num">
                                      <p:cBhvr additive="base">
                                        <p:cTn id="20" dur="500" fill="hold"/>
                                        <p:tgtEl>
                                          <p:spTgt spid="39"/>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42"/>
                                        </p:tgtEl>
                                        <p:attrNameLst>
                                          <p:attrName>style.visibility</p:attrName>
                                        </p:attrNameLst>
                                      </p:cBhvr>
                                      <p:to>
                                        <p:strVal val="visible"/>
                                      </p:to>
                                    </p:set>
                                    <p:anim calcmode="lin" valueType="num">
                                      <p:cBhvr additive="base">
                                        <p:cTn id="23" dur="500" fill="hold"/>
                                        <p:tgtEl>
                                          <p:spTgt spid="42"/>
                                        </p:tgtEl>
                                        <p:attrNameLst>
                                          <p:attrName>ppt_x</p:attrName>
                                        </p:attrNameLst>
                                      </p:cBhvr>
                                      <p:tavLst>
                                        <p:tav tm="0">
                                          <p:val>
                                            <p:strVal val="0-#ppt_w/2"/>
                                          </p:val>
                                        </p:tav>
                                        <p:tav tm="100000">
                                          <p:val>
                                            <p:strVal val="#ppt_x"/>
                                          </p:val>
                                        </p:tav>
                                      </p:tavLst>
                                    </p:anim>
                                    <p:anim calcmode="lin" valueType="num">
                                      <p:cBhvr additive="base">
                                        <p:cTn id="24" dur="500" fill="hold"/>
                                        <p:tgtEl>
                                          <p:spTgt spid="42"/>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additive="base">
                                        <p:cTn id="27" dur="500" fill="hold"/>
                                        <p:tgtEl>
                                          <p:spTgt spid="68"/>
                                        </p:tgtEl>
                                        <p:attrNameLst>
                                          <p:attrName>ppt_x</p:attrName>
                                        </p:attrNameLst>
                                      </p:cBhvr>
                                      <p:tavLst>
                                        <p:tav tm="0">
                                          <p:val>
                                            <p:strVal val="0-#ppt_w/2"/>
                                          </p:val>
                                        </p:tav>
                                        <p:tav tm="100000">
                                          <p:val>
                                            <p:strVal val="#ppt_x"/>
                                          </p:val>
                                        </p:tav>
                                      </p:tavLst>
                                    </p:anim>
                                    <p:anim calcmode="lin" valueType="num">
                                      <p:cBhvr additive="base">
                                        <p:cTn id="28" dur="500" fill="hold"/>
                                        <p:tgtEl>
                                          <p:spTgt spid="68"/>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70"/>
                                        </p:tgtEl>
                                        <p:attrNameLst>
                                          <p:attrName>style.visibility</p:attrName>
                                        </p:attrNameLst>
                                      </p:cBhvr>
                                      <p:to>
                                        <p:strVal val="visible"/>
                                      </p:to>
                                    </p:set>
                                    <p:anim calcmode="lin" valueType="num">
                                      <p:cBhvr additive="base">
                                        <p:cTn id="35" dur="500" fill="hold"/>
                                        <p:tgtEl>
                                          <p:spTgt spid="70"/>
                                        </p:tgtEl>
                                        <p:attrNameLst>
                                          <p:attrName>ppt_x</p:attrName>
                                        </p:attrNameLst>
                                      </p:cBhvr>
                                      <p:tavLst>
                                        <p:tav tm="0">
                                          <p:val>
                                            <p:strVal val="0-#ppt_w/2"/>
                                          </p:val>
                                        </p:tav>
                                        <p:tav tm="100000">
                                          <p:val>
                                            <p:strVal val="#ppt_x"/>
                                          </p:val>
                                        </p:tav>
                                      </p:tavLst>
                                    </p:anim>
                                    <p:anim calcmode="lin" valueType="num">
                                      <p:cBhvr additive="base">
                                        <p:cTn id="36" dur="500" fill="hold"/>
                                        <p:tgtEl>
                                          <p:spTgt spid="70"/>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71"/>
                                        </p:tgtEl>
                                        <p:attrNameLst>
                                          <p:attrName>style.visibility</p:attrName>
                                        </p:attrNameLst>
                                      </p:cBhvr>
                                      <p:to>
                                        <p:strVal val="visible"/>
                                      </p:to>
                                    </p:set>
                                    <p:anim calcmode="lin" valueType="num">
                                      <p:cBhvr additive="base">
                                        <p:cTn id="39" dur="500" fill="hold"/>
                                        <p:tgtEl>
                                          <p:spTgt spid="71"/>
                                        </p:tgtEl>
                                        <p:attrNameLst>
                                          <p:attrName>ppt_x</p:attrName>
                                        </p:attrNameLst>
                                      </p:cBhvr>
                                      <p:tavLst>
                                        <p:tav tm="0">
                                          <p:val>
                                            <p:strVal val="0-#ppt_w/2"/>
                                          </p:val>
                                        </p:tav>
                                        <p:tav tm="100000">
                                          <p:val>
                                            <p:strVal val="#ppt_x"/>
                                          </p:val>
                                        </p:tav>
                                      </p:tavLst>
                                    </p:anim>
                                    <p:anim calcmode="lin" valueType="num">
                                      <p:cBhvr additive="base">
                                        <p:cTn id="40" dur="500" fill="hold"/>
                                        <p:tgtEl>
                                          <p:spTgt spid="71"/>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72"/>
                                        </p:tgtEl>
                                        <p:attrNameLst>
                                          <p:attrName>style.visibility</p:attrName>
                                        </p:attrNameLst>
                                      </p:cBhvr>
                                      <p:to>
                                        <p:strVal val="visible"/>
                                      </p:to>
                                    </p:set>
                                    <p:anim calcmode="lin" valueType="num">
                                      <p:cBhvr additive="base">
                                        <p:cTn id="43" dur="500" fill="hold"/>
                                        <p:tgtEl>
                                          <p:spTgt spid="72"/>
                                        </p:tgtEl>
                                        <p:attrNameLst>
                                          <p:attrName>ppt_x</p:attrName>
                                        </p:attrNameLst>
                                      </p:cBhvr>
                                      <p:tavLst>
                                        <p:tav tm="0">
                                          <p:val>
                                            <p:strVal val="0-#ppt_w/2"/>
                                          </p:val>
                                        </p:tav>
                                        <p:tav tm="100000">
                                          <p:val>
                                            <p:strVal val="#ppt_x"/>
                                          </p:val>
                                        </p:tav>
                                      </p:tavLst>
                                    </p:anim>
                                    <p:anim calcmode="lin" valueType="num">
                                      <p:cBhvr additive="base">
                                        <p:cTn id="44" dur="500" fill="hold"/>
                                        <p:tgtEl>
                                          <p:spTgt spid="72"/>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73"/>
                                        </p:tgtEl>
                                        <p:attrNameLst>
                                          <p:attrName>style.visibility</p:attrName>
                                        </p:attrNameLst>
                                      </p:cBhvr>
                                      <p:to>
                                        <p:strVal val="visible"/>
                                      </p:to>
                                    </p:set>
                                    <p:anim calcmode="lin" valueType="num">
                                      <p:cBhvr additive="base">
                                        <p:cTn id="47" dur="500" fill="hold"/>
                                        <p:tgtEl>
                                          <p:spTgt spid="73"/>
                                        </p:tgtEl>
                                        <p:attrNameLst>
                                          <p:attrName>ppt_x</p:attrName>
                                        </p:attrNameLst>
                                      </p:cBhvr>
                                      <p:tavLst>
                                        <p:tav tm="0">
                                          <p:val>
                                            <p:strVal val="0-#ppt_w/2"/>
                                          </p:val>
                                        </p:tav>
                                        <p:tav tm="100000">
                                          <p:val>
                                            <p:strVal val="#ppt_x"/>
                                          </p:val>
                                        </p:tav>
                                      </p:tavLst>
                                    </p:anim>
                                    <p:anim calcmode="lin" valueType="num">
                                      <p:cBhvr additive="base">
                                        <p:cTn id="48" dur="500" fill="hold"/>
                                        <p:tgtEl>
                                          <p:spTgt spid="73"/>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74"/>
                                        </p:tgtEl>
                                        <p:attrNameLst>
                                          <p:attrName>style.visibility</p:attrName>
                                        </p:attrNameLst>
                                      </p:cBhvr>
                                      <p:to>
                                        <p:strVal val="visible"/>
                                      </p:to>
                                    </p:set>
                                    <p:anim calcmode="lin" valueType="num">
                                      <p:cBhvr additive="base">
                                        <p:cTn id="51" dur="500" fill="hold"/>
                                        <p:tgtEl>
                                          <p:spTgt spid="74"/>
                                        </p:tgtEl>
                                        <p:attrNameLst>
                                          <p:attrName>ppt_x</p:attrName>
                                        </p:attrNameLst>
                                      </p:cBhvr>
                                      <p:tavLst>
                                        <p:tav tm="0">
                                          <p:val>
                                            <p:strVal val="0-#ppt_w/2"/>
                                          </p:val>
                                        </p:tav>
                                        <p:tav tm="100000">
                                          <p:val>
                                            <p:strVal val="#ppt_x"/>
                                          </p:val>
                                        </p:tav>
                                      </p:tavLst>
                                    </p:anim>
                                    <p:anim calcmode="lin" valueType="num">
                                      <p:cBhvr additive="base">
                                        <p:cTn id="52" dur="500" fill="hold"/>
                                        <p:tgtEl>
                                          <p:spTgt spid="74"/>
                                        </p:tgtEl>
                                        <p:attrNameLst>
                                          <p:attrName>ppt_y</p:attrName>
                                        </p:attrNameLst>
                                      </p:cBhvr>
                                      <p:tavLst>
                                        <p:tav tm="0">
                                          <p:val>
                                            <p:strVal val="#ppt_y"/>
                                          </p:val>
                                        </p:tav>
                                        <p:tav tm="100000">
                                          <p:val>
                                            <p:strVal val="#ppt_y"/>
                                          </p:val>
                                        </p:tav>
                                      </p:tavLst>
                                    </p:anim>
                                  </p:childTnLst>
                                </p:cTn>
                              </p:par>
                              <p:par>
                                <p:cTn id="53" presetID="2" presetClass="entr" presetSubtype="8" fill="hold" nodeType="withEffect">
                                  <p:stCondLst>
                                    <p:cond delay="0"/>
                                  </p:stCondLst>
                                  <p:childTnLst>
                                    <p:set>
                                      <p:cBhvr>
                                        <p:cTn id="54" dur="1" fill="hold">
                                          <p:stCondLst>
                                            <p:cond delay="0"/>
                                          </p:stCondLst>
                                        </p:cTn>
                                        <p:tgtEl>
                                          <p:spTgt spid="75"/>
                                        </p:tgtEl>
                                        <p:attrNameLst>
                                          <p:attrName>style.visibility</p:attrName>
                                        </p:attrNameLst>
                                      </p:cBhvr>
                                      <p:to>
                                        <p:strVal val="visible"/>
                                      </p:to>
                                    </p:set>
                                    <p:anim calcmode="lin" valueType="num">
                                      <p:cBhvr additive="base">
                                        <p:cTn id="55" dur="500" fill="hold"/>
                                        <p:tgtEl>
                                          <p:spTgt spid="75"/>
                                        </p:tgtEl>
                                        <p:attrNameLst>
                                          <p:attrName>ppt_x</p:attrName>
                                        </p:attrNameLst>
                                      </p:cBhvr>
                                      <p:tavLst>
                                        <p:tav tm="0">
                                          <p:val>
                                            <p:strVal val="0-#ppt_w/2"/>
                                          </p:val>
                                        </p:tav>
                                        <p:tav tm="100000">
                                          <p:val>
                                            <p:strVal val="#ppt_x"/>
                                          </p:val>
                                        </p:tav>
                                      </p:tavLst>
                                    </p:anim>
                                    <p:anim calcmode="lin" valueType="num">
                                      <p:cBhvr additive="base">
                                        <p:cTn id="56" dur="500" fill="hold"/>
                                        <p:tgtEl>
                                          <p:spTgt spid="75"/>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0"/>
                                  </p:stCondLst>
                                  <p:childTnLst>
                                    <p:set>
                                      <p:cBhvr>
                                        <p:cTn id="58" dur="1" fill="hold">
                                          <p:stCondLst>
                                            <p:cond delay="0"/>
                                          </p:stCondLst>
                                        </p:cTn>
                                        <p:tgtEl>
                                          <p:spTgt spid="76"/>
                                        </p:tgtEl>
                                        <p:attrNameLst>
                                          <p:attrName>style.visibility</p:attrName>
                                        </p:attrNameLst>
                                      </p:cBhvr>
                                      <p:to>
                                        <p:strVal val="visible"/>
                                      </p:to>
                                    </p:set>
                                    <p:anim calcmode="lin" valueType="num">
                                      <p:cBhvr additive="base">
                                        <p:cTn id="59" dur="500" fill="hold"/>
                                        <p:tgtEl>
                                          <p:spTgt spid="76"/>
                                        </p:tgtEl>
                                        <p:attrNameLst>
                                          <p:attrName>ppt_x</p:attrName>
                                        </p:attrNameLst>
                                      </p:cBhvr>
                                      <p:tavLst>
                                        <p:tav tm="0">
                                          <p:val>
                                            <p:strVal val="0-#ppt_w/2"/>
                                          </p:val>
                                        </p:tav>
                                        <p:tav tm="100000">
                                          <p:val>
                                            <p:strVal val="#ppt_x"/>
                                          </p:val>
                                        </p:tav>
                                      </p:tavLst>
                                    </p:anim>
                                    <p:anim calcmode="lin" valueType="num">
                                      <p:cBhvr additive="base">
                                        <p:cTn id="60" dur="500" fill="hold"/>
                                        <p:tgtEl>
                                          <p:spTgt spid="76"/>
                                        </p:tgtEl>
                                        <p:attrNameLst>
                                          <p:attrName>ppt_y</p:attrName>
                                        </p:attrNameLst>
                                      </p:cBhvr>
                                      <p:tavLst>
                                        <p:tav tm="0">
                                          <p:val>
                                            <p:strVal val="#ppt_y"/>
                                          </p:val>
                                        </p:tav>
                                        <p:tav tm="100000">
                                          <p:val>
                                            <p:strVal val="#ppt_y"/>
                                          </p:val>
                                        </p:tav>
                                      </p:tavLst>
                                    </p:anim>
                                  </p:childTnLst>
                                </p:cTn>
                              </p:par>
                              <p:par>
                                <p:cTn id="61" presetID="2" presetClass="entr" presetSubtype="8" fill="hold" nodeType="withEffect">
                                  <p:stCondLst>
                                    <p:cond delay="0"/>
                                  </p:stCondLst>
                                  <p:childTnLst>
                                    <p:set>
                                      <p:cBhvr>
                                        <p:cTn id="62" dur="1" fill="hold">
                                          <p:stCondLst>
                                            <p:cond delay="0"/>
                                          </p:stCondLst>
                                        </p:cTn>
                                        <p:tgtEl>
                                          <p:spTgt spid="77"/>
                                        </p:tgtEl>
                                        <p:attrNameLst>
                                          <p:attrName>style.visibility</p:attrName>
                                        </p:attrNameLst>
                                      </p:cBhvr>
                                      <p:to>
                                        <p:strVal val="visible"/>
                                      </p:to>
                                    </p:set>
                                    <p:anim calcmode="lin" valueType="num">
                                      <p:cBhvr additive="base">
                                        <p:cTn id="63" dur="500" fill="hold"/>
                                        <p:tgtEl>
                                          <p:spTgt spid="77"/>
                                        </p:tgtEl>
                                        <p:attrNameLst>
                                          <p:attrName>ppt_x</p:attrName>
                                        </p:attrNameLst>
                                      </p:cBhvr>
                                      <p:tavLst>
                                        <p:tav tm="0">
                                          <p:val>
                                            <p:strVal val="0-#ppt_w/2"/>
                                          </p:val>
                                        </p:tav>
                                        <p:tav tm="100000">
                                          <p:val>
                                            <p:strVal val="#ppt_x"/>
                                          </p:val>
                                        </p:tav>
                                      </p:tavLst>
                                    </p:anim>
                                    <p:anim calcmode="lin" valueType="num">
                                      <p:cBhvr additive="base">
                                        <p:cTn id="64" dur="500" fill="hold"/>
                                        <p:tgtEl>
                                          <p:spTgt spid="77"/>
                                        </p:tgtEl>
                                        <p:attrNameLst>
                                          <p:attrName>ppt_y</p:attrName>
                                        </p:attrNameLst>
                                      </p:cBhvr>
                                      <p:tavLst>
                                        <p:tav tm="0">
                                          <p:val>
                                            <p:strVal val="#ppt_y"/>
                                          </p:val>
                                        </p:tav>
                                        <p:tav tm="100000">
                                          <p:val>
                                            <p:strVal val="#ppt_y"/>
                                          </p:val>
                                        </p:tav>
                                      </p:tavLst>
                                    </p:anim>
                                  </p:childTnLst>
                                </p:cTn>
                              </p:par>
                              <p:par>
                                <p:cTn id="65" presetID="2" presetClass="entr" presetSubtype="8" fill="hold" nodeType="withEffect">
                                  <p:stCondLst>
                                    <p:cond delay="0"/>
                                  </p:stCondLst>
                                  <p:childTnLst>
                                    <p:set>
                                      <p:cBhvr>
                                        <p:cTn id="66" dur="1" fill="hold">
                                          <p:stCondLst>
                                            <p:cond delay="0"/>
                                          </p:stCondLst>
                                        </p:cTn>
                                        <p:tgtEl>
                                          <p:spTgt spid="78"/>
                                        </p:tgtEl>
                                        <p:attrNameLst>
                                          <p:attrName>style.visibility</p:attrName>
                                        </p:attrNameLst>
                                      </p:cBhvr>
                                      <p:to>
                                        <p:strVal val="visible"/>
                                      </p:to>
                                    </p:set>
                                    <p:anim calcmode="lin" valueType="num">
                                      <p:cBhvr additive="base">
                                        <p:cTn id="67" dur="500" fill="hold"/>
                                        <p:tgtEl>
                                          <p:spTgt spid="78"/>
                                        </p:tgtEl>
                                        <p:attrNameLst>
                                          <p:attrName>ppt_x</p:attrName>
                                        </p:attrNameLst>
                                      </p:cBhvr>
                                      <p:tavLst>
                                        <p:tav tm="0">
                                          <p:val>
                                            <p:strVal val="0-#ppt_w/2"/>
                                          </p:val>
                                        </p:tav>
                                        <p:tav tm="100000">
                                          <p:val>
                                            <p:strVal val="#ppt_x"/>
                                          </p:val>
                                        </p:tav>
                                      </p:tavLst>
                                    </p:anim>
                                    <p:anim calcmode="lin" valueType="num">
                                      <p:cBhvr additive="base">
                                        <p:cTn id="68" dur="500" fill="hold"/>
                                        <p:tgtEl>
                                          <p:spTgt spid="78"/>
                                        </p:tgtEl>
                                        <p:attrNameLst>
                                          <p:attrName>ppt_y</p:attrName>
                                        </p:attrNameLst>
                                      </p:cBhvr>
                                      <p:tavLst>
                                        <p:tav tm="0">
                                          <p:val>
                                            <p:strVal val="#ppt_y"/>
                                          </p:val>
                                        </p:tav>
                                        <p:tav tm="100000">
                                          <p:val>
                                            <p:strVal val="#ppt_y"/>
                                          </p:val>
                                        </p:tav>
                                      </p:tavLst>
                                    </p:anim>
                                  </p:childTnLst>
                                </p:cTn>
                              </p:par>
                              <p:par>
                                <p:cTn id="69" presetID="2" presetClass="entr" presetSubtype="8" fill="hold" nodeType="withEffect">
                                  <p:stCondLst>
                                    <p:cond delay="0"/>
                                  </p:stCondLst>
                                  <p:childTnLst>
                                    <p:set>
                                      <p:cBhvr>
                                        <p:cTn id="70" dur="1" fill="hold">
                                          <p:stCondLst>
                                            <p:cond delay="0"/>
                                          </p:stCondLst>
                                        </p:cTn>
                                        <p:tgtEl>
                                          <p:spTgt spid="79"/>
                                        </p:tgtEl>
                                        <p:attrNameLst>
                                          <p:attrName>style.visibility</p:attrName>
                                        </p:attrNameLst>
                                      </p:cBhvr>
                                      <p:to>
                                        <p:strVal val="visible"/>
                                      </p:to>
                                    </p:set>
                                    <p:anim calcmode="lin" valueType="num">
                                      <p:cBhvr additive="base">
                                        <p:cTn id="71" dur="500" fill="hold"/>
                                        <p:tgtEl>
                                          <p:spTgt spid="79"/>
                                        </p:tgtEl>
                                        <p:attrNameLst>
                                          <p:attrName>ppt_x</p:attrName>
                                        </p:attrNameLst>
                                      </p:cBhvr>
                                      <p:tavLst>
                                        <p:tav tm="0">
                                          <p:val>
                                            <p:strVal val="0-#ppt_w/2"/>
                                          </p:val>
                                        </p:tav>
                                        <p:tav tm="100000">
                                          <p:val>
                                            <p:strVal val="#ppt_x"/>
                                          </p:val>
                                        </p:tav>
                                      </p:tavLst>
                                    </p:anim>
                                    <p:anim calcmode="lin" valueType="num">
                                      <p:cBhvr additive="base">
                                        <p:cTn id="72" dur="500" fill="hold"/>
                                        <p:tgtEl>
                                          <p:spTgt spid="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1" grpId="0" animBg="1"/>
      <p:bldP spid="7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65394" y="77700"/>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（四）创新生态式数字资源建设环境</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48"/>
          <p:cNvGrpSpPr>
            <a:grpSpLocks/>
          </p:cNvGrpSpPr>
          <p:nvPr/>
        </p:nvGrpSpPr>
        <p:grpSpPr bwMode="auto">
          <a:xfrm>
            <a:off x="3334882" y="627571"/>
            <a:ext cx="742950" cy="971550"/>
            <a:chOff x="0" y="0"/>
            <a:chExt cx="990600" cy="1295400"/>
          </a:xfrm>
        </p:grpSpPr>
        <p:pic>
          <p:nvPicPr>
            <p:cNvPr id="4" name="Picture 4" descr="cd_box"/>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 y="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5"/>
            <p:cNvSpPr>
              <a:spLocks noChangeArrowheads="1"/>
            </p:cNvSpPr>
            <p:nvPr/>
          </p:nvSpPr>
          <p:spPr bwMode="auto">
            <a:xfrm>
              <a:off x="0" y="914400"/>
              <a:ext cx="990600" cy="381000"/>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校本资源</a:t>
              </a:r>
              <a:endParaRPr lang="en-US" sz="1400">
                <a:solidFill>
                  <a:srgbClr val="373737"/>
                </a:solidFill>
                <a:latin typeface="微软雅黑" pitchFamily="34" charset="-122"/>
                <a:ea typeface="微软雅黑" pitchFamily="34" charset="-122"/>
                <a:sym typeface="微软雅黑" pitchFamily="34" charset="-122"/>
              </a:endParaRPr>
            </a:p>
          </p:txBody>
        </p:sp>
      </p:grpSp>
      <p:grpSp>
        <p:nvGrpSpPr>
          <p:cNvPr id="6" name="Group 12"/>
          <p:cNvGrpSpPr>
            <a:grpSpLocks/>
          </p:cNvGrpSpPr>
          <p:nvPr/>
        </p:nvGrpSpPr>
        <p:grpSpPr bwMode="auto">
          <a:xfrm>
            <a:off x="2363332" y="627571"/>
            <a:ext cx="742950" cy="971550"/>
            <a:chOff x="0" y="0"/>
            <a:chExt cx="624" cy="816"/>
          </a:xfrm>
        </p:grpSpPr>
        <p:pic>
          <p:nvPicPr>
            <p:cNvPr id="7" name="Picture 13" descr="browser_window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 y="0"/>
              <a:ext cx="576"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4"/>
            <p:cNvSpPr>
              <a:spLocks noChangeArrowheads="1"/>
            </p:cNvSpPr>
            <p:nvPr/>
          </p:nvSpPr>
          <p:spPr bwMode="auto">
            <a:xfrm>
              <a:off x="0" y="576"/>
              <a:ext cx="624" cy="240"/>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课堂录制</a:t>
              </a:r>
              <a:endParaRPr lang="zh-CN" altLang="en-US"/>
            </a:p>
          </p:txBody>
        </p:sp>
      </p:grpSp>
      <p:sp>
        <p:nvSpPr>
          <p:cNvPr id="10" name="AutoShape 23"/>
          <p:cNvSpPr>
            <a:spLocks noChangeArrowheads="1"/>
          </p:cNvSpPr>
          <p:nvPr/>
        </p:nvSpPr>
        <p:spPr bwMode="auto">
          <a:xfrm>
            <a:off x="1175089" y="554546"/>
            <a:ext cx="5778103" cy="1085850"/>
          </a:xfrm>
          <a:prstGeom prst="roundRect">
            <a:avLst>
              <a:gd name="adj" fmla="val 16667"/>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solidFill>
                <a:srgbClr val="000000"/>
              </a:solidFill>
              <a:latin typeface="微软雅黑" pitchFamily="34" charset="-122"/>
              <a:ea typeface="微软雅黑" pitchFamily="34" charset="-122"/>
              <a:sym typeface="微软雅黑" pitchFamily="34" charset="-122"/>
            </a:endParaRPr>
          </a:p>
        </p:txBody>
      </p:sp>
      <p:sp>
        <p:nvSpPr>
          <p:cNvPr id="11" name="Rectangle 24"/>
          <p:cNvSpPr>
            <a:spLocks noChangeArrowheads="1"/>
          </p:cNvSpPr>
          <p:nvPr/>
        </p:nvSpPr>
        <p:spPr bwMode="auto">
          <a:xfrm>
            <a:off x="985838" y="797732"/>
            <a:ext cx="348853" cy="7694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sz="1100" dirty="0">
                <a:solidFill>
                  <a:srgbClr val="557CE2"/>
                </a:solidFill>
                <a:latin typeface="微软雅黑" pitchFamily="34" charset="-122"/>
                <a:ea typeface="微软雅黑" pitchFamily="34" charset="-122"/>
                <a:sym typeface="微软雅黑" pitchFamily="34" charset="-122"/>
              </a:rPr>
              <a:t>资源来源</a:t>
            </a:r>
            <a:endParaRPr lang="zh-CN" altLang="en-US" sz="1100" dirty="0"/>
          </a:p>
        </p:txBody>
      </p:sp>
      <p:sp>
        <p:nvSpPr>
          <p:cNvPr id="12" name="AutoShape 25"/>
          <p:cNvSpPr>
            <a:spLocks noChangeArrowheads="1"/>
          </p:cNvSpPr>
          <p:nvPr/>
        </p:nvSpPr>
        <p:spPr bwMode="auto">
          <a:xfrm>
            <a:off x="1175088" y="3126198"/>
            <a:ext cx="5861447" cy="1069975"/>
          </a:xfrm>
          <a:prstGeom prst="roundRect">
            <a:avLst>
              <a:gd name="adj" fmla="val 16667"/>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solidFill>
                <a:srgbClr val="000000"/>
              </a:solidFill>
              <a:latin typeface="微软雅黑" pitchFamily="34" charset="-122"/>
              <a:ea typeface="微软雅黑" pitchFamily="34" charset="-122"/>
              <a:sym typeface="微软雅黑" pitchFamily="34" charset="-122"/>
            </a:endParaRPr>
          </a:p>
        </p:txBody>
      </p:sp>
      <p:sp>
        <p:nvSpPr>
          <p:cNvPr id="13" name="Rectangle 26"/>
          <p:cNvSpPr>
            <a:spLocks noChangeArrowheads="1"/>
          </p:cNvSpPr>
          <p:nvPr/>
        </p:nvSpPr>
        <p:spPr bwMode="auto">
          <a:xfrm>
            <a:off x="1296661" y="3001678"/>
            <a:ext cx="156966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dirty="0">
                <a:solidFill>
                  <a:srgbClr val="538CD5"/>
                </a:solidFill>
                <a:latin typeface="微软雅黑" pitchFamily="34" charset="-122"/>
                <a:ea typeface="微软雅黑" pitchFamily="34" charset="-122"/>
                <a:sym typeface="微软雅黑" pitchFamily="34" charset="-122"/>
              </a:rPr>
              <a:t>资源应用平台</a:t>
            </a:r>
            <a:endParaRPr lang="en-US" dirty="0">
              <a:solidFill>
                <a:srgbClr val="538CD5"/>
              </a:solidFill>
              <a:latin typeface="微软雅黑" pitchFamily="34" charset="-122"/>
              <a:ea typeface="微软雅黑" pitchFamily="34" charset="-122"/>
              <a:sym typeface="微软雅黑" pitchFamily="34" charset="-122"/>
            </a:endParaRPr>
          </a:p>
        </p:txBody>
      </p:sp>
      <p:sp>
        <p:nvSpPr>
          <p:cNvPr id="14" name="AutoShape 38"/>
          <p:cNvSpPr>
            <a:spLocks noChangeArrowheads="1"/>
          </p:cNvSpPr>
          <p:nvPr/>
        </p:nvSpPr>
        <p:spPr bwMode="auto">
          <a:xfrm>
            <a:off x="1175089" y="1891222"/>
            <a:ext cx="4950619" cy="1112738"/>
          </a:xfrm>
          <a:prstGeom prst="roundRect">
            <a:avLst>
              <a:gd name="adj" fmla="val 16667"/>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solidFill>
                <a:srgbClr val="000000"/>
              </a:solidFill>
              <a:latin typeface="微软雅黑" pitchFamily="34" charset="-122"/>
              <a:ea typeface="微软雅黑" pitchFamily="34" charset="-122"/>
              <a:sym typeface="微软雅黑" pitchFamily="34" charset="-122"/>
            </a:endParaRPr>
          </a:p>
        </p:txBody>
      </p:sp>
      <p:sp>
        <p:nvSpPr>
          <p:cNvPr id="15" name="AutoShape 40"/>
          <p:cNvSpPr>
            <a:spLocks noChangeArrowheads="1"/>
          </p:cNvSpPr>
          <p:nvPr/>
        </p:nvSpPr>
        <p:spPr bwMode="auto">
          <a:xfrm>
            <a:off x="1337013" y="2592897"/>
            <a:ext cx="742950" cy="406400"/>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资源维护</a:t>
            </a:r>
          </a:p>
        </p:txBody>
      </p:sp>
      <p:sp>
        <p:nvSpPr>
          <p:cNvPr id="16" name="AutoShape 42"/>
          <p:cNvSpPr>
            <a:spLocks noChangeArrowheads="1"/>
          </p:cNvSpPr>
          <p:nvPr/>
        </p:nvSpPr>
        <p:spPr bwMode="auto">
          <a:xfrm>
            <a:off x="2285941" y="2597659"/>
            <a:ext cx="742950" cy="404813"/>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资源编目</a:t>
            </a:r>
            <a:endParaRPr lang="zh-CN" altLang="en-US"/>
          </a:p>
        </p:txBody>
      </p:sp>
      <p:sp>
        <p:nvSpPr>
          <p:cNvPr id="17" name="AutoShape 44"/>
          <p:cNvSpPr>
            <a:spLocks noChangeArrowheads="1"/>
          </p:cNvSpPr>
          <p:nvPr/>
        </p:nvSpPr>
        <p:spPr bwMode="auto">
          <a:xfrm>
            <a:off x="3257491" y="2597659"/>
            <a:ext cx="742950" cy="404813"/>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资源上传</a:t>
            </a:r>
          </a:p>
        </p:txBody>
      </p:sp>
      <p:sp>
        <p:nvSpPr>
          <p:cNvPr id="18" name="AutoShape 46"/>
          <p:cNvSpPr>
            <a:spLocks noChangeArrowheads="1"/>
          </p:cNvSpPr>
          <p:nvPr/>
        </p:nvSpPr>
        <p:spPr bwMode="auto">
          <a:xfrm>
            <a:off x="4229041" y="2597659"/>
            <a:ext cx="742950" cy="404813"/>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资源发布</a:t>
            </a:r>
            <a:endParaRPr lang="zh-CN" altLang="en-US"/>
          </a:p>
        </p:txBody>
      </p:sp>
      <p:sp>
        <p:nvSpPr>
          <p:cNvPr id="19" name="AutoShape 40"/>
          <p:cNvSpPr>
            <a:spLocks noChangeArrowheads="1"/>
          </p:cNvSpPr>
          <p:nvPr/>
        </p:nvSpPr>
        <p:spPr bwMode="auto">
          <a:xfrm>
            <a:off x="1346538" y="3724684"/>
            <a:ext cx="742950" cy="406400"/>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在线播放</a:t>
            </a:r>
          </a:p>
        </p:txBody>
      </p:sp>
      <p:sp>
        <p:nvSpPr>
          <p:cNvPr id="20" name="AutoShape 40"/>
          <p:cNvSpPr>
            <a:spLocks noChangeArrowheads="1"/>
          </p:cNvSpPr>
          <p:nvPr/>
        </p:nvSpPr>
        <p:spPr bwMode="auto">
          <a:xfrm>
            <a:off x="2322851" y="3729447"/>
            <a:ext cx="742950" cy="404812"/>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资源检索</a:t>
            </a:r>
            <a:endParaRPr lang="en-US" sz="1400">
              <a:solidFill>
                <a:srgbClr val="373737"/>
              </a:solidFill>
              <a:latin typeface="微软雅黑" pitchFamily="34" charset="-122"/>
              <a:ea typeface="微软雅黑" pitchFamily="34" charset="-122"/>
              <a:sym typeface="微软雅黑" pitchFamily="34" charset="-122"/>
            </a:endParaRPr>
          </a:p>
        </p:txBody>
      </p:sp>
      <p:sp>
        <p:nvSpPr>
          <p:cNvPr id="21" name="AutoShape 40"/>
          <p:cNvSpPr>
            <a:spLocks noChangeArrowheads="1"/>
          </p:cNvSpPr>
          <p:nvPr/>
        </p:nvSpPr>
        <p:spPr bwMode="auto">
          <a:xfrm>
            <a:off x="3286066" y="3729447"/>
            <a:ext cx="742950" cy="404812"/>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资源下载</a:t>
            </a:r>
            <a:endParaRPr lang="en-US" sz="1400">
              <a:solidFill>
                <a:srgbClr val="373737"/>
              </a:solidFill>
              <a:latin typeface="微软雅黑" pitchFamily="34" charset="-122"/>
              <a:ea typeface="微软雅黑" pitchFamily="34" charset="-122"/>
              <a:sym typeface="微软雅黑" pitchFamily="34" charset="-122"/>
            </a:endParaRPr>
          </a:p>
        </p:txBody>
      </p:sp>
      <p:sp>
        <p:nvSpPr>
          <p:cNvPr id="22" name="Rectangle 39"/>
          <p:cNvSpPr>
            <a:spLocks noChangeArrowheads="1"/>
          </p:cNvSpPr>
          <p:nvPr/>
        </p:nvSpPr>
        <p:spPr bwMode="auto">
          <a:xfrm>
            <a:off x="1251735" y="1771109"/>
            <a:ext cx="156091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dirty="0">
                <a:solidFill>
                  <a:srgbClr val="538CD5"/>
                </a:solidFill>
                <a:latin typeface="微软雅黑" pitchFamily="34" charset="-122"/>
                <a:ea typeface="微软雅黑" pitchFamily="34" charset="-122"/>
                <a:sym typeface="微软雅黑" pitchFamily="34" charset="-122"/>
              </a:rPr>
              <a:t>资源管理平台</a:t>
            </a:r>
            <a:endParaRPr lang="en-US" dirty="0">
              <a:solidFill>
                <a:srgbClr val="538CD5"/>
              </a:solidFill>
              <a:latin typeface="微软雅黑" pitchFamily="34" charset="-122"/>
              <a:ea typeface="微软雅黑" pitchFamily="34" charset="-122"/>
              <a:sym typeface="微软雅黑" pitchFamily="34" charset="-122"/>
            </a:endParaRPr>
          </a:p>
        </p:txBody>
      </p:sp>
      <p:grpSp>
        <p:nvGrpSpPr>
          <p:cNvPr id="23" name="组合 49"/>
          <p:cNvGrpSpPr>
            <a:grpSpLocks/>
          </p:cNvGrpSpPr>
          <p:nvPr/>
        </p:nvGrpSpPr>
        <p:grpSpPr bwMode="auto">
          <a:xfrm>
            <a:off x="4252854" y="627572"/>
            <a:ext cx="742950" cy="974725"/>
            <a:chOff x="0" y="0"/>
            <a:chExt cx="990600" cy="1300162"/>
          </a:xfrm>
        </p:grpSpPr>
        <p:sp>
          <p:nvSpPr>
            <p:cNvPr id="24" name="AutoShape 8"/>
            <p:cNvSpPr>
              <a:spLocks noChangeArrowheads="1"/>
            </p:cNvSpPr>
            <p:nvPr/>
          </p:nvSpPr>
          <p:spPr bwMode="auto">
            <a:xfrm>
              <a:off x="0" y="919162"/>
              <a:ext cx="990600" cy="381000"/>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校际交换</a:t>
              </a:r>
              <a:endParaRPr lang="zh-CN" altLang="en-US"/>
            </a:p>
          </p:txBody>
        </p:sp>
        <p:pic>
          <p:nvPicPr>
            <p:cNvPr id="2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124" y="0"/>
              <a:ext cx="6731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组合 50"/>
          <p:cNvGrpSpPr>
            <a:grpSpLocks/>
          </p:cNvGrpSpPr>
          <p:nvPr/>
        </p:nvGrpSpPr>
        <p:grpSpPr bwMode="auto">
          <a:xfrm>
            <a:off x="1390591" y="789497"/>
            <a:ext cx="742950" cy="814387"/>
            <a:chOff x="0" y="0"/>
            <a:chExt cx="990600" cy="1085848"/>
          </a:xfrm>
        </p:grpSpPr>
        <p:sp>
          <p:nvSpPr>
            <p:cNvPr id="27" name="AutoShape 11"/>
            <p:cNvSpPr>
              <a:spLocks noChangeArrowheads="1"/>
            </p:cNvSpPr>
            <p:nvPr/>
          </p:nvSpPr>
          <p:spPr bwMode="auto">
            <a:xfrm>
              <a:off x="0" y="704849"/>
              <a:ext cx="990600" cy="380999"/>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校园</a:t>
              </a:r>
              <a:r>
                <a:rPr lang="en-US" altLang="zh-CN" sz="1400">
                  <a:solidFill>
                    <a:srgbClr val="373737"/>
                  </a:solidFill>
                  <a:latin typeface="微软雅黑" pitchFamily="34" charset="-122"/>
                  <a:ea typeface="微软雅黑" pitchFamily="34" charset="-122"/>
                  <a:sym typeface="微软雅黑" pitchFamily="34" charset="-122"/>
                </a:rPr>
                <a:t>IPTV</a:t>
              </a:r>
            </a:p>
          </p:txBody>
        </p:sp>
        <p:pic>
          <p:nvPicPr>
            <p:cNvPr id="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046" y="0"/>
              <a:ext cx="726622"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下箭头 43"/>
          <p:cNvSpPr>
            <a:spLocks noChangeArrowheads="1"/>
          </p:cNvSpPr>
          <p:nvPr/>
        </p:nvSpPr>
        <p:spPr bwMode="auto">
          <a:xfrm>
            <a:off x="3036036" y="3009732"/>
            <a:ext cx="270272" cy="589002"/>
          </a:xfrm>
          <a:prstGeom prst="downArrow">
            <a:avLst>
              <a:gd name="adj1" fmla="val 50000"/>
              <a:gd name="adj2" fmla="val 50013"/>
            </a:avLst>
          </a:prstGeom>
          <a:solidFill>
            <a:srgbClr val="77C1C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endParaRPr lang="zh-CN" altLang="en-US" sz="2800">
              <a:solidFill>
                <a:srgbClr val="000000"/>
              </a:solidFill>
              <a:latin typeface="微软雅黑" pitchFamily="34" charset="-122"/>
              <a:ea typeface="微软雅黑" pitchFamily="34" charset="-122"/>
              <a:sym typeface="微软雅黑" pitchFamily="34" charset="-122"/>
            </a:endParaRPr>
          </a:p>
        </p:txBody>
      </p:sp>
      <p:sp>
        <p:nvSpPr>
          <p:cNvPr id="30" name="AutoShape 46"/>
          <p:cNvSpPr>
            <a:spLocks noChangeArrowheads="1"/>
          </p:cNvSpPr>
          <p:nvPr/>
        </p:nvSpPr>
        <p:spPr bwMode="auto">
          <a:xfrm>
            <a:off x="5212497" y="2597659"/>
            <a:ext cx="742950" cy="404813"/>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资源权限</a:t>
            </a:r>
          </a:p>
        </p:txBody>
      </p:sp>
      <p:sp>
        <p:nvSpPr>
          <p:cNvPr id="31" name="AutoShape 40"/>
          <p:cNvSpPr>
            <a:spLocks noChangeArrowheads="1"/>
          </p:cNvSpPr>
          <p:nvPr/>
        </p:nvSpPr>
        <p:spPr bwMode="auto">
          <a:xfrm>
            <a:off x="6162616" y="3724685"/>
            <a:ext cx="742950" cy="404813"/>
          </a:xfrm>
          <a:prstGeom prst="roundRect">
            <a:avLst>
              <a:gd name="adj" fmla="val 16667"/>
            </a:avLst>
          </a:prstGeom>
          <a:solidFill>
            <a:srgbClr val="E1B4B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移动互联</a:t>
            </a:r>
            <a:endParaRPr lang="zh-CN" altLang="en-US"/>
          </a:p>
        </p:txBody>
      </p:sp>
      <p:sp>
        <p:nvSpPr>
          <p:cNvPr id="32" name="AutoShape 40"/>
          <p:cNvSpPr>
            <a:spLocks noChangeArrowheads="1"/>
          </p:cNvSpPr>
          <p:nvPr/>
        </p:nvSpPr>
        <p:spPr bwMode="auto">
          <a:xfrm>
            <a:off x="5214879" y="3729447"/>
            <a:ext cx="742950" cy="404812"/>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资源整合</a:t>
            </a:r>
            <a:endParaRPr lang="zh-CN" altLang="en-US"/>
          </a:p>
        </p:txBody>
      </p:sp>
      <p:sp>
        <p:nvSpPr>
          <p:cNvPr id="33" name="AutoShape 40"/>
          <p:cNvSpPr>
            <a:spLocks noChangeArrowheads="1"/>
          </p:cNvSpPr>
          <p:nvPr/>
        </p:nvSpPr>
        <p:spPr bwMode="auto">
          <a:xfrm>
            <a:off x="4311195" y="3727860"/>
            <a:ext cx="742950" cy="406400"/>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资源共享</a:t>
            </a:r>
            <a:endParaRPr lang="zh-CN" altLang="en-US"/>
          </a:p>
        </p:txBody>
      </p:sp>
      <p:sp>
        <p:nvSpPr>
          <p:cNvPr id="34" name="下箭头 43"/>
          <p:cNvSpPr>
            <a:spLocks noChangeArrowheads="1"/>
          </p:cNvSpPr>
          <p:nvPr/>
        </p:nvSpPr>
        <p:spPr bwMode="auto">
          <a:xfrm>
            <a:off x="3011032" y="1692206"/>
            <a:ext cx="270272" cy="589002"/>
          </a:xfrm>
          <a:prstGeom prst="downArrow">
            <a:avLst>
              <a:gd name="adj1" fmla="val 50000"/>
              <a:gd name="adj2" fmla="val 49921"/>
            </a:avLst>
          </a:prstGeom>
          <a:solidFill>
            <a:srgbClr val="77C1C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endParaRPr lang="zh-CN" altLang="en-US" sz="2800">
              <a:solidFill>
                <a:srgbClr val="000000"/>
              </a:solidFill>
              <a:latin typeface="微软雅黑" pitchFamily="34" charset="-122"/>
              <a:ea typeface="微软雅黑" pitchFamily="34" charset="-122"/>
              <a:sym typeface="微软雅黑" pitchFamily="34" charset="-122"/>
            </a:endParaRPr>
          </a:p>
        </p:txBody>
      </p:sp>
      <p:pic>
        <p:nvPicPr>
          <p:cNvPr id="35" name="Picture 35" descr="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8938" y="2107121"/>
            <a:ext cx="4857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6" descr="3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16910" y="2107121"/>
            <a:ext cx="4857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7" descr="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25246" y="3277009"/>
            <a:ext cx="539353"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86091" y="3253198"/>
            <a:ext cx="358379"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9" descr="3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33942" y="3297648"/>
            <a:ext cx="43219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42" descr="01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98939" y="3356385"/>
            <a:ext cx="378619"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3" descr="00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87519" y="2161097"/>
            <a:ext cx="432197"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6" descr="3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414779" y="2161097"/>
            <a:ext cx="4857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圆角矩形 47"/>
          <p:cNvSpPr>
            <a:spLocks noChangeArrowheads="1"/>
          </p:cNvSpPr>
          <p:nvPr/>
        </p:nvSpPr>
        <p:spPr bwMode="auto">
          <a:xfrm>
            <a:off x="1058408" y="1708658"/>
            <a:ext cx="6054328" cy="2591445"/>
          </a:xfrm>
          <a:prstGeom prst="roundRect">
            <a:avLst>
              <a:gd name="adj" fmla="val 10051"/>
            </a:avLst>
          </a:prstGeom>
          <a:noFill/>
          <a:ln w="38100">
            <a:solidFill>
              <a:srgbClr val="00B050"/>
            </a:solidFill>
            <a:round/>
            <a:headEnd/>
            <a:tailEnd/>
          </a:ln>
          <a:effectLst>
            <a:outerShdw dist="381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a:endParaRPr lang="zh-CN" altLang="en-US" sz="1100">
              <a:solidFill>
                <a:srgbClr val="376092"/>
              </a:solidFill>
              <a:latin typeface="微软雅黑" pitchFamily="34" charset="-122"/>
              <a:ea typeface="微软雅黑" pitchFamily="34" charset="-122"/>
              <a:sym typeface="微软雅黑" pitchFamily="34" charset="-122"/>
            </a:endParaRPr>
          </a:p>
        </p:txBody>
      </p:sp>
      <p:grpSp>
        <p:nvGrpSpPr>
          <p:cNvPr id="44" name="组合 49"/>
          <p:cNvGrpSpPr>
            <a:grpSpLocks/>
          </p:cNvGrpSpPr>
          <p:nvPr/>
        </p:nvGrpSpPr>
        <p:grpSpPr bwMode="auto">
          <a:xfrm>
            <a:off x="5117247" y="632333"/>
            <a:ext cx="742950" cy="969963"/>
            <a:chOff x="0" y="0"/>
            <a:chExt cx="990600" cy="1293842"/>
          </a:xfrm>
        </p:grpSpPr>
        <p:sp>
          <p:nvSpPr>
            <p:cNvPr id="45" name="AutoShape 8"/>
            <p:cNvSpPr>
              <a:spLocks noChangeArrowheads="1"/>
            </p:cNvSpPr>
            <p:nvPr/>
          </p:nvSpPr>
          <p:spPr bwMode="auto">
            <a:xfrm>
              <a:off x="0" y="908442"/>
              <a:ext cx="990600" cy="385400"/>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校企合作</a:t>
              </a:r>
              <a:endParaRPr lang="zh-CN" altLang="en-US"/>
            </a:p>
          </p:txBody>
        </p:sp>
        <p:pic>
          <p:nvPicPr>
            <p:cNvPr id="46"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82641" y="0"/>
              <a:ext cx="573396" cy="74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7" name="Picture 3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366215" y="3257959"/>
            <a:ext cx="334565"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3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20745" y="3243672"/>
            <a:ext cx="323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3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49183" y="2097596"/>
            <a:ext cx="359569"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111421" y="592646"/>
            <a:ext cx="573881"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AutoShape 8"/>
          <p:cNvSpPr>
            <a:spLocks noChangeArrowheads="1"/>
          </p:cNvSpPr>
          <p:nvPr/>
        </p:nvSpPr>
        <p:spPr bwMode="auto">
          <a:xfrm>
            <a:off x="5994739" y="1310197"/>
            <a:ext cx="910828" cy="288925"/>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latin typeface="微软雅黑" pitchFamily="34" charset="-122"/>
                <a:ea typeface="微软雅黑" pitchFamily="34" charset="-122"/>
              </a:rPr>
              <a:t>国家开放大学</a:t>
            </a:r>
          </a:p>
        </p:txBody>
      </p:sp>
      <p:sp>
        <p:nvSpPr>
          <p:cNvPr id="52" name="圆角矩形 51"/>
          <p:cNvSpPr/>
          <p:nvPr/>
        </p:nvSpPr>
        <p:spPr>
          <a:xfrm>
            <a:off x="1082347" y="4439306"/>
            <a:ext cx="861318"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多种资源格式</a:t>
            </a:r>
          </a:p>
        </p:txBody>
      </p:sp>
      <p:sp>
        <p:nvSpPr>
          <p:cNvPr id="53" name="圆角矩形 52"/>
          <p:cNvSpPr/>
          <p:nvPr/>
        </p:nvSpPr>
        <p:spPr>
          <a:xfrm>
            <a:off x="1994168" y="4439306"/>
            <a:ext cx="861318"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自动安装部署</a:t>
            </a:r>
          </a:p>
        </p:txBody>
      </p:sp>
      <p:sp>
        <p:nvSpPr>
          <p:cNvPr id="54" name="圆角矩形 53"/>
          <p:cNvSpPr/>
          <p:nvPr/>
        </p:nvSpPr>
        <p:spPr>
          <a:xfrm>
            <a:off x="2905990" y="4439306"/>
            <a:ext cx="861318"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流媒体集群</a:t>
            </a:r>
          </a:p>
        </p:txBody>
      </p:sp>
      <p:sp>
        <p:nvSpPr>
          <p:cNvPr id="55" name="圆角矩形 54"/>
          <p:cNvSpPr/>
          <p:nvPr/>
        </p:nvSpPr>
        <p:spPr>
          <a:xfrm>
            <a:off x="3817811" y="4439306"/>
            <a:ext cx="861318"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分布式存储</a:t>
            </a:r>
          </a:p>
        </p:txBody>
      </p:sp>
      <p:sp>
        <p:nvSpPr>
          <p:cNvPr id="56" name="圆角矩形 55"/>
          <p:cNvSpPr/>
          <p:nvPr/>
        </p:nvSpPr>
        <p:spPr>
          <a:xfrm>
            <a:off x="4721665" y="4439306"/>
            <a:ext cx="986364"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自动化数据处理</a:t>
            </a:r>
          </a:p>
        </p:txBody>
      </p:sp>
      <p:sp>
        <p:nvSpPr>
          <p:cNvPr id="57" name="圆角矩形 56"/>
          <p:cNvSpPr/>
          <p:nvPr/>
        </p:nvSpPr>
        <p:spPr>
          <a:xfrm>
            <a:off x="5777924" y="4439306"/>
            <a:ext cx="650557"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负载均衡</a:t>
            </a:r>
          </a:p>
        </p:txBody>
      </p:sp>
      <p:sp>
        <p:nvSpPr>
          <p:cNvPr id="58" name="圆角矩形 57"/>
          <p:cNvSpPr/>
          <p:nvPr/>
        </p:nvSpPr>
        <p:spPr>
          <a:xfrm>
            <a:off x="6490619" y="4439306"/>
            <a:ext cx="521082"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可扩展</a:t>
            </a:r>
          </a:p>
        </p:txBody>
      </p:sp>
      <p:sp>
        <p:nvSpPr>
          <p:cNvPr id="59" name="圆角矩形 58"/>
          <p:cNvSpPr/>
          <p:nvPr/>
        </p:nvSpPr>
        <p:spPr>
          <a:xfrm>
            <a:off x="7668344" y="554546"/>
            <a:ext cx="533598" cy="4278241"/>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60" name="左箭头 59"/>
          <p:cNvSpPr/>
          <p:nvPr/>
        </p:nvSpPr>
        <p:spPr>
          <a:xfrm>
            <a:off x="7242504" y="1817147"/>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90591505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ppt_x"/>
                                          </p:val>
                                        </p:tav>
                                        <p:tav tm="100000">
                                          <p:val>
                                            <p:strVal val="#ppt_x"/>
                                          </p:val>
                                        </p:tav>
                                      </p:tavLst>
                                    </p:anim>
                                    <p:anim calcmode="lin" valueType="num">
                                      <p:cBhvr additive="base">
                                        <p:cTn id="16" dur="10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fill="hold"/>
                                        <p:tgtEl>
                                          <p:spTgt spid="11"/>
                                        </p:tgtEl>
                                        <p:attrNameLst>
                                          <p:attrName>ppt_x</p:attrName>
                                        </p:attrNameLst>
                                      </p:cBhvr>
                                      <p:tavLst>
                                        <p:tav tm="0">
                                          <p:val>
                                            <p:strVal val="#ppt_x"/>
                                          </p:val>
                                        </p:tav>
                                        <p:tav tm="100000">
                                          <p:val>
                                            <p:strVal val="#ppt_x"/>
                                          </p:val>
                                        </p:tav>
                                      </p:tavLst>
                                    </p:anim>
                                    <p:anim calcmode="lin" valueType="num">
                                      <p:cBhvr additive="base">
                                        <p:cTn id="20" dur="10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000" fill="hold"/>
                                        <p:tgtEl>
                                          <p:spTgt spid="12"/>
                                        </p:tgtEl>
                                        <p:attrNameLst>
                                          <p:attrName>ppt_x</p:attrName>
                                        </p:attrNameLst>
                                      </p:cBhvr>
                                      <p:tavLst>
                                        <p:tav tm="0">
                                          <p:val>
                                            <p:strVal val="#ppt_x"/>
                                          </p:val>
                                        </p:tav>
                                        <p:tav tm="100000">
                                          <p:val>
                                            <p:strVal val="#ppt_x"/>
                                          </p:val>
                                        </p:tav>
                                      </p:tavLst>
                                    </p:anim>
                                    <p:anim calcmode="lin" valueType="num">
                                      <p:cBhvr additive="base">
                                        <p:cTn id="24" dur="1000" fill="hold"/>
                                        <p:tgtEl>
                                          <p:spTgt spid="12"/>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1000" fill="hold"/>
                                        <p:tgtEl>
                                          <p:spTgt spid="13"/>
                                        </p:tgtEl>
                                        <p:attrNameLst>
                                          <p:attrName>ppt_x</p:attrName>
                                        </p:attrNameLst>
                                      </p:cBhvr>
                                      <p:tavLst>
                                        <p:tav tm="0">
                                          <p:val>
                                            <p:strVal val="#ppt_x"/>
                                          </p:val>
                                        </p:tav>
                                        <p:tav tm="100000">
                                          <p:val>
                                            <p:strVal val="#ppt_x"/>
                                          </p:val>
                                        </p:tav>
                                      </p:tavLst>
                                    </p:anim>
                                    <p:anim calcmode="lin" valueType="num">
                                      <p:cBhvr additive="base">
                                        <p:cTn id="28" dur="1000" fill="hold"/>
                                        <p:tgtEl>
                                          <p:spTgt spid="13"/>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1000" fill="hold"/>
                                        <p:tgtEl>
                                          <p:spTgt spid="14"/>
                                        </p:tgtEl>
                                        <p:attrNameLst>
                                          <p:attrName>ppt_x</p:attrName>
                                        </p:attrNameLst>
                                      </p:cBhvr>
                                      <p:tavLst>
                                        <p:tav tm="0">
                                          <p:val>
                                            <p:strVal val="#ppt_x"/>
                                          </p:val>
                                        </p:tav>
                                        <p:tav tm="100000">
                                          <p:val>
                                            <p:strVal val="#ppt_x"/>
                                          </p:val>
                                        </p:tav>
                                      </p:tavLst>
                                    </p:anim>
                                    <p:anim calcmode="lin" valueType="num">
                                      <p:cBhvr additive="base">
                                        <p:cTn id="32" dur="1000" fill="hold"/>
                                        <p:tgtEl>
                                          <p:spTgt spid="14"/>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1000" fill="hold"/>
                                        <p:tgtEl>
                                          <p:spTgt spid="15"/>
                                        </p:tgtEl>
                                        <p:attrNameLst>
                                          <p:attrName>ppt_x</p:attrName>
                                        </p:attrNameLst>
                                      </p:cBhvr>
                                      <p:tavLst>
                                        <p:tav tm="0">
                                          <p:val>
                                            <p:strVal val="#ppt_x"/>
                                          </p:val>
                                        </p:tav>
                                        <p:tav tm="100000">
                                          <p:val>
                                            <p:strVal val="#ppt_x"/>
                                          </p:val>
                                        </p:tav>
                                      </p:tavLst>
                                    </p:anim>
                                    <p:anim calcmode="lin" valueType="num">
                                      <p:cBhvr additive="base">
                                        <p:cTn id="36" dur="1000" fill="hold"/>
                                        <p:tgtEl>
                                          <p:spTgt spid="15"/>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1000" fill="hold"/>
                                        <p:tgtEl>
                                          <p:spTgt spid="16"/>
                                        </p:tgtEl>
                                        <p:attrNameLst>
                                          <p:attrName>ppt_x</p:attrName>
                                        </p:attrNameLst>
                                      </p:cBhvr>
                                      <p:tavLst>
                                        <p:tav tm="0">
                                          <p:val>
                                            <p:strVal val="#ppt_x"/>
                                          </p:val>
                                        </p:tav>
                                        <p:tav tm="100000">
                                          <p:val>
                                            <p:strVal val="#ppt_x"/>
                                          </p:val>
                                        </p:tav>
                                      </p:tavLst>
                                    </p:anim>
                                    <p:anim calcmode="lin" valueType="num">
                                      <p:cBhvr additive="base">
                                        <p:cTn id="40" dur="1000" fill="hold"/>
                                        <p:tgtEl>
                                          <p:spTgt spid="16"/>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1000" fill="hold"/>
                                        <p:tgtEl>
                                          <p:spTgt spid="17"/>
                                        </p:tgtEl>
                                        <p:attrNameLst>
                                          <p:attrName>ppt_x</p:attrName>
                                        </p:attrNameLst>
                                      </p:cBhvr>
                                      <p:tavLst>
                                        <p:tav tm="0">
                                          <p:val>
                                            <p:strVal val="#ppt_x"/>
                                          </p:val>
                                        </p:tav>
                                        <p:tav tm="100000">
                                          <p:val>
                                            <p:strVal val="#ppt_x"/>
                                          </p:val>
                                        </p:tav>
                                      </p:tavLst>
                                    </p:anim>
                                    <p:anim calcmode="lin" valueType="num">
                                      <p:cBhvr additive="base">
                                        <p:cTn id="44" dur="1000" fill="hold"/>
                                        <p:tgtEl>
                                          <p:spTgt spid="17"/>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1000" fill="hold"/>
                                        <p:tgtEl>
                                          <p:spTgt spid="18"/>
                                        </p:tgtEl>
                                        <p:attrNameLst>
                                          <p:attrName>ppt_x</p:attrName>
                                        </p:attrNameLst>
                                      </p:cBhvr>
                                      <p:tavLst>
                                        <p:tav tm="0">
                                          <p:val>
                                            <p:strVal val="#ppt_x"/>
                                          </p:val>
                                        </p:tav>
                                        <p:tav tm="100000">
                                          <p:val>
                                            <p:strVal val="#ppt_x"/>
                                          </p:val>
                                        </p:tav>
                                      </p:tavLst>
                                    </p:anim>
                                    <p:anim calcmode="lin" valueType="num">
                                      <p:cBhvr additive="base">
                                        <p:cTn id="48" dur="1000" fill="hold"/>
                                        <p:tgtEl>
                                          <p:spTgt spid="18"/>
                                        </p:tgtEl>
                                        <p:attrNameLst>
                                          <p:attrName>ppt_y</p:attrName>
                                        </p:attrNameLst>
                                      </p:cBhvr>
                                      <p:tavLst>
                                        <p:tav tm="0">
                                          <p:val>
                                            <p:strVal val="0-#ppt_h/2"/>
                                          </p:val>
                                        </p:tav>
                                        <p:tav tm="100000">
                                          <p:val>
                                            <p:strVal val="#ppt_y"/>
                                          </p:val>
                                        </p:tav>
                                      </p:tavLst>
                                    </p:anim>
                                  </p:childTnLst>
                                </p:cTn>
                              </p:par>
                              <p:par>
                                <p:cTn id="49" presetID="2" presetClass="entr" presetSubtype="1"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1000" fill="hold"/>
                                        <p:tgtEl>
                                          <p:spTgt spid="19"/>
                                        </p:tgtEl>
                                        <p:attrNameLst>
                                          <p:attrName>ppt_x</p:attrName>
                                        </p:attrNameLst>
                                      </p:cBhvr>
                                      <p:tavLst>
                                        <p:tav tm="0">
                                          <p:val>
                                            <p:strVal val="#ppt_x"/>
                                          </p:val>
                                        </p:tav>
                                        <p:tav tm="100000">
                                          <p:val>
                                            <p:strVal val="#ppt_x"/>
                                          </p:val>
                                        </p:tav>
                                      </p:tavLst>
                                    </p:anim>
                                    <p:anim calcmode="lin" valueType="num">
                                      <p:cBhvr additive="base">
                                        <p:cTn id="52" dur="1000" fill="hold"/>
                                        <p:tgtEl>
                                          <p:spTgt spid="19"/>
                                        </p:tgtEl>
                                        <p:attrNameLst>
                                          <p:attrName>ppt_y</p:attrName>
                                        </p:attrNameLst>
                                      </p:cBhvr>
                                      <p:tavLst>
                                        <p:tav tm="0">
                                          <p:val>
                                            <p:strVal val="0-#ppt_h/2"/>
                                          </p:val>
                                        </p:tav>
                                        <p:tav tm="100000">
                                          <p:val>
                                            <p:strVal val="#ppt_y"/>
                                          </p:val>
                                        </p:tav>
                                      </p:tavLst>
                                    </p:anim>
                                  </p:childTnLst>
                                </p:cTn>
                              </p:par>
                              <p:par>
                                <p:cTn id="53" presetID="2" presetClass="entr" presetSubtype="1"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1000" fill="hold"/>
                                        <p:tgtEl>
                                          <p:spTgt spid="20"/>
                                        </p:tgtEl>
                                        <p:attrNameLst>
                                          <p:attrName>ppt_x</p:attrName>
                                        </p:attrNameLst>
                                      </p:cBhvr>
                                      <p:tavLst>
                                        <p:tav tm="0">
                                          <p:val>
                                            <p:strVal val="#ppt_x"/>
                                          </p:val>
                                        </p:tav>
                                        <p:tav tm="100000">
                                          <p:val>
                                            <p:strVal val="#ppt_x"/>
                                          </p:val>
                                        </p:tav>
                                      </p:tavLst>
                                    </p:anim>
                                    <p:anim calcmode="lin" valueType="num">
                                      <p:cBhvr additive="base">
                                        <p:cTn id="56" dur="1000" fill="hold"/>
                                        <p:tgtEl>
                                          <p:spTgt spid="20"/>
                                        </p:tgtEl>
                                        <p:attrNameLst>
                                          <p:attrName>ppt_y</p:attrName>
                                        </p:attrNameLst>
                                      </p:cBhvr>
                                      <p:tavLst>
                                        <p:tav tm="0">
                                          <p:val>
                                            <p:strVal val="0-#ppt_h/2"/>
                                          </p:val>
                                        </p:tav>
                                        <p:tav tm="100000">
                                          <p:val>
                                            <p:strVal val="#ppt_y"/>
                                          </p:val>
                                        </p:tav>
                                      </p:tavLst>
                                    </p:anim>
                                  </p:childTnLst>
                                </p:cTn>
                              </p:par>
                              <p:par>
                                <p:cTn id="57" presetID="2" presetClass="entr" presetSubtype="1"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1000" fill="hold"/>
                                        <p:tgtEl>
                                          <p:spTgt spid="21"/>
                                        </p:tgtEl>
                                        <p:attrNameLst>
                                          <p:attrName>ppt_x</p:attrName>
                                        </p:attrNameLst>
                                      </p:cBhvr>
                                      <p:tavLst>
                                        <p:tav tm="0">
                                          <p:val>
                                            <p:strVal val="#ppt_x"/>
                                          </p:val>
                                        </p:tav>
                                        <p:tav tm="100000">
                                          <p:val>
                                            <p:strVal val="#ppt_x"/>
                                          </p:val>
                                        </p:tav>
                                      </p:tavLst>
                                    </p:anim>
                                    <p:anim calcmode="lin" valueType="num">
                                      <p:cBhvr additive="base">
                                        <p:cTn id="60" dur="1000" fill="hold"/>
                                        <p:tgtEl>
                                          <p:spTgt spid="21"/>
                                        </p:tgtEl>
                                        <p:attrNameLst>
                                          <p:attrName>ppt_y</p:attrName>
                                        </p:attrNameLst>
                                      </p:cBhvr>
                                      <p:tavLst>
                                        <p:tav tm="0">
                                          <p:val>
                                            <p:strVal val="0-#ppt_h/2"/>
                                          </p:val>
                                        </p:tav>
                                        <p:tav tm="100000">
                                          <p:val>
                                            <p:strVal val="#ppt_y"/>
                                          </p:val>
                                        </p:tav>
                                      </p:tavLst>
                                    </p:anim>
                                  </p:childTnLst>
                                </p:cTn>
                              </p:par>
                              <p:par>
                                <p:cTn id="61" presetID="2" presetClass="entr" presetSubtype="1"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1000" fill="hold"/>
                                        <p:tgtEl>
                                          <p:spTgt spid="22"/>
                                        </p:tgtEl>
                                        <p:attrNameLst>
                                          <p:attrName>ppt_x</p:attrName>
                                        </p:attrNameLst>
                                      </p:cBhvr>
                                      <p:tavLst>
                                        <p:tav tm="0">
                                          <p:val>
                                            <p:strVal val="#ppt_x"/>
                                          </p:val>
                                        </p:tav>
                                        <p:tav tm="100000">
                                          <p:val>
                                            <p:strVal val="#ppt_x"/>
                                          </p:val>
                                        </p:tav>
                                      </p:tavLst>
                                    </p:anim>
                                    <p:anim calcmode="lin" valueType="num">
                                      <p:cBhvr additive="base">
                                        <p:cTn id="64" dur="1000" fill="hold"/>
                                        <p:tgtEl>
                                          <p:spTgt spid="22"/>
                                        </p:tgtEl>
                                        <p:attrNameLst>
                                          <p:attrName>ppt_y</p:attrName>
                                        </p:attrNameLst>
                                      </p:cBhvr>
                                      <p:tavLst>
                                        <p:tav tm="0">
                                          <p:val>
                                            <p:strVal val="0-#ppt_h/2"/>
                                          </p:val>
                                        </p:tav>
                                        <p:tav tm="100000">
                                          <p:val>
                                            <p:strVal val="#ppt_y"/>
                                          </p:val>
                                        </p:tav>
                                      </p:tavLst>
                                    </p:anim>
                                  </p:childTnLst>
                                </p:cTn>
                              </p:par>
                              <p:par>
                                <p:cTn id="65" presetID="2" presetClass="entr" presetSubtype="1"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1000" fill="hold"/>
                                        <p:tgtEl>
                                          <p:spTgt spid="23"/>
                                        </p:tgtEl>
                                        <p:attrNameLst>
                                          <p:attrName>ppt_x</p:attrName>
                                        </p:attrNameLst>
                                      </p:cBhvr>
                                      <p:tavLst>
                                        <p:tav tm="0">
                                          <p:val>
                                            <p:strVal val="#ppt_x"/>
                                          </p:val>
                                        </p:tav>
                                        <p:tav tm="100000">
                                          <p:val>
                                            <p:strVal val="#ppt_x"/>
                                          </p:val>
                                        </p:tav>
                                      </p:tavLst>
                                    </p:anim>
                                    <p:anim calcmode="lin" valueType="num">
                                      <p:cBhvr additive="base">
                                        <p:cTn id="68" dur="1000" fill="hold"/>
                                        <p:tgtEl>
                                          <p:spTgt spid="23"/>
                                        </p:tgtEl>
                                        <p:attrNameLst>
                                          <p:attrName>ppt_y</p:attrName>
                                        </p:attrNameLst>
                                      </p:cBhvr>
                                      <p:tavLst>
                                        <p:tav tm="0">
                                          <p:val>
                                            <p:strVal val="0-#ppt_h/2"/>
                                          </p:val>
                                        </p:tav>
                                        <p:tav tm="100000">
                                          <p:val>
                                            <p:strVal val="#ppt_y"/>
                                          </p:val>
                                        </p:tav>
                                      </p:tavLst>
                                    </p:anim>
                                  </p:childTnLst>
                                </p:cTn>
                              </p:par>
                              <p:par>
                                <p:cTn id="69" presetID="2" presetClass="entr" presetSubtype="1" fill="hold" nodeType="withEffect">
                                  <p:stCondLst>
                                    <p:cond delay="0"/>
                                  </p:stCondLst>
                                  <p:childTnLst>
                                    <p:set>
                                      <p:cBhvr>
                                        <p:cTn id="70" dur="1" fill="hold">
                                          <p:stCondLst>
                                            <p:cond delay="0"/>
                                          </p:stCondLst>
                                        </p:cTn>
                                        <p:tgtEl>
                                          <p:spTgt spid="26"/>
                                        </p:tgtEl>
                                        <p:attrNameLst>
                                          <p:attrName>style.visibility</p:attrName>
                                        </p:attrNameLst>
                                      </p:cBhvr>
                                      <p:to>
                                        <p:strVal val="visible"/>
                                      </p:to>
                                    </p:set>
                                    <p:anim calcmode="lin" valueType="num">
                                      <p:cBhvr additive="base">
                                        <p:cTn id="71" dur="1000" fill="hold"/>
                                        <p:tgtEl>
                                          <p:spTgt spid="26"/>
                                        </p:tgtEl>
                                        <p:attrNameLst>
                                          <p:attrName>ppt_x</p:attrName>
                                        </p:attrNameLst>
                                      </p:cBhvr>
                                      <p:tavLst>
                                        <p:tav tm="0">
                                          <p:val>
                                            <p:strVal val="#ppt_x"/>
                                          </p:val>
                                        </p:tav>
                                        <p:tav tm="100000">
                                          <p:val>
                                            <p:strVal val="#ppt_x"/>
                                          </p:val>
                                        </p:tav>
                                      </p:tavLst>
                                    </p:anim>
                                    <p:anim calcmode="lin" valueType="num">
                                      <p:cBhvr additive="base">
                                        <p:cTn id="72" dur="1000" fill="hold"/>
                                        <p:tgtEl>
                                          <p:spTgt spid="26"/>
                                        </p:tgtEl>
                                        <p:attrNameLst>
                                          <p:attrName>ppt_y</p:attrName>
                                        </p:attrNameLst>
                                      </p:cBhvr>
                                      <p:tavLst>
                                        <p:tav tm="0">
                                          <p:val>
                                            <p:strVal val="0-#ppt_h/2"/>
                                          </p:val>
                                        </p:tav>
                                        <p:tav tm="100000">
                                          <p:val>
                                            <p:strVal val="#ppt_y"/>
                                          </p:val>
                                        </p:tav>
                                      </p:tavLst>
                                    </p:anim>
                                  </p:childTnLst>
                                </p:cTn>
                              </p:par>
                              <p:par>
                                <p:cTn id="73" presetID="2" presetClass="entr" presetSubtype="1"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additive="base">
                                        <p:cTn id="75" dur="1000" fill="hold"/>
                                        <p:tgtEl>
                                          <p:spTgt spid="29"/>
                                        </p:tgtEl>
                                        <p:attrNameLst>
                                          <p:attrName>ppt_x</p:attrName>
                                        </p:attrNameLst>
                                      </p:cBhvr>
                                      <p:tavLst>
                                        <p:tav tm="0">
                                          <p:val>
                                            <p:strVal val="#ppt_x"/>
                                          </p:val>
                                        </p:tav>
                                        <p:tav tm="100000">
                                          <p:val>
                                            <p:strVal val="#ppt_x"/>
                                          </p:val>
                                        </p:tav>
                                      </p:tavLst>
                                    </p:anim>
                                    <p:anim calcmode="lin" valueType="num">
                                      <p:cBhvr additive="base">
                                        <p:cTn id="76" dur="1000" fill="hold"/>
                                        <p:tgtEl>
                                          <p:spTgt spid="29"/>
                                        </p:tgtEl>
                                        <p:attrNameLst>
                                          <p:attrName>ppt_y</p:attrName>
                                        </p:attrNameLst>
                                      </p:cBhvr>
                                      <p:tavLst>
                                        <p:tav tm="0">
                                          <p:val>
                                            <p:strVal val="0-#ppt_h/2"/>
                                          </p:val>
                                        </p:tav>
                                        <p:tav tm="100000">
                                          <p:val>
                                            <p:strVal val="#ppt_y"/>
                                          </p:val>
                                        </p:tav>
                                      </p:tavLst>
                                    </p:anim>
                                  </p:childTnLst>
                                </p:cTn>
                              </p:par>
                              <p:par>
                                <p:cTn id="77" presetID="2" presetClass="entr" presetSubtype="1"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 calcmode="lin" valueType="num">
                                      <p:cBhvr additive="base">
                                        <p:cTn id="79" dur="1000" fill="hold"/>
                                        <p:tgtEl>
                                          <p:spTgt spid="30"/>
                                        </p:tgtEl>
                                        <p:attrNameLst>
                                          <p:attrName>ppt_x</p:attrName>
                                        </p:attrNameLst>
                                      </p:cBhvr>
                                      <p:tavLst>
                                        <p:tav tm="0">
                                          <p:val>
                                            <p:strVal val="#ppt_x"/>
                                          </p:val>
                                        </p:tav>
                                        <p:tav tm="100000">
                                          <p:val>
                                            <p:strVal val="#ppt_x"/>
                                          </p:val>
                                        </p:tav>
                                      </p:tavLst>
                                    </p:anim>
                                    <p:anim calcmode="lin" valueType="num">
                                      <p:cBhvr additive="base">
                                        <p:cTn id="80" dur="1000" fill="hold"/>
                                        <p:tgtEl>
                                          <p:spTgt spid="30"/>
                                        </p:tgtEl>
                                        <p:attrNameLst>
                                          <p:attrName>ppt_y</p:attrName>
                                        </p:attrNameLst>
                                      </p:cBhvr>
                                      <p:tavLst>
                                        <p:tav tm="0">
                                          <p:val>
                                            <p:strVal val="0-#ppt_h/2"/>
                                          </p:val>
                                        </p:tav>
                                        <p:tav tm="100000">
                                          <p:val>
                                            <p:strVal val="#ppt_y"/>
                                          </p:val>
                                        </p:tav>
                                      </p:tavLst>
                                    </p:anim>
                                  </p:childTnLst>
                                </p:cTn>
                              </p:par>
                              <p:par>
                                <p:cTn id="81" presetID="2" presetClass="entr" presetSubtype="1" fill="hold" grpId="0" nodeType="withEffect">
                                  <p:stCondLst>
                                    <p:cond delay="0"/>
                                  </p:stCondLst>
                                  <p:childTnLst>
                                    <p:set>
                                      <p:cBhvr>
                                        <p:cTn id="82" dur="1" fill="hold">
                                          <p:stCondLst>
                                            <p:cond delay="0"/>
                                          </p:stCondLst>
                                        </p:cTn>
                                        <p:tgtEl>
                                          <p:spTgt spid="31"/>
                                        </p:tgtEl>
                                        <p:attrNameLst>
                                          <p:attrName>style.visibility</p:attrName>
                                        </p:attrNameLst>
                                      </p:cBhvr>
                                      <p:to>
                                        <p:strVal val="visible"/>
                                      </p:to>
                                    </p:set>
                                    <p:anim calcmode="lin" valueType="num">
                                      <p:cBhvr additive="base">
                                        <p:cTn id="83" dur="1000" fill="hold"/>
                                        <p:tgtEl>
                                          <p:spTgt spid="31"/>
                                        </p:tgtEl>
                                        <p:attrNameLst>
                                          <p:attrName>ppt_x</p:attrName>
                                        </p:attrNameLst>
                                      </p:cBhvr>
                                      <p:tavLst>
                                        <p:tav tm="0">
                                          <p:val>
                                            <p:strVal val="#ppt_x"/>
                                          </p:val>
                                        </p:tav>
                                        <p:tav tm="100000">
                                          <p:val>
                                            <p:strVal val="#ppt_x"/>
                                          </p:val>
                                        </p:tav>
                                      </p:tavLst>
                                    </p:anim>
                                    <p:anim calcmode="lin" valueType="num">
                                      <p:cBhvr additive="base">
                                        <p:cTn id="84" dur="1000" fill="hold"/>
                                        <p:tgtEl>
                                          <p:spTgt spid="31"/>
                                        </p:tgtEl>
                                        <p:attrNameLst>
                                          <p:attrName>ppt_y</p:attrName>
                                        </p:attrNameLst>
                                      </p:cBhvr>
                                      <p:tavLst>
                                        <p:tav tm="0">
                                          <p:val>
                                            <p:strVal val="0-#ppt_h/2"/>
                                          </p:val>
                                        </p:tav>
                                        <p:tav tm="100000">
                                          <p:val>
                                            <p:strVal val="#ppt_y"/>
                                          </p:val>
                                        </p:tav>
                                      </p:tavLst>
                                    </p:anim>
                                  </p:childTnLst>
                                </p:cTn>
                              </p:par>
                              <p:par>
                                <p:cTn id="85" presetID="2" presetClass="entr" presetSubtype="1"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 calcmode="lin" valueType="num">
                                      <p:cBhvr additive="base">
                                        <p:cTn id="87" dur="1000" fill="hold"/>
                                        <p:tgtEl>
                                          <p:spTgt spid="32"/>
                                        </p:tgtEl>
                                        <p:attrNameLst>
                                          <p:attrName>ppt_x</p:attrName>
                                        </p:attrNameLst>
                                      </p:cBhvr>
                                      <p:tavLst>
                                        <p:tav tm="0">
                                          <p:val>
                                            <p:strVal val="#ppt_x"/>
                                          </p:val>
                                        </p:tav>
                                        <p:tav tm="100000">
                                          <p:val>
                                            <p:strVal val="#ppt_x"/>
                                          </p:val>
                                        </p:tav>
                                      </p:tavLst>
                                    </p:anim>
                                    <p:anim calcmode="lin" valueType="num">
                                      <p:cBhvr additive="base">
                                        <p:cTn id="88" dur="1000" fill="hold"/>
                                        <p:tgtEl>
                                          <p:spTgt spid="32"/>
                                        </p:tgtEl>
                                        <p:attrNameLst>
                                          <p:attrName>ppt_y</p:attrName>
                                        </p:attrNameLst>
                                      </p:cBhvr>
                                      <p:tavLst>
                                        <p:tav tm="0">
                                          <p:val>
                                            <p:strVal val="0-#ppt_h/2"/>
                                          </p:val>
                                        </p:tav>
                                        <p:tav tm="100000">
                                          <p:val>
                                            <p:strVal val="#ppt_y"/>
                                          </p:val>
                                        </p:tav>
                                      </p:tavLst>
                                    </p:anim>
                                  </p:childTnLst>
                                </p:cTn>
                              </p:par>
                              <p:par>
                                <p:cTn id="89" presetID="2" presetClass="entr" presetSubtype="1" fill="hold" grpId="0" nodeType="with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1000" fill="hold"/>
                                        <p:tgtEl>
                                          <p:spTgt spid="33"/>
                                        </p:tgtEl>
                                        <p:attrNameLst>
                                          <p:attrName>ppt_x</p:attrName>
                                        </p:attrNameLst>
                                      </p:cBhvr>
                                      <p:tavLst>
                                        <p:tav tm="0">
                                          <p:val>
                                            <p:strVal val="#ppt_x"/>
                                          </p:val>
                                        </p:tav>
                                        <p:tav tm="100000">
                                          <p:val>
                                            <p:strVal val="#ppt_x"/>
                                          </p:val>
                                        </p:tav>
                                      </p:tavLst>
                                    </p:anim>
                                    <p:anim calcmode="lin" valueType="num">
                                      <p:cBhvr additive="base">
                                        <p:cTn id="92" dur="1000" fill="hold"/>
                                        <p:tgtEl>
                                          <p:spTgt spid="33"/>
                                        </p:tgtEl>
                                        <p:attrNameLst>
                                          <p:attrName>ppt_y</p:attrName>
                                        </p:attrNameLst>
                                      </p:cBhvr>
                                      <p:tavLst>
                                        <p:tav tm="0">
                                          <p:val>
                                            <p:strVal val="0-#ppt_h/2"/>
                                          </p:val>
                                        </p:tav>
                                        <p:tav tm="100000">
                                          <p:val>
                                            <p:strVal val="#ppt_y"/>
                                          </p:val>
                                        </p:tav>
                                      </p:tavLst>
                                    </p:anim>
                                  </p:childTnLst>
                                </p:cTn>
                              </p:par>
                              <p:par>
                                <p:cTn id="93" presetID="2" presetClass="entr" presetSubtype="1" fill="hold" grpId="0" nodeType="withEffect">
                                  <p:stCondLst>
                                    <p:cond delay="0"/>
                                  </p:stCondLst>
                                  <p:childTnLst>
                                    <p:set>
                                      <p:cBhvr>
                                        <p:cTn id="94" dur="1" fill="hold">
                                          <p:stCondLst>
                                            <p:cond delay="0"/>
                                          </p:stCondLst>
                                        </p:cTn>
                                        <p:tgtEl>
                                          <p:spTgt spid="34"/>
                                        </p:tgtEl>
                                        <p:attrNameLst>
                                          <p:attrName>style.visibility</p:attrName>
                                        </p:attrNameLst>
                                      </p:cBhvr>
                                      <p:to>
                                        <p:strVal val="visible"/>
                                      </p:to>
                                    </p:set>
                                    <p:anim calcmode="lin" valueType="num">
                                      <p:cBhvr additive="base">
                                        <p:cTn id="95" dur="1000" fill="hold"/>
                                        <p:tgtEl>
                                          <p:spTgt spid="34"/>
                                        </p:tgtEl>
                                        <p:attrNameLst>
                                          <p:attrName>ppt_x</p:attrName>
                                        </p:attrNameLst>
                                      </p:cBhvr>
                                      <p:tavLst>
                                        <p:tav tm="0">
                                          <p:val>
                                            <p:strVal val="#ppt_x"/>
                                          </p:val>
                                        </p:tav>
                                        <p:tav tm="100000">
                                          <p:val>
                                            <p:strVal val="#ppt_x"/>
                                          </p:val>
                                        </p:tav>
                                      </p:tavLst>
                                    </p:anim>
                                    <p:anim calcmode="lin" valueType="num">
                                      <p:cBhvr additive="base">
                                        <p:cTn id="96" dur="1000" fill="hold"/>
                                        <p:tgtEl>
                                          <p:spTgt spid="34"/>
                                        </p:tgtEl>
                                        <p:attrNameLst>
                                          <p:attrName>ppt_y</p:attrName>
                                        </p:attrNameLst>
                                      </p:cBhvr>
                                      <p:tavLst>
                                        <p:tav tm="0">
                                          <p:val>
                                            <p:strVal val="0-#ppt_h/2"/>
                                          </p:val>
                                        </p:tav>
                                        <p:tav tm="100000">
                                          <p:val>
                                            <p:strVal val="#ppt_y"/>
                                          </p:val>
                                        </p:tav>
                                      </p:tavLst>
                                    </p:anim>
                                  </p:childTnLst>
                                </p:cTn>
                              </p:par>
                              <p:par>
                                <p:cTn id="97" presetID="2" presetClass="entr" presetSubtype="1" fill="hold" nodeType="withEffect">
                                  <p:stCondLst>
                                    <p:cond delay="0"/>
                                  </p:stCondLst>
                                  <p:childTnLst>
                                    <p:set>
                                      <p:cBhvr>
                                        <p:cTn id="98" dur="1" fill="hold">
                                          <p:stCondLst>
                                            <p:cond delay="0"/>
                                          </p:stCondLst>
                                        </p:cTn>
                                        <p:tgtEl>
                                          <p:spTgt spid="35"/>
                                        </p:tgtEl>
                                        <p:attrNameLst>
                                          <p:attrName>style.visibility</p:attrName>
                                        </p:attrNameLst>
                                      </p:cBhvr>
                                      <p:to>
                                        <p:strVal val="visible"/>
                                      </p:to>
                                    </p:set>
                                    <p:anim calcmode="lin" valueType="num">
                                      <p:cBhvr additive="base">
                                        <p:cTn id="99" dur="1000" fill="hold"/>
                                        <p:tgtEl>
                                          <p:spTgt spid="35"/>
                                        </p:tgtEl>
                                        <p:attrNameLst>
                                          <p:attrName>ppt_x</p:attrName>
                                        </p:attrNameLst>
                                      </p:cBhvr>
                                      <p:tavLst>
                                        <p:tav tm="0">
                                          <p:val>
                                            <p:strVal val="#ppt_x"/>
                                          </p:val>
                                        </p:tav>
                                        <p:tav tm="100000">
                                          <p:val>
                                            <p:strVal val="#ppt_x"/>
                                          </p:val>
                                        </p:tav>
                                      </p:tavLst>
                                    </p:anim>
                                    <p:anim calcmode="lin" valueType="num">
                                      <p:cBhvr additive="base">
                                        <p:cTn id="100" dur="1000" fill="hold"/>
                                        <p:tgtEl>
                                          <p:spTgt spid="35"/>
                                        </p:tgtEl>
                                        <p:attrNameLst>
                                          <p:attrName>ppt_y</p:attrName>
                                        </p:attrNameLst>
                                      </p:cBhvr>
                                      <p:tavLst>
                                        <p:tav tm="0">
                                          <p:val>
                                            <p:strVal val="0-#ppt_h/2"/>
                                          </p:val>
                                        </p:tav>
                                        <p:tav tm="100000">
                                          <p:val>
                                            <p:strVal val="#ppt_y"/>
                                          </p:val>
                                        </p:tav>
                                      </p:tavLst>
                                    </p:anim>
                                  </p:childTnLst>
                                </p:cTn>
                              </p:par>
                              <p:par>
                                <p:cTn id="101" presetID="2" presetClass="entr" presetSubtype="1" fill="hold" nodeType="withEffect">
                                  <p:stCondLst>
                                    <p:cond delay="0"/>
                                  </p:stCondLst>
                                  <p:childTnLst>
                                    <p:set>
                                      <p:cBhvr>
                                        <p:cTn id="102" dur="1" fill="hold">
                                          <p:stCondLst>
                                            <p:cond delay="0"/>
                                          </p:stCondLst>
                                        </p:cTn>
                                        <p:tgtEl>
                                          <p:spTgt spid="36"/>
                                        </p:tgtEl>
                                        <p:attrNameLst>
                                          <p:attrName>style.visibility</p:attrName>
                                        </p:attrNameLst>
                                      </p:cBhvr>
                                      <p:to>
                                        <p:strVal val="visible"/>
                                      </p:to>
                                    </p:set>
                                    <p:anim calcmode="lin" valueType="num">
                                      <p:cBhvr additive="base">
                                        <p:cTn id="103" dur="1000" fill="hold"/>
                                        <p:tgtEl>
                                          <p:spTgt spid="36"/>
                                        </p:tgtEl>
                                        <p:attrNameLst>
                                          <p:attrName>ppt_x</p:attrName>
                                        </p:attrNameLst>
                                      </p:cBhvr>
                                      <p:tavLst>
                                        <p:tav tm="0">
                                          <p:val>
                                            <p:strVal val="#ppt_x"/>
                                          </p:val>
                                        </p:tav>
                                        <p:tav tm="100000">
                                          <p:val>
                                            <p:strVal val="#ppt_x"/>
                                          </p:val>
                                        </p:tav>
                                      </p:tavLst>
                                    </p:anim>
                                    <p:anim calcmode="lin" valueType="num">
                                      <p:cBhvr additive="base">
                                        <p:cTn id="104" dur="1000" fill="hold"/>
                                        <p:tgtEl>
                                          <p:spTgt spid="36"/>
                                        </p:tgtEl>
                                        <p:attrNameLst>
                                          <p:attrName>ppt_y</p:attrName>
                                        </p:attrNameLst>
                                      </p:cBhvr>
                                      <p:tavLst>
                                        <p:tav tm="0">
                                          <p:val>
                                            <p:strVal val="0-#ppt_h/2"/>
                                          </p:val>
                                        </p:tav>
                                        <p:tav tm="100000">
                                          <p:val>
                                            <p:strVal val="#ppt_y"/>
                                          </p:val>
                                        </p:tav>
                                      </p:tavLst>
                                    </p:anim>
                                  </p:childTnLst>
                                </p:cTn>
                              </p:par>
                              <p:par>
                                <p:cTn id="105" presetID="2" presetClass="entr" presetSubtype="1" fill="hold" nodeType="withEffect">
                                  <p:stCondLst>
                                    <p:cond delay="0"/>
                                  </p:stCondLst>
                                  <p:childTnLst>
                                    <p:set>
                                      <p:cBhvr>
                                        <p:cTn id="106" dur="1" fill="hold">
                                          <p:stCondLst>
                                            <p:cond delay="0"/>
                                          </p:stCondLst>
                                        </p:cTn>
                                        <p:tgtEl>
                                          <p:spTgt spid="37"/>
                                        </p:tgtEl>
                                        <p:attrNameLst>
                                          <p:attrName>style.visibility</p:attrName>
                                        </p:attrNameLst>
                                      </p:cBhvr>
                                      <p:to>
                                        <p:strVal val="visible"/>
                                      </p:to>
                                    </p:set>
                                    <p:anim calcmode="lin" valueType="num">
                                      <p:cBhvr additive="base">
                                        <p:cTn id="107" dur="1000" fill="hold"/>
                                        <p:tgtEl>
                                          <p:spTgt spid="37"/>
                                        </p:tgtEl>
                                        <p:attrNameLst>
                                          <p:attrName>ppt_x</p:attrName>
                                        </p:attrNameLst>
                                      </p:cBhvr>
                                      <p:tavLst>
                                        <p:tav tm="0">
                                          <p:val>
                                            <p:strVal val="#ppt_x"/>
                                          </p:val>
                                        </p:tav>
                                        <p:tav tm="100000">
                                          <p:val>
                                            <p:strVal val="#ppt_x"/>
                                          </p:val>
                                        </p:tav>
                                      </p:tavLst>
                                    </p:anim>
                                    <p:anim calcmode="lin" valueType="num">
                                      <p:cBhvr additive="base">
                                        <p:cTn id="108" dur="1000" fill="hold"/>
                                        <p:tgtEl>
                                          <p:spTgt spid="37"/>
                                        </p:tgtEl>
                                        <p:attrNameLst>
                                          <p:attrName>ppt_y</p:attrName>
                                        </p:attrNameLst>
                                      </p:cBhvr>
                                      <p:tavLst>
                                        <p:tav tm="0">
                                          <p:val>
                                            <p:strVal val="0-#ppt_h/2"/>
                                          </p:val>
                                        </p:tav>
                                        <p:tav tm="100000">
                                          <p:val>
                                            <p:strVal val="#ppt_y"/>
                                          </p:val>
                                        </p:tav>
                                      </p:tavLst>
                                    </p:anim>
                                  </p:childTnLst>
                                </p:cTn>
                              </p:par>
                              <p:par>
                                <p:cTn id="109" presetID="2" presetClass="entr" presetSubtype="1" fill="hold" nodeType="withEffect">
                                  <p:stCondLst>
                                    <p:cond delay="0"/>
                                  </p:stCondLst>
                                  <p:childTnLst>
                                    <p:set>
                                      <p:cBhvr>
                                        <p:cTn id="110" dur="1" fill="hold">
                                          <p:stCondLst>
                                            <p:cond delay="0"/>
                                          </p:stCondLst>
                                        </p:cTn>
                                        <p:tgtEl>
                                          <p:spTgt spid="38"/>
                                        </p:tgtEl>
                                        <p:attrNameLst>
                                          <p:attrName>style.visibility</p:attrName>
                                        </p:attrNameLst>
                                      </p:cBhvr>
                                      <p:to>
                                        <p:strVal val="visible"/>
                                      </p:to>
                                    </p:set>
                                    <p:anim calcmode="lin" valueType="num">
                                      <p:cBhvr additive="base">
                                        <p:cTn id="111" dur="1000" fill="hold"/>
                                        <p:tgtEl>
                                          <p:spTgt spid="38"/>
                                        </p:tgtEl>
                                        <p:attrNameLst>
                                          <p:attrName>ppt_x</p:attrName>
                                        </p:attrNameLst>
                                      </p:cBhvr>
                                      <p:tavLst>
                                        <p:tav tm="0">
                                          <p:val>
                                            <p:strVal val="#ppt_x"/>
                                          </p:val>
                                        </p:tav>
                                        <p:tav tm="100000">
                                          <p:val>
                                            <p:strVal val="#ppt_x"/>
                                          </p:val>
                                        </p:tav>
                                      </p:tavLst>
                                    </p:anim>
                                    <p:anim calcmode="lin" valueType="num">
                                      <p:cBhvr additive="base">
                                        <p:cTn id="112" dur="1000" fill="hold"/>
                                        <p:tgtEl>
                                          <p:spTgt spid="38"/>
                                        </p:tgtEl>
                                        <p:attrNameLst>
                                          <p:attrName>ppt_y</p:attrName>
                                        </p:attrNameLst>
                                      </p:cBhvr>
                                      <p:tavLst>
                                        <p:tav tm="0">
                                          <p:val>
                                            <p:strVal val="0-#ppt_h/2"/>
                                          </p:val>
                                        </p:tav>
                                        <p:tav tm="100000">
                                          <p:val>
                                            <p:strVal val="#ppt_y"/>
                                          </p:val>
                                        </p:tav>
                                      </p:tavLst>
                                    </p:anim>
                                  </p:childTnLst>
                                </p:cTn>
                              </p:par>
                              <p:par>
                                <p:cTn id="113" presetID="2" presetClass="entr" presetSubtype="1" fill="hold" nodeType="withEffect">
                                  <p:stCondLst>
                                    <p:cond delay="0"/>
                                  </p:stCondLst>
                                  <p:childTnLst>
                                    <p:set>
                                      <p:cBhvr>
                                        <p:cTn id="114" dur="1" fill="hold">
                                          <p:stCondLst>
                                            <p:cond delay="0"/>
                                          </p:stCondLst>
                                        </p:cTn>
                                        <p:tgtEl>
                                          <p:spTgt spid="39"/>
                                        </p:tgtEl>
                                        <p:attrNameLst>
                                          <p:attrName>style.visibility</p:attrName>
                                        </p:attrNameLst>
                                      </p:cBhvr>
                                      <p:to>
                                        <p:strVal val="visible"/>
                                      </p:to>
                                    </p:set>
                                    <p:anim calcmode="lin" valueType="num">
                                      <p:cBhvr additive="base">
                                        <p:cTn id="115" dur="1000" fill="hold"/>
                                        <p:tgtEl>
                                          <p:spTgt spid="39"/>
                                        </p:tgtEl>
                                        <p:attrNameLst>
                                          <p:attrName>ppt_x</p:attrName>
                                        </p:attrNameLst>
                                      </p:cBhvr>
                                      <p:tavLst>
                                        <p:tav tm="0">
                                          <p:val>
                                            <p:strVal val="#ppt_x"/>
                                          </p:val>
                                        </p:tav>
                                        <p:tav tm="100000">
                                          <p:val>
                                            <p:strVal val="#ppt_x"/>
                                          </p:val>
                                        </p:tav>
                                      </p:tavLst>
                                    </p:anim>
                                    <p:anim calcmode="lin" valueType="num">
                                      <p:cBhvr additive="base">
                                        <p:cTn id="116" dur="1000" fill="hold"/>
                                        <p:tgtEl>
                                          <p:spTgt spid="39"/>
                                        </p:tgtEl>
                                        <p:attrNameLst>
                                          <p:attrName>ppt_y</p:attrName>
                                        </p:attrNameLst>
                                      </p:cBhvr>
                                      <p:tavLst>
                                        <p:tav tm="0">
                                          <p:val>
                                            <p:strVal val="0-#ppt_h/2"/>
                                          </p:val>
                                        </p:tav>
                                        <p:tav tm="100000">
                                          <p:val>
                                            <p:strVal val="#ppt_y"/>
                                          </p:val>
                                        </p:tav>
                                      </p:tavLst>
                                    </p:anim>
                                  </p:childTnLst>
                                </p:cTn>
                              </p:par>
                              <p:par>
                                <p:cTn id="117" presetID="2" presetClass="entr" presetSubtype="1" fill="hold" nodeType="withEffect">
                                  <p:stCondLst>
                                    <p:cond delay="0"/>
                                  </p:stCondLst>
                                  <p:childTnLst>
                                    <p:set>
                                      <p:cBhvr>
                                        <p:cTn id="118" dur="1" fill="hold">
                                          <p:stCondLst>
                                            <p:cond delay="0"/>
                                          </p:stCondLst>
                                        </p:cTn>
                                        <p:tgtEl>
                                          <p:spTgt spid="40"/>
                                        </p:tgtEl>
                                        <p:attrNameLst>
                                          <p:attrName>style.visibility</p:attrName>
                                        </p:attrNameLst>
                                      </p:cBhvr>
                                      <p:to>
                                        <p:strVal val="visible"/>
                                      </p:to>
                                    </p:set>
                                    <p:anim calcmode="lin" valueType="num">
                                      <p:cBhvr additive="base">
                                        <p:cTn id="119" dur="1000" fill="hold"/>
                                        <p:tgtEl>
                                          <p:spTgt spid="40"/>
                                        </p:tgtEl>
                                        <p:attrNameLst>
                                          <p:attrName>ppt_x</p:attrName>
                                        </p:attrNameLst>
                                      </p:cBhvr>
                                      <p:tavLst>
                                        <p:tav tm="0">
                                          <p:val>
                                            <p:strVal val="#ppt_x"/>
                                          </p:val>
                                        </p:tav>
                                        <p:tav tm="100000">
                                          <p:val>
                                            <p:strVal val="#ppt_x"/>
                                          </p:val>
                                        </p:tav>
                                      </p:tavLst>
                                    </p:anim>
                                    <p:anim calcmode="lin" valueType="num">
                                      <p:cBhvr additive="base">
                                        <p:cTn id="120" dur="1000" fill="hold"/>
                                        <p:tgtEl>
                                          <p:spTgt spid="40"/>
                                        </p:tgtEl>
                                        <p:attrNameLst>
                                          <p:attrName>ppt_y</p:attrName>
                                        </p:attrNameLst>
                                      </p:cBhvr>
                                      <p:tavLst>
                                        <p:tav tm="0">
                                          <p:val>
                                            <p:strVal val="0-#ppt_h/2"/>
                                          </p:val>
                                        </p:tav>
                                        <p:tav tm="100000">
                                          <p:val>
                                            <p:strVal val="#ppt_y"/>
                                          </p:val>
                                        </p:tav>
                                      </p:tavLst>
                                    </p:anim>
                                  </p:childTnLst>
                                </p:cTn>
                              </p:par>
                              <p:par>
                                <p:cTn id="121" presetID="2" presetClass="entr" presetSubtype="1" fill="hold" nodeType="withEffect">
                                  <p:stCondLst>
                                    <p:cond delay="0"/>
                                  </p:stCondLst>
                                  <p:childTnLst>
                                    <p:set>
                                      <p:cBhvr>
                                        <p:cTn id="122" dur="1" fill="hold">
                                          <p:stCondLst>
                                            <p:cond delay="0"/>
                                          </p:stCondLst>
                                        </p:cTn>
                                        <p:tgtEl>
                                          <p:spTgt spid="41"/>
                                        </p:tgtEl>
                                        <p:attrNameLst>
                                          <p:attrName>style.visibility</p:attrName>
                                        </p:attrNameLst>
                                      </p:cBhvr>
                                      <p:to>
                                        <p:strVal val="visible"/>
                                      </p:to>
                                    </p:set>
                                    <p:anim calcmode="lin" valueType="num">
                                      <p:cBhvr additive="base">
                                        <p:cTn id="123" dur="1000" fill="hold"/>
                                        <p:tgtEl>
                                          <p:spTgt spid="41"/>
                                        </p:tgtEl>
                                        <p:attrNameLst>
                                          <p:attrName>ppt_x</p:attrName>
                                        </p:attrNameLst>
                                      </p:cBhvr>
                                      <p:tavLst>
                                        <p:tav tm="0">
                                          <p:val>
                                            <p:strVal val="#ppt_x"/>
                                          </p:val>
                                        </p:tav>
                                        <p:tav tm="100000">
                                          <p:val>
                                            <p:strVal val="#ppt_x"/>
                                          </p:val>
                                        </p:tav>
                                      </p:tavLst>
                                    </p:anim>
                                    <p:anim calcmode="lin" valueType="num">
                                      <p:cBhvr additive="base">
                                        <p:cTn id="124" dur="1000" fill="hold"/>
                                        <p:tgtEl>
                                          <p:spTgt spid="41"/>
                                        </p:tgtEl>
                                        <p:attrNameLst>
                                          <p:attrName>ppt_y</p:attrName>
                                        </p:attrNameLst>
                                      </p:cBhvr>
                                      <p:tavLst>
                                        <p:tav tm="0">
                                          <p:val>
                                            <p:strVal val="0-#ppt_h/2"/>
                                          </p:val>
                                        </p:tav>
                                        <p:tav tm="100000">
                                          <p:val>
                                            <p:strVal val="#ppt_y"/>
                                          </p:val>
                                        </p:tav>
                                      </p:tavLst>
                                    </p:anim>
                                  </p:childTnLst>
                                </p:cTn>
                              </p:par>
                              <p:par>
                                <p:cTn id="125" presetID="2" presetClass="entr" presetSubtype="1" fill="hold" nodeType="withEffect">
                                  <p:stCondLst>
                                    <p:cond delay="0"/>
                                  </p:stCondLst>
                                  <p:childTnLst>
                                    <p:set>
                                      <p:cBhvr>
                                        <p:cTn id="126" dur="1" fill="hold">
                                          <p:stCondLst>
                                            <p:cond delay="0"/>
                                          </p:stCondLst>
                                        </p:cTn>
                                        <p:tgtEl>
                                          <p:spTgt spid="42"/>
                                        </p:tgtEl>
                                        <p:attrNameLst>
                                          <p:attrName>style.visibility</p:attrName>
                                        </p:attrNameLst>
                                      </p:cBhvr>
                                      <p:to>
                                        <p:strVal val="visible"/>
                                      </p:to>
                                    </p:set>
                                    <p:anim calcmode="lin" valueType="num">
                                      <p:cBhvr additive="base">
                                        <p:cTn id="127" dur="1000" fill="hold"/>
                                        <p:tgtEl>
                                          <p:spTgt spid="42"/>
                                        </p:tgtEl>
                                        <p:attrNameLst>
                                          <p:attrName>ppt_x</p:attrName>
                                        </p:attrNameLst>
                                      </p:cBhvr>
                                      <p:tavLst>
                                        <p:tav tm="0">
                                          <p:val>
                                            <p:strVal val="#ppt_x"/>
                                          </p:val>
                                        </p:tav>
                                        <p:tav tm="100000">
                                          <p:val>
                                            <p:strVal val="#ppt_x"/>
                                          </p:val>
                                        </p:tav>
                                      </p:tavLst>
                                    </p:anim>
                                    <p:anim calcmode="lin" valueType="num">
                                      <p:cBhvr additive="base">
                                        <p:cTn id="128" dur="1000" fill="hold"/>
                                        <p:tgtEl>
                                          <p:spTgt spid="42"/>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0"/>
                                  </p:stCondLst>
                                  <p:childTnLst>
                                    <p:set>
                                      <p:cBhvr>
                                        <p:cTn id="130" dur="1" fill="hold">
                                          <p:stCondLst>
                                            <p:cond delay="0"/>
                                          </p:stCondLst>
                                        </p:cTn>
                                        <p:tgtEl>
                                          <p:spTgt spid="43"/>
                                        </p:tgtEl>
                                        <p:attrNameLst>
                                          <p:attrName>style.visibility</p:attrName>
                                        </p:attrNameLst>
                                      </p:cBhvr>
                                      <p:to>
                                        <p:strVal val="visible"/>
                                      </p:to>
                                    </p:set>
                                    <p:anim calcmode="lin" valueType="num">
                                      <p:cBhvr additive="base">
                                        <p:cTn id="131" dur="1000" fill="hold"/>
                                        <p:tgtEl>
                                          <p:spTgt spid="43"/>
                                        </p:tgtEl>
                                        <p:attrNameLst>
                                          <p:attrName>ppt_x</p:attrName>
                                        </p:attrNameLst>
                                      </p:cBhvr>
                                      <p:tavLst>
                                        <p:tav tm="0">
                                          <p:val>
                                            <p:strVal val="#ppt_x"/>
                                          </p:val>
                                        </p:tav>
                                        <p:tav tm="100000">
                                          <p:val>
                                            <p:strVal val="#ppt_x"/>
                                          </p:val>
                                        </p:tav>
                                      </p:tavLst>
                                    </p:anim>
                                    <p:anim calcmode="lin" valueType="num">
                                      <p:cBhvr additive="base">
                                        <p:cTn id="132" dur="1000" fill="hold"/>
                                        <p:tgtEl>
                                          <p:spTgt spid="43"/>
                                        </p:tgtEl>
                                        <p:attrNameLst>
                                          <p:attrName>ppt_y</p:attrName>
                                        </p:attrNameLst>
                                      </p:cBhvr>
                                      <p:tavLst>
                                        <p:tav tm="0">
                                          <p:val>
                                            <p:strVal val="0-#ppt_h/2"/>
                                          </p:val>
                                        </p:tav>
                                        <p:tav tm="100000">
                                          <p:val>
                                            <p:strVal val="#ppt_y"/>
                                          </p:val>
                                        </p:tav>
                                      </p:tavLst>
                                    </p:anim>
                                  </p:childTnLst>
                                </p:cTn>
                              </p:par>
                              <p:par>
                                <p:cTn id="133" presetID="2" presetClass="entr" presetSubtype="1" fill="hold" nodeType="withEffect">
                                  <p:stCondLst>
                                    <p:cond delay="0"/>
                                  </p:stCondLst>
                                  <p:childTnLst>
                                    <p:set>
                                      <p:cBhvr>
                                        <p:cTn id="134" dur="1" fill="hold">
                                          <p:stCondLst>
                                            <p:cond delay="0"/>
                                          </p:stCondLst>
                                        </p:cTn>
                                        <p:tgtEl>
                                          <p:spTgt spid="44"/>
                                        </p:tgtEl>
                                        <p:attrNameLst>
                                          <p:attrName>style.visibility</p:attrName>
                                        </p:attrNameLst>
                                      </p:cBhvr>
                                      <p:to>
                                        <p:strVal val="visible"/>
                                      </p:to>
                                    </p:set>
                                    <p:anim calcmode="lin" valueType="num">
                                      <p:cBhvr additive="base">
                                        <p:cTn id="135" dur="1000" fill="hold"/>
                                        <p:tgtEl>
                                          <p:spTgt spid="44"/>
                                        </p:tgtEl>
                                        <p:attrNameLst>
                                          <p:attrName>ppt_x</p:attrName>
                                        </p:attrNameLst>
                                      </p:cBhvr>
                                      <p:tavLst>
                                        <p:tav tm="0">
                                          <p:val>
                                            <p:strVal val="#ppt_x"/>
                                          </p:val>
                                        </p:tav>
                                        <p:tav tm="100000">
                                          <p:val>
                                            <p:strVal val="#ppt_x"/>
                                          </p:val>
                                        </p:tav>
                                      </p:tavLst>
                                    </p:anim>
                                    <p:anim calcmode="lin" valueType="num">
                                      <p:cBhvr additive="base">
                                        <p:cTn id="136" dur="1000" fill="hold"/>
                                        <p:tgtEl>
                                          <p:spTgt spid="44"/>
                                        </p:tgtEl>
                                        <p:attrNameLst>
                                          <p:attrName>ppt_y</p:attrName>
                                        </p:attrNameLst>
                                      </p:cBhvr>
                                      <p:tavLst>
                                        <p:tav tm="0">
                                          <p:val>
                                            <p:strVal val="0-#ppt_h/2"/>
                                          </p:val>
                                        </p:tav>
                                        <p:tav tm="100000">
                                          <p:val>
                                            <p:strVal val="#ppt_y"/>
                                          </p:val>
                                        </p:tav>
                                      </p:tavLst>
                                    </p:anim>
                                  </p:childTnLst>
                                </p:cTn>
                              </p:par>
                              <p:par>
                                <p:cTn id="137" presetID="2" presetClass="entr" presetSubtype="1" fill="hold" nodeType="withEffect">
                                  <p:stCondLst>
                                    <p:cond delay="0"/>
                                  </p:stCondLst>
                                  <p:childTnLst>
                                    <p:set>
                                      <p:cBhvr>
                                        <p:cTn id="138" dur="1" fill="hold">
                                          <p:stCondLst>
                                            <p:cond delay="0"/>
                                          </p:stCondLst>
                                        </p:cTn>
                                        <p:tgtEl>
                                          <p:spTgt spid="47"/>
                                        </p:tgtEl>
                                        <p:attrNameLst>
                                          <p:attrName>style.visibility</p:attrName>
                                        </p:attrNameLst>
                                      </p:cBhvr>
                                      <p:to>
                                        <p:strVal val="visible"/>
                                      </p:to>
                                    </p:set>
                                    <p:anim calcmode="lin" valueType="num">
                                      <p:cBhvr additive="base">
                                        <p:cTn id="139" dur="1000" fill="hold"/>
                                        <p:tgtEl>
                                          <p:spTgt spid="47"/>
                                        </p:tgtEl>
                                        <p:attrNameLst>
                                          <p:attrName>ppt_x</p:attrName>
                                        </p:attrNameLst>
                                      </p:cBhvr>
                                      <p:tavLst>
                                        <p:tav tm="0">
                                          <p:val>
                                            <p:strVal val="#ppt_x"/>
                                          </p:val>
                                        </p:tav>
                                        <p:tav tm="100000">
                                          <p:val>
                                            <p:strVal val="#ppt_x"/>
                                          </p:val>
                                        </p:tav>
                                      </p:tavLst>
                                    </p:anim>
                                    <p:anim calcmode="lin" valueType="num">
                                      <p:cBhvr additive="base">
                                        <p:cTn id="140" dur="1000" fill="hold"/>
                                        <p:tgtEl>
                                          <p:spTgt spid="47"/>
                                        </p:tgtEl>
                                        <p:attrNameLst>
                                          <p:attrName>ppt_y</p:attrName>
                                        </p:attrNameLst>
                                      </p:cBhvr>
                                      <p:tavLst>
                                        <p:tav tm="0">
                                          <p:val>
                                            <p:strVal val="0-#ppt_h/2"/>
                                          </p:val>
                                        </p:tav>
                                        <p:tav tm="100000">
                                          <p:val>
                                            <p:strVal val="#ppt_y"/>
                                          </p:val>
                                        </p:tav>
                                      </p:tavLst>
                                    </p:anim>
                                  </p:childTnLst>
                                </p:cTn>
                              </p:par>
                              <p:par>
                                <p:cTn id="141" presetID="2" presetClass="entr" presetSubtype="1" fill="hold" nodeType="withEffect">
                                  <p:stCondLst>
                                    <p:cond delay="0"/>
                                  </p:stCondLst>
                                  <p:childTnLst>
                                    <p:set>
                                      <p:cBhvr>
                                        <p:cTn id="142" dur="1" fill="hold">
                                          <p:stCondLst>
                                            <p:cond delay="0"/>
                                          </p:stCondLst>
                                        </p:cTn>
                                        <p:tgtEl>
                                          <p:spTgt spid="48"/>
                                        </p:tgtEl>
                                        <p:attrNameLst>
                                          <p:attrName>style.visibility</p:attrName>
                                        </p:attrNameLst>
                                      </p:cBhvr>
                                      <p:to>
                                        <p:strVal val="visible"/>
                                      </p:to>
                                    </p:set>
                                    <p:anim calcmode="lin" valueType="num">
                                      <p:cBhvr additive="base">
                                        <p:cTn id="143" dur="1000" fill="hold"/>
                                        <p:tgtEl>
                                          <p:spTgt spid="48"/>
                                        </p:tgtEl>
                                        <p:attrNameLst>
                                          <p:attrName>ppt_x</p:attrName>
                                        </p:attrNameLst>
                                      </p:cBhvr>
                                      <p:tavLst>
                                        <p:tav tm="0">
                                          <p:val>
                                            <p:strVal val="#ppt_x"/>
                                          </p:val>
                                        </p:tav>
                                        <p:tav tm="100000">
                                          <p:val>
                                            <p:strVal val="#ppt_x"/>
                                          </p:val>
                                        </p:tav>
                                      </p:tavLst>
                                    </p:anim>
                                    <p:anim calcmode="lin" valueType="num">
                                      <p:cBhvr additive="base">
                                        <p:cTn id="144" dur="1000" fill="hold"/>
                                        <p:tgtEl>
                                          <p:spTgt spid="48"/>
                                        </p:tgtEl>
                                        <p:attrNameLst>
                                          <p:attrName>ppt_y</p:attrName>
                                        </p:attrNameLst>
                                      </p:cBhvr>
                                      <p:tavLst>
                                        <p:tav tm="0">
                                          <p:val>
                                            <p:strVal val="0-#ppt_h/2"/>
                                          </p:val>
                                        </p:tav>
                                        <p:tav tm="100000">
                                          <p:val>
                                            <p:strVal val="#ppt_y"/>
                                          </p:val>
                                        </p:tav>
                                      </p:tavLst>
                                    </p:anim>
                                  </p:childTnLst>
                                </p:cTn>
                              </p:par>
                              <p:par>
                                <p:cTn id="145" presetID="2" presetClass="entr" presetSubtype="1" fill="hold" nodeType="withEffect">
                                  <p:stCondLst>
                                    <p:cond delay="0"/>
                                  </p:stCondLst>
                                  <p:childTnLst>
                                    <p:set>
                                      <p:cBhvr>
                                        <p:cTn id="146" dur="1" fill="hold">
                                          <p:stCondLst>
                                            <p:cond delay="0"/>
                                          </p:stCondLst>
                                        </p:cTn>
                                        <p:tgtEl>
                                          <p:spTgt spid="49"/>
                                        </p:tgtEl>
                                        <p:attrNameLst>
                                          <p:attrName>style.visibility</p:attrName>
                                        </p:attrNameLst>
                                      </p:cBhvr>
                                      <p:to>
                                        <p:strVal val="visible"/>
                                      </p:to>
                                    </p:set>
                                    <p:anim calcmode="lin" valueType="num">
                                      <p:cBhvr additive="base">
                                        <p:cTn id="147" dur="1000" fill="hold"/>
                                        <p:tgtEl>
                                          <p:spTgt spid="49"/>
                                        </p:tgtEl>
                                        <p:attrNameLst>
                                          <p:attrName>ppt_x</p:attrName>
                                        </p:attrNameLst>
                                      </p:cBhvr>
                                      <p:tavLst>
                                        <p:tav tm="0">
                                          <p:val>
                                            <p:strVal val="#ppt_x"/>
                                          </p:val>
                                        </p:tav>
                                        <p:tav tm="100000">
                                          <p:val>
                                            <p:strVal val="#ppt_x"/>
                                          </p:val>
                                        </p:tav>
                                      </p:tavLst>
                                    </p:anim>
                                    <p:anim calcmode="lin" valueType="num">
                                      <p:cBhvr additive="base">
                                        <p:cTn id="148" dur="1000" fill="hold"/>
                                        <p:tgtEl>
                                          <p:spTgt spid="49"/>
                                        </p:tgtEl>
                                        <p:attrNameLst>
                                          <p:attrName>ppt_y</p:attrName>
                                        </p:attrNameLst>
                                      </p:cBhvr>
                                      <p:tavLst>
                                        <p:tav tm="0">
                                          <p:val>
                                            <p:strVal val="0-#ppt_h/2"/>
                                          </p:val>
                                        </p:tav>
                                        <p:tav tm="100000">
                                          <p:val>
                                            <p:strVal val="#ppt_y"/>
                                          </p:val>
                                        </p:tav>
                                      </p:tavLst>
                                    </p:anim>
                                  </p:childTnLst>
                                </p:cTn>
                              </p:par>
                              <p:par>
                                <p:cTn id="149" presetID="2" presetClass="entr" presetSubtype="1" fill="hold" nodeType="withEffect">
                                  <p:stCondLst>
                                    <p:cond delay="0"/>
                                  </p:stCondLst>
                                  <p:childTnLst>
                                    <p:set>
                                      <p:cBhvr>
                                        <p:cTn id="150" dur="1" fill="hold">
                                          <p:stCondLst>
                                            <p:cond delay="0"/>
                                          </p:stCondLst>
                                        </p:cTn>
                                        <p:tgtEl>
                                          <p:spTgt spid="50"/>
                                        </p:tgtEl>
                                        <p:attrNameLst>
                                          <p:attrName>style.visibility</p:attrName>
                                        </p:attrNameLst>
                                      </p:cBhvr>
                                      <p:to>
                                        <p:strVal val="visible"/>
                                      </p:to>
                                    </p:set>
                                    <p:anim calcmode="lin" valueType="num">
                                      <p:cBhvr additive="base">
                                        <p:cTn id="151" dur="1000" fill="hold"/>
                                        <p:tgtEl>
                                          <p:spTgt spid="50"/>
                                        </p:tgtEl>
                                        <p:attrNameLst>
                                          <p:attrName>ppt_x</p:attrName>
                                        </p:attrNameLst>
                                      </p:cBhvr>
                                      <p:tavLst>
                                        <p:tav tm="0">
                                          <p:val>
                                            <p:strVal val="#ppt_x"/>
                                          </p:val>
                                        </p:tav>
                                        <p:tav tm="100000">
                                          <p:val>
                                            <p:strVal val="#ppt_x"/>
                                          </p:val>
                                        </p:tav>
                                      </p:tavLst>
                                    </p:anim>
                                    <p:anim calcmode="lin" valueType="num">
                                      <p:cBhvr additive="base">
                                        <p:cTn id="152" dur="1000" fill="hold"/>
                                        <p:tgtEl>
                                          <p:spTgt spid="50"/>
                                        </p:tgtEl>
                                        <p:attrNameLst>
                                          <p:attrName>ppt_y</p:attrName>
                                        </p:attrNameLst>
                                      </p:cBhvr>
                                      <p:tavLst>
                                        <p:tav tm="0">
                                          <p:val>
                                            <p:strVal val="0-#ppt_h/2"/>
                                          </p:val>
                                        </p:tav>
                                        <p:tav tm="100000">
                                          <p:val>
                                            <p:strVal val="#ppt_y"/>
                                          </p:val>
                                        </p:tav>
                                      </p:tavLst>
                                    </p:anim>
                                  </p:childTnLst>
                                </p:cTn>
                              </p:par>
                              <p:par>
                                <p:cTn id="153" presetID="2" presetClass="entr" presetSubtype="1" fill="hold" grpId="0" nodeType="withEffect">
                                  <p:stCondLst>
                                    <p:cond delay="0"/>
                                  </p:stCondLst>
                                  <p:childTnLst>
                                    <p:set>
                                      <p:cBhvr>
                                        <p:cTn id="154" dur="1" fill="hold">
                                          <p:stCondLst>
                                            <p:cond delay="0"/>
                                          </p:stCondLst>
                                        </p:cTn>
                                        <p:tgtEl>
                                          <p:spTgt spid="51"/>
                                        </p:tgtEl>
                                        <p:attrNameLst>
                                          <p:attrName>style.visibility</p:attrName>
                                        </p:attrNameLst>
                                      </p:cBhvr>
                                      <p:to>
                                        <p:strVal val="visible"/>
                                      </p:to>
                                    </p:set>
                                    <p:anim calcmode="lin" valueType="num">
                                      <p:cBhvr additive="base">
                                        <p:cTn id="155" dur="1000" fill="hold"/>
                                        <p:tgtEl>
                                          <p:spTgt spid="51"/>
                                        </p:tgtEl>
                                        <p:attrNameLst>
                                          <p:attrName>ppt_x</p:attrName>
                                        </p:attrNameLst>
                                      </p:cBhvr>
                                      <p:tavLst>
                                        <p:tav tm="0">
                                          <p:val>
                                            <p:strVal val="#ppt_x"/>
                                          </p:val>
                                        </p:tav>
                                        <p:tav tm="100000">
                                          <p:val>
                                            <p:strVal val="#ppt_x"/>
                                          </p:val>
                                        </p:tav>
                                      </p:tavLst>
                                    </p:anim>
                                    <p:anim calcmode="lin" valueType="num">
                                      <p:cBhvr additive="base">
                                        <p:cTn id="156" dur="1000" fill="hold"/>
                                        <p:tgtEl>
                                          <p:spTgt spid="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9" grpId="0" animBg="1"/>
      <p:bldP spid="30" grpId="0" animBg="1"/>
      <p:bldP spid="31" grpId="0" animBg="1"/>
      <p:bldP spid="32" grpId="0" animBg="1"/>
      <p:bldP spid="33" grpId="0" animBg="1"/>
      <p:bldP spid="34" grpId="0" animBg="1"/>
      <p:bldP spid="43" grpId="0" animBg="1"/>
      <p:bldP spid="5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65394" y="77700"/>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（四）创新生态式数字资源建设环境</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48"/>
          <p:cNvGrpSpPr>
            <a:grpSpLocks/>
          </p:cNvGrpSpPr>
          <p:nvPr/>
        </p:nvGrpSpPr>
        <p:grpSpPr bwMode="auto">
          <a:xfrm>
            <a:off x="2843362" y="639285"/>
            <a:ext cx="742950" cy="971550"/>
            <a:chOff x="0" y="0"/>
            <a:chExt cx="990600" cy="1295400"/>
          </a:xfrm>
        </p:grpSpPr>
        <p:pic>
          <p:nvPicPr>
            <p:cNvPr id="4" name="Picture 4" descr="cd_box"/>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 y="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5"/>
            <p:cNvSpPr>
              <a:spLocks noChangeArrowheads="1"/>
            </p:cNvSpPr>
            <p:nvPr/>
          </p:nvSpPr>
          <p:spPr bwMode="auto">
            <a:xfrm>
              <a:off x="0" y="914400"/>
              <a:ext cx="990600" cy="381000"/>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校本资源</a:t>
              </a:r>
              <a:endParaRPr lang="en-US" sz="1400">
                <a:solidFill>
                  <a:srgbClr val="373737"/>
                </a:solidFill>
                <a:latin typeface="微软雅黑" pitchFamily="34" charset="-122"/>
                <a:ea typeface="微软雅黑" pitchFamily="34" charset="-122"/>
                <a:sym typeface="微软雅黑" pitchFamily="34" charset="-122"/>
              </a:endParaRPr>
            </a:p>
          </p:txBody>
        </p:sp>
      </p:grpSp>
      <p:grpSp>
        <p:nvGrpSpPr>
          <p:cNvPr id="6" name="Group 12"/>
          <p:cNvGrpSpPr>
            <a:grpSpLocks/>
          </p:cNvGrpSpPr>
          <p:nvPr/>
        </p:nvGrpSpPr>
        <p:grpSpPr bwMode="auto">
          <a:xfrm>
            <a:off x="1871812" y="639285"/>
            <a:ext cx="742950" cy="971550"/>
            <a:chOff x="0" y="0"/>
            <a:chExt cx="624" cy="816"/>
          </a:xfrm>
        </p:grpSpPr>
        <p:pic>
          <p:nvPicPr>
            <p:cNvPr id="7" name="Picture 13" descr="browser_window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 y="0"/>
              <a:ext cx="576"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4"/>
            <p:cNvSpPr>
              <a:spLocks noChangeArrowheads="1"/>
            </p:cNvSpPr>
            <p:nvPr/>
          </p:nvSpPr>
          <p:spPr bwMode="auto">
            <a:xfrm>
              <a:off x="0" y="576"/>
              <a:ext cx="624" cy="240"/>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课堂录制</a:t>
              </a:r>
              <a:endParaRPr lang="zh-CN" altLang="en-US"/>
            </a:p>
          </p:txBody>
        </p:sp>
      </p:grpSp>
      <p:sp>
        <p:nvSpPr>
          <p:cNvPr id="10" name="AutoShape 23"/>
          <p:cNvSpPr>
            <a:spLocks noChangeArrowheads="1"/>
          </p:cNvSpPr>
          <p:nvPr/>
        </p:nvSpPr>
        <p:spPr bwMode="auto">
          <a:xfrm>
            <a:off x="683569" y="566260"/>
            <a:ext cx="5778103" cy="1085850"/>
          </a:xfrm>
          <a:prstGeom prst="roundRect">
            <a:avLst>
              <a:gd name="adj" fmla="val 16667"/>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solidFill>
                <a:srgbClr val="000000"/>
              </a:solidFill>
              <a:latin typeface="微软雅黑" pitchFamily="34" charset="-122"/>
              <a:ea typeface="微软雅黑" pitchFamily="34" charset="-122"/>
              <a:sym typeface="微软雅黑" pitchFamily="34" charset="-122"/>
            </a:endParaRPr>
          </a:p>
        </p:txBody>
      </p:sp>
      <p:sp>
        <p:nvSpPr>
          <p:cNvPr id="11" name="Rectangle 24"/>
          <p:cNvSpPr>
            <a:spLocks noChangeArrowheads="1"/>
          </p:cNvSpPr>
          <p:nvPr/>
        </p:nvSpPr>
        <p:spPr bwMode="auto">
          <a:xfrm>
            <a:off x="494318" y="809446"/>
            <a:ext cx="348853" cy="7694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sz="1100" dirty="0">
                <a:solidFill>
                  <a:srgbClr val="557CE2"/>
                </a:solidFill>
                <a:latin typeface="微软雅黑" pitchFamily="34" charset="-122"/>
                <a:ea typeface="微软雅黑" pitchFamily="34" charset="-122"/>
                <a:sym typeface="微软雅黑" pitchFamily="34" charset="-122"/>
              </a:rPr>
              <a:t>资源来源</a:t>
            </a:r>
            <a:endParaRPr lang="zh-CN" altLang="en-US" sz="1100" dirty="0"/>
          </a:p>
        </p:txBody>
      </p:sp>
      <p:sp>
        <p:nvSpPr>
          <p:cNvPr id="12" name="AutoShape 25"/>
          <p:cNvSpPr>
            <a:spLocks noChangeArrowheads="1"/>
          </p:cNvSpPr>
          <p:nvPr/>
        </p:nvSpPr>
        <p:spPr bwMode="auto">
          <a:xfrm>
            <a:off x="683568" y="3137912"/>
            <a:ext cx="5861447" cy="1069975"/>
          </a:xfrm>
          <a:prstGeom prst="roundRect">
            <a:avLst>
              <a:gd name="adj" fmla="val 16667"/>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solidFill>
                <a:srgbClr val="000000"/>
              </a:solidFill>
              <a:latin typeface="微软雅黑" pitchFamily="34" charset="-122"/>
              <a:ea typeface="微软雅黑" pitchFamily="34" charset="-122"/>
              <a:sym typeface="微软雅黑" pitchFamily="34" charset="-122"/>
            </a:endParaRPr>
          </a:p>
        </p:txBody>
      </p:sp>
      <p:sp>
        <p:nvSpPr>
          <p:cNvPr id="13" name="Rectangle 26"/>
          <p:cNvSpPr>
            <a:spLocks noChangeArrowheads="1"/>
          </p:cNvSpPr>
          <p:nvPr/>
        </p:nvSpPr>
        <p:spPr bwMode="auto">
          <a:xfrm>
            <a:off x="805141" y="3013392"/>
            <a:ext cx="156966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dirty="0">
                <a:solidFill>
                  <a:srgbClr val="538CD5"/>
                </a:solidFill>
                <a:latin typeface="微软雅黑" pitchFamily="34" charset="-122"/>
                <a:ea typeface="微软雅黑" pitchFamily="34" charset="-122"/>
                <a:sym typeface="微软雅黑" pitchFamily="34" charset="-122"/>
              </a:rPr>
              <a:t>资源应用平台</a:t>
            </a:r>
            <a:endParaRPr lang="en-US" dirty="0">
              <a:solidFill>
                <a:srgbClr val="538CD5"/>
              </a:solidFill>
              <a:latin typeface="微软雅黑" pitchFamily="34" charset="-122"/>
              <a:ea typeface="微软雅黑" pitchFamily="34" charset="-122"/>
              <a:sym typeface="微软雅黑" pitchFamily="34" charset="-122"/>
            </a:endParaRPr>
          </a:p>
        </p:txBody>
      </p:sp>
      <p:sp>
        <p:nvSpPr>
          <p:cNvPr id="14" name="AutoShape 38"/>
          <p:cNvSpPr>
            <a:spLocks noChangeArrowheads="1"/>
          </p:cNvSpPr>
          <p:nvPr/>
        </p:nvSpPr>
        <p:spPr bwMode="auto">
          <a:xfrm>
            <a:off x="683569" y="1902936"/>
            <a:ext cx="4950619" cy="1112738"/>
          </a:xfrm>
          <a:prstGeom prst="roundRect">
            <a:avLst>
              <a:gd name="adj" fmla="val 16667"/>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sz="2800">
              <a:solidFill>
                <a:srgbClr val="000000"/>
              </a:solidFill>
              <a:latin typeface="微软雅黑" pitchFamily="34" charset="-122"/>
              <a:ea typeface="微软雅黑" pitchFamily="34" charset="-122"/>
              <a:sym typeface="微软雅黑" pitchFamily="34" charset="-122"/>
            </a:endParaRPr>
          </a:p>
        </p:txBody>
      </p:sp>
      <p:sp>
        <p:nvSpPr>
          <p:cNvPr id="15" name="AutoShape 40"/>
          <p:cNvSpPr>
            <a:spLocks noChangeArrowheads="1"/>
          </p:cNvSpPr>
          <p:nvPr/>
        </p:nvSpPr>
        <p:spPr bwMode="auto">
          <a:xfrm>
            <a:off x="845493" y="2604611"/>
            <a:ext cx="742950" cy="406400"/>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资源维护</a:t>
            </a:r>
          </a:p>
        </p:txBody>
      </p:sp>
      <p:sp>
        <p:nvSpPr>
          <p:cNvPr id="16" name="AutoShape 42"/>
          <p:cNvSpPr>
            <a:spLocks noChangeArrowheads="1"/>
          </p:cNvSpPr>
          <p:nvPr/>
        </p:nvSpPr>
        <p:spPr bwMode="auto">
          <a:xfrm>
            <a:off x="1794421" y="2609373"/>
            <a:ext cx="742950" cy="404813"/>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资源编目</a:t>
            </a:r>
            <a:endParaRPr lang="zh-CN" altLang="en-US"/>
          </a:p>
        </p:txBody>
      </p:sp>
      <p:sp>
        <p:nvSpPr>
          <p:cNvPr id="17" name="AutoShape 44"/>
          <p:cNvSpPr>
            <a:spLocks noChangeArrowheads="1"/>
          </p:cNvSpPr>
          <p:nvPr/>
        </p:nvSpPr>
        <p:spPr bwMode="auto">
          <a:xfrm>
            <a:off x="2765971" y="2609373"/>
            <a:ext cx="742950" cy="404813"/>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资源上传</a:t>
            </a:r>
          </a:p>
        </p:txBody>
      </p:sp>
      <p:sp>
        <p:nvSpPr>
          <p:cNvPr id="18" name="AutoShape 46"/>
          <p:cNvSpPr>
            <a:spLocks noChangeArrowheads="1"/>
          </p:cNvSpPr>
          <p:nvPr/>
        </p:nvSpPr>
        <p:spPr bwMode="auto">
          <a:xfrm>
            <a:off x="3737521" y="2609373"/>
            <a:ext cx="742950" cy="404813"/>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资源发布</a:t>
            </a:r>
            <a:endParaRPr lang="zh-CN" altLang="en-US"/>
          </a:p>
        </p:txBody>
      </p:sp>
      <p:sp>
        <p:nvSpPr>
          <p:cNvPr id="19" name="AutoShape 40"/>
          <p:cNvSpPr>
            <a:spLocks noChangeArrowheads="1"/>
          </p:cNvSpPr>
          <p:nvPr/>
        </p:nvSpPr>
        <p:spPr bwMode="auto">
          <a:xfrm>
            <a:off x="855018" y="3736398"/>
            <a:ext cx="742950" cy="406400"/>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在线播放</a:t>
            </a:r>
          </a:p>
        </p:txBody>
      </p:sp>
      <p:sp>
        <p:nvSpPr>
          <p:cNvPr id="20" name="AutoShape 40"/>
          <p:cNvSpPr>
            <a:spLocks noChangeArrowheads="1"/>
          </p:cNvSpPr>
          <p:nvPr/>
        </p:nvSpPr>
        <p:spPr bwMode="auto">
          <a:xfrm>
            <a:off x="1831331" y="3741161"/>
            <a:ext cx="742950" cy="404812"/>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资源检索</a:t>
            </a:r>
            <a:endParaRPr lang="en-US" sz="1400">
              <a:solidFill>
                <a:srgbClr val="373737"/>
              </a:solidFill>
              <a:latin typeface="微软雅黑" pitchFamily="34" charset="-122"/>
              <a:ea typeface="微软雅黑" pitchFamily="34" charset="-122"/>
              <a:sym typeface="微软雅黑" pitchFamily="34" charset="-122"/>
            </a:endParaRPr>
          </a:p>
        </p:txBody>
      </p:sp>
      <p:sp>
        <p:nvSpPr>
          <p:cNvPr id="21" name="AutoShape 40"/>
          <p:cNvSpPr>
            <a:spLocks noChangeArrowheads="1"/>
          </p:cNvSpPr>
          <p:nvPr/>
        </p:nvSpPr>
        <p:spPr bwMode="auto">
          <a:xfrm>
            <a:off x="2794546" y="3741161"/>
            <a:ext cx="742950" cy="404812"/>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资源下载</a:t>
            </a:r>
            <a:endParaRPr lang="en-US" sz="1400">
              <a:solidFill>
                <a:srgbClr val="373737"/>
              </a:solidFill>
              <a:latin typeface="微软雅黑" pitchFamily="34" charset="-122"/>
              <a:ea typeface="微软雅黑" pitchFamily="34" charset="-122"/>
              <a:sym typeface="微软雅黑" pitchFamily="34" charset="-122"/>
            </a:endParaRPr>
          </a:p>
        </p:txBody>
      </p:sp>
      <p:sp>
        <p:nvSpPr>
          <p:cNvPr id="22" name="Rectangle 39"/>
          <p:cNvSpPr>
            <a:spLocks noChangeArrowheads="1"/>
          </p:cNvSpPr>
          <p:nvPr/>
        </p:nvSpPr>
        <p:spPr bwMode="auto">
          <a:xfrm>
            <a:off x="760215" y="1782823"/>
            <a:ext cx="156091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dirty="0">
                <a:solidFill>
                  <a:srgbClr val="538CD5"/>
                </a:solidFill>
                <a:latin typeface="微软雅黑" pitchFamily="34" charset="-122"/>
                <a:ea typeface="微软雅黑" pitchFamily="34" charset="-122"/>
                <a:sym typeface="微软雅黑" pitchFamily="34" charset="-122"/>
              </a:rPr>
              <a:t>资源管理平台</a:t>
            </a:r>
            <a:endParaRPr lang="en-US" dirty="0">
              <a:solidFill>
                <a:srgbClr val="538CD5"/>
              </a:solidFill>
              <a:latin typeface="微软雅黑" pitchFamily="34" charset="-122"/>
              <a:ea typeface="微软雅黑" pitchFamily="34" charset="-122"/>
              <a:sym typeface="微软雅黑" pitchFamily="34" charset="-122"/>
            </a:endParaRPr>
          </a:p>
        </p:txBody>
      </p:sp>
      <p:grpSp>
        <p:nvGrpSpPr>
          <p:cNvPr id="23" name="组合 49"/>
          <p:cNvGrpSpPr>
            <a:grpSpLocks/>
          </p:cNvGrpSpPr>
          <p:nvPr/>
        </p:nvGrpSpPr>
        <p:grpSpPr bwMode="auto">
          <a:xfrm>
            <a:off x="3761334" y="639286"/>
            <a:ext cx="742950" cy="974725"/>
            <a:chOff x="0" y="0"/>
            <a:chExt cx="990600" cy="1300162"/>
          </a:xfrm>
        </p:grpSpPr>
        <p:sp>
          <p:nvSpPr>
            <p:cNvPr id="24" name="AutoShape 8"/>
            <p:cNvSpPr>
              <a:spLocks noChangeArrowheads="1"/>
            </p:cNvSpPr>
            <p:nvPr/>
          </p:nvSpPr>
          <p:spPr bwMode="auto">
            <a:xfrm>
              <a:off x="0" y="919162"/>
              <a:ext cx="990600" cy="381000"/>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校际交换</a:t>
              </a:r>
              <a:endParaRPr lang="zh-CN" altLang="en-US"/>
            </a:p>
          </p:txBody>
        </p:sp>
        <p:pic>
          <p:nvPicPr>
            <p:cNvPr id="2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124" y="0"/>
              <a:ext cx="6731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组合 50"/>
          <p:cNvGrpSpPr>
            <a:grpSpLocks/>
          </p:cNvGrpSpPr>
          <p:nvPr/>
        </p:nvGrpSpPr>
        <p:grpSpPr bwMode="auto">
          <a:xfrm>
            <a:off x="899071" y="801211"/>
            <a:ext cx="742950" cy="814387"/>
            <a:chOff x="0" y="0"/>
            <a:chExt cx="990600" cy="1085848"/>
          </a:xfrm>
        </p:grpSpPr>
        <p:sp>
          <p:nvSpPr>
            <p:cNvPr id="27" name="AutoShape 11"/>
            <p:cNvSpPr>
              <a:spLocks noChangeArrowheads="1"/>
            </p:cNvSpPr>
            <p:nvPr/>
          </p:nvSpPr>
          <p:spPr bwMode="auto">
            <a:xfrm>
              <a:off x="0" y="704849"/>
              <a:ext cx="990600" cy="380999"/>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校园</a:t>
              </a:r>
              <a:r>
                <a:rPr lang="en-US" altLang="zh-CN" sz="1400">
                  <a:solidFill>
                    <a:srgbClr val="373737"/>
                  </a:solidFill>
                  <a:latin typeface="微软雅黑" pitchFamily="34" charset="-122"/>
                  <a:ea typeface="微软雅黑" pitchFamily="34" charset="-122"/>
                  <a:sym typeface="微软雅黑" pitchFamily="34" charset="-122"/>
                </a:rPr>
                <a:t>IPTV</a:t>
              </a:r>
            </a:p>
          </p:txBody>
        </p:sp>
        <p:pic>
          <p:nvPicPr>
            <p:cNvPr id="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046" y="0"/>
              <a:ext cx="726622"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下箭头 43"/>
          <p:cNvSpPr>
            <a:spLocks noChangeArrowheads="1"/>
          </p:cNvSpPr>
          <p:nvPr/>
        </p:nvSpPr>
        <p:spPr bwMode="auto">
          <a:xfrm>
            <a:off x="2544516" y="3021446"/>
            <a:ext cx="270272" cy="589002"/>
          </a:xfrm>
          <a:prstGeom prst="downArrow">
            <a:avLst>
              <a:gd name="adj1" fmla="val 50000"/>
              <a:gd name="adj2" fmla="val 50013"/>
            </a:avLst>
          </a:prstGeom>
          <a:solidFill>
            <a:srgbClr val="77C1C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endParaRPr lang="zh-CN" altLang="en-US" sz="2800">
              <a:solidFill>
                <a:srgbClr val="000000"/>
              </a:solidFill>
              <a:latin typeface="微软雅黑" pitchFamily="34" charset="-122"/>
              <a:ea typeface="微软雅黑" pitchFamily="34" charset="-122"/>
              <a:sym typeface="微软雅黑" pitchFamily="34" charset="-122"/>
            </a:endParaRPr>
          </a:p>
        </p:txBody>
      </p:sp>
      <p:sp>
        <p:nvSpPr>
          <p:cNvPr id="30" name="AutoShape 46"/>
          <p:cNvSpPr>
            <a:spLocks noChangeArrowheads="1"/>
          </p:cNvSpPr>
          <p:nvPr/>
        </p:nvSpPr>
        <p:spPr bwMode="auto">
          <a:xfrm>
            <a:off x="4720977" y="2609373"/>
            <a:ext cx="742950" cy="404813"/>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资源权限</a:t>
            </a:r>
          </a:p>
        </p:txBody>
      </p:sp>
      <p:sp>
        <p:nvSpPr>
          <p:cNvPr id="31" name="AutoShape 40"/>
          <p:cNvSpPr>
            <a:spLocks noChangeArrowheads="1"/>
          </p:cNvSpPr>
          <p:nvPr/>
        </p:nvSpPr>
        <p:spPr bwMode="auto">
          <a:xfrm>
            <a:off x="5671096" y="3736399"/>
            <a:ext cx="742950" cy="404813"/>
          </a:xfrm>
          <a:prstGeom prst="roundRect">
            <a:avLst>
              <a:gd name="adj" fmla="val 16667"/>
            </a:avLst>
          </a:prstGeom>
          <a:solidFill>
            <a:srgbClr val="E1B4B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移动互联</a:t>
            </a:r>
            <a:endParaRPr lang="zh-CN" altLang="en-US"/>
          </a:p>
        </p:txBody>
      </p:sp>
      <p:sp>
        <p:nvSpPr>
          <p:cNvPr id="32" name="AutoShape 40"/>
          <p:cNvSpPr>
            <a:spLocks noChangeArrowheads="1"/>
          </p:cNvSpPr>
          <p:nvPr/>
        </p:nvSpPr>
        <p:spPr bwMode="auto">
          <a:xfrm>
            <a:off x="4723359" y="3741161"/>
            <a:ext cx="742950" cy="404812"/>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资源整合</a:t>
            </a:r>
            <a:endParaRPr lang="zh-CN" altLang="en-US"/>
          </a:p>
        </p:txBody>
      </p:sp>
      <p:sp>
        <p:nvSpPr>
          <p:cNvPr id="33" name="AutoShape 40"/>
          <p:cNvSpPr>
            <a:spLocks noChangeArrowheads="1"/>
          </p:cNvSpPr>
          <p:nvPr/>
        </p:nvSpPr>
        <p:spPr bwMode="auto">
          <a:xfrm>
            <a:off x="3819675" y="3739574"/>
            <a:ext cx="742950" cy="406400"/>
          </a:xfrm>
          <a:prstGeom prst="roundRect">
            <a:avLst>
              <a:gd name="adj" fmla="val 16667"/>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资源共享</a:t>
            </a:r>
            <a:endParaRPr lang="zh-CN" altLang="en-US"/>
          </a:p>
        </p:txBody>
      </p:sp>
      <p:sp>
        <p:nvSpPr>
          <p:cNvPr id="34" name="下箭头 43"/>
          <p:cNvSpPr>
            <a:spLocks noChangeArrowheads="1"/>
          </p:cNvSpPr>
          <p:nvPr/>
        </p:nvSpPr>
        <p:spPr bwMode="auto">
          <a:xfrm>
            <a:off x="2519512" y="1703920"/>
            <a:ext cx="270272" cy="589002"/>
          </a:xfrm>
          <a:prstGeom prst="downArrow">
            <a:avLst>
              <a:gd name="adj1" fmla="val 50000"/>
              <a:gd name="adj2" fmla="val 49921"/>
            </a:avLst>
          </a:prstGeom>
          <a:solidFill>
            <a:srgbClr val="77C1C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endParaRPr lang="zh-CN" altLang="en-US" sz="2800">
              <a:solidFill>
                <a:srgbClr val="000000"/>
              </a:solidFill>
              <a:latin typeface="微软雅黑" pitchFamily="34" charset="-122"/>
              <a:ea typeface="微软雅黑" pitchFamily="34" charset="-122"/>
              <a:sym typeface="微软雅黑" pitchFamily="34" charset="-122"/>
            </a:endParaRPr>
          </a:p>
        </p:txBody>
      </p:sp>
      <p:pic>
        <p:nvPicPr>
          <p:cNvPr id="35" name="Picture 35" descr="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7418" y="2118835"/>
            <a:ext cx="4857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6" descr="3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25390" y="2118835"/>
            <a:ext cx="4857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7" descr="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33726" y="3288723"/>
            <a:ext cx="539353"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94571" y="3264912"/>
            <a:ext cx="358379"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9" descr="3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42422" y="3309362"/>
            <a:ext cx="43219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42" descr="01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07419" y="3368099"/>
            <a:ext cx="378619"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3" descr="00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95999" y="2172811"/>
            <a:ext cx="432197"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6" descr="3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23259" y="2172811"/>
            <a:ext cx="4857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圆角矩形 47"/>
          <p:cNvSpPr>
            <a:spLocks noChangeArrowheads="1"/>
          </p:cNvSpPr>
          <p:nvPr/>
        </p:nvSpPr>
        <p:spPr bwMode="auto">
          <a:xfrm>
            <a:off x="566888" y="1720372"/>
            <a:ext cx="6054328" cy="2591445"/>
          </a:xfrm>
          <a:prstGeom prst="roundRect">
            <a:avLst>
              <a:gd name="adj" fmla="val 10051"/>
            </a:avLst>
          </a:prstGeom>
          <a:noFill/>
          <a:ln w="38100">
            <a:solidFill>
              <a:srgbClr val="00B050"/>
            </a:solidFill>
            <a:round/>
            <a:headEnd/>
            <a:tailEnd/>
          </a:ln>
          <a:effectLst>
            <a:outerShdw dist="38100" dir="5400000" algn="ctr"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a:endParaRPr lang="zh-CN" altLang="en-US" sz="1100">
              <a:solidFill>
                <a:srgbClr val="376092"/>
              </a:solidFill>
              <a:latin typeface="微软雅黑" pitchFamily="34" charset="-122"/>
              <a:ea typeface="微软雅黑" pitchFamily="34" charset="-122"/>
              <a:sym typeface="微软雅黑" pitchFamily="34" charset="-122"/>
            </a:endParaRPr>
          </a:p>
        </p:txBody>
      </p:sp>
      <p:grpSp>
        <p:nvGrpSpPr>
          <p:cNvPr id="44" name="组合 49"/>
          <p:cNvGrpSpPr>
            <a:grpSpLocks/>
          </p:cNvGrpSpPr>
          <p:nvPr/>
        </p:nvGrpSpPr>
        <p:grpSpPr bwMode="auto">
          <a:xfrm>
            <a:off x="4625727" y="644047"/>
            <a:ext cx="742950" cy="969963"/>
            <a:chOff x="0" y="0"/>
            <a:chExt cx="990600" cy="1293842"/>
          </a:xfrm>
        </p:grpSpPr>
        <p:sp>
          <p:nvSpPr>
            <p:cNvPr id="45" name="AutoShape 8"/>
            <p:cNvSpPr>
              <a:spLocks noChangeArrowheads="1"/>
            </p:cNvSpPr>
            <p:nvPr/>
          </p:nvSpPr>
          <p:spPr bwMode="auto">
            <a:xfrm>
              <a:off x="0" y="908442"/>
              <a:ext cx="990600" cy="385400"/>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solidFill>
                    <a:srgbClr val="373737"/>
                  </a:solidFill>
                  <a:latin typeface="微软雅黑" pitchFamily="34" charset="-122"/>
                  <a:ea typeface="微软雅黑" pitchFamily="34" charset="-122"/>
                  <a:sym typeface="微软雅黑" pitchFamily="34" charset="-122"/>
                </a:rPr>
                <a:t>校企合作</a:t>
              </a:r>
              <a:endParaRPr lang="zh-CN" altLang="en-US"/>
            </a:p>
          </p:txBody>
        </p:sp>
        <p:pic>
          <p:nvPicPr>
            <p:cNvPr id="46"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82641" y="0"/>
              <a:ext cx="573396" cy="74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7" name="Picture 3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74695" y="3269673"/>
            <a:ext cx="334565"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3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29225" y="3255386"/>
            <a:ext cx="323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3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957663" y="2109310"/>
            <a:ext cx="359569"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619901" y="604360"/>
            <a:ext cx="573881"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AutoShape 8"/>
          <p:cNvSpPr>
            <a:spLocks noChangeArrowheads="1"/>
          </p:cNvSpPr>
          <p:nvPr/>
        </p:nvSpPr>
        <p:spPr bwMode="auto">
          <a:xfrm>
            <a:off x="5503219" y="1321911"/>
            <a:ext cx="910828" cy="288925"/>
          </a:xfrm>
          <a:prstGeom prst="roundRect">
            <a:avLst>
              <a:gd name="adj" fmla="val 1666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zh-CN" altLang="en-US" sz="1400">
                <a:latin typeface="微软雅黑" pitchFamily="34" charset="-122"/>
                <a:ea typeface="微软雅黑" pitchFamily="34" charset="-122"/>
              </a:rPr>
              <a:t>国家开放大学</a:t>
            </a:r>
          </a:p>
        </p:txBody>
      </p:sp>
      <p:sp>
        <p:nvSpPr>
          <p:cNvPr id="52" name="圆角矩形 51"/>
          <p:cNvSpPr/>
          <p:nvPr/>
        </p:nvSpPr>
        <p:spPr>
          <a:xfrm>
            <a:off x="590827" y="4451020"/>
            <a:ext cx="861318"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多种资源格式</a:t>
            </a:r>
          </a:p>
        </p:txBody>
      </p:sp>
      <p:sp>
        <p:nvSpPr>
          <p:cNvPr id="53" name="圆角矩形 52"/>
          <p:cNvSpPr/>
          <p:nvPr/>
        </p:nvSpPr>
        <p:spPr>
          <a:xfrm>
            <a:off x="1502648" y="4451020"/>
            <a:ext cx="861318"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自动安装部署</a:t>
            </a:r>
          </a:p>
        </p:txBody>
      </p:sp>
      <p:sp>
        <p:nvSpPr>
          <p:cNvPr id="54" name="圆角矩形 53"/>
          <p:cNvSpPr/>
          <p:nvPr/>
        </p:nvSpPr>
        <p:spPr>
          <a:xfrm>
            <a:off x="2414470" y="4451020"/>
            <a:ext cx="861318"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流媒体集群</a:t>
            </a:r>
          </a:p>
        </p:txBody>
      </p:sp>
      <p:sp>
        <p:nvSpPr>
          <p:cNvPr id="55" name="圆角矩形 54"/>
          <p:cNvSpPr/>
          <p:nvPr/>
        </p:nvSpPr>
        <p:spPr>
          <a:xfrm>
            <a:off x="3326291" y="4451020"/>
            <a:ext cx="861318"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分布式存储</a:t>
            </a:r>
          </a:p>
        </p:txBody>
      </p:sp>
      <p:sp>
        <p:nvSpPr>
          <p:cNvPr id="56" name="圆角矩形 55"/>
          <p:cNvSpPr/>
          <p:nvPr/>
        </p:nvSpPr>
        <p:spPr>
          <a:xfrm>
            <a:off x="4230145" y="4451020"/>
            <a:ext cx="986364"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自动化数据处理</a:t>
            </a:r>
          </a:p>
        </p:txBody>
      </p:sp>
      <p:sp>
        <p:nvSpPr>
          <p:cNvPr id="57" name="圆角矩形 56"/>
          <p:cNvSpPr/>
          <p:nvPr/>
        </p:nvSpPr>
        <p:spPr>
          <a:xfrm>
            <a:off x="5286404" y="4451020"/>
            <a:ext cx="650557"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负载均衡</a:t>
            </a:r>
          </a:p>
        </p:txBody>
      </p:sp>
      <p:sp>
        <p:nvSpPr>
          <p:cNvPr id="58" name="圆角矩形 57"/>
          <p:cNvSpPr/>
          <p:nvPr/>
        </p:nvSpPr>
        <p:spPr>
          <a:xfrm>
            <a:off x="5999099" y="4451020"/>
            <a:ext cx="521082" cy="41975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sz="1100" dirty="0"/>
              <a:t>可扩展</a:t>
            </a:r>
          </a:p>
        </p:txBody>
      </p:sp>
      <p:sp>
        <p:nvSpPr>
          <p:cNvPr id="59" name="圆角矩形 58"/>
          <p:cNvSpPr/>
          <p:nvPr/>
        </p:nvSpPr>
        <p:spPr>
          <a:xfrm>
            <a:off x="6932353" y="801211"/>
            <a:ext cx="1824724" cy="4005751"/>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矩形 59"/>
          <p:cNvSpPr/>
          <p:nvPr/>
        </p:nvSpPr>
        <p:spPr>
          <a:xfrm>
            <a:off x="7124910" y="1014619"/>
            <a:ext cx="1609362" cy="338554"/>
          </a:xfrm>
          <a:prstGeom prst="rect">
            <a:avLst/>
          </a:prstGeom>
        </p:spPr>
        <p:txBody>
          <a:bodyPr wrap="square">
            <a:spAutoFit/>
          </a:bodyPr>
          <a:lstStyle/>
          <a:p>
            <a:r>
              <a:rPr lang="zh-CN" altLang="en-US" sz="1600" dirty="0">
                <a:latin typeface="黑体" pitchFamily="49" charset="-122"/>
                <a:ea typeface="黑体" pitchFamily="49" charset="-122"/>
              </a:rPr>
              <a:t>创新建设</a:t>
            </a:r>
            <a:r>
              <a:rPr lang="zh-CN" altLang="en-US" sz="1600" dirty="0" smtClean="0">
                <a:latin typeface="黑体" pitchFamily="49" charset="-122"/>
                <a:ea typeface="黑体" pitchFamily="49" charset="-122"/>
              </a:rPr>
              <a:t>思路</a:t>
            </a:r>
            <a:endParaRPr lang="zh-CN" altLang="en-US" sz="1600" dirty="0"/>
          </a:p>
        </p:txBody>
      </p:sp>
      <p:sp>
        <p:nvSpPr>
          <p:cNvPr id="61" name="左箭头 60"/>
          <p:cNvSpPr/>
          <p:nvPr/>
        </p:nvSpPr>
        <p:spPr>
          <a:xfrm>
            <a:off x="6776302" y="2962982"/>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矩形 61"/>
          <p:cNvSpPr/>
          <p:nvPr/>
        </p:nvSpPr>
        <p:spPr>
          <a:xfrm>
            <a:off x="6924569" y="2952845"/>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智能资源沉淀系统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63" name="左箭头 62"/>
          <p:cNvSpPr/>
          <p:nvPr/>
        </p:nvSpPr>
        <p:spPr>
          <a:xfrm>
            <a:off x="6771651" y="3755225"/>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矩形 63"/>
          <p:cNvSpPr/>
          <p:nvPr/>
        </p:nvSpPr>
        <p:spPr>
          <a:xfrm>
            <a:off x="6919918" y="3745088"/>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数字教材空间</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65" name="左箭头 64"/>
          <p:cNvSpPr/>
          <p:nvPr/>
        </p:nvSpPr>
        <p:spPr>
          <a:xfrm>
            <a:off x="6780332" y="2141317"/>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矩形 65"/>
          <p:cNvSpPr/>
          <p:nvPr/>
        </p:nvSpPr>
        <p:spPr>
          <a:xfrm>
            <a:off x="6928599" y="2131180"/>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智能资源升级系统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67" name="左箭头 66"/>
          <p:cNvSpPr/>
          <p:nvPr/>
        </p:nvSpPr>
        <p:spPr>
          <a:xfrm>
            <a:off x="6771651" y="1476005"/>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矩形 67"/>
          <p:cNvSpPr/>
          <p:nvPr/>
        </p:nvSpPr>
        <p:spPr>
          <a:xfrm>
            <a:off x="6919918" y="1465868"/>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智慧资源系统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69" name="左箭头 68"/>
          <p:cNvSpPr/>
          <p:nvPr/>
        </p:nvSpPr>
        <p:spPr>
          <a:xfrm>
            <a:off x="6793292" y="3359103"/>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矩形 69"/>
          <p:cNvSpPr/>
          <p:nvPr/>
        </p:nvSpPr>
        <p:spPr>
          <a:xfrm>
            <a:off x="6941559" y="3348966"/>
            <a:ext cx="1791343"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智能资源检索系统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3646800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ppt_x"/>
                                          </p:val>
                                        </p:tav>
                                        <p:tav tm="100000">
                                          <p:val>
                                            <p:strVal val="#ppt_x"/>
                                          </p:val>
                                        </p:tav>
                                      </p:tavLst>
                                    </p:anim>
                                    <p:anim calcmode="lin" valueType="num">
                                      <p:cBhvr additive="base">
                                        <p:cTn id="16" dur="10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fill="hold"/>
                                        <p:tgtEl>
                                          <p:spTgt spid="11"/>
                                        </p:tgtEl>
                                        <p:attrNameLst>
                                          <p:attrName>ppt_x</p:attrName>
                                        </p:attrNameLst>
                                      </p:cBhvr>
                                      <p:tavLst>
                                        <p:tav tm="0">
                                          <p:val>
                                            <p:strVal val="#ppt_x"/>
                                          </p:val>
                                        </p:tav>
                                        <p:tav tm="100000">
                                          <p:val>
                                            <p:strVal val="#ppt_x"/>
                                          </p:val>
                                        </p:tav>
                                      </p:tavLst>
                                    </p:anim>
                                    <p:anim calcmode="lin" valueType="num">
                                      <p:cBhvr additive="base">
                                        <p:cTn id="20" dur="10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000" fill="hold"/>
                                        <p:tgtEl>
                                          <p:spTgt spid="12"/>
                                        </p:tgtEl>
                                        <p:attrNameLst>
                                          <p:attrName>ppt_x</p:attrName>
                                        </p:attrNameLst>
                                      </p:cBhvr>
                                      <p:tavLst>
                                        <p:tav tm="0">
                                          <p:val>
                                            <p:strVal val="#ppt_x"/>
                                          </p:val>
                                        </p:tav>
                                        <p:tav tm="100000">
                                          <p:val>
                                            <p:strVal val="#ppt_x"/>
                                          </p:val>
                                        </p:tav>
                                      </p:tavLst>
                                    </p:anim>
                                    <p:anim calcmode="lin" valueType="num">
                                      <p:cBhvr additive="base">
                                        <p:cTn id="24" dur="1000" fill="hold"/>
                                        <p:tgtEl>
                                          <p:spTgt spid="12"/>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1000" fill="hold"/>
                                        <p:tgtEl>
                                          <p:spTgt spid="13"/>
                                        </p:tgtEl>
                                        <p:attrNameLst>
                                          <p:attrName>ppt_x</p:attrName>
                                        </p:attrNameLst>
                                      </p:cBhvr>
                                      <p:tavLst>
                                        <p:tav tm="0">
                                          <p:val>
                                            <p:strVal val="#ppt_x"/>
                                          </p:val>
                                        </p:tav>
                                        <p:tav tm="100000">
                                          <p:val>
                                            <p:strVal val="#ppt_x"/>
                                          </p:val>
                                        </p:tav>
                                      </p:tavLst>
                                    </p:anim>
                                    <p:anim calcmode="lin" valueType="num">
                                      <p:cBhvr additive="base">
                                        <p:cTn id="28" dur="1000" fill="hold"/>
                                        <p:tgtEl>
                                          <p:spTgt spid="13"/>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1000" fill="hold"/>
                                        <p:tgtEl>
                                          <p:spTgt spid="14"/>
                                        </p:tgtEl>
                                        <p:attrNameLst>
                                          <p:attrName>ppt_x</p:attrName>
                                        </p:attrNameLst>
                                      </p:cBhvr>
                                      <p:tavLst>
                                        <p:tav tm="0">
                                          <p:val>
                                            <p:strVal val="#ppt_x"/>
                                          </p:val>
                                        </p:tav>
                                        <p:tav tm="100000">
                                          <p:val>
                                            <p:strVal val="#ppt_x"/>
                                          </p:val>
                                        </p:tav>
                                      </p:tavLst>
                                    </p:anim>
                                    <p:anim calcmode="lin" valueType="num">
                                      <p:cBhvr additive="base">
                                        <p:cTn id="32" dur="1000" fill="hold"/>
                                        <p:tgtEl>
                                          <p:spTgt spid="14"/>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1000" fill="hold"/>
                                        <p:tgtEl>
                                          <p:spTgt spid="15"/>
                                        </p:tgtEl>
                                        <p:attrNameLst>
                                          <p:attrName>ppt_x</p:attrName>
                                        </p:attrNameLst>
                                      </p:cBhvr>
                                      <p:tavLst>
                                        <p:tav tm="0">
                                          <p:val>
                                            <p:strVal val="#ppt_x"/>
                                          </p:val>
                                        </p:tav>
                                        <p:tav tm="100000">
                                          <p:val>
                                            <p:strVal val="#ppt_x"/>
                                          </p:val>
                                        </p:tav>
                                      </p:tavLst>
                                    </p:anim>
                                    <p:anim calcmode="lin" valueType="num">
                                      <p:cBhvr additive="base">
                                        <p:cTn id="36" dur="1000" fill="hold"/>
                                        <p:tgtEl>
                                          <p:spTgt spid="15"/>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1000" fill="hold"/>
                                        <p:tgtEl>
                                          <p:spTgt spid="16"/>
                                        </p:tgtEl>
                                        <p:attrNameLst>
                                          <p:attrName>ppt_x</p:attrName>
                                        </p:attrNameLst>
                                      </p:cBhvr>
                                      <p:tavLst>
                                        <p:tav tm="0">
                                          <p:val>
                                            <p:strVal val="#ppt_x"/>
                                          </p:val>
                                        </p:tav>
                                        <p:tav tm="100000">
                                          <p:val>
                                            <p:strVal val="#ppt_x"/>
                                          </p:val>
                                        </p:tav>
                                      </p:tavLst>
                                    </p:anim>
                                    <p:anim calcmode="lin" valueType="num">
                                      <p:cBhvr additive="base">
                                        <p:cTn id="40" dur="1000" fill="hold"/>
                                        <p:tgtEl>
                                          <p:spTgt spid="16"/>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1000" fill="hold"/>
                                        <p:tgtEl>
                                          <p:spTgt spid="17"/>
                                        </p:tgtEl>
                                        <p:attrNameLst>
                                          <p:attrName>ppt_x</p:attrName>
                                        </p:attrNameLst>
                                      </p:cBhvr>
                                      <p:tavLst>
                                        <p:tav tm="0">
                                          <p:val>
                                            <p:strVal val="#ppt_x"/>
                                          </p:val>
                                        </p:tav>
                                        <p:tav tm="100000">
                                          <p:val>
                                            <p:strVal val="#ppt_x"/>
                                          </p:val>
                                        </p:tav>
                                      </p:tavLst>
                                    </p:anim>
                                    <p:anim calcmode="lin" valueType="num">
                                      <p:cBhvr additive="base">
                                        <p:cTn id="44" dur="1000" fill="hold"/>
                                        <p:tgtEl>
                                          <p:spTgt spid="17"/>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1000" fill="hold"/>
                                        <p:tgtEl>
                                          <p:spTgt spid="18"/>
                                        </p:tgtEl>
                                        <p:attrNameLst>
                                          <p:attrName>ppt_x</p:attrName>
                                        </p:attrNameLst>
                                      </p:cBhvr>
                                      <p:tavLst>
                                        <p:tav tm="0">
                                          <p:val>
                                            <p:strVal val="#ppt_x"/>
                                          </p:val>
                                        </p:tav>
                                        <p:tav tm="100000">
                                          <p:val>
                                            <p:strVal val="#ppt_x"/>
                                          </p:val>
                                        </p:tav>
                                      </p:tavLst>
                                    </p:anim>
                                    <p:anim calcmode="lin" valueType="num">
                                      <p:cBhvr additive="base">
                                        <p:cTn id="48" dur="1000" fill="hold"/>
                                        <p:tgtEl>
                                          <p:spTgt spid="18"/>
                                        </p:tgtEl>
                                        <p:attrNameLst>
                                          <p:attrName>ppt_y</p:attrName>
                                        </p:attrNameLst>
                                      </p:cBhvr>
                                      <p:tavLst>
                                        <p:tav tm="0">
                                          <p:val>
                                            <p:strVal val="0-#ppt_h/2"/>
                                          </p:val>
                                        </p:tav>
                                        <p:tav tm="100000">
                                          <p:val>
                                            <p:strVal val="#ppt_y"/>
                                          </p:val>
                                        </p:tav>
                                      </p:tavLst>
                                    </p:anim>
                                  </p:childTnLst>
                                </p:cTn>
                              </p:par>
                              <p:par>
                                <p:cTn id="49" presetID="2" presetClass="entr" presetSubtype="1"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1000" fill="hold"/>
                                        <p:tgtEl>
                                          <p:spTgt spid="19"/>
                                        </p:tgtEl>
                                        <p:attrNameLst>
                                          <p:attrName>ppt_x</p:attrName>
                                        </p:attrNameLst>
                                      </p:cBhvr>
                                      <p:tavLst>
                                        <p:tav tm="0">
                                          <p:val>
                                            <p:strVal val="#ppt_x"/>
                                          </p:val>
                                        </p:tav>
                                        <p:tav tm="100000">
                                          <p:val>
                                            <p:strVal val="#ppt_x"/>
                                          </p:val>
                                        </p:tav>
                                      </p:tavLst>
                                    </p:anim>
                                    <p:anim calcmode="lin" valueType="num">
                                      <p:cBhvr additive="base">
                                        <p:cTn id="52" dur="1000" fill="hold"/>
                                        <p:tgtEl>
                                          <p:spTgt spid="19"/>
                                        </p:tgtEl>
                                        <p:attrNameLst>
                                          <p:attrName>ppt_y</p:attrName>
                                        </p:attrNameLst>
                                      </p:cBhvr>
                                      <p:tavLst>
                                        <p:tav tm="0">
                                          <p:val>
                                            <p:strVal val="0-#ppt_h/2"/>
                                          </p:val>
                                        </p:tav>
                                        <p:tav tm="100000">
                                          <p:val>
                                            <p:strVal val="#ppt_y"/>
                                          </p:val>
                                        </p:tav>
                                      </p:tavLst>
                                    </p:anim>
                                  </p:childTnLst>
                                </p:cTn>
                              </p:par>
                              <p:par>
                                <p:cTn id="53" presetID="2" presetClass="entr" presetSubtype="1"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1000" fill="hold"/>
                                        <p:tgtEl>
                                          <p:spTgt spid="20"/>
                                        </p:tgtEl>
                                        <p:attrNameLst>
                                          <p:attrName>ppt_x</p:attrName>
                                        </p:attrNameLst>
                                      </p:cBhvr>
                                      <p:tavLst>
                                        <p:tav tm="0">
                                          <p:val>
                                            <p:strVal val="#ppt_x"/>
                                          </p:val>
                                        </p:tav>
                                        <p:tav tm="100000">
                                          <p:val>
                                            <p:strVal val="#ppt_x"/>
                                          </p:val>
                                        </p:tav>
                                      </p:tavLst>
                                    </p:anim>
                                    <p:anim calcmode="lin" valueType="num">
                                      <p:cBhvr additive="base">
                                        <p:cTn id="56" dur="1000" fill="hold"/>
                                        <p:tgtEl>
                                          <p:spTgt spid="20"/>
                                        </p:tgtEl>
                                        <p:attrNameLst>
                                          <p:attrName>ppt_y</p:attrName>
                                        </p:attrNameLst>
                                      </p:cBhvr>
                                      <p:tavLst>
                                        <p:tav tm="0">
                                          <p:val>
                                            <p:strVal val="0-#ppt_h/2"/>
                                          </p:val>
                                        </p:tav>
                                        <p:tav tm="100000">
                                          <p:val>
                                            <p:strVal val="#ppt_y"/>
                                          </p:val>
                                        </p:tav>
                                      </p:tavLst>
                                    </p:anim>
                                  </p:childTnLst>
                                </p:cTn>
                              </p:par>
                              <p:par>
                                <p:cTn id="57" presetID="2" presetClass="entr" presetSubtype="1"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1000" fill="hold"/>
                                        <p:tgtEl>
                                          <p:spTgt spid="21"/>
                                        </p:tgtEl>
                                        <p:attrNameLst>
                                          <p:attrName>ppt_x</p:attrName>
                                        </p:attrNameLst>
                                      </p:cBhvr>
                                      <p:tavLst>
                                        <p:tav tm="0">
                                          <p:val>
                                            <p:strVal val="#ppt_x"/>
                                          </p:val>
                                        </p:tav>
                                        <p:tav tm="100000">
                                          <p:val>
                                            <p:strVal val="#ppt_x"/>
                                          </p:val>
                                        </p:tav>
                                      </p:tavLst>
                                    </p:anim>
                                    <p:anim calcmode="lin" valueType="num">
                                      <p:cBhvr additive="base">
                                        <p:cTn id="60" dur="1000" fill="hold"/>
                                        <p:tgtEl>
                                          <p:spTgt spid="21"/>
                                        </p:tgtEl>
                                        <p:attrNameLst>
                                          <p:attrName>ppt_y</p:attrName>
                                        </p:attrNameLst>
                                      </p:cBhvr>
                                      <p:tavLst>
                                        <p:tav tm="0">
                                          <p:val>
                                            <p:strVal val="0-#ppt_h/2"/>
                                          </p:val>
                                        </p:tav>
                                        <p:tav tm="100000">
                                          <p:val>
                                            <p:strVal val="#ppt_y"/>
                                          </p:val>
                                        </p:tav>
                                      </p:tavLst>
                                    </p:anim>
                                  </p:childTnLst>
                                </p:cTn>
                              </p:par>
                              <p:par>
                                <p:cTn id="61" presetID="2" presetClass="entr" presetSubtype="1"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1000" fill="hold"/>
                                        <p:tgtEl>
                                          <p:spTgt spid="22"/>
                                        </p:tgtEl>
                                        <p:attrNameLst>
                                          <p:attrName>ppt_x</p:attrName>
                                        </p:attrNameLst>
                                      </p:cBhvr>
                                      <p:tavLst>
                                        <p:tav tm="0">
                                          <p:val>
                                            <p:strVal val="#ppt_x"/>
                                          </p:val>
                                        </p:tav>
                                        <p:tav tm="100000">
                                          <p:val>
                                            <p:strVal val="#ppt_x"/>
                                          </p:val>
                                        </p:tav>
                                      </p:tavLst>
                                    </p:anim>
                                    <p:anim calcmode="lin" valueType="num">
                                      <p:cBhvr additive="base">
                                        <p:cTn id="64" dur="1000" fill="hold"/>
                                        <p:tgtEl>
                                          <p:spTgt spid="22"/>
                                        </p:tgtEl>
                                        <p:attrNameLst>
                                          <p:attrName>ppt_y</p:attrName>
                                        </p:attrNameLst>
                                      </p:cBhvr>
                                      <p:tavLst>
                                        <p:tav tm="0">
                                          <p:val>
                                            <p:strVal val="0-#ppt_h/2"/>
                                          </p:val>
                                        </p:tav>
                                        <p:tav tm="100000">
                                          <p:val>
                                            <p:strVal val="#ppt_y"/>
                                          </p:val>
                                        </p:tav>
                                      </p:tavLst>
                                    </p:anim>
                                  </p:childTnLst>
                                </p:cTn>
                              </p:par>
                              <p:par>
                                <p:cTn id="65" presetID="2" presetClass="entr" presetSubtype="1"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1000" fill="hold"/>
                                        <p:tgtEl>
                                          <p:spTgt spid="23"/>
                                        </p:tgtEl>
                                        <p:attrNameLst>
                                          <p:attrName>ppt_x</p:attrName>
                                        </p:attrNameLst>
                                      </p:cBhvr>
                                      <p:tavLst>
                                        <p:tav tm="0">
                                          <p:val>
                                            <p:strVal val="#ppt_x"/>
                                          </p:val>
                                        </p:tav>
                                        <p:tav tm="100000">
                                          <p:val>
                                            <p:strVal val="#ppt_x"/>
                                          </p:val>
                                        </p:tav>
                                      </p:tavLst>
                                    </p:anim>
                                    <p:anim calcmode="lin" valueType="num">
                                      <p:cBhvr additive="base">
                                        <p:cTn id="68" dur="1000" fill="hold"/>
                                        <p:tgtEl>
                                          <p:spTgt spid="23"/>
                                        </p:tgtEl>
                                        <p:attrNameLst>
                                          <p:attrName>ppt_y</p:attrName>
                                        </p:attrNameLst>
                                      </p:cBhvr>
                                      <p:tavLst>
                                        <p:tav tm="0">
                                          <p:val>
                                            <p:strVal val="0-#ppt_h/2"/>
                                          </p:val>
                                        </p:tav>
                                        <p:tav tm="100000">
                                          <p:val>
                                            <p:strVal val="#ppt_y"/>
                                          </p:val>
                                        </p:tav>
                                      </p:tavLst>
                                    </p:anim>
                                  </p:childTnLst>
                                </p:cTn>
                              </p:par>
                              <p:par>
                                <p:cTn id="69" presetID="2" presetClass="entr" presetSubtype="1" fill="hold" nodeType="withEffect">
                                  <p:stCondLst>
                                    <p:cond delay="0"/>
                                  </p:stCondLst>
                                  <p:childTnLst>
                                    <p:set>
                                      <p:cBhvr>
                                        <p:cTn id="70" dur="1" fill="hold">
                                          <p:stCondLst>
                                            <p:cond delay="0"/>
                                          </p:stCondLst>
                                        </p:cTn>
                                        <p:tgtEl>
                                          <p:spTgt spid="26"/>
                                        </p:tgtEl>
                                        <p:attrNameLst>
                                          <p:attrName>style.visibility</p:attrName>
                                        </p:attrNameLst>
                                      </p:cBhvr>
                                      <p:to>
                                        <p:strVal val="visible"/>
                                      </p:to>
                                    </p:set>
                                    <p:anim calcmode="lin" valueType="num">
                                      <p:cBhvr additive="base">
                                        <p:cTn id="71" dur="1000" fill="hold"/>
                                        <p:tgtEl>
                                          <p:spTgt spid="26"/>
                                        </p:tgtEl>
                                        <p:attrNameLst>
                                          <p:attrName>ppt_x</p:attrName>
                                        </p:attrNameLst>
                                      </p:cBhvr>
                                      <p:tavLst>
                                        <p:tav tm="0">
                                          <p:val>
                                            <p:strVal val="#ppt_x"/>
                                          </p:val>
                                        </p:tav>
                                        <p:tav tm="100000">
                                          <p:val>
                                            <p:strVal val="#ppt_x"/>
                                          </p:val>
                                        </p:tav>
                                      </p:tavLst>
                                    </p:anim>
                                    <p:anim calcmode="lin" valueType="num">
                                      <p:cBhvr additive="base">
                                        <p:cTn id="72" dur="1000" fill="hold"/>
                                        <p:tgtEl>
                                          <p:spTgt spid="26"/>
                                        </p:tgtEl>
                                        <p:attrNameLst>
                                          <p:attrName>ppt_y</p:attrName>
                                        </p:attrNameLst>
                                      </p:cBhvr>
                                      <p:tavLst>
                                        <p:tav tm="0">
                                          <p:val>
                                            <p:strVal val="0-#ppt_h/2"/>
                                          </p:val>
                                        </p:tav>
                                        <p:tav tm="100000">
                                          <p:val>
                                            <p:strVal val="#ppt_y"/>
                                          </p:val>
                                        </p:tav>
                                      </p:tavLst>
                                    </p:anim>
                                  </p:childTnLst>
                                </p:cTn>
                              </p:par>
                              <p:par>
                                <p:cTn id="73" presetID="2" presetClass="entr" presetSubtype="1"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additive="base">
                                        <p:cTn id="75" dur="1000" fill="hold"/>
                                        <p:tgtEl>
                                          <p:spTgt spid="29"/>
                                        </p:tgtEl>
                                        <p:attrNameLst>
                                          <p:attrName>ppt_x</p:attrName>
                                        </p:attrNameLst>
                                      </p:cBhvr>
                                      <p:tavLst>
                                        <p:tav tm="0">
                                          <p:val>
                                            <p:strVal val="#ppt_x"/>
                                          </p:val>
                                        </p:tav>
                                        <p:tav tm="100000">
                                          <p:val>
                                            <p:strVal val="#ppt_x"/>
                                          </p:val>
                                        </p:tav>
                                      </p:tavLst>
                                    </p:anim>
                                    <p:anim calcmode="lin" valueType="num">
                                      <p:cBhvr additive="base">
                                        <p:cTn id="76" dur="1000" fill="hold"/>
                                        <p:tgtEl>
                                          <p:spTgt spid="29"/>
                                        </p:tgtEl>
                                        <p:attrNameLst>
                                          <p:attrName>ppt_y</p:attrName>
                                        </p:attrNameLst>
                                      </p:cBhvr>
                                      <p:tavLst>
                                        <p:tav tm="0">
                                          <p:val>
                                            <p:strVal val="0-#ppt_h/2"/>
                                          </p:val>
                                        </p:tav>
                                        <p:tav tm="100000">
                                          <p:val>
                                            <p:strVal val="#ppt_y"/>
                                          </p:val>
                                        </p:tav>
                                      </p:tavLst>
                                    </p:anim>
                                  </p:childTnLst>
                                </p:cTn>
                              </p:par>
                              <p:par>
                                <p:cTn id="77" presetID="2" presetClass="entr" presetSubtype="1"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 calcmode="lin" valueType="num">
                                      <p:cBhvr additive="base">
                                        <p:cTn id="79" dur="1000" fill="hold"/>
                                        <p:tgtEl>
                                          <p:spTgt spid="30"/>
                                        </p:tgtEl>
                                        <p:attrNameLst>
                                          <p:attrName>ppt_x</p:attrName>
                                        </p:attrNameLst>
                                      </p:cBhvr>
                                      <p:tavLst>
                                        <p:tav tm="0">
                                          <p:val>
                                            <p:strVal val="#ppt_x"/>
                                          </p:val>
                                        </p:tav>
                                        <p:tav tm="100000">
                                          <p:val>
                                            <p:strVal val="#ppt_x"/>
                                          </p:val>
                                        </p:tav>
                                      </p:tavLst>
                                    </p:anim>
                                    <p:anim calcmode="lin" valueType="num">
                                      <p:cBhvr additive="base">
                                        <p:cTn id="80" dur="1000" fill="hold"/>
                                        <p:tgtEl>
                                          <p:spTgt spid="30"/>
                                        </p:tgtEl>
                                        <p:attrNameLst>
                                          <p:attrName>ppt_y</p:attrName>
                                        </p:attrNameLst>
                                      </p:cBhvr>
                                      <p:tavLst>
                                        <p:tav tm="0">
                                          <p:val>
                                            <p:strVal val="0-#ppt_h/2"/>
                                          </p:val>
                                        </p:tav>
                                        <p:tav tm="100000">
                                          <p:val>
                                            <p:strVal val="#ppt_y"/>
                                          </p:val>
                                        </p:tav>
                                      </p:tavLst>
                                    </p:anim>
                                  </p:childTnLst>
                                </p:cTn>
                              </p:par>
                              <p:par>
                                <p:cTn id="81" presetID="2" presetClass="entr" presetSubtype="1" fill="hold" grpId="0" nodeType="withEffect">
                                  <p:stCondLst>
                                    <p:cond delay="0"/>
                                  </p:stCondLst>
                                  <p:childTnLst>
                                    <p:set>
                                      <p:cBhvr>
                                        <p:cTn id="82" dur="1" fill="hold">
                                          <p:stCondLst>
                                            <p:cond delay="0"/>
                                          </p:stCondLst>
                                        </p:cTn>
                                        <p:tgtEl>
                                          <p:spTgt spid="31"/>
                                        </p:tgtEl>
                                        <p:attrNameLst>
                                          <p:attrName>style.visibility</p:attrName>
                                        </p:attrNameLst>
                                      </p:cBhvr>
                                      <p:to>
                                        <p:strVal val="visible"/>
                                      </p:to>
                                    </p:set>
                                    <p:anim calcmode="lin" valueType="num">
                                      <p:cBhvr additive="base">
                                        <p:cTn id="83" dur="1000" fill="hold"/>
                                        <p:tgtEl>
                                          <p:spTgt spid="31"/>
                                        </p:tgtEl>
                                        <p:attrNameLst>
                                          <p:attrName>ppt_x</p:attrName>
                                        </p:attrNameLst>
                                      </p:cBhvr>
                                      <p:tavLst>
                                        <p:tav tm="0">
                                          <p:val>
                                            <p:strVal val="#ppt_x"/>
                                          </p:val>
                                        </p:tav>
                                        <p:tav tm="100000">
                                          <p:val>
                                            <p:strVal val="#ppt_x"/>
                                          </p:val>
                                        </p:tav>
                                      </p:tavLst>
                                    </p:anim>
                                    <p:anim calcmode="lin" valueType="num">
                                      <p:cBhvr additive="base">
                                        <p:cTn id="84" dur="1000" fill="hold"/>
                                        <p:tgtEl>
                                          <p:spTgt spid="31"/>
                                        </p:tgtEl>
                                        <p:attrNameLst>
                                          <p:attrName>ppt_y</p:attrName>
                                        </p:attrNameLst>
                                      </p:cBhvr>
                                      <p:tavLst>
                                        <p:tav tm="0">
                                          <p:val>
                                            <p:strVal val="0-#ppt_h/2"/>
                                          </p:val>
                                        </p:tav>
                                        <p:tav tm="100000">
                                          <p:val>
                                            <p:strVal val="#ppt_y"/>
                                          </p:val>
                                        </p:tav>
                                      </p:tavLst>
                                    </p:anim>
                                  </p:childTnLst>
                                </p:cTn>
                              </p:par>
                              <p:par>
                                <p:cTn id="85" presetID="2" presetClass="entr" presetSubtype="1"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 calcmode="lin" valueType="num">
                                      <p:cBhvr additive="base">
                                        <p:cTn id="87" dur="1000" fill="hold"/>
                                        <p:tgtEl>
                                          <p:spTgt spid="32"/>
                                        </p:tgtEl>
                                        <p:attrNameLst>
                                          <p:attrName>ppt_x</p:attrName>
                                        </p:attrNameLst>
                                      </p:cBhvr>
                                      <p:tavLst>
                                        <p:tav tm="0">
                                          <p:val>
                                            <p:strVal val="#ppt_x"/>
                                          </p:val>
                                        </p:tav>
                                        <p:tav tm="100000">
                                          <p:val>
                                            <p:strVal val="#ppt_x"/>
                                          </p:val>
                                        </p:tav>
                                      </p:tavLst>
                                    </p:anim>
                                    <p:anim calcmode="lin" valueType="num">
                                      <p:cBhvr additive="base">
                                        <p:cTn id="88" dur="1000" fill="hold"/>
                                        <p:tgtEl>
                                          <p:spTgt spid="32"/>
                                        </p:tgtEl>
                                        <p:attrNameLst>
                                          <p:attrName>ppt_y</p:attrName>
                                        </p:attrNameLst>
                                      </p:cBhvr>
                                      <p:tavLst>
                                        <p:tav tm="0">
                                          <p:val>
                                            <p:strVal val="0-#ppt_h/2"/>
                                          </p:val>
                                        </p:tav>
                                        <p:tav tm="100000">
                                          <p:val>
                                            <p:strVal val="#ppt_y"/>
                                          </p:val>
                                        </p:tav>
                                      </p:tavLst>
                                    </p:anim>
                                  </p:childTnLst>
                                </p:cTn>
                              </p:par>
                              <p:par>
                                <p:cTn id="89" presetID="2" presetClass="entr" presetSubtype="1" fill="hold" grpId="0" nodeType="with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1000" fill="hold"/>
                                        <p:tgtEl>
                                          <p:spTgt spid="33"/>
                                        </p:tgtEl>
                                        <p:attrNameLst>
                                          <p:attrName>ppt_x</p:attrName>
                                        </p:attrNameLst>
                                      </p:cBhvr>
                                      <p:tavLst>
                                        <p:tav tm="0">
                                          <p:val>
                                            <p:strVal val="#ppt_x"/>
                                          </p:val>
                                        </p:tav>
                                        <p:tav tm="100000">
                                          <p:val>
                                            <p:strVal val="#ppt_x"/>
                                          </p:val>
                                        </p:tav>
                                      </p:tavLst>
                                    </p:anim>
                                    <p:anim calcmode="lin" valueType="num">
                                      <p:cBhvr additive="base">
                                        <p:cTn id="92" dur="1000" fill="hold"/>
                                        <p:tgtEl>
                                          <p:spTgt spid="33"/>
                                        </p:tgtEl>
                                        <p:attrNameLst>
                                          <p:attrName>ppt_y</p:attrName>
                                        </p:attrNameLst>
                                      </p:cBhvr>
                                      <p:tavLst>
                                        <p:tav tm="0">
                                          <p:val>
                                            <p:strVal val="0-#ppt_h/2"/>
                                          </p:val>
                                        </p:tav>
                                        <p:tav tm="100000">
                                          <p:val>
                                            <p:strVal val="#ppt_y"/>
                                          </p:val>
                                        </p:tav>
                                      </p:tavLst>
                                    </p:anim>
                                  </p:childTnLst>
                                </p:cTn>
                              </p:par>
                              <p:par>
                                <p:cTn id="93" presetID="2" presetClass="entr" presetSubtype="1" fill="hold" grpId="0" nodeType="withEffect">
                                  <p:stCondLst>
                                    <p:cond delay="0"/>
                                  </p:stCondLst>
                                  <p:childTnLst>
                                    <p:set>
                                      <p:cBhvr>
                                        <p:cTn id="94" dur="1" fill="hold">
                                          <p:stCondLst>
                                            <p:cond delay="0"/>
                                          </p:stCondLst>
                                        </p:cTn>
                                        <p:tgtEl>
                                          <p:spTgt spid="34"/>
                                        </p:tgtEl>
                                        <p:attrNameLst>
                                          <p:attrName>style.visibility</p:attrName>
                                        </p:attrNameLst>
                                      </p:cBhvr>
                                      <p:to>
                                        <p:strVal val="visible"/>
                                      </p:to>
                                    </p:set>
                                    <p:anim calcmode="lin" valueType="num">
                                      <p:cBhvr additive="base">
                                        <p:cTn id="95" dur="1000" fill="hold"/>
                                        <p:tgtEl>
                                          <p:spTgt spid="34"/>
                                        </p:tgtEl>
                                        <p:attrNameLst>
                                          <p:attrName>ppt_x</p:attrName>
                                        </p:attrNameLst>
                                      </p:cBhvr>
                                      <p:tavLst>
                                        <p:tav tm="0">
                                          <p:val>
                                            <p:strVal val="#ppt_x"/>
                                          </p:val>
                                        </p:tav>
                                        <p:tav tm="100000">
                                          <p:val>
                                            <p:strVal val="#ppt_x"/>
                                          </p:val>
                                        </p:tav>
                                      </p:tavLst>
                                    </p:anim>
                                    <p:anim calcmode="lin" valueType="num">
                                      <p:cBhvr additive="base">
                                        <p:cTn id="96" dur="1000" fill="hold"/>
                                        <p:tgtEl>
                                          <p:spTgt spid="34"/>
                                        </p:tgtEl>
                                        <p:attrNameLst>
                                          <p:attrName>ppt_y</p:attrName>
                                        </p:attrNameLst>
                                      </p:cBhvr>
                                      <p:tavLst>
                                        <p:tav tm="0">
                                          <p:val>
                                            <p:strVal val="0-#ppt_h/2"/>
                                          </p:val>
                                        </p:tav>
                                        <p:tav tm="100000">
                                          <p:val>
                                            <p:strVal val="#ppt_y"/>
                                          </p:val>
                                        </p:tav>
                                      </p:tavLst>
                                    </p:anim>
                                  </p:childTnLst>
                                </p:cTn>
                              </p:par>
                              <p:par>
                                <p:cTn id="97" presetID="2" presetClass="entr" presetSubtype="1" fill="hold" nodeType="withEffect">
                                  <p:stCondLst>
                                    <p:cond delay="0"/>
                                  </p:stCondLst>
                                  <p:childTnLst>
                                    <p:set>
                                      <p:cBhvr>
                                        <p:cTn id="98" dur="1" fill="hold">
                                          <p:stCondLst>
                                            <p:cond delay="0"/>
                                          </p:stCondLst>
                                        </p:cTn>
                                        <p:tgtEl>
                                          <p:spTgt spid="35"/>
                                        </p:tgtEl>
                                        <p:attrNameLst>
                                          <p:attrName>style.visibility</p:attrName>
                                        </p:attrNameLst>
                                      </p:cBhvr>
                                      <p:to>
                                        <p:strVal val="visible"/>
                                      </p:to>
                                    </p:set>
                                    <p:anim calcmode="lin" valueType="num">
                                      <p:cBhvr additive="base">
                                        <p:cTn id="99" dur="1000" fill="hold"/>
                                        <p:tgtEl>
                                          <p:spTgt spid="35"/>
                                        </p:tgtEl>
                                        <p:attrNameLst>
                                          <p:attrName>ppt_x</p:attrName>
                                        </p:attrNameLst>
                                      </p:cBhvr>
                                      <p:tavLst>
                                        <p:tav tm="0">
                                          <p:val>
                                            <p:strVal val="#ppt_x"/>
                                          </p:val>
                                        </p:tav>
                                        <p:tav tm="100000">
                                          <p:val>
                                            <p:strVal val="#ppt_x"/>
                                          </p:val>
                                        </p:tav>
                                      </p:tavLst>
                                    </p:anim>
                                    <p:anim calcmode="lin" valueType="num">
                                      <p:cBhvr additive="base">
                                        <p:cTn id="100" dur="1000" fill="hold"/>
                                        <p:tgtEl>
                                          <p:spTgt spid="35"/>
                                        </p:tgtEl>
                                        <p:attrNameLst>
                                          <p:attrName>ppt_y</p:attrName>
                                        </p:attrNameLst>
                                      </p:cBhvr>
                                      <p:tavLst>
                                        <p:tav tm="0">
                                          <p:val>
                                            <p:strVal val="0-#ppt_h/2"/>
                                          </p:val>
                                        </p:tav>
                                        <p:tav tm="100000">
                                          <p:val>
                                            <p:strVal val="#ppt_y"/>
                                          </p:val>
                                        </p:tav>
                                      </p:tavLst>
                                    </p:anim>
                                  </p:childTnLst>
                                </p:cTn>
                              </p:par>
                              <p:par>
                                <p:cTn id="101" presetID="2" presetClass="entr" presetSubtype="1" fill="hold" nodeType="withEffect">
                                  <p:stCondLst>
                                    <p:cond delay="0"/>
                                  </p:stCondLst>
                                  <p:childTnLst>
                                    <p:set>
                                      <p:cBhvr>
                                        <p:cTn id="102" dur="1" fill="hold">
                                          <p:stCondLst>
                                            <p:cond delay="0"/>
                                          </p:stCondLst>
                                        </p:cTn>
                                        <p:tgtEl>
                                          <p:spTgt spid="36"/>
                                        </p:tgtEl>
                                        <p:attrNameLst>
                                          <p:attrName>style.visibility</p:attrName>
                                        </p:attrNameLst>
                                      </p:cBhvr>
                                      <p:to>
                                        <p:strVal val="visible"/>
                                      </p:to>
                                    </p:set>
                                    <p:anim calcmode="lin" valueType="num">
                                      <p:cBhvr additive="base">
                                        <p:cTn id="103" dur="1000" fill="hold"/>
                                        <p:tgtEl>
                                          <p:spTgt spid="36"/>
                                        </p:tgtEl>
                                        <p:attrNameLst>
                                          <p:attrName>ppt_x</p:attrName>
                                        </p:attrNameLst>
                                      </p:cBhvr>
                                      <p:tavLst>
                                        <p:tav tm="0">
                                          <p:val>
                                            <p:strVal val="#ppt_x"/>
                                          </p:val>
                                        </p:tav>
                                        <p:tav tm="100000">
                                          <p:val>
                                            <p:strVal val="#ppt_x"/>
                                          </p:val>
                                        </p:tav>
                                      </p:tavLst>
                                    </p:anim>
                                    <p:anim calcmode="lin" valueType="num">
                                      <p:cBhvr additive="base">
                                        <p:cTn id="104" dur="1000" fill="hold"/>
                                        <p:tgtEl>
                                          <p:spTgt spid="36"/>
                                        </p:tgtEl>
                                        <p:attrNameLst>
                                          <p:attrName>ppt_y</p:attrName>
                                        </p:attrNameLst>
                                      </p:cBhvr>
                                      <p:tavLst>
                                        <p:tav tm="0">
                                          <p:val>
                                            <p:strVal val="0-#ppt_h/2"/>
                                          </p:val>
                                        </p:tav>
                                        <p:tav tm="100000">
                                          <p:val>
                                            <p:strVal val="#ppt_y"/>
                                          </p:val>
                                        </p:tav>
                                      </p:tavLst>
                                    </p:anim>
                                  </p:childTnLst>
                                </p:cTn>
                              </p:par>
                              <p:par>
                                <p:cTn id="105" presetID="2" presetClass="entr" presetSubtype="1" fill="hold" nodeType="withEffect">
                                  <p:stCondLst>
                                    <p:cond delay="0"/>
                                  </p:stCondLst>
                                  <p:childTnLst>
                                    <p:set>
                                      <p:cBhvr>
                                        <p:cTn id="106" dur="1" fill="hold">
                                          <p:stCondLst>
                                            <p:cond delay="0"/>
                                          </p:stCondLst>
                                        </p:cTn>
                                        <p:tgtEl>
                                          <p:spTgt spid="37"/>
                                        </p:tgtEl>
                                        <p:attrNameLst>
                                          <p:attrName>style.visibility</p:attrName>
                                        </p:attrNameLst>
                                      </p:cBhvr>
                                      <p:to>
                                        <p:strVal val="visible"/>
                                      </p:to>
                                    </p:set>
                                    <p:anim calcmode="lin" valueType="num">
                                      <p:cBhvr additive="base">
                                        <p:cTn id="107" dur="1000" fill="hold"/>
                                        <p:tgtEl>
                                          <p:spTgt spid="37"/>
                                        </p:tgtEl>
                                        <p:attrNameLst>
                                          <p:attrName>ppt_x</p:attrName>
                                        </p:attrNameLst>
                                      </p:cBhvr>
                                      <p:tavLst>
                                        <p:tav tm="0">
                                          <p:val>
                                            <p:strVal val="#ppt_x"/>
                                          </p:val>
                                        </p:tav>
                                        <p:tav tm="100000">
                                          <p:val>
                                            <p:strVal val="#ppt_x"/>
                                          </p:val>
                                        </p:tav>
                                      </p:tavLst>
                                    </p:anim>
                                    <p:anim calcmode="lin" valueType="num">
                                      <p:cBhvr additive="base">
                                        <p:cTn id="108" dur="1000" fill="hold"/>
                                        <p:tgtEl>
                                          <p:spTgt spid="37"/>
                                        </p:tgtEl>
                                        <p:attrNameLst>
                                          <p:attrName>ppt_y</p:attrName>
                                        </p:attrNameLst>
                                      </p:cBhvr>
                                      <p:tavLst>
                                        <p:tav tm="0">
                                          <p:val>
                                            <p:strVal val="0-#ppt_h/2"/>
                                          </p:val>
                                        </p:tav>
                                        <p:tav tm="100000">
                                          <p:val>
                                            <p:strVal val="#ppt_y"/>
                                          </p:val>
                                        </p:tav>
                                      </p:tavLst>
                                    </p:anim>
                                  </p:childTnLst>
                                </p:cTn>
                              </p:par>
                              <p:par>
                                <p:cTn id="109" presetID="2" presetClass="entr" presetSubtype="1" fill="hold" nodeType="withEffect">
                                  <p:stCondLst>
                                    <p:cond delay="0"/>
                                  </p:stCondLst>
                                  <p:childTnLst>
                                    <p:set>
                                      <p:cBhvr>
                                        <p:cTn id="110" dur="1" fill="hold">
                                          <p:stCondLst>
                                            <p:cond delay="0"/>
                                          </p:stCondLst>
                                        </p:cTn>
                                        <p:tgtEl>
                                          <p:spTgt spid="38"/>
                                        </p:tgtEl>
                                        <p:attrNameLst>
                                          <p:attrName>style.visibility</p:attrName>
                                        </p:attrNameLst>
                                      </p:cBhvr>
                                      <p:to>
                                        <p:strVal val="visible"/>
                                      </p:to>
                                    </p:set>
                                    <p:anim calcmode="lin" valueType="num">
                                      <p:cBhvr additive="base">
                                        <p:cTn id="111" dur="1000" fill="hold"/>
                                        <p:tgtEl>
                                          <p:spTgt spid="38"/>
                                        </p:tgtEl>
                                        <p:attrNameLst>
                                          <p:attrName>ppt_x</p:attrName>
                                        </p:attrNameLst>
                                      </p:cBhvr>
                                      <p:tavLst>
                                        <p:tav tm="0">
                                          <p:val>
                                            <p:strVal val="#ppt_x"/>
                                          </p:val>
                                        </p:tav>
                                        <p:tav tm="100000">
                                          <p:val>
                                            <p:strVal val="#ppt_x"/>
                                          </p:val>
                                        </p:tav>
                                      </p:tavLst>
                                    </p:anim>
                                    <p:anim calcmode="lin" valueType="num">
                                      <p:cBhvr additive="base">
                                        <p:cTn id="112" dur="1000" fill="hold"/>
                                        <p:tgtEl>
                                          <p:spTgt spid="38"/>
                                        </p:tgtEl>
                                        <p:attrNameLst>
                                          <p:attrName>ppt_y</p:attrName>
                                        </p:attrNameLst>
                                      </p:cBhvr>
                                      <p:tavLst>
                                        <p:tav tm="0">
                                          <p:val>
                                            <p:strVal val="0-#ppt_h/2"/>
                                          </p:val>
                                        </p:tav>
                                        <p:tav tm="100000">
                                          <p:val>
                                            <p:strVal val="#ppt_y"/>
                                          </p:val>
                                        </p:tav>
                                      </p:tavLst>
                                    </p:anim>
                                  </p:childTnLst>
                                </p:cTn>
                              </p:par>
                              <p:par>
                                <p:cTn id="113" presetID="2" presetClass="entr" presetSubtype="1" fill="hold" nodeType="withEffect">
                                  <p:stCondLst>
                                    <p:cond delay="0"/>
                                  </p:stCondLst>
                                  <p:childTnLst>
                                    <p:set>
                                      <p:cBhvr>
                                        <p:cTn id="114" dur="1" fill="hold">
                                          <p:stCondLst>
                                            <p:cond delay="0"/>
                                          </p:stCondLst>
                                        </p:cTn>
                                        <p:tgtEl>
                                          <p:spTgt spid="39"/>
                                        </p:tgtEl>
                                        <p:attrNameLst>
                                          <p:attrName>style.visibility</p:attrName>
                                        </p:attrNameLst>
                                      </p:cBhvr>
                                      <p:to>
                                        <p:strVal val="visible"/>
                                      </p:to>
                                    </p:set>
                                    <p:anim calcmode="lin" valueType="num">
                                      <p:cBhvr additive="base">
                                        <p:cTn id="115" dur="1000" fill="hold"/>
                                        <p:tgtEl>
                                          <p:spTgt spid="39"/>
                                        </p:tgtEl>
                                        <p:attrNameLst>
                                          <p:attrName>ppt_x</p:attrName>
                                        </p:attrNameLst>
                                      </p:cBhvr>
                                      <p:tavLst>
                                        <p:tav tm="0">
                                          <p:val>
                                            <p:strVal val="#ppt_x"/>
                                          </p:val>
                                        </p:tav>
                                        <p:tav tm="100000">
                                          <p:val>
                                            <p:strVal val="#ppt_x"/>
                                          </p:val>
                                        </p:tav>
                                      </p:tavLst>
                                    </p:anim>
                                    <p:anim calcmode="lin" valueType="num">
                                      <p:cBhvr additive="base">
                                        <p:cTn id="116" dur="1000" fill="hold"/>
                                        <p:tgtEl>
                                          <p:spTgt spid="39"/>
                                        </p:tgtEl>
                                        <p:attrNameLst>
                                          <p:attrName>ppt_y</p:attrName>
                                        </p:attrNameLst>
                                      </p:cBhvr>
                                      <p:tavLst>
                                        <p:tav tm="0">
                                          <p:val>
                                            <p:strVal val="0-#ppt_h/2"/>
                                          </p:val>
                                        </p:tav>
                                        <p:tav tm="100000">
                                          <p:val>
                                            <p:strVal val="#ppt_y"/>
                                          </p:val>
                                        </p:tav>
                                      </p:tavLst>
                                    </p:anim>
                                  </p:childTnLst>
                                </p:cTn>
                              </p:par>
                              <p:par>
                                <p:cTn id="117" presetID="2" presetClass="entr" presetSubtype="1" fill="hold" nodeType="withEffect">
                                  <p:stCondLst>
                                    <p:cond delay="0"/>
                                  </p:stCondLst>
                                  <p:childTnLst>
                                    <p:set>
                                      <p:cBhvr>
                                        <p:cTn id="118" dur="1" fill="hold">
                                          <p:stCondLst>
                                            <p:cond delay="0"/>
                                          </p:stCondLst>
                                        </p:cTn>
                                        <p:tgtEl>
                                          <p:spTgt spid="40"/>
                                        </p:tgtEl>
                                        <p:attrNameLst>
                                          <p:attrName>style.visibility</p:attrName>
                                        </p:attrNameLst>
                                      </p:cBhvr>
                                      <p:to>
                                        <p:strVal val="visible"/>
                                      </p:to>
                                    </p:set>
                                    <p:anim calcmode="lin" valueType="num">
                                      <p:cBhvr additive="base">
                                        <p:cTn id="119" dur="1000" fill="hold"/>
                                        <p:tgtEl>
                                          <p:spTgt spid="40"/>
                                        </p:tgtEl>
                                        <p:attrNameLst>
                                          <p:attrName>ppt_x</p:attrName>
                                        </p:attrNameLst>
                                      </p:cBhvr>
                                      <p:tavLst>
                                        <p:tav tm="0">
                                          <p:val>
                                            <p:strVal val="#ppt_x"/>
                                          </p:val>
                                        </p:tav>
                                        <p:tav tm="100000">
                                          <p:val>
                                            <p:strVal val="#ppt_x"/>
                                          </p:val>
                                        </p:tav>
                                      </p:tavLst>
                                    </p:anim>
                                    <p:anim calcmode="lin" valueType="num">
                                      <p:cBhvr additive="base">
                                        <p:cTn id="120" dur="1000" fill="hold"/>
                                        <p:tgtEl>
                                          <p:spTgt spid="40"/>
                                        </p:tgtEl>
                                        <p:attrNameLst>
                                          <p:attrName>ppt_y</p:attrName>
                                        </p:attrNameLst>
                                      </p:cBhvr>
                                      <p:tavLst>
                                        <p:tav tm="0">
                                          <p:val>
                                            <p:strVal val="0-#ppt_h/2"/>
                                          </p:val>
                                        </p:tav>
                                        <p:tav tm="100000">
                                          <p:val>
                                            <p:strVal val="#ppt_y"/>
                                          </p:val>
                                        </p:tav>
                                      </p:tavLst>
                                    </p:anim>
                                  </p:childTnLst>
                                </p:cTn>
                              </p:par>
                              <p:par>
                                <p:cTn id="121" presetID="2" presetClass="entr" presetSubtype="1" fill="hold" nodeType="withEffect">
                                  <p:stCondLst>
                                    <p:cond delay="0"/>
                                  </p:stCondLst>
                                  <p:childTnLst>
                                    <p:set>
                                      <p:cBhvr>
                                        <p:cTn id="122" dur="1" fill="hold">
                                          <p:stCondLst>
                                            <p:cond delay="0"/>
                                          </p:stCondLst>
                                        </p:cTn>
                                        <p:tgtEl>
                                          <p:spTgt spid="41"/>
                                        </p:tgtEl>
                                        <p:attrNameLst>
                                          <p:attrName>style.visibility</p:attrName>
                                        </p:attrNameLst>
                                      </p:cBhvr>
                                      <p:to>
                                        <p:strVal val="visible"/>
                                      </p:to>
                                    </p:set>
                                    <p:anim calcmode="lin" valueType="num">
                                      <p:cBhvr additive="base">
                                        <p:cTn id="123" dur="1000" fill="hold"/>
                                        <p:tgtEl>
                                          <p:spTgt spid="41"/>
                                        </p:tgtEl>
                                        <p:attrNameLst>
                                          <p:attrName>ppt_x</p:attrName>
                                        </p:attrNameLst>
                                      </p:cBhvr>
                                      <p:tavLst>
                                        <p:tav tm="0">
                                          <p:val>
                                            <p:strVal val="#ppt_x"/>
                                          </p:val>
                                        </p:tav>
                                        <p:tav tm="100000">
                                          <p:val>
                                            <p:strVal val="#ppt_x"/>
                                          </p:val>
                                        </p:tav>
                                      </p:tavLst>
                                    </p:anim>
                                    <p:anim calcmode="lin" valueType="num">
                                      <p:cBhvr additive="base">
                                        <p:cTn id="124" dur="1000" fill="hold"/>
                                        <p:tgtEl>
                                          <p:spTgt spid="41"/>
                                        </p:tgtEl>
                                        <p:attrNameLst>
                                          <p:attrName>ppt_y</p:attrName>
                                        </p:attrNameLst>
                                      </p:cBhvr>
                                      <p:tavLst>
                                        <p:tav tm="0">
                                          <p:val>
                                            <p:strVal val="0-#ppt_h/2"/>
                                          </p:val>
                                        </p:tav>
                                        <p:tav tm="100000">
                                          <p:val>
                                            <p:strVal val="#ppt_y"/>
                                          </p:val>
                                        </p:tav>
                                      </p:tavLst>
                                    </p:anim>
                                  </p:childTnLst>
                                </p:cTn>
                              </p:par>
                              <p:par>
                                <p:cTn id="125" presetID="2" presetClass="entr" presetSubtype="1" fill="hold" nodeType="withEffect">
                                  <p:stCondLst>
                                    <p:cond delay="0"/>
                                  </p:stCondLst>
                                  <p:childTnLst>
                                    <p:set>
                                      <p:cBhvr>
                                        <p:cTn id="126" dur="1" fill="hold">
                                          <p:stCondLst>
                                            <p:cond delay="0"/>
                                          </p:stCondLst>
                                        </p:cTn>
                                        <p:tgtEl>
                                          <p:spTgt spid="42"/>
                                        </p:tgtEl>
                                        <p:attrNameLst>
                                          <p:attrName>style.visibility</p:attrName>
                                        </p:attrNameLst>
                                      </p:cBhvr>
                                      <p:to>
                                        <p:strVal val="visible"/>
                                      </p:to>
                                    </p:set>
                                    <p:anim calcmode="lin" valueType="num">
                                      <p:cBhvr additive="base">
                                        <p:cTn id="127" dur="1000" fill="hold"/>
                                        <p:tgtEl>
                                          <p:spTgt spid="42"/>
                                        </p:tgtEl>
                                        <p:attrNameLst>
                                          <p:attrName>ppt_x</p:attrName>
                                        </p:attrNameLst>
                                      </p:cBhvr>
                                      <p:tavLst>
                                        <p:tav tm="0">
                                          <p:val>
                                            <p:strVal val="#ppt_x"/>
                                          </p:val>
                                        </p:tav>
                                        <p:tav tm="100000">
                                          <p:val>
                                            <p:strVal val="#ppt_x"/>
                                          </p:val>
                                        </p:tav>
                                      </p:tavLst>
                                    </p:anim>
                                    <p:anim calcmode="lin" valueType="num">
                                      <p:cBhvr additive="base">
                                        <p:cTn id="128" dur="1000" fill="hold"/>
                                        <p:tgtEl>
                                          <p:spTgt spid="42"/>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0"/>
                                  </p:stCondLst>
                                  <p:childTnLst>
                                    <p:set>
                                      <p:cBhvr>
                                        <p:cTn id="130" dur="1" fill="hold">
                                          <p:stCondLst>
                                            <p:cond delay="0"/>
                                          </p:stCondLst>
                                        </p:cTn>
                                        <p:tgtEl>
                                          <p:spTgt spid="43"/>
                                        </p:tgtEl>
                                        <p:attrNameLst>
                                          <p:attrName>style.visibility</p:attrName>
                                        </p:attrNameLst>
                                      </p:cBhvr>
                                      <p:to>
                                        <p:strVal val="visible"/>
                                      </p:to>
                                    </p:set>
                                    <p:anim calcmode="lin" valueType="num">
                                      <p:cBhvr additive="base">
                                        <p:cTn id="131" dur="1000" fill="hold"/>
                                        <p:tgtEl>
                                          <p:spTgt spid="43"/>
                                        </p:tgtEl>
                                        <p:attrNameLst>
                                          <p:attrName>ppt_x</p:attrName>
                                        </p:attrNameLst>
                                      </p:cBhvr>
                                      <p:tavLst>
                                        <p:tav tm="0">
                                          <p:val>
                                            <p:strVal val="#ppt_x"/>
                                          </p:val>
                                        </p:tav>
                                        <p:tav tm="100000">
                                          <p:val>
                                            <p:strVal val="#ppt_x"/>
                                          </p:val>
                                        </p:tav>
                                      </p:tavLst>
                                    </p:anim>
                                    <p:anim calcmode="lin" valueType="num">
                                      <p:cBhvr additive="base">
                                        <p:cTn id="132" dur="1000" fill="hold"/>
                                        <p:tgtEl>
                                          <p:spTgt spid="43"/>
                                        </p:tgtEl>
                                        <p:attrNameLst>
                                          <p:attrName>ppt_y</p:attrName>
                                        </p:attrNameLst>
                                      </p:cBhvr>
                                      <p:tavLst>
                                        <p:tav tm="0">
                                          <p:val>
                                            <p:strVal val="0-#ppt_h/2"/>
                                          </p:val>
                                        </p:tav>
                                        <p:tav tm="100000">
                                          <p:val>
                                            <p:strVal val="#ppt_y"/>
                                          </p:val>
                                        </p:tav>
                                      </p:tavLst>
                                    </p:anim>
                                  </p:childTnLst>
                                </p:cTn>
                              </p:par>
                              <p:par>
                                <p:cTn id="133" presetID="2" presetClass="entr" presetSubtype="1" fill="hold" nodeType="withEffect">
                                  <p:stCondLst>
                                    <p:cond delay="0"/>
                                  </p:stCondLst>
                                  <p:childTnLst>
                                    <p:set>
                                      <p:cBhvr>
                                        <p:cTn id="134" dur="1" fill="hold">
                                          <p:stCondLst>
                                            <p:cond delay="0"/>
                                          </p:stCondLst>
                                        </p:cTn>
                                        <p:tgtEl>
                                          <p:spTgt spid="44"/>
                                        </p:tgtEl>
                                        <p:attrNameLst>
                                          <p:attrName>style.visibility</p:attrName>
                                        </p:attrNameLst>
                                      </p:cBhvr>
                                      <p:to>
                                        <p:strVal val="visible"/>
                                      </p:to>
                                    </p:set>
                                    <p:anim calcmode="lin" valueType="num">
                                      <p:cBhvr additive="base">
                                        <p:cTn id="135" dur="1000" fill="hold"/>
                                        <p:tgtEl>
                                          <p:spTgt spid="44"/>
                                        </p:tgtEl>
                                        <p:attrNameLst>
                                          <p:attrName>ppt_x</p:attrName>
                                        </p:attrNameLst>
                                      </p:cBhvr>
                                      <p:tavLst>
                                        <p:tav tm="0">
                                          <p:val>
                                            <p:strVal val="#ppt_x"/>
                                          </p:val>
                                        </p:tav>
                                        <p:tav tm="100000">
                                          <p:val>
                                            <p:strVal val="#ppt_x"/>
                                          </p:val>
                                        </p:tav>
                                      </p:tavLst>
                                    </p:anim>
                                    <p:anim calcmode="lin" valueType="num">
                                      <p:cBhvr additive="base">
                                        <p:cTn id="136" dur="1000" fill="hold"/>
                                        <p:tgtEl>
                                          <p:spTgt spid="44"/>
                                        </p:tgtEl>
                                        <p:attrNameLst>
                                          <p:attrName>ppt_y</p:attrName>
                                        </p:attrNameLst>
                                      </p:cBhvr>
                                      <p:tavLst>
                                        <p:tav tm="0">
                                          <p:val>
                                            <p:strVal val="0-#ppt_h/2"/>
                                          </p:val>
                                        </p:tav>
                                        <p:tav tm="100000">
                                          <p:val>
                                            <p:strVal val="#ppt_y"/>
                                          </p:val>
                                        </p:tav>
                                      </p:tavLst>
                                    </p:anim>
                                  </p:childTnLst>
                                </p:cTn>
                              </p:par>
                              <p:par>
                                <p:cTn id="137" presetID="2" presetClass="entr" presetSubtype="1" fill="hold" nodeType="withEffect">
                                  <p:stCondLst>
                                    <p:cond delay="0"/>
                                  </p:stCondLst>
                                  <p:childTnLst>
                                    <p:set>
                                      <p:cBhvr>
                                        <p:cTn id="138" dur="1" fill="hold">
                                          <p:stCondLst>
                                            <p:cond delay="0"/>
                                          </p:stCondLst>
                                        </p:cTn>
                                        <p:tgtEl>
                                          <p:spTgt spid="47"/>
                                        </p:tgtEl>
                                        <p:attrNameLst>
                                          <p:attrName>style.visibility</p:attrName>
                                        </p:attrNameLst>
                                      </p:cBhvr>
                                      <p:to>
                                        <p:strVal val="visible"/>
                                      </p:to>
                                    </p:set>
                                    <p:anim calcmode="lin" valueType="num">
                                      <p:cBhvr additive="base">
                                        <p:cTn id="139" dur="1000" fill="hold"/>
                                        <p:tgtEl>
                                          <p:spTgt spid="47"/>
                                        </p:tgtEl>
                                        <p:attrNameLst>
                                          <p:attrName>ppt_x</p:attrName>
                                        </p:attrNameLst>
                                      </p:cBhvr>
                                      <p:tavLst>
                                        <p:tav tm="0">
                                          <p:val>
                                            <p:strVal val="#ppt_x"/>
                                          </p:val>
                                        </p:tav>
                                        <p:tav tm="100000">
                                          <p:val>
                                            <p:strVal val="#ppt_x"/>
                                          </p:val>
                                        </p:tav>
                                      </p:tavLst>
                                    </p:anim>
                                    <p:anim calcmode="lin" valueType="num">
                                      <p:cBhvr additive="base">
                                        <p:cTn id="140" dur="1000" fill="hold"/>
                                        <p:tgtEl>
                                          <p:spTgt spid="47"/>
                                        </p:tgtEl>
                                        <p:attrNameLst>
                                          <p:attrName>ppt_y</p:attrName>
                                        </p:attrNameLst>
                                      </p:cBhvr>
                                      <p:tavLst>
                                        <p:tav tm="0">
                                          <p:val>
                                            <p:strVal val="0-#ppt_h/2"/>
                                          </p:val>
                                        </p:tav>
                                        <p:tav tm="100000">
                                          <p:val>
                                            <p:strVal val="#ppt_y"/>
                                          </p:val>
                                        </p:tav>
                                      </p:tavLst>
                                    </p:anim>
                                  </p:childTnLst>
                                </p:cTn>
                              </p:par>
                              <p:par>
                                <p:cTn id="141" presetID="2" presetClass="entr" presetSubtype="1" fill="hold" nodeType="withEffect">
                                  <p:stCondLst>
                                    <p:cond delay="0"/>
                                  </p:stCondLst>
                                  <p:childTnLst>
                                    <p:set>
                                      <p:cBhvr>
                                        <p:cTn id="142" dur="1" fill="hold">
                                          <p:stCondLst>
                                            <p:cond delay="0"/>
                                          </p:stCondLst>
                                        </p:cTn>
                                        <p:tgtEl>
                                          <p:spTgt spid="48"/>
                                        </p:tgtEl>
                                        <p:attrNameLst>
                                          <p:attrName>style.visibility</p:attrName>
                                        </p:attrNameLst>
                                      </p:cBhvr>
                                      <p:to>
                                        <p:strVal val="visible"/>
                                      </p:to>
                                    </p:set>
                                    <p:anim calcmode="lin" valueType="num">
                                      <p:cBhvr additive="base">
                                        <p:cTn id="143" dur="1000" fill="hold"/>
                                        <p:tgtEl>
                                          <p:spTgt spid="48"/>
                                        </p:tgtEl>
                                        <p:attrNameLst>
                                          <p:attrName>ppt_x</p:attrName>
                                        </p:attrNameLst>
                                      </p:cBhvr>
                                      <p:tavLst>
                                        <p:tav tm="0">
                                          <p:val>
                                            <p:strVal val="#ppt_x"/>
                                          </p:val>
                                        </p:tav>
                                        <p:tav tm="100000">
                                          <p:val>
                                            <p:strVal val="#ppt_x"/>
                                          </p:val>
                                        </p:tav>
                                      </p:tavLst>
                                    </p:anim>
                                    <p:anim calcmode="lin" valueType="num">
                                      <p:cBhvr additive="base">
                                        <p:cTn id="144" dur="1000" fill="hold"/>
                                        <p:tgtEl>
                                          <p:spTgt spid="48"/>
                                        </p:tgtEl>
                                        <p:attrNameLst>
                                          <p:attrName>ppt_y</p:attrName>
                                        </p:attrNameLst>
                                      </p:cBhvr>
                                      <p:tavLst>
                                        <p:tav tm="0">
                                          <p:val>
                                            <p:strVal val="0-#ppt_h/2"/>
                                          </p:val>
                                        </p:tav>
                                        <p:tav tm="100000">
                                          <p:val>
                                            <p:strVal val="#ppt_y"/>
                                          </p:val>
                                        </p:tav>
                                      </p:tavLst>
                                    </p:anim>
                                  </p:childTnLst>
                                </p:cTn>
                              </p:par>
                              <p:par>
                                <p:cTn id="145" presetID="2" presetClass="entr" presetSubtype="1" fill="hold" nodeType="withEffect">
                                  <p:stCondLst>
                                    <p:cond delay="0"/>
                                  </p:stCondLst>
                                  <p:childTnLst>
                                    <p:set>
                                      <p:cBhvr>
                                        <p:cTn id="146" dur="1" fill="hold">
                                          <p:stCondLst>
                                            <p:cond delay="0"/>
                                          </p:stCondLst>
                                        </p:cTn>
                                        <p:tgtEl>
                                          <p:spTgt spid="49"/>
                                        </p:tgtEl>
                                        <p:attrNameLst>
                                          <p:attrName>style.visibility</p:attrName>
                                        </p:attrNameLst>
                                      </p:cBhvr>
                                      <p:to>
                                        <p:strVal val="visible"/>
                                      </p:to>
                                    </p:set>
                                    <p:anim calcmode="lin" valueType="num">
                                      <p:cBhvr additive="base">
                                        <p:cTn id="147" dur="1000" fill="hold"/>
                                        <p:tgtEl>
                                          <p:spTgt spid="49"/>
                                        </p:tgtEl>
                                        <p:attrNameLst>
                                          <p:attrName>ppt_x</p:attrName>
                                        </p:attrNameLst>
                                      </p:cBhvr>
                                      <p:tavLst>
                                        <p:tav tm="0">
                                          <p:val>
                                            <p:strVal val="#ppt_x"/>
                                          </p:val>
                                        </p:tav>
                                        <p:tav tm="100000">
                                          <p:val>
                                            <p:strVal val="#ppt_x"/>
                                          </p:val>
                                        </p:tav>
                                      </p:tavLst>
                                    </p:anim>
                                    <p:anim calcmode="lin" valueType="num">
                                      <p:cBhvr additive="base">
                                        <p:cTn id="148" dur="1000" fill="hold"/>
                                        <p:tgtEl>
                                          <p:spTgt spid="49"/>
                                        </p:tgtEl>
                                        <p:attrNameLst>
                                          <p:attrName>ppt_y</p:attrName>
                                        </p:attrNameLst>
                                      </p:cBhvr>
                                      <p:tavLst>
                                        <p:tav tm="0">
                                          <p:val>
                                            <p:strVal val="0-#ppt_h/2"/>
                                          </p:val>
                                        </p:tav>
                                        <p:tav tm="100000">
                                          <p:val>
                                            <p:strVal val="#ppt_y"/>
                                          </p:val>
                                        </p:tav>
                                      </p:tavLst>
                                    </p:anim>
                                  </p:childTnLst>
                                </p:cTn>
                              </p:par>
                              <p:par>
                                <p:cTn id="149" presetID="2" presetClass="entr" presetSubtype="1" fill="hold" nodeType="withEffect">
                                  <p:stCondLst>
                                    <p:cond delay="0"/>
                                  </p:stCondLst>
                                  <p:childTnLst>
                                    <p:set>
                                      <p:cBhvr>
                                        <p:cTn id="150" dur="1" fill="hold">
                                          <p:stCondLst>
                                            <p:cond delay="0"/>
                                          </p:stCondLst>
                                        </p:cTn>
                                        <p:tgtEl>
                                          <p:spTgt spid="50"/>
                                        </p:tgtEl>
                                        <p:attrNameLst>
                                          <p:attrName>style.visibility</p:attrName>
                                        </p:attrNameLst>
                                      </p:cBhvr>
                                      <p:to>
                                        <p:strVal val="visible"/>
                                      </p:to>
                                    </p:set>
                                    <p:anim calcmode="lin" valueType="num">
                                      <p:cBhvr additive="base">
                                        <p:cTn id="151" dur="1000" fill="hold"/>
                                        <p:tgtEl>
                                          <p:spTgt spid="50"/>
                                        </p:tgtEl>
                                        <p:attrNameLst>
                                          <p:attrName>ppt_x</p:attrName>
                                        </p:attrNameLst>
                                      </p:cBhvr>
                                      <p:tavLst>
                                        <p:tav tm="0">
                                          <p:val>
                                            <p:strVal val="#ppt_x"/>
                                          </p:val>
                                        </p:tav>
                                        <p:tav tm="100000">
                                          <p:val>
                                            <p:strVal val="#ppt_x"/>
                                          </p:val>
                                        </p:tav>
                                      </p:tavLst>
                                    </p:anim>
                                    <p:anim calcmode="lin" valueType="num">
                                      <p:cBhvr additive="base">
                                        <p:cTn id="152" dur="1000" fill="hold"/>
                                        <p:tgtEl>
                                          <p:spTgt spid="50"/>
                                        </p:tgtEl>
                                        <p:attrNameLst>
                                          <p:attrName>ppt_y</p:attrName>
                                        </p:attrNameLst>
                                      </p:cBhvr>
                                      <p:tavLst>
                                        <p:tav tm="0">
                                          <p:val>
                                            <p:strVal val="0-#ppt_h/2"/>
                                          </p:val>
                                        </p:tav>
                                        <p:tav tm="100000">
                                          <p:val>
                                            <p:strVal val="#ppt_y"/>
                                          </p:val>
                                        </p:tav>
                                      </p:tavLst>
                                    </p:anim>
                                  </p:childTnLst>
                                </p:cTn>
                              </p:par>
                              <p:par>
                                <p:cTn id="153" presetID="2" presetClass="entr" presetSubtype="1" fill="hold" grpId="0" nodeType="withEffect">
                                  <p:stCondLst>
                                    <p:cond delay="0"/>
                                  </p:stCondLst>
                                  <p:childTnLst>
                                    <p:set>
                                      <p:cBhvr>
                                        <p:cTn id="154" dur="1" fill="hold">
                                          <p:stCondLst>
                                            <p:cond delay="0"/>
                                          </p:stCondLst>
                                        </p:cTn>
                                        <p:tgtEl>
                                          <p:spTgt spid="51"/>
                                        </p:tgtEl>
                                        <p:attrNameLst>
                                          <p:attrName>style.visibility</p:attrName>
                                        </p:attrNameLst>
                                      </p:cBhvr>
                                      <p:to>
                                        <p:strVal val="visible"/>
                                      </p:to>
                                    </p:set>
                                    <p:anim calcmode="lin" valueType="num">
                                      <p:cBhvr additive="base">
                                        <p:cTn id="155" dur="1000" fill="hold"/>
                                        <p:tgtEl>
                                          <p:spTgt spid="51"/>
                                        </p:tgtEl>
                                        <p:attrNameLst>
                                          <p:attrName>ppt_x</p:attrName>
                                        </p:attrNameLst>
                                      </p:cBhvr>
                                      <p:tavLst>
                                        <p:tav tm="0">
                                          <p:val>
                                            <p:strVal val="#ppt_x"/>
                                          </p:val>
                                        </p:tav>
                                        <p:tav tm="100000">
                                          <p:val>
                                            <p:strVal val="#ppt_x"/>
                                          </p:val>
                                        </p:tav>
                                      </p:tavLst>
                                    </p:anim>
                                    <p:anim calcmode="lin" valueType="num">
                                      <p:cBhvr additive="base">
                                        <p:cTn id="156" dur="1000" fill="hold"/>
                                        <p:tgtEl>
                                          <p:spTgt spid="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9" grpId="0" animBg="1"/>
      <p:bldP spid="30" grpId="0" animBg="1"/>
      <p:bldP spid="31" grpId="0" animBg="1"/>
      <p:bldP spid="32" grpId="0" animBg="1"/>
      <p:bldP spid="33" grpId="0" animBg="1"/>
      <p:bldP spid="34" grpId="0" animBg="1"/>
      <p:bldP spid="43" grpId="0" animBg="1"/>
      <p:bldP spid="5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493598" y="198444"/>
            <a:ext cx="4134955" cy="476846"/>
          </a:xfrm>
        </p:spPr>
        <p:txBody>
          <a:bodyPr>
            <a:noAutofit/>
          </a:bodyPr>
          <a:lstStyle/>
          <a:p>
            <a:r>
              <a:rPr lang="zh-CN" altLang="en-US" sz="1600" b="0" dirty="0" smtClean="0">
                <a:latin typeface="黑体" pitchFamily="49" charset="-122"/>
                <a:ea typeface="黑体" pitchFamily="49" charset="-122"/>
              </a:rPr>
              <a:t> 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（五）创新教学管理系统</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112"/>
          <p:cNvGrpSpPr/>
          <p:nvPr/>
        </p:nvGrpSpPr>
        <p:grpSpPr>
          <a:xfrm>
            <a:off x="2628159" y="843558"/>
            <a:ext cx="3375551" cy="3881310"/>
            <a:chOff x="2857488" y="928676"/>
            <a:chExt cx="4429156" cy="3874116"/>
          </a:xfrm>
        </p:grpSpPr>
        <p:sp>
          <p:nvSpPr>
            <p:cNvPr id="4" name="矩形 3"/>
            <p:cNvSpPr/>
            <p:nvPr/>
          </p:nvSpPr>
          <p:spPr>
            <a:xfrm>
              <a:off x="2857488" y="1071553"/>
              <a:ext cx="4429156" cy="3731239"/>
            </a:xfrm>
            <a:prstGeom prst="rect">
              <a:avLst/>
            </a:prstGeom>
            <a:noFill/>
            <a:ln w="9525">
              <a:solidFill>
                <a:schemeClr val="accent5">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5" name="矩形 4"/>
            <p:cNvSpPr/>
            <p:nvPr/>
          </p:nvSpPr>
          <p:spPr>
            <a:xfrm>
              <a:off x="2857488" y="928676"/>
              <a:ext cx="4429156" cy="285752"/>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050" dirty="0">
                  <a:latin typeface="微软雅黑" pitchFamily="34" charset="-122"/>
                  <a:ea typeface="微软雅黑" pitchFamily="34" charset="-122"/>
                </a:rPr>
                <a:t>ROD</a:t>
              </a:r>
              <a:r>
                <a:rPr lang="zh-CN" altLang="en-US" sz="1050" dirty="0">
                  <a:latin typeface="微软雅黑" pitchFamily="34" charset="-122"/>
                  <a:ea typeface="微软雅黑" pitchFamily="34" charset="-122"/>
                </a:rPr>
                <a:t>教学教务管理系统</a:t>
              </a:r>
            </a:p>
          </p:txBody>
        </p:sp>
        <p:sp>
          <p:nvSpPr>
            <p:cNvPr id="6" name="矩形 5"/>
            <p:cNvSpPr/>
            <p:nvPr/>
          </p:nvSpPr>
          <p:spPr>
            <a:xfrm>
              <a:off x="3000364" y="1331091"/>
              <a:ext cx="1357322" cy="421687"/>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教学安排管理</a:t>
              </a:r>
            </a:p>
          </p:txBody>
        </p:sp>
        <p:sp>
          <p:nvSpPr>
            <p:cNvPr id="7" name="矩形 6"/>
            <p:cNvSpPr/>
            <p:nvPr/>
          </p:nvSpPr>
          <p:spPr>
            <a:xfrm>
              <a:off x="4429124" y="1338490"/>
              <a:ext cx="1357322" cy="413938"/>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工作计划管理</a:t>
              </a:r>
            </a:p>
          </p:txBody>
        </p:sp>
        <p:sp>
          <p:nvSpPr>
            <p:cNvPr id="8" name="矩形 7"/>
            <p:cNvSpPr/>
            <p:nvPr/>
          </p:nvSpPr>
          <p:spPr>
            <a:xfrm>
              <a:off x="5857884" y="1338490"/>
              <a:ext cx="1357322" cy="41393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1050" b="1" dirty="0">
                  <a:solidFill>
                    <a:schemeClr val="bg1"/>
                  </a:solidFill>
                  <a:latin typeface="微软雅黑" pitchFamily="34" charset="-122"/>
                  <a:ea typeface="微软雅黑" pitchFamily="34" charset="-122"/>
                </a:rPr>
                <a:t>教师工作管理</a:t>
              </a:r>
            </a:p>
          </p:txBody>
        </p:sp>
      </p:grpSp>
      <p:grpSp>
        <p:nvGrpSpPr>
          <p:cNvPr id="10" name="组合 44"/>
          <p:cNvGrpSpPr/>
          <p:nvPr/>
        </p:nvGrpSpPr>
        <p:grpSpPr>
          <a:xfrm>
            <a:off x="6015125" y="850283"/>
            <a:ext cx="1614707" cy="3935460"/>
            <a:chOff x="7202684" y="785800"/>
            <a:chExt cx="1441282" cy="4056341"/>
          </a:xfrm>
        </p:grpSpPr>
        <p:grpSp>
          <p:nvGrpSpPr>
            <p:cNvPr id="11" name="组合 110"/>
            <p:cNvGrpSpPr/>
            <p:nvPr/>
          </p:nvGrpSpPr>
          <p:grpSpPr>
            <a:xfrm>
              <a:off x="7358082" y="785800"/>
              <a:ext cx="1285884" cy="4056341"/>
              <a:chOff x="7358082" y="928676"/>
              <a:chExt cx="1285884" cy="4056341"/>
            </a:xfrm>
          </p:grpSpPr>
          <p:sp>
            <p:nvSpPr>
              <p:cNvPr id="15" name="矩形 14"/>
              <p:cNvSpPr/>
              <p:nvPr/>
            </p:nvSpPr>
            <p:spPr>
              <a:xfrm>
                <a:off x="7358114" y="1142990"/>
                <a:ext cx="1214414" cy="3786214"/>
              </a:xfrm>
              <a:prstGeom prst="rect">
                <a:avLst/>
              </a:prstGeom>
              <a:noFill/>
              <a:ln w="952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6" name="矩形 15"/>
              <p:cNvSpPr/>
              <p:nvPr/>
            </p:nvSpPr>
            <p:spPr>
              <a:xfrm>
                <a:off x="7358082" y="928676"/>
                <a:ext cx="1214433" cy="285752"/>
              </a:xfrm>
              <a:prstGeom prst="rect">
                <a:avLst/>
              </a:prstGeom>
              <a:ln>
                <a:solidFill>
                  <a:schemeClr val="bg1">
                    <a:lumMod val="50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050" dirty="0">
                    <a:latin typeface="微软雅黑" pitchFamily="34" charset="-122"/>
                    <a:ea typeface="微软雅黑" pitchFamily="34" charset="-122"/>
                  </a:rPr>
                  <a:t>底层支持</a:t>
                </a:r>
              </a:p>
            </p:txBody>
          </p:sp>
          <p:grpSp>
            <p:nvGrpSpPr>
              <p:cNvPr id="17" name="组合 100"/>
              <p:cNvGrpSpPr/>
              <p:nvPr/>
            </p:nvGrpSpPr>
            <p:grpSpPr>
              <a:xfrm>
                <a:off x="7358082" y="1538414"/>
                <a:ext cx="1285884" cy="818655"/>
                <a:chOff x="7358082" y="1538414"/>
                <a:chExt cx="1285884" cy="818655"/>
              </a:xfrm>
            </p:grpSpPr>
            <p:pic>
              <p:nvPicPr>
                <p:cNvPr id="31" name="Picture 2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572397" y="1538414"/>
                  <a:ext cx="285752" cy="390394"/>
                </a:xfrm>
                <a:prstGeom prst="rect">
                  <a:avLst/>
                </a:prstGeom>
                <a:noFill/>
                <a:ln w="9525">
                  <a:noFill/>
                  <a:miter lim="800000"/>
                  <a:headEnd/>
                  <a:tailEnd/>
                </a:ln>
                <a:effectLst/>
              </p:spPr>
            </p:pic>
            <p:pic>
              <p:nvPicPr>
                <p:cNvPr id="32" name="Picture 2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822430" y="1538414"/>
                  <a:ext cx="285752" cy="390394"/>
                </a:xfrm>
                <a:prstGeom prst="rect">
                  <a:avLst/>
                </a:prstGeom>
                <a:noFill/>
                <a:ln w="9525">
                  <a:noFill/>
                  <a:miter lim="800000"/>
                  <a:headEnd/>
                  <a:tailEnd/>
                </a:ln>
                <a:effectLst/>
              </p:spPr>
            </p:pic>
            <p:pic>
              <p:nvPicPr>
                <p:cNvPr id="33" name="Picture 2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072462" y="1538414"/>
                  <a:ext cx="285752" cy="390394"/>
                </a:xfrm>
                <a:prstGeom prst="rect">
                  <a:avLst/>
                </a:prstGeom>
                <a:noFill/>
                <a:ln w="9525">
                  <a:noFill/>
                  <a:miter lim="800000"/>
                  <a:headEnd/>
                  <a:tailEnd/>
                </a:ln>
                <a:effectLst/>
              </p:spPr>
            </p:pic>
            <p:sp>
              <p:nvSpPr>
                <p:cNvPr id="34" name="TextBox 68"/>
                <p:cNvSpPr txBox="1"/>
                <p:nvPr/>
              </p:nvSpPr>
              <p:spPr>
                <a:xfrm>
                  <a:off x="7358082" y="1928808"/>
                  <a:ext cx="1285884" cy="428261"/>
                </a:xfrm>
                <a:prstGeom prst="rect">
                  <a:avLst/>
                </a:prstGeom>
                <a:noFill/>
              </p:spPr>
              <p:txBody>
                <a:bodyPr wrap="square" rtlCol="0">
                  <a:spAutoFit/>
                </a:bodyPr>
                <a:lstStyle/>
                <a:p>
                  <a:r>
                    <a:rPr lang="zh-CN" altLang="en-US" sz="1050" dirty="0">
                      <a:latin typeface="微软雅黑" pitchFamily="34" charset="-122"/>
                      <a:ea typeface="微软雅黑" pitchFamily="34" charset="-122"/>
                    </a:rPr>
                    <a:t>网络、主机及存储</a:t>
                  </a:r>
                </a:p>
              </p:txBody>
            </p:sp>
          </p:grpSp>
          <p:grpSp>
            <p:nvGrpSpPr>
              <p:cNvPr id="18" name="组合 99"/>
              <p:cNvGrpSpPr/>
              <p:nvPr/>
            </p:nvGrpSpPr>
            <p:grpSpPr>
              <a:xfrm>
                <a:off x="7358082" y="2337309"/>
                <a:ext cx="1285884" cy="844982"/>
                <a:chOff x="7358082" y="2408873"/>
                <a:chExt cx="1285884" cy="844982"/>
              </a:xfrm>
            </p:grpSpPr>
            <p:pic>
              <p:nvPicPr>
                <p:cNvPr id="27" name="Picture 2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572396" y="2408873"/>
                  <a:ext cx="277814" cy="428628"/>
                </a:xfrm>
                <a:prstGeom prst="rect">
                  <a:avLst/>
                </a:prstGeom>
                <a:noFill/>
                <a:ln w="9525">
                  <a:noFill/>
                  <a:miter lim="800000"/>
                  <a:headEnd/>
                  <a:tailEnd/>
                </a:ln>
                <a:effectLst/>
              </p:spPr>
            </p:pic>
            <p:pic>
              <p:nvPicPr>
                <p:cNvPr id="28" name="Picture 2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804569" y="2420780"/>
                  <a:ext cx="313533" cy="404815"/>
                </a:xfrm>
                <a:prstGeom prst="rect">
                  <a:avLst/>
                </a:prstGeom>
                <a:noFill/>
                <a:ln w="9525">
                  <a:noFill/>
                  <a:miter lim="800000"/>
                  <a:headEnd/>
                  <a:tailEnd/>
                </a:ln>
                <a:effectLst/>
              </p:spPr>
            </p:pic>
            <p:pic>
              <p:nvPicPr>
                <p:cNvPr id="29" name="Picture 2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8072462" y="2432686"/>
                  <a:ext cx="277815" cy="381003"/>
                </a:xfrm>
                <a:prstGeom prst="rect">
                  <a:avLst/>
                </a:prstGeom>
                <a:noFill/>
                <a:ln w="9525">
                  <a:noFill/>
                  <a:miter lim="800000"/>
                  <a:headEnd/>
                  <a:tailEnd/>
                </a:ln>
                <a:effectLst/>
              </p:spPr>
            </p:pic>
            <p:sp>
              <p:nvSpPr>
                <p:cNvPr id="30" name="TextBox 64"/>
                <p:cNvSpPr txBox="1"/>
                <p:nvPr/>
              </p:nvSpPr>
              <p:spPr>
                <a:xfrm>
                  <a:off x="7358082" y="2825595"/>
                  <a:ext cx="1285884" cy="428260"/>
                </a:xfrm>
                <a:prstGeom prst="rect">
                  <a:avLst/>
                </a:prstGeom>
                <a:noFill/>
              </p:spPr>
              <p:txBody>
                <a:bodyPr wrap="square" rtlCol="0">
                  <a:spAutoFit/>
                </a:bodyPr>
                <a:lstStyle/>
                <a:p>
                  <a:r>
                    <a:rPr lang="zh-CN" altLang="en-US" sz="1050" dirty="0">
                      <a:latin typeface="微软雅黑" pitchFamily="34" charset="-122"/>
                      <a:ea typeface="微软雅黑" pitchFamily="34" charset="-122"/>
                    </a:rPr>
                    <a:t>操作系统及数据库</a:t>
                  </a:r>
                </a:p>
              </p:txBody>
            </p:sp>
          </p:grpSp>
          <p:grpSp>
            <p:nvGrpSpPr>
              <p:cNvPr id="19" name="组合 98"/>
              <p:cNvGrpSpPr/>
              <p:nvPr/>
            </p:nvGrpSpPr>
            <p:grpSpPr>
              <a:xfrm>
                <a:off x="7358082" y="3162532"/>
                <a:ext cx="1285884" cy="761781"/>
                <a:chOff x="7286644" y="3182785"/>
                <a:chExt cx="1285884" cy="761781"/>
              </a:xfrm>
            </p:grpSpPr>
            <p:pic>
              <p:nvPicPr>
                <p:cNvPr id="24" name="Picture 29"/>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43834" y="3182785"/>
                  <a:ext cx="285752" cy="528641"/>
                </a:xfrm>
                <a:prstGeom prst="rect">
                  <a:avLst/>
                </a:prstGeom>
                <a:noFill/>
                <a:ln w="9525">
                  <a:noFill/>
                  <a:miter lim="800000"/>
                  <a:headEnd/>
                  <a:tailEnd/>
                </a:ln>
                <a:effectLst/>
              </p:spPr>
            </p:pic>
            <p:pic>
              <p:nvPicPr>
                <p:cNvPr id="25" name="Picture 29"/>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929586" y="3182785"/>
                  <a:ext cx="285752" cy="528641"/>
                </a:xfrm>
                <a:prstGeom prst="rect">
                  <a:avLst/>
                </a:prstGeom>
                <a:noFill/>
                <a:ln w="9525">
                  <a:noFill/>
                  <a:miter lim="800000"/>
                  <a:headEnd/>
                  <a:tailEnd/>
                </a:ln>
                <a:effectLst/>
              </p:spPr>
            </p:pic>
            <p:sp>
              <p:nvSpPr>
                <p:cNvPr id="26" name="TextBox 60"/>
                <p:cNvSpPr txBox="1"/>
                <p:nvPr/>
              </p:nvSpPr>
              <p:spPr>
                <a:xfrm>
                  <a:off x="7286644" y="3682851"/>
                  <a:ext cx="1285884" cy="261715"/>
                </a:xfrm>
                <a:prstGeom prst="rect">
                  <a:avLst/>
                </a:prstGeom>
                <a:noFill/>
              </p:spPr>
              <p:txBody>
                <a:bodyPr wrap="square" rtlCol="0">
                  <a:spAutoFit/>
                </a:bodyPr>
                <a:lstStyle/>
                <a:p>
                  <a:pPr algn="ctr"/>
                  <a:r>
                    <a:rPr lang="zh-CN" altLang="en-US" sz="1050" dirty="0">
                      <a:latin typeface="微软雅黑" pitchFamily="34" charset="-122"/>
                      <a:ea typeface="微软雅黑" pitchFamily="34" charset="-122"/>
                    </a:rPr>
                    <a:t>应用服务器</a:t>
                  </a:r>
                </a:p>
              </p:txBody>
            </p:sp>
          </p:grpSp>
          <p:grpSp>
            <p:nvGrpSpPr>
              <p:cNvPr id="20" name="组合 104"/>
              <p:cNvGrpSpPr/>
              <p:nvPr/>
            </p:nvGrpSpPr>
            <p:grpSpPr>
              <a:xfrm>
                <a:off x="7358082" y="4071099"/>
                <a:ext cx="1285884" cy="913918"/>
                <a:chOff x="7315219" y="4071099"/>
                <a:chExt cx="1285884" cy="913918"/>
              </a:xfrm>
            </p:grpSpPr>
            <p:pic>
              <p:nvPicPr>
                <p:cNvPr id="21" name="Picture 32"/>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643834" y="4071099"/>
                  <a:ext cx="328205" cy="491390"/>
                </a:xfrm>
                <a:prstGeom prst="rect">
                  <a:avLst/>
                </a:prstGeom>
                <a:noFill/>
                <a:ln w="9525">
                  <a:noFill/>
                  <a:miter lim="800000"/>
                  <a:headEnd/>
                  <a:tailEnd/>
                </a:ln>
                <a:effectLst/>
              </p:spPr>
            </p:pic>
            <p:pic>
              <p:nvPicPr>
                <p:cNvPr id="22" name="Picture 31"/>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flipH="1">
                  <a:off x="7929586" y="4094072"/>
                  <a:ext cx="285752" cy="470772"/>
                </a:xfrm>
                <a:prstGeom prst="rect">
                  <a:avLst/>
                </a:prstGeom>
                <a:noFill/>
                <a:ln w="9525">
                  <a:noFill/>
                  <a:miter lim="800000"/>
                  <a:headEnd/>
                  <a:tailEnd/>
                </a:ln>
                <a:effectLst/>
              </p:spPr>
            </p:pic>
            <p:sp>
              <p:nvSpPr>
                <p:cNvPr id="23" name="TextBox 57"/>
                <p:cNvSpPr txBox="1"/>
                <p:nvPr/>
              </p:nvSpPr>
              <p:spPr>
                <a:xfrm>
                  <a:off x="7315219" y="4556757"/>
                  <a:ext cx="1285884" cy="428260"/>
                </a:xfrm>
                <a:prstGeom prst="rect">
                  <a:avLst/>
                </a:prstGeom>
                <a:noFill/>
              </p:spPr>
              <p:txBody>
                <a:bodyPr wrap="square" rtlCol="0">
                  <a:spAutoFit/>
                </a:bodyPr>
                <a:lstStyle/>
                <a:p>
                  <a:pPr algn="ctr"/>
                  <a:r>
                    <a:rPr lang="zh-CN" altLang="en-US" sz="1050" dirty="0">
                      <a:latin typeface="微软雅黑" pitchFamily="34" charset="-122"/>
                      <a:ea typeface="微软雅黑" pitchFamily="34" charset="-122"/>
                    </a:rPr>
                    <a:t>网络及系统安全</a:t>
                  </a:r>
                </a:p>
              </p:txBody>
            </p:sp>
          </p:grpSp>
        </p:grpSp>
        <p:grpSp>
          <p:nvGrpSpPr>
            <p:cNvPr id="12" name="组合 112"/>
            <p:cNvGrpSpPr/>
            <p:nvPr/>
          </p:nvGrpSpPr>
          <p:grpSpPr>
            <a:xfrm>
              <a:off x="7202684" y="1572559"/>
              <a:ext cx="158999" cy="2795538"/>
              <a:chOff x="7202684" y="1715435"/>
              <a:chExt cx="158999" cy="2795538"/>
            </a:xfrm>
            <a:solidFill>
              <a:schemeClr val="bg1">
                <a:lumMod val="50000"/>
              </a:schemeClr>
            </a:solidFill>
          </p:grpSpPr>
          <p:sp>
            <p:nvSpPr>
              <p:cNvPr id="13" name="右箭头 12"/>
              <p:cNvSpPr/>
              <p:nvPr/>
            </p:nvSpPr>
            <p:spPr>
              <a:xfrm rot="10800000">
                <a:off x="7202684" y="1715435"/>
                <a:ext cx="148679"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2000"/>
              </a:p>
            </p:txBody>
          </p:sp>
          <p:sp>
            <p:nvSpPr>
              <p:cNvPr id="14" name="右箭头 13"/>
              <p:cNvSpPr/>
              <p:nvPr/>
            </p:nvSpPr>
            <p:spPr>
              <a:xfrm rot="10800000">
                <a:off x="7215849" y="3939469"/>
                <a:ext cx="145834"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2000"/>
              </a:p>
            </p:txBody>
          </p:sp>
        </p:grpSp>
      </p:grpSp>
      <p:grpSp>
        <p:nvGrpSpPr>
          <p:cNvPr id="35" name="组合 69"/>
          <p:cNvGrpSpPr/>
          <p:nvPr/>
        </p:nvGrpSpPr>
        <p:grpSpPr>
          <a:xfrm>
            <a:off x="2278113" y="843558"/>
            <a:ext cx="573480" cy="3881310"/>
            <a:chOff x="2319322" y="785800"/>
            <a:chExt cx="752480" cy="4000528"/>
          </a:xfrm>
          <a:effectLst/>
        </p:grpSpPr>
        <p:sp>
          <p:nvSpPr>
            <p:cNvPr id="36" name="矩形 35"/>
            <p:cNvSpPr/>
            <p:nvPr/>
          </p:nvSpPr>
          <p:spPr>
            <a:xfrm>
              <a:off x="2319322" y="785800"/>
              <a:ext cx="357190" cy="4000528"/>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b="1" dirty="0">
                  <a:latin typeface="微软雅黑" pitchFamily="34" charset="-122"/>
                  <a:ea typeface="微软雅黑" pitchFamily="34" charset="-122"/>
                </a:rPr>
                <a:t>统一认证平台</a:t>
              </a:r>
            </a:p>
          </p:txBody>
        </p:sp>
        <p:sp>
          <p:nvSpPr>
            <p:cNvPr id="37" name="右箭头 36"/>
            <p:cNvSpPr/>
            <p:nvPr/>
          </p:nvSpPr>
          <p:spPr>
            <a:xfrm>
              <a:off x="2643174" y="2500312"/>
              <a:ext cx="428628" cy="714380"/>
            </a:xfrm>
            <a:prstGeom prst="rightArrow">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900" b="1">
                <a:solidFill>
                  <a:schemeClr val="dk1"/>
                </a:solidFill>
                <a:latin typeface="微软雅黑" pitchFamily="34" charset="-122"/>
                <a:ea typeface="微软雅黑" pitchFamily="34" charset="-122"/>
              </a:endParaRPr>
            </a:p>
          </p:txBody>
        </p:sp>
      </p:grpSp>
      <p:grpSp>
        <p:nvGrpSpPr>
          <p:cNvPr id="38" name="组合 72"/>
          <p:cNvGrpSpPr/>
          <p:nvPr/>
        </p:nvGrpSpPr>
        <p:grpSpPr>
          <a:xfrm>
            <a:off x="645757" y="843558"/>
            <a:ext cx="1705923" cy="3881310"/>
            <a:chOff x="142844" y="785800"/>
            <a:chExt cx="2238391" cy="4000528"/>
          </a:xfrm>
        </p:grpSpPr>
        <p:grpSp>
          <p:nvGrpSpPr>
            <p:cNvPr id="39" name="组合 108"/>
            <p:cNvGrpSpPr/>
            <p:nvPr/>
          </p:nvGrpSpPr>
          <p:grpSpPr>
            <a:xfrm>
              <a:off x="142844" y="785800"/>
              <a:ext cx="2071702" cy="4000528"/>
              <a:chOff x="142844" y="928676"/>
              <a:chExt cx="2071702" cy="4000528"/>
            </a:xfrm>
          </p:grpSpPr>
          <p:sp>
            <p:nvSpPr>
              <p:cNvPr id="46" name="TextBox 82"/>
              <p:cNvSpPr txBox="1"/>
              <p:nvPr/>
            </p:nvSpPr>
            <p:spPr>
              <a:xfrm>
                <a:off x="177997" y="2116155"/>
                <a:ext cx="1031095" cy="269646"/>
              </a:xfrm>
              <a:prstGeom prst="rect">
                <a:avLst/>
              </a:prstGeom>
              <a:noFill/>
            </p:spPr>
            <p:txBody>
              <a:bodyPr wrap="square" rtlCol="0">
                <a:spAutoFit/>
              </a:bodyPr>
              <a:lstStyle/>
              <a:p>
                <a:r>
                  <a:rPr lang="zh-CN" altLang="en-US" sz="1100" dirty="0">
                    <a:latin typeface="微软雅黑" pitchFamily="34" charset="-122"/>
                    <a:ea typeface="微软雅黑" pitchFamily="34" charset="-122"/>
                  </a:rPr>
                  <a:t> 总校区 </a:t>
                </a:r>
              </a:p>
            </p:txBody>
          </p:sp>
          <p:pic>
            <p:nvPicPr>
              <p:cNvPr id="47" name="Picture 4"/>
              <p:cNvPicPr>
                <a:picLocks noChangeAspect="1" noChangeArrowheads="1"/>
              </p:cNvPicPr>
              <p:nvPr/>
            </p:nvPicPr>
            <p:blipFill>
              <a:blip r:embed="rId9">
                <a:duotone>
                  <a:schemeClr val="accent5">
                    <a:shade val="45000"/>
                    <a:satMod val="135000"/>
                  </a:schemeClr>
                  <a:prstClr val="white"/>
                </a:duotone>
              </a:blip>
              <a:srcRect/>
              <a:stretch>
                <a:fillRect/>
              </a:stretch>
            </p:blipFill>
            <p:spPr bwMode="auto">
              <a:xfrm>
                <a:off x="285720" y="1687528"/>
                <a:ext cx="804858" cy="402429"/>
              </a:xfrm>
              <a:prstGeom prst="rect">
                <a:avLst/>
              </a:prstGeom>
              <a:noFill/>
              <a:ln w="9525">
                <a:noFill/>
                <a:miter lim="800000"/>
                <a:headEnd/>
                <a:tailEnd/>
              </a:ln>
              <a:effectLst/>
            </p:spPr>
          </p:pic>
          <p:pic>
            <p:nvPicPr>
              <p:cNvPr id="48" name="Picture 4"/>
              <p:cNvPicPr>
                <a:picLocks noChangeAspect="1" noChangeArrowheads="1"/>
              </p:cNvPicPr>
              <p:nvPr/>
            </p:nvPicPr>
            <p:blipFill>
              <a:blip r:embed="rId9">
                <a:duotone>
                  <a:schemeClr val="accent3">
                    <a:shade val="45000"/>
                    <a:satMod val="135000"/>
                  </a:schemeClr>
                  <a:prstClr val="white"/>
                </a:duotone>
              </a:blip>
              <a:srcRect l="33333"/>
              <a:stretch>
                <a:fillRect/>
              </a:stretch>
            </p:blipFill>
            <p:spPr bwMode="auto">
              <a:xfrm>
                <a:off x="473835" y="3679039"/>
                <a:ext cx="428628" cy="321471"/>
              </a:xfrm>
              <a:prstGeom prst="rect">
                <a:avLst/>
              </a:prstGeom>
              <a:noFill/>
              <a:ln w="9525">
                <a:noFill/>
                <a:miter lim="800000"/>
                <a:headEnd/>
                <a:tailEnd/>
              </a:ln>
              <a:effectLst/>
            </p:spPr>
          </p:pic>
          <p:pic>
            <p:nvPicPr>
              <p:cNvPr id="49" name="Picture 4"/>
              <p:cNvPicPr>
                <a:picLocks noChangeAspect="1" noChangeArrowheads="1"/>
              </p:cNvPicPr>
              <p:nvPr/>
            </p:nvPicPr>
            <p:blipFill>
              <a:blip r:embed="rId9">
                <a:duotone>
                  <a:schemeClr val="accent2">
                    <a:shade val="45000"/>
                    <a:satMod val="135000"/>
                  </a:schemeClr>
                  <a:prstClr val="white"/>
                </a:duotone>
              </a:blip>
              <a:srcRect r="33333"/>
              <a:stretch>
                <a:fillRect/>
              </a:stretch>
            </p:blipFill>
            <p:spPr bwMode="auto">
              <a:xfrm>
                <a:off x="473835" y="2750345"/>
                <a:ext cx="428628" cy="321471"/>
              </a:xfrm>
              <a:prstGeom prst="rect">
                <a:avLst/>
              </a:prstGeom>
              <a:noFill/>
              <a:ln w="9525">
                <a:noFill/>
                <a:miter lim="800000"/>
                <a:headEnd/>
                <a:tailEnd/>
              </a:ln>
              <a:effectLst/>
            </p:spPr>
          </p:pic>
          <p:pic>
            <p:nvPicPr>
              <p:cNvPr id="50" name="Picture 6"/>
              <p:cNvPicPr>
                <a:picLocks noChangeAspect="1" noChangeArrowheads="1"/>
              </p:cNvPicPr>
              <p:nvPr/>
            </p:nvPicPr>
            <p:blipFill>
              <a:blip r:embed="rId10"/>
              <a:srcRect/>
              <a:stretch>
                <a:fillRect/>
              </a:stretch>
            </p:blipFill>
            <p:spPr bwMode="auto">
              <a:xfrm>
                <a:off x="1500167" y="1222751"/>
                <a:ext cx="362045" cy="420305"/>
              </a:xfrm>
              <a:prstGeom prst="rect">
                <a:avLst/>
              </a:prstGeom>
              <a:noFill/>
              <a:ln w="9525">
                <a:noFill/>
                <a:miter lim="800000"/>
                <a:headEnd/>
                <a:tailEnd/>
              </a:ln>
              <a:effectLst/>
            </p:spPr>
          </p:pic>
          <p:pic>
            <p:nvPicPr>
              <p:cNvPr id="51" name="Picture 7"/>
              <p:cNvPicPr>
                <a:picLocks noChangeAspect="1" noChangeArrowheads="1"/>
              </p:cNvPicPr>
              <p:nvPr/>
            </p:nvPicPr>
            <p:blipFill>
              <a:blip r:embed="rId11" cstate="print"/>
              <a:srcRect/>
              <a:stretch>
                <a:fillRect/>
              </a:stretch>
            </p:blipFill>
            <p:spPr bwMode="auto">
              <a:xfrm>
                <a:off x="1556346" y="2846060"/>
                <a:ext cx="249686" cy="353722"/>
              </a:xfrm>
              <a:prstGeom prst="rect">
                <a:avLst/>
              </a:prstGeom>
              <a:noFill/>
              <a:ln w="9525">
                <a:noFill/>
                <a:miter lim="800000"/>
                <a:headEnd/>
                <a:tailEnd/>
              </a:ln>
              <a:effectLst/>
            </p:spPr>
          </p:pic>
          <p:pic>
            <p:nvPicPr>
              <p:cNvPr id="52" name="Picture 8"/>
              <p:cNvPicPr>
                <a:picLocks noChangeAspect="1" noChangeArrowheads="1"/>
              </p:cNvPicPr>
              <p:nvPr/>
            </p:nvPicPr>
            <p:blipFill>
              <a:blip r:embed="rId12"/>
              <a:srcRect/>
              <a:stretch>
                <a:fillRect/>
              </a:stretch>
            </p:blipFill>
            <p:spPr bwMode="auto">
              <a:xfrm>
                <a:off x="1529297" y="3616100"/>
                <a:ext cx="303785" cy="295462"/>
              </a:xfrm>
              <a:prstGeom prst="rect">
                <a:avLst/>
              </a:prstGeom>
              <a:noFill/>
              <a:ln w="9525">
                <a:noFill/>
                <a:miter lim="800000"/>
                <a:headEnd/>
                <a:tailEnd/>
              </a:ln>
              <a:effectLst/>
            </p:spPr>
          </p:pic>
          <p:pic>
            <p:nvPicPr>
              <p:cNvPr id="53" name="Picture 9"/>
              <p:cNvPicPr>
                <a:picLocks noChangeAspect="1" noChangeArrowheads="1"/>
              </p:cNvPicPr>
              <p:nvPr/>
            </p:nvPicPr>
            <p:blipFill>
              <a:blip r:embed="rId13"/>
              <a:srcRect/>
              <a:stretch>
                <a:fillRect/>
              </a:stretch>
            </p:blipFill>
            <p:spPr bwMode="auto">
              <a:xfrm>
                <a:off x="1533458" y="2059374"/>
                <a:ext cx="295462" cy="370368"/>
              </a:xfrm>
              <a:prstGeom prst="rect">
                <a:avLst/>
              </a:prstGeom>
              <a:noFill/>
              <a:ln w="9525">
                <a:noFill/>
                <a:miter lim="800000"/>
                <a:headEnd/>
                <a:tailEnd/>
              </a:ln>
              <a:effectLst/>
            </p:spPr>
          </p:pic>
          <p:pic>
            <p:nvPicPr>
              <p:cNvPr id="54" name="Picture 10"/>
              <p:cNvPicPr>
                <a:picLocks noChangeAspect="1" noChangeArrowheads="1"/>
              </p:cNvPicPr>
              <p:nvPr/>
            </p:nvPicPr>
            <p:blipFill>
              <a:blip r:embed="rId14" cstate="print"/>
              <a:srcRect/>
              <a:stretch>
                <a:fillRect/>
              </a:stretch>
            </p:blipFill>
            <p:spPr bwMode="auto">
              <a:xfrm>
                <a:off x="1538314" y="4327878"/>
                <a:ext cx="285751" cy="244136"/>
              </a:xfrm>
              <a:prstGeom prst="rect">
                <a:avLst/>
              </a:prstGeom>
              <a:noFill/>
              <a:ln w="9525">
                <a:noFill/>
                <a:miter lim="800000"/>
                <a:headEnd/>
                <a:tailEnd/>
              </a:ln>
              <a:effectLst/>
            </p:spPr>
          </p:pic>
          <p:sp>
            <p:nvSpPr>
              <p:cNvPr id="55" name="TextBox 91"/>
              <p:cNvSpPr txBox="1"/>
              <p:nvPr/>
            </p:nvSpPr>
            <p:spPr>
              <a:xfrm>
                <a:off x="271732" y="3081050"/>
                <a:ext cx="912330" cy="269646"/>
              </a:xfrm>
              <a:prstGeom prst="rect">
                <a:avLst/>
              </a:prstGeom>
              <a:noFill/>
            </p:spPr>
            <p:txBody>
              <a:bodyPr wrap="square" rtlCol="0">
                <a:spAutoFit/>
              </a:bodyPr>
              <a:lstStyle/>
              <a:p>
                <a:r>
                  <a:rPr lang="zh-CN" altLang="en-US" sz="1100" dirty="0">
                    <a:latin typeface="微软雅黑" pitchFamily="34" charset="-122"/>
                    <a:ea typeface="微软雅黑" pitchFamily="34" charset="-122"/>
                  </a:rPr>
                  <a:t>分校区</a:t>
                </a:r>
              </a:p>
            </p:txBody>
          </p:sp>
          <p:sp>
            <p:nvSpPr>
              <p:cNvPr id="56" name="TextBox 92"/>
              <p:cNvSpPr txBox="1"/>
              <p:nvPr/>
            </p:nvSpPr>
            <p:spPr>
              <a:xfrm>
                <a:off x="271732" y="4000510"/>
                <a:ext cx="843623" cy="269646"/>
              </a:xfrm>
              <a:prstGeom prst="rect">
                <a:avLst/>
              </a:prstGeom>
              <a:noFill/>
            </p:spPr>
            <p:txBody>
              <a:bodyPr wrap="square" rtlCol="0">
                <a:spAutoFit/>
              </a:bodyPr>
              <a:lstStyle/>
              <a:p>
                <a:r>
                  <a:rPr lang="zh-CN" altLang="en-US" sz="1100" dirty="0">
                    <a:latin typeface="微软雅黑" pitchFamily="34" charset="-122"/>
                    <a:ea typeface="微软雅黑" pitchFamily="34" charset="-122"/>
                  </a:rPr>
                  <a:t>分校区</a:t>
                </a:r>
              </a:p>
            </p:txBody>
          </p:sp>
          <p:sp>
            <p:nvSpPr>
              <p:cNvPr id="57" name="TextBox 93"/>
              <p:cNvSpPr txBox="1"/>
              <p:nvPr/>
            </p:nvSpPr>
            <p:spPr>
              <a:xfrm>
                <a:off x="1285853" y="1611149"/>
                <a:ext cx="857256" cy="444122"/>
              </a:xfrm>
              <a:prstGeom prst="rect">
                <a:avLst/>
              </a:prstGeom>
              <a:noFill/>
            </p:spPr>
            <p:txBody>
              <a:bodyPr wrap="square" rtlCol="0">
                <a:spAutoFit/>
              </a:bodyPr>
              <a:lstStyle/>
              <a:p>
                <a:r>
                  <a:rPr lang="zh-CN" altLang="en-US" sz="1100" dirty="0" smtClean="0">
                    <a:latin typeface="微软雅黑" pitchFamily="34" charset="-122"/>
                    <a:ea typeface="微软雅黑" pitchFamily="34" charset="-122"/>
                  </a:rPr>
                  <a:t>  系统</a:t>
                </a:r>
                <a:endParaRPr lang="en-US" altLang="zh-CN" sz="1100" dirty="0" smtClean="0">
                  <a:latin typeface="微软雅黑" pitchFamily="34" charset="-122"/>
                  <a:ea typeface="微软雅黑" pitchFamily="34" charset="-122"/>
                </a:endParaRPr>
              </a:p>
              <a:p>
                <a:r>
                  <a:rPr lang="zh-CN" altLang="en-US" sz="1100" dirty="0" smtClean="0">
                    <a:latin typeface="微软雅黑" pitchFamily="34" charset="-122"/>
                    <a:ea typeface="微软雅黑" pitchFamily="34" charset="-122"/>
                  </a:rPr>
                  <a:t>管理员</a:t>
                </a:r>
                <a:endParaRPr lang="zh-CN" altLang="en-US" sz="1100" dirty="0">
                  <a:latin typeface="微软雅黑" pitchFamily="34" charset="-122"/>
                  <a:ea typeface="微软雅黑" pitchFamily="34" charset="-122"/>
                </a:endParaRPr>
              </a:p>
            </p:txBody>
          </p:sp>
          <p:sp>
            <p:nvSpPr>
              <p:cNvPr id="58" name="TextBox 94"/>
              <p:cNvSpPr txBox="1"/>
              <p:nvPr/>
            </p:nvSpPr>
            <p:spPr>
              <a:xfrm>
                <a:off x="1285853" y="2396967"/>
                <a:ext cx="857256" cy="269646"/>
              </a:xfrm>
              <a:prstGeom prst="rect">
                <a:avLst/>
              </a:prstGeom>
              <a:noFill/>
            </p:spPr>
            <p:txBody>
              <a:bodyPr wrap="square" rtlCol="0">
                <a:spAutoFit/>
              </a:bodyPr>
              <a:lstStyle/>
              <a:p>
                <a:pPr algn="ctr"/>
                <a:r>
                  <a:rPr lang="zh-CN" altLang="en-US" sz="1100" dirty="0">
                    <a:latin typeface="微软雅黑" pitchFamily="34" charset="-122"/>
                    <a:ea typeface="微软雅黑" pitchFamily="34" charset="-122"/>
                  </a:rPr>
                  <a:t>教师</a:t>
                </a:r>
              </a:p>
            </p:txBody>
          </p:sp>
          <p:sp>
            <p:nvSpPr>
              <p:cNvPr id="59" name="TextBox 95"/>
              <p:cNvSpPr txBox="1"/>
              <p:nvPr/>
            </p:nvSpPr>
            <p:spPr>
              <a:xfrm>
                <a:off x="1285853" y="3182785"/>
                <a:ext cx="857256" cy="444122"/>
              </a:xfrm>
              <a:prstGeom prst="rect">
                <a:avLst/>
              </a:prstGeom>
              <a:noFill/>
            </p:spPr>
            <p:txBody>
              <a:bodyPr wrap="square" rtlCol="0">
                <a:spAutoFit/>
              </a:bodyPr>
              <a:lstStyle/>
              <a:p>
                <a:pPr algn="ctr"/>
                <a:r>
                  <a:rPr lang="zh-CN" altLang="en-US" sz="1100" dirty="0">
                    <a:latin typeface="微软雅黑" pitchFamily="34" charset="-122"/>
                    <a:ea typeface="微软雅黑" pitchFamily="34" charset="-122"/>
                  </a:rPr>
                  <a:t>校管理人员</a:t>
                </a:r>
              </a:p>
            </p:txBody>
          </p:sp>
          <p:sp>
            <p:nvSpPr>
              <p:cNvPr id="60" name="TextBox 96"/>
              <p:cNvSpPr txBox="1"/>
              <p:nvPr/>
            </p:nvSpPr>
            <p:spPr>
              <a:xfrm>
                <a:off x="1285853" y="3897165"/>
                <a:ext cx="857256" cy="269646"/>
              </a:xfrm>
              <a:prstGeom prst="rect">
                <a:avLst/>
              </a:prstGeom>
              <a:noFill/>
            </p:spPr>
            <p:txBody>
              <a:bodyPr wrap="square" rtlCol="0">
                <a:spAutoFit/>
              </a:bodyPr>
              <a:lstStyle/>
              <a:p>
                <a:pPr algn="ctr"/>
                <a:r>
                  <a:rPr lang="zh-CN" altLang="en-US" sz="1100" dirty="0">
                    <a:latin typeface="微软雅黑" pitchFamily="34" charset="-122"/>
                    <a:ea typeface="微软雅黑" pitchFamily="34" charset="-122"/>
                  </a:rPr>
                  <a:t>校职工</a:t>
                </a:r>
              </a:p>
            </p:txBody>
          </p:sp>
          <p:sp>
            <p:nvSpPr>
              <p:cNvPr id="61" name="TextBox 97"/>
              <p:cNvSpPr txBox="1"/>
              <p:nvPr/>
            </p:nvSpPr>
            <p:spPr>
              <a:xfrm>
                <a:off x="1285853" y="4572014"/>
                <a:ext cx="857256" cy="269646"/>
              </a:xfrm>
              <a:prstGeom prst="rect">
                <a:avLst/>
              </a:prstGeom>
              <a:noFill/>
            </p:spPr>
            <p:txBody>
              <a:bodyPr wrap="square" rtlCol="0">
                <a:spAutoFit/>
              </a:bodyPr>
              <a:lstStyle/>
              <a:p>
                <a:pPr algn="ctr"/>
                <a:r>
                  <a:rPr lang="zh-CN" altLang="en-US" sz="1100" dirty="0">
                    <a:latin typeface="微软雅黑" pitchFamily="34" charset="-122"/>
                    <a:ea typeface="微软雅黑" pitchFamily="34" charset="-122"/>
                  </a:rPr>
                  <a:t>校领导</a:t>
                </a:r>
              </a:p>
            </p:txBody>
          </p:sp>
          <p:sp>
            <p:nvSpPr>
              <p:cNvPr id="62" name="矩形 61"/>
              <p:cNvSpPr/>
              <p:nvPr/>
            </p:nvSpPr>
            <p:spPr>
              <a:xfrm>
                <a:off x="142876" y="1142990"/>
                <a:ext cx="2071670" cy="3786214"/>
              </a:xfrm>
              <a:prstGeom prst="rect">
                <a:avLst/>
              </a:prstGeom>
              <a:noFill/>
              <a:ln w="952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63" name="直接连接符 62"/>
              <p:cNvCxnSpPr/>
              <p:nvPr/>
            </p:nvCxnSpPr>
            <p:spPr>
              <a:xfrm rot="5400000">
                <a:off x="-468909" y="3065507"/>
                <a:ext cx="3357586" cy="1588"/>
              </a:xfrm>
              <a:prstGeom prst="line">
                <a:avLst/>
              </a:prstGeom>
              <a:noFill/>
              <a:ln w="952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64" name="矩形 63"/>
              <p:cNvSpPr/>
              <p:nvPr/>
            </p:nvSpPr>
            <p:spPr>
              <a:xfrm>
                <a:off x="142844" y="928676"/>
                <a:ext cx="2071702" cy="285752"/>
              </a:xfrm>
              <a:prstGeom prst="rect">
                <a:avLst/>
              </a:prstGeom>
              <a:ln/>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zh-CN" altLang="en-US" sz="1100" dirty="0">
                    <a:latin typeface="微软雅黑" pitchFamily="34" charset="-122"/>
                    <a:ea typeface="微软雅黑" pitchFamily="34" charset="-122"/>
                  </a:rPr>
                  <a:t>校区及人员</a:t>
                </a:r>
              </a:p>
            </p:txBody>
          </p:sp>
        </p:grpSp>
        <p:grpSp>
          <p:nvGrpSpPr>
            <p:cNvPr id="40" name="组合 111"/>
            <p:cNvGrpSpPr/>
            <p:nvPr/>
          </p:nvGrpSpPr>
          <p:grpSpPr>
            <a:xfrm>
              <a:off x="2095483" y="1214428"/>
              <a:ext cx="285752" cy="3286148"/>
              <a:chOff x="2095483" y="1357304"/>
              <a:chExt cx="285752" cy="3286148"/>
            </a:xfrm>
          </p:grpSpPr>
          <p:sp>
            <p:nvSpPr>
              <p:cNvPr id="41" name="右箭头 40"/>
              <p:cNvSpPr/>
              <p:nvPr/>
            </p:nvSpPr>
            <p:spPr>
              <a:xfrm>
                <a:off x="2095483" y="1357304"/>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400"/>
              </a:p>
            </p:txBody>
          </p:sp>
          <p:sp>
            <p:nvSpPr>
              <p:cNvPr id="42" name="右箭头 41"/>
              <p:cNvSpPr/>
              <p:nvPr/>
            </p:nvSpPr>
            <p:spPr>
              <a:xfrm>
                <a:off x="2095483" y="2107403"/>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400"/>
              </a:p>
            </p:txBody>
          </p:sp>
          <p:sp>
            <p:nvSpPr>
              <p:cNvPr id="43" name="右箭头 42"/>
              <p:cNvSpPr/>
              <p:nvPr/>
            </p:nvSpPr>
            <p:spPr>
              <a:xfrm>
                <a:off x="2095483" y="2857502"/>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400"/>
              </a:p>
            </p:txBody>
          </p:sp>
          <p:sp>
            <p:nvSpPr>
              <p:cNvPr id="44" name="右箭头 43"/>
              <p:cNvSpPr/>
              <p:nvPr/>
            </p:nvSpPr>
            <p:spPr>
              <a:xfrm>
                <a:off x="2095483" y="3607601"/>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400"/>
              </a:p>
            </p:txBody>
          </p:sp>
          <p:sp>
            <p:nvSpPr>
              <p:cNvPr id="45" name="右箭头 44"/>
              <p:cNvSpPr/>
              <p:nvPr/>
            </p:nvSpPr>
            <p:spPr>
              <a:xfrm>
                <a:off x="2095483" y="4357700"/>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400"/>
              </a:p>
            </p:txBody>
          </p:sp>
        </p:grpSp>
      </p:grpSp>
      <p:sp>
        <p:nvSpPr>
          <p:cNvPr id="65" name="矩形 64"/>
          <p:cNvSpPr/>
          <p:nvPr/>
        </p:nvSpPr>
        <p:spPr>
          <a:xfrm>
            <a:off x="3066001" y="3838516"/>
            <a:ext cx="1197776" cy="414783"/>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学籍管理</a:t>
            </a:r>
          </a:p>
        </p:txBody>
      </p:sp>
      <p:sp>
        <p:nvSpPr>
          <p:cNvPr id="66" name="矩形 65"/>
          <p:cNvSpPr/>
          <p:nvPr/>
        </p:nvSpPr>
        <p:spPr>
          <a:xfrm>
            <a:off x="3806885" y="1740725"/>
            <a:ext cx="1034443" cy="42254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1050" b="1" dirty="0">
                <a:solidFill>
                  <a:schemeClr val="bg1"/>
                </a:solidFill>
                <a:latin typeface="微软雅黑" pitchFamily="34" charset="-122"/>
                <a:ea typeface="微软雅黑" pitchFamily="34" charset="-122"/>
              </a:rPr>
              <a:t>教研管理</a:t>
            </a:r>
          </a:p>
        </p:txBody>
      </p:sp>
      <p:sp>
        <p:nvSpPr>
          <p:cNvPr id="67" name="矩形 66"/>
          <p:cNvSpPr/>
          <p:nvPr/>
        </p:nvSpPr>
        <p:spPr>
          <a:xfrm>
            <a:off x="4878455" y="1750285"/>
            <a:ext cx="1034443" cy="414783"/>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备课管理</a:t>
            </a:r>
          </a:p>
        </p:txBody>
      </p:sp>
      <p:sp>
        <p:nvSpPr>
          <p:cNvPr id="68" name="矩形 67"/>
          <p:cNvSpPr/>
          <p:nvPr/>
        </p:nvSpPr>
        <p:spPr>
          <a:xfrm>
            <a:off x="2742440" y="1740726"/>
            <a:ext cx="1034443" cy="414783"/>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排课管理</a:t>
            </a:r>
          </a:p>
        </p:txBody>
      </p:sp>
      <p:sp>
        <p:nvSpPr>
          <p:cNvPr id="69" name="矩形 68"/>
          <p:cNvSpPr/>
          <p:nvPr/>
        </p:nvSpPr>
        <p:spPr>
          <a:xfrm>
            <a:off x="2740449" y="3351266"/>
            <a:ext cx="1034443" cy="42254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选修课管理</a:t>
            </a:r>
          </a:p>
        </p:txBody>
      </p:sp>
      <p:sp>
        <p:nvSpPr>
          <p:cNvPr id="70" name="矩形 69"/>
          <p:cNvSpPr/>
          <p:nvPr/>
        </p:nvSpPr>
        <p:spPr>
          <a:xfrm>
            <a:off x="3812019" y="3358309"/>
            <a:ext cx="1034443" cy="414783"/>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在线留作业</a:t>
            </a:r>
          </a:p>
        </p:txBody>
      </p:sp>
      <p:sp>
        <p:nvSpPr>
          <p:cNvPr id="71" name="矩形 70"/>
          <p:cNvSpPr/>
          <p:nvPr/>
        </p:nvSpPr>
        <p:spPr>
          <a:xfrm>
            <a:off x="4883589" y="3358309"/>
            <a:ext cx="1034443" cy="414783"/>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1050" b="1" dirty="0">
                <a:solidFill>
                  <a:schemeClr val="bg1"/>
                </a:solidFill>
                <a:latin typeface="微软雅黑" pitchFamily="34" charset="-122"/>
                <a:ea typeface="微软雅黑" pitchFamily="34" charset="-122"/>
              </a:rPr>
              <a:t>教案管理</a:t>
            </a:r>
          </a:p>
        </p:txBody>
      </p:sp>
      <p:sp>
        <p:nvSpPr>
          <p:cNvPr id="72" name="矩形 71"/>
          <p:cNvSpPr/>
          <p:nvPr/>
        </p:nvSpPr>
        <p:spPr>
          <a:xfrm>
            <a:off x="4342671" y="3838213"/>
            <a:ext cx="1197776" cy="414783"/>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信息管理</a:t>
            </a:r>
          </a:p>
        </p:txBody>
      </p:sp>
      <p:sp>
        <p:nvSpPr>
          <p:cNvPr id="73" name="矩形 72"/>
          <p:cNvSpPr/>
          <p:nvPr/>
        </p:nvSpPr>
        <p:spPr>
          <a:xfrm>
            <a:off x="2871129" y="2275955"/>
            <a:ext cx="956097" cy="42254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考务管理</a:t>
            </a:r>
          </a:p>
        </p:txBody>
      </p:sp>
      <p:sp>
        <p:nvSpPr>
          <p:cNvPr id="74" name="矩形 73"/>
          <p:cNvSpPr/>
          <p:nvPr/>
        </p:nvSpPr>
        <p:spPr>
          <a:xfrm>
            <a:off x="3895706" y="2273882"/>
            <a:ext cx="956097" cy="42254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教材管理</a:t>
            </a:r>
          </a:p>
        </p:txBody>
      </p:sp>
      <p:sp>
        <p:nvSpPr>
          <p:cNvPr id="75" name="矩形 74"/>
          <p:cNvSpPr/>
          <p:nvPr/>
        </p:nvSpPr>
        <p:spPr>
          <a:xfrm>
            <a:off x="4922882" y="2270607"/>
            <a:ext cx="956097" cy="42254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教学反馈</a:t>
            </a:r>
          </a:p>
        </p:txBody>
      </p:sp>
      <p:sp>
        <p:nvSpPr>
          <p:cNvPr id="76" name="矩形 75"/>
          <p:cNvSpPr/>
          <p:nvPr/>
        </p:nvSpPr>
        <p:spPr>
          <a:xfrm>
            <a:off x="2863008" y="2823361"/>
            <a:ext cx="956097" cy="422548"/>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成绩管理</a:t>
            </a:r>
          </a:p>
        </p:txBody>
      </p:sp>
      <p:sp>
        <p:nvSpPr>
          <p:cNvPr id="77" name="矩形 76"/>
          <p:cNvSpPr/>
          <p:nvPr/>
        </p:nvSpPr>
        <p:spPr>
          <a:xfrm>
            <a:off x="3887585" y="2821288"/>
            <a:ext cx="956097" cy="422548"/>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试卷管理</a:t>
            </a:r>
          </a:p>
        </p:txBody>
      </p:sp>
      <p:sp>
        <p:nvSpPr>
          <p:cNvPr id="78" name="矩形 77"/>
          <p:cNvSpPr/>
          <p:nvPr/>
        </p:nvSpPr>
        <p:spPr>
          <a:xfrm>
            <a:off x="4914761" y="2818013"/>
            <a:ext cx="956097" cy="422548"/>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听课管理</a:t>
            </a:r>
          </a:p>
        </p:txBody>
      </p:sp>
      <p:sp>
        <p:nvSpPr>
          <p:cNvPr id="79" name="圆角矩形 78"/>
          <p:cNvSpPr/>
          <p:nvPr/>
        </p:nvSpPr>
        <p:spPr>
          <a:xfrm>
            <a:off x="8100392" y="843558"/>
            <a:ext cx="533598" cy="3903310"/>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80" name="左箭头 79"/>
          <p:cNvSpPr/>
          <p:nvPr/>
        </p:nvSpPr>
        <p:spPr>
          <a:xfrm>
            <a:off x="7674552" y="1731228"/>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0146341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500"/>
                                        <p:tgtEl>
                                          <p:spTgt spid="35"/>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wipe(down)">
                                      <p:cBhvr>
                                        <p:cTn id="22" dur="500"/>
                                        <p:tgtEl>
                                          <p:spTgt spid="6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wipe(down)">
                                      <p:cBhvr>
                                        <p:cTn id="25" dur="500"/>
                                        <p:tgtEl>
                                          <p:spTgt spid="6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70"/>
                                        </p:tgtEl>
                                        <p:attrNameLst>
                                          <p:attrName>style.visibility</p:attrName>
                                        </p:attrNameLst>
                                      </p:cBhvr>
                                      <p:to>
                                        <p:strVal val="visible"/>
                                      </p:to>
                                    </p:set>
                                    <p:animEffect transition="in" filter="wipe(down)">
                                      <p:cBhvr>
                                        <p:cTn id="28" dur="500"/>
                                        <p:tgtEl>
                                          <p:spTgt spid="7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77"/>
                                        </p:tgtEl>
                                        <p:attrNameLst>
                                          <p:attrName>style.visibility</p:attrName>
                                        </p:attrNameLst>
                                      </p:cBhvr>
                                      <p:to>
                                        <p:strVal val="visible"/>
                                      </p:to>
                                    </p:set>
                                    <p:animEffect transition="in" filter="wipe(down)">
                                      <p:cBhvr>
                                        <p:cTn id="31" dur="500"/>
                                        <p:tgtEl>
                                          <p:spTgt spid="7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76"/>
                                        </p:tgtEl>
                                        <p:attrNameLst>
                                          <p:attrName>style.visibility</p:attrName>
                                        </p:attrNameLst>
                                      </p:cBhvr>
                                      <p:to>
                                        <p:strVal val="visible"/>
                                      </p:to>
                                    </p:set>
                                    <p:animEffect transition="in" filter="wipe(down)">
                                      <p:cBhvr>
                                        <p:cTn id="34" dur="500"/>
                                        <p:tgtEl>
                                          <p:spTgt spid="76"/>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animEffect transition="in" filter="wipe(down)">
                                      <p:cBhvr>
                                        <p:cTn id="37" dur="500"/>
                                        <p:tgtEl>
                                          <p:spTgt spid="7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74"/>
                                        </p:tgtEl>
                                        <p:attrNameLst>
                                          <p:attrName>style.visibility</p:attrName>
                                        </p:attrNameLst>
                                      </p:cBhvr>
                                      <p:to>
                                        <p:strVal val="visible"/>
                                      </p:to>
                                    </p:set>
                                    <p:animEffect transition="in" filter="wipe(down)">
                                      <p:cBhvr>
                                        <p:cTn id="40" dur="500"/>
                                        <p:tgtEl>
                                          <p:spTgt spid="74"/>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ipe(down)">
                                      <p:cBhvr>
                                        <p:cTn id="43" dur="500"/>
                                        <p:tgtEl>
                                          <p:spTgt spid="66"/>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wipe(down)">
                                      <p:cBhvr>
                                        <p:cTn id="46" dur="500"/>
                                        <p:tgtEl>
                                          <p:spTgt spid="68"/>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wipe(down)">
                                      <p:cBhvr>
                                        <p:cTn id="49" dur="500"/>
                                        <p:tgtEl>
                                          <p:spTgt spid="72"/>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71"/>
                                        </p:tgtEl>
                                        <p:attrNameLst>
                                          <p:attrName>style.visibility</p:attrName>
                                        </p:attrNameLst>
                                      </p:cBhvr>
                                      <p:to>
                                        <p:strVal val="visible"/>
                                      </p:to>
                                    </p:set>
                                    <p:animEffect transition="in" filter="wipe(down)">
                                      <p:cBhvr>
                                        <p:cTn id="52" dur="500"/>
                                        <p:tgtEl>
                                          <p:spTgt spid="71"/>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78"/>
                                        </p:tgtEl>
                                        <p:attrNameLst>
                                          <p:attrName>style.visibility</p:attrName>
                                        </p:attrNameLst>
                                      </p:cBhvr>
                                      <p:to>
                                        <p:strVal val="visible"/>
                                      </p:to>
                                    </p:set>
                                    <p:animEffect transition="in" filter="wipe(down)">
                                      <p:cBhvr>
                                        <p:cTn id="55" dur="500"/>
                                        <p:tgtEl>
                                          <p:spTgt spid="78"/>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75"/>
                                        </p:tgtEl>
                                        <p:attrNameLst>
                                          <p:attrName>style.visibility</p:attrName>
                                        </p:attrNameLst>
                                      </p:cBhvr>
                                      <p:to>
                                        <p:strVal val="visible"/>
                                      </p:to>
                                    </p:set>
                                    <p:animEffect transition="in" filter="wipe(down)">
                                      <p:cBhvr>
                                        <p:cTn id="58" dur="500"/>
                                        <p:tgtEl>
                                          <p:spTgt spid="75"/>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67"/>
                                        </p:tgtEl>
                                        <p:attrNameLst>
                                          <p:attrName>style.visibility</p:attrName>
                                        </p:attrNameLst>
                                      </p:cBhvr>
                                      <p:to>
                                        <p:strVal val="visible"/>
                                      </p:to>
                                    </p:set>
                                    <p:animEffect transition="in" filter="wipe(down)">
                                      <p:cBhvr>
                                        <p:cTn id="61"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493598" y="198444"/>
            <a:ext cx="4134955" cy="476846"/>
          </a:xfrm>
        </p:spPr>
        <p:txBody>
          <a:bodyPr>
            <a:noAutofit/>
          </a:bodyPr>
          <a:lstStyle/>
          <a:p>
            <a:r>
              <a:rPr lang="zh-CN" altLang="en-US" sz="1600" b="0" dirty="0" smtClean="0">
                <a:latin typeface="黑体" pitchFamily="49" charset="-122"/>
                <a:ea typeface="黑体" pitchFamily="49" charset="-122"/>
              </a:rPr>
              <a:t> 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（五）创新教学管理系统</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112"/>
          <p:cNvGrpSpPr/>
          <p:nvPr/>
        </p:nvGrpSpPr>
        <p:grpSpPr>
          <a:xfrm>
            <a:off x="2195736" y="843558"/>
            <a:ext cx="3375551" cy="3881310"/>
            <a:chOff x="2857488" y="928676"/>
            <a:chExt cx="4429156" cy="3874116"/>
          </a:xfrm>
        </p:grpSpPr>
        <p:sp>
          <p:nvSpPr>
            <p:cNvPr id="4" name="矩形 3"/>
            <p:cNvSpPr/>
            <p:nvPr/>
          </p:nvSpPr>
          <p:spPr>
            <a:xfrm>
              <a:off x="2857488" y="1071553"/>
              <a:ext cx="4429156" cy="3731239"/>
            </a:xfrm>
            <a:prstGeom prst="rect">
              <a:avLst/>
            </a:prstGeom>
            <a:noFill/>
            <a:ln w="9525">
              <a:solidFill>
                <a:schemeClr val="accent5">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5" name="矩形 4"/>
            <p:cNvSpPr/>
            <p:nvPr/>
          </p:nvSpPr>
          <p:spPr>
            <a:xfrm>
              <a:off x="2857488" y="928676"/>
              <a:ext cx="4429156" cy="285752"/>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050" dirty="0">
                  <a:latin typeface="微软雅黑" pitchFamily="34" charset="-122"/>
                  <a:ea typeface="微软雅黑" pitchFamily="34" charset="-122"/>
                </a:rPr>
                <a:t>ROD</a:t>
              </a:r>
              <a:r>
                <a:rPr lang="zh-CN" altLang="en-US" sz="1050" dirty="0">
                  <a:latin typeface="微软雅黑" pitchFamily="34" charset="-122"/>
                  <a:ea typeface="微软雅黑" pitchFamily="34" charset="-122"/>
                </a:rPr>
                <a:t>教学教务管理系统</a:t>
              </a:r>
            </a:p>
          </p:txBody>
        </p:sp>
        <p:sp>
          <p:nvSpPr>
            <p:cNvPr id="6" name="矩形 5"/>
            <p:cNvSpPr/>
            <p:nvPr/>
          </p:nvSpPr>
          <p:spPr>
            <a:xfrm>
              <a:off x="3000364" y="1331091"/>
              <a:ext cx="1357322" cy="421687"/>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教学安排管理</a:t>
              </a:r>
            </a:p>
          </p:txBody>
        </p:sp>
        <p:sp>
          <p:nvSpPr>
            <p:cNvPr id="7" name="矩形 6"/>
            <p:cNvSpPr/>
            <p:nvPr/>
          </p:nvSpPr>
          <p:spPr>
            <a:xfrm>
              <a:off x="4429124" y="1338490"/>
              <a:ext cx="1357322" cy="413938"/>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工作计划管理</a:t>
              </a:r>
            </a:p>
          </p:txBody>
        </p:sp>
        <p:sp>
          <p:nvSpPr>
            <p:cNvPr id="8" name="矩形 7"/>
            <p:cNvSpPr/>
            <p:nvPr/>
          </p:nvSpPr>
          <p:spPr>
            <a:xfrm>
              <a:off x="5857884" y="1338490"/>
              <a:ext cx="1357322" cy="41393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1050" b="1" dirty="0">
                  <a:solidFill>
                    <a:schemeClr val="bg1"/>
                  </a:solidFill>
                  <a:latin typeface="微软雅黑" pitchFamily="34" charset="-122"/>
                  <a:ea typeface="微软雅黑" pitchFamily="34" charset="-122"/>
                </a:rPr>
                <a:t>教师工作管理</a:t>
              </a:r>
            </a:p>
          </p:txBody>
        </p:sp>
      </p:grpSp>
      <p:grpSp>
        <p:nvGrpSpPr>
          <p:cNvPr id="10" name="组合 44"/>
          <p:cNvGrpSpPr/>
          <p:nvPr/>
        </p:nvGrpSpPr>
        <p:grpSpPr>
          <a:xfrm>
            <a:off x="5582702" y="850283"/>
            <a:ext cx="1614707" cy="3935460"/>
            <a:chOff x="7202684" y="785800"/>
            <a:chExt cx="1441282" cy="4056341"/>
          </a:xfrm>
        </p:grpSpPr>
        <p:grpSp>
          <p:nvGrpSpPr>
            <p:cNvPr id="11" name="组合 110"/>
            <p:cNvGrpSpPr/>
            <p:nvPr/>
          </p:nvGrpSpPr>
          <p:grpSpPr>
            <a:xfrm>
              <a:off x="7358082" y="785800"/>
              <a:ext cx="1285884" cy="4056341"/>
              <a:chOff x="7358082" y="928676"/>
              <a:chExt cx="1285884" cy="4056341"/>
            </a:xfrm>
          </p:grpSpPr>
          <p:sp>
            <p:nvSpPr>
              <p:cNvPr id="15" name="矩形 14"/>
              <p:cNvSpPr/>
              <p:nvPr/>
            </p:nvSpPr>
            <p:spPr>
              <a:xfrm>
                <a:off x="7358114" y="1142990"/>
                <a:ext cx="1214414" cy="3786214"/>
              </a:xfrm>
              <a:prstGeom prst="rect">
                <a:avLst/>
              </a:prstGeom>
              <a:noFill/>
              <a:ln w="952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6" name="矩形 15"/>
              <p:cNvSpPr/>
              <p:nvPr/>
            </p:nvSpPr>
            <p:spPr>
              <a:xfrm>
                <a:off x="7358082" y="928676"/>
                <a:ext cx="1214433" cy="285752"/>
              </a:xfrm>
              <a:prstGeom prst="rect">
                <a:avLst/>
              </a:prstGeom>
              <a:ln>
                <a:solidFill>
                  <a:schemeClr val="bg1">
                    <a:lumMod val="50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050" dirty="0">
                    <a:latin typeface="微软雅黑" pitchFamily="34" charset="-122"/>
                    <a:ea typeface="微软雅黑" pitchFamily="34" charset="-122"/>
                  </a:rPr>
                  <a:t>底层支持</a:t>
                </a:r>
              </a:p>
            </p:txBody>
          </p:sp>
          <p:grpSp>
            <p:nvGrpSpPr>
              <p:cNvPr id="17" name="组合 100"/>
              <p:cNvGrpSpPr/>
              <p:nvPr/>
            </p:nvGrpSpPr>
            <p:grpSpPr>
              <a:xfrm>
                <a:off x="7358082" y="1538414"/>
                <a:ext cx="1285884" cy="818655"/>
                <a:chOff x="7358082" y="1538414"/>
                <a:chExt cx="1285884" cy="818655"/>
              </a:xfrm>
            </p:grpSpPr>
            <p:pic>
              <p:nvPicPr>
                <p:cNvPr id="31" name="Picture 2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572397" y="1538414"/>
                  <a:ext cx="285752" cy="390394"/>
                </a:xfrm>
                <a:prstGeom prst="rect">
                  <a:avLst/>
                </a:prstGeom>
                <a:noFill/>
                <a:ln w="9525">
                  <a:noFill/>
                  <a:miter lim="800000"/>
                  <a:headEnd/>
                  <a:tailEnd/>
                </a:ln>
                <a:effectLst/>
              </p:spPr>
            </p:pic>
            <p:pic>
              <p:nvPicPr>
                <p:cNvPr id="32" name="Picture 2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822430" y="1538414"/>
                  <a:ext cx="285752" cy="390394"/>
                </a:xfrm>
                <a:prstGeom prst="rect">
                  <a:avLst/>
                </a:prstGeom>
                <a:noFill/>
                <a:ln w="9525">
                  <a:noFill/>
                  <a:miter lim="800000"/>
                  <a:headEnd/>
                  <a:tailEnd/>
                </a:ln>
                <a:effectLst/>
              </p:spPr>
            </p:pic>
            <p:pic>
              <p:nvPicPr>
                <p:cNvPr id="33" name="Picture 2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072462" y="1538414"/>
                  <a:ext cx="285752" cy="390394"/>
                </a:xfrm>
                <a:prstGeom prst="rect">
                  <a:avLst/>
                </a:prstGeom>
                <a:noFill/>
                <a:ln w="9525">
                  <a:noFill/>
                  <a:miter lim="800000"/>
                  <a:headEnd/>
                  <a:tailEnd/>
                </a:ln>
                <a:effectLst/>
              </p:spPr>
            </p:pic>
            <p:sp>
              <p:nvSpPr>
                <p:cNvPr id="34" name="TextBox 68"/>
                <p:cNvSpPr txBox="1"/>
                <p:nvPr/>
              </p:nvSpPr>
              <p:spPr>
                <a:xfrm>
                  <a:off x="7358082" y="1928808"/>
                  <a:ext cx="1285884" cy="428261"/>
                </a:xfrm>
                <a:prstGeom prst="rect">
                  <a:avLst/>
                </a:prstGeom>
                <a:noFill/>
              </p:spPr>
              <p:txBody>
                <a:bodyPr wrap="square" rtlCol="0">
                  <a:spAutoFit/>
                </a:bodyPr>
                <a:lstStyle/>
                <a:p>
                  <a:r>
                    <a:rPr lang="zh-CN" altLang="en-US" sz="1050" dirty="0">
                      <a:latin typeface="微软雅黑" pitchFamily="34" charset="-122"/>
                      <a:ea typeface="微软雅黑" pitchFamily="34" charset="-122"/>
                    </a:rPr>
                    <a:t>网络、主机及存储</a:t>
                  </a:r>
                </a:p>
              </p:txBody>
            </p:sp>
          </p:grpSp>
          <p:grpSp>
            <p:nvGrpSpPr>
              <p:cNvPr id="18" name="组合 99"/>
              <p:cNvGrpSpPr/>
              <p:nvPr/>
            </p:nvGrpSpPr>
            <p:grpSpPr>
              <a:xfrm>
                <a:off x="7358082" y="2337309"/>
                <a:ext cx="1285884" cy="844982"/>
                <a:chOff x="7358082" y="2408873"/>
                <a:chExt cx="1285884" cy="844982"/>
              </a:xfrm>
            </p:grpSpPr>
            <p:pic>
              <p:nvPicPr>
                <p:cNvPr id="27" name="Picture 2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572396" y="2408873"/>
                  <a:ext cx="277814" cy="428628"/>
                </a:xfrm>
                <a:prstGeom prst="rect">
                  <a:avLst/>
                </a:prstGeom>
                <a:noFill/>
                <a:ln w="9525">
                  <a:noFill/>
                  <a:miter lim="800000"/>
                  <a:headEnd/>
                  <a:tailEnd/>
                </a:ln>
                <a:effectLst/>
              </p:spPr>
            </p:pic>
            <p:pic>
              <p:nvPicPr>
                <p:cNvPr id="28" name="Picture 2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804569" y="2420780"/>
                  <a:ext cx="313533" cy="404815"/>
                </a:xfrm>
                <a:prstGeom prst="rect">
                  <a:avLst/>
                </a:prstGeom>
                <a:noFill/>
                <a:ln w="9525">
                  <a:noFill/>
                  <a:miter lim="800000"/>
                  <a:headEnd/>
                  <a:tailEnd/>
                </a:ln>
                <a:effectLst/>
              </p:spPr>
            </p:pic>
            <p:pic>
              <p:nvPicPr>
                <p:cNvPr id="29" name="Picture 2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8072462" y="2432686"/>
                  <a:ext cx="277815" cy="381003"/>
                </a:xfrm>
                <a:prstGeom prst="rect">
                  <a:avLst/>
                </a:prstGeom>
                <a:noFill/>
                <a:ln w="9525">
                  <a:noFill/>
                  <a:miter lim="800000"/>
                  <a:headEnd/>
                  <a:tailEnd/>
                </a:ln>
                <a:effectLst/>
              </p:spPr>
            </p:pic>
            <p:sp>
              <p:nvSpPr>
                <p:cNvPr id="30" name="TextBox 64"/>
                <p:cNvSpPr txBox="1"/>
                <p:nvPr/>
              </p:nvSpPr>
              <p:spPr>
                <a:xfrm>
                  <a:off x="7358082" y="2825595"/>
                  <a:ext cx="1285884" cy="428260"/>
                </a:xfrm>
                <a:prstGeom prst="rect">
                  <a:avLst/>
                </a:prstGeom>
                <a:noFill/>
              </p:spPr>
              <p:txBody>
                <a:bodyPr wrap="square" rtlCol="0">
                  <a:spAutoFit/>
                </a:bodyPr>
                <a:lstStyle/>
                <a:p>
                  <a:r>
                    <a:rPr lang="zh-CN" altLang="en-US" sz="1050" dirty="0">
                      <a:latin typeface="微软雅黑" pitchFamily="34" charset="-122"/>
                      <a:ea typeface="微软雅黑" pitchFamily="34" charset="-122"/>
                    </a:rPr>
                    <a:t>操作系统及数据库</a:t>
                  </a:r>
                </a:p>
              </p:txBody>
            </p:sp>
          </p:grpSp>
          <p:grpSp>
            <p:nvGrpSpPr>
              <p:cNvPr id="19" name="组合 98"/>
              <p:cNvGrpSpPr/>
              <p:nvPr/>
            </p:nvGrpSpPr>
            <p:grpSpPr>
              <a:xfrm>
                <a:off x="7358082" y="3162532"/>
                <a:ext cx="1285884" cy="761781"/>
                <a:chOff x="7286644" y="3182785"/>
                <a:chExt cx="1285884" cy="761781"/>
              </a:xfrm>
            </p:grpSpPr>
            <p:pic>
              <p:nvPicPr>
                <p:cNvPr id="24" name="Picture 29"/>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43834" y="3182785"/>
                  <a:ext cx="285752" cy="528641"/>
                </a:xfrm>
                <a:prstGeom prst="rect">
                  <a:avLst/>
                </a:prstGeom>
                <a:noFill/>
                <a:ln w="9525">
                  <a:noFill/>
                  <a:miter lim="800000"/>
                  <a:headEnd/>
                  <a:tailEnd/>
                </a:ln>
                <a:effectLst/>
              </p:spPr>
            </p:pic>
            <p:pic>
              <p:nvPicPr>
                <p:cNvPr id="25" name="Picture 29"/>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929586" y="3182785"/>
                  <a:ext cx="285752" cy="528641"/>
                </a:xfrm>
                <a:prstGeom prst="rect">
                  <a:avLst/>
                </a:prstGeom>
                <a:noFill/>
                <a:ln w="9525">
                  <a:noFill/>
                  <a:miter lim="800000"/>
                  <a:headEnd/>
                  <a:tailEnd/>
                </a:ln>
                <a:effectLst/>
              </p:spPr>
            </p:pic>
            <p:sp>
              <p:nvSpPr>
                <p:cNvPr id="26" name="TextBox 60"/>
                <p:cNvSpPr txBox="1"/>
                <p:nvPr/>
              </p:nvSpPr>
              <p:spPr>
                <a:xfrm>
                  <a:off x="7286644" y="3682851"/>
                  <a:ext cx="1285884" cy="261715"/>
                </a:xfrm>
                <a:prstGeom prst="rect">
                  <a:avLst/>
                </a:prstGeom>
                <a:noFill/>
              </p:spPr>
              <p:txBody>
                <a:bodyPr wrap="square" rtlCol="0">
                  <a:spAutoFit/>
                </a:bodyPr>
                <a:lstStyle/>
                <a:p>
                  <a:pPr algn="ctr"/>
                  <a:r>
                    <a:rPr lang="zh-CN" altLang="en-US" sz="1050" dirty="0">
                      <a:latin typeface="微软雅黑" pitchFamily="34" charset="-122"/>
                      <a:ea typeface="微软雅黑" pitchFamily="34" charset="-122"/>
                    </a:rPr>
                    <a:t>应用服务器</a:t>
                  </a:r>
                </a:p>
              </p:txBody>
            </p:sp>
          </p:grpSp>
          <p:grpSp>
            <p:nvGrpSpPr>
              <p:cNvPr id="20" name="组合 104"/>
              <p:cNvGrpSpPr/>
              <p:nvPr/>
            </p:nvGrpSpPr>
            <p:grpSpPr>
              <a:xfrm>
                <a:off x="7358082" y="4071099"/>
                <a:ext cx="1285884" cy="913918"/>
                <a:chOff x="7315219" y="4071099"/>
                <a:chExt cx="1285884" cy="913918"/>
              </a:xfrm>
            </p:grpSpPr>
            <p:pic>
              <p:nvPicPr>
                <p:cNvPr id="21" name="Picture 32"/>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643834" y="4071099"/>
                  <a:ext cx="328205" cy="491390"/>
                </a:xfrm>
                <a:prstGeom prst="rect">
                  <a:avLst/>
                </a:prstGeom>
                <a:noFill/>
                <a:ln w="9525">
                  <a:noFill/>
                  <a:miter lim="800000"/>
                  <a:headEnd/>
                  <a:tailEnd/>
                </a:ln>
                <a:effectLst/>
              </p:spPr>
            </p:pic>
            <p:pic>
              <p:nvPicPr>
                <p:cNvPr id="22" name="Picture 31"/>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flipH="1">
                  <a:off x="7929586" y="4094072"/>
                  <a:ext cx="285752" cy="470772"/>
                </a:xfrm>
                <a:prstGeom prst="rect">
                  <a:avLst/>
                </a:prstGeom>
                <a:noFill/>
                <a:ln w="9525">
                  <a:noFill/>
                  <a:miter lim="800000"/>
                  <a:headEnd/>
                  <a:tailEnd/>
                </a:ln>
                <a:effectLst/>
              </p:spPr>
            </p:pic>
            <p:sp>
              <p:nvSpPr>
                <p:cNvPr id="23" name="TextBox 57"/>
                <p:cNvSpPr txBox="1"/>
                <p:nvPr/>
              </p:nvSpPr>
              <p:spPr>
                <a:xfrm>
                  <a:off x="7315219" y="4556757"/>
                  <a:ext cx="1285884" cy="428260"/>
                </a:xfrm>
                <a:prstGeom prst="rect">
                  <a:avLst/>
                </a:prstGeom>
                <a:noFill/>
              </p:spPr>
              <p:txBody>
                <a:bodyPr wrap="square" rtlCol="0">
                  <a:spAutoFit/>
                </a:bodyPr>
                <a:lstStyle/>
                <a:p>
                  <a:pPr algn="ctr"/>
                  <a:r>
                    <a:rPr lang="zh-CN" altLang="en-US" sz="1050" dirty="0">
                      <a:latin typeface="微软雅黑" pitchFamily="34" charset="-122"/>
                      <a:ea typeface="微软雅黑" pitchFamily="34" charset="-122"/>
                    </a:rPr>
                    <a:t>网络及系统安全</a:t>
                  </a:r>
                </a:p>
              </p:txBody>
            </p:sp>
          </p:grpSp>
        </p:grpSp>
        <p:grpSp>
          <p:nvGrpSpPr>
            <p:cNvPr id="12" name="组合 112"/>
            <p:cNvGrpSpPr/>
            <p:nvPr/>
          </p:nvGrpSpPr>
          <p:grpSpPr>
            <a:xfrm>
              <a:off x="7202684" y="1572559"/>
              <a:ext cx="158999" cy="2795538"/>
              <a:chOff x="7202684" y="1715435"/>
              <a:chExt cx="158999" cy="2795538"/>
            </a:xfrm>
            <a:solidFill>
              <a:schemeClr val="bg1">
                <a:lumMod val="50000"/>
              </a:schemeClr>
            </a:solidFill>
          </p:grpSpPr>
          <p:sp>
            <p:nvSpPr>
              <p:cNvPr id="13" name="右箭头 12"/>
              <p:cNvSpPr/>
              <p:nvPr/>
            </p:nvSpPr>
            <p:spPr>
              <a:xfrm rot="10800000">
                <a:off x="7202684" y="1715435"/>
                <a:ext cx="148679"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2000"/>
              </a:p>
            </p:txBody>
          </p:sp>
          <p:sp>
            <p:nvSpPr>
              <p:cNvPr id="14" name="右箭头 13"/>
              <p:cNvSpPr/>
              <p:nvPr/>
            </p:nvSpPr>
            <p:spPr>
              <a:xfrm rot="10800000">
                <a:off x="7215849" y="3939469"/>
                <a:ext cx="145834"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2000"/>
              </a:p>
            </p:txBody>
          </p:sp>
        </p:grpSp>
      </p:grpSp>
      <p:grpSp>
        <p:nvGrpSpPr>
          <p:cNvPr id="35" name="组合 69"/>
          <p:cNvGrpSpPr/>
          <p:nvPr/>
        </p:nvGrpSpPr>
        <p:grpSpPr>
          <a:xfrm>
            <a:off x="1845690" y="843558"/>
            <a:ext cx="573480" cy="3881310"/>
            <a:chOff x="2319322" y="785800"/>
            <a:chExt cx="752480" cy="4000528"/>
          </a:xfrm>
          <a:effectLst/>
        </p:grpSpPr>
        <p:sp>
          <p:nvSpPr>
            <p:cNvPr id="36" name="矩形 35"/>
            <p:cNvSpPr/>
            <p:nvPr/>
          </p:nvSpPr>
          <p:spPr>
            <a:xfrm>
              <a:off x="2319322" y="785800"/>
              <a:ext cx="357190" cy="4000528"/>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b="1" dirty="0">
                  <a:latin typeface="微软雅黑" pitchFamily="34" charset="-122"/>
                  <a:ea typeface="微软雅黑" pitchFamily="34" charset="-122"/>
                </a:rPr>
                <a:t>统一认证平台</a:t>
              </a:r>
            </a:p>
          </p:txBody>
        </p:sp>
        <p:sp>
          <p:nvSpPr>
            <p:cNvPr id="37" name="右箭头 36"/>
            <p:cNvSpPr/>
            <p:nvPr/>
          </p:nvSpPr>
          <p:spPr>
            <a:xfrm>
              <a:off x="2643174" y="2500312"/>
              <a:ext cx="428628" cy="714380"/>
            </a:xfrm>
            <a:prstGeom prst="rightArrow">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900" b="1">
                <a:solidFill>
                  <a:schemeClr val="dk1"/>
                </a:solidFill>
                <a:latin typeface="微软雅黑" pitchFamily="34" charset="-122"/>
                <a:ea typeface="微软雅黑" pitchFamily="34" charset="-122"/>
              </a:endParaRPr>
            </a:p>
          </p:txBody>
        </p:sp>
      </p:grpSp>
      <p:grpSp>
        <p:nvGrpSpPr>
          <p:cNvPr id="38" name="组合 72"/>
          <p:cNvGrpSpPr/>
          <p:nvPr/>
        </p:nvGrpSpPr>
        <p:grpSpPr>
          <a:xfrm>
            <a:off x="213334" y="843558"/>
            <a:ext cx="1705923" cy="3881310"/>
            <a:chOff x="142844" y="785800"/>
            <a:chExt cx="2238391" cy="4000528"/>
          </a:xfrm>
        </p:grpSpPr>
        <p:grpSp>
          <p:nvGrpSpPr>
            <p:cNvPr id="39" name="组合 108"/>
            <p:cNvGrpSpPr/>
            <p:nvPr/>
          </p:nvGrpSpPr>
          <p:grpSpPr>
            <a:xfrm>
              <a:off x="142844" y="785800"/>
              <a:ext cx="2071702" cy="4000528"/>
              <a:chOff x="142844" y="928676"/>
              <a:chExt cx="2071702" cy="4000528"/>
            </a:xfrm>
          </p:grpSpPr>
          <p:sp>
            <p:nvSpPr>
              <p:cNvPr id="46" name="TextBox 82"/>
              <p:cNvSpPr txBox="1"/>
              <p:nvPr/>
            </p:nvSpPr>
            <p:spPr>
              <a:xfrm>
                <a:off x="177997" y="2116155"/>
                <a:ext cx="1031095" cy="269646"/>
              </a:xfrm>
              <a:prstGeom prst="rect">
                <a:avLst/>
              </a:prstGeom>
              <a:noFill/>
            </p:spPr>
            <p:txBody>
              <a:bodyPr wrap="square" rtlCol="0">
                <a:spAutoFit/>
              </a:bodyPr>
              <a:lstStyle/>
              <a:p>
                <a:r>
                  <a:rPr lang="zh-CN" altLang="en-US" sz="1100" dirty="0">
                    <a:latin typeface="微软雅黑" pitchFamily="34" charset="-122"/>
                    <a:ea typeface="微软雅黑" pitchFamily="34" charset="-122"/>
                  </a:rPr>
                  <a:t> 总校区 </a:t>
                </a:r>
              </a:p>
            </p:txBody>
          </p:sp>
          <p:pic>
            <p:nvPicPr>
              <p:cNvPr id="47" name="Picture 4"/>
              <p:cNvPicPr>
                <a:picLocks noChangeAspect="1" noChangeArrowheads="1"/>
              </p:cNvPicPr>
              <p:nvPr/>
            </p:nvPicPr>
            <p:blipFill>
              <a:blip r:embed="rId9">
                <a:duotone>
                  <a:schemeClr val="accent5">
                    <a:shade val="45000"/>
                    <a:satMod val="135000"/>
                  </a:schemeClr>
                  <a:prstClr val="white"/>
                </a:duotone>
              </a:blip>
              <a:srcRect/>
              <a:stretch>
                <a:fillRect/>
              </a:stretch>
            </p:blipFill>
            <p:spPr bwMode="auto">
              <a:xfrm>
                <a:off x="285720" y="1687528"/>
                <a:ext cx="804858" cy="402429"/>
              </a:xfrm>
              <a:prstGeom prst="rect">
                <a:avLst/>
              </a:prstGeom>
              <a:noFill/>
              <a:ln w="9525">
                <a:noFill/>
                <a:miter lim="800000"/>
                <a:headEnd/>
                <a:tailEnd/>
              </a:ln>
              <a:effectLst/>
            </p:spPr>
          </p:pic>
          <p:pic>
            <p:nvPicPr>
              <p:cNvPr id="48" name="Picture 4"/>
              <p:cNvPicPr>
                <a:picLocks noChangeAspect="1" noChangeArrowheads="1"/>
              </p:cNvPicPr>
              <p:nvPr/>
            </p:nvPicPr>
            <p:blipFill>
              <a:blip r:embed="rId9">
                <a:duotone>
                  <a:schemeClr val="accent3">
                    <a:shade val="45000"/>
                    <a:satMod val="135000"/>
                  </a:schemeClr>
                  <a:prstClr val="white"/>
                </a:duotone>
              </a:blip>
              <a:srcRect l="33333"/>
              <a:stretch>
                <a:fillRect/>
              </a:stretch>
            </p:blipFill>
            <p:spPr bwMode="auto">
              <a:xfrm>
                <a:off x="473835" y="3679039"/>
                <a:ext cx="428628" cy="321471"/>
              </a:xfrm>
              <a:prstGeom prst="rect">
                <a:avLst/>
              </a:prstGeom>
              <a:noFill/>
              <a:ln w="9525">
                <a:noFill/>
                <a:miter lim="800000"/>
                <a:headEnd/>
                <a:tailEnd/>
              </a:ln>
              <a:effectLst/>
            </p:spPr>
          </p:pic>
          <p:pic>
            <p:nvPicPr>
              <p:cNvPr id="49" name="Picture 4"/>
              <p:cNvPicPr>
                <a:picLocks noChangeAspect="1" noChangeArrowheads="1"/>
              </p:cNvPicPr>
              <p:nvPr/>
            </p:nvPicPr>
            <p:blipFill>
              <a:blip r:embed="rId9">
                <a:duotone>
                  <a:schemeClr val="accent2">
                    <a:shade val="45000"/>
                    <a:satMod val="135000"/>
                  </a:schemeClr>
                  <a:prstClr val="white"/>
                </a:duotone>
              </a:blip>
              <a:srcRect r="33333"/>
              <a:stretch>
                <a:fillRect/>
              </a:stretch>
            </p:blipFill>
            <p:spPr bwMode="auto">
              <a:xfrm>
                <a:off x="473835" y="2750345"/>
                <a:ext cx="428628" cy="321471"/>
              </a:xfrm>
              <a:prstGeom prst="rect">
                <a:avLst/>
              </a:prstGeom>
              <a:noFill/>
              <a:ln w="9525">
                <a:noFill/>
                <a:miter lim="800000"/>
                <a:headEnd/>
                <a:tailEnd/>
              </a:ln>
              <a:effectLst/>
            </p:spPr>
          </p:pic>
          <p:pic>
            <p:nvPicPr>
              <p:cNvPr id="50" name="Picture 6"/>
              <p:cNvPicPr>
                <a:picLocks noChangeAspect="1" noChangeArrowheads="1"/>
              </p:cNvPicPr>
              <p:nvPr/>
            </p:nvPicPr>
            <p:blipFill>
              <a:blip r:embed="rId10"/>
              <a:srcRect/>
              <a:stretch>
                <a:fillRect/>
              </a:stretch>
            </p:blipFill>
            <p:spPr bwMode="auto">
              <a:xfrm>
                <a:off x="1500167" y="1222751"/>
                <a:ext cx="362045" cy="420305"/>
              </a:xfrm>
              <a:prstGeom prst="rect">
                <a:avLst/>
              </a:prstGeom>
              <a:noFill/>
              <a:ln w="9525">
                <a:noFill/>
                <a:miter lim="800000"/>
                <a:headEnd/>
                <a:tailEnd/>
              </a:ln>
              <a:effectLst/>
            </p:spPr>
          </p:pic>
          <p:pic>
            <p:nvPicPr>
              <p:cNvPr id="51" name="Picture 7"/>
              <p:cNvPicPr>
                <a:picLocks noChangeAspect="1" noChangeArrowheads="1"/>
              </p:cNvPicPr>
              <p:nvPr/>
            </p:nvPicPr>
            <p:blipFill>
              <a:blip r:embed="rId11" cstate="print"/>
              <a:srcRect/>
              <a:stretch>
                <a:fillRect/>
              </a:stretch>
            </p:blipFill>
            <p:spPr bwMode="auto">
              <a:xfrm>
                <a:off x="1556346" y="2846060"/>
                <a:ext cx="249686" cy="353722"/>
              </a:xfrm>
              <a:prstGeom prst="rect">
                <a:avLst/>
              </a:prstGeom>
              <a:noFill/>
              <a:ln w="9525">
                <a:noFill/>
                <a:miter lim="800000"/>
                <a:headEnd/>
                <a:tailEnd/>
              </a:ln>
              <a:effectLst/>
            </p:spPr>
          </p:pic>
          <p:pic>
            <p:nvPicPr>
              <p:cNvPr id="52" name="Picture 8"/>
              <p:cNvPicPr>
                <a:picLocks noChangeAspect="1" noChangeArrowheads="1"/>
              </p:cNvPicPr>
              <p:nvPr/>
            </p:nvPicPr>
            <p:blipFill>
              <a:blip r:embed="rId12"/>
              <a:srcRect/>
              <a:stretch>
                <a:fillRect/>
              </a:stretch>
            </p:blipFill>
            <p:spPr bwMode="auto">
              <a:xfrm>
                <a:off x="1529297" y="3616100"/>
                <a:ext cx="303785" cy="295462"/>
              </a:xfrm>
              <a:prstGeom prst="rect">
                <a:avLst/>
              </a:prstGeom>
              <a:noFill/>
              <a:ln w="9525">
                <a:noFill/>
                <a:miter lim="800000"/>
                <a:headEnd/>
                <a:tailEnd/>
              </a:ln>
              <a:effectLst/>
            </p:spPr>
          </p:pic>
          <p:pic>
            <p:nvPicPr>
              <p:cNvPr id="53" name="Picture 9"/>
              <p:cNvPicPr>
                <a:picLocks noChangeAspect="1" noChangeArrowheads="1"/>
              </p:cNvPicPr>
              <p:nvPr/>
            </p:nvPicPr>
            <p:blipFill>
              <a:blip r:embed="rId13"/>
              <a:srcRect/>
              <a:stretch>
                <a:fillRect/>
              </a:stretch>
            </p:blipFill>
            <p:spPr bwMode="auto">
              <a:xfrm>
                <a:off x="1533458" y="2059374"/>
                <a:ext cx="295462" cy="370368"/>
              </a:xfrm>
              <a:prstGeom prst="rect">
                <a:avLst/>
              </a:prstGeom>
              <a:noFill/>
              <a:ln w="9525">
                <a:noFill/>
                <a:miter lim="800000"/>
                <a:headEnd/>
                <a:tailEnd/>
              </a:ln>
              <a:effectLst/>
            </p:spPr>
          </p:pic>
          <p:pic>
            <p:nvPicPr>
              <p:cNvPr id="54" name="Picture 10"/>
              <p:cNvPicPr>
                <a:picLocks noChangeAspect="1" noChangeArrowheads="1"/>
              </p:cNvPicPr>
              <p:nvPr/>
            </p:nvPicPr>
            <p:blipFill>
              <a:blip r:embed="rId14" cstate="print"/>
              <a:srcRect/>
              <a:stretch>
                <a:fillRect/>
              </a:stretch>
            </p:blipFill>
            <p:spPr bwMode="auto">
              <a:xfrm>
                <a:off x="1538314" y="4327878"/>
                <a:ext cx="285751" cy="244136"/>
              </a:xfrm>
              <a:prstGeom prst="rect">
                <a:avLst/>
              </a:prstGeom>
              <a:noFill/>
              <a:ln w="9525">
                <a:noFill/>
                <a:miter lim="800000"/>
                <a:headEnd/>
                <a:tailEnd/>
              </a:ln>
              <a:effectLst/>
            </p:spPr>
          </p:pic>
          <p:sp>
            <p:nvSpPr>
              <p:cNvPr id="55" name="TextBox 91"/>
              <p:cNvSpPr txBox="1"/>
              <p:nvPr/>
            </p:nvSpPr>
            <p:spPr>
              <a:xfrm>
                <a:off x="271732" y="3081050"/>
                <a:ext cx="912330" cy="269646"/>
              </a:xfrm>
              <a:prstGeom prst="rect">
                <a:avLst/>
              </a:prstGeom>
              <a:noFill/>
            </p:spPr>
            <p:txBody>
              <a:bodyPr wrap="square" rtlCol="0">
                <a:spAutoFit/>
              </a:bodyPr>
              <a:lstStyle/>
              <a:p>
                <a:r>
                  <a:rPr lang="zh-CN" altLang="en-US" sz="1100" dirty="0">
                    <a:latin typeface="微软雅黑" pitchFamily="34" charset="-122"/>
                    <a:ea typeface="微软雅黑" pitchFamily="34" charset="-122"/>
                  </a:rPr>
                  <a:t>分校区</a:t>
                </a:r>
              </a:p>
            </p:txBody>
          </p:sp>
          <p:sp>
            <p:nvSpPr>
              <p:cNvPr id="56" name="TextBox 92"/>
              <p:cNvSpPr txBox="1"/>
              <p:nvPr/>
            </p:nvSpPr>
            <p:spPr>
              <a:xfrm>
                <a:off x="271732" y="4000510"/>
                <a:ext cx="843623" cy="269646"/>
              </a:xfrm>
              <a:prstGeom prst="rect">
                <a:avLst/>
              </a:prstGeom>
              <a:noFill/>
            </p:spPr>
            <p:txBody>
              <a:bodyPr wrap="square" rtlCol="0">
                <a:spAutoFit/>
              </a:bodyPr>
              <a:lstStyle/>
              <a:p>
                <a:r>
                  <a:rPr lang="zh-CN" altLang="en-US" sz="1100" dirty="0">
                    <a:latin typeface="微软雅黑" pitchFamily="34" charset="-122"/>
                    <a:ea typeface="微软雅黑" pitchFamily="34" charset="-122"/>
                  </a:rPr>
                  <a:t>分校区</a:t>
                </a:r>
              </a:p>
            </p:txBody>
          </p:sp>
          <p:sp>
            <p:nvSpPr>
              <p:cNvPr id="57" name="TextBox 93"/>
              <p:cNvSpPr txBox="1"/>
              <p:nvPr/>
            </p:nvSpPr>
            <p:spPr>
              <a:xfrm>
                <a:off x="1285853" y="1611149"/>
                <a:ext cx="857256" cy="444122"/>
              </a:xfrm>
              <a:prstGeom prst="rect">
                <a:avLst/>
              </a:prstGeom>
              <a:noFill/>
            </p:spPr>
            <p:txBody>
              <a:bodyPr wrap="square" rtlCol="0">
                <a:spAutoFit/>
              </a:bodyPr>
              <a:lstStyle/>
              <a:p>
                <a:r>
                  <a:rPr lang="zh-CN" altLang="en-US" sz="1100" dirty="0" smtClean="0">
                    <a:latin typeface="微软雅黑" pitchFamily="34" charset="-122"/>
                    <a:ea typeface="微软雅黑" pitchFamily="34" charset="-122"/>
                  </a:rPr>
                  <a:t>  系统</a:t>
                </a:r>
                <a:endParaRPr lang="en-US" altLang="zh-CN" sz="1100" dirty="0" smtClean="0">
                  <a:latin typeface="微软雅黑" pitchFamily="34" charset="-122"/>
                  <a:ea typeface="微软雅黑" pitchFamily="34" charset="-122"/>
                </a:endParaRPr>
              </a:p>
              <a:p>
                <a:r>
                  <a:rPr lang="zh-CN" altLang="en-US" sz="1100" dirty="0" smtClean="0">
                    <a:latin typeface="微软雅黑" pitchFamily="34" charset="-122"/>
                    <a:ea typeface="微软雅黑" pitchFamily="34" charset="-122"/>
                  </a:rPr>
                  <a:t>管理员</a:t>
                </a:r>
                <a:endParaRPr lang="zh-CN" altLang="en-US" sz="1100" dirty="0">
                  <a:latin typeface="微软雅黑" pitchFamily="34" charset="-122"/>
                  <a:ea typeface="微软雅黑" pitchFamily="34" charset="-122"/>
                </a:endParaRPr>
              </a:p>
            </p:txBody>
          </p:sp>
          <p:sp>
            <p:nvSpPr>
              <p:cNvPr id="58" name="TextBox 94"/>
              <p:cNvSpPr txBox="1"/>
              <p:nvPr/>
            </p:nvSpPr>
            <p:spPr>
              <a:xfrm>
                <a:off x="1285853" y="2396967"/>
                <a:ext cx="857256" cy="269646"/>
              </a:xfrm>
              <a:prstGeom prst="rect">
                <a:avLst/>
              </a:prstGeom>
              <a:noFill/>
            </p:spPr>
            <p:txBody>
              <a:bodyPr wrap="square" rtlCol="0">
                <a:spAutoFit/>
              </a:bodyPr>
              <a:lstStyle/>
              <a:p>
                <a:pPr algn="ctr"/>
                <a:r>
                  <a:rPr lang="zh-CN" altLang="en-US" sz="1100" dirty="0">
                    <a:latin typeface="微软雅黑" pitchFamily="34" charset="-122"/>
                    <a:ea typeface="微软雅黑" pitchFamily="34" charset="-122"/>
                  </a:rPr>
                  <a:t>教师</a:t>
                </a:r>
              </a:p>
            </p:txBody>
          </p:sp>
          <p:sp>
            <p:nvSpPr>
              <p:cNvPr id="59" name="TextBox 95"/>
              <p:cNvSpPr txBox="1"/>
              <p:nvPr/>
            </p:nvSpPr>
            <p:spPr>
              <a:xfrm>
                <a:off x="1285853" y="3182785"/>
                <a:ext cx="857256" cy="444122"/>
              </a:xfrm>
              <a:prstGeom prst="rect">
                <a:avLst/>
              </a:prstGeom>
              <a:noFill/>
            </p:spPr>
            <p:txBody>
              <a:bodyPr wrap="square" rtlCol="0">
                <a:spAutoFit/>
              </a:bodyPr>
              <a:lstStyle/>
              <a:p>
                <a:pPr algn="ctr"/>
                <a:r>
                  <a:rPr lang="zh-CN" altLang="en-US" sz="1100" dirty="0">
                    <a:latin typeface="微软雅黑" pitchFamily="34" charset="-122"/>
                    <a:ea typeface="微软雅黑" pitchFamily="34" charset="-122"/>
                  </a:rPr>
                  <a:t>校管理人员</a:t>
                </a:r>
              </a:p>
            </p:txBody>
          </p:sp>
          <p:sp>
            <p:nvSpPr>
              <p:cNvPr id="60" name="TextBox 96"/>
              <p:cNvSpPr txBox="1"/>
              <p:nvPr/>
            </p:nvSpPr>
            <p:spPr>
              <a:xfrm>
                <a:off x="1285853" y="3897165"/>
                <a:ext cx="857256" cy="269646"/>
              </a:xfrm>
              <a:prstGeom prst="rect">
                <a:avLst/>
              </a:prstGeom>
              <a:noFill/>
            </p:spPr>
            <p:txBody>
              <a:bodyPr wrap="square" rtlCol="0">
                <a:spAutoFit/>
              </a:bodyPr>
              <a:lstStyle/>
              <a:p>
                <a:pPr algn="ctr"/>
                <a:r>
                  <a:rPr lang="zh-CN" altLang="en-US" sz="1100" dirty="0">
                    <a:latin typeface="微软雅黑" pitchFamily="34" charset="-122"/>
                    <a:ea typeface="微软雅黑" pitchFamily="34" charset="-122"/>
                  </a:rPr>
                  <a:t>校职工</a:t>
                </a:r>
              </a:p>
            </p:txBody>
          </p:sp>
          <p:sp>
            <p:nvSpPr>
              <p:cNvPr id="61" name="TextBox 97"/>
              <p:cNvSpPr txBox="1"/>
              <p:nvPr/>
            </p:nvSpPr>
            <p:spPr>
              <a:xfrm>
                <a:off x="1285853" y="4572014"/>
                <a:ext cx="857256" cy="269646"/>
              </a:xfrm>
              <a:prstGeom prst="rect">
                <a:avLst/>
              </a:prstGeom>
              <a:noFill/>
            </p:spPr>
            <p:txBody>
              <a:bodyPr wrap="square" rtlCol="0">
                <a:spAutoFit/>
              </a:bodyPr>
              <a:lstStyle/>
              <a:p>
                <a:pPr algn="ctr"/>
                <a:r>
                  <a:rPr lang="zh-CN" altLang="en-US" sz="1100" dirty="0">
                    <a:latin typeface="微软雅黑" pitchFamily="34" charset="-122"/>
                    <a:ea typeface="微软雅黑" pitchFamily="34" charset="-122"/>
                  </a:rPr>
                  <a:t>校领导</a:t>
                </a:r>
              </a:p>
            </p:txBody>
          </p:sp>
          <p:sp>
            <p:nvSpPr>
              <p:cNvPr id="62" name="矩形 61"/>
              <p:cNvSpPr/>
              <p:nvPr/>
            </p:nvSpPr>
            <p:spPr>
              <a:xfrm>
                <a:off x="142876" y="1142990"/>
                <a:ext cx="2071670" cy="3786214"/>
              </a:xfrm>
              <a:prstGeom prst="rect">
                <a:avLst/>
              </a:prstGeom>
              <a:noFill/>
              <a:ln w="952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63" name="直接连接符 62"/>
              <p:cNvCxnSpPr/>
              <p:nvPr/>
            </p:nvCxnSpPr>
            <p:spPr>
              <a:xfrm rot="5400000">
                <a:off x="-468909" y="3065507"/>
                <a:ext cx="3357586" cy="1588"/>
              </a:xfrm>
              <a:prstGeom prst="line">
                <a:avLst/>
              </a:prstGeom>
              <a:noFill/>
              <a:ln w="952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64" name="矩形 63"/>
              <p:cNvSpPr/>
              <p:nvPr/>
            </p:nvSpPr>
            <p:spPr>
              <a:xfrm>
                <a:off x="142844" y="928676"/>
                <a:ext cx="2071702" cy="285752"/>
              </a:xfrm>
              <a:prstGeom prst="rect">
                <a:avLst/>
              </a:prstGeom>
              <a:ln/>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zh-CN" altLang="en-US" sz="1100" dirty="0">
                    <a:latin typeface="微软雅黑" pitchFamily="34" charset="-122"/>
                    <a:ea typeface="微软雅黑" pitchFamily="34" charset="-122"/>
                  </a:rPr>
                  <a:t>校区及人员</a:t>
                </a:r>
              </a:p>
            </p:txBody>
          </p:sp>
        </p:grpSp>
        <p:grpSp>
          <p:nvGrpSpPr>
            <p:cNvPr id="40" name="组合 111"/>
            <p:cNvGrpSpPr/>
            <p:nvPr/>
          </p:nvGrpSpPr>
          <p:grpSpPr>
            <a:xfrm>
              <a:off x="2095483" y="1214428"/>
              <a:ext cx="285752" cy="3286148"/>
              <a:chOff x="2095483" y="1357304"/>
              <a:chExt cx="285752" cy="3286148"/>
            </a:xfrm>
          </p:grpSpPr>
          <p:sp>
            <p:nvSpPr>
              <p:cNvPr id="41" name="右箭头 40"/>
              <p:cNvSpPr/>
              <p:nvPr/>
            </p:nvSpPr>
            <p:spPr>
              <a:xfrm>
                <a:off x="2095483" y="1357304"/>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400"/>
              </a:p>
            </p:txBody>
          </p:sp>
          <p:sp>
            <p:nvSpPr>
              <p:cNvPr id="42" name="右箭头 41"/>
              <p:cNvSpPr/>
              <p:nvPr/>
            </p:nvSpPr>
            <p:spPr>
              <a:xfrm>
                <a:off x="2095483" y="2107403"/>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400"/>
              </a:p>
            </p:txBody>
          </p:sp>
          <p:sp>
            <p:nvSpPr>
              <p:cNvPr id="43" name="右箭头 42"/>
              <p:cNvSpPr/>
              <p:nvPr/>
            </p:nvSpPr>
            <p:spPr>
              <a:xfrm>
                <a:off x="2095483" y="2857502"/>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400"/>
              </a:p>
            </p:txBody>
          </p:sp>
          <p:sp>
            <p:nvSpPr>
              <p:cNvPr id="44" name="右箭头 43"/>
              <p:cNvSpPr/>
              <p:nvPr/>
            </p:nvSpPr>
            <p:spPr>
              <a:xfrm>
                <a:off x="2095483" y="3607601"/>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400"/>
              </a:p>
            </p:txBody>
          </p:sp>
          <p:sp>
            <p:nvSpPr>
              <p:cNvPr id="45" name="右箭头 44"/>
              <p:cNvSpPr/>
              <p:nvPr/>
            </p:nvSpPr>
            <p:spPr>
              <a:xfrm>
                <a:off x="2095483" y="4357700"/>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400"/>
              </a:p>
            </p:txBody>
          </p:sp>
        </p:grpSp>
      </p:grpSp>
      <p:sp>
        <p:nvSpPr>
          <p:cNvPr id="65" name="矩形 64"/>
          <p:cNvSpPr/>
          <p:nvPr/>
        </p:nvSpPr>
        <p:spPr>
          <a:xfrm>
            <a:off x="2633578" y="3838516"/>
            <a:ext cx="1197776" cy="414783"/>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学籍管理</a:t>
            </a:r>
          </a:p>
        </p:txBody>
      </p:sp>
      <p:sp>
        <p:nvSpPr>
          <p:cNvPr id="66" name="矩形 65"/>
          <p:cNvSpPr/>
          <p:nvPr/>
        </p:nvSpPr>
        <p:spPr>
          <a:xfrm>
            <a:off x="3374462" y="1740725"/>
            <a:ext cx="1034443" cy="42254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1050" b="1" dirty="0">
                <a:solidFill>
                  <a:schemeClr val="bg1"/>
                </a:solidFill>
                <a:latin typeface="微软雅黑" pitchFamily="34" charset="-122"/>
                <a:ea typeface="微软雅黑" pitchFamily="34" charset="-122"/>
              </a:rPr>
              <a:t>教研管理</a:t>
            </a:r>
          </a:p>
        </p:txBody>
      </p:sp>
      <p:sp>
        <p:nvSpPr>
          <p:cNvPr id="67" name="矩形 66"/>
          <p:cNvSpPr/>
          <p:nvPr/>
        </p:nvSpPr>
        <p:spPr>
          <a:xfrm>
            <a:off x="4446032" y="1750285"/>
            <a:ext cx="1034443" cy="414783"/>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备课管理</a:t>
            </a:r>
          </a:p>
        </p:txBody>
      </p:sp>
      <p:sp>
        <p:nvSpPr>
          <p:cNvPr id="68" name="矩形 67"/>
          <p:cNvSpPr/>
          <p:nvPr/>
        </p:nvSpPr>
        <p:spPr>
          <a:xfrm>
            <a:off x="2310017" y="1740726"/>
            <a:ext cx="1034443" cy="414783"/>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排课管理</a:t>
            </a:r>
          </a:p>
        </p:txBody>
      </p:sp>
      <p:sp>
        <p:nvSpPr>
          <p:cNvPr id="69" name="矩形 68"/>
          <p:cNvSpPr/>
          <p:nvPr/>
        </p:nvSpPr>
        <p:spPr>
          <a:xfrm>
            <a:off x="2308026" y="3351266"/>
            <a:ext cx="1034443" cy="42254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选修课管理</a:t>
            </a:r>
          </a:p>
        </p:txBody>
      </p:sp>
      <p:sp>
        <p:nvSpPr>
          <p:cNvPr id="70" name="矩形 69"/>
          <p:cNvSpPr/>
          <p:nvPr/>
        </p:nvSpPr>
        <p:spPr>
          <a:xfrm>
            <a:off x="3379596" y="3358309"/>
            <a:ext cx="1034443" cy="414783"/>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在线留作业</a:t>
            </a:r>
          </a:p>
        </p:txBody>
      </p:sp>
      <p:sp>
        <p:nvSpPr>
          <p:cNvPr id="71" name="矩形 70"/>
          <p:cNvSpPr/>
          <p:nvPr/>
        </p:nvSpPr>
        <p:spPr>
          <a:xfrm>
            <a:off x="4451166" y="3358309"/>
            <a:ext cx="1034443" cy="414783"/>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1050" b="1" dirty="0">
                <a:solidFill>
                  <a:schemeClr val="bg1"/>
                </a:solidFill>
                <a:latin typeface="微软雅黑" pitchFamily="34" charset="-122"/>
                <a:ea typeface="微软雅黑" pitchFamily="34" charset="-122"/>
              </a:rPr>
              <a:t>教案管理</a:t>
            </a:r>
          </a:p>
        </p:txBody>
      </p:sp>
      <p:sp>
        <p:nvSpPr>
          <p:cNvPr id="72" name="矩形 71"/>
          <p:cNvSpPr/>
          <p:nvPr/>
        </p:nvSpPr>
        <p:spPr>
          <a:xfrm>
            <a:off x="3910248" y="3838213"/>
            <a:ext cx="1197776" cy="414783"/>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信息管理</a:t>
            </a:r>
          </a:p>
        </p:txBody>
      </p:sp>
      <p:sp>
        <p:nvSpPr>
          <p:cNvPr id="73" name="矩形 72"/>
          <p:cNvSpPr/>
          <p:nvPr/>
        </p:nvSpPr>
        <p:spPr>
          <a:xfrm>
            <a:off x="2438706" y="2275955"/>
            <a:ext cx="956097" cy="42254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考务管理</a:t>
            </a:r>
          </a:p>
        </p:txBody>
      </p:sp>
      <p:sp>
        <p:nvSpPr>
          <p:cNvPr id="74" name="矩形 73"/>
          <p:cNvSpPr/>
          <p:nvPr/>
        </p:nvSpPr>
        <p:spPr>
          <a:xfrm>
            <a:off x="3463283" y="2273882"/>
            <a:ext cx="956097" cy="42254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教材管理</a:t>
            </a:r>
          </a:p>
        </p:txBody>
      </p:sp>
      <p:sp>
        <p:nvSpPr>
          <p:cNvPr id="75" name="矩形 74"/>
          <p:cNvSpPr/>
          <p:nvPr/>
        </p:nvSpPr>
        <p:spPr>
          <a:xfrm>
            <a:off x="4490459" y="2270607"/>
            <a:ext cx="956097" cy="422548"/>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1050" b="1" dirty="0">
                <a:solidFill>
                  <a:schemeClr val="bg1"/>
                </a:solidFill>
                <a:latin typeface="微软雅黑" pitchFamily="34" charset="-122"/>
                <a:ea typeface="微软雅黑" pitchFamily="34" charset="-122"/>
              </a:rPr>
              <a:t>教学反馈</a:t>
            </a:r>
          </a:p>
        </p:txBody>
      </p:sp>
      <p:sp>
        <p:nvSpPr>
          <p:cNvPr id="76" name="矩形 75"/>
          <p:cNvSpPr/>
          <p:nvPr/>
        </p:nvSpPr>
        <p:spPr>
          <a:xfrm>
            <a:off x="2430585" y="2823361"/>
            <a:ext cx="956097" cy="422548"/>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成绩管理</a:t>
            </a:r>
          </a:p>
        </p:txBody>
      </p:sp>
      <p:sp>
        <p:nvSpPr>
          <p:cNvPr id="77" name="矩形 76"/>
          <p:cNvSpPr/>
          <p:nvPr/>
        </p:nvSpPr>
        <p:spPr>
          <a:xfrm>
            <a:off x="3455162" y="2821288"/>
            <a:ext cx="956097" cy="422548"/>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试卷管理</a:t>
            </a:r>
          </a:p>
        </p:txBody>
      </p:sp>
      <p:sp>
        <p:nvSpPr>
          <p:cNvPr id="78" name="矩形 77"/>
          <p:cNvSpPr/>
          <p:nvPr/>
        </p:nvSpPr>
        <p:spPr>
          <a:xfrm>
            <a:off x="4482338" y="2818013"/>
            <a:ext cx="956097" cy="422548"/>
          </a:xfrm>
          <a:prstGeom prst="rect">
            <a:avLst/>
          </a:prstGeom>
          <a:ln>
            <a:noFill/>
          </a:ln>
        </p:spPr>
        <p:style>
          <a:lnRef idx="1">
            <a:schemeClr val="dk1"/>
          </a:lnRef>
          <a:fillRef idx="2">
            <a:schemeClr val="dk1"/>
          </a:fillRef>
          <a:effectRef idx="1">
            <a:schemeClr val="dk1"/>
          </a:effectRef>
          <a:fontRef idx="minor">
            <a:schemeClr val="dk1"/>
          </a:fontRef>
        </p:style>
        <p:txBody>
          <a:bodyPr rtlCol="0" anchor="t"/>
          <a:lstStyle/>
          <a:p>
            <a:pPr algn="ctr">
              <a:lnSpc>
                <a:spcPct val="150000"/>
              </a:lnSpc>
            </a:pPr>
            <a:r>
              <a:rPr lang="zh-CN" altLang="en-US" sz="1050" b="1" dirty="0">
                <a:solidFill>
                  <a:schemeClr val="accent6">
                    <a:lumMod val="75000"/>
                  </a:schemeClr>
                </a:solidFill>
                <a:latin typeface="微软雅黑" pitchFamily="34" charset="-122"/>
                <a:ea typeface="微软雅黑" pitchFamily="34" charset="-122"/>
              </a:rPr>
              <a:t>听课管理</a:t>
            </a:r>
          </a:p>
        </p:txBody>
      </p:sp>
      <p:sp>
        <p:nvSpPr>
          <p:cNvPr id="79" name="圆角矩形 78"/>
          <p:cNvSpPr/>
          <p:nvPr/>
        </p:nvSpPr>
        <p:spPr>
          <a:xfrm>
            <a:off x="7319276" y="793126"/>
            <a:ext cx="1688537" cy="4005751"/>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矩形 79"/>
          <p:cNvSpPr/>
          <p:nvPr/>
        </p:nvSpPr>
        <p:spPr>
          <a:xfrm>
            <a:off x="7446313" y="1011440"/>
            <a:ext cx="1489248" cy="338554"/>
          </a:xfrm>
          <a:prstGeom prst="rect">
            <a:avLst/>
          </a:prstGeom>
        </p:spPr>
        <p:txBody>
          <a:bodyPr wrap="square">
            <a:spAutoFit/>
          </a:bodyPr>
          <a:lstStyle/>
          <a:p>
            <a:r>
              <a:rPr lang="zh-CN" altLang="en-US" sz="1600" dirty="0">
                <a:latin typeface="黑体" pitchFamily="49" charset="-122"/>
                <a:ea typeface="黑体" pitchFamily="49" charset="-122"/>
              </a:rPr>
              <a:t>创新建设</a:t>
            </a:r>
            <a:r>
              <a:rPr lang="zh-CN" altLang="en-US" sz="1600" dirty="0" smtClean="0">
                <a:latin typeface="黑体" pitchFamily="49" charset="-122"/>
                <a:ea typeface="黑体" pitchFamily="49" charset="-122"/>
              </a:rPr>
              <a:t>思路</a:t>
            </a:r>
            <a:endParaRPr lang="zh-CN" altLang="en-US" sz="1600" dirty="0"/>
          </a:p>
        </p:txBody>
      </p:sp>
      <p:sp>
        <p:nvSpPr>
          <p:cNvPr id="81" name="左箭头 80"/>
          <p:cNvSpPr/>
          <p:nvPr/>
        </p:nvSpPr>
        <p:spPr>
          <a:xfrm>
            <a:off x="7163225" y="2954897"/>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a:off x="7311492" y="2944760"/>
            <a:ext cx="1657647"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智慧教学研究室</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3" name="左箭头 82"/>
          <p:cNvSpPr/>
          <p:nvPr/>
        </p:nvSpPr>
        <p:spPr>
          <a:xfrm>
            <a:off x="7158574" y="3747140"/>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矩形 83"/>
          <p:cNvSpPr/>
          <p:nvPr/>
        </p:nvSpPr>
        <p:spPr>
          <a:xfrm>
            <a:off x="7306841" y="3737003"/>
            <a:ext cx="1657647"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混合式教学管理系统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5" name="左箭头 84"/>
          <p:cNvSpPr/>
          <p:nvPr/>
        </p:nvSpPr>
        <p:spPr>
          <a:xfrm>
            <a:off x="7167255" y="2133232"/>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矩形 85"/>
          <p:cNvSpPr/>
          <p:nvPr/>
        </p:nvSpPr>
        <p:spPr>
          <a:xfrm>
            <a:off x="7315522" y="2123095"/>
            <a:ext cx="1657647"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教学轨迹采集分析系统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7" name="左箭头 86"/>
          <p:cNvSpPr/>
          <p:nvPr/>
        </p:nvSpPr>
        <p:spPr>
          <a:xfrm>
            <a:off x="7158574" y="1467920"/>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矩形 87"/>
          <p:cNvSpPr/>
          <p:nvPr/>
        </p:nvSpPr>
        <p:spPr>
          <a:xfrm>
            <a:off x="7306841" y="1457783"/>
            <a:ext cx="1657647"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混合式学习学分银行</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9" name="左箭头 88"/>
          <p:cNvSpPr/>
          <p:nvPr/>
        </p:nvSpPr>
        <p:spPr>
          <a:xfrm>
            <a:off x="7162604" y="4195012"/>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矩形 89"/>
          <p:cNvSpPr/>
          <p:nvPr/>
        </p:nvSpPr>
        <p:spPr>
          <a:xfrm>
            <a:off x="7310871" y="4184875"/>
            <a:ext cx="1657647"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智能教学管理系统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6116715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500"/>
                                        <p:tgtEl>
                                          <p:spTgt spid="35"/>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wipe(down)">
                                      <p:cBhvr>
                                        <p:cTn id="22" dur="500"/>
                                        <p:tgtEl>
                                          <p:spTgt spid="6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wipe(down)">
                                      <p:cBhvr>
                                        <p:cTn id="25" dur="500"/>
                                        <p:tgtEl>
                                          <p:spTgt spid="6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70"/>
                                        </p:tgtEl>
                                        <p:attrNameLst>
                                          <p:attrName>style.visibility</p:attrName>
                                        </p:attrNameLst>
                                      </p:cBhvr>
                                      <p:to>
                                        <p:strVal val="visible"/>
                                      </p:to>
                                    </p:set>
                                    <p:animEffect transition="in" filter="wipe(down)">
                                      <p:cBhvr>
                                        <p:cTn id="28" dur="500"/>
                                        <p:tgtEl>
                                          <p:spTgt spid="7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77"/>
                                        </p:tgtEl>
                                        <p:attrNameLst>
                                          <p:attrName>style.visibility</p:attrName>
                                        </p:attrNameLst>
                                      </p:cBhvr>
                                      <p:to>
                                        <p:strVal val="visible"/>
                                      </p:to>
                                    </p:set>
                                    <p:animEffect transition="in" filter="wipe(down)">
                                      <p:cBhvr>
                                        <p:cTn id="31" dur="500"/>
                                        <p:tgtEl>
                                          <p:spTgt spid="7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76"/>
                                        </p:tgtEl>
                                        <p:attrNameLst>
                                          <p:attrName>style.visibility</p:attrName>
                                        </p:attrNameLst>
                                      </p:cBhvr>
                                      <p:to>
                                        <p:strVal val="visible"/>
                                      </p:to>
                                    </p:set>
                                    <p:animEffect transition="in" filter="wipe(down)">
                                      <p:cBhvr>
                                        <p:cTn id="34" dur="500"/>
                                        <p:tgtEl>
                                          <p:spTgt spid="76"/>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animEffect transition="in" filter="wipe(down)">
                                      <p:cBhvr>
                                        <p:cTn id="37" dur="500"/>
                                        <p:tgtEl>
                                          <p:spTgt spid="7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74"/>
                                        </p:tgtEl>
                                        <p:attrNameLst>
                                          <p:attrName>style.visibility</p:attrName>
                                        </p:attrNameLst>
                                      </p:cBhvr>
                                      <p:to>
                                        <p:strVal val="visible"/>
                                      </p:to>
                                    </p:set>
                                    <p:animEffect transition="in" filter="wipe(down)">
                                      <p:cBhvr>
                                        <p:cTn id="40" dur="500"/>
                                        <p:tgtEl>
                                          <p:spTgt spid="74"/>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ipe(down)">
                                      <p:cBhvr>
                                        <p:cTn id="43" dur="500"/>
                                        <p:tgtEl>
                                          <p:spTgt spid="66"/>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wipe(down)">
                                      <p:cBhvr>
                                        <p:cTn id="46" dur="500"/>
                                        <p:tgtEl>
                                          <p:spTgt spid="68"/>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wipe(down)">
                                      <p:cBhvr>
                                        <p:cTn id="49" dur="500"/>
                                        <p:tgtEl>
                                          <p:spTgt spid="72"/>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71"/>
                                        </p:tgtEl>
                                        <p:attrNameLst>
                                          <p:attrName>style.visibility</p:attrName>
                                        </p:attrNameLst>
                                      </p:cBhvr>
                                      <p:to>
                                        <p:strVal val="visible"/>
                                      </p:to>
                                    </p:set>
                                    <p:animEffect transition="in" filter="wipe(down)">
                                      <p:cBhvr>
                                        <p:cTn id="52" dur="500"/>
                                        <p:tgtEl>
                                          <p:spTgt spid="71"/>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78"/>
                                        </p:tgtEl>
                                        <p:attrNameLst>
                                          <p:attrName>style.visibility</p:attrName>
                                        </p:attrNameLst>
                                      </p:cBhvr>
                                      <p:to>
                                        <p:strVal val="visible"/>
                                      </p:to>
                                    </p:set>
                                    <p:animEffect transition="in" filter="wipe(down)">
                                      <p:cBhvr>
                                        <p:cTn id="55" dur="500"/>
                                        <p:tgtEl>
                                          <p:spTgt spid="78"/>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75"/>
                                        </p:tgtEl>
                                        <p:attrNameLst>
                                          <p:attrName>style.visibility</p:attrName>
                                        </p:attrNameLst>
                                      </p:cBhvr>
                                      <p:to>
                                        <p:strVal val="visible"/>
                                      </p:to>
                                    </p:set>
                                    <p:animEffect transition="in" filter="wipe(down)">
                                      <p:cBhvr>
                                        <p:cTn id="58" dur="500"/>
                                        <p:tgtEl>
                                          <p:spTgt spid="75"/>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67"/>
                                        </p:tgtEl>
                                        <p:attrNameLst>
                                          <p:attrName>style.visibility</p:attrName>
                                        </p:attrNameLst>
                                      </p:cBhvr>
                                      <p:to>
                                        <p:strVal val="visible"/>
                                      </p:to>
                                    </p:set>
                                    <p:animEffect transition="in" filter="wipe(down)">
                                      <p:cBhvr>
                                        <p:cTn id="61"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390806" y="226084"/>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（六）创新学生管理系统</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125"/>
          <p:cNvGrpSpPr/>
          <p:nvPr/>
        </p:nvGrpSpPr>
        <p:grpSpPr>
          <a:xfrm>
            <a:off x="2545283" y="802991"/>
            <a:ext cx="4112348" cy="4000528"/>
            <a:chOff x="2857488" y="928676"/>
            <a:chExt cx="4857784" cy="4000528"/>
          </a:xfrm>
        </p:grpSpPr>
        <p:grpSp>
          <p:nvGrpSpPr>
            <p:cNvPr id="4" name="组合 124"/>
            <p:cNvGrpSpPr/>
            <p:nvPr/>
          </p:nvGrpSpPr>
          <p:grpSpPr>
            <a:xfrm>
              <a:off x="2857488" y="928676"/>
              <a:ext cx="4857784" cy="4000528"/>
              <a:chOff x="2857488" y="928676"/>
              <a:chExt cx="4857784" cy="4000528"/>
            </a:xfrm>
          </p:grpSpPr>
          <p:sp>
            <p:nvSpPr>
              <p:cNvPr id="8" name="矩形 7"/>
              <p:cNvSpPr/>
              <p:nvPr/>
            </p:nvSpPr>
            <p:spPr>
              <a:xfrm>
                <a:off x="2857488" y="1071552"/>
                <a:ext cx="4857784" cy="3857652"/>
              </a:xfrm>
              <a:prstGeom prst="rect">
                <a:avLst/>
              </a:prstGeom>
              <a:noFill/>
              <a:ln w="9525">
                <a:solidFill>
                  <a:schemeClr val="accent5">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2857488" y="928676"/>
                <a:ext cx="4857784" cy="285752"/>
              </a:xfrm>
              <a:prstGeom prst="rect">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750" dirty="0">
                    <a:latin typeface="微软雅黑" pitchFamily="34" charset="-122"/>
                    <a:ea typeface="微软雅黑" pitchFamily="34" charset="-122"/>
                  </a:rPr>
                  <a:t>ROD</a:t>
                </a:r>
                <a:r>
                  <a:rPr lang="zh-CN" altLang="en-US" sz="750" dirty="0">
                    <a:latin typeface="微软雅黑" pitchFamily="34" charset="-122"/>
                    <a:ea typeface="微软雅黑" pitchFamily="34" charset="-122"/>
                  </a:rPr>
                  <a:t>学生管理系统</a:t>
                </a:r>
              </a:p>
            </p:txBody>
          </p:sp>
          <p:sp>
            <p:nvSpPr>
              <p:cNvPr id="11" name="矩形 10"/>
              <p:cNvSpPr/>
              <p:nvPr/>
            </p:nvSpPr>
            <p:spPr>
              <a:xfrm>
                <a:off x="3000364" y="1357304"/>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825" b="1" dirty="0">
                    <a:solidFill>
                      <a:schemeClr val="bg1"/>
                    </a:solidFill>
                    <a:latin typeface="微软雅黑" pitchFamily="34" charset="-122"/>
                    <a:ea typeface="微软雅黑" pitchFamily="34" charset="-122"/>
                  </a:rPr>
                  <a:t>学生德育管理</a:t>
                </a:r>
              </a:p>
            </p:txBody>
          </p:sp>
          <p:sp>
            <p:nvSpPr>
              <p:cNvPr id="12" name="矩形 11"/>
              <p:cNvSpPr/>
              <p:nvPr/>
            </p:nvSpPr>
            <p:spPr>
              <a:xfrm>
                <a:off x="3000364" y="2520950"/>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班主任管理</a:t>
                </a:r>
              </a:p>
            </p:txBody>
          </p:sp>
          <p:sp>
            <p:nvSpPr>
              <p:cNvPr id="13" name="矩形 12"/>
              <p:cNvSpPr/>
              <p:nvPr/>
            </p:nvSpPr>
            <p:spPr>
              <a:xfrm>
                <a:off x="3000364" y="3689358"/>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825" b="1" dirty="0">
                    <a:solidFill>
                      <a:schemeClr val="bg1"/>
                    </a:solidFill>
                    <a:latin typeface="微软雅黑" pitchFamily="34" charset="-122"/>
                    <a:ea typeface="微软雅黑" pitchFamily="34" charset="-122"/>
                  </a:rPr>
                  <a:t>信息公告</a:t>
                </a:r>
              </a:p>
            </p:txBody>
          </p:sp>
          <p:sp>
            <p:nvSpPr>
              <p:cNvPr id="14" name="矩形 13"/>
              <p:cNvSpPr/>
              <p:nvPr/>
            </p:nvSpPr>
            <p:spPr>
              <a:xfrm>
                <a:off x="4143372" y="1357304"/>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班级德育管理</a:t>
                </a:r>
              </a:p>
            </p:txBody>
          </p:sp>
          <p:sp>
            <p:nvSpPr>
              <p:cNvPr id="15" name="矩形 14"/>
              <p:cNvSpPr/>
              <p:nvPr/>
            </p:nvSpPr>
            <p:spPr>
              <a:xfrm>
                <a:off x="4143372" y="2520950"/>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825" b="1" dirty="0">
                    <a:solidFill>
                      <a:schemeClr val="bg1"/>
                    </a:solidFill>
                    <a:latin typeface="微软雅黑" pitchFamily="34" charset="-122"/>
                    <a:ea typeface="微软雅黑" pitchFamily="34" charset="-122"/>
                  </a:rPr>
                  <a:t>德育导师</a:t>
                </a:r>
              </a:p>
            </p:txBody>
          </p:sp>
          <p:sp>
            <p:nvSpPr>
              <p:cNvPr id="16" name="矩形 15"/>
              <p:cNvSpPr/>
              <p:nvPr/>
            </p:nvSpPr>
            <p:spPr>
              <a:xfrm>
                <a:off x="4143372" y="3689358"/>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宿舍管理</a:t>
                </a:r>
              </a:p>
            </p:txBody>
          </p:sp>
          <p:sp>
            <p:nvSpPr>
              <p:cNvPr id="17" name="矩形 16"/>
              <p:cNvSpPr/>
              <p:nvPr/>
            </p:nvSpPr>
            <p:spPr>
              <a:xfrm>
                <a:off x="5286380" y="1357304"/>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825" b="1" dirty="0">
                    <a:solidFill>
                      <a:schemeClr val="bg1"/>
                    </a:solidFill>
                    <a:latin typeface="微软雅黑" pitchFamily="34" charset="-122"/>
                    <a:ea typeface="微软雅黑" pitchFamily="34" charset="-122"/>
                  </a:rPr>
                  <a:t>资助管理</a:t>
                </a:r>
              </a:p>
            </p:txBody>
          </p:sp>
          <p:sp>
            <p:nvSpPr>
              <p:cNvPr id="18" name="矩形 17"/>
              <p:cNvSpPr/>
              <p:nvPr/>
            </p:nvSpPr>
            <p:spPr>
              <a:xfrm>
                <a:off x="5286380" y="2520950"/>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团委管理</a:t>
                </a:r>
              </a:p>
            </p:txBody>
          </p:sp>
          <p:sp>
            <p:nvSpPr>
              <p:cNvPr id="19" name="矩形 18"/>
              <p:cNvSpPr/>
              <p:nvPr/>
            </p:nvSpPr>
            <p:spPr>
              <a:xfrm>
                <a:off x="5286380" y="3689358"/>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825" b="1" dirty="0">
                    <a:solidFill>
                      <a:schemeClr val="bg1"/>
                    </a:solidFill>
                    <a:latin typeface="微软雅黑" pitchFamily="34" charset="-122"/>
                    <a:ea typeface="微软雅黑" pitchFamily="34" charset="-122"/>
                  </a:rPr>
                  <a:t>基础信息管理</a:t>
                </a:r>
              </a:p>
            </p:txBody>
          </p:sp>
        </p:grpSp>
        <p:sp>
          <p:nvSpPr>
            <p:cNvPr id="5" name="矩形 4"/>
            <p:cNvSpPr/>
            <p:nvPr/>
          </p:nvSpPr>
          <p:spPr>
            <a:xfrm>
              <a:off x="6429388" y="1357304"/>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家校沟通</a:t>
              </a:r>
            </a:p>
          </p:txBody>
        </p:sp>
        <p:sp>
          <p:nvSpPr>
            <p:cNvPr id="6" name="矩形 5"/>
            <p:cNvSpPr/>
            <p:nvPr/>
          </p:nvSpPr>
          <p:spPr>
            <a:xfrm>
              <a:off x="6429388" y="2520950"/>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825" b="1" dirty="0">
                  <a:solidFill>
                    <a:schemeClr val="bg1"/>
                  </a:solidFill>
                  <a:latin typeface="微软雅黑" pitchFamily="34" charset="-122"/>
                  <a:ea typeface="微软雅黑" pitchFamily="34" charset="-122"/>
                </a:rPr>
                <a:t>卫生室</a:t>
              </a:r>
            </a:p>
          </p:txBody>
        </p:sp>
        <p:sp>
          <p:nvSpPr>
            <p:cNvPr id="7" name="矩形 6"/>
            <p:cNvSpPr/>
            <p:nvPr/>
          </p:nvSpPr>
          <p:spPr>
            <a:xfrm>
              <a:off x="6429388" y="3689358"/>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用户管理</a:t>
              </a:r>
            </a:p>
          </p:txBody>
        </p:sp>
      </p:grpSp>
      <p:grpSp>
        <p:nvGrpSpPr>
          <p:cNvPr id="20" name="组合 44"/>
          <p:cNvGrpSpPr/>
          <p:nvPr/>
        </p:nvGrpSpPr>
        <p:grpSpPr>
          <a:xfrm>
            <a:off x="6553837" y="831130"/>
            <a:ext cx="1289663" cy="4000528"/>
            <a:chOff x="6924416" y="785800"/>
            <a:chExt cx="1719550" cy="4000528"/>
          </a:xfrm>
        </p:grpSpPr>
        <p:grpSp>
          <p:nvGrpSpPr>
            <p:cNvPr id="21" name="组合 110"/>
            <p:cNvGrpSpPr/>
            <p:nvPr/>
          </p:nvGrpSpPr>
          <p:grpSpPr>
            <a:xfrm>
              <a:off x="7358082" y="785800"/>
              <a:ext cx="1285884" cy="4000528"/>
              <a:chOff x="7358082" y="928676"/>
              <a:chExt cx="1285884" cy="4000528"/>
            </a:xfrm>
          </p:grpSpPr>
          <p:sp>
            <p:nvSpPr>
              <p:cNvPr id="25" name="矩形 24"/>
              <p:cNvSpPr/>
              <p:nvPr/>
            </p:nvSpPr>
            <p:spPr>
              <a:xfrm>
                <a:off x="7358114" y="1142990"/>
                <a:ext cx="1214414" cy="3786214"/>
              </a:xfrm>
              <a:prstGeom prst="rect">
                <a:avLst/>
              </a:prstGeom>
              <a:noFill/>
              <a:ln w="952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6" name="矩形 25"/>
              <p:cNvSpPr/>
              <p:nvPr/>
            </p:nvSpPr>
            <p:spPr>
              <a:xfrm>
                <a:off x="7358082" y="928676"/>
                <a:ext cx="1214433" cy="285752"/>
              </a:xfrm>
              <a:prstGeom prst="rect">
                <a:avLst/>
              </a:prstGeom>
              <a:ln>
                <a:solidFill>
                  <a:schemeClr val="bg1">
                    <a:lumMod val="50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750" dirty="0">
                    <a:latin typeface="微软雅黑" pitchFamily="34" charset="-122"/>
                    <a:ea typeface="微软雅黑" pitchFamily="34" charset="-122"/>
                  </a:rPr>
                  <a:t>底层支持</a:t>
                </a:r>
              </a:p>
            </p:txBody>
          </p:sp>
          <p:grpSp>
            <p:nvGrpSpPr>
              <p:cNvPr id="27" name="组合 100"/>
              <p:cNvGrpSpPr/>
              <p:nvPr/>
            </p:nvGrpSpPr>
            <p:grpSpPr>
              <a:xfrm>
                <a:off x="7358082" y="1538414"/>
                <a:ext cx="1285884" cy="598143"/>
                <a:chOff x="7358082" y="1538414"/>
                <a:chExt cx="1285884" cy="598143"/>
              </a:xfrm>
            </p:grpSpPr>
            <p:pic>
              <p:nvPicPr>
                <p:cNvPr id="41" name="Picture 2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572397" y="1538414"/>
                  <a:ext cx="285752" cy="390394"/>
                </a:xfrm>
                <a:prstGeom prst="rect">
                  <a:avLst/>
                </a:prstGeom>
                <a:noFill/>
                <a:ln w="9525">
                  <a:noFill/>
                  <a:miter lim="800000"/>
                  <a:headEnd/>
                  <a:tailEnd/>
                </a:ln>
                <a:effectLst/>
              </p:spPr>
            </p:pic>
            <p:pic>
              <p:nvPicPr>
                <p:cNvPr id="42" name="Picture 2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22430" y="1538414"/>
                  <a:ext cx="285752" cy="390394"/>
                </a:xfrm>
                <a:prstGeom prst="rect">
                  <a:avLst/>
                </a:prstGeom>
                <a:noFill/>
                <a:ln w="9525">
                  <a:noFill/>
                  <a:miter lim="800000"/>
                  <a:headEnd/>
                  <a:tailEnd/>
                </a:ln>
                <a:effectLst/>
              </p:spPr>
            </p:pic>
            <p:pic>
              <p:nvPicPr>
                <p:cNvPr id="43" name="Picture 2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72462" y="1538414"/>
                  <a:ext cx="285752" cy="390394"/>
                </a:xfrm>
                <a:prstGeom prst="rect">
                  <a:avLst/>
                </a:prstGeom>
                <a:noFill/>
                <a:ln w="9525">
                  <a:noFill/>
                  <a:miter lim="800000"/>
                  <a:headEnd/>
                  <a:tailEnd/>
                </a:ln>
                <a:effectLst/>
              </p:spPr>
            </p:pic>
            <p:sp>
              <p:nvSpPr>
                <p:cNvPr id="44" name="TextBox 68"/>
                <p:cNvSpPr txBox="1"/>
                <p:nvPr/>
              </p:nvSpPr>
              <p:spPr>
                <a:xfrm>
                  <a:off x="7358082" y="1928808"/>
                  <a:ext cx="1285884"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网络、主机及存储</a:t>
                  </a:r>
                </a:p>
              </p:txBody>
            </p:sp>
          </p:grpSp>
          <p:grpSp>
            <p:nvGrpSpPr>
              <p:cNvPr id="28" name="组合 99"/>
              <p:cNvGrpSpPr/>
              <p:nvPr/>
            </p:nvGrpSpPr>
            <p:grpSpPr>
              <a:xfrm>
                <a:off x="7358082" y="2337309"/>
                <a:ext cx="1285884" cy="624471"/>
                <a:chOff x="7358082" y="2408873"/>
                <a:chExt cx="1285884" cy="624471"/>
              </a:xfrm>
            </p:grpSpPr>
            <p:pic>
              <p:nvPicPr>
                <p:cNvPr id="37" name="Picture 2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572396" y="2408873"/>
                  <a:ext cx="277814" cy="428628"/>
                </a:xfrm>
                <a:prstGeom prst="rect">
                  <a:avLst/>
                </a:prstGeom>
                <a:noFill/>
                <a:ln w="9525">
                  <a:noFill/>
                  <a:miter lim="800000"/>
                  <a:headEnd/>
                  <a:tailEnd/>
                </a:ln>
                <a:effectLst/>
              </p:spPr>
            </p:pic>
            <p:pic>
              <p:nvPicPr>
                <p:cNvPr id="38" name="Picture 2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04569" y="2420780"/>
                  <a:ext cx="313533" cy="404815"/>
                </a:xfrm>
                <a:prstGeom prst="rect">
                  <a:avLst/>
                </a:prstGeom>
                <a:noFill/>
                <a:ln w="9525">
                  <a:noFill/>
                  <a:miter lim="800000"/>
                  <a:headEnd/>
                  <a:tailEnd/>
                </a:ln>
                <a:effectLst/>
              </p:spPr>
            </p:pic>
            <p:pic>
              <p:nvPicPr>
                <p:cNvPr id="39" name="Picture 28"/>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72462" y="2432686"/>
                  <a:ext cx="277815" cy="381003"/>
                </a:xfrm>
                <a:prstGeom prst="rect">
                  <a:avLst/>
                </a:prstGeom>
                <a:noFill/>
                <a:ln w="9525">
                  <a:noFill/>
                  <a:miter lim="800000"/>
                  <a:headEnd/>
                  <a:tailEnd/>
                </a:ln>
                <a:effectLst/>
              </p:spPr>
            </p:pic>
            <p:sp>
              <p:nvSpPr>
                <p:cNvPr id="40" name="TextBox 64"/>
                <p:cNvSpPr txBox="1"/>
                <p:nvPr/>
              </p:nvSpPr>
              <p:spPr>
                <a:xfrm>
                  <a:off x="7358082" y="2825595"/>
                  <a:ext cx="1285884"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操作系统及数据库</a:t>
                  </a:r>
                </a:p>
              </p:txBody>
            </p:sp>
          </p:grpSp>
          <p:grpSp>
            <p:nvGrpSpPr>
              <p:cNvPr id="29" name="组合 98"/>
              <p:cNvGrpSpPr/>
              <p:nvPr/>
            </p:nvGrpSpPr>
            <p:grpSpPr>
              <a:xfrm>
                <a:off x="7358082" y="3162532"/>
                <a:ext cx="1285884" cy="707815"/>
                <a:chOff x="7286644" y="3182785"/>
                <a:chExt cx="1285884" cy="707815"/>
              </a:xfrm>
            </p:grpSpPr>
            <p:pic>
              <p:nvPicPr>
                <p:cNvPr id="34" name="Picture 29"/>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643834" y="3182785"/>
                  <a:ext cx="285752" cy="528641"/>
                </a:xfrm>
                <a:prstGeom prst="rect">
                  <a:avLst/>
                </a:prstGeom>
                <a:noFill/>
                <a:ln w="9525">
                  <a:noFill/>
                  <a:miter lim="800000"/>
                  <a:headEnd/>
                  <a:tailEnd/>
                </a:ln>
                <a:effectLst/>
              </p:spPr>
            </p:pic>
            <p:pic>
              <p:nvPicPr>
                <p:cNvPr id="35" name="Picture 29"/>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929586" y="3182785"/>
                  <a:ext cx="285752" cy="528641"/>
                </a:xfrm>
                <a:prstGeom prst="rect">
                  <a:avLst/>
                </a:prstGeom>
                <a:noFill/>
                <a:ln w="9525">
                  <a:noFill/>
                  <a:miter lim="800000"/>
                  <a:headEnd/>
                  <a:tailEnd/>
                </a:ln>
                <a:effectLst/>
              </p:spPr>
            </p:pic>
            <p:sp>
              <p:nvSpPr>
                <p:cNvPr id="36" name="TextBox 60"/>
                <p:cNvSpPr txBox="1"/>
                <p:nvPr/>
              </p:nvSpPr>
              <p:spPr>
                <a:xfrm>
                  <a:off x="7286644" y="3682851"/>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应用服务器</a:t>
                  </a:r>
                </a:p>
              </p:txBody>
            </p:sp>
          </p:grpSp>
          <p:grpSp>
            <p:nvGrpSpPr>
              <p:cNvPr id="30" name="组合 104"/>
              <p:cNvGrpSpPr/>
              <p:nvPr/>
            </p:nvGrpSpPr>
            <p:grpSpPr>
              <a:xfrm>
                <a:off x="7358082" y="4071099"/>
                <a:ext cx="1285884" cy="676757"/>
                <a:chOff x="7315219" y="4071099"/>
                <a:chExt cx="1285884" cy="676757"/>
              </a:xfrm>
            </p:grpSpPr>
            <p:pic>
              <p:nvPicPr>
                <p:cNvPr id="31" name="Picture 32"/>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643834" y="4071099"/>
                  <a:ext cx="328205" cy="491390"/>
                </a:xfrm>
                <a:prstGeom prst="rect">
                  <a:avLst/>
                </a:prstGeom>
                <a:noFill/>
                <a:ln w="9525">
                  <a:noFill/>
                  <a:miter lim="800000"/>
                  <a:headEnd/>
                  <a:tailEnd/>
                </a:ln>
                <a:effectLst/>
              </p:spPr>
            </p:pic>
            <p:pic>
              <p:nvPicPr>
                <p:cNvPr id="32" name="Picture 31"/>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flipH="1">
                  <a:off x="7929586" y="4094072"/>
                  <a:ext cx="285752" cy="470772"/>
                </a:xfrm>
                <a:prstGeom prst="rect">
                  <a:avLst/>
                </a:prstGeom>
                <a:noFill/>
                <a:ln w="9525">
                  <a:noFill/>
                  <a:miter lim="800000"/>
                  <a:headEnd/>
                  <a:tailEnd/>
                </a:ln>
                <a:effectLst/>
              </p:spPr>
            </p:pic>
            <p:sp>
              <p:nvSpPr>
                <p:cNvPr id="33" name="TextBox 57"/>
                <p:cNvSpPr txBox="1"/>
                <p:nvPr/>
              </p:nvSpPr>
              <p:spPr>
                <a:xfrm>
                  <a:off x="7315219" y="4540107"/>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网络及系统安全</a:t>
                  </a:r>
                </a:p>
              </p:txBody>
            </p:sp>
          </p:grpSp>
        </p:grpSp>
        <p:grpSp>
          <p:nvGrpSpPr>
            <p:cNvPr id="22" name="组合 112"/>
            <p:cNvGrpSpPr/>
            <p:nvPr/>
          </p:nvGrpSpPr>
          <p:grpSpPr>
            <a:xfrm>
              <a:off x="6924416" y="1842864"/>
              <a:ext cx="437093" cy="2197175"/>
              <a:chOff x="6924416" y="1985740"/>
              <a:chExt cx="437093" cy="2197175"/>
            </a:xfrm>
            <a:solidFill>
              <a:schemeClr val="bg1">
                <a:lumMod val="50000"/>
              </a:schemeClr>
            </a:solidFill>
          </p:grpSpPr>
          <p:sp>
            <p:nvSpPr>
              <p:cNvPr id="23" name="右箭头 22"/>
              <p:cNvSpPr/>
              <p:nvPr/>
            </p:nvSpPr>
            <p:spPr>
              <a:xfrm rot="10800000">
                <a:off x="6932881" y="1985740"/>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sp>
            <p:nvSpPr>
              <p:cNvPr id="24" name="右箭头 23"/>
              <p:cNvSpPr/>
              <p:nvPr/>
            </p:nvSpPr>
            <p:spPr>
              <a:xfrm rot="10800000">
                <a:off x="6924416" y="3611411"/>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grpSp>
      </p:grpSp>
      <p:grpSp>
        <p:nvGrpSpPr>
          <p:cNvPr id="45" name="组合 69"/>
          <p:cNvGrpSpPr/>
          <p:nvPr/>
        </p:nvGrpSpPr>
        <p:grpSpPr>
          <a:xfrm>
            <a:off x="2080937" y="805786"/>
            <a:ext cx="564360" cy="4000528"/>
            <a:chOff x="2319322" y="785800"/>
            <a:chExt cx="752480" cy="4000528"/>
          </a:xfrm>
          <a:effectLst/>
        </p:grpSpPr>
        <p:sp>
          <p:nvSpPr>
            <p:cNvPr id="46" name="矩形 45"/>
            <p:cNvSpPr/>
            <p:nvPr/>
          </p:nvSpPr>
          <p:spPr>
            <a:xfrm>
              <a:off x="2319322" y="785800"/>
              <a:ext cx="357190" cy="4000528"/>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b="1" dirty="0">
                  <a:latin typeface="微软雅黑" pitchFamily="34" charset="-122"/>
                  <a:ea typeface="微软雅黑" pitchFamily="34" charset="-122"/>
                </a:rPr>
                <a:t>统一认证平台</a:t>
              </a:r>
            </a:p>
          </p:txBody>
        </p:sp>
        <p:sp>
          <p:nvSpPr>
            <p:cNvPr id="47" name="右箭头 46"/>
            <p:cNvSpPr/>
            <p:nvPr/>
          </p:nvSpPr>
          <p:spPr>
            <a:xfrm>
              <a:off x="2643174" y="2500312"/>
              <a:ext cx="428628" cy="714380"/>
            </a:xfrm>
            <a:prstGeom prst="rightArrow">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900" b="1">
                <a:solidFill>
                  <a:schemeClr val="dk1"/>
                </a:solidFill>
                <a:latin typeface="微软雅黑" pitchFamily="34" charset="-122"/>
                <a:ea typeface="微软雅黑" pitchFamily="34" charset="-122"/>
              </a:endParaRPr>
            </a:p>
          </p:txBody>
        </p:sp>
      </p:grpSp>
      <p:grpSp>
        <p:nvGrpSpPr>
          <p:cNvPr id="48" name="组合 72"/>
          <p:cNvGrpSpPr/>
          <p:nvPr/>
        </p:nvGrpSpPr>
        <p:grpSpPr>
          <a:xfrm>
            <a:off x="448581" y="805786"/>
            <a:ext cx="1678793" cy="4000528"/>
            <a:chOff x="142844" y="785800"/>
            <a:chExt cx="2238391" cy="4000528"/>
          </a:xfrm>
        </p:grpSpPr>
        <p:grpSp>
          <p:nvGrpSpPr>
            <p:cNvPr id="49" name="组合 108"/>
            <p:cNvGrpSpPr/>
            <p:nvPr/>
          </p:nvGrpSpPr>
          <p:grpSpPr>
            <a:xfrm>
              <a:off x="142844" y="785800"/>
              <a:ext cx="2071702" cy="4000528"/>
              <a:chOff x="142844" y="928676"/>
              <a:chExt cx="2071702" cy="4000528"/>
            </a:xfrm>
          </p:grpSpPr>
          <p:sp>
            <p:nvSpPr>
              <p:cNvPr id="56" name="TextBox 82"/>
              <p:cNvSpPr txBox="1"/>
              <p:nvPr/>
            </p:nvSpPr>
            <p:spPr>
              <a:xfrm>
                <a:off x="212695" y="2116156"/>
                <a:ext cx="924595" cy="276999"/>
              </a:xfrm>
              <a:prstGeom prst="rect">
                <a:avLst/>
              </a:prstGeom>
              <a:noFill/>
            </p:spPr>
            <p:txBody>
              <a:bodyPr wrap="square" rtlCol="0">
                <a:spAutoFit/>
              </a:bodyPr>
              <a:lstStyle/>
              <a:p>
                <a:r>
                  <a:rPr lang="zh-CN" altLang="en-US" sz="1200" dirty="0">
                    <a:latin typeface="微软雅黑" pitchFamily="34" charset="-122"/>
                    <a:ea typeface="微软雅黑" pitchFamily="34" charset="-122"/>
                  </a:rPr>
                  <a:t> 总校区 </a:t>
                </a:r>
              </a:p>
            </p:txBody>
          </p:sp>
          <p:pic>
            <p:nvPicPr>
              <p:cNvPr id="57" name="Picture 4"/>
              <p:cNvPicPr>
                <a:picLocks noChangeAspect="1" noChangeArrowheads="1"/>
              </p:cNvPicPr>
              <p:nvPr/>
            </p:nvPicPr>
            <p:blipFill>
              <a:blip r:embed="rId10">
                <a:duotone>
                  <a:schemeClr val="accent5">
                    <a:shade val="45000"/>
                    <a:satMod val="135000"/>
                  </a:schemeClr>
                  <a:prstClr val="white"/>
                </a:duotone>
              </a:blip>
              <a:srcRect/>
              <a:stretch>
                <a:fillRect/>
              </a:stretch>
            </p:blipFill>
            <p:spPr bwMode="auto">
              <a:xfrm>
                <a:off x="285720" y="1687528"/>
                <a:ext cx="804858" cy="402429"/>
              </a:xfrm>
              <a:prstGeom prst="rect">
                <a:avLst/>
              </a:prstGeom>
              <a:noFill/>
              <a:ln w="9525">
                <a:noFill/>
                <a:miter lim="800000"/>
                <a:headEnd/>
                <a:tailEnd/>
              </a:ln>
              <a:effectLst/>
            </p:spPr>
          </p:pic>
          <p:pic>
            <p:nvPicPr>
              <p:cNvPr id="58" name="Picture 4"/>
              <p:cNvPicPr>
                <a:picLocks noChangeAspect="1" noChangeArrowheads="1"/>
              </p:cNvPicPr>
              <p:nvPr/>
            </p:nvPicPr>
            <p:blipFill>
              <a:blip r:embed="rId10">
                <a:duotone>
                  <a:schemeClr val="accent3">
                    <a:shade val="45000"/>
                    <a:satMod val="135000"/>
                  </a:schemeClr>
                  <a:prstClr val="white"/>
                </a:duotone>
              </a:blip>
              <a:srcRect l="33333"/>
              <a:stretch>
                <a:fillRect/>
              </a:stretch>
            </p:blipFill>
            <p:spPr bwMode="auto">
              <a:xfrm>
                <a:off x="473835" y="3679039"/>
                <a:ext cx="428628" cy="321471"/>
              </a:xfrm>
              <a:prstGeom prst="rect">
                <a:avLst/>
              </a:prstGeom>
              <a:noFill/>
              <a:ln w="9525">
                <a:noFill/>
                <a:miter lim="800000"/>
                <a:headEnd/>
                <a:tailEnd/>
              </a:ln>
              <a:effectLst/>
            </p:spPr>
          </p:pic>
          <p:pic>
            <p:nvPicPr>
              <p:cNvPr id="59" name="Picture 4"/>
              <p:cNvPicPr>
                <a:picLocks noChangeAspect="1" noChangeArrowheads="1"/>
              </p:cNvPicPr>
              <p:nvPr/>
            </p:nvPicPr>
            <p:blipFill>
              <a:blip r:embed="rId10">
                <a:duotone>
                  <a:schemeClr val="accent2">
                    <a:shade val="45000"/>
                    <a:satMod val="135000"/>
                  </a:schemeClr>
                  <a:prstClr val="white"/>
                </a:duotone>
              </a:blip>
              <a:srcRect r="33333"/>
              <a:stretch>
                <a:fillRect/>
              </a:stretch>
            </p:blipFill>
            <p:spPr bwMode="auto">
              <a:xfrm>
                <a:off x="473835" y="2750345"/>
                <a:ext cx="428628" cy="321471"/>
              </a:xfrm>
              <a:prstGeom prst="rect">
                <a:avLst/>
              </a:prstGeom>
              <a:noFill/>
              <a:ln w="9525">
                <a:noFill/>
                <a:miter lim="800000"/>
                <a:headEnd/>
                <a:tailEnd/>
              </a:ln>
              <a:effectLst/>
            </p:spPr>
          </p:pic>
          <p:pic>
            <p:nvPicPr>
              <p:cNvPr id="60" name="Picture 6"/>
              <p:cNvPicPr>
                <a:picLocks noChangeAspect="1" noChangeArrowheads="1"/>
              </p:cNvPicPr>
              <p:nvPr/>
            </p:nvPicPr>
            <p:blipFill>
              <a:blip r:embed="rId11"/>
              <a:srcRect/>
              <a:stretch>
                <a:fillRect/>
              </a:stretch>
            </p:blipFill>
            <p:spPr bwMode="auto">
              <a:xfrm>
                <a:off x="1500167" y="1222751"/>
                <a:ext cx="362045" cy="420305"/>
              </a:xfrm>
              <a:prstGeom prst="rect">
                <a:avLst/>
              </a:prstGeom>
              <a:noFill/>
              <a:ln w="9525">
                <a:noFill/>
                <a:miter lim="800000"/>
                <a:headEnd/>
                <a:tailEnd/>
              </a:ln>
              <a:effectLst/>
            </p:spPr>
          </p:pic>
          <p:pic>
            <p:nvPicPr>
              <p:cNvPr id="61" name="Picture 7"/>
              <p:cNvPicPr>
                <a:picLocks noChangeAspect="1" noChangeArrowheads="1"/>
              </p:cNvPicPr>
              <p:nvPr/>
            </p:nvPicPr>
            <p:blipFill>
              <a:blip r:embed="rId12"/>
              <a:srcRect/>
              <a:stretch>
                <a:fillRect/>
              </a:stretch>
            </p:blipFill>
            <p:spPr bwMode="auto">
              <a:xfrm>
                <a:off x="1556346" y="2846060"/>
                <a:ext cx="249686" cy="353722"/>
              </a:xfrm>
              <a:prstGeom prst="rect">
                <a:avLst/>
              </a:prstGeom>
              <a:noFill/>
              <a:ln w="9525">
                <a:noFill/>
                <a:miter lim="800000"/>
                <a:headEnd/>
                <a:tailEnd/>
              </a:ln>
              <a:effectLst/>
            </p:spPr>
          </p:pic>
          <p:pic>
            <p:nvPicPr>
              <p:cNvPr id="62" name="Picture 8"/>
              <p:cNvPicPr>
                <a:picLocks noChangeAspect="1" noChangeArrowheads="1"/>
              </p:cNvPicPr>
              <p:nvPr/>
            </p:nvPicPr>
            <p:blipFill>
              <a:blip r:embed="rId13"/>
              <a:srcRect/>
              <a:stretch>
                <a:fillRect/>
              </a:stretch>
            </p:blipFill>
            <p:spPr bwMode="auto">
              <a:xfrm>
                <a:off x="1529297" y="3616100"/>
                <a:ext cx="303785" cy="295462"/>
              </a:xfrm>
              <a:prstGeom prst="rect">
                <a:avLst/>
              </a:prstGeom>
              <a:noFill/>
              <a:ln w="9525">
                <a:noFill/>
                <a:miter lim="800000"/>
                <a:headEnd/>
                <a:tailEnd/>
              </a:ln>
              <a:effectLst/>
            </p:spPr>
          </p:pic>
          <p:pic>
            <p:nvPicPr>
              <p:cNvPr id="63" name="Picture 9"/>
              <p:cNvPicPr>
                <a:picLocks noChangeAspect="1" noChangeArrowheads="1"/>
              </p:cNvPicPr>
              <p:nvPr/>
            </p:nvPicPr>
            <p:blipFill>
              <a:blip r:embed="rId14"/>
              <a:srcRect/>
              <a:stretch>
                <a:fillRect/>
              </a:stretch>
            </p:blipFill>
            <p:spPr bwMode="auto">
              <a:xfrm>
                <a:off x="1533458" y="2059374"/>
                <a:ext cx="295462" cy="370368"/>
              </a:xfrm>
              <a:prstGeom prst="rect">
                <a:avLst/>
              </a:prstGeom>
              <a:noFill/>
              <a:ln w="9525">
                <a:noFill/>
                <a:miter lim="800000"/>
                <a:headEnd/>
                <a:tailEnd/>
              </a:ln>
              <a:effectLst/>
            </p:spPr>
          </p:pic>
          <p:pic>
            <p:nvPicPr>
              <p:cNvPr id="64" name="Picture 10"/>
              <p:cNvPicPr>
                <a:picLocks noChangeAspect="1" noChangeArrowheads="1"/>
              </p:cNvPicPr>
              <p:nvPr/>
            </p:nvPicPr>
            <p:blipFill>
              <a:blip r:embed="rId15" cstate="print"/>
              <a:srcRect/>
              <a:stretch>
                <a:fillRect/>
              </a:stretch>
            </p:blipFill>
            <p:spPr bwMode="auto">
              <a:xfrm>
                <a:off x="1538314" y="4327878"/>
                <a:ext cx="285751" cy="244136"/>
              </a:xfrm>
              <a:prstGeom prst="rect">
                <a:avLst/>
              </a:prstGeom>
              <a:noFill/>
              <a:ln w="9525">
                <a:noFill/>
                <a:miter lim="800000"/>
                <a:headEnd/>
                <a:tailEnd/>
              </a:ln>
              <a:effectLst/>
            </p:spPr>
          </p:pic>
          <p:sp>
            <p:nvSpPr>
              <p:cNvPr id="65" name="TextBox 91"/>
              <p:cNvSpPr txBox="1"/>
              <p:nvPr/>
            </p:nvSpPr>
            <p:spPr>
              <a:xfrm>
                <a:off x="212695" y="3071816"/>
                <a:ext cx="995060" cy="276999"/>
              </a:xfrm>
              <a:prstGeom prst="rect">
                <a:avLst/>
              </a:prstGeom>
              <a:noFill/>
            </p:spPr>
            <p:txBody>
              <a:bodyPr wrap="square" rtlCol="0">
                <a:spAutoFit/>
              </a:bodyPr>
              <a:lstStyle/>
              <a:p>
                <a:r>
                  <a:rPr lang="zh-CN" altLang="en-US" sz="1200" dirty="0">
                    <a:latin typeface="微软雅黑" pitchFamily="34" charset="-122"/>
                    <a:ea typeface="微软雅黑" pitchFamily="34" charset="-122"/>
                  </a:rPr>
                  <a:t>分校区</a:t>
                </a:r>
              </a:p>
            </p:txBody>
          </p:sp>
          <p:sp>
            <p:nvSpPr>
              <p:cNvPr id="66" name="TextBox 92"/>
              <p:cNvSpPr txBox="1"/>
              <p:nvPr/>
            </p:nvSpPr>
            <p:spPr>
              <a:xfrm>
                <a:off x="212695" y="4000510"/>
                <a:ext cx="935138" cy="276999"/>
              </a:xfrm>
              <a:prstGeom prst="rect">
                <a:avLst/>
              </a:prstGeom>
              <a:noFill/>
            </p:spPr>
            <p:txBody>
              <a:bodyPr wrap="square" rtlCol="0">
                <a:spAutoFit/>
              </a:bodyPr>
              <a:lstStyle/>
              <a:p>
                <a:r>
                  <a:rPr lang="zh-CN" altLang="en-US" sz="1200" dirty="0">
                    <a:latin typeface="微软雅黑" pitchFamily="34" charset="-122"/>
                    <a:ea typeface="微软雅黑" pitchFamily="34" charset="-122"/>
                  </a:rPr>
                  <a:t>分校区</a:t>
                </a:r>
              </a:p>
            </p:txBody>
          </p:sp>
          <p:sp>
            <p:nvSpPr>
              <p:cNvPr id="67" name="TextBox 93"/>
              <p:cNvSpPr txBox="1"/>
              <p:nvPr/>
            </p:nvSpPr>
            <p:spPr>
              <a:xfrm>
                <a:off x="1285852" y="1611149"/>
                <a:ext cx="857256" cy="461665"/>
              </a:xfrm>
              <a:prstGeom prst="rect">
                <a:avLst/>
              </a:prstGeom>
              <a:noFill/>
            </p:spPr>
            <p:txBody>
              <a:bodyPr wrap="square" rtlCol="0">
                <a:spAutoFit/>
              </a:bodyPr>
              <a:lstStyle/>
              <a:p>
                <a:r>
                  <a:rPr lang="zh-CN" altLang="en-US" sz="1200" dirty="0" smtClean="0">
                    <a:latin typeface="微软雅黑" pitchFamily="34" charset="-122"/>
                    <a:ea typeface="微软雅黑" pitchFamily="34" charset="-122"/>
                  </a:rPr>
                  <a:t>  系统</a:t>
                </a:r>
                <a:endParaRPr lang="en-US" altLang="zh-CN" sz="1200" dirty="0" smtClean="0">
                  <a:latin typeface="微软雅黑" pitchFamily="34" charset="-122"/>
                  <a:ea typeface="微软雅黑" pitchFamily="34" charset="-122"/>
                </a:endParaRPr>
              </a:p>
              <a:p>
                <a:r>
                  <a:rPr lang="zh-CN" altLang="en-US" sz="1200" dirty="0" smtClean="0">
                    <a:latin typeface="微软雅黑" pitchFamily="34" charset="-122"/>
                    <a:ea typeface="微软雅黑" pitchFamily="34" charset="-122"/>
                  </a:rPr>
                  <a:t>管理员</a:t>
                </a:r>
                <a:endParaRPr lang="zh-CN" altLang="en-US" sz="1200" dirty="0">
                  <a:latin typeface="微软雅黑" pitchFamily="34" charset="-122"/>
                  <a:ea typeface="微软雅黑" pitchFamily="34" charset="-122"/>
                </a:endParaRPr>
              </a:p>
            </p:txBody>
          </p:sp>
          <p:sp>
            <p:nvSpPr>
              <p:cNvPr id="68" name="TextBox 94"/>
              <p:cNvSpPr txBox="1"/>
              <p:nvPr/>
            </p:nvSpPr>
            <p:spPr>
              <a:xfrm>
                <a:off x="1285852" y="2396967"/>
                <a:ext cx="857256" cy="276999"/>
              </a:xfrm>
              <a:prstGeom prst="rect">
                <a:avLst/>
              </a:prstGeom>
              <a:noFill/>
            </p:spPr>
            <p:txBody>
              <a:bodyPr wrap="square" rtlCol="0">
                <a:spAutoFit/>
              </a:bodyPr>
              <a:lstStyle/>
              <a:p>
                <a:pPr algn="ctr"/>
                <a:r>
                  <a:rPr lang="zh-CN" altLang="en-US" sz="1200" dirty="0">
                    <a:latin typeface="微软雅黑" pitchFamily="34" charset="-122"/>
                    <a:ea typeface="微软雅黑" pitchFamily="34" charset="-122"/>
                  </a:rPr>
                  <a:t>教师</a:t>
                </a:r>
              </a:p>
            </p:txBody>
          </p:sp>
          <p:sp>
            <p:nvSpPr>
              <p:cNvPr id="69" name="TextBox 95"/>
              <p:cNvSpPr txBox="1"/>
              <p:nvPr/>
            </p:nvSpPr>
            <p:spPr>
              <a:xfrm>
                <a:off x="1285852" y="3182785"/>
                <a:ext cx="857256" cy="276999"/>
              </a:xfrm>
              <a:prstGeom prst="rect">
                <a:avLst/>
              </a:prstGeom>
              <a:noFill/>
            </p:spPr>
            <p:txBody>
              <a:bodyPr wrap="square" rtlCol="0">
                <a:spAutoFit/>
              </a:bodyPr>
              <a:lstStyle/>
              <a:p>
                <a:pPr algn="ctr"/>
                <a:r>
                  <a:rPr lang="zh-CN" altLang="en-US" sz="1200" dirty="0">
                    <a:latin typeface="微软雅黑" pitchFamily="34" charset="-122"/>
                    <a:ea typeface="微软雅黑" pitchFamily="34" charset="-122"/>
                  </a:rPr>
                  <a:t>教务处</a:t>
                </a:r>
              </a:p>
            </p:txBody>
          </p:sp>
          <p:sp>
            <p:nvSpPr>
              <p:cNvPr id="70" name="TextBox 96"/>
              <p:cNvSpPr txBox="1"/>
              <p:nvPr/>
            </p:nvSpPr>
            <p:spPr>
              <a:xfrm>
                <a:off x="1285852" y="3897165"/>
                <a:ext cx="857256" cy="276999"/>
              </a:xfrm>
              <a:prstGeom prst="rect">
                <a:avLst/>
              </a:prstGeom>
              <a:noFill/>
            </p:spPr>
            <p:txBody>
              <a:bodyPr wrap="square" rtlCol="0">
                <a:spAutoFit/>
              </a:bodyPr>
              <a:lstStyle/>
              <a:p>
                <a:pPr algn="ctr"/>
                <a:r>
                  <a:rPr lang="zh-CN" altLang="en-US" sz="1200" dirty="0">
                    <a:latin typeface="微软雅黑" pitchFamily="34" charset="-122"/>
                    <a:ea typeface="微软雅黑" pitchFamily="34" charset="-122"/>
                  </a:rPr>
                  <a:t>专业室</a:t>
                </a:r>
              </a:p>
            </p:txBody>
          </p:sp>
          <p:sp>
            <p:nvSpPr>
              <p:cNvPr id="71" name="TextBox 97"/>
              <p:cNvSpPr txBox="1"/>
              <p:nvPr/>
            </p:nvSpPr>
            <p:spPr>
              <a:xfrm>
                <a:off x="1285852" y="4572014"/>
                <a:ext cx="857256" cy="276999"/>
              </a:xfrm>
              <a:prstGeom prst="rect">
                <a:avLst/>
              </a:prstGeom>
              <a:noFill/>
            </p:spPr>
            <p:txBody>
              <a:bodyPr wrap="square" rtlCol="0">
                <a:spAutoFit/>
              </a:bodyPr>
              <a:lstStyle/>
              <a:p>
                <a:pPr algn="ctr"/>
                <a:r>
                  <a:rPr lang="zh-CN" altLang="en-US" sz="1200" dirty="0">
                    <a:latin typeface="微软雅黑" pitchFamily="34" charset="-122"/>
                    <a:ea typeface="微软雅黑" pitchFamily="34" charset="-122"/>
                  </a:rPr>
                  <a:t>校领导</a:t>
                </a:r>
              </a:p>
            </p:txBody>
          </p:sp>
          <p:sp>
            <p:nvSpPr>
              <p:cNvPr id="72" name="矩形 71"/>
              <p:cNvSpPr/>
              <p:nvPr/>
            </p:nvSpPr>
            <p:spPr>
              <a:xfrm>
                <a:off x="142876" y="1142990"/>
                <a:ext cx="2071670" cy="3786214"/>
              </a:xfrm>
              <a:prstGeom prst="rect">
                <a:avLst/>
              </a:prstGeom>
              <a:noFill/>
              <a:ln w="952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cxnSp>
            <p:nvCxnSpPr>
              <p:cNvPr id="73" name="直接连接符 72"/>
              <p:cNvCxnSpPr/>
              <p:nvPr/>
            </p:nvCxnSpPr>
            <p:spPr>
              <a:xfrm rot="5400000">
                <a:off x="-465173" y="3035303"/>
                <a:ext cx="3357586" cy="1588"/>
              </a:xfrm>
              <a:prstGeom prst="line">
                <a:avLst/>
              </a:prstGeom>
              <a:noFill/>
              <a:ln w="952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74" name="矩形 73"/>
              <p:cNvSpPr/>
              <p:nvPr/>
            </p:nvSpPr>
            <p:spPr>
              <a:xfrm>
                <a:off x="142844" y="928676"/>
                <a:ext cx="2071702" cy="285752"/>
              </a:xfrm>
              <a:prstGeom prst="rect">
                <a:avLst/>
              </a:prstGeom>
              <a:ln/>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zh-CN" altLang="en-US" sz="1200" dirty="0">
                    <a:latin typeface="微软雅黑" pitchFamily="34" charset="-122"/>
                    <a:ea typeface="微软雅黑" pitchFamily="34" charset="-122"/>
                  </a:rPr>
                  <a:t>校区及人员</a:t>
                </a:r>
              </a:p>
            </p:txBody>
          </p:sp>
        </p:grpSp>
        <p:grpSp>
          <p:nvGrpSpPr>
            <p:cNvPr id="50" name="组合 111"/>
            <p:cNvGrpSpPr/>
            <p:nvPr/>
          </p:nvGrpSpPr>
          <p:grpSpPr>
            <a:xfrm>
              <a:off x="2095483" y="1214428"/>
              <a:ext cx="285752" cy="3286148"/>
              <a:chOff x="2095483" y="1357304"/>
              <a:chExt cx="285752" cy="3286148"/>
            </a:xfrm>
          </p:grpSpPr>
          <p:sp>
            <p:nvSpPr>
              <p:cNvPr id="51" name="右箭头 50"/>
              <p:cNvSpPr/>
              <p:nvPr/>
            </p:nvSpPr>
            <p:spPr>
              <a:xfrm>
                <a:off x="2095483" y="1357304"/>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800"/>
              </a:p>
            </p:txBody>
          </p:sp>
          <p:sp>
            <p:nvSpPr>
              <p:cNvPr id="52" name="右箭头 51"/>
              <p:cNvSpPr/>
              <p:nvPr/>
            </p:nvSpPr>
            <p:spPr>
              <a:xfrm>
                <a:off x="2095483" y="2107403"/>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800"/>
              </a:p>
            </p:txBody>
          </p:sp>
          <p:sp>
            <p:nvSpPr>
              <p:cNvPr id="53" name="右箭头 52"/>
              <p:cNvSpPr/>
              <p:nvPr/>
            </p:nvSpPr>
            <p:spPr>
              <a:xfrm>
                <a:off x="2095483" y="2857502"/>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800"/>
              </a:p>
            </p:txBody>
          </p:sp>
          <p:sp>
            <p:nvSpPr>
              <p:cNvPr id="54" name="右箭头 53"/>
              <p:cNvSpPr/>
              <p:nvPr/>
            </p:nvSpPr>
            <p:spPr>
              <a:xfrm>
                <a:off x="2095483" y="3607601"/>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800"/>
              </a:p>
            </p:txBody>
          </p:sp>
          <p:sp>
            <p:nvSpPr>
              <p:cNvPr id="55" name="右箭头 54"/>
              <p:cNvSpPr/>
              <p:nvPr/>
            </p:nvSpPr>
            <p:spPr>
              <a:xfrm>
                <a:off x="2095483" y="4357700"/>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800"/>
              </a:p>
            </p:txBody>
          </p:sp>
        </p:grpSp>
      </p:grpSp>
      <p:graphicFrame>
        <p:nvGraphicFramePr>
          <p:cNvPr id="75" name="表格 74"/>
          <p:cNvGraphicFramePr>
            <a:graphicFrameLocks noGrp="1"/>
          </p:cNvGraphicFramePr>
          <p:nvPr>
            <p:extLst>
              <p:ext uri="{D42A27DB-BD31-4B8C-83A1-F6EECF244321}">
                <p14:modId xmlns:p14="http://schemas.microsoft.com/office/powerpoint/2010/main" val="3221423908"/>
              </p:ext>
            </p:extLst>
          </p:nvPr>
        </p:nvGraphicFramePr>
        <p:xfrm>
          <a:off x="2744759" y="1542087"/>
          <a:ext cx="803678" cy="773881"/>
        </p:xfrm>
        <a:graphic>
          <a:graphicData uri="http://schemas.openxmlformats.org/drawingml/2006/table">
            <a:tbl>
              <a:tblPr/>
              <a:tblGrid>
                <a:gridCol w="803678"/>
              </a:tblGrid>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德育标准</a:t>
                      </a:r>
                      <a:endParaRPr lang="en-US" altLang="zh-CN" sz="900" b="1" i="0" u="none" strike="noStrike" dirty="0" smtClean="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获奖填报</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积分考评</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87141">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德育积分</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积分评定</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76" name="表格 75"/>
          <p:cNvGraphicFramePr>
            <a:graphicFrameLocks noGrp="1"/>
          </p:cNvGraphicFramePr>
          <p:nvPr>
            <p:extLst>
              <p:ext uri="{D42A27DB-BD31-4B8C-83A1-F6EECF244321}">
                <p14:modId xmlns:p14="http://schemas.microsoft.com/office/powerpoint/2010/main" val="308633720"/>
              </p:ext>
            </p:extLst>
          </p:nvPr>
        </p:nvGraphicFramePr>
        <p:xfrm>
          <a:off x="3769419" y="1435692"/>
          <a:ext cx="832038" cy="871160"/>
        </p:xfrm>
        <a:graphic>
          <a:graphicData uri="http://schemas.openxmlformats.org/drawingml/2006/table">
            <a:tbl>
              <a:tblPr/>
              <a:tblGrid>
                <a:gridCol w="832038"/>
              </a:tblGrid>
              <a:tr h="17423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班级德育标准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7423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德育检查记录</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7423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班级特殊加分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7423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班级奖励管理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7423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班级积分评定</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77" name="表格 76"/>
          <p:cNvGraphicFramePr>
            <a:graphicFrameLocks noGrp="1"/>
          </p:cNvGraphicFramePr>
          <p:nvPr>
            <p:extLst>
              <p:ext uri="{D42A27DB-BD31-4B8C-83A1-F6EECF244321}">
                <p14:modId xmlns:p14="http://schemas.microsoft.com/office/powerpoint/2010/main" val="3972090698"/>
              </p:ext>
            </p:extLst>
          </p:nvPr>
        </p:nvGraphicFramePr>
        <p:xfrm>
          <a:off x="4688190" y="1488857"/>
          <a:ext cx="642942" cy="811530"/>
        </p:xfrm>
        <a:graphic>
          <a:graphicData uri="http://schemas.openxmlformats.org/drawingml/2006/table">
            <a:tbl>
              <a:tblPr/>
              <a:tblGrid>
                <a:gridCol w="642942"/>
              </a:tblGrid>
              <a:tr h="135255">
                <a:tc>
                  <a:txBody>
                    <a:bodyPr/>
                    <a:lstStyle/>
                    <a:p>
                      <a:pPr algn="l" fontAlgn="ctr"/>
                      <a:r>
                        <a:rPr lang="zh-CN" altLang="en-US" sz="800" b="1" i="0" u="none" strike="noStrike" dirty="0">
                          <a:solidFill>
                            <a:schemeClr val="bg1"/>
                          </a:solidFill>
                          <a:latin typeface="微软雅黑" pitchFamily="34" charset="-122"/>
                          <a:ea typeface="微软雅黑" pitchFamily="34" charset="-122"/>
                        </a:rPr>
                        <a:t>奖励类型维护</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35255">
                <a:tc>
                  <a:txBody>
                    <a:bodyPr/>
                    <a:lstStyle/>
                    <a:p>
                      <a:pPr algn="l" fontAlgn="ctr"/>
                      <a:r>
                        <a:rPr lang="zh-CN" altLang="en-US" sz="800" b="1" i="0" u="none" strike="noStrike" dirty="0">
                          <a:solidFill>
                            <a:schemeClr val="bg1"/>
                          </a:solidFill>
                          <a:latin typeface="微软雅黑" pitchFamily="34" charset="-122"/>
                          <a:ea typeface="微软雅黑" pitchFamily="34" charset="-122"/>
                        </a:rPr>
                        <a:t>奖励管理</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35255">
                <a:tc>
                  <a:txBody>
                    <a:bodyPr/>
                    <a:lstStyle/>
                    <a:p>
                      <a:pPr algn="l" fontAlgn="ctr"/>
                      <a:r>
                        <a:rPr lang="zh-CN" altLang="en-US" sz="800" b="1" i="0" u="none" strike="noStrike">
                          <a:solidFill>
                            <a:schemeClr val="bg1"/>
                          </a:solidFill>
                          <a:latin typeface="微软雅黑" pitchFamily="34" charset="-122"/>
                          <a:ea typeface="微软雅黑" pitchFamily="34" charset="-122"/>
                        </a:rPr>
                        <a:t>处分类型维护</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35255">
                <a:tc>
                  <a:txBody>
                    <a:bodyPr/>
                    <a:lstStyle/>
                    <a:p>
                      <a:pPr algn="l" fontAlgn="ctr"/>
                      <a:r>
                        <a:rPr lang="zh-CN" altLang="en-US" sz="800" b="1" i="0" u="none" strike="noStrike" dirty="0">
                          <a:solidFill>
                            <a:schemeClr val="bg1"/>
                          </a:solidFill>
                          <a:latin typeface="微软雅黑" pitchFamily="34" charset="-122"/>
                          <a:ea typeface="微软雅黑" pitchFamily="34" charset="-122"/>
                        </a:rPr>
                        <a:t>处分管理</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35255">
                <a:tc>
                  <a:txBody>
                    <a:bodyPr/>
                    <a:lstStyle/>
                    <a:p>
                      <a:pPr algn="l" fontAlgn="ctr"/>
                      <a:r>
                        <a:rPr lang="zh-CN" altLang="en-US" sz="800" b="1" i="0" u="none" strike="noStrike">
                          <a:solidFill>
                            <a:schemeClr val="bg1"/>
                          </a:solidFill>
                          <a:latin typeface="微软雅黑" pitchFamily="34" charset="-122"/>
                          <a:ea typeface="微软雅黑" pitchFamily="34" charset="-122"/>
                        </a:rPr>
                        <a:t>资助类型维护</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35255">
                <a:tc>
                  <a:txBody>
                    <a:bodyPr/>
                    <a:lstStyle/>
                    <a:p>
                      <a:pPr algn="l" fontAlgn="ctr"/>
                      <a:r>
                        <a:rPr lang="zh-CN" altLang="en-US" sz="800" b="1" i="0" u="none" strike="noStrike" dirty="0">
                          <a:solidFill>
                            <a:schemeClr val="bg1"/>
                          </a:solidFill>
                          <a:latin typeface="微软雅黑" pitchFamily="34" charset="-122"/>
                          <a:ea typeface="微软雅黑" pitchFamily="34" charset="-122"/>
                        </a:rPr>
                        <a:t>资助管理</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78" name="表格 77"/>
          <p:cNvGraphicFramePr>
            <a:graphicFrameLocks noGrp="1"/>
          </p:cNvGraphicFramePr>
          <p:nvPr>
            <p:extLst>
              <p:ext uri="{D42A27DB-BD31-4B8C-83A1-F6EECF244321}">
                <p14:modId xmlns:p14="http://schemas.microsoft.com/office/powerpoint/2010/main" val="1193661568"/>
              </p:ext>
            </p:extLst>
          </p:nvPr>
        </p:nvGraphicFramePr>
        <p:xfrm>
          <a:off x="2766190" y="2696511"/>
          <a:ext cx="750099" cy="586740"/>
        </p:xfrm>
        <a:graphic>
          <a:graphicData uri="http://schemas.openxmlformats.org/drawingml/2006/table">
            <a:tbl>
              <a:tblPr/>
              <a:tblGrid>
                <a:gridCol w="750099"/>
              </a:tblGrid>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考勤管理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家访管理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我的班级</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79" name="表格 78"/>
          <p:cNvGraphicFramePr>
            <a:graphicFrameLocks noGrp="1"/>
          </p:cNvGraphicFramePr>
          <p:nvPr>
            <p:extLst>
              <p:ext uri="{D42A27DB-BD31-4B8C-83A1-F6EECF244321}">
                <p14:modId xmlns:p14="http://schemas.microsoft.com/office/powerpoint/2010/main" val="2199314370"/>
              </p:ext>
            </p:extLst>
          </p:nvPr>
        </p:nvGraphicFramePr>
        <p:xfrm>
          <a:off x="3697411" y="2628233"/>
          <a:ext cx="949223" cy="818889"/>
        </p:xfrm>
        <a:graphic>
          <a:graphicData uri="http://schemas.openxmlformats.org/drawingml/2006/table">
            <a:tbl>
              <a:tblPr/>
              <a:tblGrid>
                <a:gridCol w="949223"/>
              </a:tblGrid>
              <a:tr h="272963">
                <a:tc>
                  <a:txBody>
                    <a:bodyPr/>
                    <a:lstStyle/>
                    <a:p>
                      <a:pPr algn="l" fontAlgn="ctr"/>
                      <a:r>
                        <a:rPr lang="zh-CN" altLang="en-US" sz="800" b="1" i="0" u="none" strike="noStrike" dirty="0" smtClean="0">
                          <a:solidFill>
                            <a:schemeClr val="bg1"/>
                          </a:solidFill>
                          <a:latin typeface="微软雅黑" pitchFamily="34" charset="-122"/>
                          <a:ea typeface="微软雅黑" pitchFamily="34" charset="-122"/>
                        </a:rPr>
                        <a:t>导师牵手名单管理</a:t>
                      </a:r>
                      <a:endParaRPr lang="zh-CN" altLang="en-US" sz="8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272963">
                <a:tc>
                  <a:txBody>
                    <a:bodyPr/>
                    <a:lstStyle/>
                    <a:p>
                      <a:pPr algn="l" fontAlgn="ctr"/>
                      <a:r>
                        <a:rPr lang="zh-CN" altLang="en-US" sz="800" b="1" i="0" u="none" strike="noStrike" dirty="0" smtClean="0">
                          <a:solidFill>
                            <a:schemeClr val="bg1"/>
                          </a:solidFill>
                          <a:latin typeface="微软雅黑" pitchFamily="34" charset="-122"/>
                          <a:ea typeface="微软雅黑" pitchFamily="34" charset="-122"/>
                        </a:rPr>
                        <a:t>导师牵手志管理</a:t>
                      </a:r>
                      <a:endParaRPr lang="zh-CN" altLang="en-US" sz="8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272963">
                <a:tc>
                  <a:txBody>
                    <a:bodyPr/>
                    <a:lstStyle/>
                    <a:p>
                      <a:pPr algn="l" fontAlgn="ctr"/>
                      <a:r>
                        <a:rPr lang="zh-CN" altLang="en-US" sz="800" b="1" i="0" u="none" strike="noStrike" dirty="0" smtClean="0">
                          <a:solidFill>
                            <a:schemeClr val="bg1"/>
                          </a:solidFill>
                          <a:latin typeface="微软雅黑" pitchFamily="34" charset="-122"/>
                          <a:ea typeface="微软雅黑" pitchFamily="34" charset="-122"/>
                        </a:rPr>
                        <a:t>导师牵手志审查</a:t>
                      </a:r>
                      <a:endParaRPr lang="zh-CN" altLang="en-US" sz="8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0" name="表格 79"/>
          <p:cNvGraphicFramePr>
            <a:graphicFrameLocks noGrp="1"/>
          </p:cNvGraphicFramePr>
          <p:nvPr>
            <p:extLst>
              <p:ext uri="{D42A27DB-BD31-4B8C-83A1-F6EECF244321}">
                <p14:modId xmlns:p14="http://schemas.microsoft.com/office/powerpoint/2010/main" val="130449562"/>
              </p:ext>
            </p:extLst>
          </p:nvPr>
        </p:nvGraphicFramePr>
        <p:xfrm>
          <a:off x="2695303" y="3877618"/>
          <a:ext cx="750099" cy="621030"/>
        </p:xfrm>
        <a:graphic>
          <a:graphicData uri="http://schemas.openxmlformats.org/drawingml/2006/table">
            <a:tbl>
              <a:tblPr/>
              <a:tblGrid>
                <a:gridCol w="750099"/>
              </a:tblGrid>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德育信息管理</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德育信息发布</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8097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信息公告查询</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1" name="表格 80"/>
          <p:cNvGraphicFramePr>
            <a:graphicFrameLocks noGrp="1"/>
          </p:cNvGraphicFramePr>
          <p:nvPr>
            <p:extLst>
              <p:ext uri="{D42A27DB-BD31-4B8C-83A1-F6EECF244321}">
                <p14:modId xmlns:p14="http://schemas.microsoft.com/office/powerpoint/2010/main" val="3116546186"/>
              </p:ext>
            </p:extLst>
          </p:nvPr>
        </p:nvGraphicFramePr>
        <p:xfrm>
          <a:off x="3704509" y="3788672"/>
          <a:ext cx="816780" cy="767809"/>
        </p:xfrm>
        <a:graphic>
          <a:graphicData uri="http://schemas.openxmlformats.org/drawingml/2006/table">
            <a:tbl>
              <a:tblPr/>
              <a:tblGrid>
                <a:gridCol w="816780"/>
              </a:tblGrid>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宿舍基本信息</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55281">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学生住宿管理</a:t>
                      </a:r>
                      <a:endParaRPr lang="en-US" altLang="zh-CN" sz="900" b="1" i="0" u="none" strike="noStrike" dirty="0" smtClean="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55281">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学生宿舍查询</a:t>
                      </a:r>
                      <a:endParaRPr lang="en-US" altLang="zh-CN" sz="900" b="1" i="0" u="none" strike="noStrike" dirty="0" smtClean="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55281">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宿舍评比</a:t>
                      </a:r>
                      <a:endParaRPr lang="en-US" altLang="zh-CN" sz="900" b="1" i="0" u="none" strike="noStrike" dirty="0" smtClean="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55281">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宿舍规章制度</a:t>
                      </a:r>
                      <a:endParaRPr lang="en-US" altLang="zh-CN" sz="900" b="1" i="0" u="none" strike="noStrike" dirty="0" smtClean="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2" name="表格 81"/>
          <p:cNvGraphicFramePr>
            <a:graphicFrameLocks noGrp="1"/>
          </p:cNvGraphicFramePr>
          <p:nvPr>
            <p:extLst>
              <p:ext uri="{D42A27DB-BD31-4B8C-83A1-F6EECF244321}">
                <p14:modId xmlns:p14="http://schemas.microsoft.com/office/powerpoint/2010/main" val="950898412"/>
              </p:ext>
            </p:extLst>
          </p:nvPr>
        </p:nvGraphicFramePr>
        <p:xfrm>
          <a:off x="5673619" y="1527783"/>
          <a:ext cx="790575" cy="606957"/>
        </p:xfrm>
        <a:graphic>
          <a:graphicData uri="http://schemas.openxmlformats.org/drawingml/2006/table">
            <a:tbl>
              <a:tblPr/>
              <a:tblGrid>
                <a:gridCol w="790575"/>
              </a:tblGrid>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家校沟通</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短信查询</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家长留言</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6690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留言查看</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3" name="表格 82"/>
          <p:cNvGraphicFramePr>
            <a:graphicFrameLocks noGrp="1"/>
          </p:cNvGraphicFramePr>
          <p:nvPr>
            <p:extLst>
              <p:ext uri="{D42A27DB-BD31-4B8C-83A1-F6EECF244321}">
                <p14:modId xmlns:p14="http://schemas.microsoft.com/office/powerpoint/2010/main" val="778197019"/>
              </p:ext>
            </p:extLst>
          </p:nvPr>
        </p:nvGraphicFramePr>
        <p:xfrm>
          <a:off x="5635941" y="2723170"/>
          <a:ext cx="790575" cy="430530"/>
        </p:xfrm>
        <a:graphic>
          <a:graphicData uri="http://schemas.openxmlformats.org/drawingml/2006/table">
            <a:tbl>
              <a:tblPr/>
              <a:tblGrid>
                <a:gridCol w="790575"/>
              </a:tblGrid>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卫生室管理</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28384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日常卫生检查查询</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4" name="表格 83"/>
          <p:cNvGraphicFramePr>
            <a:graphicFrameLocks noGrp="1"/>
          </p:cNvGraphicFramePr>
          <p:nvPr>
            <p:extLst>
              <p:ext uri="{D42A27DB-BD31-4B8C-83A1-F6EECF244321}">
                <p14:modId xmlns:p14="http://schemas.microsoft.com/office/powerpoint/2010/main" val="1749147090"/>
              </p:ext>
            </p:extLst>
          </p:nvPr>
        </p:nvGraphicFramePr>
        <p:xfrm>
          <a:off x="5718050" y="3817554"/>
          <a:ext cx="702147" cy="738985"/>
        </p:xfrm>
        <a:graphic>
          <a:graphicData uri="http://schemas.openxmlformats.org/drawingml/2006/table">
            <a:tbl>
              <a:tblPr/>
              <a:tblGrid>
                <a:gridCol w="702147"/>
              </a:tblGrid>
              <a:tr h="15224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用户管理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岗位定义</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角色管理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组织机构</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5" name="表格 84"/>
          <p:cNvGraphicFramePr>
            <a:graphicFrameLocks noGrp="1"/>
          </p:cNvGraphicFramePr>
          <p:nvPr>
            <p:extLst>
              <p:ext uri="{D42A27DB-BD31-4B8C-83A1-F6EECF244321}">
                <p14:modId xmlns:p14="http://schemas.microsoft.com/office/powerpoint/2010/main" val="1540935304"/>
              </p:ext>
            </p:extLst>
          </p:nvPr>
        </p:nvGraphicFramePr>
        <p:xfrm>
          <a:off x="4716179" y="3850931"/>
          <a:ext cx="728664" cy="880110"/>
        </p:xfrm>
        <a:graphic>
          <a:graphicData uri="http://schemas.openxmlformats.org/drawingml/2006/table">
            <a:tbl>
              <a:tblPr/>
              <a:tblGrid>
                <a:gridCol w="728664"/>
              </a:tblGrid>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专业信息</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班级信息</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课程信息</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教学楼信息</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场室信息</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6" name="表格 85"/>
          <p:cNvGraphicFramePr>
            <a:graphicFrameLocks noGrp="1"/>
          </p:cNvGraphicFramePr>
          <p:nvPr>
            <p:extLst>
              <p:ext uri="{D42A27DB-BD31-4B8C-83A1-F6EECF244321}">
                <p14:modId xmlns:p14="http://schemas.microsoft.com/office/powerpoint/2010/main" val="3937904196"/>
              </p:ext>
            </p:extLst>
          </p:nvPr>
        </p:nvGraphicFramePr>
        <p:xfrm>
          <a:off x="4640361" y="2621433"/>
          <a:ext cx="1055162" cy="910917"/>
        </p:xfrm>
        <a:graphic>
          <a:graphicData uri="http://schemas.openxmlformats.org/drawingml/2006/table">
            <a:tbl>
              <a:tblPr/>
              <a:tblGrid>
                <a:gridCol w="1055162"/>
              </a:tblGrid>
              <a:tr h="191058">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社会实践活动</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91058">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团支部活动管理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91058">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团组织结构管理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9873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团籍管理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91058">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学生会机构管理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87" name="圆角矩形 86"/>
          <p:cNvSpPr/>
          <p:nvPr/>
        </p:nvSpPr>
        <p:spPr>
          <a:xfrm>
            <a:off x="8316416" y="843557"/>
            <a:ext cx="533598" cy="3959961"/>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88" name="左箭头 87"/>
          <p:cNvSpPr/>
          <p:nvPr/>
        </p:nvSpPr>
        <p:spPr>
          <a:xfrm>
            <a:off x="7890576" y="1731228"/>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76045915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left)">
                                      <p:cBhvr>
                                        <p:cTn id="7" dur="500"/>
                                        <p:tgtEl>
                                          <p:spTgt spid="4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par>
                                <p:cTn id="16" presetID="22" presetClass="entr" presetSubtype="1" fill="hold" nodeType="withEffect">
                                  <p:stCondLst>
                                    <p:cond delay="0"/>
                                  </p:stCondLst>
                                  <p:childTnLst>
                                    <p:set>
                                      <p:cBhvr>
                                        <p:cTn id="17" dur="1" fill="hold">
                                          <p:stCondLst>
                                            <p:cond delay="0"/>
                                          </p:stCondLst>
                                        </p:cTn>
                                        <p:tgtEl>
                                          <p:spTgt spid="75"/>
                                        </p:tgtEl>
                                        <p:attrNameLst>
                                          <p:attrName>style.visibility</p:attrName>
                                        </p:attrNameLst>
                                      </p:cBhvr>
                                      <p:to>
                                        <p:strVal val="visible"/>
                                      </p:to>
                                    </p:set>
                                    <p:animEffect transition="in" filter="wipe(up)">
                                      <p:cBhvr>
                                        <p:cTn id="18" dur="500"/>
                                        <p:tgtEl>
                                          <p:spTgt spid="75"/>
                                        </p:tgtEl>
                                      </p:cBhvr>
                                    </p:animEffect>
                                  </p:childTnLst>
                                </p:cTn>
                              </p:par>
                              <p:par>
                                <p:cTn id="19" presetID="22" presetClass="entr" presetSubtype="1" fill="hold" nodeType="withEffect">
                                  <p:stCondLst>
                                    <p:cond delay="0"/>
                                  </p:stCondLst>
                                  <p:childTnLst>
                                    <p:set>
                                      <p:cBhvr>
                                        <p:cTn id="20" dur="1" fill="hold">
                                          <p:stCondLst>
                                            <p:cond delay="0"/>
                                          </p:stCondLst>
                                        </p:cTn>
                                        <p:tgtEl>
                                          <p:spTgt spid="76"/>
                                        </p:tgtEl>
                                        <p:attrNameLst>
                                          <p:attrName>style.visibility</p:attrName>
                                        </p:attrNameLst>
                                      </p:cBhvr>
                                      <p:to>
                                        <p:strVal val="visible"/>
                                      </p:to>
                                    </p:set>
                                    <p:animEffect transition="in" filter="wipe(up)">
                                      <p:cBhvr>
                                        <p:cTn id="21" dur="500"/>
                                        <p:tgtEl>
                                          <p:spTgt spid="76"/>
                                        </p:tgtEl>
                                      </p:cBhvr>
                                    </p:animEffect>
                                  </p:childTnLst>
                                </p:cTn>
                              </p:par>
                              <p:par>
                                <p:cTn id="22" presetID="22" presetClass="entr" presetSubtype="1" fill="hold" nodeType="withEffect">
                                  <p:stCondLst>
                                    <p:cond delay="0"/>
                                  </p:stCondLst>
                                  <p:childTnLst>
                                    <p:set>
                                      <p:cBhvr>
                                        <p:cTn id="23" dur="1" fill="hold">
                                          <p:stCondLst>
                                            <p:cond delay="0"/>
                                          </p:stCondLst>
                                        </p:cTn>
                                        <p:tgtEl>
                                          <p:spTgt spid="77"/>
                                        </p:tgtEl>
                                        <p:attrNameLst>
                                          <p:attrName>style.visibility</p:attrName>
                                        </p:attrNameLst>
                                      </p:cBhvr>
                                      <p:to>
                                        <p:strVal val="visible"/>
                                      </p:to>
                                    </p:set>
                                    <p:animEffect transition="in" filter="wipe(up)">
                                      <p:cBhvr>
                                        <p:cTn id="24" dur="500"/>
                                        <p:tgtEl>
                                          <p:spTgt spid="77"/>
                                        </p:tgtEl>
                                      </p:cBhvr>
                                    </p:animEffect>
                                  </p:childTnLst>
                                </p:cTn>
                              </p:par>
                              <p:par>
                                <p:cTn id="25" presetID="22" presetClass="entr" presetSubtype="1" fill="hold" nodeType="withEffect">
                                  <p:stCondLst>
                                    <p:cond delay="0"/>
                                  </p:stCondLst>
                                  <p:childTnLst>
                                    <p:set>
                                      <p:cBhvr>
                                        <p:cTn id="26" dur="1" fill="hold">
                                          <p:stCondLst>
                                            <p:cond delay="0"/>
                                          </p:stCondLst>
                                        </p:cTn>
                                        <p:tgtEl>
                                          <p:spTgt spid="78"/>
                                        </p:tgtEl>
                                        <p:attrNameLst>
                                          <p:attrName>style.visibility</p:attrName>
                                        </p:attrNameLst>
                                      </p:cBhvr>
                                      <p:to>
                                        <p:strVal val="visible"/>
                                      </p:to>
                                    </p:set>
                                    <p:animEffect transition="in" filter="wipe(up)">
                                      <p:cBhvr>
                                        <p:cTn id="27" dur="500"/>
                                        <p:tgtEl>
                                          <p:spTgt spid="78"/>
                                        </p:tgtEl>
                                      </p:cBhvr>
                                    </p:animEffect>
                                  </p:childTnLst>
                                </p:cTn>
                              </p:par>
                              <p:par>
                                <p:cTn id="28" presetID="22" presetClass="entr" presetSubtype="1" fill="hold" nodeType="withEffect">
                                  <p:stCondLst>
                                    <p:cond delay="0"/>
                                  </p:stCondLst>
                                  <p:childTnLst>
                                    <p:set>
                                      <p:cBhvr>
                                        <p:cTn id="29" dur="1" fill="hold">
                                          <p:stCondLst>
                                            <p:cond delay="0"/>
                                          </p:stCondLst>
                                        </p:cTn>
                                        <p:tgtEl>
                                          <p:spTgt spid="79"/>
                                        </p:tgtEl>
                                        <p:attrNameLst>
                                          <p:attrName>style.visibility</p:attrName>
                                        </p:attrNameLst>
                                      </p:cBhvr>
                                      <p:to>
                                        <p:strVal val="visible"/>
                                      </p:to>
                                    </p:set>
                                    <p:animEffect transition="in" filter="wipe(up)">
                                      <p:cBhvr>
                                        <p:cTn id="30" dur="500"/>
                                        <p:tgtEl>
                                          <p:spTgt spid="79"/>
                                        </p:tgtEl>
                                      </p:cBhvr>
                                    </p:animEffect>
                                  </p:childTnLst>
                                </p:cTn>
                              </p:par>
                              <p:par>
                                <p:cTn id="31" presetID="22" presetClass="entr" presetSubtype="1" fill="hold" nodeType="with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wipe(up)">
                                      <p:cBhvr>
                                        <p:cTn id="33" dur="500"/>
                                        <p:tgtEl>
                                          <p:spTgt spid="80"/>
                                        </p:tgtEl>
                                      </p:cBhvr>
                                    </p:animEffect>
                                  </p:childTnLst>
                                </p:cTn>
                              </p:par>
                              <p:par>
                                <p:cTn id="34" presetID="22" presetClass="entr" presetSubtype="1" fill="hold" nodeType="withEffect">
                                  <p:stCondLst>
                                    <p:cond delay="0"/>
                                  </p:stCondLst>
                                  <p:childTnLst>
                                    <p:set>
                                      <p:cBhvr>
                                        <p:cTn id="35" dur="1" fill="hold">
                                          <p:stCondLst>
                                            <p:cond delay="0"/>
                                          </p:stCondLst>
                                        </p:cTn>
                                        <p:tgtEl>
                                          <p:spTgt spid="81"/>
                                        </p:tgtEl>
                                        <p:attrNameLst>
                                          <p:attrName>style.visibility</p:attrName>
                                        </p:attrNameLst>
                                      </p:cBhvr>
                                      <p:to>
                                        <p:strVal val="visible"/>
                                      </p:to>
                                    </p:set>
                                    <p:animEffect transition="in" filter="wipe(up)">
                                      <p:cBhvr>
                                        <p:cTn id="36" dur="500"/>
                                        <p:tgtEl>
                                          <p:spTgt spid="81"/>
                                        </p:tgtEl>
                                      </p:cBhvr>
                                    </p:animEffect>
                                  </p:childTnLst>
                                </p:cTn>
                              </p:par>
                              <p:par>
                                <p:cTn id="37" presetID="22" presetClass="entr" presetSubtype="1" fill="hold" nodeType="withEffect">
                                  <p:stCondLst>
                                    <p:cond delay="0"/>
                                  </p:stCondLst>
                                  <p:childTnLst>
                                    <p:set>
                                      <p:cBhvr>
                                        <p:cTn id="38" dur="1" fill="hold">
                                          <p:stCondLst>
                                            <p:cond delay="0"/>
                                          </p:stCondLst>
                                        </p:cTn>
                                        <p:tgtEl>
                                          <p:spTgt spid="82"/>
                                        </p:tgtEl>
                                        <p:attrNameLst>
                                          <p:attrName>style.visibility</p:attrName>
                                        </p:attrNameLst>
                                      </p:cBhvr>
                                      <p:to>
                                        <p:strVal val="visible"/>
                                      </p:to>
                                    </p:set>
                                    <p:animEffect transition="in" filter="wipe(up)">
                                      <p:cBhvr>
                                        <p:cTn id="39" dur="500"/>
                                        <p:tgtEl>
                                          <p:spTgt spid="82"/>
                                        </p:tgtEl>
                                      </p:cBhvr>
                                    </p:animEffect>
                                  </p:childTnLst>
                                </p:cTn>
                              </p:par>
                              <p:par>
                                <p:cTn id="40" presetID="22" presetClass="entr" presetSubtype="1" fill="hold" nodeType="withEffect">
                                  <p:stCondLst>
                                    <p:cond delay="0"/>
                                  </p:stCondLst>
                                  <p:childTnLst>
                                    <p:set>
                                      <p:cBhvr>
                                        <p:cTn id="41" dur="1" fill="hold">
                                          <p:stCondLst>
                                            <p:cond delay="0"/>
                                          </p:stCondLst>
                                        </p:cTn>
                                        <p:tgtEl>
                                          <p:spTgt spid="83"/>
                                        </p:tgtEl>
                                        <p:attrNameLst>
                                          <p:attrName>style.visibility</p:attrName>
                                        </p:attrNameLst>
                                      </p:cBhvr>
                                      <p:to>
                                        <p:strVal val="visible"/>
                                      </p:to>
                                    </p:set>
                                    <p:animEffect transition="in" filter="wipe(up)">
                                      <p:cBhvr>
                                        <p:cTn id="42" dur="500"/>
                                        <p:tgtEl>
                                          <p:spTgt spid="83"/>
                                        </p:tgtEl>
                                      </p:cBhvr>
                                    </p:animEffect>
                                  </p:childTnLst>
                                </p:cTn>
                              </p:par>
                              <p:par>
                                <p:cTn id="43" presetID="22" presetClass="entr" presetSubtype="1" fill="hold" nodeType="withEffect">
                                  <p:stCondLst>
                                    <p:cond delay="0"/>
                                  </p:stCondLst>
                                  <p:childTnLst>
                                    <p:set>
                                      <p:cBhvr>
                                        <p:cTn id="44" dur="1" fill="hold">
                                          <p:stCondLst>
                                            <p:cond delay="0"/>
                                          </p:stCondLst>
                                        </p:cTn>
                                        <p:tgtEl>
                                          <p:spTgt spid="84"/>
                                        </p:tgtEl>
                                        <p:attrNameLst>
                                          <p:attrName>style.visibility</p:attrName>
                                        </p:attrNameLst>
                                      </p:cBhvr>
                                      <p:to>
                                        <p:strVal val="visible"/>
                                      </p:to>
                                    </p:set>
                                    <p:animEffect transition="in" filter="wipe(up)">
                                      <p:cBhvr>
                                        <p:cTn id="45" dur="500"/>
                                        <p:tgtEl>
                                          <p:spTgt spid="84"/>
                                        </p:tgtEl>
                                      </p:cBhvr>
                                    </p:animEffect>
                                  </p:childTnLst>
                                </p:cTn>
                              </p:par>
                              <p:par>
                                <p:cTn id="46" presetID="22" presetClass="entr" presetSubtype="1" fill="hold" nodeType="withEffect">
                                  <p:stCondLst>
                                    <p:cond delay="0"/>
                                  </p:stCondLst>
                                  <p:childTnLst>
                                    <p:set>
                                      <p:cBhvr>
                                        <p:cTn id="47" dur="1" fill="hold">
                                          <p:stCondLst>
                                            <p:cond delay="0"/>
                                          </p:stCondLst>
                                        </p:cTn>
                                        <p:tgtEl>
                                          <p:spTgt spid="85"/>
                                        </p:tgtEl>
                                        <p:attrNameLst>
                                          <p:attrName>style.visibility</p:attrName>
                                        </p:attrNameLst>
                                      </p:cBhvr>
                                      <p:to>
                                        <p:strVal val="visible"/>
                                      </p:to>
                                    </p:set>
                                    <p:animEffect transition="in" filter="wipe(up)">
                                      <p:cBhvr>
                                        <p:cTn id="48" dur="500"/>
                                        <p:tgtEl>
                                          <p:spTgt spid="85"/>
                                        </p:tgtEl>
                                      </p:cBhvr>
                                    </p:animEffect>
                                  </p:childTnLst>
                                </p:cTn>
                              </p:par>
                            </p:childTnLst>
                          </p:cTn>
                        </p:par>
                        <p:par>
                          <p:cTn id="49" fill="hold">
                            <p:stCondLst>
                              <p:cond delay="1500"/>
                            </p:stCondLst>
                            <p:childTnLst>
                              <p:par>
                                <p:cTn id="50" presetID="22" presetClass="entr" presetSubtype="2" fill="hold"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right)">
                                      <p:cBhvr>
                                        <p:cTn id="52" dur="500"/>
                                        <p:tgtEl>
                                          <p:spTgt spid="20"/>
                                        </p:tgtEl>
                                      </p:cBhvr>
                                    </p:animEffect>
                                  </p:childTnLst>
                                </p:cTn>
                              </p:par>
                              <p:par>
                                <p:cTn id="53" presetID="22" presetClass="entr" presetSubtype="1" fill="hold" nodeType="withEffect">
                                  <p:stCondLst>
                                    <p:cond delay="0"/>
                                  </p:stCondLst>
                                  <p:childTnLst>
                                    <p:set>
                                      <p:cBhvr>
                                        <p:cTn id="54" dur="1" fill="hold">
                                          <p:stCondLst>
                                            <p:cond delay="0"/>
                                          </p:stCondLst>
                                        </p:cTn>
                                        <p:tgtEl>
                                          <p:spTgt spid="86"/>
                                        </p:tgtEl>
                                        <p:attrNameLst>
                                          <p:attrName>style.visibility</p:attrName>
                                        </p:attrNameLst>
                                      </p:cBhvr>
                                      <p:to>
                                        <p:strVal val="visible"/>
                                      </p:to>
                                    </p:set>
                                    <p:animEffect transition="in" filter="wipe(up)">
                                      <p:cBhvr>
                                        <p:cTn id="55"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流程图: 手动输入 7"/>
          <p:cNvSpPr/>
          <p:nvPr/>
        </p:nvSpPr>
        <p:spPr>
          <a:xfrm>
            <a:off x="1986269" y="866458"/>
            <a:ext cx="2916818" cy="563918"/>
          </a:xfrm>
          <a:prstGeom prst="flowChartManualInpu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986269" y="1397922"/>
            <a:ext cx="5171462" cy="234765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tx1"/>
                </a:solidFill>
                <a:latin typeface="微软雅黑" panose="020B0503020204020204" pitchFamily="34" charset="-122"/>
                <a:ea typeface="微软雅黑" panose="020B0503020204020204" pitchFamily="34" charset="-122"/>
              </a:rPr>
              <a:t>《</a:t>
            </a:r>
            <a:r>
              <a:rPr lang="zh-CN" altLang="en-US" b="1" dirty="0" smtClean="0">
                <a:solidFill>
                  <a:schemeClr val="tx1"/>
                </a:solidFill>
                <a:latin typeface="微软雅黑" panose="020B0503020204020204" pitchFamily="34" charset="-122"/>
                <a:ea typeface="微软雅黑" panose="020B0503020204020204" pitchFamily="34" charset="-122"/>
              </a:rPr>
              <a:t>职业院校数字校园建设规范（</a:t>
            </a:r>
            <a:r>
              <a:rPr lang="en-US" altLang="zh-CN" b="1" dirty="0" smtClean="0">
                <a:solidFill>
                  <a:schemeClr val="tx1"/>
                </a:solidFill>
                <a:latin typeface="微软雅黑" panose="020B0503020204020204" pitchFamily="34" charset="-122"/>
                <a:ea typeface="微软雅黑" panose="020B0503020204020204" pitchFamily="34" charset="-122"/>
              </a:rPr>
              <a:t>2015</a:t>
            </a:r>
            <a:r>
              <a:rPr lang="zh-CN" altLang="en-US" b="1" dirty="0" smtClean="0">
                <a:solidFill>
                  <a:schemeClr val="tx1"/>
                </a:solidFill>
                <a:latin typeface="微软雅黑" panose="020B0503020204020204" pitchFamily="34" charset="-122"/>
                <a:ea typeface="微软雅黑" panose="020B0503020204020204" pitchFamily="34" charset="-122"/>
              </a:rPr>
              <a:t>）</a:t>
            </a:r>
            <a:r>
              <a:rPr lang="en-US" altLang="zh-CN" b="1" dirty="0" smtClean="0">
                <a:solidFill>
                  <a:schemeClr val="tx1"/>
                </a:solidFill>
                <a:latin typeface="微软雅黑" panose="020B0503020204020204" pitchFamily="34" charset="-122"/>
                <a:ea typeface="微软雅黑" panose="020B0503020204020204" pitchFamily="34" charset="-122"/>
              </a:rPr>
              <a:t>》</a:t>
            </a:r>
          </a:p>
          <a:p>
            <a:pPr algn="ctr"/>
            <a:endParaRPr lang="en-US" altLang="zh-CN" b="1" dirty="0" smtClean="0">
              <a:solidFill>
                <a:schemeClr val="tx1"/>
              </a:solidFill>
              <a:latin typeface="微软雅黑" panose="020B0503020204020204" pitchFamily="34" charset="-122"/>
              <a:ea typeface="微软雅黑" panose="020B0503020204020204" pitchFamily="34" charset="-122"/>
            </a:endParaRPr>
          </a:p>
          <a:p>
            <a:pPr algn="ctr"/>
            <a:r>
              <a:rPr lang="en-US" altLang="zh-CN" dirty="0" smtClean="0">
                <a:solidFill>
                  <a:schemeClr val="tx1"/>
                </a:solidFill>
                <a:latin typeface="微软雅黑" panose="020B0503020204020204" pitchFamily="34" charset="-122"/>
                <a:ea typeface="微软雅黑" panose="020B0503020204020204" pitchFamily="34" charset="-122"/>
              </a:rPr>
              <a:t>1. </a:t>
            </a:r>
            <a:r>
              <a:rPr lang="zh-CN" altLang="en-US" dirty="0" smtClean="0">
                <a:solidFill>
                  <a:schemeClr val="tx1"/>
                </a:solidFill>
                <a:latin typeface="微软雅黑" panose="020B0503020204020204" pitchFamily="34" charset="-122"/>
                <a:ea typeface="微软雅黑" panose="020B0503020204020204" pitchFamily="34" charset="-122"/>
              </a:rPr>
              <a:t>是一部基础性规范；</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en-US" altLang="zh-CN" dirty="0" smtClean="0">
                <a:solidFill>
                  <a:schemeClr val="tx1"/>
                </a:solidFill>
                <a:latin typeface="微软雅黑" panose="020B0503020204020204" pitchFamily="34" charset="-122"/>
                <a:ea typeface="微软雅黑" panose="020B0503020204020204" pitchFamily="34" charset="-122"/>
              </a:rPr>
              <a:t>2. </a:t>
            </a:r>
            <a:r>
              <a:rPr lang="zh-CN" altLang="en-US" dirty="0" smtClean="0">
                <a:solidFill>
                  <a:schemeClr val="tx1"/>
                </a:solidFill>
                <a:latin typeface="微软雅黑" panose="020B0503020204020204" pitchFamily="34" charset="-122"/>
                <a:ea typeface="微软雅黑" panose="020B0503020204020204" pitchFamily="34" charset="-122"/>
              </a:rPr>
              <a:t>是一部参考性规范；</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en-US" altLang="zh-CN" dirty="0" smtClean="0">
                <a:solidFill>
                  <a:schemeClr val="tx1"/>
                </a:solidFill>
                <a:latin typeface="微软雅黑" panose="020B0503020204020204" pitchFamily="34" charset="-122"/>
                <a:ea typeface="微软雅黑" panose="020B0503020204020204" pitchFamily="34" charset="-122"/>
              </a:rPr>
              <a:t>3. </a:t>
            </a:r>
            <a:r>
              <a:rPr lang="zh-CN" altLang="en-US" dirty="0" smtClean="0">
                <a:solidFill>
                  <a:schemeClr val="tx1"/>
                </a:solidFill>
                <a:latin typeface="微软雅黑" panose="020B0503020204020204" pitchFamily="34" charset="-122"/>
                <a:ea typeface="微软雅黑" panose="020B0503020204020204" pitchFamily="34" charset="-122"/>
              </a:rPr>
              <a:t>是一部引导性规范。</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a:xfrm>
            <a:off x="1845124" y="897849"/>
            <a:ext cx="3025185" cy="476846"/>
          </a:xfrm>
        </p:spPr>
        <p:txBody>
          <a:bodyPr>
            <a:normAutofit fontScale="90000"/>
          </a:bodyPr>
          <a:lstStyle/>
          <a:p>
            <a:r>
              <a:rPr lang="zh-CN" altLang="en-US" sz="2400" b="0" dirty="0" smtClean="0">
                <a:latin typeface="黑体" pitchFamily="49" charset="-122"/>
                <a:ea typeface="黑体" pitchFamily="49" charset="-122"/>
              </a:rPr>
              <a:t> 六</a:t>
            </a:r>
            <a:r>
              <a:rPr lang="zh-CN" altLang="en-US" sz="2700" b="0" dirty="0" smtClean="0">
                <a:latin typeface="黑体" pitchFamily="49" charset="-122"/>
                <a:ea typeface="黑体" pitchFamily="49" charset="-122"/>
              </a:rPr>
              <a:t>、结论</a:t>
            </a:r>
            <a:endParaRPr lang="zh-CN" altLang="en-US" sz="2700" b="0" dirty="0">
              <a:latin typeface="黑体" pitchFamily="49" charset="-122"/>
              <a:ea typeface="黑体" pitchFamily="49" charset="-122"/>
            </a:endParaRPr>
          </a:p>
        </p:txBody>
      </p:sp>
      <p:sp>
        <p:nvSpPr>
          <p:cNvPr id="4" name="矩形 3"/>
          <p:cNvSpPr/>
          <p:nvPr/>
        </p:nvSpPr>
        <p:spPr>
          <a:xfrm>
            <a:off x="0" y="4803998"/>
            <a:ext cx="9144000" cy="33950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bg1">
                    <a:lumMod val="50000"/>
                  </a:schemeClr>
                </a:solidFill>
                <a:latin typeface="微软雅黑" panose="020B0503020204020204" pitchFamily="34" charset="-122"/>
                <a:ea typeface="微软雅黑" panose="020B0503020204020204" pitchFamily="34" charset="-122"/>
              </a:rPr>
              <a:t>职业院校数字校园建设规范</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0495032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390806" y="226084"/>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（六）创新学生管理系统</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125"/>
          <p:cNvGrpSpPr/>
          <p:nvPr/>
        </p:nvGrpSpPr>
        <p:grpSpPr>
          <a:xfrm>
            <a:off x="2195736" y="843558"/>
            <a:ext cx="4112348" cy="4000528"/>
            <a:chOff x="2857488" y="928676"/>
            <a:chExt cx="4857784" cy="4000528"/>
          </a:xfrm>
        </p:grpSpPr>
        <p:grpSp>
          <p:nvGrpSpPr>
            <p:cNvPr id="4" name="组合 124"/>
            <p:cNvGrpSpPr/>
            <p:nvPr/>
          </p:nvGrpSpPr>
          <p:grpSpPr>
            <a:xfrm>
              <a:off x="2857488" y="928676"/>
              <a:ext cx="4857784" cy="4000528"/>
              <a:chOff x="2857488" y="928676"/>
              <a:chExt cx="4857784" cy="4000528"/>
            </a:xfrm>
          </p:grpSpPr>
          <p:sp>
            <p:nvSpPr>
              <p:cNvPr id="8" name="矩形 7"/>
              <p:cNvSpPr/>
              <p:nvPr/>
            </p:nvSpPr>
            <p:spPr>
              <a:xfrm>
                <a:off x="2857488" y="1071552"/>
                <a:ext cx="4857784" cy="3857652"/>
              </a:xfrm>
              <a:prstGeom prst="rect">
                <a:avLst/>
              </a:prstGeom>
              <a:noFill/>
              <a:ln w="9525">
                <a:solidFill>
                  <a:schemeClr val="accent5">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2857488" y="928676"/>
                <a:ext cx="4857784" cy="285752"/>
              </a:xfrm>
              <a:prstGeom prst="rect">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750" dirty="0">
                    <a:latin typeface="微软雅黑" pitchFamily="34" charset="-122"/>
                    <a:ea typeface="微软雅黑" pitchFamily="34" charset="-122"/>
                  </a:rPr>
                  <a:t>ROD</a:t>
                </a:r>
                <a:r>
                  <a:rPr lang="zh-CN" altLang="en-US" sz="750" dirty="0">
                    <a:latin typeface="微软雅黑" pitchFamily="34" charset="-122"/>
                    <a:ea typeface="微软雅黑" pitchFamily="34" charset="-122"/>
                  </a:rPr>
                  <a:t>学生管理系统</a:t>
                </a:r>
              </a:p>
            </p:txBody>
          </p:sp>
          <p:sp>
            <p:nvSpPr>
              <p:cNvPr id="11" name="矩形 10"/>
              <p:cNvSpPr/>
              <p:nvPr/>
            </p:nvSpPr>
            <p:spPr>
              <a:xfrm>
                <a:off x="3000364" y="1357304"/>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825" b="1" dirty="0">
                    <a:solidFill>
                      <a:schemeClr val="bg1"/>
                    </a:solidFill>
                    <a:latin typeface="微软雅黑" pitchFamily="34" charset="-122"/>
                    <a:ea typeface="微软雅黑" pitchFamily="34" charset="-122"/>
                  </a:rPr>
                  <a:t>学生德育管理</a:t>
                </a:r>
              </a:p>
            </p:txBody>
          </p:sp>
          <p:sp>
            <p:nvSpPr>
              <p:cNvPr id="12" name="矩形 11"/>
              <p:cNvSpPr/>
              <p:nvPr/>
            </p:nvSpPr>
            <p:spPr>
              <a:xfrm>
                <a:off x="3000364" y="2520950"/>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班主任管理</a:t>
                </a:r>
              </a:p>
            </p:txBody>
          </p:sp>
          <p:sp>
            <p:nvSpPr>
              <p:cNvPr id="13" name="矩形 12"/>
              <p:cNvSpPr/>
              <p:nvPr/>
            </p:nvSpPr>
            <p:spPr>
              <a:xfrm>
                <a:off x="3000364" y="3689358"/>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825" b="1" dirty="0">
                    <a:solidFill>
                      <a:schemeClr val="bg1"/>
                    </a:solidFill>
                    <a:latin typeface="微软雅黑" pitchFamily="34" charset="-122"/>
                    <a:ea typeface="微软雅黑" pitchFamily="34" charset="-122"/>
                  </a:rPr>
                  <a:t>信息公告</a:t>
                </a:r>
              </a:p>
            </p:txBody>
          </p:sp>
          <p:sp>
            <p:nvSpPr>
              <p:cNvPr id="14" name="矩形 13"/>
              <p:cNvSpPr/>
              <p:nvPr/>
            </p:nvSpPr>
            <p:spPr>
              <a:xfrm>
                <a:off x="4143372" y="1357304"/>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班级德育管理</a:t>
                </a:r>
              </a:p>
            </p:txBody>
          </p:sp>
          <p:sp>
            <p:nvSpPr>
              <p:cNvPr id="15" name="矩形 14"/>
              <p:cNvSpPr/>
              <p:nvPr/>
            </p:nvSpPr>
            <p:spPr>
              <a:xfrm>
                <a:off x="4143372" y="2520950"/>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825" b="1" dirty="0">
                    <a:solidFill>
                      <a:schemeClr val="bg1"/>
                    </a:solidFill>
                    <a:latin typeface="微软雅黑" pitchFamily="34" charset="-122"/>
                    <a:ea typeface="微软雅黑" pitchFamily="34" charset="-122"/>
                  </a:rPr>
                  <a:t>德育导师</a:t>
                </a:r>
              </a:p>
            </p:txBody>
          </p:sp>
          <p:sp>
            <p:nvSpPr>
              <p:cNvPr id="16" name="矩形 15"/>
              <p:cNvSpPr/>
              <p:nvPr/>
            </p:nvSpPr>
            <p:spPr>
              <a:xfrm>
                <a:off x="4143372" y="3689358"/>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宿舍管理</a:t>
                </a:r>
              </a:p>
            </p:txBody>
          </p:sp>
          <p:sp>
            <p:nvSpPr>
              <p:cNvPr id="17" name="矩形 16"/>
              <p:cNvSpPr/>
              <p:nvPr/>
            </p:nvSpPr>
            <p:spPr>
              <a:xfrm>
                <a:off x="5286380" y="1357304"/>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825" b="1" dirty="0">
                    <a:solidFill>
                      <a:schemeClr val="bg1"/>
                    </a:solidFill>
                    <a:latin typeface="微软雅黑" pitchFamily="34" charset="-122"/>
                    <a:ea typeface="微软雅黑" pitchFamily="34" charset="-122"/>
                  </a:rPr>
                  <a:t>资助管理</a:t>
                </a:r>
              </a:p>
            </p:txBody>
          </p:sp>
          <p:sp>
            <p:nvSpPr>
              <p:cNvPr id="18" name="矩形 17"/>
              <p:cNvSpPr/>
              <p:nvPr/>
            </p:nvSpPr>
            <p:spPr>
              <a:xfrm>
                <a:off x="5286380" y="2520950"/>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团委管理</a:t>
                </a:r>
              </a:p>
            </p:txBody>
          </p:sp>
          <p:sp>
            <p:nvSpPr>
              <p:cNvPr id="19" name="矩形 18"/>
              <p:cNvSpPr/>
              <p:nvPr/>
            </p:nvSpPr>
            <p:spPr>
              <a:xfrm>
                <a:off x="5286380" y="3689358"/>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algn="ctr">
                  <a:lnSpc>
                    <a:spcPct val="150000"/>
                  </a:lnSpc>
                </a:pPr>
                <a:r>
                  <a:rPr lang="zh-CN" altLang="en-US" sz="825" b="1" dirty="0">
                    <a:solidFill>
                      <a:schemeClr val="bg1"/>
                    </a:solidFill>
                    <a:latin typeface="微软雅黑" pitchFamily="34" charset="-122"/>
                    <a:ea typeface="微软雅黑" pitchFamily="34" charset="-122"/>
                  </a:rPr>
                  <a:t>基础信息管理</a:t>
                </a:r>
              </a:p>
            </p:txBody>
          </p:sp>
        </p:grpSp>
        <p:sp>
          <p:nvSpPr>
            <p:cNvPr id="5" name="矩形 4"/>
            <p:cNvSpPr/>
            <p:nvPr/>
          </p:nvSpPr>
          <p:spPr>
            <a:xfrm>
              <a:off x="6429388" y="1357304"/>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家校沟通</a:t>
              </a:r>
            </a:p>
          </p:txBody>
        </p:sp>
        <p:sp>
          <p:nvSpPr>
            <p:cNvPr id="6" name="矩形 5"/>
            <p:cNvSpPr/>
            <p:nvPr/>
          </p:nvSpPr>
          <p:spPr>
            <a:xfrm>
              <a:off x="6429388" y="2520950"/>
              <a:ext cx="1103854" cy="1096970"/>
            </a:xfrm>
            <a:prstGeom prst="rect">
              <a:avLst/>
            </a:prstGeom>
            <a:ln/>
          </p:spPr>
          <p:style>
            <a:lnRef idx="1">
              <a:schemeClr val="accent6"/>
            </a:lnRef>
            <a:fillRef idx="3">
              <a:schemeClr val="accent6"/>
            </a:fillRef>
            <a:effectRef idx="2">
              <a:schemeClr val="accent6"/>
            </a:effectRef>
            <a:fontRef idx="minor">
              <a:schemeClr val="lt1"/>
            </a:fontRef>
          </p:style>
          <p:txBody>
            <a:bodyPr rtlCol="0" anchor="t"/>
            <a:lstStyle/>
            <a:p>
              <a:pPr lvl="0" algn="ctr">
                <a:lnSpc>
                  <a:spcPct val="150000"/>
                </a:lnSpc>
              </a:pPr>
              <a:r>
                <a:rPr lang="zh-CN" altLang="en-US" sz="825" b="1" dirty="0">
                  <a:solidFill>
                    <a:schemeClr val="bg1"/>
                  </a:solidFill>
                  <a:latin typeface="微软雅黑" pitchFamily="34" charset="-122"/>
                  <a:ea typeface="微软雅黑" pitchFamily="34" charset="-122"/>
                </a:rPr>
                <a:t>卫生室</a:t>
              </a:r>
            </a:p>
          </p:txBody>
        </p:sp>
        <p:sp>
          <p:nvSpPr>
            <p:cNvPr id="7" name="矩形 6"/>
            <p:cNvSpPr/>
            <p:nvPr/>
          </p:nvSpPr>
          <p:spPr>
            <a:xfrm>
              <a:off x="6429388" y="3689358"/>
              <a:ext cx="1103854" cy="1096970"/>
            </a:xfrm>
            <a:prstGeom prst="rect">
              <a:avLst/>
            </a:prstGeom>
            <a:ln>
              <a:noFill/>
            </a:ln>
          </p:spPr>
          <p:style>
            <a:lnRef idx="1">
              <a:schemeClr val="dk1"/>
            </a:lnRef>
            <a:fillRef idx="1002">
              <a:schemeClr val="lt1"/>
            </a:fillRef>
            <a:effectRef idx="1">
              <a:schemeClr val="dk1"/>
            </a:effectRef>
            <a:fontRef idx="minor">
              <a:schemeClr val="dk1"/>
            </a:fontRef>
          </p:style>
          <p:txBody>
            <a:bodyPr rtlCol="0" anchor="t"/>
            <a:lstStyle/>
            <a:p>
              <a:pPr algn="ctr">
                <a:lnSpc>
                  <a:spcPct val="150000"/>
                </a:lnSpc>
              </a:pPr>
              <a:r>
                <a:rPr lang="zh-CN" altLang="en-US" sz="825" b="1" dirty="0">
                  <a:solidFill>
                    <a:schemeClr val="accent6">
                      <a:lumMod val="75000"/>
                    </a:schemeClr>
                  </a:solidFill>
                  <a:latin typeface="微软雅黑" pitchFamily="34" charset="-122"/>
                  <a:ea typeface="微软雅黑" pitchFamily="34" charset="-122"/>
                </a:rPr>
                <a:t>用户管理</a:t>
              </a:r>
            </a:p>
          </p:txBody>
        </p:sp>
      </p:grpSp>
      <p:grpSp>
        <p:nvGrpSpPr>
          <p:cNvPr id="20" name="组合 44"/>
          <p:cNvGrpSpPr/>
          <p:nvPr/>
        </p:nvGrpSpPr>
        <p:grpSpPr>
          <a:xfrm>
            <a:off x="6204290" y="871697"/>
            <a:ext cx="1289663" cy="4000528"/>
            <a:chOff x="6924416" y="785800"/>
            <a:chExt cx="1719550" cy="4000528"/>
          </a:xfrm>
        </p:grpSpPr>
        <p:grpSp>
          <p:nvGrpSpPr>
            <p:cNvPr id="21" name="组合 110"/>
            <p:cNvGrpSpPr/>
            <p:nvPr/>
          </p:nvGrpSpPr>
          <p:grpSpPr>
            <a:xfrm>
              <a:off x="7358082" y="785800"/>
              <a:ext cx="1285884" cy="4000528"/>
              <a:chOff x="7358082" y="928676"/>
              <a:chExt cx="1285884" cy="4000528"/>
            </a:xfrm>
          </p:grpSpPr>
          <p:sp>
            <p:nvSpPr>
              <p:cNvPr id="25" name="矩形 24"/>
              <p:cNvSpPr/>
              <p:nvPr/>
            </p:nvSpPr>
            <p:spPr>
              <a:xfrm>
                <a:off x="7358114" y="1142990"/>
                <a:ext cx="1214414" cy="3786214"/>
              </a:xfrm>
              <a:prstGeom prst="rect">
                <a:avLst/>
              </a:prstGeom>
              <a:noFill/>
              <a:ln w="952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6" name="矩形 25"/>
              <p:cNvSpPr/>
              <p:nvPr/>
            </p:nvSpPr>
            <p:spPr>
              <a:xfrm>
                <a:off x="7358082" y="928676"/>
                <a:ext cx="1214433" cy="285752"/>
              </a:xfrm>
              <a:prstGeom prst="rect">
                <a:avLst/>
              </a:prstGeom>
              <a:ln>
                <a:solidFill>
                  <a:schemeClr val="bg1">
                    <a:lumMod val="50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750" dirty="0">
                    <a:latin typeface="微软雅黑" pitchFamily="34" charset="-122"/>
                    <a:ea typeface="微软雅黑" pitchFamily="34" charset="-122"/>
                  </a:rPr>
                  <a:t>底层支持</a:t>
                </a:r>
              </a:p>
            </p:txBody>
          </p:sp>
          <p:grpSp>
            <p:nvGrpSpPr>
              <p:cNvPr id="27" name="组合 100"/>
              <p:cNvGrpSpPr/>
              <p:nvPr/>
            </p:nvGrpSpPr>
            <p:grpSpPr>
              <a:xfrm>
                <a:off x="7358082" y="1538414"/>
                <a:ext cx="1285884" cy="598143"/>
                <a:chOff x="7358082" y="1538414"/>
                <a:chExt cx="1285884" cy="598143"/>
              </a:xfrm>
            </p:grpSpPr>
            <p:pic>
              <p:nvPicPr>
                <p:cNvPr id="41" name="Picture 2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572397" y="1538414"/>
                  <a:ext cx="285752" cy="390394"/>
                </a:xfrm>
                <a:prstGeom prst="rect">
                  <a:avLst/>
                </a:prstGeom>
                <a:noFill/>
                <a:ln w="9525">
                  <a:noFill/>
                  <a:miter lim="800000"/>
                  <a:headEnd/>
                  <a:tailEnd/>
                </a:ln>
                <a:effectLst/>
              </p:spPr>
            </p:pic>
            <p:pic>
              <p:nvPicPr>
                <p:cNvPr id="42" name="Picture 2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22430" y="1538414"/>
                  <a:ext cx="285752" cy="390394"/>
                </a:xfrm>
                <a:prstGeom prst="rect">
                  <a:avLst/>
                </a:prstGeom>
                <a:noFill/>
                <a:ln w="9525">
                  <a:noFill/>
                  <a:miter lim="800000"/>
                  <a:headEnd/>
                  <a:tailEnd/>
                </a:ln>
                <a:effectLst/>
              </p:spPr>
            </p:pic>
            <p:pic>
              <p:nvPicPr>
                <p:cNvPr id="43" name="Picture 2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72462" y="1538414"/>
                  <a:ext cx="285752" cy="390394"/>
                </a:xfrm>
                <a:prstGeom prst="rect">
                  <a:avLst/>
                </a:prstGeom>
                <a:noFill/>
                <a:ln w="9525">
                  <a:noFill/>
                  <a:miter lim="800000"/>
                  <a:headEnd/>
                  <a:tailEnd/>
                </a:ln>
                <a:effectLst/>
              </p:spPr>
            </p:pic>
            <p:sp>
              <p:nvSpPr>
                <p:cNvPr id="44" name="TextBox 68"/>
                <p:cNvSpPr txBox="1"/>
                <p:nvPr/>
              </p:nvSpPr>
              <p:spPr>
                <a:xfrm>
                  <a:off x="7358082" y="1928808"/>
                  <a:ext cx="1285884"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网络、主机及存储</a:t>
                  </a:r>
                </a:p>
              </p:txBody>
            </p:sp>
          </p:grpSp>
          <p:grpSp>
            <p:nvGrpSpPr>
              <p:cNvPr id="28" name="组合 99"/>
              <p:cNvGrpSpPr/>
              <p:nvPr/>
            </p:nvGrpSpPr>
            <p:grpSpPr>
              <a:xfrm>
                <a:off x="7358082" y="2337309"/>
                <a:ext cx="1285884" cy="624471"/>
                <a:chOff x="7358082" y="2408873"/>
                <a:chExt cx="1285884" cy="624471"/>
              </a:xfrm>
            </p:grpSpPr>
            <p:pic>
              <p:nvPicPr>
                <p:cNvPr id="37" name="Picture 2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572396" y="2408873"/>
                  <a:ext cx="277814" cy="428628"/>
                </a:xfrm>
                <a:prstGeom prst="rect">
                  <a:avLst/>
                </a:prstGeom>
                <a:noFill/>
                <a:ln w="9525">
                  <a:noFill/>
                  <a:miter lim="800000"/>
                  <a:headEnd/>
                  <a:tailEnd/>
                </a:ln>
                <a:effectLst/>
              </p:spPr>
            </p:pic>
            <p:pic>
              <p:nvPicPr>
                <p:cNvPr id="38" name="Picture 2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04569" y="2420780"/>
                  <a:ext cx="313533" cy="404815"/>
                </a:xfrm>
                <a:prstGeom prst="rect">
                  <a:avLst/>
                </a:prstGeom>
                <a:noFill/>
                <a:ln w="9525">
                  <a:noFill/>
                  <a:miter lim="800000"/>
                  <a:headEnd/>
                  <a:tailEnd/>
                </a:ln>
                <a:effectLst/>
              </p:spPr>
            </p:pic>
            <p:pic>
              <p:nvPicPr>
                <p:cNvPr id="39" name="Picture 28"/>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72462" y="2432686"/>
                  <a:ext cx="277815" cy="381003"/>
                </a:xfrm>
                <a:prstGeom prst="rect">
                  <a:avLst/>
                </a:prstGeom>
                <a:noFill/>
                <a:ln w="9525">
                  <a:noFill/>
                  <a:miter lim="800000"/>
                  <a:headEnd/>
                  <a:tailEnd/>
                </a:ln>
                <a:effectLst/>
              </p:spPr>
            </p:pic>
            <p:sp>
              <p:nvSpPr>
                <p:cNvPr id="40" name="TextBox 64"/>
                <p:cNvSpPr txBox="1"/>
                <p:nvPr/>
              </p:nvSpPr>
              <p:spPr>
                <a:xfrm>
                  <a:off x="7358082" y="2825595"/>
                  <a:ext cx="1285884"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操作系统及数据库</a:t>
                  </a:r>
                </a:p>
              </p:txBody>
            </p:sp>
          </p:grpSp>
          <p:grpSp>
            <p:nvGrpSpPr>
              <p:cNvPr id="29" name="组合 98"/>
              <p:cNvGrpSpPr/>
              <p:nvPr/>
            </p:nvGrpSpPr>
            <p:grpSpPr>
              <a:xfrm>
                <a:off x="7358082" y="3162532"/>
                <a:ext cx="1285884" cy="707815"/>
                <a:chOff x="7286644" y="3182785"/>
                <a:chExt cx="1285884" cy="707815"/>
              </a:xfrm>
            </p:grpSpPr>
            <p:pic>
              <p:nvPicPr>
                <p:cNvPr id="34" name="Picture 29"/>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643834" y="3182785"/>
                  <a:ext cx="285752" cy="528641"/>
                </a:xfrm>
                <a:prstGeom prst="rect">
                  <a:avLst/>
                </a:prstGeom>
                <a:noFill/>
                <a:ln w="9525">
                  <a:noFill/>
                  <a:miter lim="800000"/>
                  <a:headEnd/>
                  <a:tailEnd/>
                </a:ln>
                <a:effectLst/>
              </p:spPr>
            </p:pic>
            <p:pic>
              <p:nvPicPr>
                <p:cNvPr id="35" name="Picture 29"/>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7929586" y="3182785"/>
                  <a:ext cx="285752" cy="528641"/>
                </a:xfrm>
                <a:prstGeom prst="rect">
                  <a:avLst/>
                </a:prstGeom>
                <a:noFill/>
                <a:ln w="9525">
                  <a:noFill/>
                  <a:miter lim="800000"/>
                  <a:headEnd/>
                  <a:tailEnd/>
                </a:ln>
                <a:effectLst/>
              </p:spPr>
            </p:pic>
            <p:sp>
              <p:nvSpPr>
                <p:cNvPr id="36" name="TextBox 60"/>
                <p:cNvSpPr txBox="1"/>
                <p:nvPr/>
              </p:nvSpPr>
              <p:spPr>
                <a:xfrm>
                  <a:off x="7286644" y="3682851"/>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应用服务器</a:t>
                  </a:r>
                </a:p>
              </p:txBody>
            </p:sp>
          </p:grpSp>
          <p:grpSp>
            <p:nvGrpSpPr>
              <p:cNvPr id="30" name="组合 104"/>
              <p:cNvGrpSpPr/>
              <p:nvPr/>
            </p:nvGrpSpPr>
            <p:grpSpPr>
              <a:xfrm>
                <a:off x="7358082" y="4071099"/>
                <a:ext cx="1285884" cy="676757"/>
                <a:chOff x="7315219" y="4071099"/>
                <a:chExt cx="1285884" cy="676757"/>
              </a:xfrm>
            </p:grpSpPr>
            <p:pic>
              <p:nvPicPr>
                <p:cNvPr id="31" name="Picture 32"/>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643834" y="4071099"/>
                  <a:ext cx="328205" cy="491390"/>
                </a:xfrm>
                <a:prstGeom prst="rect">
                  <a:avLst/>
                </a:prstGeom>
                <a:noFill/>
                <a:ln w="9525">
                  <a:noFill/>
                  <a:miter lim="800000"/>
                  <a:headEnd/>
                  <a:tailEnd/>
                </a:ln>
                <a:effectLst/>
              </p:spPr>
            </p:pic>
            <p:pic>
              <p:nvPicPr>
                <p:cNvPr id="32" name="Picture 31"/>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flipH="1">
                  <a:off x="7929586" y="4094072"/>
                  <a:ext cx="285752" cy="470772"/>
                </a:xfrm>
                <a:prstGeom prst="rect">
                  <a:avLst/>
                </a:prstGeom>
                <a:noFill/>
                <a:ln w="9525">
                  <a:noFill/>
                  <a:miter lim="800000"/>
                  <a:headEnd/>
                  <a:tailEnd/>
                </a:ln>
                <a:effectLst/>
              </p:spPr>
            </p:pic>
            <p:sp>
              <p:nvSpPr>
                <p:cNvPr id="33" name="TextBox 57"/>
                <p:cNvSpPr txBox="1"/>
                <p:nvPr/>
              </p:nvSpPr>
              <p:spPr>
                <a:xfrm>
                  <a:off x="7315219" y="4540107"/>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网络及系统安全</a:t>
                  </a:r>
                </a:p>
              </p:txBody>
            </p:sp>
          </p:grpSp>
        </p:grpSp>
        <p:grpSp>
          <p:nvGrpSpPr>
            <p:cNvPr id="22" name="组合 112"/>
            <p:cNvGrpSpPr/>
            <p:nvPr/>
          </p:nvGrpSpPr>
          <p:grpSpPr>
            <a:xfrm>
              <a:off x="6924416" y="1842864"/>
              <a:ext cx="437093" cy="2197175"/>
              <a:chOff x="6924416" y="1985740"/>
              <a:chExt cx="437093" cy="2197175"/>
            </a:xfrm>
            <a:solidFill>
              <a:schemeClr val="bg1">
                <a:lumMod val="50000"/>
              </a:schemeClr>
            </a:solidFill>
          </p:grpSpPr>
          <p:sp>
            <p:nvSpPr>
              <p:cNvPr id="23" name="右箭头 22"/>
              <p:cNvSpPr/>
              <p:nvPr/>
            </p:nvSpPr>
            <p:spPr>
              <a:xfrm rot="10800000">
                <a:off x="6932881" y="1985740"/>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sp>
            <p:nvSpPr>
              <p:cNvPr id="24" name="右箭头 23"/>
              <p:cNvSpPr/>
              <p:nvPr/>
            </p:nvSpPr>
            <p:spPr>
              <a:xfrm rot="10800000">
                <a:off x="6924416" y="3611411"/>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grpSp>
      </p:grpSp>
      <p:grpSp>
        <p:nvGrpSpPr>
          <p:cNvPr id="45" name="组合 69"/>
          <p:cNvGrpSpPr/>
          <p:nvPr/>
        </p:nvGrpSpPr>
        <p:grpSpPr>
          <a:xfrm>
            <a:off x="1731390" y="846353"/>
            <a:ext cx="564360" cy="4000528"/>
            <a:chOff x="2319322" y="785800"/>
            <a:chExt cx="752480" cy="4000528"/>
          </a:xfrm>
          <a:effectLst/>
        </p:grpSpPr>
        <p:sp>
          <p:nvSpPr>
            <p:cNvPr id="46" name="矩形 45"/>
            <p:cNvSpPr/>
            <p:nvPr/>
          </p:nvSpPr>
          <p:spPr>
            <a:xfrm>
              <a:off x="2319322" y="785800"/>
              <a:ext cx="357190" cy="4000528"/>
            </a:xfrm>
            <a:prstGeom prst="rect">
              <a:avLst/>
            </a:prstGeom>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b="1" dirty="0">
                  <a:latin typeface="微软雅黑" pitchFamily="34" charset="-122"/>
                  <a:ea typeface="微软雅黑" pitchFamily="34" charset="-122"/>
                </a:rPr>
                <a:t>统一认证平台</a:t>
              </a:r>
            </a:p>
          </p:txBody>
        </p:sp>
        <p:sp>
          <p:nvSpPr>
            <p:cNvPr id="47" name="右箭头 46"/>
            <p:cNvSpPr/>
            <p:nvPr/>
          </p:nvSpPr>
          <p:spPr>
            <a:xfrm>
              <a:off x="2643174" y="2500312"/>
              <a:ext cx="428628" cy="714380"/>
            </a:xfrm>
            <a:prstGeom prst="rightArrow">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900" b="1">
                <a:solidFill>
                  <a:schemeClr val="dk1"/>
                </a:solidFill>
                <a:latin typeface="微软雅黑" pitchFamily="34" charset="-122"/>
                <a:ea typeface="微软雅黑" pitchFamily="34" charset="-122"/>
              </a:endParaRPr>
            </a:p>
          </p:txBody>
        </p:sp>
      </p:grpSp>
      <p:grpSp>
        <p:nvGrpSpPr>
          <p:cNvPr id="48" name="组合 72"/>
          <p:cNvGrpSpPr/>
          <p:nvPr/>
        </p:nvGrpSpPr>
        <p:grpSpPr>
          <a:xfrm>
            <a:off x="99034" y="846353"/>
            <a:ext cx="1678793" cy="4000528"/>
            <a:chOff x="142844" y="785800"/>
            <a:chExt cx="2238391" cy="4000528"/>
          </a:xfrm>
        </p:grpSpPr>
        <p:grpSp>
          <p:nvGrpSpPr>
            <p:cNvPr id="49" name="组合 108"/>
            <p:cNvGrpSpPr/>
            <p:nvPr/>
          </p:nvGrpSpPr>
          <p:grpSpPr>
            <a:xfrm>
              <a:off x="142844" y="785800"/>
              <a:ext cx="2071702" cy="4000528"/>
              <a:chOff x="142844" y="928676"/>
              <a:chExt cx="2071702" cy="4000528"/>
            </a:xfrm>
          </p:grpSpPr>
          <p:sp>
            <p:nvSpPr>
              <p:cNvPr id="56" name="TextBox 82"/>
              <p:cNvSpPr txBox="1"/>
              <p:nvPr/>
            </p:nvSpPr>
            <p:spPr>
              <a:xfrm>
                <a:off x="212695" y="2116156"/>
                <a:ext cx="924595" cy="276999"/>
              </a:xfrm>
              <a:prstGeom prst="rect">
                <a:avLst/>
              </a:prstGeom>
              <a:noFill/>
            </p:spPr>
            <p:txBody>
              <a:bodyPr wrap="square" rtlCol="0">
                <a:spAutoFit/>
              </a:bodyPr>
              <a:lstStyle/>
              <a:p>
                <a:r>
                  <a:rPr lang="zh-CN" altLang="en-US" sz="1200" dirty="0">
                    <a:latin typeface="微软雅黑" pitchFamily="34" charset="-122"/>
                    <a:ea typeface="微软雅黑" pitchFamily="34" charset="-122"/>
                  </a:rPr>
                  <a:t> 总校区 </a:t>
                </a:r>
              </a:p>
            </p:txBody>
          </p:sp>
          <p:pic>
            <p:nvPicPr>
              <p:cNvPr id="57" name="Picture 4"/>
              <p:cNvPicPr>
                <a:picLocks noChangeAspect="1" noChangeArrowheads="1"/>
              </p:cNvPicPr>
              <p:nvPr/>
            </p:nvPicPr>
            <p:blipFill>
              <a:blip r:embed="rId10">
                <a:duotone>
                  <a:schemeClr val="accent5">
                    <a:shade val="45000"/>
                    <a:satMod val="135000"/>
                  </a:schemeClr>
                  <a:prstClr val="white"/>
                </a:duotone>
              </a:blip>
              <a:srcRect/>
              <a:stretch>
                <a:fillRect/>
              </a:stretch>
            </p:blipFill>
            <p:spPr bwMode="auto">
              <a:xfrm>
                <a:off x="285720" y="1687528"/>
                <a:ext cx="804858" cy="402429"/>
              </a:xfrm>
              <a:prstGeom prst="rect">
                <a:avLst/>
              </a:prstGeom>
              <a:noFill/>
              <a:ln w="9525">
                <a:noFill/>
                <a:miter lim="800000"/>
                <a:headEnd/>
                <a:tailEnd/>
              </a:ln>
              <a:effectLst/>
            </p:spPr>
          </p:pic>
          <p:pic>
            <p:nvPicPr>
              <p:cNvPr id="58" name="Picture 4"/>
              <p:cNvPicPr>
                <a:picLocks noChangeAspect="1" noChangeArrowheads="1"/>
              </p:cNvPicPr>
              <p:nvPr/>
            </p:nvPicPr>
            <p:blipFill>
              <a:blip r:embed="rId10">
                <a:duotone>
                  <a:schemeClr val="accent3">
                    <a:shade val="45000"/>
                    <a:satMod val="135000"/>
                  </a:schemeClr>
                  <a:prstClr val="white"/>
                </a:duotone>
              </a:blip>
              <a:srcRect l="33333"/>
              <a:stretch>
                <a:fillRect/>
              </a:stretch>
            </p:blipFill>
            <p:spPr bwMode="auto">
              <a:xfrm>
                <a:off x="473835" y="3679039"/>
                <a:ext cx="428628" cy="321471"/>
              </a:xfrm>
              <a:prstGeom prst="rect">
                <a:avLst/>
              </a:prstGeom>
              <a:noFill/>
              <a:ln w="9525">
                <a:noFill/>
                <a:miter lim="800000"/>
                <a:headEnd/>
                <a:tailEnd/>
              </a:ln>
              <a:effectLst/>
            </p:spPr>
          </p:pic>
          <p:pic>
            <p:nvPicPr>
              <p:cNvPr id="59" name="Picture 4"/>
              <p:cNvPicPr>
                <a:picLocks noChangeAspect="1" noChangeArrowheads="1"/>
              </p:cNvPicPr>
              <p:nvPr/>
            </p:nvPicPr>
            <p:blipFill>
              <a:blip r:embed="rId10">
                <a:duotone>
                  <a:schemeClr val="accent2">
                    <a:shade val="45000"/>
                    <a:satMod val="135000"/>
                  </a:schemeClr>
                  <a:prstClr val="white"/>
                </a:duotone>
              </a:blip>
              <a:srcRect r="33333"/>
              <a:stretch>
                <a:fillRect/>
              </a:stretch>
            </p:blipFill>
            <p:spPr bwMode="auto">
              <a:xfrm>
                <a:off x="473835" y="2750345"/>
                <a:ext cx="428628" cy="321471"/>
              </a:xfrm>
              <a:prstGeom prst="rect">
                <a:avLst/>
              </a:prstGeom>
              <a:noFill/>
              <a:ln w="9525">
                <a:noFill/>
                <a:miter lim="800000"/>
                <a:headEnd/>
                <a:tailEnd/>
              </a:ln>
              <a:effectLst/>
            </p:spPr>
          </p:pic>
          <p:pic>
            <p:nvPicPr>
              <p:cNvPr id="60" name="Picture 6"/>
              <p:cNvPicPr>
                <a:picLocks noChangeAspect="1" noChangeArrowheads="1"/>
              </p:cNvPicPr>
              <p:nvPr/>
            </p:nvPicPr>
            <p:blipFill>
              <a:blip r:embed="rId11"/>
              <a:srcRect/>
              <a:stretch>
                <a:fillRect/>
              </a:stretch>
            </p:blipFill>
            <p:spPr bwMode="auto">
              <a:xfrm>
                <a:off x="1500167" y="1222751"/>
                <a:ext cx="362045" cy="420305"/>
              </a:xfrm>
              <a:prstGeom prst="rect">
                <a:avLst/>
              </a:prstGeom>
              <a:noFill/>
              <a:ln w="9525">
                <a:noFill/>
                <a:miter lim="800000"/>
                <a:headEnd/>
                <a:tailEnd/>
              </a:ln>
              <a:effectLst/>
            </p:spPr>
          </p:pic>
          <p:pic>
            <p:nvPicPr>
              <p:cNvPr id="61" name="Picture 7"/>
              <p:cNvPicPr>
                <a:picLocks noChangeAspect="1" noChangeArrowheads="1"/>
              </p:cNvPicPr>
              <p:nvPr/>
            </p:nvPicPr>
            <p:blipFill>
              <a:blip r:embed="rId12"/>
              <a:srcRect/>
              <a:stretch>
                <a:fillRect/>
              </a:stretch>
            </p:blipFill>
            <p:spPr bwMode="auto">
              <a:xfrm>
                <a:off x="1556346" y="2846060"/>
                <a:ext cx="249686" cy="353722"/>
              </a:xfrm>
              <a:prstGeom prst="rect">
                <a:avLst/>
              </a:prstGeom>
              <a:noFill/>
              <a:ln w="9525">
                <a:noFill/>
                <a:miter lim="800000"/>
                <a:headEnd/>
                <a:tailEnd/>
              </a:ln>
              <a:effectLst/>
            </p:spPr>
          </p:pic>
          <p:pic>
            <p:nvPicPr>
              <p:cNvPr id="62" name="Picture 8"/>
              <p:cNvPicPr>
                <a:picLocks noChangeAspect="1" noChangeArrowheads="1"/>
              </p:cNvPicPr>
              <p:nvPr/>
            </p:nvPicPr>
            <p:blipFill>
              <a:blip r:embed="rId13"/>
              <a:srcRect/>
              <a:stretch>
                <a:fillRect/>
              </a:stretch>
            </p:blipFill>
            <p:spPr bwMode="auto">
              <a:xfrm>
                <a:off x="1529297" y="3616100"/>
                <a:ext cx="303785" cy="295462"/>
              </a:xfrm>
              <a:prstGeom prst="rect">
                <a:avLst/>
              </a:prstGeom>
              <a:noFill/>
              <a:ln w="9525">
                <a:noFill/>
                <a:miter lim="800000"/>
                <a:headEnd/>
                <a:tailEnd/>
              </a:ln>
              <a:effectLst/>
            </p:spPr>
          </p:pic>
          <p:pic>
            <p:nvPicPr>
              <p:cNvPr id="63" name="Picture 9"/>
              <p:cNvPicPr>
                <a:picLocks noChangeAspect="1" noChangeArrowheads="1"/>
              </p:cNvPicPr>
              <p:nvPr/>
            </p:nvPicPr>
            <p:blipFill>
              <a:blip r:embed="rId14"/>
              <a:srcRect/>
              <a:stretch>
                <a:fillRect/>
              </a:stretch>
            </p:blipFill>
            <p:spPr bwMode="auto">
              <a:xfrm>
                <a:off x="1533458" y="2059374"/>
                <a:ext cx="295462" cy="370368"/>
              </a:xfrm>
              <a:prstGeom prst="rect">
                <a:avLst/>
              </a:prstGeom>
              <a:noFill/>
              <a:ln w="9525">
                <a:noFill/>
                <a:miter lim="800000"/>
                <a:headEnd/>
                <a:tailEnd/>
              </a:ln>
              <a:effectLst/>
            </p:spPr>
          </p:pic>
          <p:pic>
            <p:nvPicPr>
              <p:cNvPr id="64" name="Picture 10"/>
              <p:cNvPicPr>
                <a:picLocks noChangeAspect="1" noChangeArrowheads="1"/>
              </p:cNvPicPr>
              <p:nvPr/>
            </p:nvPicPr>
            <p:blipFill>
              <a:blip r:embed="rId15" cstate="print"/>
              <a:srcRect/>
              <a:stretch>
                <a:fillRect/>
              </a:stretch>
            </p:blipFill>
            <p:spPr bwMode="auto">
              <a:xfrm>
                <a:off x="1538314" y="4327878"/>
                <a:ext cx="285751" cy="244136"/>
              </a:xfrm>
              <a:prstGeom prst="rect">
                <a:avLst/>
              </a:prstGeom>
              <a:noFill/>
              <a:ln w="9525">
                <a:noFill/>
                <a:miter lim="800000"/>
                <a:headEnd/>
                <a:tailEnd/>
              </a:ln>
              <a:effectLst/>
            </p:spPr>
          </p:pic>
          <p:sp>
            <p:nvSpPr>
              <p:cNvPr id="65" name="TextBox 91"/>
              <p:cNvSpPr txBox="1"/>
              <p:nvPr/>
            </p:nvSpPr>
            <p:spPr>
              <a:xfrm>
                <a:off x="212695" y="3071816"/>
                <a:ext cx="995060" cy="276999"/>
              </a:xfrm>
              <a:prstGeom prst="rect">
                <a:avLst/>
              </a:prstGeom>
              <a:noFill/>
            </p:spPr>
            <p:txBody>
              <a:bodyPr wrap="square" rtlCol="0">
                <a:spAutoFit/>
              </a:bodyPr>
              <a:lstStyle/>
              <a:p>
                <a:r>
                  <a:rPr lang="zh-CN" altLang="en-US" sz="1200" dirty="0">
                    <a:latin typeface="微软雅黑" pitchFamily="34" charset="-122"/>
                    <a:ea typeface="微软雅黑" pitchFamily="34" charset="-122"/>
                  </a:rPr>
                  <a:t>分校区</a:t>
                </a:r>
              </a:p>
            </p:txBody>
          </p:sp>
          <p:sp>
            <p:nvSpPr>
              <p:cNvPr id="66" name="TextBox 92"/>
              <p:cNvSpPr txBox="1"/>
              <p:nvPr/>
            </p:nvSpPr>
            <p:spPr>
              <a:xfrm>
                <a:off x="212695" y="4000510"/>
                <a:ext cx="935138" cy="276999"/>
              </a:xfrm>
              <a:prstGeom prst="rect">
                <a:avLst/>
              </a:prstGeom>
              <a:noFill/>
            </p:spPr>
            <p:txBody>
              <a:bodyPr wrap="square" rtlCol="0">
                <a:spAutoFit/>
              </a:bodyPr>
              <a:lstStyle/>
              <a:p>
                <a:r>
                  <a:rPr lang="zh-CN" altLang="en-US" sz="1200" dirty="0">
                    <a:latin typeface="微软雅黑" pitchFamily="34" charset="-122"/>
                    <a:ea typeface="微软雅黑" pitchFamily="34" charset="-122"/>
                  </a:rPr>
                  <a:t>分校区</a:t>
                </a:r>
              </a:p>
            </p:txBody>
          </p:sp>
          <p:sp>
            <p:nvSpPr>
              <p:cNvPr id="67" name="TextBox 93"/>
              <p:cNvSpPr txBox="1"/>
              <p:nvPr/>
            </p:nvSpPr>
            <p:spPr>
              <a:xfrm>
                <a:off x="1285852" y="1611149"/>
                <a:ext cx="857256" cy="461665"/>
              </a:xfrm>
              <a:prstGeom prst="rect">
                <a:avLst/>
              </a:prstGeom>
              <a:noFill/>
            </p:spPr>
            <p:txBody>
              <a:bodyPr wrap="square" rtlCol="0">
                <a:spAutoFit/>
              </a:bodyPr>
              <a:lstStyle/>
              <a:p>
                <a:r>
                  <a:rPr lang="zh-CN" altLang="en-US" sz="1200" dirty="0" smtClean="0">
                    <a:latin typeface="微软雅黑" pitchFamily="34" charset="-122"/>
                    <a:ea typeface="微软雅黑" pitchFamily="34" charset="-122"/>
                  </a:rPr>
                  <a:t>  系统</a:t>
                </a:r>
                <a:endParaRPr lang="en-US" altLang="zh-CN" sz="1200" dirty="0" smtClean="0">
                  <a:latin typeface="微软雅黑" pitchFamily="34" charset="-122"/>
                  <a:ea typeface="微软雅黑" pitchFamily="34" charset="-122"/>
                </a:endParaRPr>
              </a:p>
              <a:p>
                <a:r>
                  <a:rPr lang="zh-CN" altLang="en-US" sz="1200" dirty="0" smtClean="0">
                    <a:latin typeface="微软雅黑" pitchFamily="34" charset="-122"/>
                    <a:ea typeface="微软雅黑" pitchFamily="34" charset="-122"/>
                  </a:rPr>
                  <a:t>管理员</a:t>
                </a:r>
                <a:endParaRPr lang="zh-CN" altLang="en-US" sz="1200" dirty="0">
                  <a:latin typeface="微软雅黑" pitchFamily="34" charset="-122"/>
                  <a:ea typeface="微软雅黑" pitchFamily="34" charset="-122"/>
                </a:endParaRPr>
              </a:p>
            </p:txBody>
          </p:sp>
          <p:sp>
            <p:nvSpPr>
              <p:cNvPr id="68" name="TextBox 94"/>
              <p:cNvSpPr txBox="1"/>
              <p:nvPr/>
            </p:nvSpPr>
            <p:spPr>
              <a:xfrm>
                <a:off x="1285852" y="2396967"/>
                <a:ext cx="857256" cy="276999"/>
              </a:xfrm>
              <a:prstGeom prst="rect">
                <a:avLst/>
              </a:prstGeom>
              <a:noFill/>
            </p:spPr>
            <p:txBody>
              <a:bodyPr wrap="square" rtlCol="0">
                <a:spAutoFit/>
              </a:bodyPr>
              <a:lstStyle/>
              <a:p>
                <a:pPr algn="ctr"/>
                <a:r>
                  <a:rPr lang="zh-CN" altLang="en-US" sz="1200" dirty="0">
                    <a:latin typeface="微软雅黑" pitchFamily="34" charset="-122"/>
                    <a:ea typeface="微软雅黑" pitchFamily="34" charset="-122"/>
                  </a:rPr>
                  <a:t>教师</a:t>
                </a:r>
              </a:p>
            </p:txBody>
          </p:sp>
          <p:sp>
            <p:nvSpPr>
              <p:cNvPr id="69" name="TextBox 95"/>
              <p:cNvSpPr txBox="1"/>
              <p:nvPr/>
            </p:nvSpPr>
            <p:spPr>
              <a:xfrm>
                <a:off x="1285852" y="3182785"/>
                <a:ext cx="857256" cy="276999"/>
              </a:xfrm>
              <a:prstGeom prst="rect">
                <a:avLst/>
              </a:prstGeom>
              <a:noFill/>
            </p:spPr>
            <p:txBody>
              <a:bodyPr wrap="square" rtlCol="0">
                <a:spAutoFit/>
              </a:bodyPr>
              <a:lstStyle/>
              <a:p>
                <a:pPr algn="ctr"/>
                <a:r>
                  <a:rPr lang="zh-CN" altLang="en-US" sz="1200" dirty="0">
                    <a:latin typeface="微软雅黑" pitchFamily="34" charset="-122"/>
                    <a:ea typeface="微软雅黑" pitchFamily="34" charset="-122"/>
                  </a:rPr>
                  <a:t>教务处</a:t>
                </a:r>
              </a:p>
            </p:txBody>
          </p:sp>
          <p:sp>
            <p:nvSpPr>
              <p:cNvPr id="70" name="TextBox 96"/>
              <p:cNvSpPr txBox="1"/>
              <p:nvPr/>
            </p:nvSpPr>
            <p:spPr>
              <a:xfrm>
                <a:off x="1285852" y="3897165"/>
                <a:ext cx="857256" cy="276999"/>
              </a:xfrm>
              <a:prstGeom prst="rect">
                <a:avLst/>
              </a:prstGeom>
              <a:noFill/>
            </p:spPr>
            <p:txBody>
              <a:bodyPr wrap="square" rtlCol="0">
                <a:spAutoFit/>
              </a:bodyPr>
              <a:lstStyle/>
              <a:p>
                <a:pPr algn="ctr"/>
                <a:r>
                  <a:rPr lang="zh-CN" altLang="en-US" sz="1200" dirty="0">
                    <a:latin typeface="微软雅黑" pitchFamily="34" charset="-122"/>
                    <a:ea typeface="微软雅黑" pitchFamily="34" charset="-122"/>
                  </a:rPr>
                  <a:t>专业室</a:t>
                </a:r>
              </a:p>
            </p:txBody>
          </p:sp>
          <p:sp>
            <p:nvSpPr>
              <p:cNvPr id="71" name="TextBox 97"/>
              <p:cNvSpPr txBox="1"/>
              <p:nvPr/>
            </p:nvSpPr>
            <p:spPr>
              <a:xfrm>
                <a:off x="1285852" y="4572014"/>
                <a:ext cx="857256" cy="276999"/>
              </a:xfrm>
              <a:prstGeom prst="rect">
                <a:avLst/>
              </a:prstGeom>
              <a:noFill/>
            </p:spPr>
            <p:txBody>
              <a:bodyPr wrap="square" rtlCol="0">
                <a:spAutoFit/>
              </a:bodyPr>
              <a:lstStyle/>
              <a:p>
                <a:pPr algn="ctr"/>
                <a:r>
                  <a:rPr lang="zh-CN" altLang="en-US" sz="1200" dirty="0">
                    <a:latin typeface="微软雅黑" pitchFamily="34" charset="-122"/>
                    <a:ea typeface="微软雅黑" pitchFamily="34" charset="-122"/>
                  </a:rPr>
                  <a:t>校领导</a:t>
                </a:r>
              </a:p>
            </p:txBody>
          </p:sp>
          <p:sp>
            <p:nvSpPr>
              <p:cNvPr id="72" name="矩形 71"/>
              <p:cNvSpPr/>
              <p:nvPr/>
            </p:nvSpPr>
            <p:spPr>
              <a:xfrm>
                <a:off x="142876" y="1142990"/>
                <a:ext cx="2071670" cy="3786214"/>
              </a:xfrm>
              <a:prstGeom prst="rect">
                <a:avLst/>
              </a:prstGeom>
              <a:noFill/>
              <a:ln w="952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cxnSp>
            <p:nvCxnSpPr>
              <p:cNvPr id="73" name="直接连接符 72"/>
              <p:cNvCxnSpPr/>
              <p:nvPr/>
            </p:nvCxnSpPr>
            <p:spPr>
              <a:xfrm rot="5400000">
                <a:off x="-465173" y="3035303"/>
                <a:ext cx="3357586" cy="1588"/>
              </a:xfrm>
              <a:prstGeom prst="line">
                <a:avLst/>
              </a:prstGeom>
              <a:noFill/>
              <a:ln w="952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74" name="矩形 73"/>
              <p:cNvSpPr/>
              <p:nvPr/>
            </p:nvSpPr>
            <p:spPr>
              <a:xfrm>
                <a:off x="142844" y="928676"/>
                <a:ext cx="2071702" cy="285752"/>
              </a:xfrm>
              <a:prstGeom prst="rect">
                <a:avLst/>
              </a:prstGeom>
              <a:ln/>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zh-CN" altLang="en-US" sz="1200" dirty="0">
                    <a:latin typeface="微软雅黑" pitchFamily="34" charset="-122"/>
                    <a:ea typeface="微软雅黑" pitchFamily="34" charset="-122"/>
                  </a:rPr>
                  <a:t>校区及人员</a:t>
                </a:r>
              </a:p>
            </p:txBody>
          </p:sp>
        </p:grpSp>
        <p:grpSp>
          <p:nvGrpSpPr>
            <p:cNvPr id="50" name="组合 111"/>
            <p:cNvGrpSpPr/>
            <p:nvPr/>
          </p:nvGrpSpPr>
          <p:grpSpPr>
            <a:xfrm>
              <a:off x="2095483" y="1214428"/>
              <a:ext cx="285752" cy="3286148"/>
              <a:chOff x="2095483" y="1357304"/>
              <a:chExt cx="285752" cy="3286148"/>
            </a:xfrm>
          </p:grpSpPr>
          <p:sp>
            <p:nvSpPr>
              <p:cNvPr id="51" name="右箭头 50"/>
              <p:cNvSpPr/>
              <p:nvPr/>
            </p:nvSpPr>
            <p:spPr>
              <a:xfrm>
                <a:off x="2095483" y="1357304"/>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800"/>
              </a:p>
            </p:txBody>
          </p:sp>
          <p:sp>
            <p:nvSpPr>
              <p:cNvPr id="52" name="右箭头 51"/>
              <p:cNvSpPr/>
              <p:nvPr/>
            </p:nvSpPr>
            <p:spPr>
              <a:xfrm>
                <a:off x="2095483" y="2107403"/>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800"/>
              </a:p>
            </p:txBody>
          </p:sp>
          <p:sp>
            <p:nvSpPr>
              <p:cNvPr id="53" name="右箭头 52"/>
              <p:cNvSpPr/>
              <p:nvPr/>
            </p:nvSpPr>
            <p:spPr>
              <a:xfrm>
                <a:off x="2095483" y="2857502"/>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800"/>
              </a:p>
            </p:txBody>
          </p:sp>
          <p:sp>
            <p:nvSpPr>
              <p:cNvPr id="54" name="右箭头 53"/>
              <p:cNvSpPr/>
              <p:nvPr/>
            </p:nvSpPr>
            <p:spPr>
              <a:xfrm>
                <a:off x="2095483" y="3607601"/>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800"/>
              </a:p>
            </p:txBody>
          </p:sp>
          <p:sp>
            <p:nvSpPr>
              <p:cNvPr id="55" name="右箭头 54"/>
              <p:cNvSpPr/>
              <p:nvPr/>
            </p:nvSpPr>
            <p:spPr>
              <a:xfrm>
                <a:off x="2095483" y="4357700"/>
                <a:ext cx="285752" cy="28575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800"/>
              </a:p>
            </p:txBody>
          </p:sp>
        </p:grpSp>
      </p:grpSp>
      <p:graphicFrame>
        <p:nvGraphicFramePr>
          <p:cNvPr id="75" name="表格 74"/>
          <p:cNvGraphicFramePr>
            <a:graphicFrameLocks noGrp="1"/>
          </p:cNvGraphicFramePr>
          <p:nvPr>
            <p:extLst>
              <p:ext uri="{D42A27DB-BD31-4B8C-83A1-F6EECF244321}">
                <p14:modId xmlns:p14="http://schemas.microsoft.com/office/powerpoint/2010/main" val="2151007140"/>
              </p:ext>
            </p:extLst>
          </p:nvPr>
        </p:nvGraphicFramePr>
        <p:xfrm>
          <a:off x="2395212" y="1582654"/>
          <a:ext cx="803678" cy="773881"/>
        </p:xfrm>
        <a:graphic>
          <a:graphicData uri="http://schemas.openxmlformats.org/drawingml/2006/table">
            <a:tbl>
              <a:tblPr/>
              <a:tblGrid>
                <a:gridCol w="803678"/>
              </a:tblGrid>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德育标准</a:t>
                      </a:r>
                      <a:endParaRPr lang="en-US" altLang="zh-CN" sz="900" b="1" i="0" u="none" strike="noStrike" dirty="0" smtClean="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获奖填报</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积分考评</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87141">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德育积分</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积分评定</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76" name="表格 75"/>
          <p:cNvGraphicFramePr>
            <a:graphicFrameLocks noGrp="1"/>
          </p:cNvGraphicFramePr>
          <p:nvPr>
            <p:extLst>
              <p:ext uri="{D42A27DB-BD31-4B8C-83A1-F6EECF244321}">
                <p14:modId xmlns:p14="http://schemas.microsoft.com/office/powerpoint/2010/main" val="3064004252"/>
              </p:ext>
            </p:extLst>
          </p:nvPr>
        </p:nvGraphicFramePr>
        <p:xfrm>
          <a:off x="3419872" y="1476259"/>
          <a:ext cx="832038" cy="871160"/>
        </p:xfrm>
        <a:graphic>
          <a:graphicData uri="http://schemas.openxmlformats.org/drawingml/2006/table">
            <a:tbl>
              <a:tblPr/>
              <a:tblGrid>
                <a:gridCol w="832038"/>
              </a:tblGrid>
              <a:tr h="17423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班级德育标准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7423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德育检查记录</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7423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班级特殊加分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7423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班级奖励管理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7423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班级积分评定</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77" name="表格 76"/>
          <p:cNvGraphicFramePr>
            <a:graphicFrameLocks noGrp="1"/>
          </p:cNvGraphicFramePr>
          <p:nvPr>
            <p:extLst>
              <p:ext uri="{D42A27DB-BD31-4B8C-83A1-F6EECF244321}">
                <p14:modId xmlns:p14="http://schemas.microsoft.com/office/powerpoint/2010/main" val="3763350493"/>
              </p:ext>
            </p:extLst>
          </p:nvPr>
        </p:nvGraphicFramePr>
        <p:xfrm>
          <a:off x="4338643" y="1529424"/>
          <a:ext cx="642942" cy="811530"/>
        </p:xfrm>
        <a:graphic>
          <a:graphicData uri="http://schemas.openxmlformats.org/drawingml/2006/table">
            <a:tbl>
              <a:tblPr/>
              <a:tblGrid>
                <a:gridCol w="642942"/>
              </a:tblGrid>
              <a:tr h="135255">
                <a:tc>
                  <a:txBody>
                    <a:bodyPr/>
                    <a:lstStyle/>
                    <a:p>
                      <a:pPr algn="l" fontAlgn="ctr"/>
                      <a:r>
                        <a:rPr lang="zh-CN" altLang="en-US" sz="800" b="1" i="0" u="none" strike="noStrike" dirty="0">
                          <a:solidFill>
                            <a:schemeClr val="bg1"/>
                          </a:solidFill>
                          <a:latin typeface="微软雅黑" pitchFamily="34" charset="-122"/>
                          <a:ea typeface="微软雅黑" pitchFamily="34" charset="-122"/>
                        </a:rPr>
                        <a:t>奖励类型维护</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35255">
                <a:tc>
                  <a:txBody>
                    <a:bodyPr/>
                    <a:lstStyle/>
                    <a:p>
                      <a:pPr algn="l" fontAlgn="ctr"/>
                      <a:r>
                        <a:rPr lang="zh-CN" altLang="en-US" sz="800" b="1" i="0" u="none" strike="noStrike" dirty="0">
                          <a:solidFill>
                            <a:schemeClr val="bg1"/>
                          </a:solidFill>
                          <a:latin typeface="微软雅黑" pitchFamily="34" charset="-122"/>
                          <a:ea typeface="微软雅黑" pitchFamily="34" charset="-122"/>
                        </a:rPr>
                        <a:t>奖励管理</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35255">
                <a:tc>
                  <a:txBody>
                    <a:bodyPr/>
                    <a:lstStyle/>
                    <a:p>
                      <a:pPr algn="l" fontAlgn="ctr"/>
                      <a:r>
                        <a:rPr lang="zh-CN" altLang="en-US" sz="800" b="1" i="0" u="none" strike="noStrike">
                          <a:solidFill>
                            <a:schemeClr val="bg1"/>
                          </a:solidFill>
                          <a:latin typeface="微软雅黑" pitchFamily="34" charset="-122"/>
                          <a:ea typeface="微软雅黑" pitchFamily="34" charset="-122"/>
                        </a:rPr>
                        <a:t>处分类型维护</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35255">
                <a:tc>
                  <a:txBody>
                    <a:bodyPr/>
                    <a:lstStyle/>
                    <a:p>
                      <a:pPr algn="l" fontAlgn="ctr"/>
                      <a:r>
                        <a:rPr lang="zh-CN" altLang="en-US" sz="800" b="1" i="0" u="none" strike="noStrike" dirty="0">
                          <a:solidFill>
                            <a:schemeClr val="bg1"/>
                          </a:solidFill>
                          <a:latin typeface="微软雅黑" pitchFamily="34" charset="-122"/>
                          <a:ea typeface="微软雅黑" pitchFamily="34" charset="-122"/>
                        </a:rPr>
                        <a:t>处分管理</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35255">
                <a:tc>
                  <a:txBody>
                    <a:bodyPr/>
                    <a:lstStyle/>
                    <a:p>
                      <a:pPr algn="l" fontAlgn="ctr"/>
                      <a:r>
                        <a:rPr lang="zh-CN" altLang="en-US" sz="800" b="1" i="0" u="none" strike="noStrike">
                          <a:solidFill>
                            <a:schemeClr val="bg1"/>
                          </a:solidFill>
                          <a:latin typeface="微软雅黑" pitchFamily="34" charset="-122"/>
                          <a:ea typeface="微软雅黑" pitchFamily="34" charset="-122"/>
                        </a:rPr>
                        <a:t>资助类型维护</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35255">
                <a:tc>
                  <a:txBody>
                    <a:bodyPr/>
                    <a:lstStyle/>
                    <a:p>
                      <a:pPr algn="l" fontAlgn="ctr"/>
                      <a:r>
                        <a:rPr lang="zh-CN" altLang="en-US" sz="800" b="1" i="0" u="none" strike="noStrike" dirty="0">
                          <a:solidFill>
                            <a:schemeClr val="bg1"/>
                          </a:solidFill>
                          <a:latin typeface="微软雅黑" pitchFamily="34" charset="-122"/>
                          <a:ea typeface="微软雅黑" pitchFamily="34" charset="-122"/>
                        </a:rPr>
                        <a:t>资助管理</a:t>
                      </a: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78" name="表格 77"/>
          <p:cNvGraphicFramePr>
            <a:graphicFrameLocks noGrp="1"/>
          </p:cNvGraphicFramePr>
          <p:nvPr>
            <p:extLst>
              <p:ext uri="{D42A27DB-BD31-4B8C-83A1-F6EECF244321}">
                <p14:modId xmlns:p14="http://schemas.microsoft.com/office/powerpoint/2010/main" val="1924665461"/>
              </p:ext>
            </p:extLst>
          </p:nvPr>
        </p:nvGraphicFramePr>
        <p:xfrm>
          <a:off x="2416643" y="2737078"/>
          <a:ext cx="750099" cy="586740"/>
        </p:xfrm>
        <a:graphic>
          <a:graphicData uri="http://schemas.openxmlformats.org/drawingml/2006/table">
            <a:tbl>
              <a:tblPr/>
              <a:tblGrid>
                <a:gridCol w="750099"/>
              </a:tblGrid>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考勤管理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家访管理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我的班级</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79" name="表格 78"/>
          <p:cNvGraphicFramePr>
            <a:graphicFrameLocks noGrp="1"/>
          </p:cNvGraphicFramePr>
          <p:nvPr>
            <p:extLst>
              <p:ext uri="{D42A27DB-BD31-4B8C-83A1-F6EECF244321}">
                <p14:modId xmlns:p14="http://schemas.microsoft.com/office/powerpoint/2010/main" val="3047134996"/>
              </p:ext>
            </p:extLst>
          </p:nvPr>
        </p:nvGraphicFramePr>
        <p:xfrm>
          <a:off x="3347864" y="2668800"/>
          <a:ext cx="949223" cy="818889"/>
        </p:xfrm>
        <a:graphic>
          <a:graphicData uri="http://schemas.openxmlformats.org/drawingml/2006/table">
            <a:tbl>
              <a:tblPr/>
              <a:tblGrid>
                <a:gridCol w="949223"/>
              </a:tblGrid>
              <a:tr h="272963">
                <a:tc>
                  <a:txBody>
                    <a:bodyPr/>
                    <a:lstStyle/>
                    <a:p>
                      <a:pPr algn="l" fontAlgn="ctr"/>
                      <a:r>
                        <a:rPr lang="zh-CN" altLang="en-US" sz="800" b="1" i="0" u="none" strike="noStrike" dirty="0" smtClean="0">
                          <a:solidFill>
                            <a:schemeClr val="bg1"/>
                          </a:solidFill>
                          <a:latin typeface="微软雅黑" pitchFamily="34" charset="-122"/>
                          <a:ea typeface="微软雅黑" pitchFamily="34" charset="-122"/>
                        </a:rPr>
                        <a:t>导师牵手名单管理</a:t>
                      </a:r>
                      <a:endParaRPr lang="zh-CN" altLang="en-US" sz="8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272963">
                <a:tc>
                  <a:txBody>
                    <a:bodyPr/>
                    <a:lstStyle/>
                    <a:p>
                      <a:pPr algn="l" fontAlgn="ctr"/>
                      <a:r>
                        <a:rPr lang="zh-CN" altLang="en-US" sz="800" b="1" i="0" u="none" strike="noStrike" dirty="0" smtClean="0">
                          <a:solidFill>
                            <a:schemeClr val="bg1"/>
                          </a:solidFill>
                          <a:latin typeface="微软雅黑" pitchFamily="34" charset="-122"/>
                          <a:ea typeface="微软雅黑" pitchFamily="34" charset="-122"/>
                        </a:rPr>
                        <a:t>导师牵手志管理</a:t>
                      </a:r>
                      <a:endParaRPr lang="zh-CN" altLang="en-US" sz="8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272963">
                <a:tc>
                  <a:txBody>
                    <a:bodyPr/>
                    <a:lstStyle/>
                    <a:p>
                      <a:pPr algn="l" fontAlgn="ctr"/>
                      <a:r>
                        <a:rPr lang="zh-CN" altLang="en-US" sz="800" b="1" i="0" u="none" strike="noStrike" dirty="0" smtClean="0">
                          <a:solidFill>
                            <a:schemeClr val="bg1"/>
                          </a:solidFill>
                          <a:latin typeface="微软雅黑" pitchFamily="34" charset="-122"/>
                          <a:ea typeface="微软雅黑" pitchFamily="34" charset="-122"/>
                        </a:rPr>
                        <a:t>导师牵手志审查</a:t>
                      </a:r>
                      <a:endParaRPr lang="zh-CN" altLang="en-US" sz="8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0" name="表格 79"/>
          <p:cNvGraphicFramePr>
            <a:graphicFrameLocks noGrp="1"/>
          </p:cNvGraphicFramePr>
          <p:nvPr>
            <p:extLst>
              <p:ext uri="{D42A27DB-BD31-4B8C-83A1-F6EECF244321}">
                <p14:modId xmlns:p14="http://schemas.microsoft.com/office/powerpoint/2010/main" val="980469282"/>
              </p:ext>
            </p:extLst>
          </p:nvPr>
        </p:nvGraphicFramePr>
        <p:xfrm>
          <a:off x="2345756" y="3918185"/>
          <a:ext cx="750099" cy="621030"/>
        </p:xfrm>
        <a:graphic>
          <a:graphicData uri="http://schemas.openxmlformats.org/drawingml/2006/table">
            <a:tbl>
              <a:tblPr/>
              <a:tblGrid>
                <a:gridCol w="750099"/>
              </a:tblGrid>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德育信息管理</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德育信息发布</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8097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信息公告查询</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1" name="表格 80"/>
          <p:cNvGraphicFramePr>
            <a:graphicFrameLocks noGrp="1"/>
          </p:cNvGraphicFramePr>
          <p:nvPr>
            <p:extLst>
              <p:ext uri="{D42A27DB-BD31-4B8C-83A1-F6EECF244321}">
                <p14:modId xmlns:p14="http://schemas.microsoft.com/office/powerpoint/2010/main" val="2463725694"/>
              </p:ext>
            </p:extLst>
          </p:nvPr>
        </p:nvGraphicFramePr>
        <p:xfrm>
          <a:off x="3354962" y="3829239"/>
          <a:ext cx="816780" cy="767809"/>
        </p:xfrm>
        <a:graphic>
          <a:graphicData uri="http://schemas.openxmlformats.org/drawingml/2006/table">
            <a:tbl>
              <a:tblPr/>
              <a:tblGrid>
                <a:gridCol w="816780"/>
              </a:tblGrid>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宿舍基本信息</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55281">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学生住宿管理</a:t>
                      </a:r>
                      <a:endParaRPr lang="en-US" altLang="zh-CN" sz="900" b="1" i="0" u="none" strike="noStrike" dirty="0" smtClean="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55281">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学生宿舍查询</a:t>
                      </a:r>
                      <a:endParaRPr lang="en-US" altLang="zh-CN" sz="900" b="1" i="0" u="none" strike="noStrike" dirty="0" smtClean="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55281">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宿舍评比</a:t>
                      </a:r>
                      <a:endParaRPr lang="en-US" altLang="zh-CN" sz="900" b="1" i="0" u="none" strike="noStrike" dirty="0" smtClean="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55281">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宿舍规章制度</a:t>
                      </a:r>
                      <a:endParaRPr lang="en-US" altLang="zh-CN" sz="900" b="1" i="0" u="none" strike="noStrike" dirty="0" smtClean="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2" name="表格 81"/>
          <p:cNvGraphicFramePr>
            <a:graphicFrameLocks noGrp="1"/>
          </p:cNvGraphicFramePr>
          <p:nvPr>
            <p:extLst>
              <p:ext uri="{D42A27DB-BD31-4B8C-83A1-F6EECF244321}">
                <p14:modId xmlns:p14="http://schemas.microsoft.com/office/powerpoint/2010/main" val="1261536576"/>
              </p:ext>
            </p:extLst>
          </p:nvPr>
        </p:nvGraphicFramePr>
        <p:xfrm>
          <a:off x="5324072" y="1568350"/>
          <a:ext cx="790575" cy="606957"/>
        </p:xfrm>
        <a:graphic>
          <a:graphicData uri="http://schemas.openxmlformats.org/drawingml/2006/table">
            <a:tbl>
              <a:tblPr/>
              <a:tblGrid>
                <a:gridCol w="790575"/>
              </a:tblGrid>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家校沟通</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短信查询</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家长留言</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66902">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留言查看</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3" name="表格 82"/>
          <p:cNvGraphicFramePr>
            <a:graphicFrameLocks noGrp="1"/>
          </p:cNvGraphicFramePr>
          <p:nvPr>
            <p:extLst>
              <p:ext uri="{D42A27DB-BD31-4B8C-83A1-F6EECF244321}">
                <p14:modId xmlns:p14="http://schemas.microsoft.com/office/powerpoint/2010/main" val="774920787"/>
              </p:ext>
            </p:extLst>
          </p:nvPr>
        </p:nvGraphicFramePr>
        <p:xfrm>
          <a:off x="5286394" y="2763737"/>
          <a:ext cx="790575" cy="430530"/>
        </p:xfrm>
        <a:graphic>
          <a:graphicData uri="http://schemas.openxmlformats.org/drawingml/2006/table">
            <a:tbl>
              <a:tblPr/>
              <a:tblGrid>
                <a:gridCol w="790575"/>
              </a:tblGrid>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卫生室管理</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28384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日常卫生检查查询</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4" name="表格 83"/>
          <p:cNvGraphicFramePr>
            <a:graphicFrameLocks noGrp="1"/>
          </p:cNvGraphicFramePr>
          <p:nvPr>
            <p:extLst>
              <p:ext uri="{D42A27DB-BD31-4B8C-83A1-F6EECF244321}">
                <p14:modId xmlns:p14="http://schemas.microsoft.com/office/powerpoint/2010/main" val="921258568"/>
              </p:ext>
            </p:extLst>
          </p:nvPr>
        </p:nvGraphicFramePr>
        <p:xfrm>
          <a:off x="5368503" y="3858121"/>
          <a:ext cx="702147" cy="738985"/>
        </p:xfrm>
        <a:graphic>
          <a:graphicData uri="http://schemas.openxmlformats.org/drawingml/2006/table">
            <a:tbl>
              <a:tblPr/>
              <a:tblGrid>
                <a:gridCol w="702147"/>
              </a:tblGrid>
              <a:tr h="15224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用户管理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岗位定义</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角色管理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组织机构</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5" name="表格 84"/>
          <p:cNvGraphicFramePr>
            <a:graphicFrameLocks noGrp="1"/>
          </p:cNvGraphicFramePr>
          <p:nvPr>
            <p:extLst>
              <p:ext uri="{D42A27DB-BD31-4B8C-83A1-F6EECF244321}">
                <p14:modId xmlns:p14="http://schemas.microsoft.com/office/powerpoint/2010/main" val="882970421"/>
              </p:ext>
            </p:extLst>
          </p:nvPr>
        </p:nvGraphicFramePr>
        <p:xfrm>
          <a:off x="4366632" y="3891498"/>
          <a:ext cx="728664" cy="880110"/>
        </p:xfrm>
        <a:graphic>
          <a:graphicData uri="http://schemas.openxmlformats.org/drawingml/2006/table">
            <a:tbl>
              <a:tblPr/>
              <a:tblGrid>
                <a:gridCol w="728664"/>
              </a:tblGrid>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专业信息</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班级信息</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课程信息</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教学楼信息</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r>
                        <a:rPr lang="zh-CN" altLang="en-US" sz="900" b="1" i="0" u="none" strike="noStrike" dirty="0" smtClean="0">
                          <a:solidFill>
                            <a:schemeClr val="bg1"/>
                          </a:solidFill>
                          <a:latin typeface="微软雅黑" pitchFamily="34" charset="-122"/>
                          <a:ea typeface="微软雅黑" pitchFamily="34" charset="-122"/>
                        </a:rPr>
                        <a:t>场室信息</a:t>
                      </a: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46685">
                <a:tc>
                  <a:txBody>
                    <a:bodyPr/>
                    <a:lstStyle/>
                    <a:p>
                      <a:pPr algn="l" fontAlgn="ctr"/>
                      <a:endParaRPr lang="zh-CN" altLang="en-US" sz="900" b="1" i="0" u="none" strike="noStrike" dirty="0">
                        <a:solidFill>
                          <a:schemeClr val="bg1"/>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6" name="表格 85"/>
          <p:cNvGraphicFramePr>
            <a:graphicFrameLocks noGrp="1"/>
          </p:cNvGraphicFramePr>
          <p:nvPr>
            <p:extLst>
              <p:ext uri="{D42A27DB-BD31-4B8C-83A1-F6EECF244321}">
                <p14:modId xmlns:p14="http://schemas.microsoft.com/office/powerpoint/2010/main" val="556809486"/>
              </p:ext>
            </p:extLst>
          </p:nvPr>
        </p:nvGraphicFramePr>
        <p:xfrm>
          <a:off x="4290814" y="2662000"/>
          <a:ext cx="1055162" cy="910917"/>
        </p:xfrm>
        <a:graphic>
          <a:graphicData uri="http://schemas.openxmlformats.org/drawingml/2006/table">
            <a:tbl>
              <a:tblPr/>
              <a:tblGrid>
                <a:gridCol w="1055162"/>
              </a:tblGrid>
              <a:tr h="191058">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社会实践活动</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91058">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团支部活动管理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91058">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团组织结构管理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98735">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团籍管理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r h="191058">
                <a:tc>
                  <a:txBody>
                    <a:bodyPr/>
                    <a:lstStyle/>
                    <a:p>
                      <a:pPr algn="l" fontAlgn="ctr"/>
                      <a:r>
                        <a:rPr lang="zh-CN" altLang="en-US" sz="900" b="1" i="0" u="none" strike="noStrike" dirty="0" smtClean="0">
                          <a:solidFill>
                            <a:schemeClr val="accent6">
                              <a:lumMod val="75000"/>
                            </a:schemeClr>
                          </a:solidFill>
                          <a:latin typeface="微软雅黑" pitchFamily="34" charset="-122"/>
                          <a:ea typeface="微软雅黑" pitchFamily="34" charset="-122"/>
                        </a:rPr>
                        <a:t>学生会机构管理</a:t>
                      </a:r>
                      <a:endParaRPr lang="zh-CN" altLang="en-US" sz="900" b="1" i="0" u="none" strike="noStrike" dirty="0">
                        <a:solidFill>
                          <a:schemeClr val="accent6">
                            <a:lumMod val="75000"/>
                          </a:schemeClr>
                        </a:solidFill>
                        <a:latin typeface="微软雅黑" pitchFamily="34" charset="-122"/>
                        <a:ea typeface="微软雅黑" pitchFamily="34" charset="-122"/>
                      </a:endParaRPr>
                    </a:p>
                  </a:txBody>
                  <a:tcPr marL="7144" marR="7144"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87" name="圆角矩形 86"/>
          <p:cNvSpPr/>
          <p:nvPr/>
        </p:nvSpPr>
        <p:spPr>
          <a:xfrm>
            <a:off x="7609091" y="871697"/>
            <a:ext cx="1501196" cy="4005751"/>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矩形 87"/>
          <p:cNvSpPr/>
          <p:nvPr/>
        </p:nvSpPr>
        <p:spPr>
          <a:xfrm>
            <a:off x="7746373" y="1113303"/>
            <a:ext cx="1324018" cy="307777"/>
          </a:xfrm>
          <a:prstGeom prst="rect">
            <a:avLst/>
          </a:prstGeom>
        </p:spPr>
        <p:txBody>
          <a:bodyPr wrap="square">
            <a:spAutoFit/>
          </a:bodyPr>
          <a:lstStyle/>
          <a:p>
            <a:r>
              <a:rPr lang="zh-CN" altLang="en-US" sz="1400" dirty="0">
                <a:latin typeface="黑体" pitchFamily="49" charset="-122"/>
                <a:ea typeface="黑体" pitchFamily="49" charset="-122"/>
              </a:rPr>
              <a:t>创新建设</a:t>
            </a:r>
            <a:r>
              <a:rPr lang="zh-CN" altLang="en-US" sz="1400" dirty="0" smtClean="0">
                <a:latin typeface="黑体" pitchFamily="49" charset="-122"/>
                <a:ea typeface="黑体" pitchFamily="49" charset="-122"/>
              </a:rPr>
              <a:t>思路</a:t>
            </a:r>
            <a:endParaRPr lang="zh-CN" altLang="en-US" sz="1400" dirty="0"/>
          </a:p>
        </p:txBody>
      </p:sp>
      <p:sp>
        <p:nvSpPr>
          <p:cNvPr id="89" name="左箭头 88"/>
          <p:cNvSpPr/>
          <p:nvPr/>
        </p:nvSpPr>
        <p:spPr>
          <a:xfrm>
            <a:off x="7453040" y="3033468"/>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矩形 89"/>
          <p:cNvSpPr/>
          <p:nvPr/>
        </p:nvSpPr>
        <p:spPr>
          <a:xfrm>
            <a:off x="7601308" y="3023331"/>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物联网、人联网</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91" name="左箭头 90"/>
          <p:cNvSpPr/>
          <p:nvPr/>
        </p:nvSpPr>
        <p:spPr>
          <a:xfrm>
            <a:off x="7448389" y="3825711"/>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矩形 91"/>
          <p:cNvSpPr/>
          <p:nvPr/>
        </p:nvSpPr>
        <p:spPr>
          <a:xfrm>
            <a:off x="7596657" y="3815574"/>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告诫软件</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93" name="左箭头 92"/>
          <p:cNvSpPr/>
          <p:nvPr/>
        </p:nvSpPr>
        <p:spPr>
          <a:xfrm>
            <a:off x="7457070" y="2211803"/>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矩形 93"/>
          <p:cNvSpPr/>
          <p:nvPr/>
        </p:nvSpPr>
        <p:spPr>
          <a:xfrm>
            <a:off x="7605338" y="2201666"/>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学生活动轨迹分析系统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95" name="左箭头 94"/>
          <p:cNvSpPr/>
          <p:nvPr/>
        </p:nvSpPr>
        <p:spPr>
          <a:xfrm>
            <a:off x="7448389" y="1546491"/>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矩形 95"/>
          <p:cNvSpPr/>
          <p:nvPr/>
        </p:nvSpPr>
        <p:spPr>
          <a:xfrm>
            <a:off x="7596657" y="1536354"/>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学生行为分析系统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97" name="左箭头 96"/>
          <p:cNvSpPr/>
          <p:nvPr/>
        </p:nvSpPr>
        <p:spPr>
          <a:xfrm>
            <a:off x="7447262" y="4334330"/>
            <a:ext cx="143616"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8" name="矩形 97"/>
          <p:cNvSpPr/>
          <p:nvPr/>
        </p:nvSpPr>
        <p:spPr>
          <a:xfrm>
            <a:off x="7595530" y="4324193"/>
            <a:ext cx="1514758"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智能学生管理系统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1320226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left)">
                                      <p:cBhvr>
                                        <p:cTn id="7" dur="500"/>
                                        <p:tgtEl>
                                          <p:spTgt spid="4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par>
                                <p:cTn id="16" presetID="22" presetClass="entr" presetSubtype="1" fill="hold" nodeType="withEffect">
                                  <p:stCondLst>
                                    <p:cond delay="0"/>
                                  </p:stCondLst>
                                  <p:childTnLst>
                                    <p:set>
                                      <p:cBhvr>
                                        <p:cTn id="17" dur="1" fill="hold">
                                          <p:stCondLst>
                                            <p:cond delay="0"/>
                                          </p:stCondLst>
                                        </p:cTn>
                                        <p:tgtEl>
                                          <p:spTgt spid="75"/>
                                        </p:tgtEl>
                                        <p:attrNameLst>
                                          <p:attrName>style.visibility</p:attrName>
                                        </p:attrNameLst>
                                      </p:cBhvr>
                                      <p:to>
                                        <p:strVal val="visible"/>
                                      </p:to>
                                    </p:set>
                                    <p:animEffect transition="in" filter="wipe(up)">
                                      <p:cBhvr>
                                        <p:cTn id="18" dur="500"/>
                                        <p:tgtEl>
                                          <p:spTgt spid="75"/>
                                        </p:tgtEl>
                                      </p:cBhvr>
                                    </p:animEffect>
                                  </p:childTnLst>
                                </p:cTn>
                              </p:par>
                              <p:par>
                                <p:cTn id="19" presetID="22" presetClass="entr" presetSubtype="1" fill="hold" nodeType="withEffect">
                                  <p:stCondLst>
                                    <p:cond delay="0"/>
                                  </p:stCondLst>
                                  <p:childTnLst>
                                    <p:set>
                                      <p:cBhvr>
                                        <p:cTn id="20" dur="1" fill="hold">
                                          <p:stCondLst>
                                            <p:cond delay="0"/>
                                          </p:stCondLst>
                                        </p:cTn>
                                        <p:tgtEl>
                                          <p:spTgt spid="76"/>
                                        </p:tgtEl>
                                        <p:attrNameLst>
                                          <p:attrName>style.visibility</p:attrName>
                                        </p:attrNameLst>
                                      </p:cBhvr>
                                      <p:to>
                                        <p:strVal val="visible"/>
                                      </p:to>
                                    </p:set>
                                    <p:animEffect transition="in" filter="wipe(up)">
                                      <p:cBhvr>
                                        <p:cTn id="21" dur="500"/>
                                        <p:tgtEl>
                                          <p:spTgt spid="76"/>
                                        </p:tgtEl>
                                      </p:cBhvr>
                                    </p:animEffect>
                                  </p:childTnLst>
                                </p:cTn>
                              </p:par>
                              <p:par>
                                <p:cTn id="22" presetID="22" presetClass="entr" presetSubtype="1" fill="hold" nodeType="withEffect">
                                  <p:stCondLst>
                                    <p:cond delay="0"/>
                                  </p:stCondLst>
                                  <p:childTnLst>
                                    <p:set>
                                      <p:cBhvr>
                                        <p:cTn id="23" dur="1" fill="hold">
                                          <p:stCondLst>
                                            <p:cond delay="0"/>
                                          </p:stCondLst>
                                        </p:cTn>
                                        <p:tgtEl>
                                          <p:spTgt spid="77"/>
                                        </p:tgtEl>
                                        <p:attrNameLst>
                                          <p:attrName>style.visibility</p:attrName>
                                        </p:attrNameLst>
                                      </p:cBhvr>
                                      <p:to>
                                        <p:strVal val="visible"/>
                                      </p:to>
                                    </p:set>
                                    <p:animEffect transition="in" filter="wipe(up)">
                                      <p:cBhvr>
                                        <p:cTn id="24" dur="500"/>
                                        <p:tgtEl>
                                          <p:spTgt spid="77"/>
                                        </p:tgtEl>
                                      </p:cBhvr>
                                    </p:animEffect>
                                  </p:childTnLst>
                                </p:cTn>
                              </p:par>
                              <p:par>
                                <p:cTn id="25" presetID="22" presetClass="entr" presetSubtype="1" fill="hold" nodeType="withEffect">
                                  <p:stCondLst>
                                    <p:cond delay="0"/>
                                  </p:stCondLst>
                                  <p:childTnLst>
                                    <p:set>
                                      <p:cBhvr>
                                        <p:cTn id="26" dur="1" fill="hold">
                                          <p:stCondLst>
                                            <p:cond delay="0"/>
                                          </p:stCondLst>
                                        </p:cTn>
                                        <p:tgtEl>
                                          <p:spTgt spid="78"/>
                                        </p:tgtEl>
                                        <p:attrNameLst>
                                          <p:attrName>style.visibility</p:attrName>
                                        </p:attrNameLst>
                                      </p:cBhvr>
                                      <p:to>
                                        <p:strVal val="visible"/>
                                      </p:to>
                                    </p:set>
                                    <p:animEffect transition="in" filter="wipe(up)">
                                      <p:cBhvr>
                                        <p:cTn id="27" dur="500"/>
                                        <p:tgtEl>
                                          <p:spTgt spid="78"/>
                                        </p:tgtEl>
                                      </p:cBhvr>
                                    </p:animEffect>
                                  </p:childTnLst>
                                </p:cTn>
                              </p:par>
                              <p:par>
                                <p:cTn id="28" presetID="22" presetClass="entr" presetSubtype="1" fill="hold" nodeType="withEffect">
                                  <p:stCondLst>
                                    <p:cond delay="0"/>
                                  </p:stCondLst>
                                  <p:childTnLst>
                                    <p:set>
                                      <p:cBhvr>
                                        <p:cTn id="29" dur="1" fill="hold">
                                          <p:stCondLst>
                                            <p:cond delay="0"/>
                                          </p:stCondLst>
                                        </p:cTn>
                                        <p:tgtEl>
                                          <p:spTgt spid="79"/>
                                        </p:tgtEl>
                                        <p:attrNameLst>
                                          <p:attrName>style.visibility</p:attrName>
                                        </p:attrNameLst>
                                      </p:cBhvr>
                                      <p:to>
                                        <p:strVal val="visible"/>
                                      </p:to>
                                    </p:set>
                                    <p:animEffect transition="in" filter="wipe(up)">
                                      <p:cBhvr>
                                        <p:cTn id="30" dur="500"/>
                                        <p:tgtEl>
                                          <p:spTgt spid="79"/>
                                        </p:tgtEl>
                                      </p:cBhvr>
                                    </p:animEffect>
                                  </p:childTnLst>
                                </p:cTn>
                              </p:par>
                              <p:par>
                                <p:cTn id="31" presetID="22" presetClass="entr" presetSubtype="1" fill="hold" nodeType="with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wipe(up)">
                                      <p:cBhvr>
                                        <p:cTn id="33" dur="500"/>
                                        <p:tgtEl>
                                          <p:spTgt spid="80"/>
                                        </p:tgtEl>
                                      </p:cBhvr>
                                    </p:animEffect>
                                  </p:childTnLst>
                                </p:cTn>
                              </p:par>
                              <p:par>
                                <p:cTn id="34" presetID="22" presetClass="entr" presetSubtype="1" fill="hold" nodeType="withEffect">
                                  <p:stCondLst>
                                    <p:cond delay="0"/>
                                  </p:stCondLst>
                                  <p:childTnLst>
                                    <p:set>
                                      <p:cBhvr>
                                        <p:cTn id="35" dur="1" fill="hold">
                                          <p:stCondLst>
                                            <p:cond delay="0"/>
                                          </p:stCondLst>
                                        </p:cTn>
                                        <p:tgtEl>
                                          <p:spTgt spid="81"/>
                                        </p:tgtEl>
                                        <p:attrNameLst>
                                          <p:attrName>style.visibility</p:attrName>
                                        </p:attrNameLst>
                                      </p:cBhvr>
                                      <p:to>
                                        <p:strVal val="visible"/>
                                      </p:to>
                                    </p:set>
                                    <p:animEffect transition="in" filter="wipe(up)">
                                      <p:cBhvr>
                                        <p:cTn id="36" dur="500"/>
                                        <p:tgtEl>
                                          <p:spTgt spid="81"/>
                                        </p:tgtEl>
                                      </p:cBhvr>
                                    </p:animEffect>
                                  </p:childTnLst>
                                </p:cTn>
                              </p:par>
                              <p:par>
                                <p:cTn id="37" presetID="22" presetClass="entr" presetSubtype="1" fill="hold" nodeType="withEffect">
                                  <p:stCondLst>
                                    <p:cond delay="0"/>
                                  </p:stCondLst>
                                  <p:childTnLst>
                                    <p:set>
                                      <p:cBhvr>
                                        <p:cTn id="38" dur="1" fill="hold">
                                          <p:stCondLst>
                                            <p:cond delay="0"/>
                                          </p:stCondLst>
                                        </p:cTn>
                                        <p:tgtEl>
                                          <p:spTgt spid="82"/>
                                        </p:tgtEl>
                                        <p:attrNameLst>
                                          <p:attrName>style.visibility</p:attrName>
                                        </p:attrNameLst>
                                      </p:cBhvr>
                                      <p:to>
                                        <p:strVal val="visible"/>
                                      </p:to>
                                    </p:set>
                                    <p:animEffect transition="in" filter="wipe(up)">
                                      <p:cBhvr>
                                        <p:cTn id="39" dur="500"/>
                                        <p:tgtEl>
                                          <p:spTgt spid="82"/>
                                        </p:tgtEl>
                                      </p:cBhvr>
                                    </p:animEffect>
                                  </p:childTnLst>
                                </p:cTn>
                              </p:par>
                              <p:par>
                                <p:cTn id="40" presetID="22" presetClass="entr" presetSubtype="1" fill="hold" nodeType="withEffect">
                                  <p:stCondLst>
                                    <p:cond delay="0"/>
                                  </p:stCondLst>
                                  <p:childTnLst>
                                    <p:set>
                                      <p:cBhvr>
                                        <p:cTn id="41" dur="1" fill="hold">
                                          <p:stCondLst>
                                            <p:cond delay="0"/>
                                          </p:stCondLst>
                                        </p:cTn>
                                        <p:tgtEl>
                                          <p:spTgt spid="83"/>
                                        </p:tgtEl>
                                        <p:attrNameLst>
                                          <p:attrName>style.visibility</p:attrName>
                                        </p:attrNameLst>
                                      </p:cBhvr>
                                      <p:to>
                                        <p:strVal val="visible"/>
                                      </p:to>
                                    </p:set>
                                    <p:animEffect transition="in" filter="wipe(up)">
                                      <p:cBhvr>
                                        <p:cTn id="42" dur="500"/>
                                        <p:tgtEl>
                                          <p:spTgt spid="83"/>
                                        </p:tgtEl>
                                      </p:cBhvr>
                                    </p:animEffect>
                                  </p:childTnLst>
                                </p:cTn>
                              </p:par>
                              <p:par>
                                <p:cTn id="43" presetID="22" presetClass="entr" presetSubtype="1" fill="hold" nodeType="withEffect">
                                  <p:stCondLst>
                                    <p:cond delay="0"/>
                                  </p:stCondLst>
                                  <p:childTnLst>
                                    <p:set>
                                      <p:cBhvr>
                                        <p:cTn id="44" dur="1" fill="hold">
                                          <p:stCondLst>
                                            <p:cond delay="0"/>
                                          </p:stCondLst>
                                        </p:cTn>
                                        <p:tgtEl>
                                          <p:spTgt spid="84"/>
                                        </p:tgtEl>
                                        <p:attrNameLst>
                                          <p:attrName>style.visibility</p:attrName>
                                        </p:attrNameLst>
                                      </p:cBhvr>
                                      <p:to>
                                        <p:strVal val="visible"/>
                                      </p:to>
                                    </p:set>
                                    <p:animEffect transition="in" filter="wipe(up)">
                                      <p:cBhvr>
                                        <p:cTn id="45" dur="500"/>
                                        <p:tgtEl>
                                          <p:spTgt spid="84"/>
                                        </p:tgtEl>
                                      </p:cBhvr>
                                    </p:animEffect>
                                  </p:childTnLst>
                                </p:cTn>
                              </p:par>
                              <p:par>
                                <p:cTn id="46" presetID="22" presetClass="entr" presetSubtype="1" fill="hold" nodeType="withEffect">
                                  <p:stCondLst>
                                    <p:cond delay="0"/>
                                  </p:stCondLst>
                                  <p:childTnLst>
                                    <p:set>
                                      <p:cBhvr>
                                        <p:cTn id="47" dur="1" fill="hold">
                                          <p:stCondLst>
                                            <p:cond delay="0"/>
                                          </p:stCondLst>
                                        </p:cTn>
                                        <p:tgtEl>
                                          <p:spTgt spid="85"/>
                                        </p:tgtEl>
                                        <p:attrNameLst>
                                          <p:attrName>style.visibility</p:attrName>
                                        </p:attrNameLst>
                                      </p:cBhvr>
                                      <p:to>
                                        <p:strVal val="visible"/>
                                      </p:to>
                                    </p:set>
                                    <p:animEffect transition="in" filter="wipe(up)">
                                      <p:cBhvr>
                                        <p:cTn id="48" dur="500"/>
                                        <p:tgtEl>
                                          <p:spTgt spid="85"/>
                                        </p:tgtEl>
                                      </p:cBhvr>
                                    </p:animEffect>
                                  </p:childTnLst>
                                </p:cTn>
                              </p:par>
                            </p:childTnLst>
                          </p:cTn>
                        </p:par>
                        <p:par>
                          <p:cTn id="49" fill="hold">
                            <p:stCondLst>
                              <p:cond delay="1500"/>
                            </p:stCondLst>
                            <p:childTnLst>
                              <p:par>
                                <p:cTn id="50" presetID="22" presetClass="entr" presetSubtype="2" fill="hold"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right)">
                                      <p:cBhvr>
                                        <p:cTn id="52" dur="500"/>
                                        <p:tgtEl>
                                          <p:spTgt spid="20"/>
                                        </p:tgtEl>
                                      </p:cBhvr>
                                    </p:animEffect>
                                  </p:childTnLst>
                                </p:cTn>
                              </p:par>
                              <p:par>
                                <p:cTn id="53" presetID="22" presetClass="entr" presetSubtype="1" fill="hold" nodeType="withEffect">
                                  <p:stCondLst>
                                    <p:cond delay="0"/>
                                  </p:stCondLst>
                                  <p:childTnLst>
                                    <p:set>
                                      <p:cBhvr>
                                        <p:cTn id="54" dur="1" fill="hold">
                                          <p:stCondLst>
                                            <p:cond delay="0"/>
                                          </p:stCondLst>
                                        </p:cTn>
                                        <p:tgtEl>
                                          <p:spTgt spid="86"/>
                                        </p:tgtEl>
                                        <p:attrNameLst>
                                          <p:attrName>style.visibility</p:attrName>
                                        </p:attrNameLst>
                                      </p:cBhvr>
                                      <p:to>
                                        <p:strVal val="visible"/>
                                      </p:to>
                                    </p:set>
                                    <p:animEffect transition="in" filter="wipe(up)">
                                      <p:cBhvr>
                                        <p:cTn id="55"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69308" y="213032"/>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（六）创新学生管理系统</a:t>
            </a:r>
            <a:endParaRPr lang="zh-CN" altLang="en-US" sz="1400" b="0" dirty="0">
              <a:latin typeface="微软雅黑" panose="020B0503020204020204" pitchFamily="34" charset="-122"/>
              <a:ea typeface="微软雅黑" panose="020B0503020204020204" pitchFamily="34" charset="-122"/>
            </a:endParaRPr>
          </a:p>
        </p:txBody>
      </p:sp>
      <p:sp>
        <p:nvSpPr>
          <p:cNvPr id="3" name="下箭头 2"/>
          <p:cNvSpPr/>
          <p:nvPr/>
        </p:nvSpPr>
        <p:spPr>
          <a:xfrm rot="439891">
            <a:off x="2214276" y="1330691"/>
            <a:ext cx="375050" cy="3571882"/>
          </a:xfrm>
          <a:prstGeom prst="downArrow">
            <a:avLst/>
          </a:prstGeom>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1350"/>
          </a:p>
        </p:txBody>
      </p:sp>
      <p:sp>
        <p:nvSpPr>
          <p:cNvPr id="4" name="下箭头 3"/>
          <p:cNvSpPr/>
          <p:nvPr/>
        </p:nvSpPr>
        <p:spPr>
          <a:xfrm rot="21234539">
            <a:off x="1582340" y="1330691"/>
            <a:ext cx="375050" cy="3571882"/>
          </a:xfrm>
          <a:prstGeom prst="downArrow">
            <a:avLst/>
          </a:prstGeom>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1350"/>
          </a:p>
        </p:txBody>
      </p:sp>
      <p:sp>
        <p:nvSpPr>
          <p:cNvPr id="5" name="流程图: 磁盘 4"/>
          <p:cNvSpPr/>
          <p:nvPr/>
        </p:nvSpPr>
        <p:spPr>
          <a:xfrm>
            <a:off x="889606" y="1139555"/>
            <a:ext cx="2357478" cy="1000132"/>
          </a:xfrm>
          <a:prstGeom prst="flowChartMagneticDisk">
            <a:avLst/>
          </a:prstGeom>
          <a:ln>
            <a:solidFill>
              <a:schemeClr val="bg1">
                <a:lumMod val="75000"/>
              </a:schemeClr>
            </a:solidFill>
          </a:ln>
          <a:scene3d>
            <a:camera prst="perspectiveBelow"/>
            <a:lightRig rig="threePt" dir="t"/>
          </a:scene3d>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zh-CN" altLang="en-US" sz="1350">
              <a:solidFill>
                <a:schemeClr val="tx1"/>
              </a:solidFill>
            </a:endParaRPr>
          </a:p>
        </p:txBody>
      </p:sp>
      <p:sp>
        <p:nvSpPr>
          <p:cNvPr id="6" name="同心圆 5"/>
          <p:cNvSpPr/>
          <p:nvPr/>
        </p:nvSpPr>
        <p:spPr>
          <a:xfrm>
            <a:off x="1157498" y="2252474"/>
            <a:ext cx="1821669" cy="2428892"/>
          </a:xfrm>
          <a:prstGeom prst="donut">
            <a:avLst/>
          </a:prstGeom>
          <a:ln>
            <a:solidFill>
              <a:schemeClr val="bg1">
                <a:lumMod val="85000"/>
              </a:schemeClr>
            </a:solidFill>
          </a:ln>
          <a:scene3d>
            <a:camera prst="isometricOffAxis1Top"/>
            <a:lightRig rig="threePt" dir="t"/>
          </a:scene3d>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zh-CN" altLang="en-US" sz="1350">
              <a:solidFill>
                <a:schemeClr val="tx1"/>
              </a:solidFill>
            </a:endParaRPr>
          </a:p>
        </p:txBody>
      </p:sp>
      <p:sp>
        <p:nvSpPr>
          <p:cNvPr id="7" name="同心圆 6"/>
          <p:cNvSpPr/>
          <p:nvPr/>
        </p:nvSpPr>
        <p:spPr>
          <a:xfrm>
            <a:off x="943184" y="1388378"/>
            <a:ext cx="2250297" cy="2428892"/>
          </a:xfrm>
          <a:prstGeom prst="donut">
            <a:avLst/>
          </a:prstGeom>
          <a:ln>
            <a:solidFill>
              <a:schemeClr val="bg1">
                <a:lumMod val="85000"/>
              </a:schemeClr>
            </a:solidFill>
          </a:ln>
          <a:scene3d>
            <a:camera prst="isometricOffAxis1Top"/>
            <a:lightRig rig="threePt" dir="t"/>
          </a:scene3d>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zh-CN" altLang="en-US" sz="1350">
              <a:solidFill>
                <a:schemeClr val="tx1"/>
              </a:solidFill>
            </a:endParaRPr>
          </a:p>
        </p:txBody>
      </p:sp>
      <p:grpSp>
        <p:nvGrpSpPr>
          <p:cNvPr id="8" name="组合 219"/>
          <p:cNvGrpSpPr/>
          <p:nvPr/>
        </p:nvGrpSpPr>
        <p:grpSpPr>
          <a:xfrm>
            <a:off x="1532548" y="2977350"/>
            <a:ext cx="642942" cy="736851"/>
            <a:chOff x="1071538" y="2939436"/>
            <a:chExt cx="857256" cy="736850"/>
          </a:xfrm>
        </p:grpSpPr>
        <p:pic>
          <p:nvPicPr>
            <p:cNvPr id="10"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285852" y="2939436"/>
              <a:ext cx="357190" cy="506019"/>
            </a:xfrm>
            <a:prstGeom prst="rect">
              <a:avLst/>
            </a:prstGeom>
            <a:noFill/>
            <a:ln w="9525">
              <a:noFill/>
              <a:miter lim="800000"/>
              <a:headEnd/>
              <a:tailEnd/>
            </a:ln>
            <a:effectLst/>
          </p:spPr>
        </p:pic>
        <p:sp>
          <p:nvSpPr>
            <p:cNvPr id="11" name="TextBox 203"/>
            <p:cNvSpPr txBox="1"/>
            <p:nvPr/>
          </p:nvSpPr>
          <p:spPr>
            <a:xfrm>
              <a:off x="1071538" y="3468537"/>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教务处</a:t>
              </a:r>
            </a:p>
          </p:txBody>
        </p:sp>
      </p:grpSp>
      <p:grpSp>
        <p:nvGrpSpPr>
          <p:cNvPr id="12" name="组合 220"/>
          <p:cNvGrpSpPr/>
          <p:nvPr/>
        </p:nvGrpSpPr>
        <p:grpSpPr>
          <a:xfrm>
            <a:off x="1961176" y="2966855"/>
            <a:ext cx="642942" cy="742659"/>
            <a:chOff x="1643042" y="2928940"/>
            <a:chExt cx="857256" cy="742659"/>
          </a:xfrm>
        </p:grpSpPr>
        <p:pic>
          <p:nvPicPr>
            <p:cNvPr id="13" name="Picture 8"/>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792641" y="2928940"/>
              <a:ext cx="564781" cy="549307"/>
            </a:xfrm>
            <a:prstGeom prst="rect">
              <a:avLst/>
            </a:prstGeom>
            <a:noFill/>
            <a:ln w="9525">
              <a:noFill/>
              <a:miter lim="800000"/>
              <a:headEnd/>
              <a:tailEnd/>
            </a:ln>
            <a:effectLst/>
          </p:spPr>
        </p:pic>
        <p:sp>
          <p:nvSpPr>
            <p:cNvPr id="14" name="TextBox 205"/>
            <p:cNvSpPr txBox="1"/>
            <p:nvPr/>
          </p:nvSpPr>
          <p:spPr>
            <a:xfrm>
              <a:off x="1643042" y="3463850"/>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专业室</a:t>
              </a:r>
            </a:p>
          </p:txBody>
        </p:sp>
      </p:grpSp>
      <p:grpSp>
        <p:nvGrpSpPr>
          <p:cNvPr id="15" name="组合 218"/>
          <p:cNvGrpSpPr/>
          <p:nvPr/>
        </p:nvGrpSpPr>
        <p:grpSpPr>
          <a:xfrm>
            <a:off x="1718251" y="3830952"/>
            <a:ext cx="642942" cy="690483"/>
            <a:chOff x="1319142" y="3857634"/>
            <a:chExt cx="857256" cy="690483"/>
          </a:xfrm>
        </p:grpSpPr>
        <p:pic>
          <p:nvPicPr>
            <p:cNvPr id="16" name="Picture 1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416551" y="3857634"/>
              <a:ext cx="616971" cy="527119"/>
            </a:xfrm>
            <a:prstGeom prst="rect">
              <a:avLst/>
            </a:prstGeom>
            <a:noFill/>
            <a:ln w="9525">
              <a:noFill/>
              <a:miter lim="800000"/>
              <a:headEnd/>
              <a:tailEnd/>
            </a:ln>
            <a:effectLst/>
          </p:spPr>
        </p:pic>
        <p:sp>
          <p:nvSpPr>
            <p:cNvPr id="17" name="TextBox 207"/>
            <p:cNvSpPr txBox="1"/>
            <p:nvPr/>
          </p:nvSpPr>
          <p:spPr>
            <a:xfrm>
              <a:off x="1319142" y="4340368"/>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校领导</a:t>
              </a:r>
            </a:p>
          </p:txBody>
        </p:sp>
      </p:grpSp>
      <p:grpSp>
        <p:nvGrpSpPr>
          <p:cNvPr id="18" name="组合 221"/>
          <p:cNvGrpSpPr/>
          <p:nvPr/>
        </p:nvGrpSpPr>
        <p:grpSpPr>
          <a:xfrm>
            <a:off x="1693283" y="2113018"/>
            <a:ext cx="750099" cy="707815"/>
            <a:chOff x="1285852" y="2000246"/>
            <a:chExt cx="1000132" cy="707815"/>
          </a:xfrm>
        </p:grpSpPr>
        <p:pic>
          <p:nvPicPr>
            <p:cNvPr id="19"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285852" y="2000246"/>
              <a:ext cx="428628" cy="537294"/>
            </a:xfrm>
            <a:prstGeom prst="rect">
              <a:avLst/>
            </a:prstGeom>
            <a:noFill/>
            <a:ln w="9525">
              <a:noFill/>
              <a:miter lim="800000"/>
              <a:headEnd/>
              <a:tailEnd/>
            </a:ln>
            <a:effectLst/>
          </p:spPr>
        </p:pic>
        <p:sp>
          <p:nvSpPr>
            <p:cNvPr id="20" name="TextBox 200"/>
            <p:cNvSpPr txBox="1"/>
            <p:nvPr/>
          </p:nvSpPr>
          <p:spPr>
            <a:xfrm>
              <a:off x="1357291" y="2500312"/>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教师</a:t>
              </a:r>
            </a:p>
          </p:txBody>
        </p:sp>
        <p:pic>
          <p:nvPicPr>
            <p:cNvPr id="21"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857356" y="2000246"/>
              <a:ext cx="428628" cy="537294"/>
            </a:xfrm>
            <a:prstGeom prst="rect">
              <a:avLst/>
            </a:prstGeom>
            <a:noFill/>
            <a:ln w="9525">
              <a:noFill/>
              <a:miter lim="800000"/>
              <a:headEnd/>
              <a:tailEnd/>
            </a:ln>
            <a:effectLst/>
          </p:spPr>
        </p:pic>
      </p:grpSp>
      <p:sp>
        <p:nvSpPr>
          <p:cNvPr id="22" name="线形标注 1 21"/>
          <p:cNvSpPr/>
          <p:nvPr/>
        </p:nvSpPr>
        <p:spPr>
          <a:xfrm>
            <a:off x="3485586" y="719964"/>
            <a:ext cx="1050902" cy="500066"/>
          </a:xfrm>
          <a:prstGeom prst="borderCallout1">
            <a:avLst>
              <a:gd name="adj1" fmla="val 52335"/>
              <a:gd name="adj2" fmla="val 545"/>
              <a:gd name="adj3" fmla="val 112500"/>
              <a:gd name="adj4" fmla="val -38333"/>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管理重心，却难以差异化和跟踪</a:t>
            </a:r>
          </a:p>
        </p:txBody>
      </p:sp>
      <p:sp>
        <p:nvSpPr>
          <p:cNvPr id="23" name="线形标注 1 22"/>
          <p:cNvSpPr/>
          <p:nvPr/>
        </p:nvSpPr>
        <p:spPr>
          <a:xfrm>
            <a:off x="3247060" y="1968432"/>
            <a:ext cx="964413" cy="390429"/>
          </a:xfrm>
          <a:prstGeom prst="borderCallout1">
            <a:avLst>
              <a:gd name="adj1" fmla="val 42648"/>
              <a:gd name="adj2" fmla="val 2309"/>
              <a:gd name="adj3" fmla="val 112500"/>
              <a:gd name="adj4" fmla="val -38333"/>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管理工作量大</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重复性劳动多</a:t>
            </a:r>
          </a:p>
        </p:txBody>
      </p:sp>
      <p:sp>
        <p:nvSpPr>
          <p:cNvPr id="24" name="线形标注 1 23"/>
          <p:cNvSpPr/>
          <p:nvPr/>
        </p:nvSpPr>
        <p:spPr>
          <a:xfrm>
            <a:off x="3134352" y="3014361"/>
            <a:ext cx="964413" cy="389921"/>
          </a:xfrm>
          <a:prstGeom prst="borderCallout1">
            <a:avLst>
              <a:gd name="adj1" fmla="val 47465"/>
              <a:gd name="adj2" fmla="val 374"/>
              <a:gd name="adj3" fmla="val 112500"/>
              <a:gd name="adj4" fmla="val -38333"/>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各类活动管理</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耗时耗力</a:t>
            </a:r>
          </a:p>
        </p:txBody>
      </p:sp>
      <p:sp>
        <p:nvSpPr>
          <p:cNvPr id="25" name="线形标注 1 24"/>
          <p:cNvSpPr/>
          <p:nvPr/>
        </p:nvSpPr>
        <p:spPr>
          <a:xfrm>
            <a:off x="3138813" y="3621617"/>
            <a:ext cx="964413" cy="414827"/>
          </a:xfrm>
          <a:prstGeom prst="borderCallout1">
            <a:avLst>
              <a:gd name="adj1" fmla="val 47991"/>
              <a:gd name="adj2" fmla="val 3277"/>
              <a:gd name="adj3" fmla="val 129319"/>
              <a:gd name="adj4" fmla="val -10702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信息不全面</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审批难及时</a:t>
            </a:r>
          </a:p>
        </p:txBody>
      </p:sp>
      <p:sp>
        <p:nvSpPr>
          <p:cNvPr id="26" name="等腰三角形 25"/>
          <p:cNvSpPr/>
          <p:nvPr/>
        </p:nvSpPr>
        <p:spPr>
          <a:xfrm>
            <a:off x="491824" y="1310645"/>
            <a:ext cx="375026" cy="3341834"/>
          </a:xfrm>
          <a:prstGeom prst="triangle">
            <a:avLst>
              <a:gd name="adj" fmla="val 14443"/>
            </a:avLst>
          </a:prstGeom>
        </p:spPr>
        <p:style>
          <a:lnRef idx="1">
            <a:schemeClr val="accent6"/>
          </a:lnRef>
          <a:fillRef idx="3">
            <a:schemeClr val="accent6"/>
          </a:fillRef>
          <a:effectRef idx="2">
            <a:schemeClr val="accent6"/>
          </a:effectRef>
          <a:fontRef idx="minor">
            <a:schemeClr val="lt1"/>
          </a:fontRef>
        </p:style>
        <p:txBody>
          <a:bodyPr rtlCol="0" anchor="ctr"/>
          <a:lstStyle/>
          <a:p>
            <a:pPr algn="r"/>
            <a:r>
              <a:rPr lang="zh-CN" altLang="en-US" sz="900" b="1" dirty="0">
                <a:latin typeface="微软雅黑" pitchFamily="34" charset="-122"/>
                <a:ea typeface="微软雅黑" pitchFamily="34" charset="-122"/>
              </a:rPr>
              <a:t>信息单向传输</a:t>
            </a:r>
          </a:p>
        </p:txBody>
      </p:sp>
      <p:grpSp>
        <p:nvGrpSpPr>
          <p:cNvPr id="27" name="组合 259"/>
          <p:cNvGrpSpPr/>
          <p:nvPr/>
        </p:nvGrpSpPr>
        <p:grpSpPr>
          <a:xfrm>
            <a:off x="4479365" y="896292"/>
            <a:ext cx="642942" cy="736851"/>
            <a:chOff x="1071538" y="2939436"/>
            <a:chExt cx="857256" cy="736850"/>
          </a:xfrm>
        </p:grpSpPr>
        <p:pic>
          <p:nvPicPr>
            <p:cNvPr id="28"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285852" y="2939436"/>
              <a:ext cx="357190" cy="506019"/>
            </a:xfrm>
            <a:prstGeom prst="rect">
              <a:avLst/>
            </a:prstGeom>
            <a:noFill/>
            <a:ln w="9525">
              <a:noFill/>
              <a:miter lim="800000"/>
              <a:headEnd/>
              <a:tailEnd/>
            </a:ln>
            <a:effectLst/>
          </p:spPr>
        </p:pic>
        <p:sp>
          <p:nvSpPr>
            <p:cNvPr id="29" name="TextBox 261"/>
            <p:cNvSpPr txBox="1"/>
            <p:nvPr/>
          </p:nvSpPr>
          <p:spPr>
            <a:xfrm>
              <a:off x="1071538" y="3468537"/>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教务处</a:t>
              </a:r>
            </a:p>
          </p:txBody>
        </p:sp>
      </p:grpSp>
      <p:grpSp>
        <p:nvGrpSpPr>
          <p:cNvPr id="30" name="组合 300"/>
          <p:cNvGrpSpPr/>
          <p:nvPr/>
        </p:nvGrpSpPr>
        <p:grpSpPr>
          <a:xfrm>
            <a:off x="947325" y="677589"/>
            <a:ext cx="1228166" cy="723672"/>
            <a:chOff x="7429520" y="1571618"/>
            <a:chExt cx="1637555" cy="723672"/>
          </a:xfrm>
        </p:grpSpPr>
        <p:pic>
          <p:nvPicPr>
            <p:cNvPr id="3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19959" y="1571618"/>
              <a:ext cx="213754" cy="418872"/>
            </a:xfrm>
            <a:prstGeom prst="rect">
              <a:avLst/>
            </a:prstGeom>
            <a:noFill/>
            <a:ln w="9525">
              <a:noFill/>
              <a:miter lim="800000"/>
              <a:headEnd/>
              <a:tailEnd/>
            </a:ln>
            <a:effectLst/>
          </p:spPr>
        </p:pic>
        <p:pic>
          <p:nvPicPr>
            <p:cNvPr id="3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742757" y="1724018"/>
              <a:ext cx="213754" cy="418872"/>
            </a:xfrm>
            <a:prstGeom prst="rect">
              <a:avLst/>
            </a:prstGeom>
            <a:noFill/>
            <a:ln w="9525">
              <a:noFill/>
              <a:miter lim="800000"/>
              <a:headEnd/>
              <a:tailEnd/>
            </a:ln>
            <a:effectLst/>
          </p:spPr>
        </p:pic>
        <p:pic>
          <p:nvPicPr>
            <p:cNvPr id="3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853321" y="1876418"/>
              <a:ext cx="213754" cy="418872"/>
            </a:xfrm>
            <a:prstGeom prst="rect">
              <a:avLst/>
            </a:prstGeom>
            <a:noFill/>
            <a:ln w="9525">
              <a:noFill/>
              <a:miter lim="800000"/>
              <a:headEnd/>
              <a:tailEnd/>
            </a:ln>
            <a:effectLst/>
          </p:spPr>
        </p:pic>
        <p:pic>
          <p:nvPicPr>
            <p:cNvPr id="3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14778" y="1571618"/>
              <a:ext cx="213754" cy="418872"/>
            </a:xfrm>
            <a:prstGeom prst="rect">
              <a:avLst/>
            </a:prstGeom>
            <a:noFill/>
            <a:ln w="9525">
              <a:noFill/>
              <a:miter lim="800000"/>
              <a:headEnd/>
              <a:tailEnd/>
            </a:ln>
            <a:effectLst/>
          </p:spPr>
        </p:pic>
        <p:pic>
          <p:nvPicPr>
            <p:cNvPr id="3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34051" y="1571618"/>
              <a:ext cx="213754" cy="418872"/>
            </a:xfrm>
            <a:prstGeom prst="rect">
              <a:avLst/>
            </a:prstGeom>
            <a:noFill/>
            <a:ln w="9525">
              <a:noFill/>
              <a:miter lim="800000"/>
              <a:headEnd/>
              <a:tailEnd/>
            </a:ln>
            <a:effectLst/>
          </p:spPr>
        </p:pic>
        <p:pic>
          <p:nvPicPr>
            <p:cNvPr id="3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337576" y="1724018"/>
              <a:ext cx="213754" cy="418872"/>
            </a:xfrm>
            <a:prstGeom prst="rect">
              <a:avLst/>
            </a:prstGeom>
            <a:noFill/>
            <a:ln w="9525">
              <a:noFill/>
              <a:miter lim="800000"/>
              <a:headEnd/>
              <a:tailEnd/>
            </a:ln>
            <a:effectLst/>
          </p:spPr>
        </p:pic>
        <p:pic>
          <p:nvPicPr>
            <p:cNvPr id="3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56849" y="1724018"/>
              <a:ext cx="213754" cy="418872"/>
            </a:xfrm>
            <a:prstGeom prst="rect">
              <a:avLst/>
            </a:prstGeom>
            <a:noFill/>
            <a:ln w="9525">
              <a:noFill/>
              <a:miter lim="800000"/>
              <a:headEnd/>
              <a:tailEnd/>
            </a:ln>
            <a:effectLst/>
          </p:spPr>
        </p:pic>
        <p:pic>
          <p:nvPicPr>
            <p:cNvPr id="3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48140" y="1876418"/>
              <a:ext cx="213754" cy="418872"/>
            </a:xfrm>
            <a:prstGeom prst="rect">
              <a:avLst/>
            </a:prstGeom>
            <a:noFill/>
            <a:ln w="9525">
              <a:noFill/>
              <a:miter lim="800000"/>
              <a:headEnd/>
              <a:tailEnd/>
            </a:ln>
            <a:effectLst/>
          </p:spPr>
        </p:pic>
        <p:pic>
          <p:nvPicPr>
            <p:cNvPr id="3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67413" y="1876418"/>
              <a:ext cx="213754" cy="418872"/>
            </a:xfrm>
            <a:prstGeom prst="rect">
              <a:avLst/>
            </a:prstGeom>
            <a:noFill/>
            <a:ln w="9525">
              <a:noFill/>
              <a:miter lim="800000"/>
              <a:headEnd/>
              <a:tailEnd/>
            </a:ln>
            <a:effectLst/>
          </p:spPr>
        </p:pic>
        <p:pic>
          <p:nvPicPr>
            <p:cNvPr id="4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34141" y="1571618"/>
              <a:ext cx="213754" cy="418872"/>
            </a:xfrm>
            <a:prstGeom prst="rect">
              <a:avLst/>
            </a:prstGeom>
            <a:noFill/>
            <a:ln w="9525">
              <a:noFill/>
              <a:miter lim="800000"/>
              <a:headEnd/>
              <a:tailEnd/>
            </a:ln>
            <a:effectLst/>
          </p:spPr>
        </p:pic>
        <p:pic>
          <p:nvPicPr>
            <p:cNvPr id="4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53414" y="1571618"/>
              <a:ext cx="213754" cy="418872"/>
            </a:xfrm>
            <a:prstGeom prst="rect">
              <a:avLst/>
            </a:prstGeom>
            <a:noFill/>
            <a:ln w="9525">
              <a:noFill/>
              <a:miter lim="800000"/>
              <a:headEnd/>
              <a:tailEnd/>
            </a:ln>
            <a:effectLst/>
          </p:spPr>
        </p:pic>
        <p:pic>
          <p:nvPicPr>
            <p:cNvPr id="4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956939" y="1724018"/>
              <a:ext cx="213754" cy="418872"/>
            </a:xfrm>
            <a:prstGeom prst="rect">
              <a:avLst/>
            </a:prstGeom>
            <a:noFill/>
            <a:ln w="9525">
              <a:noFill/>
              <a:miter lim="800000"/>
              <a:headEnd/>
              <a:tailEnd/>
            </a:ln>
            <a:effectLst/>
          </p:spPr>
        </p:pic>
        <p:pic>
          <p:nvPicPr>
            <p:cNvPr id="4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176212" y="1724018"/>
              <a:ext cx="213754" cy="418872"/>
            </a:xfrm>
            <a:prstGeom prst="rect">
              <a:avLst/>
            </a:prstGeom>
            <a:noFill/>
            <a:ln w="9525">
              <a:noFill/>
              <a:miter lim="800000"/>
              <a:headEnd/>
              <a:tailEnd/>
            </a:ln>
            <a:effectLst/>
          </p:spPr>
        </p:pic>
        <p:pic>
          <p:nvPicPr>
            <p:cNvPr id="4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67503" y="1876418"/>
              <a:ext cx="213754" cy="418872"/>
            </a:xfrm>
            <a:prstGeom prst="rect">
              <a:avLst/>
            </a:prstGeom>
            <a:noFill/>
            <a:ln w="9525">
              <a:noFill/>
              <a:miter lim="800000"/>
              <a:headEnd/>
              <a:tailEnd/>
            </a:ln>
            <a:effectLst/>
          </p:spPr>
        </p:pic>
        <p:pic>
          <p:nvPicPr>
            <p:cNvPr id="4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86776" y="1876418"/>
              <a:ext cx="213754" cy="418872"/>
            </a:xfrm>
            <a:prstGeom prst="rect">
              <a:avLst/>
            </a:prstGeom>
            <a:noFill/>
            <a:ln w="9525">
              <a:noFill/>
              <a:miter lim="800000"/>
              <a:headEnd/>
              <a:tailEnd/>
            </a:ln>
            <a:effectLst/>
          </p:spPr>
        </p:pic>
        <p:pic>
          <p:nvPicPr>
            <p:cNvPr id="4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48233" y="1571618"/>
              <a:ext cx="213754" cy="418872"/>
            </a:xfrm>
            <a:prstGeom prst="rect">
              <a:avLst/>
            </a:prstGeom>
            <a:noFill/>
            <a:ln w="9525">
              <a:noFill/>
              <a:miter lim="800000"/>
              <a:headEnd/>
              <a:tailEnd/>
            </a:ln>
            <a:effectLst/>
          </p:spPr>
        </p:pic>
        <p:pic>
          <p:nvPicPr>
            <p:cNvPr id="4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551758" y="1724018"/>
              <a:ext cx="213754" cy="418872"/>
            </a:xfrm>
            <a:prstGeom prst="rect">
              <a:avLst/>
            </a:prstGeom>
            <a:noFill/>
            <a:ln w="9525">
              <a:noFill/>
              <a:miter lim="800000"/>
              <a:headEnd/>
              <a:tailEnd/>
            </a:ln>
            <a:effectLst/>
          </p:spPr>
        </p:pic>
        <p:pic>
          <p:nvPicPr>
            <p:cNvPr id="4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771031" y="1724018"/>
              <a:ext cx="213754" cy="418872"/>
            </a:xfrm>
            <a:prstGeom prst="rect">
              <a:avLst/>
            </a:prstGeom>
            <a:noFill/>
            <a:ln w="9525">
              <a:noFill/>
              <a:miter lim="800000"/>
              <a:headEnd/>
              <a:tailEnd/>
            </a:ln>
            <a:effectLst/>
          </p:spPr>
        </p:pic>
        <p:pic>
          <p:nvPicPr>
            <p:cNvPr id="4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62322" y="1876418"/>
              <a:ext cx="213754" cy="418872"/>
            </a:xfrm>
            <a:prstGeom prst="rect">
              <a:avLst/>
            </a:prstGeom>
            <a:noFill/>
            <a:ln w="9525">
              <a:noFill/>
              <a:miter lim="800000"/>
              <a:headEnd/>
              <a:tailEnd/>
            </a:ln>
            <a:effectLst/>
          </p:spPr>
        </p:pic>
        <p:pic>
          <p:nvPicPr>
            <p:cNvPr id="5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81595" y="1876418"/>
              <a:ext cx="213754" cy="418872"/>
            </a:xfrm>
            <a:prstGeom prst="rect">
              <a:avLst/>
            </a:prstGeom>
            <a:noFill/>
            <a:ln w="9525">
              <a:noFill/>
              <a:miter lim="800000"/>
              <a:headEnd/>
              <a:tailEnd/>
            </a:ln>
            <a:effectLst/>
          </p:spPr>
        </p:pic>
        <p:pic>
          <p:nvPicPr>
            <p:cNvPr id="5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429520" y="1876418"/>
              <a:ext cx="213754" cy="418872"/>
            </a:xfrm>
            <a:prstGeom prst="rect">
              <a:avLst/>
            </a:prstGeom>
            <a:noFill/>
            <a:ln w="9525">
              <a:noFill/>
              <a:miter lim="800000"/>
              <a:headEnd/>
              <a:tailEnd/>
            </a:ln>
            <a:effectLst/>
          </p:spPr>
        </p:pic>
      </p:grpSp>
      <p:grpSp>
        <p:nvGrpSpPr>
          <p:cNvPr id="52" name="组合 323"/>
          <p:cNvGrpSpPr/>
          <p:nvPr/>
        </p:nvGrpSpPr>
        <p:grpSpPr>
          <a:xfrm>
            <a:off x="6358729" y="1610671"/>
            <a:ext cx="1228166" cy="723672"/>
            <a:chOff x="7429520" y="1571618"/>
            <a:chExt cx="1637555" cy="723672"/>
          </a:xfrm>
        </p:grpSpPr>
        <p:pic>
          <p:nvPicPr>
            <p:cNvPr id="5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19959" y="1571618"/>
              <a:ext cx="213754" cy="418872"/>
            </a:xfrm>
            <a:prstGeom prst="rect">
              <a:avLst/>
            </a:prstGeom>
            <a:noFill/>
            <a:ln w="9525">
              <a:noFill/>
              <a:miter lim="800000"/>
              <a:headEnd/>
              <a:tailEnd/>
            </a:ln>
            <a:effectLst/>
          </p:spPr>
        </p:pic>
        <p:pic>
          <p:nvPicPr>
            <p:cNvPr id="5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742757" y="1724018"/>
              <a:ext cx="213754" cy="418872"/>
            </a:xfrm>
            <a:prstGeom prst="rect">
              <a:avLst/>
            </a:prstGeom>
            <a:noFill/>
            <a:ln w="9525">
              <a:noFill/>
              <a:miter lim="800000"/>
              <a:headEnd/>
              <a:tailEnd/>
            </a:ln>
            <a:effectLst/>
          </p:spPr>
        </p:pic>
        <p:pic>
          <p:nvPicPr>
            <p:cNvPr id="5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853321" y="1876418"/>
              <a:ext cx="213754" cy="418872"/>
            </a:xfrm>
            <a:prstGeom prst="rect">
              <a:avLst/>
            </a:prstGeom>
            <a:noFill/>
            <a:ln w="9525">
              <a:noFill/>
              <a:miter lim="800000"/>
              <a:headEnd/>
              <a:tailEnd/>
            </a:ln>
            <a:effectLst/>
          </p:spPr>
        </p:pic>
        <p:pic>
          <p:nvPicPr>
            <p:cNvPr id="5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14778" y="1571618"/>
              <a:ext cx="213754" cy="418872"/>
            </a:xfrm>
            <a:prstGeom prst="rect">
              <a:avLst/>
            </a:prstGeom>
            <a:noFill/>
            <a:ln w="9525">
              <a:noFill/>
              <a:miter lim="800000"/>
              <a:headEnd/>
              <a:tailEnd/>
            </a:ln>
            <a:effectLst/>
          </p:spPr>
        </p:pic>
        <p:pic>
          <p:nvPicPr>
            <p:cNvPr id="5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34051" y="1571618"/>
              <a:ext cx="213754" cy="418872"/>
            </a:xfrm>
            <a:prstGeom prst="rect">
              <a:avLst/>
            </a:prstGeom>
            <a:noFill/>
            <a:ln w="9525">
              <a:noFill/>
              <a:miter lim="800000"/>
              <a:headEnd/>
              <a:tailEnd/>
            </a:ln>
            <a:effectLst/>
          </p:spPr>
        </p:pic>
        <p:pic>
          <p:nvPicPr>
            <p:cNvPr id="5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337576" y="1724018"/>
              <a:ext cx="213754" cy="418872"/>
            </a:xfrm>
            <a:prstGeom prst="rect">
              <a:avLst/>
            </a:prstGeom>
            <a:noFill/>
            <a:ln w="9525">
              <a:noFill/>
              <a:miter lim="800000"/>
              <a:headEnd/>
              <a:tailEnd/>
            </a:ln>
            <a:effectLst/>
          </p:spPr>
        </p:pic>
        <p:pic>
          <p:nvPicPr>
            <p:cNvPr id="5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56849" y="1724018"/>
              <a:ext cx="213754" cy="418872"/>
            </a:xfrm>
            <a:prstGeom prst="rect">
              <a:avLst/>
            </a:prstGeom>
            <a:noFill/>
            <a:ln w="9525">
              <a:noFill/>
              <a:miter lim="800000"/>
              <a:headEnd/>
              <a:tailEnd/>
            </a:ln>
            <a:effectLst/>
          </p:spPr>
        </p:pic>
        <p:pic>
          <p:nvPicPr>
            <p:cNvPr id="6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48140" y="1876418"/>
              <a:ext cx="213754" cy="418872"/>
            </a:xfrm>
            <a:prstGeom prst="rect">
              <a:avLst/>
            </a:prstGeom>
            <a:noFill/>
            <a:ln w="9525">
              <a:noFill/>
              <a:miter lim="800000"/>
              <a:headEnd/>
              <a:tailEnd/>
            </a:ln>
            <a:effectLst/>
          </p:spPr>
        </p:pic>
        <p:pic>
          <p:nvPicPr>
            <p:cNvPr id="6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67413" y="1876418"/>
              <a:ext cx="213754" cy="418872"/>
            </a:xfrm>
            <a:prstGeom prst="rect">
              <a:avLst/>
            </a:prstGeom>
            <a:noFill/>
            <a:ln w="9525">
              <a:noFill/>
              <a:miter lim="800000"/>
              <a:headEnd/>
              <a:tailEnd/>
            </a:ln>
            <a:effectLst/>
          </p:spPr>
        </p:pic>
        <p:pic>
          <p:nvPicPr>
            <p:cNvPr id="6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34141" y="1571618"/>
              <a:ext cx="213754" cy="418872"/>
            </a:xfrm>
            <a:prstGeom prst="rect">
              <a:avLst/>
            </a:prstGeom>
            <a:noFill/>
            <a:ln w="9525">
              <a:noFill/>
              <a:miter lim="800000"/>
              <a:headEnd/>
              <a:tailEnd/>
            </a:ln>
            <a:effectLst/>
          </p:spPr>
        </p:pic>
        <p:pic>
          <p:nvPicPr>
            <p:cNvPr id="6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53414" y="1571618"/>
              <a:ext cx="213754" cy="418872"/>
            </a:xfrm>
            <a:prstGeom prst="rect">
              <a:avLst/>
            </a:prstGeom>
            <a:noFill/>
            <a:ln w="9525">
              <a:noFill/>
              <a:miter lim="800000"/>
              <a:headEnd/>
              <a:tailEnd/>
            </a:ln>
            <a:effectLst/>
          </p:spPr>
        </p:pic>
        <p:pic>
          <p:nvPicPr>
            <p:cNvPr id="6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956939" y="1724018"/>
              <a:ext cx="213754" cy="418872"/>
            </a:xfrm>
            <a:prstGeom prst="rect">
              <a:avLst/>
            </a:prstGeom>
            <a:noFill/>
            <a:ln w="9525">
              <a:noFill/>
              <a:miter lim="800000"/>
              <a:headEnd/>
              <a:tailEnd/>
            </a:ln>
            <a:effectLst/>
          </p:spPr>
        </p:pic>
        <p:pic>
          <p:nvPicPr>
            <p:cNvPr id="6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176212" y="1724018"/>
              <a:ext cx="213754" cy="418872"/>
            </a:xfrm>
            <a:prstGeom prst="rect">
              <a:avLst/>
            </a:prstGeom>
            <a:noFill/>
            <a:ln w="9525">
              <a:noFill/>
              <a:miter lim="800000"/>
              <a:headEnd/>
              <a:tailEnd/>
            </a:ln>
            <a:effectLst/>
          </p:spPr>
        </p:pic>
        <p:pic>
          <p:nvPicPr>
            <p:cNvPr id="6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67503" y="1876418"/>
              <a:ext cx="213754" cy="418872"/>
            </a:xfrm>
            <a:prstGeom prst="rect">
              <a:avLst/>
            </a:prstGeom>
            <a:noFill/>
            <a:ln w="9525">
              <a:noFill/>
              <a:miter lim="800000"/>
              <a:headEnd/>
              <a:tailEnd/>
            </a:ln>
            <a:effectLst/>
          </p:spPr>
        </p:pic>
        <p:pic>
          <p:nvPicPr>
            <p:cNvPr id="6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86776" y="1876418"/>
              <a:ext cx="213754" cy="418872"/>
            </a:xfrm>
            <a:prstGeom prst="rect">
              <a:avLst/>
            </a:prstGeom>
            <a:noFill/>
            <a:ln w="9525">
              <a:noFill/>
              <a:miter lim="800000"/>
              <a:headEnd/>
              <a:tailEnd/>
            </a:ln>
            <a:effectLst/>
          </p:spPr>
        </p:pic>
        <p:pic>
          <p:nvPicPr>
            <p:cNvPr id="6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48233" y="1571618"/>
              <a:ext cx="213754" cy="418872"/>
            </a:xfrm>
            <a:prstGeom prst="rect">
              <a:avLst/>
            </a:prstGeom>
            <a:noFill/>
            <a:ln w="9525">
              <a:noFill/>
              <a:miter lim="800000"/>
              <a:headEnd/>
              <a:tailEnd/>
            </a:ln>
            <a:effectLst/>
          </p:spPr>
        </p:pic>
        <p:pic>
          <p:nvPicPr>
            <p:cNvPr id="6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551758" y="1724018"/>
              <a:ext cx="213754" cy="418872"/>
            </a:xfrm>
            <a:prstGeom prst="rect">
              <a:avLst/>
            </a:prstGeom>
            <a:noFill/>
            <a:ln w="9525">
              <a:noFill/>
              <a:miter lim="800000"/>
              <a:headEnd/>
              <a:tailEnd/>
            </a:ln>
            <a:effectLst/>
          </p:spPr>
        </p:pic>
        <p:pic>
          <p:nvPicPr>
            <p:cNvPr id="7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771031" y="1724018"/>
              <a:ext cx="213754" cy="418872"/>
            </a:xfrm>
            <a:prstGeom prst="rect">
              <a:avLst/>
            </a:prstGeom>
            <a:noFill/>
            <a:ln w="9525">
              <a:noFill/>
              <a:miter lim="800000"/>
              <a:headEnd/>
              <a:tailEnd/>
            </a:ln>
            <a:effectLst/>
          </p:spPr>
        </p:pic>
        <p:pic>
          <p:nvPicPr>
            <p:cNvPr id="7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62322" y="1876418"/>
              <a:ext cx="213754" cy="418872"/>
            </a:xfrm>
            <a:prstGeom prst="rect">
              <a:avLst/>
            </a:prstGeom>
            <a:noFill/>
            <a:ln w="9525">
              <a:noFill/>
              <a:miter lim="800000"/>
              <a:headEnd/>
              <a:tailEnd/>
            </a:ln>
            <a:effectLst/>
          </p:spPr>
        </p:pic>
        <p:pic>
          <p:nvPicPr>
            <p:cNvPr id="7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81595" y="1876418"/>
              <a:ext cx="213754" cy="418872"/>
            </a:xfrm>
            <a:prstGeom prst="rect">
              <a:avLst/>
            </a:prstGeom>
            <a:noFill/>
            <a:ln w="9525">
              <a:noFill/>
              <a:miter lim="800000"/>
              <a:headEnd/>
              <a:tailEnd/>
            </a:ln>
            <a:effectLst/>
          </p:spPr>
        </p:pic>
        <p:pic>
          <p:nvPicPr>
            <p:cNvPr id="7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429520" y="1876418"/>
              <a:ext cx="213754" cy="418872"/>
            </a:xfrm>
            <a:prstGeom prst="rect">
              <a:avLst/>
            </a:prstGeom>
            <a:noFill/>
            <a:ln w="9525">
              <a:noFill/>
              <a:miter lim="800000"/>
              <a:headEnd/>
              <a:tailEnd/>
            </a:ln>
            <a:effectLst/>
          </p:spPr>
        </p:pic>
      </p:grpSp>
      <p:grpSp>
        <p:nvGrpSpPr>
          <p:cNvPr id="74" name="组合 345"/>
          <p:cNvGrpSpPr/>
          <p:nvPr/>
        </p:nvGrpSpPr>
        <p:grpSpPr>
          <a:xfrm>
            <a:off x="6358729" y="2610803"/>
            <a:ext cx="1228166" cy="723672"/>
            <a:chOff x="7429520" y="1571618"/>
            <a:chExt cx="1637555" cy="723672"/>
          </a:xfrm>
        </p:grpSpPr>
        <p:pic>
          <p:nvPicPr>
            <p:cNvPr id="7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19959" y="1571618"/>
              <a:ext cx="213754" cy="418872"/>
            </a:xfrm>
            <a:prstGeom prst="rect">
              <a:avLst/>
            </a:prstGeom>
            <a:noFill/>
            <a:ln w="9525">
              <a:noFill/>
              <a:miter lim="800000"/>
              <a:headEnd/>
              <a:tailEnd/>
            </a:ln>
            <a:effectLst/>
          </p:spPr>
        </p:pic>
        <p:pic>
          <p:nvPicPr>
            <p:cNvPr id="7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742757" y="1724018"/>
              <a:ext cx="213754" cy="418872"/>
            </a:xfrm>
            <a:prstGeom prst="rect">
              <a:avLst/>
            </a:prstGeom>
            <a:noFill/>
            <a:ln w="9525">
              <a:noFill/>
              <a:miter lim="800000"/>
              <a:headEnd/>
              <a:tailEnd/>
            </a:ln>
            <a:effectLst/>
          </p:spPr>
        </p:pic>
        <p:pic>
          <p:nvPicPr>
            <p:cNvPr id="7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853321" y="1876418"/>
              <a:ext cx="213754" cy="418872"/>
            </a:xfrm>
            <a:prstGeom prst="rect">
              <a:avLst/>
            </a:prstGeom>
            <a:noFill/>
            <a:ln w="9525">
              <a:noFill/>
              <a:miter lim="800000"/>
              <a:headEnd/>
              <a:tailEnd/>
            </a:ln>
            <a:effectLst/>
          </p:spPr>
        </p:pic>
        <p:pic>
          <p:nvPicPr>
            <p:cNvPr id="7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14778" y="1571618"/>
              <a:ext cx="213754" cy="418872"/>
            </a:xfrm>
            <a:prstGeom prst="rect">
              <a:avLst/>
            </a:prstGeom>
            <a:noFill/>
            <a:ln w="9525">
              <a:noFill/>
              <a:miter lim="800000"/>
              <a:headEnd/>
              <a:tailEnd/>
            </a:ln>
            <a:effectLst/>
          </p:spPr>
        </p:pic>
        <p:pic>
          <p:nvPicPr>
            <p:cNvPr id="7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34051" y="1571618"/>
              <a:ext cx="213754" cy="418872"/>
            </a:xfrm>
            <a:prstGeom prst="rect">
              <a:avLst/>
            </a:prstGeom>
            <a:noFill/>
            <a:ln w="9525">
              <a:noFill/>
              <a:miter lim="800000"/>
              <a:headEnd/>
              <a:tailEnd/>
            </a:ln>
            <a:effectLst/>
          </p:spPr>
        </p:pic>
        <p:pic>
          <p:nvPicPr>
            <p:cNvPr id="8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337576" y="1724018"/>
              <a:ext cx="213754" cy="418872"/>
            </a:xfrm>
            <a:prstGeom prst="rect">
              <a:avLst/>
            </a:prstGeom>
            <a:noFill/>
            <a:ln w="9525">
              <a:noFill/>
              <a:miter lim="800000"/>
              <a:headEnd/>
              <a:tailEnd/>
            </a:ln>
            <a:effectLst/>
          </p:spPr>
        </p:pic>
        <p:pic>
          <p:nvPicPr>
            <p:cNvPr id="8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56849" y="1724018"/>
              <a:ext cx="213754" cy="418872"/>
            </a:xfrm>
            <a:prstGeom prst="rect">
              <a:avLst/>
            </a:prstGeom>
            <a:noFill/>
            <a:ln w="9525">
              <a:noFill/>
              <a:miter lim="800000"/>
              <a:headEnd/>
              <a:tailEnd/>
            </a:ln>
            <a:effectLst/>
          </p:spPr>
        </p:pic>
        <p:pic>
          <p:nvPicPr>
            <p:cNvPr id="8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48140" y="1876418"/>
              <a:ext cx="213754" cy="418872"/>
            </a:xfrm>
            <a:prstGeom prst="rect">
              <a:avLst/>
            </a:prstGeom>
            <a:noFill/>
            <a:ln w="9525">
              <a:noFill/>
              <a:miter lim="800000"/>
              <a:headEnd/>
              <a:tailEnd/>
            </a:ln>
            <a:effectLst/>
          </p:spPr>
        </p:pic>
        <p:pic>
          <p:nvPicPr>
            <p:cNvPr id="8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67413" y="1876418"/>
              <a:ext cx="213754" cy="418872"/>
            </a:xfrm>
            <a:prstGeom prst="rect">
              <a:avLst/>
            </a:prstGeom>
            <a:noFill/>
            <a:ln w="9525">
              <a:noFill/>
              <a:miter lim="800000"/>
              <a:headEnd/>
              <a:tailEnd/>
            </a:ln>
            <a:effectLst/>
          </p:spPr>
        </p:pic>
        <p:pic>
          <p:nvPicPr>
            <p:cNvPr id="8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34141" y="1571618"/>
              <a:ext cx="213754" cy="418872"/>
            </a:xfrm>
            <a:prstGeom prst="rect">
              <a:avLst/>
            </a:prstGeom>
            <a:noFill/>
            <a:ln w="9525">
              <a:noFill/>
              <a:miter lim="800000"/>
              <a:headEnd/>
              <a:tailEnd/>
            </a:ln>
            <a:effectLst/>
          </p:spPr>
        </p:pic>
        <p:pic>
          <p:nvPicPr>
            <p:cNvPr id="8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53414" y="1571618"/>
              <a:ext cx="213754" cy="418872"/>
            </a:xfrm>
            <a:prstGeom prst="rect">
              <a:avLst/>
            </a:prstGeom>
            <a:noFill/>
            <a:ln w="9525">
              <a:noFill/>
              <a:miter lim="800000"/>
              <a:headEnd/>
              <a:tailEnd/>
            </a:ln>
            <a:effectLst/>
          </p:spPr>
        </p:pic>
        <p:pic>
          <p:nvPicPr>
            <p:cNvPr id="8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956939" y="1724018"/>
              <a:ext cx="213754" cy="418872"/>
            </a:xfrm>
            <a:prstGeom prst="rect">
              <a:avLst/>
            </a:prstGeom>
            <a:noFill/>
            <a:ln w="9525">
              <a:noFill/>
              <a:miter lim="800000"/>
              <a:headEnd/>
              <a:tailEnd/>
            </a:ln>
            <a:effectLst/>
          </p:spPr>
        </p:pic>
        <p:pic>
          <p:nvPicPr>
            <p:cNvPr id="8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176212" y="1724018"/>
              <a:ext cx="213754" cy="418872"/>
            </a:xfrm>
            <a:prstGeom prst="rect">
              <a:avLst/>
            </a:prstGeom>
            <a:noFill/>
            <a:ln w="9525">
              <a:noFill/>
              <a:miter lim="800000"/>
              <a:headEnd/>
              <a:tailEnd/>
            </a:ln>
            <a:effectLst/>
          </p:spPr>
        </p:pic>
        <p:pic>
          <p:nvPicPr>
            <p:cNvPr id="8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67503" y="1876418"/>
              <a:ext cx="213754" cy="418872"/>
            </a:xfrm>
            <a:prstGeom prst="rect">
              <a:avLst/>
            </a:prstGeom>
            <a:noFill/>
            <a:ln w="9525">
              <a:noFill/>
              <a:miter lim="800000"/>
              <a:headEnd/>
              <a:tailEnd/>
            </a:ln>
            <a:effectLst/>
          </p:spPr>
        </p:pic>
        <p:pic>
          <p:nvPicPr>
            <p:cNvPr id="8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86776" y="1876418"/>
              <a:ext cx="213754" cy="418872"/>
            </a:xfrm>
            <a:prstGeom prst="rect">
              <a:avLst/>
            </a:prstGeom>
            <a:noFill/>
            <a:ln w="9525">
              <a:noFill/>
              <a:miter lim="800000"/>
              <a:headEnd/>
              <a:tailEnd/>
            </a:ln>
            <a:effectLst/>
          </p:spPr>
        </p:pic>
        <p:pic>
          <p:nvPicPr>
            <p:cNvPr id="9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48233" y="1571618"/>
              <a:ext cx="213754" cy="418872"/>
            </a:xfrm>
            <a:prstGeom prst="rect">
              <a:avLst/>
            </a:prstGeom>
            <a:noFill/>
            <a:ln w="9525">
              <a:noFill/>
              <a:miter lim="800000"/>
              <a:headEnd/>
              <a:tailEnd/>
            </a:ln>
            <a:effectLst/>
          </p:spPr>
        </p:pic>
        <p:pic>
          <p:nvPicPr>
            <p:cNvPr id="9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551758" y="1724018"/>
              <a:ext cx="213754" cy="418872"/>
            </a:xfrm>
            <a:prstGeom prst="rect">
              <a:avLst/>
            </a:prstGeom>
            <a:noFill/>
            <a:ln w="9525">
              <a:noFill/>
              <a:miter lim="800000"/>
              <a:headEnd/>
              <a:tailEnd/>
            </a:ln>
            <a:effectLst/>
          </p:spPr>
        </p:pic>
        <p:pic>
          <p:nvPicPr>
            <p:cNvPr id="9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771031" y="1724018"/>
              <a:ext cx="213754" cy="418872"/>
            </a:xfrm>
            <a:prstGeom prst="rect">
              <a:avLst/>
            </a:prstGeom>
            <a:noFill/>
            <a:ln w="9525">
              <a:noFill/>
              <a:miter lim="800000"/>
              <a:headEnd/>
              <a:tailEnd/>
            </a:ln>
            <a:effectLst/>
          </p:spPr>
        </p:pic>
        <p:pic>
          <p:nvPicPr>
            <p:cNvPr id="9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62322" y="1876418"/>
              <a:ext cx="213754" cy="418872"/>
            </a:xfrm>
            <a:prstGeom prst="rect">
              <a:avLst/>
            </a:prstGeom>
            <a:noFill/>
            <a:ln w="9525">
              <a:noFill/>
              <a:miter lim="800000"/>
              <a:headEnd/>
              <a:tailEnd/>
            </a:ln>
            <a:effectLst/>
          </p:spPr>
        </p:pic>
        <p:pic>
          <p:nvPicPr>
            <p:cNvPr id="9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81595" y="1876418"/>
              <a:ext cx="213754" cy="418872"/>
            </a:xfrm>
            <a:prstGeom prst="rect">
              <a:avLst/>
            </a:prstGeom>
            <a:noFill/>
            <a:ln w="9525">
              <a:noFill/>
              <a:miter lim="800000"/>
              <a:headEnd/>
              <a:tailEnd/>
            </a:ln>
            <a:effectLst/>
          </p:spPr>
        </p:pic>
        <p:pic>
          <p:nvPicPr>
            <p:cNvPr id="9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429520" y="1876418"/>
              <a:ext cx="213754" cy="418872"/>
            </a:xfrm>
            <a:prstGeom prst="rect">
              <a:avLst/>
            </a:prstGeom>
            <a:noFill/>
            <a:ln w="9525">
              <a:noFill/>
              <a:miter lim="800000"/>
              <a:headEnd/>
              <a:tailEnd/>
            </a:ln>
            <a:effectLst/>
          </p:spPr>
        </p:pic>
      </p:grpSp>
      <p:grpSp>
        <p:nvGrpSpPr>
          <p:cNvPr id="96" name="组合 367"/>
          <p:cNvGrpSpPr/>
          <p:nvPr/>
        </p:nvGrpSpPr>
        <p:grpSpPr>
          <a:xfrm>
            <a:off x="3819496" y="2347726"/>
            <a:ext cx="642942" cy="690483"/>
            <a:chOff x="1319142" y="3857634"/>
            <a:chExt cx="857256" cy="690483"/>
          </a:xfrm>
        </p:grpSpPr>
        <p:pic>
          <p:nvPicPr>
            <p:cNvPr id="97" name="Picture 1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416551" y="3857634"/>
              <a:ext cx="616971" cy="527119"/>
            </a:xfrm>
            <a:prstGeom prst="rect">
              <a:avLst/>
            </a:prstGeom>
            <a:noFill/>
            <a:ln w="9525">
              <a:noFill/>
              <a:miter lim="800000"/>
              <a:headEnd/>
              <a:tailEnd/>
            </a:ln>
            <a:effectLst/>
          </p:spPr>
        </p:pic>
        <p:sp>
          <p:nvSpPr>
            <p:cNvPr id="98" name="TextBox 369"/>
            <p:cNvSpPr txBox="1"/>
            <p:nvPr/>
          </p:nvSpPr>
          <p:spPr>
            <a:xfrm>
              <a:off x="1319142" y="4340368"/>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校领导</a:t>
              </a:r>
            </a:p>
          </p:txBody>
        </p:sp>
      </p:grpSp>
      <p:cxnSp>
        <p:nvCxnSpPr>
          <p:cNvPr id="99" name="直接连接符 98"/>
          <p:cNvCxnSpPr>
            <a:stCxn id="97" idx="3"/>
            <a:endCxn id="73" idx="1"/>
          </p:cNvCxnSpPr>
          <p:nvPr/>
        </p:nvCxnSpPr>
        <p:spPr>
          <a:xfrm flipV="1">
            <a:off x="4355281" y="2124907"/>
            <a:ext cx="2003448" cy="486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直接连接符 99"/>
          <p:cNvCxnSpPr>
            <a:stCxn id="97" idx="3"/>
            <a:endCxn id="95" idx="1"/>
          </p:cNvCxnSpPr>
          <p:nvPr/>
        </p:nvCxnSpPr>
        <p:spPr>
          <a:xfrm>
            <a:off x="4355281" y="2611286"/>
            <a:ext cx="2003448" cy="513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直接连接符 100"/>
          <p:cNvCxnSpPr>
            <a:stCxn id="97" idx="3"/>
            <a:endCxn id="28" idx="1"/>
          </p:cNvCxnSpPr>
          <p:nvPr/>
        </p:nvCxnSpPr>
        <p:spPr>
          <a:xfrm flipV="1">
            <a:off x="4355281" y="1149302"/>
            <a:ext cx="284820" cy="14619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直接连接符 101"/>
          <p:cNvCxnSpPr>
            <a:stCxn id="97" idx="3"/>
            <a:endCxn id="119" idx="1"/>
          </p:cNvCxnSpPr>
          <p:nvPr/>
        </p:nvCxnSpPr>
        <p:spPr>
          <a:xfrm>
            <a:off x="4355281" y="2611286"/>
            <a:ext cx="182705" cy="18504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直接连接符 102"/>
          <p:cNvCxnSpPr>
            <a:stCxn id="97" idx="3"/>
            <a:endCxn id="115" idx="1"/>
          </p:cNvCxnSpPr>
          <p:nvPr/>
        </p:nvCxnSpPr>
        <p:spPr>
          <a:xfrm>
            <a:off x="4355281" y="2611286"/>
            <a:ext cx="820604" cy="53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直接连接符 103"/>
          <p:cNvCxnSpPr>
            <a:stCxn id="28" idx="3"/>
            <a:endCxn id="117" idx="1"/>
          </p:cNvCxnSpPr>
          <p:nvPr/>
        </p:nvCxnSpPr>
        <p:spPr>
          <a:xfrm>
            <a:off x="4907993" y="1149302"/>
            <a:ext cx="642942" cy="15158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直接连接符 104"/>
          <p:cNvCxnSpPr>
            <a:stCxn id="117" idx="1"/>
            <a:endCxn id="119" idx="3"/>
          </p:cNvCxnSpPr>
          <p:nvPr/>
        </p:nvCxnSpPr>
        <p:spPr>
          <a:xfrm rot="10800000" flipV="1">
            <a:off x="4961571" y="2665136"/>
            <a:ext cx="589364" cy="1796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直接连接符 105"/>
          <p:cNvCxnSpPr>
            <a:stCxn id="29" idx="0"/>
            <a:endCxn id="120" idx="0"/>
          </p:cNvCxnSpPr>
          <p:nvPr/>
        </p:nvCxnSpPr>
        <p:spPr>
          <a:xfrm flipH="1">
            <a:off x="4747258" y="1425394"/>
            <a:ext cx="53578" cy="3296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直接连接符 106"/>
          <p:cNvCxnSpPr>
            <a:stCxn id="28" idx="3"/>
            <a:endCxn id="73" idx="1"/>
          </p:cNvCxnSpPr>
          <p:nvPr/>
        </p:nvCxnSpPr>
        <p:spPr>
          <a:xfrm>
            <a:off x="4907994" y="1149301"/>
            <a:ext cx="1450735" cy="9756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直接连接符 107"/>
          <p:cNvCxnSpPr>
            <a:stCxn id="28" idx="3"/>
            <a:endCxn id="95" idx="1"/>
          </p:cNvCxnSpPr>
          <p:nvPr/>
        </p:nvCxnSpPr>
        <p:spPr>
          <a:xfrm>
            <a:off x="4907994" y="1149302"/>
            <a:ext cx="1450735" cy="19757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直接连接符 108"/>
          <p:cNvCxnSpPr>
            <a:stCxn id="119" idx="3"/>
            <a:endCxn id="95" idx="1"/>
          </p:cNvCxnSpPr>
          <p:nvPr/>
        </p:nvCxnSpPr>
        <p:spPr>
          <a:xfrm flipV="1">
            <a:off x="4961573" y="3125040"/>
            <a:ext cx="1397156" cy="13367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直接连接符 109"/>
          <p:cNvCxnSpPr>
            <a:stCxn id="119" idx="3"/>
            <a:endCxn id="73" idx="1"/>
          </p:cNvCxnSpPr>
          <p:nvPr/>
        </p:nvCxnSpPr>
        <p:spPr>
          <a:xfrm flipV="1">
            <a:off x="4961573" y="2124908"/>
            <a:ext cx="1397156" cy="23368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直接连接符 110"/>
          <p:cNvCxnSpPr>
            <a:stCxn id="117" idx="3"/>
            <a:endCxn id="73" idx="1"/>
          </p:cNvCxnSpPr>
          <p:nvPr/>
        </p:nvCxnSpPr>
        <p:spPr>
          <a:xfrm flipV="1">
            <a:off x="5872407" y="2124908"/>
            <a:ext cx="486322" cy="5402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直接连接符 111"/>
          <p:cNvCxnSpPr>
            <a:stCxn id="117" idx="3"/>
            <a:endCxn id="95" idx="1"/>
          </p:cNvCxnSpPr>
          <p:nvPr/>
        </p:nvCxnSpPr>
        <p:spPr>
          <a:xfrm>
            <a:off x="5872407" y="2665137"/>
            <a:ext cx="486322" cy="4599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直接连接符 112"/>
          <p:cNvCxnSpPr>
            <a:stCxn id="73" idx="1"/>
            <a:endCxn id="95" idx="1"/>
          </p:cNvCxnSpPr>
          <p:nvPr/>
        </p:nvCxnSpPr>
        <p:spPr>
          <a:xfrm rot="10800000" flipV="1">
            <a:off x="6358728" y="2124908"/>
            <a:ext cx="1191" cy="1000132"/>
          </a:xfrm>
          <a:prstGeom prst="line">
            <a:avLst/>
          </a:prstGeom>
        </p:spPr>
        <p:style>
          <a:lnRef idx="1">
            <a:schemeClr val="accent1"/>
          </a:lnRef>
          <a:fillRef idx="0">
            <a:schemeClr val="accent1"/>
          </a:fillRef>
          <a:effectRef idx="0">
            <a:schemeClr val="accent1"/>
          </a:effectRef>
          <a:fontRef idx="minor">
            <a:schemeClr val="tx1"/>
          </a:fontRef>
        </p:style>
      </p:cxnSp>
      <p:grpSp>
        <p:nvGrpSpPr>
          <p:cNvPr id="114" name="组合 252"/>
          <p:cNvGrpSpPr/>
          <p:nvPr/>
        </p:nvGrpSpPr>
        <p:grpSpPr>
          <a:xfrm>
            <a:off x="5175885" y="2396491"/>
            <a:ext cx="696521" cy="707815"/>
            <a:chOff x="1285852" y="2000246"/>
            <a:chExt cx="928694" cy="707815"/>
          </a:xfrm>
        </p:grpSpPr>
        <p:pic>
          <p:nvPicPr>
            <p:cNvPr id="115"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285852" y="2000246"/>
              <a:ext cx="428628" cy="537294"/>
            </a:xfrm>
            <a:prstGeom prst="rect">
              <a:avLst/>
            </a:prstGeom>
            <a:noFill/>
            <a:ln w="9525">
              <a:noFill/>
              <a:miter lim="800000"/>
              <a:headEnd/>
              <a:tailEnd/>
            </a:ln>
            <a:effectLst/>
          </p:spPr>
        </p:pic>
        <p:sp>
          <p:nvSpPr>
            <p:cNvPr id="116" name="TextBox 254"/>
            <p:cNvSpPr txBox="1"/>
            <p:nvPr/>
          </p:nvSpPr>
          <p:spPr>
            <a:xfrm>
              <a:off x="1357291" y="2500312"/>
              <a:ext cx="857255"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教师</a:t>
              </a:r>
            </a:p>
          </p:txBody>
        </p:sp>
        <p:pic>
          <p:nvPicPr>
            <p:cNvPr id="117"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785918" y="2000246"/>
              <a:ext cx="428628" cy="537294"/>
            </a:xfrm>
            <a:prstGeom prst="rect">
              <a:avLst/>
            </a:prstGeom>
            <a:noFill/>
            <a:ln w="9525">
              <a:noFill/>
              <a:miter lim="800000"/>
              <a:headEnd/>
              <a:tailEnd/>
            </a:ln>
            <a:effectLst/>
          </p:spPr>
        </p:pic>
      </p:grpSp>
      <p:grpSp>
        <p:nvGrpSpPr>
          <p:cNvPr id="118" name="组合 256"/>
          <p:cNvGrpSpPr/>
          <p:nvPr/>
        </p:nvGrpSpPr>
        <p:grpSpPr>
          <a:xfrm>
            <a:off x="4425787" y="4187110"/>
            <a:ext cx="642942" cy="742659"/>
            <a:chOff x="1643042" y="2928940"/>
            <a:chExt cx="857256" cy="742659"/>
          </a:xfrm>
        </p:grpSpPr>
        <p:pic>
          <p:nvPicPr>
            <p:cNvPr id="119" name="Picture 8"/>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792641" y="2928940"/>
              <a:ext cx="564781" cy="549307"/>
            </a:xfrm>
            <a:prstGeom prst="rect">
              <a:avLst/>
            </a:prstGeom>
            <a:noFill/>
            <a:ln w="9525">
              <a:noFill/>
              <a:miter lim="800000"/>
              <a:headEnd/>
              <a:tailEnd/>
            </a:ln>
            <a:effectLst/>
          </p:spPr>
        </p:pic>
        <p:sp>
          <p:nvSpPr>
            <p:cNvPr id="120" name="TextBox 258"/>
            <p:cNvSpPr txBox="1"/>
            <p:nvPr/>
          </p:nvSpPr>
          <p:spPr>
            <a:xfrm>
              <a:off x="1643042" y="3463850"/>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专业室</a:t>
              </a:r>
            </a:p>
          </p:txBody>
        </p:sp>
      </p:grpSp>
      <p:sp>
        <p:nvSpPr>
          <p:cNvPr id="121" name="剪去单角的矩形 120"/>
          <p:cNvSpPr/>
          <p:nvPr/>
        </p:nvSpPr>
        <p:spPr>
          <a:xfrm flipH="1">
            <a:off x="6033142" y="3539498"/>
            <a:ext cx="1393041" cy="500066"/>
          </a:xfrm>
          <a:prstGeom prst="snip1Rect">
            <a:avLst>
              <a:gd name="adj" fmla="val 5000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信息网状传输</a:t>
            </a:r>
            <a:endParaRPr lang="en-US" altLang="zh-CN" sz="900" b="1" dirty="0">
              <a:latin typeface="微软雅黑" pitchFamily="34" charset="-122"/>
              <a:ea typeface="微软雅黑" pitchFamily="34" charset="-122"/>
            </a:endParaRPr>
          </a:p>
          <a:p>
            <a:pPr algn="ctr"/>
            <a:endParaRPr lang="zh-CN" altLang="en-US" sz="900" b="1" dirty="0">
              <a:latin typeface="微软雅黑" pitchFamily="34" charset="-122"/>
              <a:ea typeface="微软雅黑" pitchFamily="34" charset="-122"/>
            </a:endParaRPr>
          </a:p>
        </p:txBody>
      </p:sp>
      <p:sp>
        <p:nvSpPr>
          <p:cNvPr id="122" name="线形标注 1 121"/>
          <p:cNvSpPr/>
          <p:nvPr/>
        </p:nvSpPr>
        <p:spPr>
          <a:xfrm flipH="1">
            <a:off x="3350695" y="1310645"/>
            <a:ext cx="1050151" cy="491725"/>
          </a:xfrm>
          <a:prstGeom prst="borderCallout1">
            <a:avLst>
              <a:gd name="adj1" fmla="val 36528"/>
              <a:gd name="adj2" fmla="val 556"/>
              <a:gd name="adj3" fmla="val -19067"/>
              <a:gd name="adj4" fmla="val -2836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加速信息流转</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辅以自动化处理</a:t>
            </a:r>
          </a:p>
        </p:txBody>
      </p:sp>
      <p:sp>
        <p:nvSpPr>
          <p:cNvPr id="123" name="线形标注 1 122"/>
          <p:cNvSpPr/>
          <p:nvPr/>
        </p:nvSpPr>
        <p:spPr>
          <a:xfrm flipH="1">
            <a:off x="3130772" y="4288869"/>
            <a:ext cx="964413" cy="354939"/>
          </a:xfrm>
          <a:prstGeom prst="borderCallout1">
            <a:avLst>
              <a:gd name="adj1" fmla="val 52984"/>
              <a:gd name="adj2" fmla="val 596"/>
              <a:gd name="adj3" fmla="val 86283"/>
              <a:gd name="adj4" fmla="val -56736"/>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提升审批进程</a:t>
            </a:r>
          </a:p>
        </p:txBody>
      </p:sp>
      <p:sp>
        <p:nvSpPr>
          <p:cNvPr id="124" name="线形标注 1 123"/>
          <p:cNvSpPr/>
          <p:nvPr/>
        </p:nvSpPr>
        <p:spPr>
          <a:xfrm flipH="1">
            <a:off x="5872405" y="824853"/>
            <a:ext cx="1075266" cy="463319"/>
          </a:xfrm>
          <a:prstGeom prst="borderCallout1">
            <a:avLst>
              <a:gd name="adj1" fmla="val 46557"/>
              <a:gd name="adj2" fmla="val 99652"/>
              <a:gd name="adj3" fmla="val 63612"/>
              <a:gd name="adj4" fmla="val 192777"/>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历史设置可复用</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较少重复性工作</a:t>
            </a:r>
          </a:p>
        </p:txBody>
      </p:sp>
      <p:sp>
        <p:nvSpPr>
          <p:cNvPr id="125" name="线形标注 1 124"/>
          <p:cNvSpPr/>
          <p:nvPr/>
        </p:nvSpPr>
        <p:spPr>
          <a:xfrm flipH="1">
            <a:off x="5442986" y="4182952"/>
            <a:ext cx="1089552" cy="431211"/>
          </a:xfrm>
          <a:prstGeom prst="borderCallout1">
            <a:avLst>
              <a:gd name="adj1" fmla="val 44993"/>
              <a:gd name="adj2" fmla="val 100633"/>
              <a:gd name="adj3" fmla="val 93600"/>
              <a:gd name="adj4" fmla="val 15064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信息可存案留底</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便于分析及跟踪</a:t>
            </a:r>
          </a:p>
        </p:txBody>
      </p:sp>
      <p:sp>
        <p:nvSpPr>
          <p:cNvPr id="126" name="圆角矩形 125"/>
          <p:cNvSpPr/>
          <p:nvPr/>
        </p:nvSpPr>
        <p:spPr>
          <a:xfrm>
            <a:off x="8100392" y="677589"/>
            <a:ext cx="533598" cy="4148911"/>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27" name="左箭头 126"/>
          <p:cNvSpPr/>
          <p:nvPr/>
        </p:nvSpPr>
        <p:spPr>
          <a:xfrm>
            <a:off x="7674552" y="1810860"/>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5035843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up)">
                                      <p:cBhvr>
                                        <p:cTn id="10" dur="500"/>
                                        <p:tgtEl>
                                          <p:spTgt spid="30"/>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up)">
                                      <p:cBhvr>
                                        <p:cTn id="14" dur="500"/>
                                        <p:tgtEl>
                                          <p:spTgt spid="18"/>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par>
                                <p:cTn id="22" presetID="22" presetClass="entr" presetSubtype="1"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par>
                                <p:cTn id="25" presetID="22" presetClass="entr" presetSubtype="1"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par>
                                <p:cTn id="28" presetID="22" presetClass="entr" presetSubtype="1"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up)">
                                      <p:cBhvr>
                                        <p:cTn id="35" dur="500"/>
                                        <p:tgtEl>
                                          <p:spTgt spid="4"/>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wipe(up)">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500"/>
                                        <p:tgtEl>
                                          <p:spTgt spid="22"/>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500"/>
                                        <p:tgtEl>
                                          <p:spTgt spid="24"/>
                                        </p:tgtEl>
                                      </p:cBhvr>
                                    </p:animEffect>
                                  </p:childTnLst>
                                </p:cTn>
                              </p:par>
                            </p:childTnLst>
                          </p:cTn>
                        </p:par>
                        <p:par>
                          <p:cTn id="52" fill="hold">
                            <p:stCondLst>
                              <p:cond delay="1500"/>
                            </p:stCondLst>
                            <p:childTnLst>
                              <p:par>
                                <p:cTn id="53" presetID="22" presetClass="entr" presetSubtype="8"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left)">
                                      <p:cBhvr>
                                        <p:cTn id="55" dur="500"/>
                                        <p:tgtEl>
                                          <p:spTgt spid="25"/>
                                        </p:tgtEl>
                                      </p:cBhvr>
                                    </p:animEffect>
                                  </p:childTnLst>
                                </p:cTn>
                              </p:par>
                            </p:childTnLst>
                          </p:cTn>
                        </p:par>
                        <p:par>
                          <p:cTn id="56" fill="hold">
                            <p:stCondLst>
                              <p:cond delay="2000"/>
                            </p:stCondLst>
                            <p:childTnLst>
                              <p:par>
                                <p:cTn id="57" presetID="22" presetClass="entr" presetSubtype="1"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up)">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500"/>
                                        <p:tgtEl>
                                          <p:spTgt spid="22"/>
                                        </p:tgtEl>
                                      </p:cBhvr>
                                    </p:animEffect>
                                    <p:set>
                                      <p:cBhvr>
                                        <p:cTn id="64" dur="1" fill="hold">
                                          <p:stCondLst>
                                            <p:cond delay="499"/>
                                          </p:stCondLst>
                                        </p:cTn>
                                        <p:tgtEl>
                                          <p:spTgt spid="22"/>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500"/>
                                        <p:tgtEl>
                                          <p:spTgt spid="23"/>
                                        </p:tgtEl>
                                      </p:cBhvr>
                                    </p:animEffect>
                                    <p:set>
                                      <p:cBhvr>
                                        <p:cTn id="67" dur="1" fill="hold">
                                          <p:stCondLst>
                                            <p:cond delay="499"/>
                                          </p:stCondLst>
                                        </p:cTn>
                                        <p:tgtEl>
                                          <p:spTgt spid="23"/>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24"/>
                                        </p:tgtEl>
                                      </p:cBhvr>
                                    </p:animEffect>
                                    <p:set>
                                      <p:cBhvr>
                                        <p:cTn id="70" dur="1" fill="hold">
                                          <p:stCondLst>
                                            <p:cond delay="499"/>
                                          </p:stCondLst>
                                        </p:cTn>
                                        <p:tgtEl>
                                          <p:spTgt spid="24"/>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25"/>
                                        </p:tgtEl>
                                      </p:cBhvr>
                                    </p:animEffect>
                                    <p:set>
                                      <p:cBhvr>
                                        <p:cTn id="73" dur="1" fill="hold">
                                          <p:stCondLst>
                                            <p:cond delay="499"/>
                                          </p:stCondLst>
                                        </p:cTn>
                                        <p:tgtEl>
                                          <p:spTgt spid="25"/>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0" presetClass="path" presetSubtype="0" accel="50000" decel="50000" fill="hold" nodeType="clickEffect">
                                  <p:stCondLst>
                                    <p:cond delay="0"/>
                                  </p:stCondLst>
                                  <p:childTnLst>
                                    <p:animMotion origin="layout" path="M 1.66667E-6 -2.83951E-6 L 0.29132 -0.25216 " pathEditMode="relative" rAng="0" ptsTypes="AA">
                                      <p:cBhvr>
                                        <p:cTn id="77" dur="500" fill="hold"/>
                                        <p:tgtEl>
                                          <p:spTgt spid="15"/>
                                        </p:tgtEl>
                                        <p:attrNameLst>
                                          <p:attrName>ppt_x</p:attrName>
                                          <p:attrName>ppt_y</p:attrName>
                                        </p:attrNameLst>
                                      </p:cBhvr>
                                      <p:rCtr x="14566" y="-12623"/>
                                    </p:animMotion>
                                  </p:childTnLst>
                                </p:cTn>
                              </p:par>
                              <p:par>
                                <p:cTn id="78" presetID="0" presetClass="path" presetSubtype="0" accel="50000" decel="50000" fill="hold" nodeType="withEffect">
                                  <p:stCondLst>
                                    <p:cond delay="0"/>
                                  </p:stCondLst>
                                  <p:childTnLst>
                                    <p:animMotion origin="layout" path="M -8.33333E-7 1.23457E-7 L 0.36007 0.27469 " pathEditMode="relative" rAng="0" ptsTypes="AA">
                                      <p:cBhvr>
                                        <p:cTn id="79" dur="500" fill="hold"/>
                                        <p:tgtEl>
                                          <p:spTgt spid="12"/>
                                        </p:tgtEl>
                                        <p:attrNameLst>
                                          <p:attrName>ppt_x</p:attrName>
                                          <p:attrName>ppt_y</p:attrName>
                                        </p:attrNameLst>
                                      </p:cBhvr>
                                      <p:rCtr x="18003" y="13735"/>
                                    </p:animMotion>
                                  </p:childTnLst>
                                </p:cTn>
                              </p:par>
                              <p:par>
                                <p:cTn id="80" presetID="0" presetClass="path" presetSubtype="0" accel="50000" decel="50000" fill="hold" nodeType="withEffect">
                                  <p:stCondLst>
                                    <p:cond delay="0"/>
                                  </p:stCondLst>
                                  <p:childTnLst>
                                    <p:animMotion origin="layout" path="M 4.16667E-6 -3.08642E-6 L 0.42257 -0.38487 " pathEditMode="relative" rAng="0" ptsTypes="AA">
                                      <p:cBhvr>
                                        <p:cTn id="81" dur="500" fill="hold"/>
                                        <p:tgtEl>
                                          <p:spTgt spid="8"/>
                                        </p:tgtEl>
                                        <p:attrNameLst>
                                          <p:attrName>ppt_x</p:attrName>
                                          <p:attrName>ppt_y</p:attrName>
                                        </p:attrNameLst>
                                      </p:cBhvr>
                                      <p:rCtr x="21128" y="-19259"/>
                                    </p:animMotion>
                                  </p:childTnLst>
                                </p:cTn>
                              </p:par>
                              <p:par>
                                <p:cTn id="82" presetID="0" presetClass="path" presetSubtype="0" accel="50000" decel="50000" fill="hold" nodeType="withEffect">
                                  <p:stCondLst>
                                    <p:cond delay="0"/>
                                  </p:stCondLst>
                                  <p:childTnLst>
                                    <p:animMotion origin="layout" path="M 3.05556E-6 -4.07407E-6 L 0.5118 0.09784 " pathEditMode="relative" rAng="0" ptsTypes="AA">
                                      <p:cBhvr>
                                        <p:cTn id="83" dur="500" fill="hold"/>
                                        <p:tgtEl>
                                          <p:spTgt spid="18"/>
                                        </p:tgtEl>
                                        <p:attrNameLst>
                                          <p:attrName>ppt_x</p:attrName>
                                          <p:attrName>ppt_y</p:attrName>
                                        </p:attrNameLst>
                                      </p:cBhvr>
                                      <p:rCtr x="25590" y="4877"/>
                                    </p:animMotion>
                                  </p:childTnLst>
                                </p:cTn>
                              </p:par>
                              <p:par>
                                <p:cTn id="84" presetID="0" presetClass="path" presetSubtype="0" accel="50000" decel="50000" fill="hold" nodeType="withEffect">
                                  <p:stCondLst>
                                    <p:cond delay="0"/>
                                  </p:stCondLst>
                                  <p:childTnLst>
                                    <p:animMotion origin="layout" path="M -1.38889E-6 3.7037E-6 L 0.7875 0.26605 " pathEditMode="relative" rAng="0" ptsTypes="AA">
                                      <p:cBhvr>
                                        <p:cTn id="85" dur="500" fill="hold"/>
                                        <p:tgtEl>
                                          <p:spTgt spid="30"/>
                                        </p:tgtEl>
                                        <p:attrNameLst>
                                          <p:attrName>ppt_x</p:attrName>
                                          <p:attrName>ppt_y</p:attrName>
                                        </p:attrNameLst>
                                      </p:cBhvr>
                                      <p:rCtr x="39375" y="13302"/>
                                    </p:animMotion>
                                  </p:childTnLst>
                                </p:cTn>
                              </p:par>
                              <p:par>
                                <p:cTn id="86" presetID="1" presetClass="exit" presetSubtype="0" fill="hold" nodeType="withEffect">
                                  <p:stCondLst>
                                    <p:cond delay="0"/>
                                  </p:stCondLst>
                                  <p:childTnLst>
                                    <p:set>
                                      <p:cBhvr>
                                        <p:cTn id="87" dur="1" fill="hold">
                                          <p:stCondLst>
                                            <p:cond delay="0"/>
                                          </p:stCondLst>
                                        </p:cTn>
                                        <p:tgtEl>
                                          <p:spTgt spid="30"/>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18"/>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12"/>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8"/>
                                        </p:tgtEl>
                                        <p:attrNameLst>
                                          <p:attrName>style.visibility</p:attrName>
                                        </p:attrNameLst>
                                      </p:cBhvr>
                                      <p:to>
                                        <p:strVal val="hidden"/>
                                      </p:to>
                                    </p:set>
                                  </p:childTnLst>
                                </p:cTn>
                              </p:par>
                              <p:par>
                                <p:cTn id="94" presetID="1" presetClass="exit" presetSubtype="0" fill="hold" nodeType="withEffect">
                                  <p:stCondLst>
                                    <p:cond delay="0"/>
                                  </p:stCondLst>
                                  <p:childTnLst>
                                    <p:set>
                                      <p:cBhvr>
                                        <p:cTn id="95" dur="1" fill="hold">
                                          <p:stCondLst>
                                            <p:cond delay="0"/>
                                          </p:stCondLst>
                                        </p:cTn>
                                        <p:tgtEl>
                                          <p:spTgt spid="15"/>
                                        </p:tgtEl>
                                        <p:attrNameLst>
                                          <p:attrName>style.visibility</p:attrName>
                                        </p:attrNameLst>
                                      </p:cBhvr>
                                      <p:to>
                                        <p:strVal val="hidden"/>
                                      </p:to>
                                    </p:set>
                                  </p:childTnLst>
                                </p:cTn>
                              </p:par>
                              <p:par>
                                <p:cTn id="96" presetID="1" presetClass="entr" presetSubtype="0" fill="hold" nodeType="withEffect">
                                  <p:stCondLst>
                                    <p:cond delay="0"/>
                                  </p:stCondLst>
                                  <p:childTnLst>
                                    <p:set>
                                      <p:cBhvr>
                                        <p:cTn id="97" dur="1" fill="hold">
                                          <p:stCondLst>
                                            <p:cond delay="0"/>
                                          </p:stCondLst>
                                        </p:cTn>
                                        <p:tgtEl>
                                          <p:spTgt spid="52"/>
                                        </p:tgtEl>
                                        <p:attrNameLst>
                                          <p:attrName>style.visibility</p:attrName>
                                        </p:attrNameLst>
                                      </p:cBhvr>
                                      <p:to>
                                        <p:strVal val="visible"/>
                                      </p:to>
                                    </p:set>
                                  </p:childTnLst>
                                </p:cTn>
                              </p:par>
                              <p:par>
                                <p:cTn id="98" presetID="1" presetClass="entr" presetSubtype="0" fill="hold" nodeType="withEffect">
                                  <p:stCondLst>
                                    <p:cond delay="0"/>
                                  </p:stCondLst>
                                  <p:childTnLst>
                                    <p:set>
                                      <p:cBhvr>
                                        <p:cTn id="99" dur="1" fill="hold">
                                          <p:stCondLst>
                                            <p:cond delay="0"/>
                                          </p:stCondLst>
                                        </p:cTn>
                                        <p:tgtEl>
                                          <p:spTgt spid="74"/>
                                        </p:tgtEl>
                                        <p:attrNameLst>
                                          <p:attrName>style.visibility</p:attrName>
                                        </p:attrNameLst>
                                      </p:cBhvr>
                                      <p:to>
                                        <p:strVal val="visible"/>
                                      </p:to>
                                    </p:set>
                                  </p:childTnLst>
                                </p:cTn>
                              </p:par>
                              <p:par>
                                <p:cTn id="100" presetID="1" presetClass="entr" presetSubtype="0" fill="hold" nodeType="withEffect">
                                  <p:stCondLst>
                                    <p:cond delay="0"/>
                                  </p:stCondLst>
                                  <p:childTnLst>
                                    <p:set>
                                      <p:cBhvr>
                                        <p:cTn id="101" dur="1" fill="hold">
                                          <p:stCondLst>
                                            <p:cond delay="0"/>
                                          </p:stCondLst>
                                        </p:cTn>
                                        <p:tgtEl>
                                          <p:spTgt spid="114"/>
                                        </p:tgtEl>
                                        <p:attrNameLst>
                                          <p:attrName>style.visibility</p:attrName>
                                        </p:attrNameLst>
                                      </p:cBhvr>
                                      <p:to>
                                        <p:strVal val="visible"/>
                                      </p:to>
                                    </p:set>
                                  </p:childTnLst>
                                </p:cTn>
                              </p:par>
                              <p:par>
                                <p:cTn id="102" presetID="1" presetClass="entr" presetSubtype="0" fill="hold" nodeType="withEffect">
                                  <p:stCondLst>
                                    <p:cond delay="0"/>
                                  </p:stCondLst>
                                  <p:childTnLst>
                                    <p:set>
                                      <p:cBhvr>
                                        <p:cTn id="103" dur="1" fill="hold">
                                          <p:stCondLst>
                                            <p:cond delay="0"/>
                                          </p:stCondLst>
                                        </p:cTn>
                                        <p:tgtEl>
                                          <p:spTgt spid="27"/>
                                        </p:tgtEl>
                                        <p:attrNameLst>
                                          <p:attrName>style.visibility</p:attrName>
                                        </p:attrNameLst>
                                      </p:cBhvr>
                                      <p:to>
                                        <p:strVal val="visible"/>
                                      </p:to>
                                    </p:set>
                                  </p:childTnLst>
                                </p:cTn>
                              </p:par>
                              <p:par>
                                <p:cTn id="104" presetID="1" presetClass="entr" presetSubtype="0" fill="hold" nodeType="withEffect">
                                  <p:stCondLst>
                                    <p:cond delay="0"/>
                                  </p:stCondLst>
                                  <p:childTnLst>
                                    <p:set>
                                      <p:cBhvr>
                                        <p:cTn id="105" dur="1" fill="hold">
                                          <p:stCondLst>
                                            <p:cond delay="0"/>
                                          </p:stCondLst>
                                        </p:cTn>
                                        <p:tgtEl>
                                          <p:spTgt spid="96"/>
                                        </p:tgtEl>
                                        <p:attrNameLst>
                                          <p:attrName>style.visibility</p:attrName>
                                        </p:attrNameLst>
                                      </p:cBhvr>
                                      <p:to>
                                        <p:strVal val="visible"/>
                                      </p:to>
                                    </p:set>
                                  </p:childTnLst>
                                </p:cTn>
                              </p:par>
                              <p:par>
                                <p:cTn id="106" presetID="1" presetClass="entr" presetSubtype="0" fill="hold" nodeType="withEffect">
                                  <p:stCondLst>
                                    <p:cond delay="0"/>
                                  </p:stCondLst>
                                  <p:childTnLst>
                                    <p:set>
                                      <p:cBhvr>
                                        <p:cTn id="107" dur="1" fill="hold">
                                          <p:stCondLst>
                                            <p:cond delay="0"/>
                                          </p:stCondLst>
                                        </p:cTn>
                                        <p:tgtEl>
                                          <p:spTgt spid="118"/>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31" presetClass="entr" presetSubtype="0" fill="hold" nodeType="clickEffect">
                                  <p:stCondLst>
                                    <p:cond delay="0"/>
                                  </p:stCondLst>
                                  <p:iterate type="lt">
                                    <p:tmPct val="5000"/>
                                  </p:iterate>
                                  <p:childTnLst>
                                    <p:set>
                                      <p:cBhvr>
                                        <p:cTn id="111" dur="1" fill="hold">
                                          <p:stCondLst>
                                            <p:cond delay="0"/>
                                          </p:stCondLst>
                                        </p:cTn>
                                        <p:tgtEl>
                                          <p:spTgt spid="99"/>
                                        </p:tgtEl>
                                        <p:attrNameLst>
                                          <p:attrName>style.visibility</p:attrName>
                                        </p:attrNameLst>
                                      </p:cBhvr>
                                      <p:to>
                                        <p:strVal val="visible"/>
                                      </p:to>
                                    </p:set>
                                    <p:anim calcmode="lin" valueType="num">
                                      <p:cBhvr>
                                        <p:cTn id="112" dur="500" fill="hold"/>
                                        <p:tgtEl>
                                          <p:spTgt spid="99"/>
                                        </p:tgtEl>
                                        <p:attrNameLst>
                                          <p:attrName>ppt_w</p:attrName>
                                        </p:attrNameLst>
                                      </p:cBhvr>
                                      <p:tavLst>
                                        <p:tav tm="0">
                                          <p:val>
                                            <p:fltVal val="0"/>
                                          </p:val>
                                        </p:tav>
                                        <p:tav tm="100000">
                                          <p:val>
                                            <p:strVal val="#ppt_w"/>
                                          </p:val>
                                        </p:tav>
                                      </p:tavLst>
                                    </p:anim>
                                    <p:anim calcmode="lin" valueType="num">
                                      <p:cBhvr>
                                        <p:cTn id="113" dur="500" fill="hold"/>
                                        <p:tgtEl>
                                          <p:spTgt spid="99"/>
                                        </p:tgtEl>
                                        <p:attrNameLst>
                                          <p:attrName>ppt_h</p:attrName>
                                        </p:attrNameLst>
                                      </p:cBhvr>
                                      <p:tavLst>
                                        <p:tav tm="0">
                                          <p:val>
                                            <p:fltVal val="0"/>
                                          </p:val>
                                        </p:tav>
                                        <p:tav tm="100000">
                                          <p:val>
                                            <p:strVal val="#ppt_h"/>
                                          </p:val>
                                        </p:tav>
                                      </p:tavLst>
                                    </p:anim>
                                    <p:anim calcmode="lin" valueType="num">
                                      <p:cBhvr>
                                        <p:cTn id="114" dur="500" fill="hold"/>
                                        <p:tgtEl>
                                          <p:spTgt spid="99"/>
                                        </p:tgtEl>
                                        <p:attrNameLst>
                                          <p:attrName>style.rotation</p:attrName>
                                        </p:attrNameLst>
                                      </p:cBhvr>
                                      <p:tavLst>
                                        <p:tav tm="0">
                                          <p:val>
                                            <p:fltVal val="90"/>
                                          </p:val>
                                        </p:tav>
                                        <p:tav tm="100000">
                                          <p:val>
                                            <p:fltVal val="0"/>
                                          </p:val>
                                        </p:tav>
                                      </p:tavLst>
                                    </p:anim>
                                    <p:animEffect transition="in" filter="fade">
                                      <p:cBhvr>
                                        <p:cTn id="115" dur="500"/>
                                        <p:tgtEl>
                                          <p:spTgt spid="99"/>
                                        </p:tgtEl>
                                      </p:cBhvr>
                                    </p:animEffect>
                                  </p:childTnLst>
                                </p:cTn>
                              </p:par>
                              <p:par>
                                <p:cTn id="116" presetID="31" presetClass="entr" presetSubtype="0" fill="hold" nodeType="withEffect">
                                  <p:stCondLst>
                                    <p:cond delay="0"/>
                                  </p:stCondLst>
                                  <p:iterate type="lt">
                                    <p:tmPct val="5000"/>
                                  </p:iterate>
                                  <p:childTnLst>
                                    <p:set>
                                      <p:cBhvr>
                                        <p:cTn id="117" dur="1" fill="hold">
                                          <p:stCondLst>
                                            <p:cond delay="0"/>
                                          </p:stCondLst>
                                        </p:cTn>
                                        <p:tgtEl>
                                          <p:spTgt spid="100"/>
                                        </p:tgtEl>
                                        <p:attrNameLst>
                                          <p:attrName>style.visibility</p:attrName>
                                        </p:attrNameLst>
                                      </p:cBhvr>
                                      <p:to>
                                        <p:strVal val="visible"/>
                                      </p:to>
                                    </p:set>
                                    <p:anim calcmode="lin" valueType="num">
                                      <p:cBhvr>
                                        <p:cTn id="118" dur="500" fill="hold"/>
                                        <p:tgtEl>
                                          <p:spTgt spid="100"/>
                                        </p:tgtEl>
                                        <p:attrNameLst>
                                          <p:attrName>ppt_w</p:attrName>
                                        </p:attrNameLst>
                                      </p:cBhvr>
                                      <p:tavLst>
                                        <p:tav tm="0">
                                          <p:val>
                                            <p:fltVal val="0"/>
                                          </p:val>
                                        </p:tav>
                                        <p:tav tm="100000">
                                          <p:val>
                                            <p:strVal val="#ppt_w"/>
                                          </p:val>
                                        </p:tav>
                                      </p:tavLst>
                                    </p:anim>
                                    <p:anim calcmode="lin" valueType="num">
                                      <p:cBhvr>
                                        <p:cTn id="119" dur="500" fill="hold"/>
                                        <p:tgtEl>
                                          <p:spTgt spid="100"/>
                                        </p:tgtEl>
                                        <p:attrNameLst>
                                          <p:attrName>ppt_h</p:attrName>
                                        </p:attrNameLst>
                                      </p:cBhvr>
                                      <p:tavLst>
                                        <p:tav tm="0">
                                          <p:val>
                                            <p:fltVal val="0"/>
                                          </p:val>
                                        </p:tav>
                                        <p:tav tm="100000">
                                          <p:val>
                                            <p:strVal val="#ppt_h"/>
                                          </p:val>
                                        </p:tav>
                                      </p:tavLst>
                                    </p:anim>
                                    <p:anim calcmode="lin" valueType="num">
                                      <p:cBhvr>
                                        <p:cTn id="120" dur="500" fill="hold"/>
                                        <p:tgtEl>
                                          <p:spTgt spid="100"/>
                                        </p:tgtEl>
                                        <p:attrNameLst>
                                          <p:attrName>style.rotation</p:attrName>
                                        </p:attrNameLst>
                                      </p:cBhvr>
                                      <p:tavLst>
                                        <p:tav tm="0">
                                          <p:val>
                                            <p:fltVal val="90"/>
                                          </p:val>
                                        </p:tav>
                                        <p:tav tm="100000">
                                          <p:val>
                                            <p:fltVal val="0"/>
                                          </p:val>
                                        </p:tav>
                                      </p:tavLst>
                                    </p:anim>
                                    <p:animEffect transition="in" filter="fade">
                                      <p:cBhvr>
                                        <p:cTn id="121" dur="500"/>
                                        <p:tgtEl>
                                          <p:spTgt spid="100"/>
                                        </p:tgtEl>
                                      </p:cBhvr>
                                    </p:animEffect>
                                  </p:childTnLst>
                                </p:cTn>
                              </p:par>
                              <p:par>
                                <p:cTn id="122" presetID="31" presetClass="entr" presetSubtype="0" fill="hold" nodeType="withEffect">
                                  <p:stCondLst>
                                    <p:cond delay="0"/>
                                  </p:stCondLst>
                                  <p:iterate type="lt">
                                    <p:tmPct val="5000"/>
                                  </p:iterate>
                                  <p:childTnLst>
                                    <p:set>
                                      <p:cBhvr>
                                        <p:cTn id="123" dur="1" fill="hold">
                                          <p:stCondLst>
                                            <p:cond delay="0"/>
                                          </p:stCondLst>
                                        </p:cTn>
                                        <p:tgtEl>
                                          <p:spTgt spid="101"/>
                                        </p:tgtEl>
                                        <p:attrNameLst>
                                          <p:attrName>style.visibility</p:attrName>
                                        </p:attrNameLst>
                                      </p:cBhvr>
                                      <p:to>
                                        <p:strVal val="visible"/>
                                      </p:to>
                                    </p:set>
                                    <p:anim calcmode="lin" valueType="num">
                                      <p:cBhvr>
                                        <p:cTn id="124" dur="500" fill="hold"/>
                                        <p:tgtEl>
                                          <p:spTgt spid="101"/>
                                        </p:tgtEl>
                                        <p:attrNameLst>
                                          <p:attrName>ppt_w</p:attrName>
                                        </p:attrNameLst>
                                      </p:cBhvr>
                                      <p:tavLst>
                                        <p:tav tm="0">
                                          <p:val>
                                            <p:fltVal val="0"/>
                                          </p:val>
                                        </p:tav>
                                        <p:tav tm="100000">
                                          <p:val>
                                            <p:strVal val="#ppt_w"/>
                                          </p:val>
                                        </p:tav>
                                      </p:tavLst>
                                    </p:anim>
                                    <p:anim calcmode="lin" valueType="num">
                                      <p:cBhvr>
                                        <p:cTn id="125" dur="500" fill="hold"/>
                                        <p:tgtEl>
                                          <p:spTgt spid="101"/>
                                        </p:tgtEl>
                                        <p:attrNameLst>
                                          <p:attrName>ppt_h</p:attrName>
                                        </p:attrNameLst>
                                      </p:cBhvr>
                                      <p:tavLst>
                                        <p:tav tm="0">
                                          <p:val>
                                            <p:fltVal val="0"/>
                                          </p:val>
                                        </p:tav>
                                        <p:tav tm="100000">
                                          <p:val>
                                            <p:strVal val="#ppt_h"/>
                                          </p:val>
                                        </p:tav>
                                      </p:tavLst>
                                    </p:anim>
                                    <p:anim calcmode="lin" valueType="num">
                                      <p:cBhvr>
                                        <p:cTn id="126" dur="500" fill="hold"/>
                                        <p:tgtEl>
                                          <p:spTgt spid="101"/>
                                        </p:tgtEl>
                                        <p:attrNameLst>
                                          <p:attrName>style.rotation</p:attrName>
                                        </p:attrNameLst>
                                      </p:cBhvr>
                                      <p:tavLst>
                                        <p:tav tm="0">
                                          <p:val>
                                            <p:fltVal val="90"/>
                                          </p:val>
                                        </p:tav>
                                        <p:tav tm="100000">
                                          <p:val>
                                            <p:fltVal val="0"/>
                                          </p:val>
                                        </p:tav>
                                      </p:tavLst>
                                    </p:anim>
                                    <p:animEffect transition="in" filter="fade">
                                      <p:cBhvr>
                                        <p:cTn id="127" dur="500"/>
                                        <p:tgtEl>
                                          <p:spTgt spid="101"/>
                                        </p:tgtEl>
                                      </p:cBhvr>
                                    </p:animEffect>
                                  </p:childTnLst>
                                </p:cTn>
                              </p:par>
                              <p:par>
                                <p:cTn id="128" presetID="31" presetClass="entr" presetSubtype="0" fill="hold" nodeType="withEffect">
                                  <p:stCondLst>
                                    <p:cond delay="0"/>
                                  </p:stCondLst>
                                  <p:iterate type="lt">
                                    <p:tmPct val="5000"/>
                                  </p:iterate>
                                  <p:childTnLst>
                                    <p:set>
                                      <p:cBhvr>
                                        <p:cTn id="129" dur="1" fill="hold">
                                          <p:stCondLst>
                                            <p:cond delay="0"/>
                                          </p:stCondLst>
                                        </p:cTn>
                                        <p:tgtEl>
                                          <p:spTgt spid="102"/>
                                        </p:tgtEl>
                                        <p:attrNameLst>
                                          <p:attrName>style.visibility</p:attrName>
                                        </p:attrNameLst>
                                      </p:cBhvr>
                                      <p:to>
                                        <p:strVal val="visible"/>
                                      </p:to>
                                    </p:set>
                                    <p:anim calcmode="lin" valueType="num">
                                      <p:cBhvr>
                                        <p:cTn id="130" dur="500" fill="hold"/>
                                        <p:tgtEl>
                                          <p:spTgt spid="102"/>
                                        </p:tgtEl>
                                        <p:attrNameLst>
                                          <p:attrName>ppt_w</p:attrName>
                                        </p:attrNameLst>
                                      </p:cBhvr>
                                      <p:tavLst>
                                        <p:tav tm="0">
                                          <p:val>
                                            <p:fltVal val="0"/>
                                          </p:val>
                                        </p:tav>
                                        <p:tav tm="100000">
                                          <p:val>
                                            <p:strVal val="#ppt_w"/>
                                          </p:val>
                                        </p:tav>
                                      </p:tavLst>
                                    </p:anim>
                                    <p:anim calcmode="lin" valueType="num">
                                      <p:cBhvr>
                                        <p:cTn id="131" dur="500" fill="hold"/>
                                        <p:tgtEl>
                                          <p:spTgt spid="102"/>
                                        </p:tgtEl>
                                        <p:attrNameLst>
                                          <p:attrName>ppt_h</p:attrName>
                                        </p:attrNameLst>
                                      </p:cBhvr>
                                      <p:tavLst>
                                        <p:tav tm="0">
                                          <p:val>
                                            <p:fltVal val="0"/>
                                          </p:val>
                                        </p:tav>
                                        <p:tav tm="100000">
                                          <p:val>
                                            <p:strVal val="#ppt_h"/>
                                          </p:val>
                                        </p:tav>
                                      </p:tavLst>
                                    </p:anim>
                                    <p:anim calcmode="lin" valueType="num">
                                      <p:cBhvr>
                                        <p:cTn id="132" dur="500" fill="hold"/>
                                        <p:tgtEl>
                                          <p:spTgt spid="102"/>
                                        </p:tgtEl>
                                        <p:attrNameLst>
                                          <p:attrName>style.rotation</p:attrName>
                                        </p:attrNameLst>
                                      </p:cBhvr>
                                      <p:tavLst>
                                        <p:tav tm="0">
                                          <p:val>
                                            <p:fltVal val="90"/>
                                          </p:val>
                                        </p:tav>
                                        <p:tav tm="100000">
                                          <p:val>
                                            <p:fltVal val="0"/>
                                          </p:val>
                                        </p:tav>
                                      </p:tavLst>
                                    </p:anim>
                                    <p:animEffect transition="in" filter="fade">
                                      <p:cBhvr>
                                        <p:cTn id="133" dur="500"/>
                                        <p:tgtEl>
                                          <p:spTgt spid="102"/>
                                        </p:tgtEl>
                                      </p:cBhvr>
                                    </p:animEffect>
                                  </p:childTnLst>
                                </p:cTn>
                              </p:par>
                            </p:childTnLst>
                          </p:cTn>
                        </p:par>
                        <p:par>
                          <p:cTn id="134" fill="hold">
                            <p:stCondLst>
                              <p:cond delay="500"/>
                            </p:stCondLst>
                            <p:childTnLst>
                              <p:par>
                                <p:cTn id="135" presetID="31" presetClass="entr" presetSubtype="0" fill="hold" nodeType="afterEffect">
                                  <p:stCondLst>
                                    <p:cond delay="0"/>
                                  </p:stCondLst>
                                  <p:iterate type="lt">
                                    <p:tmPct val="5000"/>
                                  </p:iterate>
                                  <p:childTnLst>
                                    <p:set>
                                      <p:cBhvr>
                                        <p:cTn id="136" dur="1" fill="hold">
                                          <p:stCondLst>
                                            <p:cond delay="0"/>
                                          </p:stCondLst>
                                        </p:cTn>
                                        <p:tgtEl>
                                          <p:spTgt spid="103"/>
                                        </p:tgtEl>
                                        <p:attrNameLst>
                                          <p:attrName>style.visibility</p:attrName>
                                        </p:attrNameLst>
                                      </p:cBhvr>
                                      <p:to>
                                        <p:strVal val="visible"/>
                                      </p:to>
                                    </p:set>
                                    <p:anim calcmode="lin" valueType="num">
                                      <p:cBhvr>
                                        <p:cTn id="137" dur="500" fill="hold"/>
                                        <p:tgtEl>
                                          <p:spTgt spid="103"/>
                                        </p:tgtEl>
                                        <p:attrNameLst>
                                          <p:attrName>ppt_w</p:attrName>
                                        </p:attrNameLst>
                                      </p:cBhvr>
                                      <p:tavLst>
                                        <p:tav tm="0">
                                          <p:val>
                                            <p:fltVal val="0"/>
                                          </p:val>
                                        </p:tav>
                                        <p:tav tm="100000">
                                          <p:val>
                                            <p:strVal val="#ppt_w"/>
                                          </p:val>
                                        </p:tav>
                                      </p:tavLst>
                                    </p:anim>
                                    <p:anim calcmode="lin" valueType="num">
                                      <p:cBhvr>
                                        <p:cTn id="138" dur="500" fill="hold"/>
                                        <p:tgtEl>
                                          <p:spTgt spid="103"/>
                                        </p:tgtEl>
                                        <p:attrNameLst>
                                          <p:attrName>ppt_h</p:attrName>
                                        </p:attrNameLst>
                                      </p:cBhvr>
                                      <p:tavLst>
                                        <p:tav tm="0">
                                          <p:val>
                                            <p:fltVal val="0"/>
                                          </p:val>
                                        </p:tav>
                                        <p:tav tm="100000">
                                          <p:val>
                                            <p:strVal val="#ppt_h"/>
                                          </p:val>
                                        </p:tav>
                                      </p:tavLst>
                                    </p:anim>
                                    <p:anim calcmode="lin" valueType="num">
                                      <p:cBhvr>
                                        <p:cTn id="139" dur="500" fill="hold"/>
                                        <p:tgtEl>
                                          <p:spTgt spid="103"/>
                                        </p:tgtEl>
                                        <p:attrNameLst>
                                          <p:attrName>style.rotation</p:attrName>
                                        </p:attrNameLst>
                                      </p:cBhvr>
                                      <p:tavLst>
                                        <p:tav tm="0">
                                          <p:val>
                                            <p:fltVal val="90"/>
                                          </p:val>
                                        </p:tav>
                                        <p:tav tm="100000">
                                          <p:val>
                                            <p:fltVal val="0"/>
                                          </p:val>
                                        </p:tav>
                                      </p:tavLst>
                                    </p:anim>
                                    <p:animEffect transition="in" filter="fade">
                                      <p:cBhvr>
                                        <p:cTn id="140" dur="500"/>
                                        <p:tgtEl>
                                          <p:spTgt spid="103"/>
                                        </p:tgtEl>
                                      </p:cBhvr>
                                    </p:animEffect>
                                  </p:childTnLst>
                                </p:cTn>
                              </p:par>
                              <p:par>
                                <p:cTn id="141" presetID="31" presetClass="entr" presetSubtype="0" fill="hold" nodeType="withEffect">
                                  <p:stCondLst>
                                    <p:cond delay="0"/>
                                  </p:stCondLst>
                                  <p:iterate type="lt">
                                    <p:tmPct val="5000"/>
                                  </p:iterate>
                                  <p:childTnLst>
                                    <p:set>
                                      <p:cBhvr>
                                        <p:cTn id="142" dur="1" fill="hold">
                                          <p:stCondLst>
                                            <p:cond delay="0"/>
                                          </p:stCondLst>
                                        </p:cTn>
                                        <p:tgtEl>
                                          <p:spTgt spid="104"/>
                                        </p:tgtEl>
                                        <p:attrNameLst>
                                          <p:attrName>style.visibility</p:attrName>
                                        </p:attrNameLst>
                                      </p:cBhvr>
                                      <p:to>
                                        <p:strVal val="visible"/>
                                      </p:to>
                                    </p:set>
                                    <p:anim calcmode="lin" valueType="num">
                                      <p:cBhvr>
                                        <p:cTn id="143" dur="500" fill="hold"/>
                                        <p:tgtEl>
                                          <p:spTgt spid="104"/>
                                        </p:tgtEl>
                                        <p:attrNameLst>
                                          <p:attrName>ppt_w</p:attrName>
                                        </p:attrNameLst>
                                      </p:cBhvr>
                                      <p:tavLst>
                                        <p:tav tm="0">
                                          <p:val>
                                            <p:fltVal val="0"/>
                                          </p:val>
                                        </p:tav>
                                        <p:tav tm="100000">
                                          <p:val>
                                            <p:strVal val="#ppt_w"/>
                                          </p:val>
                                        </p:tav>
                                      </p:tavLst>
                                    </p:anim>
                                    <p:anim calcmode="lin" valueType="num">
                                      <p:cBhvr>
                                        <p:cTn id="144" dur="500" fill="hold"/>
                                        <p:tgtEl>
                                          <p:spTgt spid="104"/>
                                        </p:tgtEl>
                                        <p:attrNameLst>
                                          <p:attrName>ppt_h</p:attrName>
                                        </p:attrNameLst>
                                      </p:cBhvr>
                                      <p:tavLst>
                                        <p:tav tm="0">
                                          <p:val>
                                            <p:fltVal val="0"/>
                                          </p:val>
                                        </p:tav>
                                        <p:tav tm="100000">
                                          <p:val>
                                            <p:strVal val="#ppt_h"/>
                                          </p:val>
                                        </p:tav>
                                      </p:tavLst>
                                    </p:anim>
                                    <p:anim calcmode="lin" valueType="num">
                                      <p:cBhvr>
                                        <p:cTn id="145" dur="500" fill="hold"/>
                                        <p:tgtEl>
                                          <p:spTgt spid="104"/>
                                        </p:tgtEl>
                                        <p:attrNameLst>
                                          <p:attrName>style.rotation</p:attrName>
                                        </p:attrNameLst>
                                      </p:cBhvr>
                                      <p:tavLst>
                                        <p:tav tm="0">
                                          <p:val>
                                            <p:fltVal val="90"/>
                                          </p:val>
                                        </p:tav>
                                        <p:tav tm="100000">
                                          <p:val>
                                            <p:fltVal val="0"/>
                                          </p:val>
                                        </p:tav>
                                      </p:tavLst>
                                    </p:anim>
                                    <p:animEffect transition="in" filter="fade">
                                      <p:cBhvr>
                                        <p:cTn id="146" dur="500"/>
                                        <p:tgtEl>
                                          <p:spTgt spid="104"/>
                                        </p:tgtEl>
                                      </p:cBhvr>
                                    </p:animEffect>
                                  </p:childTnLst>
                                </p:cTn>
                              </p:par>
                              <p:par>
                                <p:cTn id="147" presetID="31" presetClass="entr" presetSubtype="0" fill="hold" nodeType="withEffect">
                                  <p:stCondLst>
                                    <p:cond delay="0"/>
                                  </p:stCondLst>
                                  <p:iterate type="lt">
                                    <p:tmPct val="5000"/>
                                  </p:iterate>
                                  <p:childTnLst>
                                    <p:set>
                                      <p:cBhvr>
                                        <p:cTn id="148" dur="1" fill="hold">
                                          <p:stCondLst>
                                            <p:cond delay="0"/>
                                          </p:stCondLst>
                                        </p:cTn>
                                        <p:tgtEl>
                                          <p:spTgt spid="105"/>
                                        </p:tgtEl>
                                        <p:attrNameLst>
                                          <p:attrName>style.visibility</p:attrName>
                                        </p:attrNameLst>
                                      </p:cBhvr>
                                      <p:to>
                                        <p:strVal val="visible"/>
                                      </p:to>
                                    </p:set>
                                    <p:anim calcmode="lin" valueType="num">
                                      <p:cBhvr>
                                        <p:cTn id="149" dur="500" fill="hold"/>
                                        <p:tgtEl>
                                          <p:spTgt spid="105"/>
                                        </p:tgtEl>
                                        <p:attrNameLst>
                                          <p:attrName>ppt_w</p:attrName>
                                        </p:attrNameLst>
                                      </p:cBhvr>
                                      <p:tavLst>
                                        <p:tav tm="0">
                                          <p:val>
                                            <p:fltVal val="0"/>
                                          </p:val>
                                        </p:tav>
                                        <p:tav tm="100000">
                                          <p:val>
                                            <p:strVal val="#ppt_w"/>
                                          </p:val>
                                        </p:tav>
                                      </p:tavLst>
                                    </p:anim>
                                    <p:anim calcmode="lin" valueType="num">
                                      <p:cBhvr>
                                        <p:cTn id="150" dur="500" fill="hold"/>
                                        <p:tgtEl>
                                          <p:spTgt spid="105"/>
                                        </p:tgtEl>
                                        <p:attrNameLst>
                                          <p:attrName>ppt_h</p:attrName>
                                        </p:attrNameLst>
                                      </p:cBhvr>
                                      <p:tavLst>
                                        <p:tav tm="0">
                                          <p:val>
                                            <p:fltVal val="0"/>
                                          </p:val>
                                        </p:tav>
                                        <p:tav tm="100000">
                                          <p:val>
                                            <p:strVal val="#ppt_h"/>
                                          </p:val>
                                        </p:tav>
                                      </p:tavLst>
                                    </p:anim>
                                    <p:anim calcmode="lin" valueType="num">
                                      <p:cBhvr>
                                        <p:cTn id="151" dur="500" fill="hold"/>
                                        <p:tgtEl>
                                          <p:spTgt spid="105"/>
                                        </p:tgtEl>
                                        <p:attrNameLst>
                                          <p:attrName>style.rotation</p:attrName>
                                        </p:attrNameLst>
                                      </p:cBhvr>
                                      <p:tavLst>
                                        <p:tav tm="0">
                                          <p:val>
                                            <p:fltVal val="90"/>
                                          </p:val>
                                        </p:tav>
                                        <p:tav tm="100000">
                                          <p:val>
                                            <p:fltVal val="0"/>
                                          </p:val>
                                        </p:tav>
                                      </p:tavLst>
                                    </p:anim>
                                    <p:animEffect transition="in" filter="fade">
                                      <p:cBhvr>
                                        <p:cTn id="152" dur="500"/>
                                        <p:tgtEl>
                                          <p:spTgt spid="105"/>
                                        </p:tgtEl>
                                      </p:cBhvr>
                                    </p:animEffect>
                                  </p:childTnLst>
                                </p:cTn>
                              </p:par>
                              <p:par>
                                <p:cTn id="153" presetID="31" presetClass="entr" presetSubtype="0" fill="hold" nodeType="withEffect">
                                  <p:stCondLst>
                                    <p:cond delay="0"/>
                                  </p:stCondLst>
                                  <p:iterate type="lt">
                                    <p:tmPct val="5000"/>
                                  </p:iterate>
                                  <p:childTnLst>
                                    <p:set>
                                      <p:cBhvr>
                                        <p:cTn id="154" dur="1" fill="hold">
                                          <p:stCondLst>
                                            <p:cond delay="0"/>
                                          </p:stCondLst>
                                        </p:cTn>
                                        <p:tgtEl>
                                          <p:spTgt spid="106"/>
                                        </p:tgtEl>
                                        <p:attrNameLst>
                                          <p:attrName>style.visibility</p:attrName>
                                        </p:attrNameLst>
                                      </p:cBhvr>
                                      <p:to>
                                        <p:strVal val="visible"/>
                                      </p:to>
                                    </p:set>
                                    <p:anim calcmode="lin" valueType="num">
                                      <p:cBhvr>
                                        <p:cTn id="155" dur="500" fill="hold"/>
                                        <p:tgtEl>
                                          <p:spTgt spid="106"/>
                                        </p:tgtEl>
                                        <p:attrNameLst>
                                          <p:attrName>ppt_w</p:attrName>
                                        </p:attrNameLst>
                                      </p:cBhvr>
                                      <p:tavLst>
                                        <p:tav tm="0">
                                          <p:val>
                                            <p:fltVal val="0"/>
                                          </p:val>
                                        </p:tav>
                                        <p:tav tm="100000">
                                          <p:val>
                                            <p:strVal val="#ppt_w"/>
                                          </p:val>
                                        </p:tav>
                                      </p:tavLst>
                                    </p:anim>
                                    <p:anim calcmode="lin" valueType="num">
                                      <p:cBhvr>
                                        <p:cTn id="156" dur="500" fill="hold"/>
                                        <p:tgtEl>
                                          <p:spTgt spid="106"/>
                                        </p:tgtEl>
                                        <p:attrNameLst>
                                          <p:attrName>ppt_h</p:attrName>
                                        </p:attrNameLst>
                                      </p:cBhvr>
                                      <p:tavLst>
                                        <p:tav tm="0">
                                          <p:val>
                                            <p:fltVal val="0"/>
                                          </p:val>
                                        </p:tav>
                                        <p:tav tm="100000">
                                          <p:val>
                                            <p:strVal val="#ppt_h"/>
                                          </p:val>
                                        </p:tav>
                                      </p:tavLst>
                                    </p:anim>
                                    <p:anim calcmode="lin" valueType="num">
                                      <p:cBhvr>
                                        <p:cTn id="157" dur="500" fill="hold"/>
                                        <p:tgtEl>
                                          <p:spTgt spid="106"/>
                                        </p:tgtEl>
                                        <p:attrNameLst>
                                          <p:attrName>style.rotation</p:attrName>
                                        </p:attrNameLst>
                                      </p:cBhvr>
                                      <p:tavLst>
                                        <p:tav tm="0">
                                          <p:val>
                                            <p:fltVal val="90"/>
                                          </p:val>
                                        </p:tav>
                                        <p:tav tm="100000">
                                          <p:val>
                                            <p:fltVal val="0"/>
                                          </p:val>
                                        </p:tav>
                                      </p:tavLst>
                                    </p:anim>
                                    <p:animEffect transition="in" filter="fade">
                                      <p:cBhvr>
                                        <p:cTn id="158" dur="500"/>
                                        <p:tgtEl>
                                          <p:spTgt spid="106"/>
                                        </p:tgtEl>
                                      </p:cBhvr>
                                    </p:animEffect>
                                  </p:childTnLst>
                                </p:cTn>
                              </p:par>
                              <p:par>
                                <p:cTn id="159" presetID="31" presetClass="entr" presetSubtype="0" fill="hold" nodeType="withEffect">
                                  <p:stCondLst>
                                    <p:cond delay="0"/>
                                  </p:stCondLst>
                                  <p:iterate type="lt">
                                    <p:tmPct val="5000"/>
                                  </p:iterate>
                                  <p:childTnLst>
                                    <p:set>
                                      <p:cBhvr>
                                        <p:cTn id="160" dur="1" fill="hold">
                                          <p:stCondLst>
                                            <p:cond delay="0"/>
                                          </p:stCondLst>
                                        </p:cTn>
                                        <p:tgtEl>
                                          <p:spTgt spid="107"/>
                                        </p:tgtEl>
                                        <p:attrNameLst>
                                          <p:attrName>style.visibility</p:attrName>
                                        </p:attrNameLst>
                                      </p:cBhvr>
                                      <p:to>
                                        <p:strVal val="visible"/>
                                      </p:to>
                                    </p:set>
                                    <p:anim calcmode="lin" valueType="num">
                                      <p:cBhvr>
                                        <p:cTn id="161" dur="500" fill="hold"/>
                                        <p:tgtEl>
                                          <p:spTgt spid="107"/>
                                        </p:tgtEl>
                                        <p:attrNameLst>
                                          <p:attrName>ppt_w</p:attrName>
                                        </p:attrNameLst>
                                      </p:cBhvr>
                                      <p:tavLst>
                                        <p:tav tm="0">
                                          <p:val>
                                            <p:fltVal val="0"/>
                                          </p:val>
                                        </p:tav>
                                        <p:tav tm="100000">
                                          <p:val>
                                            <p:strVal val="#ppt_w"/>
                                          </p:val>
                                        </p:tav>
                                      </p:tavLst>
                                    </p:anim>
                                    <p:anim calcmode="lin" valueType="num">
                                      <p:cBhvr>
                                        <p:cTn id="162" dur="500" fill="hold"/>
                                        <p:tgtEl>
                                          <p:spTgt spid="107"/>
                                        </p:tgtEl>
                                        <p:attrNameLst>
                                          <p:attrName>ppt_h</p:attrName>
                                        </p:attrNameLst>
                                      </p:cBhvr>
                                      <p:tavLst>
                                        <p:tav tm="0">
                                          <p:val>
                                            <p:fltVal val="0"/>
                                          </p:val>
                                        </p:tav>
                                        <p:tav tm="100000">
                                          <p:val>
                                            <p:strVal val="#ppt_h"/>
                                          </p:val>
                                        </p:tav>
                                      </p:tavLst>
                                    </p:anim>
                                    <p:anim calcmode="lin" valueType="num">
                                      <p:cBhvr>
                                        <p:cTn id="163" dur="500" fill="hold"/>
                                        <p:tgtEl>
                                          <p:spTgt spid="107"/>
                                        </p:tgtEl>
                                        <p:attrNameLst>
                                          <p:attrName>style.rotation</p:attrName>
                                        </p:attrNameLst>
                                      </p:cBhvr>
                                      <p:tavLst>
                                        <p:tav tm="0">
                                          <p:val>
                                            <p:fltVal val="90"/>
                                          </p:val>
                                        </p:tav>
                                        <p:tav tm="100000">
                                          <p:val>
                                            <p:fltVal val="0"/>
                                          </p:val>
                                        </p:tav>
                                      </p:tavLst>
                                    </p:anim>
                                    <p:animEffect transition="in" filter="fade">
                                      <p:cBhvr>
                                        <p:cTn id="164" dur="500"/>
                                        <p:tgtEl>
                                          <p:spTgt spid="107"/>
                                        </p:tgtEl>
                                      </p:cBhvr>
                                    </p:animEffect>
                                  </p:childTnLst>
                                </p:cTn>
                              </p:par>
                              <p:par>
                                <p:cTn id="165" presetID="31" presetClass="entr" presetSubtype="0" fill="hold" nodeType="withEffect">
                                  <p:stCondLst>
                                    <p:cond delay="0"/>
                                  </p:stCondLst>
                                  <p:iterate type="lt">
                                    <p:tmPct val="5000"/>
                                  </p:iterate>
                                  <p:childTnLst>
                                    <p:set>
                                      <p:cBhvr>
                                        <p:cTn id="166" dur="1" fill="hold">
                                          <p:stCondLst>
                                            <p:cond delay="0"/>
                                          </p:stCondLst>
                                        </p:cTn>
                                        <p:tgtEl>
                                          <p:spTgt spid="108"/>
                                        </p:tgtEl>
                                        <p:attrNameLst>
                                          <p:attrName>style.visibility</p:attrName>
                                        </p:attrNameLst>
                                      </p:cBhvr>
                                      <p:to>
                                        <p:strVal val="visible"/>
                                      </p:to>
                                    </p:set>
                                    <p:anim calcmode="lin" valueType="num">
                                      <p:cBhvr>
                                        <p:cTn id="167" dur="500" fill="hold"/>
                                        <p:tgtEl>
                                          <p:spTgt spid="108"/>
                                        </p:tgtEl>
                                        <p:attrNameLst>
                                          <p:attrName>ppt_w</p:attrName>
                                        </p:attrNameLst>
                                      </p:cBhvr>
                                      <p:tavLst>
                                        <p:tav tm="0">
                                          <p:val>
                                            <p:fltVal val="0"/>
                                          </p:val>
                                        </p:tav>
                                        <p:tav tm="100000">
                                          <p:val>
                                            <p:strVal val="#ppt_w"/>
                                          </p:val>
                                        </p:tav>
                                      </p:tavLst>
                                    </p:anim>
                                    <p:anim calcmode="lin" valueType="num">
                                      <p:cBhvr>
                                        <p:cTn id="168" dur="500" fill="hold"/>
                                        <p:tgtEl>
                                          <p:spTgt spid="108"/>
                                        </p:tgtEl>
                                        <p:attrNameLst>
                                          <p:attrName>ppt_h</p:attrName>
                                        </p:attrNameLst>
                                      </p:cBhvr>
                                      <p:tavLst>
                                        <p:tav tm="0">
                                          <p:val>
                                            <p:fltVal val="0"/>
                                          </p:val>
                                        </p:tav>
                                        <p:tav tm="100000">
                                          <p:val>
                                            <p:strVal val="#ppt_h"/>
                                          </p:val>
                                        </p:tav>
                                      </p:tavLst>
                                    </p:anim>
                                    <p:anim calcmode="lin" valueType="num">
                                      <p:cBhvr>
                                        <p:cTn id="169" dur="500" fill="hold"/>
                                        <p:tgtEl>
                                          <p:spTgt spid="108"/>
                                        </p:tgtEl>
                                        <p:attrNameLst>
                                          <p:attrName>style.rotation</p:attrName>
                                        </p:attrNameLst>
                                      </p:cBhvr>
                                      <p:tavLst>
                                        <p:tav tm="0">
                                          <p:val>
                                            <p:fltVal val="90"/>
                                          </p:val>
                                        </p:tav>
                                        <p:tav tm="100000">
                                          <p:val>
                                            <p:fltVal val="0"/>
                                          </p:val>
                                        </p:tav>
                                      </p:tavLst>
                                    </p:anim>
                                    <p:animEffect transition="in" filter="fade">
                                      <p:cBhvr>
                                        <p:cTn id="170" dur="500"/>
                                        <p:tgtEl>
                                          <p:spTgt spid="108"/>
                                        </p:tgtEl>
                                      </p:cBhvr>
                                    </p:animEffect>
                                  </p:childTnLst>
                                </p:cTn>
                              </p:par>
                            </p:childTnLst>
                          </p:cTn>
                        </p:par>
                        <p:par>
                          <p:cTn id="171" fill="hold">
                            <p:stCondLst>
                              <p:cond delay="1000"/>
                            </p:stCondLst>
                            <p:childTnLst>
                              <p:par>
                                <p:cTn id="172" presetID="31" presetClass="entr" presetSubtype="0" fill="hold" nodeType="afterEffect">
                                  <p:stCondLst>
                                    <p:cond delay="0"/>
                                  </p:stCondLst>
                                  <p:iterate type="lt">
                                    <p:tmPct val="5000"/>
                                  </p:iterate>
                                  <p:childTnLst>
                                    <p:set>
                                      <p:cBhvr>
                                        <p:cTn id="173" dur="1" fill="hold">
                                          <p:stCondLst>
                                            <p:cond delay="0"/>
                                          </p:stCondLst>
                                        </p:cTn>
                                        <p:tgtEl>
                                          <p:spTgt spid="109"/>
                                        </p:tgtEl>
                                        <p:attrNameLst>
                                          <p:attrName>style.visibility</p:attrName>
                                        </p:attrNameLst>
                                      </p:cBhvr>
                                      <p:to>
                                        <p:strVal val="visible"/>
                                      </p:to>
                                    </p:set>
                                    <p:anim calcmode="lin" valueType="num">
                                      <p:cBhvr>
                                        <p:cTn id="174" dur="500" fill="hold"/>
                                        <p:tgtEl>
                                          <p:spTgt spid="109"/>
                                        </p:tgtEl>
                                        <p:attrNameLst>
                                          <p:attrName>ppt_w</p:attrName>
                                        </p:attrNameLst>
                                      </p:cBhvr>
                                      <p:tavLst>
                                        <p:tav tm="0">
                                          <p:val>
                                            <p:fltVal val="0"/>
                                          </p:val>
                                        </p:tav>
                                        <p:tav tm="100000">
                                          <p:val>
                                            <p:strVal val="#ppt_w"/>
                                          </p:val>
                                        </p:tav>
                                      </p:tavLst>
                                    </p:anim>
                                    <p:anim calcmode="lin" valueType="num">
                                      <p:cBhvr>
                                        <p:cTn id="175" dur="500" fill="hold"/>
                                        <p:tgtEl>
                                          <p:spTgt spid="109"/>
                                        </p:tgtEl>
                                        <p:attrNameLst>
                                          <p:attrName>ppt_h</p:attrName>
                                        </p:attrNameLst>
                                      </p:cBhvr>
                                      <p:tavLst>
                                        <p:tav tm="0">
                                          <p:val>
                                            <p:fltVal val="0"/>
                                          </p:val>
                                        </p:tav>
                                        <p:tav tm="100000">
                                          <p:val>
                                            <p:strVal val="#ppt_h"/>
                                          </p:val>
                                        </p:tav>
                                      </p:tavLst>
                                    </p:anim>
                                    <p:anim calcmode="lin" valueType="num">
                                      <p:cBhvr>
                                        <p:cTn id="176" dur="500" fill="hold"/>
                                        <p:tgtEl>
                                          <p:spTgt spid="109"/>
                                        </p:tgtEl>
                                        <p:attrNameLst>
                                          <p:attrName>style.rotation</p:attrName>
                                        </p:attrNameLst>
                                      </p:cBhvr>
                                      <p:tavLst>
                                        <p:tav tm="0">
                                          <p:val>
                                            <p:fltVal val="90"/>
                                          </p:val>
                                        </p:tav>
                                        <p:tav tm="100000">
                                          <p:val>
                                            <p:fltVal val="0"/>
                                          </p:val>
                                        </p:tav>
                                      </p:tavLst>
                                    </p:anim>
                                    <p:animEffect transition="in" filter="fade">
                                      <p:cBhvr>
                                        <p:cTn id="177" dur="500"/>
                                        <p:tgtEl>
                                          <p:spTgt spid="109"/>
                                        </p:tgtEl>
                                      </p:cBhvr>
                                    </p:animEffect>
                                  </p:childTnLst>
                                </p:cTn>
                              </p:par>
                              <p:par>
                                <p:cTn id="178" presetID="31" presetClass="entr" presetSubtype="0" fill="hold" nodeType="withEffect">
                                  <p:stCondLst>
                                    <p:cond delay="0"/>
                                  </p:stCondLst>
                                  <p:iterate type="lt">
                                    <p:tmPct val="5000"/>
                                  </p:iterate>
                                  <p:childTnLst>
                                    <p:set>
                                      <p:cBhvr>
                                        <p:cTn id="179" dur="1" fill="hold">
                                          <p:stCondLst>
                                            <p:cond delay="0"/>
                                          </p:stCondLst>
                                        </p:cTn>
                                        <p:tgtEl>
                                          <p:spTgt spid="110"/>
                                        </p:tgtEl>
                                        <p:attrNameLst>
                                          <p:attrName>style.visibility</p:attrName>
                                        </p:attrNameLst>
                                      </p:cBhvr>
                                      <p:to>
                                        <p:strVal val="visible"/>
                                      </p:to>
                                    </p:set>
                                    <p:anim calcmode="lin" valueType="num">
                                      <p:cBhvr>
                                        <p:cTn id="180" dur="500" fill="hold"/>
                                        <p:tgtEl>
                                          <p:spTgt spid="110"/>
                                        </p:tgtEl>
                                        <p:attrNameLst>
                                          <p:attrName>ppt_w</p:attrName>
                                        </p:attrNameLst>
                                      </p:cBhvr>
                                      <p:tavLst>
                                        <p:tav tm="0">
                                          <p:val>
                                            <p:fltVal val="0"/>
                                          </p:val>
                                        </p:tav>
                                        <p:tav tm="100000">
                                          <p:val>
                                            <p:strVal val="#ppt_w"/>
                                          </p:val>
                                        </p:tav>
                                      </p:tavLst>
                                    </p:anim>
                                    <p:anim calcmode="lin" valueType="num">
                                      <p:cBhvr>
                                        <p:cTn id="181" dur="500" fill="hold"/>
                                        <p:tgtEl>
                                          <p:spTgt spid="110"/>
                                        </p:tgtEl>
                                        <p:attrNameLst>
                                          <p:attrName>ppt_h</p:attrName>
                                        </p:attrNameLst>
                                      </p:cBhvr>
                                      <p:tavLst>
                                        <p:tav tm="0">
                                          <p:val>
                                            <p:fltVal val="0"/>
                                          </p:val>
                                        </p:tav>
                                        <p:tav tm="100000">
                                          <p:val>
                                            <p:strVal val="#ppt_h"/>
                                          </p:val>
                                        </p:tav>
                                      </p:tavLst>
                                    </p:anim>
                                    <p:anim calcmode="lin" valueType="num">
                                      <p:cBhvr>
                                        <p:cTn id="182" dur="500" fill="hold"/>
                                        <p:tgtEl>
                                          <p:spTgt spid="110"/>
                                        </p:tgtEl>
                                        <p:attrNameLst>
                                          <p:attrName>style.rotation</p:attrName>
                                        </p:attrNameLst>
                                      </p:cBhvr>
                                      <p:tavLst>
                                        <p:tav tm="0">
                                          <p:val>
                                            <p:fltVal val="90"/>
                                          </p:val>
                                        </p:tav>
                                        <p:tav tm="100000">
                                          <p:val>
                                            <p:fltVal val="0"/>
                                          </p:val>
                                        </p:tav>
                                      </p:tavLst>
                                    </p:anim>
                                    <p:animEffect transition="in" filter="fade">
                                      <p:cBhvr>
                                        <p:cTn id="183" dur="500"/>
                                        <p:tgtEl>
                                          <p:spTgt spid="110"/>
                                        </p:tgtEl>
                                      </p:cBhvr>
                                    </p:animEffect>
                                  </p:childTnLst>
                                </p:cTn>
                              </p:par>
                              <p:par>
                                <p:cTn id="184" presetID="31" presetClass="entr" presetSubtype="0" fill="hold" nodeType="withEffect">
                                  <p:stCondLst>
                                    <p:cond delay="0"/>
                                  </p:stCondLst>
                                  <p:iterate type="lt">
                                    <p:tmPct val="5000"/>
                                  </p:iterate>
                                  <p:childTnLst>
                                    <p:set>
                                      <p:cBhvr>
                                        <p:cTn id="185" dur="1" fill="hold">
                                          <p:stCondLst>
                                            <p:cond delay="0"/>
                                          </p:stCondLst>
                                        </p:cTn>
                                        <p:tgtEl>
                                          <p:spTgt spid="111"/>
                                        </p:tgtEl>
                                        <p:attrNameLst>
                                          <p:attrName>style.visibility</p:attrName>
                                        </p:attrNameLst>
                                      </p:cBhvr>
                                      <p:to>
                                        <p:strVal val="visible"/>
                                      </p:to>
                                    </p:set>
                                    <p:anim calcmode="lin" valueType="num">
                                      <p:cBhvr>
                                        <p:cTn id="186" dur="500" fill="hold"/>
                                        <p:tgtEl>
                                          <p:spTgt spid="111"/>
                                        </p:tgtEl>
                                        <p:attrNameLst>
                                          <p:attrName>ppt_w</p:attrName>
                                        </p:attrNameLst>
                                      </p:cBhvr>
                                      <p:tavLst>
                                        <p:tav tm="0">
                                          <p:val>
                                            <p:fltVal val="0"/>
                                          </p:val>
                                        </p:tav>
                                        <p:tav tm="100000">
                                          <p:val>
                                            <p:strVal val="#ppt_w"/>
                                          </p:val>
                                        </p:tav>
                                      </p:tavLst>
                                    </p:anim>
                                    <p:anim calcmode="lin" valueType="num">
                                      <p:cBhvr>
                                        <p:cTn id="187" dur="500" fill="hold"/>
                                        <p:tgtEl>
                                          <p:spTgt spid="111"/>
                                        </p:tgtEl>
                                        <p:attrNameLst>
                                          <p:attrName>ppt_h</p:attrName>
                                        </p:attrNameLst>
                                      </p:cBhvr>
                                      <p:tavLst>
                                        <p:tav tm="0">
                                          <p:val>
                                            <p:fltVal val="0"/>
                                          </p:val>
                                        </p:tav>
                                        <p:tav tm="100000">
                                          <p:val>
                                            <p:strVal val="#ppt_h"/>
                                          </p:val>
                                        </p:tav>
                                      </p:tavLst>
                                    </p:anim>
                                    <p:anim calcmode="lin" valueType="num">
                                      <p:cBhvr>
                                        <p:cTn id="188" dur="500" fill="hold"/>
                                        <p:tgtEl>
                                          <p:spTgt spid="111"/>
                                        </p:tgtEl>
                                        <p:attrNameLst>
                                          <p:attrName>style.rotation</p:attrName>
                                        </p:attrNameLst>
                                      </p:cBhvr>
                                      <p:tavLst>
                                        <p:tav tm="0">
                                          <p:val>
                                            <p:fltVal val="90"/>
                                          </p:val>
                                        </p:tav>
                                        <p:tav tm="100000">
                                          <p:val>
                                            <p:fltVal val="0"/>
                                          </p:val>
                                        </p:tav>
                                      </p:tavLst>
                                    </p:anim>
                                    <p:animEffect transition="in" filter="fade">
                                      <p:cBhvr>
                                        <p:cTn id="189" dur="500"/>
                                        <p:tgtEl>
                                          <p:spTgt spid="111"/>
                                        </p:tgtEl>
                                      </p:cBhvr>
                                    </p:animEffect>
                                  </p:childTnLst>
                                </p:cTn>
                              </p:par>
                              <p:par>
                                <p:cTn id="190" presetID="31" presetClass="entr" presetSubtype="0" fill="hold" nodeType="withEffect">
                                  <p:stCondLst>
                                    <p:cond delay="0"/>
                                  </p:stCondLst>
                                  <p:iterate type="lt">
                                    <p:tmPct val="5000"/>
                                  </p:iterate>
                                  <p:childTnLst>
                                    <p:set>
                                      <p:cBhvr>
                                        <p:cTn id="191" dur="1" fill="hold">
                                          <p:stCondLst>
                                            <p:cond delay="0"/>
                                          </p:stCondLst>
                                        </p:cTn>
                                        <p:tgtEl>
                                          <p:spTgt spid="112"/>
                                        </p:tgtEl>
                                        <p:attrNameLst>
                                          <p:attrName>style.visibility</p:attrName>
                                        </p:attrNameLst>
                                      </p:cBhvr>
                                      <p:to>
                                        <p:strVal val="visible"/>
                                      </p:to>
                                    </p:set>
                                    <p:anim calcmode="lin" valueType="num">
                                      <p:cBhvr>
                                        <p:cTn id="192" dur="500" fill="hold"/>
                                        <p:tgtEl>
                                          <p:spTgt spid="112"/>
                                        </p:tgtEl>
                                        <p:attrNameLst>
                                          <p:attrName>ppt_w</p:attrName>
                                        </p:attrNameLst>
                                      </p:cBhvr>
                                      <p:tavLst>
                                        <p:tav tm="0">
                                          <p:val>
                                            <p:fltVal val="0"/>
                                          </p:val>
                                        </p:tav>
                                        <p:tav tm="100000">
                                          <p:val>
                                            <p:strVal val="#ppt_w"/>
                                          </p:val>
                                        </p:tav>
                                      </p:tavLst>
                                    </p:anim>
                                    <p:anim calcmode="lin" valueType="num">
                                      <p:cBhvr>
                                        <p:cTn id="193" dur="500" fill="hold"/>
                                        <p:tgtEl>
                                          <p:spTgt spid="112"/>
                                        </p:tgtEl>
                                        <p:attrNameLst>
                                          <p:attrName>ppt_h</p:attrName>
                                        </p:attrNameLst>
                                      </p:cBhvr>
                                      <p:tavLst>
                                        <p:tav tm="0">
                                          <p:val>
                                            <p:fltVal val="0"/>
                                          </p:val>
                                        </p:tav>
                                        <p:tav tm="100000">
                                          <p:val>
                                            <p:strVal val="#ppt_h"/>
                                          </p:val>
                                        </p:tav>
                                      </p:tavLst>
                                    </p:anim>
                                    <p:anim calcmode="lin" valueType="num">
                                      <p:cBhvr>
                                        <p:cTn id="194" dur="500" fill="hold"/>
                                        <p:tgtEl>
                                          <p:spTgt spid="112"/>
                                        </p:tgtEl>
                                        <p:attrNameLst>
                                          <p:attrName>style.rotation</p:attrName>
                                        </p:attrNameLst>
                                      </p:cBhvr>
                                      <p:tavLst>
                                        <p:tav tm="0">
                                          <p:val>
                                            <p:fltVal val="90"/>
                                          </p:val>
                                        </p:tav>
                                        <p:tav tm="100000">
                                          <p:val>
                                            <p:fltVal val="0"/>
                                          </p:val>
                                        </p:tav>
                                      </p:tavLst>
                                    </p:anim>
                                    <p:animEffect transition="in" filter="fade">
                                      <p:cBhvr>
                                        <p:cTn id="195" dur="500"/>
                                        <p:tgtEl>
                                          <p:spTgt spid="112"/>
                                        </p:tgtEl>
                                      </p:cBhvr>
                                    </p:animEffect>
                                  </p:childTnLst>
                                </p:cTn>
                              </p:par>
                              <p:par>
                                <p:cTn id="196" presetID="31" presetClass="entr" presetSubtype="0" fill="hold" nodeType="withEffect">
                                  <p:stCondLst>
                                    <p:cond delay="0"/>
                                  </p:stCondLst>
                                  <p:iterate type="lt">
                                    <p:tmPct val="5000"/>
                                  </p:iterate>
                                  <p:childTnLst>
                                    <p:set>
                                      <p:cBhvr>
                                        <p:cTn id="197" dur="1" fill="hold">
                                          <p:stCondLst>
                                            <p:cond delay="0"/>
                                          </p:stCondLst>
                                        </p:cTn>
                                        <p:tgtEl>
                                          <p:spTgt spid="113"/>
                                        </p:tgtEl>
                                        <p:attrNameLst>
                                          <p:attrName>style.visibility</p:attrName>
                                        </p:attrNameLst>
                                      </p:cBhvr>
                                      <p:to>
                                        <p:strVal val="visible"/>
                                      </p:to>
                                    </p:set>
                                    <p:anim calcmode="lin" valueType="num">
                                      <p:cBhvr>
                                        <p:cTn id="198" dur="500" fill="hold"/>
                                        <p:tgtEl>
                                          <p:spTgt spid="113"/>
                                        </p:tgtEl>
                                        <p:attrNameLst>
                                          <p:attrName>ppt_w</p:attrName>
                                        </p:attrNameLst>
                                      </p:cBhvr>
                                      <p:tavLst>
                                        <p:tav tm="0">
                                          <p:val>
                                            <p:fltVal val="0"/>
                                          </p:val>
                                        </p:tav>
                                        <p:tav tm="100000">
                                          <p:val>
                                            <p:strVal val="#ppt_w"/>
                                          </p:val>
                                        </p:tav>
                                      </p:tavLst>
                                    </p:anim>
                                    <p:anim calcmode="lin" valueType="num">
                                      <p:cBhvr>
                                        <p:cTn id="199" dur="500" fill="hold"/>
                                        <p:tgtEl>
                                          <p:spTgt spid="113"/>
                                        </p:tgtEl>
                                        <p:attrNameLst>
                                          <p:attrName>ppt_h</p:attrName>
                                        </p:attrNameLst>
                                      </p:cBhvr>
                                      <p:tavLst>
                                        <p:tav tm="0">
                                          <p:val>
                                            <p:fltVal val="0"/>
                                          </p:val>
                                        </p:tav>
                                        <p:tav tm="100000">
                                          <p:val>
                                            <p:strVal val="#ppt_h"/>
                                          </p:val>
                                        </p:tav>
                                      </p:tavLst>
                                    </p:anim>
                                    <p:anim calcmode="lin" valueType="num">
                                      <p:cBhvr>
                                        <p:cTn id="200" dur="500" fill="hold"/>
                                        <p:tgtEl>
                                          <p:spTgt spid="113"/>
                                        </p:tgtEl>
                                        <p:attrNameLst>
                                          <p:attrName>style.rotation</p:attrName>
                                        </p:attrNameLst>
                                      </p:cBhvr>
                                      <p:tavLst>
                                        <p:tav tm="0">
                                          <p:val>
                                            <p:fltVal val="90"/>
                                          </p:val>
                                        </p:tav>
                                        <p:tav tm="100000">
                                          <p:val>
                                            <p:fltVal val="0"/>
                                          </p:val>
                                        </p:tav>
                                      </p:tavLst>
                                    </p:anim>
                                    <p:animEffect transition="in" filter="fade">
                                      <p:cBhvr>
                                        <p:cTn id="201" dur="500"/>
                                        <p:tgtEl>
                                          <p:spTgt spid="113"/>
                                        </p:tgtEl>
                                      </p:cBhvr>
                                    </p:animEffect>
                                  </p:childTnLst>
                                </p:cTn>
                              </p:par>
                            </p:childTnLst>
                          </p:cTn>
                        </p:par>
                      </p:childTnLst>
                    </p:cTn>
                  </p:par>
                  <p:par>
                    <p:cTn id="202" fill="hold">
                      <p:stCondLst>
                        <p:cond delay="indefinite"/>
                      </p:stCondLst>
                      <p:childTnLst>
                        <p:par>
                          <p:cTn id="203" fill="hold">
                            <p:stCondLst>
                              <p:cond delay="0"/>
                            </p:stCondLst>
                            <p:childTnLst>
                              <p:par>
                                <p:cTn id="204" presetID="22" presetClass="entr" presetSubtype="8" fill="hold" grpId="0" nodeType="clickEffect">
                                  <p:stCondLst>
                                    <p:cond delay="0"/>
                                  </p:stCondLst>
                                  <p:childTnLst>
                                    <p:set>
                                      <p:cBhvr>
                                        <p:cTn id="205" dur="1" fill="hold">
                                          <p:stCondLst>
                                            <p:cond delay="0"/>
                                          </p:stCondLst>
                                        </p:cTn>
                                        <p:tgtEl>
                                          <p:spTgt spid="122"/>
                                        </p:tgtEl>
                                        <p:attrNameLst>
                                          <p:attrName>style.visibility</p:attrName>
                                        </p:attrNameLst>
                                      </p:cBhvr>
                                      <p:to>
                                        <p:strVal val="visible"/>
                                      </p:to>
                                    </p:set>
                                    <p:animEffect transition="in" filter="wipe(left)">
                                      <p:cBhvr>
                                        <p:cTn id="206" dur="500"/>
                                        <p:tgtEl>
                                          <p:spTgt spid="122"/>
                                        </p:tgtEl>
                                      </p:cBhvr>
                                    </p:animEffect>
                                  </p:childTnLst>
                                </p:cTn>
                              </p:par>
                            </p:childTnLst>
                          </p:cTn>
                        </p:par>
                        <p:par>
                          <p:cTn id="207" fill="hold">
                            <p:stCondLst>
                              <p:cond delay="500"/>
                            </p:stCondLst>
                            <p:childTnLst>
                              <p:par>
                                <p:cTn id="208" presetID="22" presetClass="entr" presetSubtype="8" fill="hold" grpId="0" nodeType="afterEffect">
                                  <p:stCondLst>
                                    <p:cond delay="0"/>
                                  </p:stCondLst>
                                  <p:childTnLst>
                                    <p:set>
                                      <p:cBhvr>
                                        <p:cTn id="209" dur="1" fill="hold">
                                          <p:stCondLst>
                                            <p:cond delay="0"/>
                                          </p:stCondLst>
                                        </p:cTn>
                                        <p:tgtEl>
                                          <p:spTgt spid="123"/>
                                        </p:tgtEl>
                                        <p:attrNameLst>
                                          <p:attrName>style.visibility</p:attrName>
                                        </p:attrNameLst>
                                      </p:cBhvr>
                                      <p:to>
                                        <p:strVal val="visible"/>
                                      </p:to>
                                    </p:set>
                                    <p:animEffect transition="in" filter="wipe(left)">
                                      <p:cBhvr>
                                        <p:cTn id="210" dur="500"/>
                                        <p:tgtEl>
                                          <p:spTgt spid="123"/>
                                        </p:tgtEl>
                                      </p:cBhvr>
                                    </p:animEffect>
                                  </p:childTnLst>
                                </p:cTn>
                              </p:par>
                            </p:childTnLst>
                          </p:cTn>
                        </p:par>
                        <p:par>
                          <p:cTn id="211" fill="hold">
                            <p:stCondLst>
                              <p:cond delay="1000"/>
                            </p:stCondLst>
                            <p:childTnLst>
                              <p:par>
                                <p:cTn id="212" presetID="22" presetClass="entr" presetSubtype="2" fill="hold" grpId="0" nodeType="afterEffect">
                                  <p:stCondLst>
                                    <p:cond delay="0"/>
                                  </p:stCondLst>
                                  <p:childTnLst>
                                    <p:set>
                                      <p:cBhvr>
                                        <p:cTn id="213" dur="1" fill="hold">
                                          <p:stCondLst>
                                            <p:cond delay="0"/>
                                          </p:stCondLst>
                                        </p:cTn>
                                        <p:tgtEl>
                                          <p:spTgt spid="125"/>
                                        </p:tgtEl>
                                        <p:attrNameLst>
                                          <p:attrName>style.visibility</p:attrName>
                                        </p:attrNameLst>
                                      </p:cBhvr>
                                      <p:to>
                                        <p:strVal val="visible"/>
                                      </p:to>
                                    </p:set>
                                    <p:animEffect transition="in" filter="wipe(right)">
                                      <p:cBhvr>
                                        <p:cTn id="214" dur="500"/>
                                        <p:tgtEl>
                                          <p:spTgt spid="125"/>
                                        </p:tgtEl>
                                      </p:cBhvr>
                                    </p:animEffect>
                                  </p:childTnLst>
                                </p:cTn>
                              </p:par>
                            </p:childTnLst>
                          </p:cTn>
                        </p:par>
                        <p:par>
                          <p:cTn id="215" fill="hold">
                            <p:stCondLst>
                              <p:cond delay="1500"/>
                            </p:stCondLst>
                            <p:childTnLst>
                              <p:par>
                                <p:cTn id="216" presetID="22" presetClass="entr" presetSubtype="2" fill="hold" grpId="0" nodeType="afterEffect">
                                  <p:stCondLst>
                                    <p:cond delay="0"/>
                                  </p:stCondLst>
                                  <p:childTnLst>
                                    <p:set>
                                      <p:cBhvr>
                                        <p:cTn id="217" dur="1" fill="hold">
                                          <p:stCondLst>
                                            <p:cond delay="0"/>
                                          </p:stCondLst>
                                        </p:cTn>
                                        <p:tgtEl>
                                          <p:spTgt spid="124"/>
                                        </p:tgtEl>
                                        <p:attrNameLst>
                                          <p:attrName>style.visibility</p:attrName>
                                        </p:attrNameLst>
                                      </p:cBhvr>
                                      <p:to>
                                        <p:strVal val="visible"/>
                                      </p:to>
                                    </p:set>
                                    <p:animEffect transition="in" filter="wipe(right)">
                                      <p:cBhvr>
                                        <p:cTn id="218" dur="500"/>
                                        <p:tgtEl>
                                          <p:spTgt spid="124"/>
                                        </p:tgtEl>
                                      </p:cBhvr>
                                    </p:animEffect>
                                  </p:childTnLst>
                                </p:cTn>
                              </p:par>
                            </p:childTnLst>
                          </p:cTn>
                        </p:par>
                      </p:childTnLst>
                    </p:cTn>
                  </p:par>
                  <p:par>
                    <p:cTn id="219" fill="hold">
                      <p:stCondLst>
                        <p:cond delay="indefinite"/>
                      </p:stCondLst>
                      <p:childTnLst>
                        <p:par>
                          <p:cTn id="220" fill="hold">
                            <p:stCondLst>
                              <p:cond delay="0"/>
                            </p:stCondLst>
                            <p:childTnLst>
                              <p:par>
                                <p:cTn id="221" presetID="22" presetClass="entr" presetSubtype="1" fill="hold" grpId="0" nodeType="clickEffect">
                                  <p:stCondLst>
                                    <p:cond delay="0"/>
                                  </p:stCondLst>
                                  <p:childTnLst>
                                    <p:set>
                                      <p:cBhvr>
                                        <p:cTn id="222" dur="1" fill="hold">
                                          <p:stCondLst>
                                            <p:cond delay="0"/>
                                          </p:stCondLst>
                                        </p:cTn>
                                        <p:tgtEl>
                                          <p:spTgt spid="121"/>
                                        </p:tgtEl>
                                        <p:attrNameLst>
                                          <p:attrName>style.visibility</p:attrName>
                                        </p:attrNameLst>
                                      </p:cBhvr>
                                      <p:to>
                                        <p:strVal val="visible"/>
                                      </p:to>
                                    </p:set>
                                    <p:animEffect transition="in" filter="wipe(up)">
                                      <p:cBhvr>
                                        <p:cTn id="223" dur="5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22" grpId="0" animBg="1"/>
      <p:bldP spid="22" grpId="1" animBg="1"/>
      <p:bldP spid="23" grpId="0" animBg="1"/>
      <p:bldP spid="23" grpId="1" animBg="1"/>
      <p:bldP spid="24" grpId="0" animBg="1"/>
      <p:bldP spid="24" grpId="1" animBg="1"/>
      <p:bldP spid="25" grpId="0" animBg="1"/>
      <p:bldP spid="25" grpId="1" animBg="1"/>
      <p:bldP spid="26" grpId="0" animBg="1"/>
      <p:bldP spid="121" grpId="0" animBg="1"/>
      <p:bldP spid="122" grpId="0" animBg="1"/>
      <p:bldP spid="123" grpId="0" animBg="1"/>
      <p:bldP spid="124" grpId="0" animBg="1"/>
      <p:bldP spid="12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69308" y="213032"/>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（六）创新学生管理系统</a:t>
            </a:r>
            <a:endParaRPr lang="zh-CN" altLang="en-US" sz="1400" b="0" dirty="0">
              <a:latin typeface="微软雅黑" panose="020B0503020204020204" pitchFamily="34" charset="-122"/>
              <a:ea typeface="微软雅黑" panose="020B0503020204020204" pitchFamily="34" charset="-122"/>
            </a:endParaRPr>
          </a:p>
        </p:txBody>
      </p:sp>
      <p:sp>
        <p:nvSpPr>
          <p:cNvPr id="3" name="下箭头 2"/>
          <p:cNvSpPr/>
          <p:nvPr/>
        </p:nvSpPr>
        <p:spPr>
          <a:xfrm rot="439891">
            <a:off x="2214276" y="1330691"/>
            <a:ext cx="375050" cy="3571882"/>
          </a:xfrm>
          <a:prstGeom prst="downArrow">
            <a:avLst/>
          </a:prstGeom>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1350"/>
          </a:p>
        </p:txBody>
      </p:sp>
      <p:sp>
        <p:nvSpPr>
          <p:cNvPr id="4" name="下箭头 3"/>
          <p:cNvSpPr/>
          <p:nvPr/>
        </p:nvSpPr>
        <p:spPr>
          <a:xfrm rot="21234539">
            <a:off x="1582340" y="1330691"/>
            <a:ext cx="375050" cy="3571882"/>
          </a:xfrm>
          <a:prstGeom prst="downArrow">
            <a:avLst/>
          </a:prstGeom>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1350"/>
          </a:p>
        </p:txBody>
      </p:sp>
      <p:sp>
        <p:nvSpPr>
          <p:cNvPr id="5" name="流程图: 磁盘 4"/>
          <p:cNvSpPr/>
          <p:nvPr/>
        </p:nvSpPr>
        <p:spPr>
          <a:xfrm>
            <a:off x="889606" y="1139555"/>
            <a:ext cx="2357478" cy="1000132"/>
          </a:xfrm>
          <a:prstGeom prst="flowChartMagneticDisk">
            <a:avLst/>
          </a:prstGeom>
          <a:ln>
            <a:solidFill>
              <a:schemeClr val="bg1">
                <a:lumMod val="75000"/>
              </a:schemeClr>
            </a:solidFill>
          </a:ln>
          <a:scene3d>
            <a:camera prst="perspectiveBelow"/>
            <a:lightRig rig="threePt" dir="t"/>
          </a:scene3d>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zh-CN" altLang="en-US" sz="1350">
              <a:solidFill>
                <a:schemeClr val="tx1"/>
              </a:solidFill>
            </a:endParaRPr>
          </a:p>
        </p:txBody>
      </p:sp>
      <p:sp>
        <p:nvSpPr>
          <p:cNvPr id="6" name="同心圆 5"/>
          <p:cNvSpPr/>
          <p:nvPr/>
        </p:nvSpPr>
        <p:spPr>
          <a:xfrm>
            <a:off x="1157498" y="2252474"/>
            <a:ext cx="1821669" cy="2428892"/>
          </a:xfrm>
          <a:prstGeom prst="donut">
            <a:avLst/>
          </a:prstGeom>
          <a:ln>
            <a:solidFill>
              <a:schemeClr val="bg1">
                <a:lumMod val="85000"/>
              </a:schemeClr>
            </a:solidFill>
          </a:ln>
          <a:scene3d>
            <a:camera prst="isometricOffAxis1Top"/>
            <a:lightRig rig="threePt" dir="t"/>
          </a:scene3d>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zh-CN" altLang="en-US" sz="1350">
              <a:solidFill>
                <a:schemeClr val="tx1"/>
              </a:solidFill>
            </a:endParaRPr>
          </a:p>
        </p:txBody>
      </p:sp>
      <p:sp>
        <p:nvSpPr>
          <p:cNvPr id="7" name="同心圆 6"/>
          <p:cNvSpPr/>
          <p:nvPr/>
        </p:nvSpPr>
        <p:spPr>
          <a:xfrm>
            <a:off x="943184" y="1388378"/>
            <a:ext cx="2250297" cy="2428892"/>
          </a:xfrm>
          <a:prstGeom prst="donut">
            <a:avLst/>
          </a:prstGeom>
          <a:ln>
            <a:solidFill>
              <a:schemeClr val="bg1">
                <a:lumMod val="85000"/>
              </a:schemeClr>
            </a:solidFill>
          </a:ln>
          <a:scene3d>
            <a:camera prst="isometricOffAxis1Top"/>
            <a:lightRig rig="threePt" dir="t"/>
          </a:scene3d>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zh-CN" altLang="en-US" sz="1350">
              <a:solidFill>
                <a:schemeClr val="tx1"/>
              </a:solidFill>
            </a:endParaRPr>
          </a:p>
        </p:txBody>
      </p:sp>
      <p:grpSp>
        <p:nvGrpSpPr>
          <p:cNvPr id="8" name="组合 219"/>
          <p:cNvGrpSpPr/>
          <p:nvPr/>
        </p:nvGrpSpPr>
        <p:grpSpPr>
          <a:xfrm>
            <a:off x="1532548" y="2977350"/>
            <a:ext cx="642942" cy="736851"/>
            <a:chOff x="1071538" y="2939436"/>
            <a:chExt cx="857256" cy="736850"/>
          </a:xfrm>
        </p:grpSpPr>
        <p:pic>
          <p:nvPicPr>
            <p:cNvPr id="10"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285852" y="2939436"/>
              <a:ext cx="357190" cy="506019"/>
            </a:xfrm>
            <a:prstGeom prst="rect">
              <a:avLst/>
            </a:prstGeom>
            <a:noFill/>
            <a:ln w="9525">
              <a:noFill/>
              <a:miter lim="800000"/>
              <a:headEnd/>
              <a:tailEnd/>
            </a:ln>
            <a:effectLst/>
          </p:spPr>
        </p:pic>
        <p:sp>
          <p:nvSpPr>
            <p:cNvPr id="11" name="TextBox 203"/>
            <p:cNvSpPr txBox="1"/>
            <p:nvPr/>
          </p:nvSpPr>
          <p:spPr>
            <a:xfrm>
              <a:off x="1071538" y="3468537"/>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教务处</a:t>
              </a:r>
            </a:p>
          </p:txBody>
        </p:sp>
      </p:grpSp>
      <p:grpSp>
        <p:nvGrpSpPr>
          <p:cNvPr id="12" name="组合 220"/>
          <p:cNvGrpSpPr/>
          <p:nvPr/>
        </p:nvGrpSpPr>
        <p:grpSpPr>
          <a:xfrm>
            <a:off x="1961176" y="2966855"/>
            <a:ext cx="642942" cy="742659"/>
            <a:chOff x="1643042" y="2928940"/>
            <a:chExt cx="857256" cy="742659"/>
          </a:xfrm>
        </p:grpSpPr>
        <p:pic>
          <p:nvPicPr>
            <p:cNvPr id="13" name="Picture 8"/>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792641" y="2928940"/>
              <a:ext cx="564781" cy="549307"/>
            </a:xfrm>
            <a:prstGeom prst="rect">
              <a:avLst/>
            </a:prstGeom>
            <a:noFill/>
            <a:ln w="9525">
              <a:noFill/>
              <a:miter lim="800000"/>
              <a:headEnd/>
              <a:tailEnd/>
            </a:ln>
            <a:effectLst/>
          </p:spPr>
        </p:pic>
        <p:sp>
          <p:nvSpPr>
            <p:cNvPr id="14" name="TextBox 205"/>
            <p:cNvSpPr txBox="1"/>
            <p:nvPr/>
          </p:nvSpPr>
          <p:spPr>
            <a:xfrm>
              <a:off x="1643042" y="3463850"/>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专业室</a:t>
              </a:r>
            </a:p>
          </p:txBody>
        </p:sp>
      </p:grpSp>
      <p:grpSp>
        <p:nvGrpSpPr>
          <p:cNvPr id="15" name="组合 218"/>
          <p:cNvGrpSpPr/>
          <p:nvPr/>
        </p:nvGrpSpPr>
        <p:grpSpPr>
          <a:xfrm>
            <a:off x="1718251" y="3830952"/>
            <a:ext cx="642942" cy="690483"/>
            <a:chOff x="1319142" y="3857634"/>
            <a:chExt cx="857256" cy="690483"/>
          </a:xfrm>
        </p:grpSpPr>
        <p:pic>
          <p:nvPicPr>
            <p:cNvPr id="16" name="Picture 1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416551" y="3857634"/>
              <a:ext cx="616971" cy="527119"/>
            </a:xfrm>
            <a:prstGeom prst="rect">
              <a:avLst/>
            </a:prstGeom>
            <a:noFill/>
            <a:ln w="9525">
              <a:noFill/>
              <a:miter lim="800000"/>
              <a:headEnd/>
              <a:tailEnd/>
            </a:ln>
            <a:effectLst/>
          </p:spPr>
        </p:pic>
        <p:sp>
          <p:nvSpPr>
            <p:cNvPr id="17" name="TextBox 207"/>
            <p:cNvSpPr txBox="1"/>
            <p:nvPr/>
          </p:nvSpPr>
          <p:spPr>
            <a:xfrm>
              <a:off x="1319142" y="4340368"/>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校领导</a:t>
              </a:r>
            </a:p>
          </p:txBody>
        </p:sp>
      </p:grpSp>
      <p:grpSp>
        <p:nvGrpSpPr>
          <p:cNvPr id="18" name="组合 221"/>
          <p:cNvGrpSpPr/>
          <p:nvPr/>
        </p:nvGrpSpPr>
        <p:grpSpPr>
          <a:xfrm>
            <a:off x="1693283" y="2113018"/>
            <a:ext cx="750099" cy="707815"/>
            <a:chOff x="1285852" y="2000246"/>
            <a:chExt cx="1000132" cy="707815"/>
          </a:xfrm>
        </p:grpSpPr>
        <p:pic>
          <p:nvPicPr>
            <p:cNvPr id="19"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285852" y="2000246"/>
              <a:ext cx="428628" cy="537294"/>
            </a:xfrm>
            <a:prstGeom prst="rect">
              <a:avLst/>
            </a:prstGeom>
            <a:noFill/>
            <a:ln w="9525">
              <a:noFill/>
              <a:miter lim="800000"/>
              <a:headEnd/>
              <a:tailEnd/>
            </a:ln>
            <a:effectLst/>
          </p:spPr>
        </p:pic>
        <p:sp>
          <p:nvSpPr>
            <p:cNvPr id="20" name="TextBox 200"/>
            <p:cNvSpPr txBox="1"/>
            <p:nvPr/>
          </p:nvSpPr>
          <p:spPr>
            <a:xfrm>
              <a:off x="1357291" y="2500312"/>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教师</a:t>
              </a:r>
            </a:p>
          </p:txBody>
        </p:sp>
        <p:pic>
          <p:nvPicPr>
            <p:cNvPr id="21"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857356" y="2000246"/>
              <a:ext cx="428628" cy="537294"/>
            </a:xfrm>
            <a:prstGeom prst="rect">
              <a:avLst/>
            </a:prstGeom>
            <a:noFill/>
            <a:ln w="9525">
              <a:noFill/>
              <a:miter lim="800000"/>
              <a:headEnd/>
              <a:tailEnd/>
            </a:ln>
            <a:effectLst/>
          </p:spPr>
        </p:pic>
      </p:grpSp>
      <p:sp>
        <p:nvSpPr>
          <p:cNvPr id="22" name="线形标注 1 21"/>
          <p:cNvSpPr/>
          <p:nvPr/>
        </p:nvSpPr>
        <p:spPr>
          <a:xfrm>
            <a:off x="3485586" y="719964"/>
            <a:ext cx="1050902" cy="500066"/>
          </a:xfrm>
          <a:prstGeom prst="borderCallout1">
            <a:avLst>
              <a:gd name="adj1" fmla="val 52335"/>
              <a:gd name="adj2" fmla="val 545"/>
              <a:gd name="adj3" fmla="val 112500"/>
              <a:gd name="adj4" fmla="val -38333"/>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管理重心，却难以差异化和跟踪</a:t>
            </a:r>
          </a:p>
        </p:txBody>
      </p:sp>
      <p:sp>
        <p:nvSpPr>
          <p:cNvPr id="23" name="线形标注 1 22"/>
          <p:cNvSpPr/>
          <p:nvPr/>
        </p:nvSpPr>
        <p:spPr>
          <a:xfrm>
            <a:off x="3247060" y="1968432"/>
            <a:ext cx="964413" cy="390429"/>
          </a:xfrm>
          <a:prstGeom prst="borderCallout1">
            <a:avLst>
              <a:gd name="adj1" fmla="val 42648"/>
              <a:gd name="adj2" fmla="val 2309"/>
              <a:gd name="adj3" fmla="val 112500"/>
              <a:gd name="adj4" fmla="val -38333"/>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管理工作量大</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重复性劳动多</a:t>
            </a:r>
          </a:p>
        </p:txBody>
      </p:sp>
      <p:sp>
        <p:nvSpPr>
          <p:cNvPr id="24" name="线形标注 1 23"/>
          <p:cNvSpPr/>
          <p:nvPr/>
        </p:nvSpPr>
        <p:spPr>
          <a:xfrm>
            <a:off x="3134352" y="3014361"/>
            <a:ext cx="964413" cy="389921"/>
          </a:xfrm>
          <a:prstGeom prst="borderCallout1">
            <a:avLst>
              <a:gd name="adj1" fmla="val 47465"/>
              <a:gd name="adj2" fmla="val 374"/>
              <a:gd name="adj3" fmla="val 112500"/>
              <a:gd name="adj4" fmla="val -38333"/>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各类活动管理</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耗时耗力</a:t>
            </a:r>
          </a:p>
        </p:txBody>
      </p:sp>
      <p:sp>
        <p:nvSpPr>
          <p:cNvPr id="25" name="线形标注 1 24"/>
          <p:cNvSpPr/>
          <p:nvPr/>
        </p:nvSpPr>
        <p:spPr>
          <a:xfrm>
            <a:off x="3138813" y="3621617"/>
            <a:ext cx="964413" cy="414827"/>
          </a:xfrm>
          <a:prstGeom prst="borderCallout1">
            <a:avLst>
              <a:gd name="adj1" fmla="val 47991"/>
              <a:gd name="adj2" fmla="val 3277"/>
              <a:gd name="adj3" fmla="val 129319"/>
              <a:gd name="adj4" fmla="val -10702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信息不全面</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审批难及时</a:t>
            </a:r>
          </a:p>
        </p:txBody>
      </p:sp>
      <p:sp>
        <p:nvSpPr>
          <p:cNvPr id="26" name="等腰三角形 25"/>
          <p:cNvSpPr/>
          <p:nvPr/>
        </p:nvSpPr>
        <p:spPr>
          <a:xfrm>
            <a:off x="491824" y="1310645"/>
            <a:ext cx="375026" cy="3341834"/>
          </a:xfrm>
          <a:prstGeom prst="triangle">
            <a:avLst>
              <a:gd name="adj" fmla="val 14443"/>
            </a:avLst>
          </a:prstGeom>
        </p:spPr>
        <p:style>
          <a:lnRef idx="1">
            <a:schemeClr val="accent6"/>
          </a:lnRef>
          <a:fillRef idx="3">
            <a:schemeClr val="accent6"/>
          </a:fillRef>
          <a:effectRef idx="2">
            <a:schemeClr val="accent6"/>
          </a:effectRef>
          <a:fontRef idx="minor">
            <a:schemeClr val="lt1"/>
          </a:fontRef>
        </p:style>
        <p:txBody>
          <a:bodyPr rtlCol="0" anchor="ctr"/>
          <a:lstStyle/>
          <a:p>
            <a:pPr algn="r"/>
            <a:r>
              <a:rPr lang="zh-CN" altLang="en-US" sz="900" b="1" dirty="0">
                <a:latin typeface="微软雅黑" pitchFamily="34" charset="-122"/>
                <a:ea typeface="微软雅黑" pitchFamily="34" charset="-122"/>
              </a:rPr>
              <a:t>信息单向传输</a:t>
            </a:r>
          </a:p>
        </p:txBody>
      </p:sp>
      <p:grpSp>
        <p:nvGrpSpPr>
          <p:cNvPr id="27" name="组合 259"/>
          <p:cNvGrpSpPr/>
          <p:nvPr/>
        </p:nvGrpSpPr>
        <p:grpSpPr>
          <a:xfrm>
            <a:off x="4479365" y="896292"/>
            <a:ext cx="642942" cy="736851"/>
            <a:chOff x="1071538" y="2939436"/>
            <a:chExt cx="857256" cy="736850"/>
          </a:xfrm>
        </p:grpSpPr>
        <p:pic>
          <p:nvPicPr>
            <p:cNvPr id="28"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285852" y="2939436"/>
              <a:ext cx="357190" cy="506019"/>
            </a:xfrm>
            <a:prstGeom prst="rect">
              <a:avLst/>
            </a:prstGeom>
            <a:noFill/>
            <a:ln w="9525">
              <a:noFill/>
              <a:miter lim="800000"/>
              <a:headEnd/>
              <a:tailEnd/>
            </a:ln>
            <a:effectLst/>
          </p:spPr>
        </p:pic>
        <p:sp>
          <p:nvSpPr>
            <p:cNvPr id="29" name="TextBox 261"/>
            <p:cNvSpPr txBox="1"/>
            <p:nvPr/>
          </p:nvSpPr>
          <p:spPr>
            <a:xfrm>
              <a:off x="1071538" y="3468537"/>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教务处</a:t>
              </a:r>
            </a:p>
          </p:txBody>
        </p:sp>
      </p:grpSp>
      <p:grpSp>
        <p:nvGrpSpPr>
          <p:cNvPr id="30" name="组合 300"/>
          <p:cNvGrpSpPr/>
          <p:nvPr/>
        </p:nvGrpSpPr>
        <p:grpSpPr>
          <a:xfrm>
            <a:off x="947325" y="677589"/>
            <a:ext cx="1228166" cy="723672"/>
            <a:chOff x="7429520" y="1571618"/>
            <a:chExt cx="1637555" cy="723672"/>
          </a:xfrm>
        </p:grpSpPr>
        <p:pic>
          <p:nvPicPr>
            <p:cNvPr id="3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19959" y="1571618"/>
              <a:ext cx="213754" cy="418872"/>
            </a:xfrm>
            <a:prstGeom prst="rect">
              <a:avLst/>
            </a:prstGeom>
            <a:noFill/>
            <a:ln w="9525">
              <a:noFill/>
              <a:miter lim="800000"/>
              <a:headEnd/>
              <a:tailEnd/>
            </a:ln>
            <a:effectLst/>
          </p:spPr>
        </p:pic>
        <p:pic>
          <p:nvPicPr>
            <p:cNvPr id="3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742757" y="1724018"/>
              <a:ext cx="213754" cy="418872"/>
            </a:xfrm>
            <a:prstGeom prst="rect">
              <a:avLst/>
            </a:prstGeom>
            <a:noFill/>
            <a:ln w="9525">
              <a:noFill/>
              <a:miter lim="800000"/>
              <a:headEnd/>
              <a:tailEnd/>
            </a:ln>
            <a:effectLst/>
          </p:spPr>
        </p:pic>
        <p:pic>
          <p:nvPicPr>
            <p:cNvPr id="3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853321" y="1876418"/>
              <a:ext cx="213754" cy="418872"/>
            </a:xfrm>
            <a:prstGeom prst="rect">
              <a:avLst/>
            </a:prstGeom>
            <a:noFill/>
            <a:ln w="9525">
              <a:noFill/>
              <a:miter lim="800000"/>
              <a:headEnd/>
              <a:tailEnd/>
            </a:ln>
            <a:effectLst/>
          </p:spPr>
        </p:pic>
        <p:pic>
          <p:nvPicPr>
            <p:cNvPr id="3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14778" y="1571618"/>
              <a:ext cx="213754" cy="418872"/>
            </a:xfrm>
            <a:prstGeom prst="rect">
              <a:avLst/>
            </a:prstGeom>
            <a:noFill/>
            <a:ln w="9525">
              <a:noFill/>
              <a:miter lim="800000"/>
              <a:headEnd/>
              <a:tailEnd/>
            </a:ln>
            <a:effectLst/>
          </p:spPr>
        </p:pic>
        <p:pic>
          <p:nvPicPr>
            <p:cNvPr id="3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34051" y="1571618"/>
              <a:ext cx="213754" cy="418872"/>
            </a:xfrm>
            <a:prstGeom prst="rect">
              <a:avLst/>
            </a:prstGeom>
            <a:noFill/>
            <a:ln w="9525">
              <a:noFill/>
              <a:miter lim="800000"/>
              <a:headEnd/>
              <a:tailEnd/>
            </a:ln>
            <a:effectLst/>
          </p:spPr>
        </p:pic>
        <p:pic>
          <p:nvPicPr>
            <p:cNvPr id="3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337576" y="1724018"/>
              <a:ext cx="213754" cy="418872"/>
            </a:xfrm>
            <a:prstGeom prst="rect">
              <a:avLst/>
            </a:prstGeom>
            <a:noFill/>
            <a:ln w="9525">
              <a:noFill/>
              <a:miter lim="800000"/>
              <a:headEnd/>
              <a:tailEnd/>
            </a:ln>
            <a:effectLst/>
          </p:spPr>
        </p:pic>
        <p:pic>
          <p:nvPicPr>
            <p:cNvPr id="3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56849" y="1724018"/>
              <a:ext cx="213754" cy="418872"/>
            </a:xfrm>
            <a:prstGeom prst="rect">
              <a:avLst/>
            </a:prstGeom>
            <a:noFill/>
            <a:ln w="9525">
              <a:noFill/>
              <a:miter lim="800000"/>
              <a:headEnd/>
              <a:tailEnd/>
            </a:ln>
            <a:effectLst/>
          </p:spPr>
        </p:pic>
        <p:pic>
          <p:nvPicPr>
            <p:cNvPr id="3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48140" y="1876418"/>
              <a:ext cx="213754" cy="418872"/>
            </a:xfrm>
            <a:prstGeom prst="rect">
              <a:avLst/>
            </a:prstGeom>
            <a:noFill/>
            <a:ln w="9525">
              <a:noFill/>
              <a:miter lim="800000"/>
              <a:headEnd/>
              <a:tailEnd/>
            </a:ln>
            <a:effectLst/>
          </p:spPr>
        </p:pic>
        <p:pic>
          <p:nvPicPr>
            <p:cNvPr id="3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67413" y="1876418"/>
              <a:ext cx="213754" cy="418872"/>
            </a:xfrm>
            <a:prstGeom prst="rect">
              <a:avLst/>
            </a:prstGeom>
            <a:noFill/>
            <a:ln w="9525">
              <a:noFill/>
              <a:miter lim="800000"/>
              <a:headEnd/>
              <a:tailEnd/>
            </a:ln>
            <a:effectLst/>
          </p:spPr>
        </p:pic>
        <p:pic>
          <p:nvPicPr>
            <p:cNvPr id="4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34141" y="1571618"/>
              <a:ext cx="213754" cy="418872"/>
            </a:xfrm>
            <a:prstGeom prst="rect">
              <a:avLst/>
            </a:prstGeom>
            <a:noFill/>
            <a:ln w="9525">
              <a:noFill/>
              <a:miter lim="800000"/>
              <a:headEnd/>
              <a:tailEnd/>
            </a:ln>
            <a:effectLst/>
          </p:spPr>
        </p:pic>
        <p:pic>
          <p:nvPicPr>
            <p:cNvPr id="4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53414" y="1571618"/>
              <a:ext cx="213754" cy="418872"/>
            </a:xfrm>
            <a:prstGeom prst="rect">
              <a:avLst/>
            </a:prstGeom>
            <a:noFill/>
            <a:ln w="9525">
              <a:noFill/>
              <a:miter lim="800000"/>
              <a:headEnd/>
              <a:tailEnd/>
            </a:ln>
            <a:effectLst/>
          </p:spPr>
        </p:pic>
        <p:pic>
          <p:nvPicPr>
            <p:cNvPr id="4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956939" y="1724018"/>
              <a:ext cx="213754" cy="418872"/>
            </a:xfrm>
            <a:prstGeom prst="rect">
              <a:avLst/>
            </a:prstGeom>
            <a:noFill/>
            <a:ln w="9525">
              <a:noFill/>
              <a:miter lim="800000"/>
              <a:headEnd/>
              <a:tailEnd/>
            </a:ln>
            <a:effectLst/>
          </p:spPr>
        </p:pic>
        <p:pic>
          <p:nvPicPr>
            <p:cNvPr id="4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176212" y="1724018"/>
              <a:ext cx="213754" cy="418872"/>
            </a:xfrm>
            <a:prstGeom prst="rect">
              <a:avLst/>
            </a:prstGeom>
            <a:noFill/>
            <a:ln w="9525">
              <a:noFill/>
              <a:miter lim="800000"/>
              <a:headEnd/>
              <a:tailEnd/>
            </a:ln>
            <a:effectLst/>
          </p:spPr>
        </p:pic>
        <p:pic>
          <p:nvPicPr>
            <p:cNvPr id="4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67503" y="1876418"/>
              <a:ext cx="213754" cy="418872"/>
            </a:xfrm>
            <a:prstGeom prst="rect">
              <a:avLst/>
            </a:prstGeom>
            <a:noFill/>
            <a:ln w="9525">
              <a:noFill/>
              <a:miter lim="800000"/>
              <a:headEnd/>
              <a:tailEnd/>
            </a:ln>
            <a:effectLst/>
          </p:spPr>
        </p:pic>
        <p:pic>
          <p:nvPicPr>
            <p:cNvPr id="4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86776" y="1876418"/>
              <a:ext cx="213754" cy="418872"/>
            </a:xfrm>
            <a:prstGeom prst="rect">
              <a:avLst/>
            </a:prstGeom>
            <a:noFill/>
            <a:ln w="9525">
              <a:noFill/>
              <a:miter lim="800000"/>
              <a:headEnd/>
              <a:tailEnd/>
            </a:ln>
            <a:effectLst/>
          </p:spPr>
        </p:pic>
        <p:pic>
          <p:nvPicPr>
            <p:cNvPr id="4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48233" y="1571618"/>
              <a:ext cx="213754" cy="418872"/>
            </a:xfrm>
            <a:prstGeom prst="rect">
              <a:avLst/>
            </a:prstGeom>
            <a:noFill/>
            <a:ln w="9525">
              <a:noFill/>
              <a:miter lim="800000"/>
              <a:headEnd/>
              <a:tailEnd/>
            </a:ln>
            <a:effectLst/>
          </p:spPr>
        </p:pic>
        <p:pic>
          <p:nvPicPr>
            <p:cNvPr id="4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551758" y="1724018"/>
              <a:ext cx="213754" cy="418872"/>
            </a:xfrm>
            <a:prstGeom prst="rect">
              <a:avLst/>
            </a:prstGeom>
            <a:noFill/>
            <a:ln w="9525">
              <a:noFill/>
              <a:miter lim="800000"/>
              <a:headEnd/>
              <a:tailEnd/>
            </a:ln>
            <a:effectLst/>
          </p:spPr>
        </p:pic>
        <p:pic>
          <p:nvPicPr>
            <p:cNvPr id="4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771031" y="1724018"/>
              <a:ext cx="213754" cy="418872"/>
            </a:xfrm>
            <a:prstGeom prst="rect">
              <a:avLst/>
            </a:prstGeom>
            <a:noFill/>
            <a:ln w="9525">
              <a:noFill/>
              <a:miter lim="800000"/>
              <a:headEnd/>
              <a:tailEnd/>
            </a:ln>
            <a:effectLst/>
          </p:spPr>
        </p:pic>
        <p:pic>
          <p:nvPicPr>
            <p:cNvPr id="4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62322" y="1876418"/>
              <a:ext cx="213754" cy="418872"/>
            </a:xfrm>
            <a:prstGeom prst="rect">
              <a:avLst/>
            </a:prstGeom>
            <a:noFill/>
            <a:ln w="9525">
              <a:noFill/>
              <a:miter lim="800000"/>
              <a:headEnd/>
              <a:tailEnd/>
            </a:ln>
            <a:effectLst/>
          </p:spPr>
        </p:pic>
        <p:pic>
          <p:nvPicPr>
            <p:cNvPr id="5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81595" y="1876418"/>
              <a:ext cx="213754" cy="418872"/>
            </a:xfrm>
            <a:prstGeom prst="rect">
              <a:avLst/>
            </a:prstGeom>
            <a:noFill/>
            <a:ln w="9525">
              <a:noFill/>
              <a:miter lim="800000"/>
              <a:headEnd/>
              <a:tailEnd/>
            </a:ln>
            <a:effectLst/>
          </p:spPr>
        </p:pic>
        <p:pic>
          <p:nvPicPr>
            <p:cNvPr id="5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429520" y="1876418"/>
              <a:ext cx="213754" cy="418872"/>
            </a:xfrm>
            <a:prstGeom prst="rect">
              <a:avLst/>
            </a:prstGeom>
            <a:noFill/>
            <a:ln w="9525">
              <a:noFill/>
              <a:miter lim="800000"/>
              <a:headEnd/>
              <a:tailEnd/>
            </a:ln>
            <a:effectLst/>
          </p:spPr>
        </p:pic>
      </p:grpSp>
      <p:grpSp>
        <p:nvGrpSpPr>
          <p:cNvPr id="52" name="组合 323"/>
          <p:cNvGrpSpPr/>
          <p:nvPr/>
        </p:nvGrpSpPr>
        <p:grpSpPr>
          <a:xfrm>
            <a:off x="6358729" y="1610671"/>
            <a:ext cx="1228166" cy="723672"/>
            <a:chOff x="7429520" y="1571618"/>
            <a:chExt cx="1637555" cy="723672"/>
          </a:xfrm>
        </p:grpSpPr>
        <p:pic>
          <p:nvPicPr>
            <p:cNvPr id="5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19959" y="1571618"/>
              <a:ext cx="213754" cy="418872"/>
            </a:xfrm>
            <a:prstGeom prst="rect">
              <a:avLst/>
            </a:prstGeom>
            <a:noFill/>
            <a:ln w="9525">
              <a:noFill/>
              <a:miter lim="800000"/>
              <a:headEnd/>
              <a:tailEnd/>
            </a:ln>
            <a:effectLst/>
          </p:spPr>
        </p:pic>
        <p:pic>
          <p:nvPicPr>
            <p:cNvPr id="5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742757" y="1724018"/>
              <a:ext cx="213754" cy="418872"/>
            </a:xfrm>
            <a:prstGeom prst="rect">
              <a:avLst/>
            </a:prstGeom>
            <a:noFill/>
            <a:ln w="9525">
              <a:noFill/>
              <a:miter lim="800000"/>
              <a:headEnd/>
              <a:tailEnd/>
            </a:ln>
            <a:effectLst/>
          </p:spPr>
        </p:pic>
        <p:pic>
          <p:nvPicPr>
            <p:cNvPr id="5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853321" y="1876418"/>
              <a:ext cx="213754" cy="418872"/>
            </a:xfrm>
            <a:prstGeom prst="rect">
              <a:avLst/>
            </a:prstGeom>
            <a:noFill/>
            <a:ln w="9525">
              <a:noFill/>
              <a:miter lim="800000"/>
              <a:headEnd/>
              <a:tailEnd/>
            </a:ln>
            <a:effectLst/>
          </p:spPr>
        </p:pic>
        <p:pic>
          <p:nvPicPr>
            <p:cNvPr id="5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14778" y="1571618"/>
              <a:ext cx="213754" cy="418872"/>
            </a:xfrm>
            <a:prstGeom prst="rect">
              <a:avLst/>
            </a:prstGeom>
            <a:noFill/>
            <a:ln w="9525">
              <a:noFill/>
              <a:miter lim="800000"/>
              <a:headEnd/>
              <a:tailEnd/>
            </a:ln>
            <a:effectLst/>
          </p:spPr>
        </p:pic>
        <p:pic>
          <p:nvPicPr>
            <p:cNvPr id="5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34051" y="1571618"/>
              <a:ext cx="213754" cy="418872"/>
            </a:xfrm>
            <a:prstGeom prst="rect">
              <a:avLst/>
            </a:prstGeom>
            <a:noFill/>
            <a:ln w="9525">
              <a:noFill/>
              <a:miter lim="800000"/>
              <a:headEnd/>
              <a:tailEnd/>
            </a:ln>
            <a:effectLst/>
          </p:spPr>
        </p:pic>
        <p:pic>
          <p:nvPicPr>
            <p:cNvPr id="5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337576" y="1724018"/>
              <a:ext cx="213754" cy="418872"/>
            </a:xfrm>
            <a:prstGeom prst="rect">
              <a:avLst/>
            </a:prstGeom>
            <a:noFill/>
            <a:ln w="9525">
              <a:noFill/>
              <a:miter lim="800000"/>
              <a:headEnd/>
              <a:tailEnd/>
            </a:ln>
            <a:effectLst/>
          </p:spPr>
        </p:pic>
        <p:pic>
          <p:nvPicPr>
            <p:cNvPr id="5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56849" y="1724018"/>
              <a:ext cx="213754" cy="418872"/>
            </a:xfrm>
            <a:prstGeom prst="rect">
              <a:avLst/>
            </a:prstGeom>
            <a:noFill/>
            <a:ln w="9525">
              <a:noFill/>
              <a:miter lim="800000"/>
              <a:headEnd/>
              <a:tailEnd/>
            </a:ln>
            <a:effectLst/>
          </p:spPr>
        </p:pic>
        <p:pic>
          <p:nvPicPr>
            <p:cNvPr id="6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48140" y="1876418"/>
              <a:ext cx="213754" cy="418872"/>
            </a:xfrm>
            <a:prstGeom prst="rect">
              <a:avLst/>
            </a:prstGeom>
            <a:noFill/>
            <a:ln w="9525">
              <a:noFill/>
              <a:miter lim="800000"/>
              <a:headEnd/>
              <a:tailEnd/>
            </a:ln>
            <a:effectLst/>
          </p:spPr>
        </p:pic>
        <p:pic>
          <p:nvPicPr>
            <p:cNvPr id="6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67413" y="1876418"/>
              <a:ext cx="213754" cy="418872"/>
            </a:xfrm>
            <a:prstGeom prst="rect">
              <a:avLst/>
            </a:prstGeom>
            <a:noFill/>
            <a:ln w="9525">
              <a:noFill/>
              <a:miter lim="800000"/>
              <a:headEnd/>
              <a:tailEnd/>
            </a:ln>
            <a:effectLst/>
          </p:spPr>
        </p:pic>
        <p:pic>
          <p:nvPicPr>
            <p:cNvPr id="6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34141" y="1571618"/>
              <a:ext cx="213754" cy="418872"/>
            </a:xfrm>
            <a:prstGeom prst="rect">
              <a:avLst/>
            </a:prstGeom>
            <a:noFill/>
            <a:ln w="9525">
              <a:noFill/>
              <a:miter lim="800000"/>
              <a:headEnd/>
              <a:tailEnd/>
            </a:ln>
            <a:effectLst/>
          </p:spPr>
        </p:pic>
        <p:pic>
          <p:nvPicPr>
            <p:cNvPr id="6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53414" y="1571618"/>
              <a:ext cx="213754" cy="418872"/>
            </a:xfrm>
            <a:prstGeom prst="rect">
              <a:avLst/>
            </a:prstGeom>
            <a:noFill/>
            <a:ln w="9525">
              <a:noFill/>
              <a:miter lim="800000"/>
              <a:headEnd/>
              <a:tailEnd/>
            </a:ln>
            <a:effectLst/>
          </p:spPr>
        </p:pic>
        <p:pic>
          <p:nvPicPr>
            <p:cNvPr id="6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956939" y="1724018"/>
              <a:ext cx="213754" cy="418872"/>
            </a:xfrm>
            <a:prstGeom prst="rect">
              <a:avLst/>
            </a:prstGeom>
            <a:noFill/>
            <a:ln w="9525">
              <a:noFill/>
              <a:miter lim="800000"/>
              <a:headEnd/>
              <a:tailEnd/>
            </a:ln>
            <a:effectLst/>
          </p:spPr>
        </p:pic>
        <p:pic>
          <p:nvPicPr>
            <p:cNvPr id="6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176212" y="1724018"/>
              <a:ext cx="213754" cy="418872"/>
            </a:xfrm>
            <a:prstGeom prst="rect">
              <a:avLst/>
            </a:prstGeom>
            <a:noFill/>
            <a:ln w="9525">
              <a:noFill/>
              <a:miter lim="800000"/>
              <a:headEnd/>
              <a:tailEnd/>
            </a:ln>
            <a:effectLst/>
          </p:spPr>
        </p:pic>
        <p:pic>
          <p:nvPicPr>
            <p:cNvPr id="6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67503" y="1876418"/>
              <a:ext cx="213754" cy="418872"/>
            </a:xfrm>
            <a:prstGeom prst="rect">
              <a:avLst/>
            </a:prstGeom>
            <a:noFill/>
            <a:ln w="9525">
              <a:noFill/>
              <a:miter lim="800000"/>
              <a:headEnd/>
              <a:tailEnd/>
            </a:ln>
            <a:effectLst/>
          </p:spPr>
        </p:pic>
        <p:pic>
          <p:nvPicPr>
            <p:cNvPr id="6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86776" y="1876418"/>
              <a:ext cx="213754" cy="418872"/>
            </a:xfrm>
            <a:prstGeom prst="rect">
              <a:avLst/>
            </a:prstGeom>
            <a:noFill/>
            <a:ln w="9525">
              <a:noFill/>
              <a:miter lim="800000"/>
              <a:headEnd/>
              <a:tailEnd/>
            </a:ln>
            <a:effectLst/>
          </p:spPr>
        </p:pic>
        <p:pic>
          <p:nvPicPr>
            <p:cNvPr id="6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48233" y="1571618"/>
              <a:ext cx="213754" cy="418872"/>
            </a:xfrm>
            <a:prstGeom prst="rect">
              <a:avLst/>
            </a:prstGeom>
            <a:noFill/>
            <a:ln w="9525">
              <a:noFill/>
              <a:miter lim="800000"/>
              <a:headEnd/>
              <a:tailEnd/>
            </a:ln>
            <a:effectLst/>
          </p:spPr>
        </p:pic>
        <p:pic>
          <p:nvPicPr>
            <p:cNvPr id="6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551758" y="1724018"/>
              <a:ext cx="213754" cy="418872"/>
            </a:xfrm>
            <a:prstGeom prst="rect">
              <a:avLst/>
            </a:prstGeom>
            <a:noFill/>
            <a:ln w="9525">
              <a:noFill/>
              <a:miter lim="800000"/>
              <a:headEnd/>
              <a:tailEnd/>
            </a:ln>
            <a:effectLst/>
          </p:spPr>
        </p:pic>
        <p:pic>
          <p:nvPicPr>
            <p:cNvPr id="7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771031" y="1724018"/>
              <a:ext cx="213754" cy="418872"/>
            </a:xfrm>
            <a:prstGeom prst="rect">
              <a:avLst/>
            </a:prstGeom>
            <a:noFill/>
            <a:ln w="9525">
              <a:noFill/>
              <a:miter lim="800000"/>
              <a:headEnd/>
              <a:tailEnd/>
            </a:ln>
            <a:effectLst/>
          </p:spPr>
        </p:pic>
        <p:pic>
          <p:nvPicPr>
            <p:cNvPr id="7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62322" y="1876418"/>
              <a:ext cx="213754" cy="418872"/>
            </a:xfrm>
            <a:prstGeom prst="rect">
              <a:avLst/>
            </a:prstGeom>
            <a:noFill/>
            <a:ln w="9525">
              <a:noFill/>
              <a:miter lim="800000"/>
              <a:headEnd/>
              <a:tailEnd/>
            </a:ln>
            <a:effectLst/>
          </p:spPr>
        </p:pic>
        <p:pic>
          <p:nvPicPr>
            <p:cNvPr id="7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81595" y="1876418"/>
              <a:ext cx="213754" cy="418872"/>
            </a:xfrm>
            <a:prstGeom prst="rect">
              <a:avLst/>
            </a:prstGeom>
            <a:noFill/>
            <a:ln w="9525">
              <a:noFill/>
              <a:miter lim="800000"/>
              <a:headEnd/>
              <a:tailEnd/>
            </a:ln>
            <a:effectLst/>
          </p:spPr>
        </p:pic>
        <p:pic>
          <p:nvPicPr>
            <p:cNvPr id="7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429520" y="1876418"/>
              <a:ext cx="213754" cy="418872"/>
            </a:xfrm>
            <a:prstGeom prst="rect">
              <a:avLst/>
            </a:prstGeom>
            <a:noFill/>
            <a:ln w="9525">
              <a:noFill/>
              <a:miter lim="800000"/>
              <a:headEnd/>
              <a:tailEnd/>
            </a:ln>
            <a:effectLst/>
          </p:spPr>
        </p:pic>
      </p:grpSp>
      <p:grpSp>
        <p:nvGrpSpPr>
          <p:cNvPr id="74" name="组合 345"/>
          <p:cNvGrpSpPr/>
          <p:nvPr/>
        </p:nvGrpSpPr>
        <p:grpSpPr>
          <a:xfrm>
            <a:off x="6358729" y="2610803"/>
            <a:ext cx="1228166" cy="723672"/>
            <a:chOff x="7429520" y="1571618"/>
            <a:chExt cx="1637555" cy="723672"/>
          </a:xfrm>
        </p:grpSpPr>
        <p:pic>
          <p:nvPicPr>
            <p:cNvPr id="7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19959" y="1571618"/>
              <a:ext cx="213754" cy="418872"/>
            </a:xfrm>
            <a:prstGeom prst="rect">
              <a:avLst/>
            </a:prstGeom>
            <a:noFill/>
            <a:ln w="9525">
              <a:noFill/>
              <a:miter lim="800000"/>
              <a:headEnd/>
              <a:tailEnd/>
            </a:ln>
            <a:effectLst/>
          </p:spPr>
        </p:pic>
        <p:pic>
          <p:nvPicPr>
            <p:cNvPr id="7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742757" y="1724018"/>
              <a:ext cx="213754" cy="418872"/>
            </a:xfrm>
            <a:prstGeom prst="rect">
              <a:avLst/>
            </a:prstGeom>
            <a:noFill/>
            <a:ln w="9525">
              <a:noFill/>
              <a:miter lim="800000"/>
              <a:headEnd/>
              <a:tailEnd/>
            </a:ln>
            <a:effectLst/>
          </p:spPr>
        </p:pic>
        <p:pic>
          <p:nvPicPr>
            <p:cNvPr id="7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853321" y="1876418"/>
              <a:ext cx="213754" cy="418872"/>
            </a:xfrm>
            <a:prstGeom prst="rect">
              <a:avLst/>
            </a:prstGeom>
            <a:noFill/>
            <a:ln w="9525">
              <a:noFill/>
              <a:miter lim="800000"/>
              <a:headEnd/>
              <a:tailEnd/>
            </a:ln>
            <a:effectLst/>
          </p:spPr>
        </p:pic>
        <p:pic>
          <p:nvPicPr>
            <p:cNvPr id="7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14778" y="1571618"/>
              <a:ext cx="213754" cy="418872"/>
            </a:xfrm>
            <a:prstGeom prst="rect">
              <a:avLst/>
            </a:prstGeom>
            <a:noFill/>
            <a:ln w="9525">
              <a:noFill/>
              <a:miter lim="800000"/>
              <a:headEnd/>
              <a:tailEnd/>
            </a:ln>
            <a:effectLst/>
          </p:spPr>
        </p:pic>
        <p:pic>
          <p:nvPicPr>
            <p:cNvPr id="7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34051" y="1571618"/>
              <a:ext cx="213754" cy="418872"/>
            </a:xfrm>
            <a:prstGeom prst="rect">
              <a:avLst/>
            </a:prstGeom>
            <a:noFill/>
            <a:ln w="9525">
              <a:noFill/>
              <a:miter lim="800000"/>
              <a:headEnd/>
              <a:tailEnd/>
            </a:ln>
            <a:effectLst/>
          </p:spPr>
        </p:pic>
        <p:pic>
          <p:nvPicPr>
            <p:cNvPr id="8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337576" y="1724018"/>
              <a:ext cx="213754" cy="418872"/>
            </a:xfrm>
            <a:prstGeom prst="rect">
              <a:avLst/>
            </a:prstGeom>
            <a:noFill/>
            <a:ln w="9525">
              <a:noFill/>
              <a:miter lim="800000"/>
              <a:headEnd/>
              <a:tailEnd/>
            </a:ln>
            <a:effectLst/>
          </p:spPr>
        </p:pic>
        <p:pic>
          <p:nvPicPr>
            <p:cNvPr id="8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556849" y="1724018"/>
              <a:ext cx="213754" cy="418872"/>
            </a:xfrm>
            <a:prstGeom prst="rect">
              <a:avLst/>
            </a:prstGeom>
            <a:noFill/>
            <a:ln w="9525">
              <a:noFill/>
              <a:miter lim="800000"/>
              <a:headEnd/>
              <a:tailEnd/>
            </a:ln>
            <a:effectLst/>
          </p:spPr>
        </p:pic>
        <p:pic>
          <p:nvPicPr>
            <p:cNvPr id="8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448140" y="1876418"/>
              <a:ext cx="213754" cy="418872"/>
            </a:xfrm>
            <a:prstGeom prst="rect">
              <a:avLst/>
            </a:prstGeom>
            <a:noFill/>
            <a:ln w="9525">
              <a:noFill/>
              <a:miter lim="800000"/>
              <a:headEnd/>
              <a:tailEnd/>
            </a:ln>
            <a:effectLst/>
          </p:spPr>
        </p:pic>
        <p:pic>
          <p:nvPicPr>
            <p:cNvPr id="8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667413" y="1876418"/>
              <a:ext cx="213754" cy="418872"/>
            </a:xfrm>
            <a:prstGeom prst="rect">
              <a:avLst/>
            </a:prstGeom>
            <a:noFill/>
            <a:ln w="9525">
              <a:noFill/>
              <a:miter lim="800000"/>
              <a:headEnd/>
              <a:tailEnd/>
            </a:ln>
            <a:effectLst/>
          </p:spPr>
        </p:pic>
        <p:pic>
          <p:nvPicPr>
            <p:cNvPr id="8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34141" y="1571618"/>
              <a:ext cx="213754" cy="418872"/>
            </a:xfrm>
            <a:prstGeom prst="rect">
              <a:avLst/>
            </a:prstGeom>
            <a:noFill/>
            <a:ln w="9525">
              <a:noFill/>
              <a:miter lim="800000"/>
              <a:headEnd/>
              <a:tailEnd/>
            </a:ln>
            <a:effectLst/>
          </p:spPr>
        </p:pic>
        <p:pic>
          <p:nvPicPr>
            <p:cNvPr id="8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53414" y="1571618"/>
              <a:ext cx="213754" cy="418872"/>
            </a:xfrm>
            <a:prstGeom prst="rect">
              <a:avLst/>
            </a:prstGeom>
            <a:noFill/>
            <a:ln w="9525">
              <a:noFill/>
              <a:miter lim="800000"/>
              <a:headEnd/>
              <a:tailEnd/>
            </a:ln>
            <a:effectLst/>
          </p:spPr>
        </p:pic>
        <p:pic>
          <p:nvPicPr>
            <p:cNvPr id="86"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956939" y="1724018"/>
              <a:ext cx="213754" cy="418872"/>
            </a:xfrm>
            <a:prstGeom prst="rect">
              <a:avLst/>
            </a:prstGeom>
            <a:noFill/>
            <a:ln w="9525">
              <a:noFill/>
              <a:miter lim="800000"/>
              <a:headEnd/>
              <a:tailEnd/>
            </a:ln>
            <a:effectLst/>
          </p:spPr>
        </p:pic>
        <p:pic>
          <p:nvPicPr>
            <p:cNvPr id="87"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176212" y="1724018"/>
              <a:ext cx="213754" cy="418872"/>
            </a:xfrm>
            <a:prstGeom prst="rect">
              <a:avLst/>
            </a:prstGeom>
            <a:noFill/>
            <a:ln w="9525">
              <a:noFill/>
              <a:miter lim="800000"/>
              <a:headEnd/>
              <a:tailEnd/>
            </a:ln>
            <a:effectLst/>
          </p:spPr>
        </p:pic>
        <p:pic>
          <p:nvPicPr>
            <p:cNvPr id="88"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67503" y="1876418"/>
              <a:ext cx="213754" cy="418872"/>
            </a:xfrm>
            <a:prstGeom prst="rect">
              <a:avLst/>
            </a:prstGeom>
            <a:noFill/>
            <a:ln w="9525">
              <a:noFill/>
              <a:miter lim="800000"/>
              <a:headEnd/>
              <a:tailEnd/>
            </a:ln>
            <a:effectLst/>
          </p:spPr>
        </p:pic>
        <p:pic>
          <p:nvPicPr>
            <p:cNvPr id="89"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286776" y="1876418"/>
              <a:ext cx="213754" cy="418872"/>
            </a:xfrm>
            <a:prstGeom prst="rect">
              <a:avLst/>
            </a:prstGeom>
            <a:noFill/>
            <a:ln w="9525">
              <a:noFill/>
              <a:miter lim="800000"/>
              <a:headEnd/>
              <a:tailEnd/>
            </a:ln>
            <a:effectLst/>
          </p:spPr>
        </p:pic>
        <p:pic>
          <p:nvPicPr>
            <p:cNvPr id="90"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48233" y="1571618"/>
              <a:ext cx="213754" cy="418872"/>
            </a:xfrm>
            <a:prstGeom prst="rect">
              <a:avLst/>
            </a:prstGeom>
            <a:noFill/>
            <a:ln w="9525">
              <a:noFill/>
              <a:miter lim="800000"/>
              <a:headEnd/>
              <a:tailEnd/>
            </a:ln>
            <a:effectLst/>
          </p:spPr>
        </p:pic>
        <p:pic>
          <p:nvPicPr>
            <p:cNvPr id="91"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551758" y="1724018"/>
              <a:ext cx="213754" cy="418872"/>
            </a:xfrm>
            <a:prstGeom prst="rect">
              <a:avLst/>
            </a:prstGeom>
            <a:noFill/>
            <a:ln w="9525">
              <a:noFill/>
              <a:miter lim="800000"/>
              <a:headEnd/>
              <a:tailEnd/>
            </a:ln>
            <a:effectLst/>
          </p:spPr>
        </p:pic>
        <p:pic>
          <p:nvPicPr>
            <p:cNvPr id="92"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771031" y="1724018"/>
              <a:ext cx="213754" cy="418872"/>
            </a:xfrm>
            <a:prstGeom prst="rect">
              <a:avLst/>
            </a:prstGeom>
            <a:noFill/>
            <a:ln w="9525">
              <a:noFill/>
              <a:miter lim="800000"/>
              <a:headEnd/>
              <a:tailEnd/>
            </a:ln>
            <a:effectLst/>
          </p:spPr>
        </p:pic>
        <p:pic>
          <p:nvPicPr>
            <p:cNvPr id="93"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662322" y="1876418"/>
              <a:ext cx="213754" cy="418872"/>
            </a:xfrm>
            <a:prstGeom prst="rect">
              <a:avLst/>
            </a:prstGeom>
            <a:noFill/>
            <a:ln w="9525">
              <a:noFill/>
              <a:miter lim="800000"/>
              <a:headEnd/>
              <a:tailEnd/>
            </a:ln>
            <a:effectLst/>
          </p:spPr>
        </p:pic>
        <p:pic>
          <p:nvPicPr>
            <p:cNvPr id="94"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881595" y="1876418"/>
              <a:ext cx="213754" cy="418872"/>
            </a:xfrm>
            <a:prstGeom prst="rect">
              <a:avLst/>
            </a:prstGeom>
            <a:noFill/>
            <a:ln w="9525">
              <a:noFill/>
              <a:miter lim="800000"/>
              <a:headEnd/>
              <a:tailEnd/>
            </a:ln>
            <a:effectLst/>
          </p:spPr>
        </p:pic>
        <p:pic>
          <p:nvPicPr>
            <p:cNvPr id="95" name="Picture 2"/>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429520" y="1876418"/>
              <a:ext cx="213754" cy="418872"/>
            </a:xfrm>
            <a:prstGeom prst="rect">
              <a:avLst/>
            </a:prstGeom>
            <a:noFill/>
            <a:ln w="9525">
              <a:noFill/>
              <a:miter lim="800000"/>
              <a:headEnd/>
              <a:tailEnd/>
            </a:ln>
            <a:effectLst/>
          </p:spPr>
        </p:pic>
      </p:grpSp>
      <p:grpSp>
        <p:nvGrpSpPr>
          <p:cNvPr id="96" name="组合 367"/>
          <p:cNvGrpSpPr/>
          <p:nvPr/>
        </p:nvGrpSpPr>
        <p:grpSpPr>
          <a:xfrm>
            <a:off x="3819496" y="2347726"/>
            <a:ext cx="642942" cy="690483"/>
            <a:chOff x="1319142" y="3857634"/>
            <a:chExt cx="857256" cy="690483"/>
          </a:xfrm>
        </p:grpSpPr>
        <p:pic>
          <p:nvPicPr>
            <p:cNvPr id="97" name="Picture 1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416551" y="3857634"/>
              <a:ext cx="616971" cy="527119"/>
            </a:xfrm>
            <a:prstGeom prst="rect">
              <a:avLst/>
            </a:prstGeom>
            <a:noFill/>
            <a:ln w="9525">
              <a:noFill/>
              <a:miter lim="800000"/>
              <a:headEnd/>
              <a:tailEnd/>
            </a:ln>
            <a:effectLst/>
          </p:spPr>
        </p:pic>
        <p:sp>
          <p:nvSpPr>
            <p:cNvPr id="98" name="TextBox 369"/>
            <p:cNvSpPr txBox="1"/>
            <p:nvPr/>
          </p:nvSpPr>
          <p:spPr>
            <a:xfrm>
              <a:off x="1319142" y="4340368"/>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校领导</a:t>
              </a:r>
            </a:p>
          </p:txBody>
        </p:sp>
      </p:grpSp>
      <p:cxnSp>
        <p:nvCxnSpPr>
          <p:cNvPr id="99" name="直接连接符 98"/>
          <p:cNvCxnSpPr>
            <a:stCxn id="97" idx="3"/>
            <a:endCxn id="73" idx="1"/>
          </p:cNvCxnSpPr>
          <p:nvPr/>
        </p:nvCxnSpPr>
        <p:spPr>
          <a:xfrm flipV="1">
            <a:off x="4355281" y="2124907"/>
            <a:ext cx="2003448" cy="486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直接连接符 99"/>
          <p:cNvCxnSpPr>
            <a:stCxn id="97" idx="3"/>
            <a:endCxn id="95" idx="1"/>
          </p:cNvCxnSpPr>
          <p:nvPr/>
        </p:nvCxnSpPr>
        <p:spPr>
          <a:xfrm>
            <a:off x="4355281" y="2611286"/>
            <a:ext cx="2003448" cy="513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直接连接符 100"/>
          <p:cNvCxnSpPr>
            <a:stCxn id="97" idx="3"/>
            <a:endCxn id="28" idx="1"/>
          </p:cNvCxnSpPr>
          <p:nvPr/>
        </p:nvCxnSpPr>
        <p:spPr>
          <a:xfrm flipV="1">
            <a:off x="4355281" y="1149302"/>
            <a:ext cx="284820" cy="14619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直接连接符 101"/>
          <p:cNvCxnSpPr>
            <a:stCxn id="97" idx="3"/>
            <a:endCxn id="119" idx="1"/>
          </p:cNvCxnSpPr>
          <p:nvPr/>
        </p:nvCxnSpPr>
        <p:spPr>
          <a:xfrm>
            <a:off x="4355281" y="2611286"/>
            <a:ext cx="182705" cy="18504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直接连接符 102"/>
          <p:cNvCxnSpPr>
            <a:stCxn id="97" idx="3"/>
            <a:endCxn id="115" idx="1"/>
          </p:cNvCxnSpPr>
          <p:nvPr/>
        </p:nvCxnSpPr>
        <p:spPr>
          <a:xfrm>
            <a:off x="4355281" y="2611286"/>
            <a:ext cx="820604" cy="53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直接连接符 103"/>
          <p:cNvCxnSpPr>
            <a:stCxn id="28" idx="3"/>
            <a:endCxn id="117" idx="1"/>
          </p:cNvCxnSpPr>
          <p:nvPr/>
        </p:nvCxnSpPr>
        <p:spPr>
          <a:xfrm>
            <a:off x="4907993" y="1149302"/>
            <a:ext cx="642942" cy="15158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直接连接符 104"/>
          <p:cNvCxnSpPr>
            <a:stCxn id="117" idx="1"/>
            <a:endCxn id="119" idx="3"/>
          </p:cNvCxnSpPr>
          <p:nvPr/>
        </p:nvCxnSpPr>
        <p:spPr>
          <a:xfrm rot="10800000" flipV="1">
            <a:off x="4961571" y="2665136"/>
            <a:ext cx="589364" cy="1796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直接连接符 105"/>
          <p:cNvCxnSpPr>
            <a:stCxn id="29" idx="0"/>
            <a:endCxn id="120" idx="0"/>
          </p:cNvCxnSpPr>
          <p:nvPr/>
        </p:nvCxnSpPr>
        <p:spPr>
          <a:xfrm flipH="1">
            <a:off x="4747258" y="1425394"/>
            <a:ext cx="53578" cy="3296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直接连接符 106"/>
          <p:cNvCxnSpPr>
            <a:stCxn id="28" idx="3"/>
            <a:endCxn id="73" idx="1"/>
          </p:cNvCxnSpPr>
          <p:nvPr/>
        </p:nvCxnSpPr>
        <p:spPr>
          <a:xfrm>
            <a:off x="4907994" y="1149301"/>
            <a:ext cx="1450735" cy="9756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直接连接符 107"/>
          <p:cNvCxnSpPr>
            <a:stCxn id="28" idx="3"/>
            <a:endCxn id="95" idx="1"/>
          </p:cNvCxnSpPr>
          <p:nvPr/>
        </p:nvCxnSpPr>
        <p:spPr>
          <a:xfrm>
            <a:off x="4907994" y="1149302"/>
            <a:ext cx="1450735" cy="19757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直接连接符 108"/>
          <p:cNvCxnSpPr>
            <a:stCxn id="119" idx="3"/>
            <a:endCxn id="95" idx="1"/>
          </p:cNvCxnSpPr>
          <p:nvPr/>
        </p:nvCxnSpPr>
        <p:spPr>
          <a:xfrm flipV="1">
            <a:off x="4961573" y="3125040"/>
            <a:ext cx="1397156" cy="13367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直接连接符 109"/>
          <p:cNvCxnSpPr>
            <a:stCxn id="119" idx="3"/>
            <a:endCxn id="73" idx="1"/>
          </p:cNvCxnSpPr>
          <p:nvPr/>
        </p:nvCxnSpPr>
        <p:spPr>
          <a:xfrm flipV="1">
            <a:off x="4961573" y="2124908"/>
            <a:ext cx="1397156" cy="23368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直接连接符 110"/>
          <p:cNvCxnSpPr>
            <a:stCxn id="117" idx="3"/>
            <a:endCxn id="73" idx="1"/>
          </p:cNvCxnSpPr>
          <p:nvPr/>
        </p:nvCxnSpPr>
        <p:spPr>
          <a:xfrm flipV="1">
            <a:off x="5872407" y="2124908"/>
            <a:ext cx="486322" cy="5402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直接连接符 111"/>
          <p:cNvCxnSpPr>
            <a:stCxn id="117" idx="3"/>
            <a:endCxn id="95" idx="1"/>
          </p:cNvCxnSpPr>
          <p:nvPr/>
        </p:nvCxnSpPr>
        <p:spPr>
          <a:xfrm>
            <a:off x="5872407" y="2665137"/>
            <a:ext cx="486322" cy="4599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直接连接符 112"/>
          <p:cNvCxnSpPr>
            <a:stCxn id="73" idx="1"/>
            <a:endCxn id="95" idx="1"/>
          </p:cNvCxnSpPr>
          <p:nvPr/>
        </p:nvCxnSpPr>
        <p:spPr>
          <a:xfrm rot="10800000" flipV="1">
            <a:off x="6358728" y="2124908"/>
            <a:ext cx="1191" cy="1000132"/>
          </a:xfrm>
          <a:prstGeom prst="line">
            <a:avLst/>
          </a:prstGeom>
        </p:spPr>
        <p:style>
          <a:lnRef idx="1">
            <a:schemeClr val="accent1"/>
          </a:lnRef>
          <a:fillRef idx="0">
            <a:schemeClr val="accent1"/>
          </a:fillRef>
          <a:effectRef idx="0">
            <a:schemeClr val="accent1"/>
          </a:effectRef>
          <a:fontRef idx="minor">
            <a:schemeClr val="tx1"/>
          </a:fontRef>
        </p:style>
      </p:cxnSp>
      <p:grpSp>
        <p:nvGrpSpPr>
          <p:cNvPr id="114" name="组合 252"/>
          <p:cNvGrpSpPr/>
          <p:nvPr/>
        </p:nvGrpSpPr>
        <p:grpSpPr>
          <a:xfrm>
            <a:off x="5175885" y="2396491"/>
            <a:ext cx="696521" cy="707815"/>
            <a:chOff x="1285852" y="2000246"/>
            <a:chExt cx="928694" cy="707815"/>
          </a:xfrm>
        </p:grpSpPr>
        <p:pic>
          <p:nvPicPr>
            <p:cNvPr id="115"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285852" y="2000246"/>
              <a:ext cx="428628" cy="537294"/>
            </a:xfrm>
            <a:prstGeom prst="rect">
              <a:avLst/>
            </a:prstGeom>
            <a:noFill/>
            <a:ln w="9525">
              <a:noFill/>
              <a:miter lim="800000"/>
              <a:headEnd/>
              <a:tailEnd/>
            </a:ln>
            <a:effectLst/>
          </p:spPr>
        </p:pic>
        <p:sp>
          <p:nvSpPr>
            <p:cNvPr id="116" name="TextBox 254"/>
            <p:cNvSpPr txBox="1"/>
            <p:nvPr/>
          </p:nvSpPr>
          <p:spPr>
            <a:xfrm>
              <a:off x="1357291" y="2500312"/>
              <a:ext cx="857255"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教师</a:t>
              </a:r>
            </a:p>
          </p:txBody>
        </p:sp>
        <p:pic>
          <p:nvPicPr>
            <p:cNvPr id="117"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785918" y="2000246"/>
              <a:ext cx="428628" cy="537294"/>
            </a:xfrm>
            <a:prstGeom prst="rect">
              <a:avLst/>
            </a:prstGeom>
            <a:noFill/>
            <a:ln w="9525">
              <a:noFill/>
              <a:miter lim="800000"/>
              <a:headEnd/>
              <a:tailEnd/>
            </a:ln>
            <a:effectLst/>
          </p:spPr>
        </p:pic>
      </p:grpSp>
      <p:grpSp>
        <p:nvGrpSpPr>
          <p:cNvPr id="118" name="组合 256"/>
          <p:cNvGrpSpPr/>
          <p:nvPr/>
        </p:nvGrpSpPr>
        <p:grpSpPr>
          <a:xfrm>
            <a:off x="4425787" y="4187110"/>
            <a:ext cx="642942" cy="742659"/>
            <a:chOff x="1643042" y="2928940"/>
            <a:chExt cx="857256" cy="742659"/>
          </a:xfrm>
        </p:grpSpPr>
        <p:pic>
          <p:nvPicPr>
            <p:cNvPr id="119" name="Picture 8"/>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792641" y="2928940"/>
              <a:ext cx="564781" cy="549307"/>
            </a:xfrm>
            <a:prstGeom prst="rect">
              <a:avLst/>
            </a:prstGeom>
            <a:noFill/>
            <a:ln w="9525">
              <a:noFill/>
              <a:miter lim="800000"/>
              <a:headEnd/>
              <a:tailEnd/>
            </a:ln>
            <a:effectLst/>
          </p:spPr>
        </p:pic>
        <p:sp>
          <p:nvSpPr>
            <p:cNvPr id="120" name="TextBox 258"/>
            <p:cNvSpPr txBox="1"/>
            <p:nvPr/>
          </p:nvSpPr>
          <p:spPr>
            <a:xfrm>
              <a:off x="1643042" y="3463850"/>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专业室</a:t>
              </a:r>
            </a:p>
          </p:txBody>
        </p:sp>
      </p:grpSp>
      <p:sp>
        <p:nvSpPr>
          <p:cNvPr id="121" name="剪去单角的矩形 120"/>
          <p:cNvSpPr/>
          <p:nvPr/>
        </p:nvSpPr>
        <p:spPr>
          <a:xfrm flipH="1">
            <a:off x="6033142" y="3539498"/>
            <a:ext cx="1393041" cy="500066"/>
          </a:xfrm>
          <a:prstGeom prst="snip1Rect">
            <a:avLst>
              <a:gd name="adj" fmla="val 5000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信息网状传输</a:t>
            </a:r>
            <a:endParaRPr lang="en-US" altLang="zh-CN" sz="900" b="1" dirty="0">
              <a:latin typeface="微软雅黑" pitchFamily="34" charset="-122"/>
              <a:ea typeface="微软雅黑" pitchFamily="34" charset="-122"/>
            </a:endParaRPr>
          </a:p>
          <a:p>
            <a:pPr algn="ctr"/>
            <a:endParaRPr lang="zh-CN" altLang="en-US" sz="900" b="1" dirty="0">
              <a:latin typeface="微软雅黑" pitchFamily="34" charset="-122"/>
              <a:ea typeface="微软雅黑" pitchFamily="34" charset="-122"/>
            </a:endParaRPr>
          </a:p>
        </p:txBody>
      </p:sp>
      <p:sp>
        <p:nvSpPr>
          <p:cNvPr id="122" name="线形标注 1 121"/>
          <p:cNvSpPr/>
          <p:nvPr/>
        </p:nvSpPr>
        <p:spPr>
          <a:xfrm flipH="1">
            <a:off x="3350695" y="1310645"/>
            <a:ext cx="1050151" cy="491725"/>
          </a:xfrm>
          <a:prstGeom prst="borderCallout1">
            <a:avLst>
              <a:gd name="adj1" fmla="val 36528"/>
              <a:gd name="adj2" fmla="val 556"/>
              <a:gd name="adj3" fmla="val -19067"/>
              <a:gd name="adj4" fmla="val -2836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加速信息流转</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辅以自动化处理</a:t>
            </a:r>
          </a:p>
        </p:txBody>
      </p:sp>
      <p:sp>
        <p:nvSpPr>
          <p:cNvPr id="123" name="线形标注 1 122"/>
          <p:cNvSpPr/>
          <p:nvPr/>
        </p:nvSpPr>
        <p:spPr>
          <a:xfrm flipH="1">
            <a:off x="3130772" y="4288869"/>
            <a:ext cx="964413" cy="354939"/>
          </a:xfrm>
          <a:prstGeom prst="borderCallout1">
            <a:avLst>
              <a:gd name="adj1" fmla="val 52984"/>
              <a:gd name="adj2" fmla="val 596"/>
              <a:gd name="adj3" fmla="val 86283"/>
              <a:gd name="adj4" fmla="val -56736"/>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提升审批进程</a:t>
            </a:r>
          </a:p>
        </p:txBody>
      </p:sp>
      <p:sp>
        <p:nvSpPr>
          <p:cNvPr id="124" name="线形标注 1 123"/>
          <p:cNvSpPr/>
          <p:nvPr/>
        </p:nvSpPr>
        <p:spPr>
          <a:xfrm flipH="1">
            <a:off x="5872405" y="824853"/>
            <a:ext cx="1075266" cy="463319"/>
          </a:xfrm>
          <a:prstGeom prst="borderCallout1">
            <a:avLst>
              <a:gd name="adj1" fmla="val 46557"/>
              <a:gd name="adj2" fmla="val 99652"/>
              <a:gd name="adj3" fmla="val 63612"/>
              <a:gd name="adj4" fmla="val 192777"/>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历史设置可复用</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较少重复性工作</a:t>
            </a:r>
          </a:p>
        </p:txBody>
      </p:sp>
      <p:sp>
        <p:nvSpPr>
          <p:cNvPr id="125" name="线形标注 1 124"/>
          <p:cNvSpPr/>
          <p:nvPr/>
        </p:nvSpPr>
        <p:spPr>
          <a:xfrm flipH="1">
            <a:off x="5442986" y="4182952"/>
            <a:ext cx="1089552" cy="431211"/>
          </a:xfrm>
          <a:prstGeom prst="borderCallout1">
            <a:avLst>
              <a:gd name="adj1" fmla="val 44993"/>
              <a:gd name="adj2" fmla="val 100633"/>
              <a:gd name="adj3" fmla="val 93600"/>
              <a:gd name="adj4" fmla="val 15064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zh-CN" altLang="en-US" sz="900" b="1" dirty="0">
                <a:latin typeface="微软雅黑" pitchFamily="34" charset="-122"/>
                <a:ea typeface="微软雅黑" pitchFamily="34" charset="-122"/>
              </a:rPr>
              <a:t>信息可存案留底</a:t>
            </a:r>
            <a:endParaRPr lang="en-US" altLang="zh-CN" sz="900" b="1" dirty="0">
              <a:latin typeface="微软雅黑" pitchFamily="34" charset="-122"/>
              <a:ea typeface="微软雅黑" pitchFamily="34" charset="-122"/>
            </a:endParaRPr>
          </a:p>
          <a:p>
            <a:pPr algn="ctr"/>
            <a:r>
              <a:rPr lang="zh-CN" altLang="en-US" sz="900" b="1" dirty="0">
                <a:latin typeface="微软雅黑" pitchFamily="34" charset="-122"/>
                <a:ea typeface="微软雅黑" pitchFamily="34" charset="-122"/>
              </a:rPr>
              <a:t>便于分析及跟踪</a:t>
            </a:r>
          </a:p>
        </p:txBody>
      </p:sp>
      <p:sp>
        <p:nvSpPr>
          <p:cNvPr id="126" name="圆角矩形 125"/>
          <p:cNvSpPr/>
          <p:nvPr/>
        </p:nvSpPr>
        <p:spPr>
          <a:xfrm>
            <a:off x="8100392" y="677589"/>
            <a:ext cx="533598" cy="4148911"/>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创新设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27" name="左箭头 126"/>
          <p:cNvSpPr/>
          <p:nvPr/>
        </p:nvSpPr>
        <p:spPr>
          <a:xfrm>
            <a:off x="7674552" y="1810860"/>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圆角矩形标注 1"/>
          <p:cNvSpPr/>
          <p:nvPr/>
        </p:nvSpPr>
        <p:spPr>
          <a:xfrm>
            <a:off x="113082" y="2113018"/>
            <a:ext cx="914400" cy="375249"/>
          </a:xfrm>
          <a:prstGeom prst="wedgeRoundRectCallout">
            <a:avLst>
              <a:gd name="adj1" fmla="val 149405"/>
              <a:gd name="adj2" fmla="val 106014"/>
              <a:gd name="adj3" fmla="val 16667"/>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chemeClr val="tx1"/>
                </a:solidFill>
              </a:rPr>
              <a:t>数据采集处理</a:t>
            </a:r>
            <a:endParaRPr lang="zh-CN" altLang="en-US" sz="1100" b="1" dirty="0">
              <a:solidFill>
                <a:schemeClr val="tx1"/>
              </a:solidFill>
            </a:endParaRPr>
          </a:p>
        </p:txBody>
      </p:sp>
      <p:sp>
        <p:nvSpPr>
          <p:cNvPr id="128" name="圆角矩形标注 127"/>
          <p:cNvSpPr/>
          <p:nvPr/>
        </p:nvSpPr>
        <p:spPr>
          <a:xfrm>
            <a:off x="80820" y="3029033"/>
            <a:ext cx="914400" cy="375249"/>
          </a:xfrm>
          <a:prstGeom prst="wedgeRoundRectCallout">
            <a:avLst>
              <a:gd name="adj1" fmla="val 130358"/>
              <a:gd name="adj2" fmla="val 100212"/>
              <a:gd name="adj3" fmla="val 16667"/>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chemeClr val="tx1"/>
                </a:solidFill>
              </a:rPr>
              <a:t>数据采集处理</a:t>
            </a:r>
            <a:endParaRPr lang="zh-CN" altLang="en-US" sz="1100" b="1" dirty="0">
              <a:solidFill>
                <a:schemeClr val="tx1"/>
              </a:solidFill>
            </a:endParaRPr>
          </a:p>
        </p:txBody>
      </p:sp>
      <p:sp>
        <p:nvSpPr>
          <p:cNvPr id="129" name="圆角矩形标注 128"/>
          <p:cNvSpPr/>
          <p:nvPr/>
        </p:nvSpPr>
        <p:spPr>
          <a:xfrm>
            <a:off x="5144277" y="4704137"/>
            <a:ext cx="914400" cy="375249"/>
          </a:xfrm>
          <a:prstGeom prst="wedgeRoundRectCallout">
            <a:avLst>
              <a:gd name="adj1" fmla="val -79166"/>
              <a:gd name="adj2" fmla="val -56438"/>
              <a:gd name="adj3" fmla="val 16667"/>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chemeClr val="tx1"/>
                </a:solidFill>
              </a:rPr>
              <a:t>数据采集处理</a:t>
            </a:r>
            <a:endParaRPr lang="zh-CN" altLang="en-US" sz="1100" b="1" dirty="0">
              <a:solidFill>
                <a:schemeClr val="tx1"/>
              </a:solidFill>
            </a:endParaRPr>
          </a:p>
        </p:txBody>
      </p:sp>
      <p:sp>
        <p:nvSpPr>
          <p:cNvPr id="130" name="圆角矩形标注 129"/>
          <p:cNvSpPr/>
          <p:nvPr/>
        </p:nvSpPr>
        <p:spPr>
          <a:xfrm>
            <a:off x="897817" y="4704137"/>
            <a:ext cx="914400" cy="375249"/>
          </a:xfrm>
          <a:prstGeom prst="wedgeRoundRectCallout">
            <a:avLst>
              <a:gd name="adj1" fmla="val 108929"/>
              <a:gd name="adj2" fmla="val -433560"/>
              <a:gd name="adj3" fmla="val 16667"/>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chemeClr val="tx1"/>
                </a:solidFill>
              </a:rPr>
              <a:t>数据采集处理</a:t>
            </a:r>
            <a:endParaRPr lang="zh-CN" altLang="en-US" sz="1100" b="1" dirty="0">
              <a:solidFill>
                <a:schemeClr val="tx1"/>
              </a:solidFill>
            </a:endParaRPr>
          </a:p>
        </p:txBody>
      </p:sp>
      <p:sp>
        <p:nvSpPr>
          <p:cNvPr id="131" name="椭圆形标注 130"/>
          <p:cNvSpPr/>
          <p:nvPr/>
        </p:nvSpPr>
        <p:spPr>
          <a:xfrm>
            <a:off x="2687043" y="4698253"/>
            <a:ext cx="979623" cy="387016"/>
          </a:xfrm>
          <a:prstGeom prst="wedgeEllipseCallout">
            <a:avLst>
              <a:gd name="adj1" fmla="val -117509"/>
              <a:gd name="adj2" fmla="val -44384"/>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b="1" dirty="0" smtClean="0">
                <a:solidFill>
                  <a:schemeClr val="tx1"/>
                </a:solidFill>
              </a:rPr>
              <a:t>实时通道</a:t>
            </a:r>
            <a:endParaRPr lang="zh-CN" altLang="en-US" sz="1000" b="1" dirty="0">
              <a:solidFill>
                <a:schemeClr val="tx1"/>
              </a:solidFill>
            </a:endParaRPr>
          </a:p>
        </p:txBody>
      </p:sp>
    </p:spTree>
    <p:extLst>
      <p:ext uri="{BB962C8B-B14F-4D97-AF65-F5344CB8AC3E}">
        <p14:creationId xmlns:p14="http://schemas.microsoft.com/office/powerpoint/2010/main" val="199053623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up)">
                                      <p:cBhvr>
                                        <p:cTn id="10" dur="500"/>
                                        <p:tgtEl>
                                          <p:spTgt spid="30"/>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up)">
                                      <p:cBhvr>
                                        <p:cTn id="14" dur="500"/>
                                        <p:tgtEl>
                                          <p:spTgt spid="18"/>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par>
                                <p:cTn id="22" presetID="22" presetClass="entr" presetSubtype="1"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par>
                                <p:cTn id="25" presetID="22" presetClass="entr" presetSubtype="1"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par>
                                <p:cTn id="28" presetID="22" presetClass="entr" presetSubtype="1"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up)">
                                      <p:cBhvr>
                                        <p:cTn id="35" dur="500"/>
                                        <p:tgtEl>
                                          <p:spTgt spid="4"/>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wipe(up)">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500"/>
                                        <p:tgtEl>
                                          <p:spTgt spid="22"/>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500"/>
                                        <p:tgtEl>
                                          <p:spTgt spid="24"/>
                                        </p:tgtEl>
                                      </p:cBhvr>
                                    </p:animEffect>
                                  </p:childTnLst>
                                </p:cTn>
                              </p:par>
                            </p:childTnLst>
                          </p:cTn>
                        </p:par>
                        <p:par>
                          <p:cTn id="52" fill="hold">
                            <p:stCondLst>
                              <p:cond delay="1500"/>
                            </p:stCondLst>
                            <p:childTnLst>
                              <p:par>
                                <p:cTn id="53" presetID="22" presetClass="entr" presetSubtype="8"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left)">
                                      <p:cBhvr>
                                        <p:cTn id="55" dur="500"/>
                                        <p:tgtEl>
                                          <p:spTgt spid="25"/>
                                        </p:tgtEl>
                                      </p:cBhvr>
                                    </p:animEffect>
                                  </p:childTnLst>
                                </p:cTn>
                              </p:par>
                            </p:childTnLst>
                          </p:cTn>
                        </p:par>
                        <p:par>
                          <p:cTn id="56" fill="hold">
                            <p:stCondLst>
                              <p:cond delay="2000"/>
                            </p:stCondLst>
                            <p:childTnLst>
                              <p:par>
                                <p:cTn id="57" presetID="22" presetClass="entr" presetSubtype="1"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up)">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500"/>
                                        <p:tgtEl>
                                          <p:spTgt spid="22"/>
                                        </p:tgtEl>
                                      </p:cBhvr>
                                    </p:animEffect>
                                    <p:set>
                                      <p:cBhvr>
                                        <p:cTn id="64" dur="1" fill="hold">
                                          <p:stCondLst>
                                            <p:cond delay="499"/>
                                          </p:stCondLst>
                                        </p:cTn>
                                        <p:tgtEl>
                                          <p:spTgt spid="22"/>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500"/>
                                        <p:tgtEl>
                                          <p:spTgt spid="23"/>
                                        </p:tgtEl>
                                      </p:cBhvr>
                                    </p:animEffect>
                                    <p:set>
                                      <p:cBhvr>
                                        <p:cTn id="67" dur="1" fill="hold">
                                          <p:stCondLst>
                                            <p:cond delay="499"/>
                                          </p:stCondLst>
                                        </p:cTn>
                                        <p:tgtEl>
                                          <p:spTgt spid="23"/>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24"/>
                                        </p:tgtEl>
                                      </p:cBhvr>
                                    </p:animEffect>
                                    <p:set>
                                      <p:cBhvr>
                                        <p:cTn id="70" dur="1" fill="hold">
                                          <p:stCondLst>
                                            <p:cond delay="499"/>
                                          </p:stCondLst>
                                        </p:cTn>
                                        <p:tgtEl>
                                          <p:spTgt spid="24"/>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25"/>
                                        </p:tgtEl>
                                      </p:cBhvr>
                                    </p:animEffect>
                                    <p:set>
                                      <p:cBhvr>
                                        <p:cTn id="73" dur="1" fill="hold">
                                          <p:stCondLst>
                                            <p:cond delay="499"/>
                                          </p:stCondLst>
                                        </p:cTn>
                                        <p:tgtEl>
                                          <p:spTgt spid="25"/>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0" presetClass="path" presetSubtype="0" accel="50000" decel="50000" fill="hold" nodeType="clickEffect">
                                  <p:stCondLst>
                                    <p:cond delay="0"/>
                                  </p:stCondLst>
                                  <p:childTnLst>
                                    <p:animMotion origin="layout" path="M 1.66667E-6 -2.83951E-6 L 0.29132 -0.25216 " pathEditMode="relative" rAng="0" ptsTypes="AA">
                                      <p:cBhvr>
                                        <p:cTn id="77" dur="500" fill="hold"/>
                                        <p:tgtEl>
                                          <p:spTgt spid="15"/>
                                        </p:tgtEl>
                                        <p:attrNameLst>
                                          <p:attrName>ppt_x</p:attrName>
                                          <p:attrName>ppt_y</p:attrName>
                                        </p:attrNameLst>
                                      </p:cBhvr>
                                      <p:rCtr x="14566" y="-12623"/>
                                    </p:animMotion>
                                  </p:childTnLst>
                                </p:cTn>
                              </p:par>
                              <p:par>
                                <p:cTn id="78" presetID="0" presetClass="path" presetSubtype="0" accel="50000" decel="50000" fill="hold" nodeType="withEffect">
                                  <p:stCondLst>
                                    <p:cond delay="0"/>
                                  </p:stCondLst>
                                  <p:childTnLst>
                                    <p:animMotion origin="layout" path="M -8.33333E-7 1.23457E-7 L 0.36007 0.27469 " pathEditMode="relative" rAng="0" ptsTypes="AA">
                                      <p:cBhvr>
                                        <p:cTn id="79" dur="500" fill="hold"/>
                                        <p:tgtEl>
                                          <p:spTgt spid="12"/>
                                        </p:tgtEl>
                                        <p:attrNameLst>
                                          <p:attrName>ppt_x</p:attrName>
                                          <p:attrName>ppt_y</p:attrName>
                                        </p:attrNameLst>
                                      </p:cBhvr>
                                      <p:rCtr x="18003" y="13735"/>
                                    </p:animMotion>
                                  </p:childTnLst>
                                </p:cTn>
                              </p:par>
                              <p:par>
                                <p:cTn id="80" presetID="0" presetClass="path" presetSubtype="0" accel="50000" decel="50000" fill="hold" nodeType="withEffect">
                                  <p:stCondLst>
                                    <p:cond delay="0"/>
                                  </p:stCondLst>
                                  <p:childTnLst>
                                    <p:animMotion origin="layout" path="M 4.16667E-6 -3.08642E-6 L 0.42257 -0.38487 " pathEditMode="relative" rAng="0" ptsTypes="AA">
                                      <p:cBhvr>
                                        <p:cTn id="81" dur="500" fill="hold"/>
                                        <p:tgtEl>
                                          <p:spTgt spid="8"/>
                                        </p:tgtEl>
                                        <p:attrNameLst>
                                          <p:attrName>ppt_x</p:attrName>
                                          <p:attrName>ppt_y</p:attrName>
                                        </p:attrNameLst>
                                      </p:cBhvr>
                                      <p:rCtr x="21128" y="-19259"/>
                                    </p:animMotion>
                                  </p:childTnLst>
                                </p:cTn>
                              </p:par>
                              <p:par>
                                <p:cTn id="82" presetID="0" presetClass="path" presetSubtype="0" accel="50000" decel="50000" fill="hold" nodeType="withEffect">
                                  <p:stCondLst>
                                    <p:cond delay="0"/>
                                  </p:stCondLst>
                                  <p:childTnLst>
                                    <p:animMotion origin="layout" path="M 3.05556E-6 -4.07407E-6 L 0.5118 0.09784 " pathEditMode="relative" rAng="0" ptsTypes="AA">
                                      <p:cBhvr>
                                        <p:cTn id="83" dur="500" fill="hold"/>
                                        <p:tgtEl>
                                          <p:spTgt spid="18"/>
                                        </p:tgtEl>
                                        <p:attrNameLst>
                                          <p:attrName>ppt_x</p:attrName>
                                          <p:attrName>ppt_y</p:attrName>
                                        </p:attrNameLst>
                                      </p:cBhvr>
                                      <p:rCtr x="25590" y="4877"/>
                                    </p:animMotion>
                                  </p:childTnLst>
                                </p:cTn>
                              </p:par>
                              <p:par>
                                <p:cTn id="84" presetID="0" presetClass="path" presetSubtype="0" accel="50000" decel="50000" fill="hold" nodeType="withEffect">
                                  <p:stCondLst>
                                    <p:cond delay="0"/>
                                  </p:stCondLst>
                                  <p:childTnLst>
                                    <p:animMotion origin="layout" path="M -1.38889E-6 3.7037E-6 L 0.7875 0.26605 " pathEditMode="relative" rAng="0" ptsTypes="AA">
                                      <p:cBhvr>
                                        <p:cTn id="85" dur="500" fill="hold"/>
                                        <p:tgtEl>
                                          <p:spTgt spid="30"/>
                                        </p:tgtEl>
                                        <p:attrNameLst>
                                          <p:attrName>ppt_x</p:attrName>
                                          <p:attrName>ppt_y</p:attrName>
                                        </p:attrNameLst>
                                      </p:cBhvr>
                                      <p:rCtr x="39375" y="13302"/>
                                    </p:animMotion>
                                  </p:childTnLst>
                                </p:cTn>
                              </p:par>
                              <p:par>
                                <p:cTn id="86" presetID="1" presetClass="exit" presetSubtype="0" fill="hold" nodeType="withEffect">
                                  <p:stCondLst>
                                    <p:cond delay="0"/>
                                  </p:stCondLst>
                                  <p:childTnLst>
                                    <p:set>
                                      <p:cBhvr>
                                        <p:cTn id="87" dur="1" fill="hold">
                                          <p:stCondLst>
                                            <p:cond delay="0"/>
                                          </p:stCondLst>
                                        </p:cTn>
                                        <p:tgtEl>
                                          <p:spTgt spid="30"/>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18"/>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12"/>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8"/>
                                        </p:tgtEl>
                                        <p:attrNameLst>
                                          <p:attrName>style.visibility</p:attrName>
                                        </p:attrNameLst>
                                      </p:cBhvr>
                                      <p:to>
                                        <p:strVal val="hidden"/>
                                      </p:to>
                                    </p:set>
                                  </p:childTnLst>
                                </p:cTn>
                              </p:par>
                              <p:par>
                                <p:cTn id="94" presetID="1" presetClass="exit" presetSubtype="0" fill="hold" nodeType="withEffect">
                                  <p:stCondLst>
                                    <p:cond delay="0"/>
                                  </p:stCondLst>
                                  <p:childTnLst>
                                    <p:set>
                                      <p:cBhvr>
                                        <p:cTn id="95" dur="1" fill="hold">
                                          <p:stCondLst>
                                            <p:cond delay="0"/>
                                          </p:stCondLst>
                                        </p:cTn>
                                        <p:tgtEl>
                                          <p:spTgt spid="15"/>
                                        </p:tgtEl>
                                        <p:attrNameLst>
                                          <p:attrName>style.visibility</p:attrName>
                                        </p:attrNameLst>
                                      </p:cBhvr>
                                      <p:to>
                                        <p:strVal val="hidden"/>
                                      </p:to>
                                    </p:set>
                                  </p:childTnLst>
                                </p:cTn>
                              </p:par>
                              <p:par>
                                <p:cTn id="96" presetID="1" presetClass="entr" presetSubtype="0" fill="hold" nodeType="withEffect">
                                  <p:stCondLst>
                                    <p:cond delay="0"/>
                                  </p:stCondLst>
                                  <p:childTnLst>
                                    <p:set>
                                      <p:cBhvr>
                                        <p:cTn id="97" dur="1" fill="hold">
                                          <p:stCondLst>
                                            <p:cond delay="0"/>
                                          </p:stCondLst>
                                        </p:cTn>
                                        <p:tgtEl>
                                          <p:spTgt spid="52"/>
                                        </p:tgtEl>
                                        <p:attrNameLst>
                                          <p:attrName>style.visibility</p:attrName>
                                        </p:attrNameLst>
                                      </p:cBhvr>
                                      <p:to>
                                        <p:strVal val="visible"/>
                                      </p:to>
                                    </p:set>
                                  </p:childTnLst>
                                </p:cTn>
                              </p:par>
                              <p:par>
                                <p:cTn id="98" presetID="1" presetClass="entr" presetSubtype="0" fill="hold" nodeType="withEffect">
                                  <p:stCondLst>
                                    <p:cond delay="0"/>
                                  </p:stCondLst>
                                  <p:childTnLst>
                                    <p:set>
                                      <p:cBhvr>
                                        <p:cTn id="99" dur="1" fill="hold">
                                          <p:stCondLst>
                                            <p:cond delay="0"/>
                                          </p:stCondLst>
                                        </p:cTn>
                                        <p:tgtEl>
                                          <p:spTgt spid="74"/>
                                        </p:tgtEl>
                                        <p:attrNameLst>
                                          <p:attrName>style.visibility</p:attrName>
                                        </p:attrNameLst>
                                      </p:cBhvr>
                                      <p:to>
                                        <p:strVal val="visible"/>
                                      </p:to>
                                    </p:set>
                                  </p:childTnLst>
                                </p:cTn>
                              </p:par>
                              <p:par>
                                <p:cTn id="100" presetID="1" presetClass="entr" presetSubtype="0" fill="hold" nodeType="withEffect">
                                  <p:stCondLst>
                                    <p:cond delay="0"/>
                                  </p:stCondLst>
                                  <p:childTnLst>
                                    <p:set>
                                      <p:cBhvr>
                                        <p:cTn id="101" dur="1" fill="hold">
                                          <p:stCondLst>
                                            <p:cond delay="0"/>
                                          </p:stCondLst>
                                        </p:cTn>
                                        <p:tgtEl>
                                          <p:spTgt spid="114"/>
                                        </p:tgtEl>
                                        <p:attrNameLst>
                                          <p:attrName>style.visibility</p:attrName>
                                        </p:attrNameLst>
                                      </p:cBhvr>
                                      <p:to>
                                        <p:strVal val="visible"/>
                                      </p:to>
                                    </p:set>
                                  </p:childTnLst>
                                </p:cTn>
                              </p:par>
                              <p:par>
                                <p:cTn id="102" presetID="1" presetClass="entr" presetSubtype="0" fill="hold" nodeType="withEffect">
                                  <p:stCondLst>
                                    <p:cond delay="0"/>
                                  </p:stCondLst>
                                  <p:childTnLst>
                                    <p:set>
                                      <p:cBhvr>
                                        <p:cTn id="103" dur="1" fill="hold">
                                          <p:stCondLst>
                                            <p:cond delay="0"/>
                                          </p:stCondLst>
                                        </p:cTn>
                                        <p:tgtEl>
                                          <p:spTgt spid="27"/>
                                        </p:tgtEl>
                                        <p:attrNameLst>
                                          <p:attrName>style.visibility</p:attrName>
                                        </p:attrNameLst>
                                      </p:cBhvr>
                                      <p:to>
                                        <p:strVal val="visible"/>
                                      </p:to>
                                    </p:set>
                                  </p:childTnLst>
                                </p:cTn>
                              </p:par>
                              <p:par>
                                <p:cTn id="104" presetID="1" presetClass="entr" presetSubtype="0" fill="hold" nodeType="withEffect">
                                  <p:stCondLst>
                                    <p:cond delay="0"/>
                                  </p:stCondLst>
                                  <p:childTnLst>
                                    <p:set>
                                      <p:cBhvr>
                                        <p:cTn id="105" dur="1" fill="hold">
                                          <p:stCondLst>
                                            <p:cond delay="0"/>
                                          </p:stCondLst>
                                        </p:cTn>
                                        <p:tgtEl>
                                          <p:spTgt spid="96"/>
                                        </p:tgtEl>
                                        <p:attrNameLst>
                                          <p:attrName>style.visibility</p:attrName>
                                        </p:attrNameLst>
                                      </p:cBhvr>
                                      <p:to>
                                        <p:strVal val="visible"/>
                                      </p:to>
                                    </p:set>
                                  </p:childTnLst>
                                </p:cTn>
                              </p:par>
                              <p:par>
                                <p:cTn id="106" presetID="1" presetClass="entr" presetSubtype="0" fill="hold" nodeType="withEffect">
                                  <p:stCondLst>
                                    <p:cond delay="0"/>
                                  </p:stCondLst>
                                  <p:childTnLst>
                                    <p:set>
                                      <p:cBhvr>
                                        <p:cTn id="107" dur="1" fill="hold">
                                          <p:stCondLst>
                                            <p:cond delay="0"/>
                                          </p:stCondLst>
                                        </p:cTn>
                                        <p:tgtEl>
                                          <p:spTgt spid="118"/>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31" presetClass="entr" presetSubtype="0" fill="hold" nodeType="clickEffect">
                                  <p:stCondLst>
                                    <p:cond delay="0"/>
                                  </p:stCondLst>
                                  <p:iterate type="lt">
                                    <p:tmPct val="5000"/>
                                  </p:iterate>
                                  <p:childTnLst>
                                    <p:set>
                                      <p:cBhvr>
                                        <p:cTn id="111" dur="1" fill="hold">
                                          <p:stCondLst>
                                            <p:cond delay="0"/>
                                          </p:stCondLst>
                                        </p:cTn>
                                        <p:tgtEl>
                                          <p:spTgt spid="99"/>
                                        </p:tgtEl>
                                        <p:attrNameLst>
                                          <p:attrName>style.visibility</p:attrName>
                                        </p:attrNameLst>
                                      </p:cBhvr>
                                      <p:to>
                                        <p:strVal val="visible"/>
                                      </p:to>
                                    </p:set>
                                    <p:anim calcmode="lin" valueType="num">
                                      <p:cBhvr>
                                        <p:cTn id="112" dur="500" fill="hold"/>
                                        <p:tgtEl>
                                          <p:spTgt spid="99"/>
                                        </p:tgtEl>
                                        <p:attrNameLst>
                                          <p:attrName>ppt_w</p:attrName>
                                        </p:attrNameLst>
                                      </p:cBhvr>
                                      <p:tavLst>
                                        <p:tav tm="0">
                                          <p:val>
                                            <p:fltVal val="0"/>
                                          </p:val>
                                        </p:tav>
                                        <p:tav tm="100000">
                                          <p:val>
                                            <p:strVal val="#ppt_w"/>
                                          </p:val>
                                        </p:tav>
                                      </p:tavLst>
                                    </p:anim>
                                    <p:anim calcmode="lin" valueType="num">
                                      <p:cBhvr>
                                        <p:cTn id="113" dur="500" fill="hold"/>
                                        <p:tgtEl>
                                          <p:spTgt spid="99"/>
                                        </p:tgtEl>
                                        <p:attrNameLst>
                                          <p:attrName>ppt_h</p:attrName>
                                        </p:attrNameLst>
                                      </p:cBhvr>
                                      <p:tavLst>
                                        <p:tav tm="0">
                                          <p:val>
                                            <p:fltVal val="0"/>
                                          </p:val>
                                        </p:tav>
                                        <p:tav tm="100000">
                                          <p:val>
                                            <p:strVal val="#ppt_h"/>
                                          </p:val>
                                        </p:tav>
                                      </p:tavLst>
                                    </p:anim>
                                    <p:anim calcmode="lin" valueType="num">
                                      <p:cBhvr>
                                        <p:cTn id="114" dur="500" fill="hold"/>
                                        <p:tgtEl>
                                          <p:spTgt spid="99"/>
                                        </p:tgtEl>
                                        <p:attrNameLst>
                                          <p:attrName>style.rotation</p:attrName>
                                        </p:attrNameLst>
                                      </p:cBhvr>
                                      <p:tavLst>
                                        <p:tav tm="0">
                                          <p:val>
                                            <p:fltVal val="90"/>
                                          </p:val>
                                        </p:tav>
                                        <p:tav tm="100000">
                                          <p:val>
                                            <p:fltVal val="0"/>
                                          </p:val>
                                        </p:tav>
                                      </p:tavLst>
                                    </p:anim>
                                    <p:animEffect transition="in" filter="fade">
                                      <p:cBhvr>
                                        <p:cTn id="115" dur="500"/>
                                        <p:tgtEl>
                                          <p:spTgt spid="99"/>
                                        </p:tgtEl>
                                      </p:cBhvr>
                                    </p:animEffect>
                                  </p:childTnLst>
                                </p:cTn>
                              </p:par>
                              <p:par>
                                <p:cTn id="116" presetID="31" presetClass="entr" presetSubtype="0" fill="hold" nodeType="withEffect">
                                  <p:stCondLst>
                                    <p:cond delay="0"/>
                                  </p:stCondLst>
                                  <p:iterate type="lt">
                                    <p:tmPct val="5000"/>
                                  </p:iterate>
                                  <p:childTnLst>
                                    <p:set>
                                      <p:cBhvr>
                                        <p:cTn id="117" dur="1" fill="hold">
                                          <p:stCondLst>
                                            <p:cond delay="0"/>
                                          </p:stCondLst>
                                        </p:cTn>
                                        <p:tgtEl>
                                          <p:spTgt spid="100"/>
                                        </p:tgtEl>
                                        <p:attrNameLst>
                                          <p:attrName>style.visibility</p:attrName>
                                        </p:attrNameLst>
                                      </p:cBhvr>
                                      <p:to>
                                        <p:strVal val="visible"/>
                                      </p:to>
                                    </p:set>
                                    <p:anim calcmode="lin" valueType="num">
                                      <p:cBhvr>
                                        <p:cTn id="118" dur="500" fill="hold"/>
                                        <p:tgtEl>
                                          <p:spTgt spid="100"/>
                                        </p:tgtEl>
                                        <p:attrNameLst>
                                          <p:attrName>ppt_w</p:attrName>
                                        </p:attrNameLst>
                                      </p:cBhvr>
                                      <p:tavLst>
                                        <p:tav tm="0">
                                          <p:val>
                                            <p:fltVal val="0"/>
                                          </p:val>
                                        </p:tav>
                                        <p:tav tm="100000">
                                          <p:val>
                                            <p:strVal val="#ppt_w"/>
                                          </p:val>
                                        </p:tav>
                                      </p:tavLst>
                                    </p:anim>
                                    <p:anim calcmode="lin" valueType="num">
                                      <p:cBhvr>
                                        <p:cTn id="119" dur="500" fill="hold"/>
                                        <p:tgtEl>
                                          <p:spTgt spid="100"/>
                                        </p:tgtEl>
                                        <p:attrNameLst>
                                          <p:attrName>ppt_h</p:attrName>
                                        </p:attrNameLst>
                                      </p:cBhvr>
                                      <p:tavLst>
                                        <p:tav tm="0">
                                          <p:val>
                                            <p:fltVal val="0"/>
                                          </p:val>
                                        </p:tav>
                                        <p:tav tm="100000">
                                          <p:val>
                                            <p:strVal val="#ppt_h"/>
                                          </p:val>
                                        </p:tav>
                                      </p:tavLst>
                                    </p:anim>
                                    <p:anim calcmode="lin" valueType="num">
                                      <p:cBhvr>
                                        <p:cTn id="120" dur="500" fill="hold"/>
                                        <p:tgtEl>
                                          <p:spTgt spid="100"/>
                                        </p:tgtEl>
                                        <p:attrNameLst>
                                          <p:attrName>style.rotation</p:attrName>
                                        </p:attrNameLst>
                                      </p:cBhvr>
                                      <p:tavLst>
                                        <p:tav tm="0">
                                          <p:val>
                                            <p:fltVal val="90"/>
                                          </p:val>
                                        </p:tav>
                                        <p:tav tm="100000">
                                          <p:val>
                                            <p:fltVal val="0"/>
                                          </p:val>
                                        </p:tav>
                                      </p:tavLst>
                                    </p:anim>
                                    <p:animEffect transition="in" filter="fade">
                                      <p:cBhvr>
                                        <p:cTn id="121" dur="500"/>
                                        <p:tgtEl>
                                          <p:spTgt spid="100"/>
                                        </p:tgtEl>
                                      </p:cBhvr>
                                    </p:animEffect>
                                  </p:childTnLst>
                                </p:cTn>
                              </p:par>
                              <p:par>
                                <p:cTn id="122" presetID="31" presetClass="entr" presetSubtype="0" fill="hold" nodeType="withEffect">
                                  <p:stCondLst>
                                    <p:cond delay="0"/>
                                  </p:stCondLst>
                                  <p:iterate type="lt">
                                    <p:tmPct val="5000"/>
                                  </p:iterate>
                                  <p:childTnLst>
                                    <p:set>
                                      <p:cBhvr>
                                        <p:cTn id="123" dur="1" fill="hold">
                                          <p:stCondLst>
                                            <p:cond delay="0"/>
                                          </p:stCondLst>
                                        </p:cTn>
                                        <p:tgtEl>
                                          <p:spTgt spid="101"/>
                                        </p:tgtEl>
                                        <p:attrNameLst>
                                          <p:attrName>style.visibility</p:attrName>
                                        </p:attrNameLst>
                                      </p:cBhvr>
                                      <p:to>
                                        <p:strVal val="visible"/>
                                      </p:to>
                                    </p:set>
                                    <p:anim calcmode="lin" valueType="num">
                                      <p:cBhvr>
                                        <p:cTn id="124" dur="500" fill="hold"/>
                                        <p:tgtEl>
                                          <p:spTgt spid="101"/>
                                        </p:tgtEl>
                                        <p:attrNameLst>
                                          <p:attrName>ppt_w</p:attrName>
                                        </p:attrNameLst>
                                      </p:cBhvr>
                                      <p:tavLst>
                                        <p:tav tm="0">
                                          <p:val>
                                            <p:fltVal val="0"/>
                                          </p:val>
                                        </p:tav>
                                        <p:tav tm="100000">
                                          <p:val>
                                            <p:strVal val="#ppt_w"/>
                                          </p:val>
                                        </p:tav>
                                      </p:tavLst>
                                    </p:anim>
                                    <p:anim calcmode="lin" valueType="num">
                                      <p:cBhvr>
                                        <p:cTn id="125" dur="500" fill="hold"/>
                                        <p:tgtEl>
                                          <p:spTgt spid="101"/>
                                        </p:tgtEl>
                                        <p:attrNameLst>
                                          <p:attrName>ppt_h</p:attrName>
                                        </p:attrNameLst>
                                      </p:cBhvr>
                                      <p:tavLst>
                                        <p:tav tm="0">
                                          <p:val>
                                            <p:fltVal val="0"/>
                                          </p:val>
                                        </p:tav>
                                        <p:tav tm="100000">
                                          <p:val>
                                            <p:strVal val="#ppt_h"/>
                                          </p:val>
                                        </p:tav>
                                      </p:tavLst>
                                    </p:anim>
                                    <p:anim calcmode="lin" valueType="num">
                                      <p:cBhvr>
                                        <p:cTn id="126" dur="500" fill="hold"/>
                                        <p:tgtEl>
                                          <p:spTgt spid="101"/>
                                        </p:tgtEl>
                                        <p:attrNameLst>
                                          <p:attrName>style.rotation</p:attrName>
                                        </p:attrNameLst>
                                      </p:cBhvr>
                                      <p:tavLst>
                                        <p:tav tm="0">
                                          <p:val>
                                            <p:fltVal val="90"/>
                                          </p:val>
                                        </p:tav>
                                        <p:tav tm="100000">
                                          <p:val>
                                            <p:fltVal val="0"/>
                                          </p:val>
                                        </p:tav>
                                      </p:tavLst>
                                    </p:anim>
                                    <p:animEffect transition="in" filter="fade">
                                      <p:cBhvr>
                                        <p:cTn id="127" dur="500"/>
                                        <p:tgtEl>
                                          <p:spTgt spid="101"/>
                                        </p:tgtEl>
                                      </p:cBhvr>
                                    </p:animEffect>
                                  </p:childTnLst>
                                </p:cTn>
                              </p:par>
                              <p:par>
                                <p:cTn id="128" presetID="31" presetClass="entr" presetSubtype="0" fill="hold" nodeType="withEffect">
                                  <p:stCondLst>
                                    <p:cond delay="0"/>
                                  </p:stCondLst>
                                  <p:iterate type="lt">
                                    <p:tmPct val="5000"/>
                                  </p:iterate>
                                  <p:childTnLst>
                                    <p:set>
                                      <p:cBhvr>
                                        <p:cTn id="129" dur="1" fill="hold">
                                          <p:stCondLst>
                                            <p:cond delay="0"/>
                                          </p:stCondLst>
                                        </p:cTn>
                                        <p:tgtEl>
                                          <p:spTgt spid="102"/>
                                        </p:tgtEl>
                                        <p:attrNameLst>
                                          <p:attrName>style.visibility</p:attrName>
                                        </p:attrNameLst>
                                      </p:cBhvr>
                                      <p:to>
                                        <p:strVal val="visible"/>
                                      </p:to>
                                    </p:set>
                                    <p:anim calcmode="lin" valueType="num">
                                      <p:cBhvr>
                                        <p:cTn id="130" dur="500" fill="hold"/>
                                        <p:tgtEl>
                                          <p:spTgt spid="102"/>
                                        </p:tgtEl>
                                        <p:attrNameLst>
                                          <p:attrName>ppt_w</p:attrName>
                                        </p:attrNameLst>
                                      </p:cBhvr>
                                      <p:tavLst>
                                        <p:tav tm="0">
                                          <p:val>
                                            <p:fltVal val="0"/>
                                          </p:val>
                                        </p:tav>
                                        <p:tav tm="100000">
                                          <p:val>
                                            <p:strVal val="#ppt_w"/>
                                          </p:val>
                                        </p:tav>
                                      </p:tavLst>
                                    </p:anim>
                                    <p:anim calcmode="lin" valueType="num">
                                      <p:cBhvr>
                                        <p:cTn id="131" dur="500" fill="hold"/>
                                        <p:tgtEl>
                                          <p:spTgt spid="102"/>
                                        </p:tgtEl>
                                        <p:attrNameLst>
                                          <p:attrName>ppt_h</p:attrName>
                                        </p:attrNameLst>
                                      </p:cBhvr>
                                      <p:tavLst>
                                        <p:tav tm="0">
                                          <p:val>
                                            <p:fltVal val="0"/>
                                          </p:val>
                                        </p:tav>
                                        <p:tav tm="100000">
                                          <p:val>
                                            <p:strVal val="#ppt_h"/>
                                          </p:val>
                                        </p:tav>
                                      </p:tavLst>
                                    </p:anim>
                                    <p:anim calcmode="lin" valueType="num">
                                      <p:cBhvr>
                                        <p:cTn id="132" dur="500" fill="hold"/>
                                        <p:tgtEl>
                                          <p:spTgt spid="102"/>
                                        </p:tgtEl>
                                        <p:attrNameLst>
                                          <p:attrName>style.rotation</p:attrName>
                                        </p:attrNameLst>
                                      </p:cBhvr>
                                      <p:tavLst>
                                        <p:tav tm="0">
                                          <p:val>
                                            <p:fltVal val="90"/>
                                          </p:val>
                                        </p:tav>
                                        <p:tav tm="100000">
                                          <p:val>
                                            <p:fltVal val="0"/>
                                          </p:val>
                                        </p:tav>
                                      </p:tavLst>
                                    </p:anim>
                                    <p:animEffect transition="in" filter="fade">
                                      <p:cBhvr>
                                        <p:cTn id="133" dur="500"/>
                                        <p:tgtEl>
                                          <p:spTgt spid="102"/>
                                        </p:tgtEl>
                                      </p:cBhvr>
                                    </p:animEffect>
                                  </p:childTnLst>
                                </p:cTn>
                              </p:par>
                            </p:childTnLst>
                          </p:cTn>
                        </p:par>
                        <p:par>
                          <p:cTn id="134" fill="hold">
                            <p:stCondLst>
                              <p:cond delay="500"/>
                            </p:stCondLst>
                            <p:childTnLst>
                              <p:par>
                                <p:cTn id="135" presetID="31" presetClass="entr" presetSubtype="0" fill="hold" nodeType="afterEffect">
                                  <p:stCondLst>
                                    <p:cond delay="0"/>
                                  </p:stCondLst>
                                  <p:iterate type="lt">
                                    <p:tmPct val="5000"/>
                                  </p:iterate>
                                  <p:childTnLst>
                                    <p:set>
                                      <p:cBhvr>
                                        <p:cTn id="136" dur="1" fill="hold">
                                          <p:stCondLst>
                                            <p:cond delay="0"/>
                                          </p:stCondLst>
                                        </p:cTn>
                                        <p:tgtEl>
                                          <p:spTgt spid="103"/>
                                        </p:tgtEl>
                                        <p:attrNameLst>
                                          <p:attrName>style.visibility</p:attrName>
                                        </p:attrNameLst>
                                      </p:cBhvr>
                                      <p:to>
                                        <p:strVal val="visible"/>
                                      </p:to>
                                    </p:set>
                                    <p:anim calcmode="lin" valueType="num">
                                      <p:cBhvr>
                                        <p:cTn id="137" dur="500" fill="hold"/>
                                        <p:tgtEl>
                                          <p:spTgt spid="103"/>
                                        </p:tgtEl>
                                        <p:attrNameLst>
                                          <p:attrName>ppt_w</p:attrName>
                                        </p:attrNameLst>
                                      </p:cBhvr>
                                      <p:tavLst>
                                        <p:tav tm="0">
                                          <p:val>
                                            <p:fltVal val="0"/>
                                          </p:val>
                                        </p:tav>
                                        <p:tav tm="100000">
                                          <p:val>
                                            <p:strVal val="#ppt_w"/>
                                          </p:val>
                                        </p:tav>
                                      </p:tavLst>
                                    </p:anim>
                                    <p:anim calcmode="lin" valueType="num">
                                      <p:cBhvr>
                                        <p:cTn id="138" dur="500" fill="hold"/>
                                        <p:tgtEl>
                                          <p:spTgt spid="103"/>
                                        </p:tgtEl>
                                        <p:attrNameLst>
                                          <p:attrName>ppt_h</p:attrName>
                                        </p:attrNameLst>
                                      </p:cBhvr>
                                      <p:tavLst>
                                        <p:tav tm="0">
                                          <p:val>
                                            <p:fltVal val="0"/>
                                          </p:val>
                                        </p:tav>
                                        <p:tav tm="100000">
                                          <p:val>
                                            <p:strVal val="#ppt_h"/>
                                          </p:val>
                                        </p:tav>
                                      </p:tavLst>
                                    </p:anim>
                                    <p:anim calcmode="lin" valueType="num">
                                      <p:cBhvr>
                                        <p:cTn id="139" dur="500" fill="hold"/>
                                        <p:tgtEl>
                                          <p:spTgt spid="103"/>
                                        </p:tgtEl>
                                        <p:attrNameLst>
                                          <p:attrName>style.rotation</p:attrName>
                                        </p:attrNameLst>
                                      </p:cBhvr>
                                      <p:tavLst>
                                        <p:tav tm="0">
                                          <p:val>
                                            <p:fltVal val="90"/>
                                          </p:val>
                                        </p:tav>
                                        <p:tav tm="100000">
                                          <p:val>
                                            <p:fltVal val="0"/>
                                          </p:val>
                                        </p:tav>
                                      </p:tavLst>
                                    </p:anim>
                                    <p:animEffect transition="in" filter="fade">
                                      <p:cBhvr>
                                        <p:cTn id="140" dur="500"/>
                                        <p:tgtEl>
                                          <p:spTgt spid="103"/>
                                        </p:tgtEl>
                                      </p:cBhvr>
                                    </p:animEffect>
                                  </p:childTnLst>
                                </p:cTn>
                              </p:par>
                              <p:par>
                                <p:cTn id="141" presetID="31" presetClass="entr" presetSubtype="0" fill="hold" nodeType="withEffect">
                                  <p:stCondLst>
                                    <p:cond delay="0"/>
                                  </p:stCondLst>
                                  <p:iterate type="lt">
                                    <p:tmPct val="5000"/>
                                  </p:iterate>
                                  <p:childTnLst>
                                    <p:set>
                                      <p:cBhvr>
                                        <p:cTn id="142" dur="1" fill="hold">
                                          <p:stCondLst>
                                            <p:cond delay="0"/>
                                          </p:stCondLst>
                                        </p:cTn>
                                        <p:tgtEl>
                                          <p:spTgt spid="104"/>
                                        </p:tgtEl>
                                        <p:attrNameLst>
                                          <p:attrName>style.visibility</p:attrName>
                                        </p:attrNameLst>
                                      </p:cBhvr>
                                      <p:to>
                                        <p:strVal val="visible"/>
                                      </p:to>
                                    </p:set>
                                    <p:anim calcmode="lin" valueType="num">
                                      <p:cBhvr>
                                        <p:cTn id="143" dur="500" fill="hold"/>
                                        <p:tgtEl>
                                          <p:spTgt spid="104"/>
                                        </p:tgtEl>
                                        <p:attrNameLst>
                                          <p:attrName>ppt_w</p:attrName>
                                        </p:attrNameLst>
                                      </p:cBhvr>
                                      <p:tavLst>
                                        <p:tav tm="0">
                                          <p:val>
                                            <p:fltVal val="0"/>
                                          </p:val>
                                        </p:tav>
                                        <p:tav tm="100000">
                                          <p:val>
                                            <p:strVal val="#ppt_w"/>
                                          </p:val>
                                        </p:tav>
                                      </p:tavLst>
                                    </p:anim>
                                    <p:anim calcmode="lin" valueType="num">
                                      <p:cBhvr>
                                        <p:cTn id="144" dur="500" fill="hold"/>
                                        <p:tgtEl>
                                          <p:spTgt spid="104"/>
                                        </p:tgtEl>
                                        <p:attrNameLst>
                                          <p:attrName>ppt_h</p:attrName>
                                        </p:attrNameLst>
                                      </p:cBhvr>
                                      <p:tavLst>
                                        <p:tav tm="0">
                                          <p:val>
                                            <p:fltVal val="0"/>
                                          </p:val>
                                        </p:tav>
                                        <p:tav tm="100000">
                                          <p:val>
                                            <p:strVal val="#ppt_h"/>
                                          </p:val>
                                        </p:tav>
                                      </p:tavLst>
                                    </p:anim>
                                    <p:anim calcmode="lin" valueType="num">
                                      <p:cBhvr>
                                        <p:cTn id="145" dur="500" fill="hold"/>
                                        <p:tgtEl>
                                          <p:spTgt spid="104"/>
                                        </p:tgtEl>
                                        <p:attrNameLst>
                                          <p:attrName>style.rotation</p:attrName>
                                        </p:attrNameLst>
                                      </p:cBhvr>
                                      <p:tavLst>
                                        <p:tav tm="0">
                                          <p:val>
                                            <p:fltVal val="90"/>
                                          </p:val>
                                        </p:tav>
                                        <p:tav tm="100000">
                                          <p:val>
                                            <p:fltVal val="0"/>
                                          </p:val>
                                        </p:tav>
                                      </p:tavLst>
                                    </p:anim>
                                    <p:animEffect transition="in" filter="fade">
                                      <p:cBhvr>
                                        <p:cTn id="146" dur="500"/>
                                        <p:tgtEl>
                                          <p:spTgt spid="104"/>
                                        </p:tgtEl>
                                      </p:cBhvr>
                                    </p:animEffect>
                                  </p:childTnLst>
                                </p:cTn>
                              </p:par>
                              <p:par>
                                <p:cTn id="147" presetID="31" presetClass="entr" presetSubtype="0" fill="hold" nodeType="withEffect">
                                  <p:stCondLst>
                                    <p:cond delay="0"/>
                                  </p:stCondLst>
                                  <p:iterate type="lt">
                                    <p:tmPct val="5000"/>
                                  </p:iterate>
                                  <p:childTnLst>
                                    <p:set>
                                      <p:cBhvr>
                                        <p:cTn id="148" dur="1" fill="hold">
                                          <p:stCondLst>
                                            <p:cond delay="0"/>
                                          </p:stCondLst>
                                        </p:cTn>
                                        <p:tgtEl>
                                          <p:spTgt spid="105"/>
                                        </p:tgtEl>
                                        <p:attrNameLst>
                                          <p:attrName>style.visibility</p:attrName>
                                        </p:attrNameLst>
                                      </p:cBhvr>
                                      <p:to>
                                        <p:strVal val="visible"/>
                                      </p:to>
                                    </p:set>
                                    <p:anim calcmode="lin" valueType="num">
                                      <p:cBhvr>
                                        <p:cTn id="149" dur="500" fill="hold"/>
                                        <p:tgtEl>
                                          <p:spTgt spid="105"/>
                                        </p:tgtEl>
                                        <p:attrNameLst>
                                          <p:attrName>ppt_w</p:attrName>
                                        </p:attrNameLst>
                                      </p:cBhvr>
                                      <p:tavLst>
                                        <p:tav tm="0">
                                          <p:val>
                                            <p:fltVal val="0"/>
                                          </p:val>
                                        </p:tav>
                                        <p:tav tm="100000">
                                          <p:val>
                                            <p:strVal val="#ppt_w"/>
                                          </p:val>
                                        </p:tav>
                                      </p:tavLst>
                                    </p:anim>
                                    <p:anim calcmode="lin" valueType="num">
                                      <p:cBhvr>
                                        <p:cTn id="150" dur="500" fill="hold"/>
                                        <p:tgtEl>
                                          <p:spTgt spid="105"/>
                                        </p:tgtEl>
                                        <p:attrNameLst>
                                          <p:attrName>ppt_h</p:attrName>
                                        </p:attrNameLst>
                                      </p:cBhvr>
                                      <p:tavLst>
                                        <p:tav tm="0">
                                          <p:val>
                                            <p:fltVal val="0"/>
                                          </p:val>
                                        </p:tav>
                                        <p:tav tm="100000">
                                          <p:val>
                                            <p:strVal val="#ppt_h"/>
                                          </p:val>
                                        </p:tav>
                                      </p:tavLst>
                                    </p:anim>
                                    <p:anim calcmode="lin" valueType="num">
                                      <p:cBhvr>
                                        <p:cTn id="151" dur="500" fill="hold"/>
                                        <p:tgtEl>
                                          <p:spTgt spid="105"/>
                                        </p:tgtEl>
                                        <p:attrNameLst>
                                          <p:attrName>style.rotation</p:attrName>
                                        </p:attrNameLst>
                                      </p:cBhvr>
                                      <p:tavLst>
                                        <p:tav tm="0">
                                          <p:val>
                                            <p:fltVal val="90"/>
                                          </p:val>
                                        </p:tav>
                                        <p:tav tm="100000">
                                          <p:val>
                                            <p:fltVal val="0"/>
                                          </p:val>
                                        </p:tav>
                                      </p:tavLst>
                                    </p:anim>
                                    <p:animEffect transition="in" filter="fade">
                                      <p:cBhvr>
                                        <p:cTn id="152" dur="500"/>
                                        <p:tgtEl>
                                          <p:spTgt spid="105"/>
                                        </p:tgtEl>
                                      </p:cBhvr>
                                    </p:animEffect>
                                  </p:childTnLst>
                                </p:cTn>
                              </p:par>
                              <p:par>
                                <p:cTn id="153" presetID="31" presetClass="entr" presetSubtype="0" fill="hold" nodeType="withEffect">
                                  <p:stCondLst>
                                    <p:cond delay="0"/>
                                  </p:stCondLst>
                                  <p:iterate type="lt">
                                    <p:tmPct val="5000"/>
                                  </p:iterate>
                                  <p:childTnLst>
                                    <p:set>
                                      <p:cBhvr>
                                        <p:cTn id="154" dur="1" fill="hold">
                                          <p:stCondLst>
                                            <p:cond delay="0"/>
                                          </p:stCondLst>
                                        </p:cTn>
                                        <p:tgtEl>
                                          <p:spTgt spid="106"/>
                                        </p:tgtEl>
                                        <p:attrNameLst>
                                          <p:attrName>style.visibility</p:attrName>
                                        </p:attrNameLst>
                                      </p:cBhvr>
                                      <p:to>
                                        <p:strVal val="visible"/>
                                      </p:to>
                                    </p:set>
                                    <p:anim calcmode="lin" valueType="num">
                                      <p:cBhvr>
                                        <p:cTn id="155" dur="500" fill="hold"/>
                                        <p:tgtEl>
                                          <p:spTgt spid="106"/>
                                        </p:tgtEl>
                                        <p:attrNameLst>
                                          <p:attrName>ppt_w</p:attrName>
                                        </p:attrNameLst>
                                      </p:cBhvr>
                                      <p:tavLst>
                                        <p:tav tm="0">
                                          <p:val>
                                            <p:fltVal val="0"/>
                                          </p:val>
                                        </p:tav>
                                        <p:tav tm="100000">
                                          <p:val>
                                            <p:strVal val="#ppt_w"/>
                                          </p:val>
                                        </p:tav>
                                      </p:tavLst>
                                    </p:anim>
                                    <p:anim calcmode="lin" valueType="num">
                                      <p:cBhvr>
                                        <p:cTn id="156" dur="500" fill="hold"/>
                                        <p:tgtEl>
                                          <p:spTgt spid="106"/>
                                        </p:tgtEl>
                                        <p:attrNameLst>
                                          <p:attrName>ppt_h</p:attrName>
                                        </p:attrNameLst>
                                      </p:cBhvr>
                                      <p:tavLst>
                                        <p:tav tm="0">
                                          <p:val>
                                            <p:fltVal val="0"/>
                                          </p:val>
                                        </p:tav>
                                        <p:tav tm="100000">
                                          <p:val>
                                            <p:strVal val="#ppt_h"/>
                                          </p:val>
                                        </p:tav>
                                      </p:tavLst>
                                    </p:anim>
                                    <p:anim calcmode="lin" valueType="num">
                                      <p:cBhvr>
                                        <p:cTn id="157" dur="500" fill="hold"/>
                                        <p:tgtEl>
                                          <p:spTgt spid="106"/>
                                        </p:tgtEl>
                                        <p:attrNameLst>
                                          <p:attrName>style.rotation</p:attrName>
                                        </p:attrNameLst>
                                      </p:cBhvr>
                                      <p:tavLst>
                                        <p:tav tm="0">
                                          <p:val>
                                            <p:fltVal val="90"/>
                                          </p:val>
                                        </p:tav>
                                        <p:tav tm="100000">
                                          <p:val>
                                            <p:fltVal val="0"/>
                                          </p:val>
                                        </p:tav>
                                      </p:tavLst>
                                    </p:anim>
                                    <p:animEffect transition="in" filter="fade">
                                      <p:cBhvr>
                                        <p:cTn id="158" dur="500"/>
                                        <p:tgtEl>
                                          <p:spTgt spid="106"/>
                                        </p:tgtEl>
                                      </p:cBhvr>
                                    </p:animEffect>
                                  </p:childTnLst>
                                </p:cTn>
                              </p:par>
                              <p:par>
                                <p:cTn id="159" presetID="31" presetClass="entr" presetSubtype="0" fill="hold" nodeType="withEffect">
                                  <p:stCondLst>
                                    <p:cond delay="0"/>
                                  </p:stCondLst>
                                  <p:iterate type="lt">
                                    <p:tmPct val="5000"/>
                                  </p:iterate>
                                  <p:childTnLst>
                                    <p:set>
                                      <p:cBhvr>
                                        <p:cTn id="160" dur="1" fill="hold">
                                          <p:stCondLst>
                                            <p:cond delay="0"/>
                                          </p:stCondLst>
                                        </p:cTn>
                                        <p:tgtEl>
                                          <p:spTgt spid="107"/>
                                        </p:tgtEl>
                                        <p:attrNameLst>
                                          <p:attrName>style.visibility</p:attrName>
                                        </p:attrNameLst>
                                      </p:cBhvr>
                                      <p:to>
                                        <p:strVal val="visible"/>
                                      </p:to>
                                    </p:set>
                                    <p:anim calcmode="lin" valueType="num">
                                      <p:cBhvr>
                                        <p:cTn id="161" dur="500" fill="hold"/>
                                        <p:tgtEl>
                                          <p:spTgt spid="107"/>
                                        </p:tgtEl>
                                        <p:attrNameLst>
                                          <p:attrName>ppt_w</p:attrName>
                                        </p:attrNameLst>
                                      </p:cBhvr>
                                      <p:tavLst>
                                        <p:tav tm="0">
                                          <p:val>
                                            <p:fltVal val="0"/>
                                          </p:val>
                                        </p:tav>
                                        <p:tav tm="100000">
                                          <p:val>
                                            <p:strVal val="#ppt_w"/>
                                          </p:val>
                                        </p:tav>
                                      </p:tavLst>
                                    </p:anim>
                                    <p:anim calcmode="lin" valueType="num">
                                      <p:cBhvr>
                                        <p:cTn id="162" dur="500" fill="hold"/>
                                        <p:tgtEl>
                                          <p:spTgt spid="107"/>
                                        </p:tgtEl>
                                        <p:attrNameLst>
                                          <p:attrName>ppt_h</p:attrName>
                                        </p:attrNameLst>
                                      </p:cBhvr>
                                      <p:tavLst>
                                        <p:tav tm="0">
                                          <p:val>
                                            <p:fltVal val="0"/>
                                          </p:val>
                                        </p:tav>
                                        <p:tav tm="100000">
                                          <p:val>
                                            <p:strVal val="#ppt_h"/>
                                          </p:val>
                                        </p:tav>
                                      </p:tavLst>
                                    </p:anim>
                                    <p:anim calcmode="lin" valueType="num">
                                      <p:cBhvr>
                                        <p:cTn id="163" dur="500" fill="hold"/>
                                        <p:tgtEl>
                                          <p:spTgt spid="107"/>
                                        </p:tgtEl>
                                        <p:attrNameLst>
                                          <p:attrName>style.rotation</p:attrName>
                                        </p:attrNameLst>
                                      </p:cBhvr>
                                      <p:tavLst>
                                        <p:tav tm="0">
                                          <p:val>
                                            <p:fltVal val="90"/>
                                          </p:val>
                                        </p:tav>
                                        <p:tav tm="100000">
                                          <p:val>
                                            <p:fltVal val="0"/>
                                          </p:val>
                                        </p:tav>
                                      </p:tavLst>
                                    </p:anim>
                                    <p:animEffect transition="in" filter="fade">
                                      <p:cBhvr>
                                        <p:cTn id="164" dur="500"/>
                                        <p:tgtEl>
                                          <p:spTgt spid="107"/>
                                        </p:tgtEl>
                                      </p:cBhvr>
                                    </p:animEffect>
                                  </p:childTnLst>
                                </p:cTn>
                              </p:par>
                              <p:par>
                                <p:cTn id="165" presetID="31" presetClass="entr" presetSubtype="0" fill="hold" nodeType="withEffect">
                                  <p:stCondLst>
                                    <p:cond delay="0"/>
                                  </p:stCondLst>
                                  <p:iterate type="lt">
                                    <p:tmPct val="5000"/>
                                  </p:iterate>
                                  <p:childTnLst>
                                    <p:set>
                                      <p:cBhvr>
                                        <p:cTn id="166" dur="1" fill="hold">
                                          <p:stCondLst>
                                            <p:cond delay="0"/>
                                          </p:stCondLst>
                                        </p:cTn>
                                        <p:tgtEl>
                                          <p:spTgt spid="108"/>
                                        </p:tgtEl>
                                        <p:attrNameLst>
                                          <p:attrName>style.visibility</p:attrName>
                                        </p:attrNameLst>
                                      </p:cBhvr>
                                      <p:to>
                                        <p:strVal val="visible"/>
                                      </p:to>
                                    </p:set>
                                    <p:anim calcmode="lin" valueType="num">
                                      <p:cBhvr>
                                        <p:cTn id="167" dur="500" fill="hold"/>
                                        <p:tgtEl>
                                          <p:spTgt spid="108"/>
                                        </p:tgtEl>
                                        <p:attrNameLst>
                                          <p:attrName>ppt_w</p:attrName>
                                        </p:attrNameLst>
                                      </p:cBhvr>
                                      <p:tavLst>
                                        <p:tav tm="0">
                                          <p:val>
                                            <p:fltVal val="0"/>
                                          </p:val>
                                        </p:tav>
                                        <p:tav tm="100000">
                                          <p:val>
                                            <p:strVal val="#ppt_w"/>
                                          </p:val>
                                        </p:tav>
                                      </p:tavLst>
                                    </p:anim>
                                    <p:anim calcmode="lin" valueType="num">
                                      <p:cBhvr>
                                        <p:cTn id="168" dur="500" fill="hold"/>
                                        <p:tgtEl>
                                          <p:spTgt spid="108"/>
                                        </p:tgtEl>
                                        <p:attrNameLst>
                                          <p:attrName>ppt_h</p:attrName>
                                        </p:attrNameLst>
                                      </p:cBhvr>
                                      <p:tavLst>
                                        <p:tav tm="0">
                                          <p:val>
                                            <p:fltVal val="0"/>
                                          </p:val>
                                        </p:tav>
                                        <p:tav tm="100000">
                                          <p:val>
                                            <p:strVal val="#ppt_h"/>
                                          </p:val>
                                        </p:tav>
                                      </p:tavLst>
                                    </p:anim>
                                    <p:anim calcmode="lin" valueType="num">
                                      <p:cBhvr>
                                        <p:cTn id="169" dur="500" fill="hold"/>
                                        <p:tgtEl>
                                          <p:spTgt spid="108"/>
                                        </p:tgtEl>
                                        <p:attrNameLst>
                                          <p:attrName>style.rotation</p:attrName>
                                        </p:attrNameLst>
                                      </p:cBhvr>
                                      <p:tavLst>
                                        <p:tav tm="0">
                                          <p:val>
                                            <p:fltVal val="90"/>
                                          </p:val>
                                        </p:tav>
                                        <p:tav tm="100000">
                                          <p:val>
                                            <p:fltVal val="0"/>
                                          </p:val>
                                        </p:tav>
                                      </p:tavLst>
                                    </p:anim>
                                    <p:animEffect transition="in" filter="fade">
                                      <p:cBhvr>
                                        <p:cTn id="170" dur="500"/>
                                        <p:tgtEl>
                                          <p:spTgt spid="108"/>
                                        </p:tgtEl>
                                      </p:cBhvr>
                                    </p:animEffect>
                                  </p:childTnLst>
                                </p:cTn>
                              </p:par>
                            </p:childTnLst>
                          </p:cTn>
                        </p:par>
                        <p:par>
                          <p:cTn id="171" fill="hold">
                            <p:stCondLst>
                              <p:cond delay="1000"/>
                            </p:stCondLst>
                            <p:childTnLst>
                              <p:par>
                                <p:cTn id="172" presetID="31" presetClass="entr" presetSubtype="0" fill="hold" nodeType="afterEffect">
                                  <p:stCondLst>
                                    <p:cond delay="0"/>
                                  </p:stCondLst>
                                  <p:iterate type="lt">
                                    <p:tmPct val="5000"/>
                                  </p:iterate>
                                  <p:childTnLst>
                                    <p:set>
                                      <p:cBhvr>
                                        <p:cTn id="173" dur="1" fill="hold">
                                          <p:stCondLst>
                                            <p:cond delay="0"/>
                                          </p:stCondLst>
                                        </p:cTn>
                                        <p:tgtEl>
                                          <p:spTgt spid="109"/>
                                        </p:tgtEl>
                                        <p:attrNameLst>
                                          <p:attrName>style.visibility</p:attrName>
                                        </p:attrNameLst>
                                      </p:cBhvr>
                                      <p:to>
                                        <p:strVal val="visible"/>
                                      </p:to>
                                    </p:set>
                                    <p:anim calcmode="lin" valueType="num">
                                      <p:cBhvr>
                                        <p:cTn id="174" dur="500" fill="hold"/>
                                        <p:tgtEl>
                                          <p:spTgt spid="109"/>
                                        </p:tgtEl>
                                        <p:attrNameLst>
                                          <p:attrName>ppt_w</p:attrName>
                                        </p:attrNameLst>
                                      </p:cBhvr>
                                      <p:tavLst>
                                        <p:tav tm="0">
                                          <p:val>
                                            <p:fltVal val="0"/>
                                          </p:val>
                                        </p:tav>
                                        <p:tav tm="100000">
                                          <p:val>
                                            <p:strVal val="#ppt_w"/>
                                          </p:val>
                                        </p:tav>
                                      </p:tavLst>
                                    </p:anim>
                                    <p:anim calcmode="lin" valueType="num">
                                      <p:cBhvr>
                                        <p:cTn id="175" dur="500" fill="hold"/>
                                        <p:tgtEl>
                                          <p:spTgt spid="109"/>
                                        </p:tgtEl>
                                        <p:attrNameLst>
                                          <p:attrName>ppt_h</p:attrName>
                                        </p:attrNameLst>
                                      </p:cBhvr>
                                      <p:tavLst>
                                        <p:tav tm="0">
                                          <p:val>
                                            <p:fltVal val="0"/>
                                          </p:val>
                                        </p:tav>
                                        <p:tav tm="100000">
                                          <p:val>
                                            <p:strVal val="#ppt_h"/>
                                          </p:val>
                                        </p:tav>
                                      </p:tavLst>
                                    </p:anim>
                                    <p:anim calcmode="lin" valueType="num">
                                      <p:cBhvr>
                                        <p:cTn id="176" dur="500" fill="hold"/>
                                        <p:tgtEl>
                                          <p:spTgt spid="109"/>
                                        </p:tgtEl>
                                        <p:attrNameLst>
                                          <p:attrName>style.rotation</p:attrName>
                                        </p:attrNameLst>
                                      </p:cBhvr>
                                      <p:tavLst>
                                        <p:tav tm="0">
                                          <p:val>
                                            <p:fltVal val="90"/>
                                          </p:val>
                                        </p:tav>
                                        <p:tav tm="100000">
                                          <p:val>
                                            <p:fltVal val="0"/>
                                          </p:val>
                                        </p:tav>
                                      </p:tavLst>
                                    </p:anim>
                                    <p:animEffect transition="in" filter="fade">
                                      <p:cBhvr>
                                        <p:cTn id="177" dur="500"/>
                                        <p:tgtEl>
                                          <p:spTgt spid="109"/>
                                        </p:tgtEl>
                                      </p:cBhvr>
                                    </p:animEffect>
                                  </p:childTnLst>
                                </p:cTn>
                              </p:par>
                              <p:par>
                                <p:cTn id="178" presetID="31" presetClass="entr" presetSubtype="0" fill="hold" nodeType="withEffect">
                                  <p:stCondLst>
                                    <p:cond delay="0"/>
                                  </p:stCondLst>
                                  <p:iterate type="lt">
                                    <p:tmPct val="5000"/>
                                  </p:iterate>
                                  <p:childTnLst>
                                    <p:set>
                                      <p:cBhvr>
                                        <p:cTn id="179" dur="1" fill="hold">
                                          <p:stCondLst>
                                            <p:cond delay="0"/>
                                          </p:stCondLst>
                                        </p:cTn>
                                        <p:tgtEl>
                                          <p:spTgt spid="110"/>
                                        </p:tgtEl>
                                        <p:attrNameLst>
                                          <p:attrName>style.visibility</p:attrName>
                                        </p:attrNameLst>
                                      </p:cBhvr>
                                      <p:to>
                                        <p:strVal val="visible"/>
                                      </p:to>
                                    </p:set>
                                    <p:anim calcmode="lin" valueType="num">
                                      <p:cBhvr>
                                        <p:cTn id="180" dur="500" fill="hold"/>
                                        <p:tgtEl>
                                          <p:spTgt spid="110"/>
                                        </p:tgtEl>
                                        <p:attrNameLst>
                                          <p:attrName>ppt_w</p:attrName>
                                        </p:attrNameLst>
                                      </p:cBhvr>
                                      <p:tavLst>
                                        <p:tav tm="0">
                                          <p:val>
                                            <p:fltVal val="0"/>
                                          </p:val>
                                        </p:tav>
                                        <p:tav tm="100000">
                                          <p:val>
                                            <p:strVal val="#ppt_w"/>
                                          </p:val>
                                        </p:tav>
                                      </p:tavLst>
                                    </p:anim>
                                    <p:anim calcmode="lin" valueType="num">
                                      <p:cBhvr>
                                        <p:cTn id="181" dur="500" fill="hold"/>
                                        <p:tgtEl>
                                          <p:spTgt spid="110"/>
                                        </p:tgtEl>
                                        <p:attrNameLst>
                                          <p:attrName>ppt_h</p:attrName>
                                        </p:attrNameLst>
                                      </p:cBhvr>
                                      <p:tavLst>
                                        <p:tav tm="0">
                                          <p:val>
                                            <p:fltVal val="0"/>
                                          </p:val>
                                        </p:tav>
                                        <p:tav tm="100000">
                                          <p:val>
                                            <p:strVal val="#ppt_h"/>
                                          </p:val>
                                        </p:tav>
                                      </p:tavLst>
                                    </p:anim>
                                    <p:anim calcmode="lin" valueType="num">
                                      <p:cBhvr>
                                        <p:cTn id="182" dur="500" fill="hold"/>
                                        <p:tgtEl>
                                          <p:spTgt spid="110"/>
                                        </p:tgtEl>
                                        <p:attrNameLst>
                                          <p:attrName>style.rotation</p:attrName>
                                        </p:attrNameLst>
                                      </p:cBhvr>
                                      <p:tavLst>
                                        <p:tav tm="0">
                                          <p:val>
                                            <p:fltVal val="90"/>
                                          </p:val>
                                        </p:tav>
                                        <p:tav tm="100000">
                                          <p:val>
                                            <p:fltVal val="0"/>
                                          </p:val>
                                        </p:tav>
                                      </p:tavLst>
                                    </p:anim>
                                    <p:animEffect transition="in" filter="fade">
                                      <p:cBhvr>
                                        <p:cTn id="183" dur="500"/>
                                        <p:tgtEl>
                                          <p:spTgt spid="110"/>
                                        </p:tgtEl>
                                      </p:cBhvr>
                                    </p:animEffect>
                                  </p:childTnLst>
                                </p:cTn>
                              </p:par>
                              <p:par>
                                <p:cTn id="184" presetID="31" presetClass="entr" presetSubtype="0" fill="hold" nodeType="withEffect">
                                  <p:stCondLst>
                                    <p:cond delay="0"/>
                                  </p:stCondLst>
                                  <p:iterate type="lt">
                                    <p:tmPct val="5000"/>
                                  </p:iterate>
                                  <p:childTnLst>
                                    <p:set>
                                      <p:cBhvr>
                                        <p:cTn id="185" dur="1" fill="hold">
                                          <p:stCondLst>
                                            <p:cond delay="0"/>
                                          </p:stCondLst>
                                        </p:cTn>
                                        <p:tgtEl>
                                          <p:spTgt spid="111"/>
                                        </p:tgtEl>
                                        <p:attrNameLst>
                                          <p:attrName>style.visibility</p:attrName>
                                        </p:attrNameLst>
                                      </p:cBhvr>
                                      <p:to>
                                        <p:strVal val="visible"/>
                                      </p:to>
                                    </p:set>
                                    <p:anim calcmode="lin" valueType="num">
                                      <p:cBhvr>
                                        <p:cTn id="186" dur="500" fill="hold"/>
                                        <p:tgtEl>
                                          <p:spTgt spid="111"/>
                                        </p:tgtEl>
                                        <p:attrNameLst>
                                          <p:attrName>ppt_w</p:attrName>
                                        </p:attrNameLst>
                                      </p:cBhvr>
                                      <p:tavLst>
                                        <p:tav tm="0">
                                          <p:val>
                                            <p:fltVal val="0"/>
                                          </p:val>
                                        </p:tav>
                                        <p:tav tm="100000">
                                          <p:val>
                                            <p:strVal val="#ppt_w"/>
                                          </p:val>
                                        </p:tav>
                                      </p:tavLst>
                                    </p:anim>
                                    <p:anim calcmode="lin" valueType="num">
                                      <p:cBhvr>
                                        <p:cTn id="187" dur="500" fill="hold"/>
                                        <p:tgtEl>
                                          <p:spTgt spid="111"/>
                                        </p:tgtEl>
                                        <p:attrNameLst>
                                          <p:attrName>ppt_h</p:attrName>
                                        </p:attrNameLst>
                                      </p:cBhvr>
                                      <p:tavLst>
                                        <p:tav tm="0">
                                          <p:val>
                                            <p:fltVal val="0"/>
                                          </p:val>
                                        </p:tav>
                                        <p:tav tm="100000">
                                          <p:val>
                                            <p:strVal val="#ppt_h"/>
                                          </p:val>
                                        </p:tav>
                                      </p:tavLst>
                                    </p:anim>
                                    <p:anim calcmode="lin" valueType="num">
                                      <p:cBhvr>
                                        <p:cTn id="188" dur="500" fill="hold"/>
                                        <p:tgtEl>
                                          <p:spTgt spid="111"/>
                                        </p:tgtEl>
                                        <p:attrNameLst>
                                          <p:attrName>style.rotation</p:attrName>
                                        </p:attrNameLst>
                                      </p:cBhvr>
                                      <p:tavLst>
                                        <p:tav tm="0">
                                          <p:val>
                                            <p:fltVal val="90"/>
                                          </p:val>
                                        </p:tav>
                                        <p:tav tm="100000">
                                          <p:val>
                                            <p:fltVal val="0"/>
                                          </p:val>
                                        </p:tav>
                                      </p:tavLst>
                                    </p:anim>
                                    <p:animEffect transition="in" filter="fade">
                                      <p:cBhvr>
                                        <p:cTn id="189" dur="500"/>
                                        <p:tgtEl>
                                          <p:spTgt spid="111"/>
                                        </p:tgtEl>
                                      </p:cBhvr>
                                    </p:animEffect>
                                  </p:childTnLst>
                                </p:cTn>
                              </p:par>
                              <p:par>
                                <p:cTn id="190" presetID="31" presetClass="entr" presetSubtype="0" fill="hold" nodeType="withEffect">
                                  <p:stCondLst>
                                    <p:cond delay="0"/>
                                  </p:stCondLst>
                                  <p:iterate type="lt">
                                    <p:tmPct val="5000"/>
                                  </p:iterate>
                                  <p:childTnLst>
                                    <p:set>
                                      <p:cBhvr>
                                        <p:cTn id="191" dur="1" fill="hold">
                                          <p:stCondLst>
                                            <p:cond delay="0"/>
                                          </p:stCondLst>
                                        </p:cTn>
                                        <p:tgtEl>
                                          <p:spTgt spid="112"/>
                                        </p:tgtEl>
                                        <p:attrNameLst>
                                          <p:attrName>style.visibility</p:attrName>
                                        </p:attrNameLst>
                                      </p:cBhvr>
                                      <p:to>
                                        <p:strVal val="visible"/>
                                      </p:to>
                                    </p:set>
                                    <p:anim calcmode="lin" valueType="num">
                                      <p:cBhvr>
                                        <p:cTn id="192" dur="500" fill="hold"/>
                                        <p:tgtEl>
                                          <p:spTgt spid="112"/>
                                        </p:tgtEl>
                                        <p:attrNameLst>
                                          <p:attrName>ppt_w</p:attrName>
                                        </p:attrNameLst>
                                      </p:cBhvr>
                                      <p:tavLst>
                                        <p:tav tm="0">
                                          <p:val>
                                            <p:fltVal val="0"/>
                                          </p:val>
                                        </p:tav>
                                        <p:tav tm="100000">
                                          <p:val>
                                            <p:strVal val="#ppt_w"/>
                                          </p:val>
                                        </p:tav>
                                      </p:tavLst>
                                    </p:anim>
                                    <p:anim calcmode="lin" valueType="num">
                                      <p:cBhvr>
                                        <p:cTn id="193" dur="500" fill="hold"/>
                                        <p:tgtEl>
                                          <p:spTgt spid="112"/>
                                        </p:tgtEl>
                                        <p:attrNameLst>
                                          <p:attrName>ppt_h</p:attrName>
                                        </p:attrNameLst>
                                      </p:cBhvr>
                                      <p:tavLst>
                                        <p:tav tm="0">
                                          <p:val>
                                            <p:fltVal val="0"/>
                                          </p:val>
                                        </p:tav>
                                        <p:tav tm="100000">
                                          <p:val>
                                            <p:strVal val="#ppt_h"/>
                                          </p:val>
                                        </p:tav>
                                      </p:tavLst>
                                    </p:anim>
                                    <p:anim calcmode="lin" valueType="num">
                                      <p:cBhvr>
                                        <p:cTn id="194" dur="500" fill="hold"/>
                                        <p:tgtEl>
                                          <p:spTgt spid="112"/>
                                        </p:tgtEl>
                                        <p:attrNameLst>
                                          <p:attrName>style.rotation</p:attrName>
                                        </p:attrNameLst>
                                      </p:cBhvr>
                                      <p:tavLst>
                                        <p:tav tm="0">
                                          <p:val>
                                            <p:fltVal val="90"/>
                                          </p:val>
                                        </p:tav>
                                        <p:tav tm="100000">
                                          <p:val>
                                            <p:fltVal val="0"/>
                                          </p:val>
                                        </p:tav>
                                      </p:tavLst>
                                    </p:anim>
                                    <p:animEffect transition="in" filter="fade">
                                      <p:cBhvr>
                                        <p:cTn id="195" dur="500"/>
                                        <p:tgtEl>
                                          <p:spTgt spid="112"/>
                                        </p:tgtEl>
                                      </p:cBhvr>
                                    </p:animEffect>
                                  </p:childTnLst>
                                </p:cTn>
                              </p:par>
                              <p:par>
                                <p:cTn id="196" presetID="31" presetClass="entr" presetSubtype="0" fill="hold" nodeType="withEffect">
                                  <p:stCondLst>
                                    <p:cond delay="0"/>
                                  </p:stCondLst>
                                  <p:iterate type="lt">
                                    <p:tmPct val="5000"/>
                                  </p:iterate>
                                  <p:childTnLst>
                                    <p:set>
                                      <p:cBhvr>
                                        <p:cTn id="197" dur="1" fill="hold">
                                          <p:stCondLst>
                                            <p:cond delay="0"/>
                                          </p:stCondLst>
                                        </p:cTn>
                                        <p:tgtEl>
                                          <p:spTgt spid="113"/>
                                        </p:tgtEl>
                                        <p:attrNameLst>
                                          <p:attrName>style.visibility</p:attrName>
                                        </p:attrNameLst>
                                      </p:cBhvr>
                                      <p:to>
                                        <p:strVal val="visible"/>
                                      </p:to>
                                    </p:set>
                                    <p:anim calcmode="lin" valueType="num">
                                      <p:cBhvr>
                                        <p:cTn id="198" dur="500" fill="hold"/>
                                        <p:tgtEl>
                                          <p:spTgt spid="113"/>
                                        </p:tgtEl>
                                        <p:attrNameLst>
                                          <p:attrName>ppt_w</p:attrName>
                                        </p:attrNameLst>
                                      </p:cBhvr>
                                      <p:tavLst>
                                        <p:tav tm="0">
                                          <p:val>
                                            <p:fltVal val="0"/>
                                          </p:val>
                                        </p:tav>
                                        <p:tav tm="100000">
                                          <p:val>
                                            <p:strVal val="#ppt_w"/>
                                          </p:val>
                                        </p:tav>
                                      </p:tavLst>
                                    </p:anim>
                                    <p:anim calcmode="lin" valueType="num">
                                      <p:cBhvr>
                                        <p:cTn id="199" dur="500" fill="hold"/>
                                        <p:tgtEl>
                                          <p:spTgt spid="113"/>
                                        </p:tgtEl>
                                        <p:attrNameLst>
                                          <p:attrName>ppt_h</p:attrName>
                                        </p:attrNameLst>
                                      </p:cBhvr>
                                      <p:tavLst>
                                        <p:tav tm="0">
                                          <p:val>
                                            <p:fltVal val="0"/>
                                          </p:val>
                                        </p:tav>
                                        <p:tav tm="100000">
                                          <p:val>
                                            <p:strVal val="#ppt_h"/>
                                          </p:val>
                                        </p:tav>
                                      </p:tavLst>
                                    </p:anim>
                                    <p:anim calcmode="lin" valueType="num">
                                      <p:cBhvr>
                                        <p:cTn id="200" dur="500" fill="hold"/>
                                        <p:tgtEl>
                                          <p:spTgt spid="113"/>
                                        </p:tgtEl>
                                        <p:attrNameLst>
                                          <p:attrName>style.rotation</p:attrName>
                                        </p:attrNameLst>
                                      </p:cBhvr>
                                      <p:tavLst>
                                        <p:tav tm="0">
                                          <p:val>
                                            <p:fltVal val="90"/>
                                          </p:val>
                                        </p:tav>
                                        <p:tav tm="100000">
                                          <p:val>
                                            <p:fltVal val="0"/>
                                          </p:val>
                                        </p:tav>
                                      </p:tavLst>
                                    </p:anim>
                                    <p:animEffect transition="in" filter="fade">
                                      <p:cBhvr>
                                        <p:cTn id="201" dur="500"/>
                                        <p:tgtEl>
                                          <p:spTgt spid="113"/>
                                        </p:tgtEl>
                                      </p:cBhvr>
                                    </p:animEffect>
                                  </p:childTnLst>
                                </p:cTn>
                              </p:par>
                            </p:childTnLst>
                          </p:cTn>
                        </p:par>
                      </p:childTnLst>
                    </p:cTn>
                  </p:par>
                  <p:par>
                    <p:cTn id="202" fill="hold">
                      <p:stCondLst>
                        <p:cond delay="indefinite"/>
                      </p:stCondLst>
                      <p:childTnLst>
                        <p:par>
                          <p:cTn id="203" fill="hold">
                            <p:stCondLst>
                              <p:cond delay="0"/>
                            </p:stCondLst>
                            <p:childTnLst>
                              <p:par>
                                <p:cTn id="204" presetID="22" presetClass="entr" presetSubtype="8" fill="hold" grpId="0" nodeType="clickEffect">
                                  <p:stCondLst>
                                    <p:cond delay="0"/>
                                  </p:stCondLst>
                                  <p:childTnLst>
                                    <p:set>
                                      <p:cBhvr>
                                        <p:cTn id="205" dur="1" fill="hold">
                                          <p:stCondLst>
                                            <p:cond delay="0"/>
                                          </p:stCondLst>
                                        </p:cTn>
                                        <p:tgtEl>
                                          <p:spTgt spid="122"/>
                                        </p:tgtEl>
                                        <p:attrNameLst>
                                          <p:attrName>style.visibility</p:attrName>
                                        </p:attrNameLst>
                                      </p:cBhvr>
                                      <p:to>
                                        <p:strVal val="visible"/>
                                      </p:to>
                                    </p:set>
                                    <p:animEffect transition="in" filter="wipe(left)">
                                      <p:cBhvr>
                                        <p:cTn id="206" dur="500"/>
                                        <p:tgtEl>
                                          <p:spTgt spid="122"/>
                                        </p:tgtEl>
                                      </p:cBhvr>
                                    </p:animEffect>
                                  </p:childTnLst>
                                </p:cTn>
                              </p:par>
                            </p:childTnLst>
                          </p:cTn>
                        </p:par>
                        <p:par>
                          <p:cTn id="207" fill="hold">
                            <p:stCondLst>
                              <p:cond delay="500"/>
                            </p:stCondLst>
                            <p:childTnLst>
                              <p:par>
                                <p:cTn id="208" presetID="22" presetClass="entr" presetSubtype="8" fill="hold" grpId="0" nodeType="afterEffect">
                                  <p:stCondLst>
                                    <p:cond delay="0"/>
                                  </p:stCondLst>
                                  <p:childTnLst>
                                    <p:set>
                                      <p:cBhvr>
                                        <p:cTn id="209" dur="1" fill="hold">
                                          <p:stCondLst>
                                            <p:cond delay="0"/>
                                          </p:stCondLst>
                                        </p:cTn>
                                        <p:tgtEl>
                                          <p:spTgt spid="123"/>
                                        </p:tgtEl>
                                        <p:attrNameLst>
                                          <p:attrName>style.visibility</p:attrName>
                                        </p:attrNameLst>
                                      </p:cBhvr>
                                      <p:to>
                                        <p:strVal val="visible"/>
                                      </p:to>
                                    </p:set>
                                    <p:animEffect transition="in" filter="wipe(left)">
                                      <p:cBhvr>
                                        <p:cTn id="210" dur="500"/>
                                        <p:tgtEl>
                                          <p:spTgt spid="123"/>
                                        </p:tgtEl>
                                      </p:cBhvr>
                                    </p:animEffect>
                                  </p:childTnLst>
                                </p:cTn>
                              </p:par>
                            </p:childTnLst>
                          </p:cTn>
                        </p:par>
                        <p:par>
                          <p:cTn id="211" fill="hold">
                            <p:stCondLst>
                              <p:cond delay="1000"/>
                            </p:stCondLst>
                            <p:childTnLst>
                              <p:par>
                                <p:cTn id="212" presetID="22" presetClass="entr" presetSubtype="2" fill="hold" grpId="0" nodeType="afterEffect">
                                  <p:stCondLst>
                                    <p:cond delay="0"/>
                                  </p:stCondLst>
                                  <p:childTnLst>
                                    <p:set>
                                      <p:cBhvr>
                                        <p:cTn id="213" dur="1" fill="hold">
                                          <p:stCondLst>
                                            <p:cond delay="0"/>
                                          </p:stCondLst>
                                        </p:cTn>
                                        <p:tgtEl>
                                          <p:spTgt spid="125"/>
                                        </p:tgtEl>
                                        <p:attrNameLst>
                                          <p:attrName>style.visibility</p:attrName>
                                        </p:attrNameLst>
                                      </p:cBhvr>
                                      <p:to>
                                        <p:strVal val="visible"/>
                                      </p:to>
                                    </p:set>
                                    <p:animEffect transition="in" filter="wipe(right)">
                                      <p:cBhvr>
                                        <p:cTn id="214" dur="500"/>
                                        <p:tgtEl>
                                          <p:spTgt spid="125"/>
                                        </p:tgtEl>
                                      </p:cBhvr>
                                    </p:animEffect>
                                  </p:childTnLst>
                                </p:cTn>
                              </p:par>
                            </p:childTnLst>
                          </p:cTn>
                        </p:par>
                        <p:par>
                          <p:cTn id="215" fill="hold">
                            <p:stCondLst>
                              <p:cond delay="1500"/>
                            </p:stCondLst>
                            <p:childTnLst>
                              <p:par>
                                <p:cTn id="216" presetID="22" presetClass="entr" presetSubtype="2" fill="hold" grpId="0" nodeType="afterEffect">
                                  <p:stCondLst>
                                    <p:cond delay="0"/>
                                  </p:stCondLst>
                                  <p:childTnLst>
                                    <p:set>
                                      <p:cBhvr>
                                        <p:cTn id="217" dur="1" fill="hold">
                                          <p:stCondLst>
                                            <p:cond delay="0"/>
                                          </p:stCondLst>
                                        </p:cTn>
                                        <p:tgtEl>
                                          <p:spTgt spid="124"/>
                                        </p:tgtEl>
                                        <p:attrNameLst>
                                          <p:attrName>style.visibility</p:attrName>
                                        </p:attrNameLst>
                                      </p:cBhvr>
                                      <p:to>
                                        <p:strVal val="visible"/>
                                      </p:to>
                                    </p:set>
                                    <p:animEffect transition="in" filter="wipe(right)">
                                      <p:cBhvr>
                                        <p:cTn id="218" dur="500"/>
                                        <p:tgtEl>
                                          <p:spTgt spid="124"/>
                                        </p:tgtEl>
                                      </p:cBhvr>
                                    </p:animEffect>
                                  </p:childTnLst>
                                </p:cTn>
                              </p:par>
                            </p:childTnLst>
                          </p:cTn>
                        </p:par>
                      </p:childTnLst>
                    </p:cTn>
                  </p:par>
                  <p:par>
                    <p:cTn id="219" fill="hold">
                      <p:stCondLst>
                        <p:cond delay="indefinite"/>
                      </p:stCondLst>
                      <p:childTnLst>
                        <p:par>
                          <p:cTn id="220" fill="hold">
                            <p:stCondLst>
                              <p:cond delay="0"/>
                            </p:stCondLst>
                            <p:childTnLst>
                              <p:par>
                                <p:cTn id="221" presetID="22" presetClass="entr" presetSubtype="1" fill="hold" grpId="0" nodeType="clickEffect">
                                  <p:stCondLst>
                                    <p:cond delay="0"/>
                                  </p:stCondLst>
                                  <p:childTnLst>
                                    <p:set>
                                      <p:cBhvr>
                                        <p:cTn id="222" dur="1" fill="hold">
                                          <p:stCondLst>
                                            <p:cond delay="0"/>
                                          </p:stCondLst>
                                        </p:cTn>
                                        <p:tgtEl>
                                          <p:spTgt spid="121"/>
                                        </p:tgtEl>
                                        <p:attrNameLst>
                                          <p:attrName>style.visibility</p:attrName>
                                        </p:attrNameLst>
                                      </p:cBhvr>
                                      <p:to>
                                        <p:strVal val="visible"/>
                                      </p:to>
                                    </p:set>
                                    <p:animEffect transition="in" filter="wipe(up)">
                                      <p:cBhvr>
                                        <p:cTn id="223" dur="5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22" grpId="0" animBg="1"/>
      <p:bldP spid="22" grpId="1" animBg="1"/>
      <p:bldP spid="23" grpId="0" animBg="1"/>
      <p:bldP spid="23" grpId="1" animBg="1"/>
      <p:bldP spid="24" grpId="0" animBg="1"/>
      <p:bldP spid="24" grpId="1" animBg="1"/>
      <p:bldP spid="25" grpId="0" animBg="1"/>
      <p:bldP spid="25" grpId="1" animBg="1"/>
      <p:bldP spid="26" grpId="0" animBg="1"/>
      <p:bldP spid="121" grpId="0" animBg="1"/>
      <p:bldP spid="122" grpId="0" animBg="1"/>
      <p:bldP spid="123" grpId="0" animBg="1"/>
      <p:bldP spid="124" grpId="0" animBg="1"/>
      <p:bldP spid="12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63040" y="198460"/>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（七）创新互联网办公自动化</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114"/>
          <p:cNvGrpSpPr/>
          <p:nvPr/>
        </p:nvGrpSpPr>
        <p:grpSpPr>
          <a:xfrm>
            <a:off x="6263311" y="771550"/>
            <a:ext cx="1296908" cy="4108206"/>
            <a:chOff x="6914755" y="785800"/>
            <a:chExt cx="1729211" cy="4000528"/>
          </a:xfrm>
        </p:grpSpPr>
        <p:grpSp>
          <p:nvGrpSpPr>
            <p:cNvPr id="4" name="组合 110"/>
            <p:cNvGrpSpPr/>
            <p:nvPr/>
          </p:nvGrpSpPr>
          <p:grpSpPr>
            <a:xfrm>
              <a:off x="7358082" y="785800"/>
              <a:ext cx="1285884" cy="4000528"/>
              <a:chOff x="7358082" y="928676"/>
              <a:chExt cx="1285884" cy="4000528"/>
            </a:xfrm>
          </p:grpSpPr>
          <p:sp>
            <p:nvSpPr>
              <p:cNvPr id="8" name="矩形 7"/>
              <p:cNvSpPr/>
              <p:nvPr/>
            </p:nvSpPr>
            <p:spPr>
              <a:xfrm>
                <a:off x="7358114" y="1142990"/>
                <a:ext cx="1214414"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7358082" y="928676"/>
                <a:ext cx="1214433" cy="285752"/>
              </a:xfrm>
              <a:prstGeom prst="rect">
                <a:avLst/>
              </a:prstGeom>
              <a:solidFill>
                <a:schemeClr val="bg1">
                  <a:lumMod val="95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750" dirty="0">
                    <a:latin typeface="微软雅黑" pitchFamily="34" charset="-122"/>
                    <a:ea typeface="微软雅黑" pitchFamily="34" charset="-122"/>
                  </a:rPr>
                  <a:t>底层支持</a:t>
                </a:r>
              </a:p>
            </p:txBody>
          </p:sp>
          <p:grpSp>
            <p:nvGrpSpPr>
              <p:cNvPr id="11" name="组合 100"/>
              <p:cNvGrpSpPr/>
              <p:nvPr/>
            </p:nvGrpSpPr>
            <p:grpSpPr>
              <a:xfrm>
                <a:off x="7358082" y="1538414"/>
                <a:ext cx="1285884" cy="592698"/>
                <a:chOff x="7358082" y="1538414"/>
                <a:chExt cx="1285884" cy="592698"/>
              </a:xfrm>
            </p:grpSpPr>
            <p:pic>
              <p:nvPicPr>
                <p:cNvPr id="25"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572397" y="1538414"/>
                  <a:ext cx="285752" cy="390394"/>
                </a:xfrm>
                <a:prstGeom prst="rect">
                  <a:avLst/>
                </a:prstGeom>
                <a:noFill/>
                <a:ln w="9525">
                  <a:noFill/>
                  <a:miter lim="800000"/>
                  <a:headEnd/>
                  <a:tailEnd/>
                </a:ln>
                <a:effectLst/>
              </p:spPr>
            </p:pic>
            <p:pic>
              <p:nvPicPr>
                <p:cNvPr id="26"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822430" y="1538414"/>
                  <a:ext cx="285752" cy="390394"/>
                </a:xfrm>
                <a:prstGeom prst="rect">
                  <a:avLst/>
                </a:prstGeom>
                <a:noFill/>
                <a:ln w="9525">
                  <a:noFill/>
                  <a:miter lim="800000"/>
                  <a:headEnd/>
                  <a:tailEnd/>
                </a:ln>
                <a:effectLst/>
              </p:spPr>
            </p:pic>
            <p:pic>
              <p:nvPicPr>
                <p:cNvPr id="27"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8072462" y="1538414"/>
                  <a:ext cx="285752" cy="390394"/>
                </a:xfrm>
                <a:prstGeom prst="rect">
                  <a:avLst/>
                </a:prstGeom>
                <a:noFill/>
                <a:ln w="9525">
                  <a:noFill/>
                  <a:miter lim="800000"/>
                  <a:headEnd/>
                  <a:tailEnd/>
                </a:ln>
                <a:effectLst/>
              </p:spPr>
            </p:pic>
            <p:sp>
              <p:nvSpPr>
                <p:cNvPr id="28" name="TextBox 89"/>
                <p:cNvSpPr txBox="1"/>
                <p:nvPr/>
              </p:nvSpPr>
              <p:spPr>
                <a:xfrm>
                  <a:off x="7358082" y="1928808"/>
                  <a:ext cx="1285884" cy="202304"/>
                </a:xfrm>
                <a:prstGeom prst="rect">
                  <a:avLst/>
                </a:prstGeom>
                <a:noFill/>
              </p:spPr>
              <p:txBody>
                <a:bodyPr wrap="square" rtlCol="0">
                  <a:spAutoFit/>
                </a:bodyPr>
                <a:lstStyle/>
                <a:p>
                  <a:r>
                    <a:rPr lang="zh-CN" altLang="en-US" sz="750" dirty="0">
                      <a:latin typeface="微软雅黑" pitchFamily="34" charset="-122"/>
                      <a:ea typeface="微软雅黑" pitchFamily="34" charset="-122"/>
                    </a:rPr>
                    <a:t>网络、主机及存储</a:t>
                  </a:r>
                </a:p>
              </p:txBody>
            </p:sp>
          </p:grpSp>
          <p:grpSp>
            <p:nvGrpSpPr>
              <p:cNvPr id="12" name="组合 99"/>
              <p:cNvGrpSpPr/>
              <p:nvPr/>
            </p:nvGrpSpPr>
            <p:grpSpPr>
              <a:xfrm>
                <a:off x="7358082" y="2337309"/>
                <a:ext cx="1285884" cy="619026"/>
                <a:chOff x="7358082" y="2408873"/>
                <a:chExt cx="1285884" cy="619026"/>
              </a:xfrm>
            </p:grpSpPr>
            <p:pic>
              <p:nvPicPr>
                <p:cNvPr id="21" name="Picture 26"/>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7572396" y="2408873"/>
                  <a:ext cx="277814" cy="428628"/>
                </a:xfrm>
                <a:prstGeom prst="rect">
                  <a:avLst/>
                </a:prstGeom>
                <a:noFill/>
                <a:ln w="9525">
                  <a:noFill/>
                  <a:miter lim="800000"/>
                  <a:headEnd/>
                  <a:tailEnd/>
                </a:ln>
                <a:effectLst/>
              </p:spPr>
            </p:pic>
            <p:pic>
              <p:nvPicPr>
                <p:cNvPr id="22" name="Picture 27"/>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7804569" y="2420780"/>
                  <a:ext cx="313533" cy="404815"/>
                </a:xfrm>
                <a:prstGeom prst="rect">
                  <a:avLst/>
                </a:prstGeom>
                <a:noFill/>
                <a:ln w="9525">
                  <a:noFill/>
                  <a:miter lim="800000"/>
                  <a:headEnd/>
                  <a:tailEnd/>
                </a:ln>
                <a:effectLst/>
              </p:spPr>
            </p:pic>
            <p:pic>
              <p:nvPicPr>
                <p:cNvPr id="23" name="Picture 28"/>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8072462" y="2432686"/>
                  <a:ext cx="277815" cy="381003"/>
                </a:xfrm>
                <a:prstGeom prst="rect">
                  <a:avLst/>
                </a:prstGeom>
                <a:noFill/>
                <a:ln w="9525">
                  <a:noFill/>
                  <a:miter lim="800000"/>
                  <a:headEnd/>
                  <a:tailEnd/>
                </a:ln>
                <a:effectLst/>
              </p:spPr>
            </p:pic>
            <p:sp>
              <p:nvSpPr>
                <p:cNvPr id="24" name="TextBox 93"/>
                <p:cNvSpPr txBox="1"/>
                <p:nvPr/>
              </p:nvSpPr>
              <p:spPr>
                <a:xfrm>
                  <a:off x="7358082" y="2825595"/>
                  <a:ext cx="1285884" cy="202304"/>
                </a:xfrm>
                <a:prstGeom prst="rect">
                  <a:avLst/>
                </a:prstGeom>
                <a:noFill/>
              </p:spPr>
              <p:txBody>
                <a:bodyPr wrap="square" rtlCol="0">
                  <a:spAutoFit/>
                </a:bodyPr>
                <a:lstStyle/>
                <a:p>
                  <a:r>
                    <a:rPr lang="zh-CN" altLang="en-US" sz="750" dirty="0">
                      <a:latin typeface="微软雅黑" pitchFamily="34" charset="-122"/>
                      <a:ea typeface="微软雅黑" pitchFamily="34" charset="-122"/>
                    </a:rPr>
                    <a:t>操作系统及数据库</a:t>
                  </a:r>
                </a:p>
              </p:txBody>
            </p:sp>
          </p:grpSp>
          <p:grpSp>
            <p:nvGrpSpPr>
              <p:cNvPr id="13" name="组合 98"/>
              <p:cNvGrpSpPr/>
              <p:nvPr/>
            </p:nvGrpSpPr>
            <p:grpSpPr>
              <a:xfrm>
                <a:off x="7358082" y="3162532"/>
                <a:ext cx="1285884" cy="702370"/>
                <a:chOff x="7286644" y="3182785"/>
                <a:chExt cx="1285884" cy="702370"/>
              </a:xfrm>
            </p:grpSpPr>
            <p:pic>
              <p:nvPicPr>
                <p:cNvPr id="18" name="Picture 29"/>
                <p:cNvPicPr>
                  <a:picLocks noChangeAspect="1" noChangeArrowheads="1"/>
                </p:cNvPicPr>
                <p:nvPr/>
              </p:nvPicPr>
              <p:blipFill>
                <a:blip r:embed="rId6" cstate="email">
                  <a:clrChange>
                    <a:clrFrom>
                      <a:srgbClr val="FFFFFF"/>
                    </a:clrFrom>
                    <a:clrTo>
                      <a:srgbClr val="FFFFFF">
                        <a:alpha val="0"/>
                      </a:srgbClr>
                    </a:clrTo>
                  </a:clrChange>
                </a:blip>
                <a:srcRect/>
                <a:stretch>
                  <a:fillRect/>
                </a:stretch>
              </p:blipFill>
              <p:spPr bwMode="auto">
                <a:xfrm>
                  <a:off x="7643834" y="3182785"/>
                  <a:ext cx="285752" cy="528641"/>
                </a:xfrm>
                <a:prstGeom prst="rect">
                  <a:avLst/>
                </a:prstGeom>
                <a:noFill/>
                <a:ln w="9525">
                  <a:noFill/>
                  <a:miter lim="800000"/>
                  <a:headEnd/>
                  <a:tailEnd/>
                </a:ln>
                <a:effectLst/>
              </p:spPr>
            </p:pic>
            <p:pic>
              <p:nvPicPr>
                <p:cNvPr id="19" name="Picture 29"/>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7929586" y="3182785"/>
                  <a:ext cx="285752" cy="528641"/>
                </a:xfrm>
                <a:prstGeom prst="rect">
                  <a:avLst/>
                </a:prstGeom>
                <a:noFill/>
                <a:ln w="9525">
                  <a:noFill/>
                  <a:miter lim="800000"/>
                  <a:headEnd/>
                  <a:tailEnd/>
                </a:ln>
                <a:effectLst/>
              </p:spPr>
            </p:pic>
            <p:sp>
              <p:nvSpPr>
                <p:cNvPr id="20" name="TextBox 97"/>
                <p:cNvSpPr txBox="1"/>
                <p:nvPr/>
              </p:nvSpPr>
              <p:spPr>
                <a:xfrm>
                  <a:off x="7286644" y="3682851"/>
                  <a:ext cx="1285884" cy="202304"/>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应用服务器</a:t>
                  </a:r>
                </a:p>
              </p:txBody>
            </p:sp>
          </p:grpSp>
          <p:grpSp>
            <p:nvGrpSpPr>
              <p:cNvPr id="14" name="组合 104"/>
              <p:cNvGrpSpPr/>
              <p:nvPr/>
            </p:nvGrpSpPr>
            <p:grpSpPr>
              <a:xfrm>
                <a:off x="7358082" y="4071099"/>
                <a:ext cx="1285884" cy="671312"/>
                <a:chOff x="7315219" y="4071099"/>
                <a:chExt cx="1285884" cy="671312"/>
              </a:xfrm>
            </p:grpSpPr>
            <p:pic>
              <p:nvPicPr>
                <p:cNvPr id="15" name="Picture 32"/>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7643834" y="4071099"/>
                  <a:ext cx="328205" cy="491390"/>
                </a:xfrm>
                <a:prstGeom prst="rect">
                  <a:avLst/>
                </a:prstGeom>
                <a:noFill/>
                <a:ln w="9525">
                  <a:noFill/>
                  <a:miter lim="800000"/>
                  <a:headEnd/>
                  <a:tailEnd/>
                </a:ln>
                <a:effectLst/>
              </p:spPr>
            </p:pic>
            <p:pic>
              <p:nvPicPr>
                <p:cNvPr id="16" name="Picture 31"/>
                <p:cNvPicPr>
                  <a:picLocks noChangeAspect="1" noChangeArrowheads="1"/>
                </p:cNvPicPr>
                <p:nvPr/>
              </p:nvPicPr>
              <p:blipFill>
                <a:blip r:embed="rId9" cstate="email">
                  <a:clrChange>
                    <a:clrFrom>
                      <a:srgbClr val="FFFFFF"/>
                    </a:clrFrom>
                    <a:clrTo>
                      <a:srgbClr val="FFFFFF">
                        <a:alpha val="0"/>
                      </a:srgbClr>
                    </a:clrTo>
                  </a:clrChange>
                </a:blip>
                <a:srcRect/>
                <a:stretch>
                  <a:fillRect/>
                </a:stretch>
              </p:blipFill>
              <p:spPr bwMode="auto">
                <a:xfrm flipH="1">
                  <a:off x="7929586" y="4094072"/>
                  <a:ext cx="285752" cy="470772"/>
                </a:xfrm>
                <a:prstGeom prst="rect">
                  <a:avLst/>
                </a:prstGeom>
                <a:noFill/>
                <a:ln w="9525">
                  <a:noFill/>
                  <a:miter lim="800000"/>
                  <a:headEnd/>
                  <a:tailEnd/>
                </a:ln>
                <a:effectLst/>
              </p:spPr>
            </p:pic>
            <p:sp>
              <p:nvSpPr>
                <p:cNvPr id="17" name="TextBox 103"/>
                <p:cNvSpPr txBox="1"/>
                <p:nvPr/>
              </p:nvSpPr>
              <p:spPr>
                <a:xfrm>
                  <a:off x="7315219" y="4540107"/>
                  <a:ext cx="1285884" cy="202304"/>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网络及系统安全</a:t>
                  </a:r>
                </a:p>
              </p:txBody>
            </p:sp>
          </p:grpSp>
        </p:grpSp>
        <p:grpSp>
          <p:nvGrpSpPr>
            <p:cNvPr id="5" name="组合 112"/>
            <p:cNvGrpSpPr/>
            <p:nvPr/>
          </p:nvGrpSpPr>
          <p:grpSpPr>
            <a:xfrm>
              <a:off x="6914755" y="1661061"/>
              <a:ext cx="469908" cy="2331204"/>
              <a:chOff x="6914755" y="1803937"/>
              <a:chExt cx="469908" cy="2331204"/>
            </a:xfrm>
            <a:solidFill>
              <a:schemeClr val="bg1">
                <a:lumMod val="50000"/>
              </a:schemeClr>
            </a:solidFill>
          </p:grpSpPr>
          <p:sp>
            <p:nvSpPr>
              <p:cNvPr id="6" name="右箭头 5"/>
              <p:cNvSpPr/>
              <p:nvPr/>
            </p:nvSpPr>
            <p:spPr>
              <a:xfrm rot="10800000">
                <a:off x="6956035" y="1803937"/>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sp>
            <p:nvSpPr>
              <p:cNvPr id="7" name="右箭头 6"/>
              <p:cNvSpPr/>
              <p:nvPr/>
            </p:nvSpPr>
            <p:spPr>
              <a:xfrm rot="10800000">
                <a:off x="6914755" y="3563637"/>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grpSp>
      </p:grpSp>
      <p:grpSp>
        <p:nvGrpSpPr>
          <p:cNvPr id="29" name="组合 106"/>
          <p:cNvGrpSpPr/>
          <p:nvPr/>
        </p:nvGrpSpPr>
        <p:grpSpPr>
          <a:xfrm>
            <a:off x="2310485" y="726284"/>
            <a:ext cx="564360" cy="4108206"/>
            <a:chOff x="2319322" y="785800"/>
            <a:chExt cx="752480" cy="4000528"/>
          </a:xfrm>
        </p:grpSpPr>
        <p:sp>
          <p:nvSpPr>
            <p:cNvPr id="30" name="矩形 29"/>
            <p:cNvSpPr/>
            <p:nvPr/>
          </p:nvSpPr>
          <p:spPr>
            <a:xfrm>
              <a:off x="2319322" y="785800"/>
              <a:ext cx="357190" cy="4000528"/>
            </a:xfrm>
            <a:prstGeom prst="rect">
              <a:avLst/>
            </a:prstGeom>
            <a:ln>
              <a:prstDash val="dash"/>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dirty="0">
                  <a:latin typeface="微软雅黑" pitchFamily="34" charset="-122"/>
                  <a:ea typeface="微软雅黑" pitchFamily="34" charset="-122"/>
                </a:rPr>
                <a:t>统一认证平台</a:t>
              </a:r>
            </a:p>
          </p:txBody>
        </p:sp>
        <p:sp>
          <p:nvSpPr>
            <p:cNvPr id="31" name="右箭头 30"/>
            <p:cNvSpPr/>
            <p:nvPr/>
          </p:nvSpPr>
          <p:spPr>
            <a:xfrm>
              <a:off x="2643174" y="2500312"/>
              <a:ext cx="428628" cy="714380"/>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350"/>
            </a:p>
          </p:txBody>
        </p:sp>
      </p:grpSp>
      <p:grpSp>
        <p:nvGrpSpPr>
          <p:cNvPr id="32" name="组合 102"/>
          <p:cNvGrpSpPr/>
          <p:nvPr/>
        </p:nvGrpSpPr>
        <p:grpSpPr>
          <a:xfrm>
            <a:off x="678129" y="726284"/>
            <a:ext cx="1678793" cy="4108206"/>
            <a:chOff x="142844" y="785800"/>
            <a:chExt cx="2238391" cy="4000528"/>
          </a:xfrm>
        </p:grpSpPr>
        <p:grpSp>
          <p:nvGrpSpPr>
            <p:cNvPr id="33" name="组合 108"/>
            <p:cNvGrpSpPr/>
            <p:nvPr/>
          </p:nvGrpSpPr>
          <p:grpSpPr>
            <a:xfrm>
              <a:off x="142844" y="785800"/>
              <a:ext cx="2071702" cy="4000528"/>
              <a:chOff x="142844" y="928676"/>
              <a:chExt cx="2071702" cy="4000528"/>
            </a:xfrm>
          </p:grpSpPr>
          <p:sp>
            <p:nvSpPr>
              <p:cNvPr id="40" name="TextBox 8"/>
              <p:cNvSpPr txBox="1"/>
              <p:nvPr/>
            </p:nvSpPr>
            <p:spPr>
              <a:xfrm>
                <a:off x="276925" y="2128498"/>
                <a:ext cx="753211" cy="202304"/>
              </a:xfrm>
              <a:prstGeom prst="rect">
                <a:avLst/>
              </a:prstGeom>
              <a:noFill/>
            </p:spPr>
            <p:txBody>
              <a:bodyPr wrap="square" rtlCol="0">
                <a:spAutoFit/>
              </a:bodyPr>
              <a:lstStyle/>
              <a:p>
                <a:r>
                  <a:rPr lang="zh-CN" altLang="en-US" sz="750" dirty="0">
                    <a:latin typeface="微软雅黑" pitchFamily="34" charset="-122"/>
                    <a:ea typeface="微软雅黑" pitchFamily="34" charset="-122"/>
                  </a:rPr>
                  <a:t> 总校区 </a:t>
                </a:r>
              </a:p>
            </p:txBody>
          </p:sp>
          <p:pic>
            <p:nvPicPr>
              <p:cNvPr id="41" name="Picture 4"/>
              <p:cNvPicPr>
                <a:picLocks noChangeAspect="1" noChangeArrowheads="1"/>
              </p:cNvPicPr>
              <p:nvPr/>
            </p:nvPicPr>
            <p:blipFill>
              <a:blip r:embed="rId10" cstate="email">
                <a:duotone>
                  <a:schemeClr val="accent5">
                    <a:shade val="45000"/>
                    <a:satMod val="135000"/>
                  </a:schemeClr>
                  <a:prstClr val="white"/>
                </a:duotone>
              </a:blip>
              <a:srcRect/>
              <a:stretch>
                <a:fillRect/>
              </a:stretch>
            </p:blipFill>
            <p:spPr bwMode="auto">
              <a:xfrm>
                <a:off x="285720" y="1687528"/>
                <a:ext cx="804858" cy="402429"/>
              </a:xfrm>
              <a:prstGeom prst="rect">
                <a:avLst/>
              </a:prstGeom>
              <a:noFill/>
              <a:ln w="9525">
                <a:noFill/>
                <a:miter lim="800000"/>
                <a:headEnd/>
                <a:tailEnd/>
              </a:ln>
              <a:effectLst/>
            </p:spPr>
          </p:pic>
          <p:pic>
            <p:nvPicPr>
              <p:cNvPr id="42" name="Picture 4"/>
              <p:cNvPicPr>
                <a:picLocks noChangeAspect="1" noChangeArrowheads="1"/>
              </p:cNvPicPr>
              <p:nvPr/>
            </p:nvPicPr>
            <p:blipFill>
              <a:blip r:embed="rId11" cstate="email">
                <a:duotone>
                  <a:schemeClr val="accent3">
                    <a:shade val="45000"/>
                    <a:satMod val="135000"/>
                  </a:schemeClr>
                  <a:prstClr val="white"/>
                </a:duotone>
              </a:blip>
              <a:srcRect/>
              <a:stretch>
                <a:fillRect/>
              </a:stretch>
            </p:blipFill>
            <p:spPr bwMode="auto">
              <a:xfrm>
                <a:off x="473835" y="3679039"/>
                <a:ext cx="428628" cy="321471"/>
              </a:xfrm>
              <a:prstGeom prst="rect">
                <a:avLst/>
              </a:prstGeom>
              <a:noFill/>
              <a:ln w="9525">
                <a:noFill/>
                <a:miter lim="800000"/>
                <a:headEnd/>
                <a:tailEnd/>
              </a:ln>
              <a:effectLst/>
            </p:spPr>
          </p:pic>
          <p:pic>
            <p:nvPicPr>
              <p:cNvPr id="43" name="Picture 4"/>
              <p:cNvPicPr>
                <a:picLocks noChangeAspect="1" noChangeArrowheads="1"/>
              </p:cNvPicPr>
              <p:nvPr/>
            </p:nvPicPr>
            <p:blipFill>
              <a:blip r:embed="rId12" cstate="email">
                <a:duotone>
                  <a:schemeClr val="accent2">
                    <a:shade val="45000"/>
                    <a:satMod val="135000"/>
                  </a:schemeClr>
                  <a:prstClr val="white"/>
                </a:duotone>
              </a:blip>
              <a:srcRect/>
              <a:stretch>
                <a:fillRect/>
              </a:stretch>
            </p:blipFill>
            <p:spPr bwMode="auto">
              <a:xfrm>
                <a:off x="473835" y="2750345"/>
                <a:ext cx="428628" cy="321471"/>
              </a:xfrm>
              <a:prstGeom prst="rect">
                <a:avLst/>
              </a:prstGeom>
              <a:noFill/>
              <a:ln w="9525">
                <a:noFill/>
                <a:miter lim="800000"/>
                <a:headEnd/>
                <a:tailEnd/>
              </a:ln>
              <a:effectLst/>
            </p:spPr>
          </p:pic>
          <p:pic>
            <p:nvPicPr>
              <p:cNvPr id="44" name="Picture 6"/>
              <p:cNvPicPr>
                <a:picLocks noChangeAspect="1" noChangeArrowheads="1"/>
              </p:cNvPicPr>
              <p:nvPr/>
            </p:nvPicPr>
            <p:blipFill>
              <a:blip r:embed="rId13" cstate="email"/>
              <a:srcRect/>
              <a:stretch>
                <a:fillRect/>
              </a:stretch>
            </p:blipFill>
            <p:spPr bwMode="auto">
              <a:xfrm>
                <a:off x="1500167" y="1222751"/>
                <a:ext cx="362045" cy="420305"/>
              </a:xfrm>
              <a:prstGeom prst="rect">
                <a:avLst/>
              </a:prstGeom>
              <a:noFill/>
              <a:ln w="9525">
                <a:noFill/>
                <a:miter lim="800000"/>
                <a:headEnd/>
                <a:tailEnd/>
              </a:ln>
              <a:effectLst/>
            </p:spPr>
          </p:pic>
          <p:pic>
            <p:nvPicPr>
              <p:cNvPr id="45" name="Picture 7"/>
              <p:cNvPicPr>
                <a:picLocks noChangeAspect="1" noChangeArrowheads="1"/>
              </p:cNvPicPr>
              <p:nvPr/>
            </p:nvPicPr>
            <p:blipFill>
              <a:blip r:embed="rId14" cstate="email"/>
              <a:srcRect/>
              <a:stretch>
                <a:fillRect/>
              </a:stretch>
            </p:blipFill>
            <p:spPr bwMode="auto">
              <a:xfrm>
                <a:off x="1556346" y="2846060"/>
                <a:ext cx="249686" cy="353722"/>
              </a:xfrm>
              <a:prstGeom prst="rect">
                <a:avLst/>
              </a:prstGeom>
              <a:noFill/>
              <a:ln w="9525">
                <a:noFill/>
                <a:miter lim="800000"/>
                <a:headEnd/>
                <a:tailEnd/>
              </a:ln>
              <a:effectLst/>
            </p:spPr>
          </p:pic>
          <p:pic>
            <p:nvPicPr>
              <p:cNvPr id="46" name="Picture 8"/>
              <p:cNvPicPr>
                <a:picLocks noChangeAspect="1" noChangeArrowheads="1"/>
              </p:cNvPicPr>
              <p:nvPr/>
            </p:nvPicPr>
            <p:blipFill>
              <a:blip r:embed="rId15" cstate="email"/>
              <a:srcRect/>
              <a:stretch>
                <a:fillRect/>
              </a:stretch>
            </p:blipFill>
            <p:spPr bwMode="auto">
              <a:xfrm>
                <a:off x="1529297" y="3616100"/>
                <a:ext cx="303785" cy="295462"/>
              </a:xfrm>
              <a:prstGeom prst="rect">
                <a:avLst/>
              </a:prstGeom>
              <a:noFill/>
              <a:ln w="9525">
                <a:noFill/>
                <a:miter lim="800000"/>
                <a:headEnd/>
                <a:tailEnd/>
              </a:ln>
              <a:effectLst/>
            </p:spPr>
          </p:pic>
          <p:pic>
            <p:nvPicPr>
              <p:cNvPr id="47" name="Picture 9"/>
              <p:cNvPicPr>
                <a:picLocks noChangeAspect="1" noChangeArrowheads="1"/>
              </p:cNvPicPr>
              <p:nvPr/>
            </p:nvPicPr>
            <p:blipFill>
              <a:blip r:embed="rId16" cstate="email"/>
              <a:srcRect/>
              <a:stretch>
                <a:fillRect/>
              </a:stretch>
            </p:blipFill>
            <p:spPr bwMode="auto">
              <a:xfrm>
                <a:off x="1533458" y="2059374"/>
                <a:ext cx="295462" cy="370368"/>
              </a:xfrm>
              <a:prstGeom prst="rect">
                <a:avLst/>
              </a:prstGeom>
              <a:noFill/>
              <a:ln w="9525">
                <a:noFill/>
                <a:miter lim="800000"/>
                <a:headEnd/>
                <a:tailEnd/>
              </a:ln>
              <a:effectLst/>
            </p:spPr>
          </p:pic>
          <p:pic>
            <p:nvPicPr>
              <p:cNvPr id="48" name="Picture 10"/>
              <p:cNvPicPr>
                <a:picLocks noChangeAspect="1" noChangeArrowheads="1"/>
              </p:cNvPicPr>
              <p:nvPr/>
            </p:nvPicPr>
            <p:blipFill>
              <a:blip r:embed="rId17" cstate="email"/>
              <a:srcRect/>
              <a:stretch>
                <a:fillRect/>
              </a:stretch>
            </p:blipFill>
            <p:spPr bwMode="auto">
              <a:xfrm>
                <a:off x="1538314" y="4327878"/>
                <a:ext cx="285751" cy="244136"/>
              </a:xfrm>
              <a:prstGeom prst="rect">
                <a:avLst/>
              </a:prstGeom>
              <a:noFill/>
              <a:ln w="9525">
                <a:noFill/>
                <a:miter lim="800000"/>
                <a:headEnd/>
                <a:tailEnd/>
              </a:ln>
              <a:effectLst/>
            </p:spPr>
          </p:pic>
          <p:sp>
            <p:nvSpPr>
              <p:cNvPr id="49" name="TextBox 19"/>
              <p:cNvSpPr txBox="1"/>
              <p:nvPr/>
            </p:nvSpPr>
            <p:spPr>
              <a:xfrm>
                <a:off x="390496" y="3071816"/>
                <a:ext cx="642942" cy="202304"/>
              </a:xfrm>
              <a:prstGeom prst="rect">
                <a:avLst/>
              </a:prstGeom>
              <a:noFill/>
            </p:spPr>
            <p:txBody>
              <a:bodyPr wrap="square" rtlCol="0">
                <a:spAutoFit/>
              </a:bodyPr>
              <a:lstStyle/>
              <a:p>
                <a:r>
                  <a:rPr lang="zh-CN" altLang="en-US" sz="750" dirty="0">
                    <a:latin typeface="微软雅黑" pitchFamily="34" charset="-122"/>
                    <a:ea typeface="微软雅黑" pitchFamily="34" charset="-122"/>
                  </a:rPr>
                  <a:t>分校区</a:t>
                </a:r>
              </a:p>
            </p:txBody>
          </p:sp>
          <p:sp>
            <p:nvSpPr>
              <p:cNvPr id="50" name="TextBox 20"/>
              <p:cNvSpPr txBox="1"/>
              <p:nvPr/>
            </p:nvSpPr>
            <p:spPr>
              <a:xfrm>
                <a:off x="400021" y="4000510"/>
                <a:ext cx="642942" cy="202304"/>
              </a:xfrm>
              <a:prstGeom prst="rect">
                <a:avLst/>
              </a:prstGeom>
              <a:noFill/>
            </p:spPr>
            <p:txBody>
              <a:bodyPr wrap="square" rtlCol="0">
                <a:spAutoFit/>
              </a:bodyPr>
              <a:lstStyle/>
              <a:p>
                <a:r>
                  <a:rPr lang="zh-CN" altLang="en-US" sz="750" dirty="0">
                    <a:latin typeface="微软雅黑" pitchFamily="34" charset="-122"/>
                    <a:ea typeface="微软雅黑" pitchFamily="34" charset="-122"/>
                  </a:rPr>
                  <a:t>分校区</a:t>
                </a:r>
              </a:p>
            </p:txBody>
          </p:sp>
          <p:sp>
            <p:nvSpPr>
              <p:cNvPr id="51" name="TextBox 21"/>
              <p:cNvSpPr txBox="1"/>
              <p:nvPr/>
            </p:nvSpPr>
            <p:spPr>
              <a:xfrm>
                <a:off x="1285852" y="1611149"/>
                <a:ext cx="857256" cy="427087"/>
              </a:xfrm>
              <a:prstGeom prst="rect">
                <a:avLst/>
              </a:prstGeom>
              <a:noFill/>
            </p:spPr>
            <p:txBody>
              <a:bodyPr wrap="square" rtlCol="0">
                <a:spAutoFit/>
              </a:bodyPr>
              <a:lstStyle/>
              <a:p>
                <a:r>
                  <a:rPr lang="zh-CN" altLang="en-US" sz="750" dirty="0" smtClean="0">
                    <a:latin typeface="微软雅黑" pitchFamily="34" charset="-122"/>
                    <a:ea typeface="微软雅黑" pitchFamily="34" charset="-122"/>
                  </a:rPr>
                  <a:t>    系统</a:t>
                </a:r>
                <a:endParaRPr lang="en-US" altLang="zh-CN" sz="750" dirty="0" smtClean="0">
                  <a:latin typeface="微软雅黑" pitchFamily="34" charset="-122"/>
                  <a:ea typeface="微软雅黑" pitchFamily="34" charset="-122"/>
                </a:endParaRPr>
              </a:p>
              <a:p>
                <a:r>
                  <a:rPr lang="zh-CN" altLang="en-US" sz="750" dirty="0" smtClean="0">
                    <a:latin typeface="微软雅黑" pitchFamily="34" charset="-122"/>
                    <a:ea typeface="微软雅黑" pitchFamily="34" charset="-122"/>
                  </a:rPr>
                  <a:t>  管理员</a:t>
                </a:r>
                <a:endParaRPr lang="en-US" altLang="zh-CN" sz="750" dirty="0" smtClean="0">
                  <a:latin typeface="微软雅黑" pitchFamily="34" charset="-122"/>
                  <a:ea typeface="微软雅黑" pitchFamily="34" charset="-122"/>
                </a:endParaRPr>
              </a:p>
              <a:p>
                <a:endParaRPr lang="zh-CN" altLang="en-US" sz="750" dirty="0">
                  <a:latin typeface="微软雅黑" pitchFamily="34" charset="-122"/>
                  <a:ea typeface="微软雅黑" pitchFamily="34" charset="-122"/>
                </a:endParaRPr>
              </a:p>
            </p:txBody>
          </p:sp>
          <p:sp>
            <p:nvSpPr>
              <p:cNvPr id="52" name="TextBox 22"/>
              <p:cNvSpPr txBox="1"/>
              <p:nvPr/>
            </p:nvSpPr>
            <p:spPr>
              <a:xfrm>
                <a:off x="1285852" y="2396967"/>
                <a:ext cx="857256" cy="202304"/>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教师</a:t>
                </a:r>
              </a:p>
            </p:txBody>
          </p:sp>
          <p:sp>
            <p:nvSpPr>
              <p:cNvPr id="53" name="TextBox 23"/>
              <p:cNvSpPr txBox="1"/>
              <p:nvPr/>
            </p:nvSpPr>
            <p:spPr>
              <a:xfrm>
                <a:off x="1285852" y="3182785"/>
                <a:ext cx="857256" cy="314695"/>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a:t>
                </a:r>
                <a:r>
                  <a:rPr lang="zh-CN" altLang="en-US" sz="750" dirty="0" smtClean="0">
                    <a:latin typeface="微软雅黑" pitchFamily="34" charset="-122"/>
                    <a:ea typeface="微软雅黑" pitchFamily="34" charset="-122"/>
                  </a:rPr>
                  <a:t>管理</a:t>
                </a:r>
                <a:endParaRPr lang="en-US" altLang="zh-CN" sz="750" dirty="0" smtClean="0">
                  <a:latin typeface="微软雅黑" pitchFamily="34" charset="-122"/>
                  <a:ea typeface="微软雅黑" pitchFamily="34" charset="-122"/>
                </a:endParaRPr>
              </a:p>
              <a:p>
                <a:pPr algn="ctr"/>
                <a:r>
                  <a:rPr lang="zh-CN" altLang="en-US" sz="750" dirty="0" smtClean="0">
                    <a:latin typeface="微软雅黑" pitchFamily="34" charset="-122"/>
                    <a:ea typeface="微软雅黑" pitchFamily="34" charset="-122"/>
                  </a:rPr>
                  <a:t>人员</a:t>
                </a:r>
                <a:endParaRPr lang="zh-CN" altLang="en-US" sz="750" dirty="0">
                  <a:latin typeface="微软雅黑" pitchFamily="34" charset="-122"/>
                  <a:ea typeface="微软雅黑" pitchFamily="34" charset="-122"/>
                </a:endParaRPr>
              </a:p>
            </p:txBody>
          </p:sp>
          <p:sp>
            <p:nvSpPr>
              <p:cNvPr id="54" name="TextBox 24"/>
              <p:cNvSpPr txBox="1"/>
              <p:nvPr/>
            </p:nvSpPr>
            <p:spPr>
              <a:xfrm>
                <a:off x="1285852" y="3897165"/>
                <a:ext cx="857256" cy="202304"/>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校职工</a:t>
                </a:r>
              </a:p>
            </p:txBody>
          </p:sp>
          <p:sp>
            <p:nvSpPr>
              <p:cNvPr id="55" name="TextBox 25"/>
              <p:cNvSpPr txBox="1"/>
              <p:nvPr/>
            </p:nvSpPr>
            <p:spPr>
              <a:xfrm>
                <a:off x="1285852" y="4572014"/>
                <a:ext cx="857256" cy="202304"/>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校领导</a:t>
                </a:r>
              </a:p>
            </p:txBody>
          </p:sp>
          <p:sp>
            <p:nvSpPr>
              <p:cNvPr id="56" name="矩形 55"/>
              <p:cNvSpPr/>
              <p:nvPr/>
            </p:nvSpPr>
            <p:spPr>
              <a:xfrm>
                <a:off x="142876" y="1142990"/>
                <a:ext cx="2071670"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57" name="直接连接符 56"/>
              <p:cNvCxnSpPr/>
              <p:nvPr/>
            </p:nvCxnSpPr>
            <p:spPr>
              <a:xfrm rot="5400000">
                <a:off x="-465173" y="3035303"/>
                <a:ext cx="3357586" cy="1588"/>
              </a:xfrm>
              <a:prstGeom prst="line">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cxnSp>
          <p:sp>
            <p:nvSpPr>
              <p:cNvPr id="58" name="矩形 57"/>
              <p:cNvSpPr/>
              <p:nvPr/>
            </p:nvSpPr>
            <p:spPr>
              <a:xfrm>
                <a:off x="142844" y="928676"/>
                <a:ext cx="2071702" cy="285752"/>
              </a:xfrm>
              <a:prstGeom prst="rect">
                <a:avLst/>
              </a:prstGeom>
              <a:solidFill>
                <a:schemeClr val="accent2">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750" dirty="0">
                    <a:latin typeface="微软雅黑" pitchFamily="34" charset="-122"/>
                    <a:ea typeface="微软雅黑" pitchFamily="34" charset="-122"/>
                  </a:rPr>
                  <a:t>校区及人员</a:t>
                </a:r>
              </a:p>
            </p:txBody>
          </p:sp>
        </p:grpSp>
        <p:grpSp>
          <p:nvGrpSpPr>
            <p:cNvPr id="34" name="组合 111"/>
            <p:cNvGrpSpPr/>
            <p:nvPr/>
          </p:nvGrpSpPr>
          <p:grpSpPr>
            <a:xfrm>
              <a:off x="2095483" y="1214428"/>
              <a:ext cx="285752" cy="3286148"/>
              <a:chOff x="2095483" y="1357304"/>
              <a:chExt cx="285752" cy="3286148"/>
            </a:xfrm>
          </p:grpSpPr>
          <p:sp>
            <p:nvSpPr>
              <p:cNvPr id="35" name="右箭头 34"/>
              <p:cNvSpPr/>
              <p:nvPr/>
            </p:nvSpPr>
            <p:spPr>
              <a:xfrm>
                <a:off x="2095483" y="1357304"/>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6" name="右箭头 35"/>
              <p:cNvSpPr/>
              <p:nvPr/>
            </p:nvSpPr>
            <p:spPr>
              <a:xfrm>
                <a:off x="2095483" y="2107403"/>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7" name="右箭头 36"/>
              <p:cNvSpPr/>
              <p:nvPr/>
            </p:nvSpPr>
            <p:spPr>
              <a:xfrm>
                <a:off x="2095483" y="2857502"/>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8" name="右箭头 37"/>
              <p:cNvSpPr/>
              <p:nvPr/>
            </p:nvSpPr>
            <p:spPr>
              <a:xfrm>
                <a:off x="2095483" y="3607601"/>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9" name="右箭头 38"/>
              <p:cNvSpPr/>
              <p:nvPr/>
            </p:nvSpPr>
            <p:spPr>
              <a:xfrm>
                <a:off x="2095483" y="4357700"/>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grpSp>
      </p:grpSp>
      <p:sp>
        <p:nvSpPr>
          <p:cNvPr id="59" name="矩形 58"/>
          <p:cNvSpPr/>
          <p:nvPr/>
        </p:nvSpPr>
        <p:spPr>
          <a:xfrm>
            <a:off x="4980200" y="1378109"/>
            <a:ext cx="1018016" cy="553998"/>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发起申请     我的代办</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我的已办     我的申请</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我的草稿     代办设置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督办消息     异常流程处理 </a:t>
            </a:r>
          </a:p>
        </p:txBody>
      </p:sp>
      <p:grpSp>
        <p:nvGrpSpPr>
          <p:cNvPr id="60" name="组合 125"/>
          <p:cNvGrpSpPr/>
          <p:nvPr/>
        </p:nvGrpSpPr>
        <p:grpSpPr>
          <a:xfrm>
            <a:off x="2660531" y="726284"/>
            <a:ext cx="3755192" cy="4108206"/>
            <a:chOff x="2786050" y="785801"/>
            <a:chExt cx="4478796" cy="4108206"/>
          </a:xfrm>
        </p:grpSpPr>
        <p:grpSp>
          <p:nvGrpSpPr>
            <p:cNvPr id="61" name="组合 120"/>
            <p:cNvGrpSpPr/>
            <p:nvPr/>
          </p:nvGrpSpPr>
          <p:grpSpPr>
            <a:xfrm>
              <a:off x="2786050" y="785801"/>
              <a:ext cx="4478796" cy="4108206"/>
              <a:chOff x="2786050" y="785801"/>
              <a:chExt cx="4478796" cy="4108206"/>
            </a:xfrm>
          </p:grpSpPr>
          <p:sp>
            <p:nvSpPr>
              <p:cNvPr id="65" name="矩形 64"/>
              <p:cNvSpPr/>
              <p:nvPr/>
            </p:nvSpPr>
            <p:spPr>
              <a:xfrm>
                <a:off x="2928926" y="4151569"/>
                <a:ext cx="1357322" cy="67920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报表管理</a:t>
                </a:r>
              </a:p>
            </p:txBody>
          </p:sp>
          <p:grpSp>
            <p:nvGrpSpPr>
              <p:cNvPr id="66" name="组合 113"/>
              <p:cNvGrpSpPr/>
              <p:nvPr/>
            </p:nvGrpSpPr>
            <p:grpSpPr>
              <a:xfrm>
                <a:off x="2786050" y="785801"/>
                <a:ext cx="4431198" cy="4108206"/>
                <a:chOff x="2786050" y="928676"/>
                <a:chExt cx="4431198" cy="4753042"/>
              </a:xfrm>
            </p:grpSpPr>
            <p:grpSp>
              <p:nvGrpSpPr>
                <p:cNvPr id="72" name="组合 109"/>
                <p:cNvGrpSpPr/>
                <p:nvPr/>
              </p:nvGrpSpPr>
              <p:grpSpPr>
                <a:xfrm>
                  <a:off x="2786050" y="928676"/>
                  <a:ext cx="4429156" cy="4753042"/>
                  <a:chOff x="2786050" y="928676"/>
                  <a:chExt cx="4429156" cy="4753042"/>
                </a:xfrm>
              </p:grpSpPr>
              <p:sp>
                <p:nvSpPr>
                  <p:cNvPr id="74" name="矩形 73"/>
                  <p:cNvSpPr/>
                  <p:nvPr/>
                </p:nvSpPr>
                <p:spPr>
                  <a:xfrm>
                    <a:off x="2786050" y="1071553"/>
                    <a:ext cx="4357718" cy="4610165"/>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5" name="矩形 74"/>
                  <p:cNvSpPr/>
                  <p:nvPr/>
                </p:nvSpPr>
                <p:spPr>
                  <a:xfrm>
                    <a:off x="2786050" y="928676"/>
                    <a:ext cx="4429156" cy="285752"/>
                  </a:xfrm>
                  <a:prstGeom prst="rect">
                    <a:avLst/>
                  </a:prstGeom>
                  <a:solidFill>
                    <a:schemeClr val="accent1">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750" dirty="0">
                        <a:latin typeface="微软雅黑" pitchFamily="34" charset="-122"/>
                        <a:ea typeface="微软雅黑" pitchFamily="34" charset="-122"/>
                      </a:rPr>
                      <a:t>办公自动化系统</a:t>
                    </a:r>
                  </a:p>
                </p:txBody>
              </p:sp>
              <p:sp>
                <p:nvSpPr>
                  <p:cNvPr id="76" name="矩形 75"/>
                  <p:cNvSpPr/>
                  <p:nvPr/>
                </p:nvSpPr>
                <p:spPr>
                  <a:xfrm>
                    <a:off x="2928926" y="1357304"/>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个人事务</a:t>
                    </a:r>
                  </a:p>
                </p:txBody>
              </p:sp>
              <p:pic>
                <p:nvPicPr>
                  <p:cNvPr id="77" name="Picture 11"/>
                  <p:cNvPicPr>
                    <a:picLocks noChangeAspect="1" noChangeArrowheads="1"/>
                  </p:cNvPicPr>
                  <p:nvPr/>
                </p:nvPicPr>
                <p:blipFill>
                  <a:blip r:embed="rId18" cstate="email">
                    <a:clrChange>
                      <a:clrFrom>
                        <a:srgbClr val="FFFFFF"/>
                      </a:clrFrom>
                      <a:clrTo>
                        <a:srgbClr val="FFFFFF">
                          <a:alpha val="0"/>
                        </a:srgbClr>
                      </a:clrTo>
                    </a:clrChange>
                  </a:blip>
                  <a:srcRect/>
                  <a:stretch>
                    <a:fillRect/>
                  </a:stretch>
                </p:blipFill>
                <p:spPr bwMode="auto">
                  <a:xfrm>
                    <a:off x="3000364" y="1357304"/>
                    <a:ext cx="214314" cy="410390"/>
                  </a:xfrm>
                  <a:prstGeom prst="rect">
                    <a:avLst/>
                  </a:prstGeom>
                  <a:noFill/>
                  <a:ln w="9525">
                    <a:noFill/>
                    <a:miter lim="800000"/>
                    <a:headEnd/>
                    <a:tailEnd/>
                  </a:ln>
                  <a:effectLst/>
                </p:spPr>
              </p:pic>
              <p:sp>
                <p:nvSpPr>
                  <p:cNvPr id="78" name="矩形 77"/>
                  <p:cNvSpPr/>
                  <p:nvPr/>
                </p:nvSpPr>
                <p:spPr>
                  <a:xfrm>
                    <a:off x="2928926" y="2214560"/>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沟通平台</a:t>
                    </a:r>
                  </a:p>
                </p:txBody>
              </p:sp>
              <p:pic>
                <p:nvPicPr>
                  <p:cNvPr id="79" name="Picture 12"/>
                  <p:cNvPicPr>
                    <a:picLocks noChangeAspect="1" noChangeArrowheads="1"/>
                  </p:cNvPicPr>
                  <p:nvPr/>
                </p:nvPicPr>
                <p:blipFill>
                  <a:blip r:embed="rId19" cstate="email">
                    <a:clrChange>
                      <a:clrFrom>
                        <a:srgbClr val="FFFFFF"/>
                      </a:clrFrom>
                      <a:clrTo>
                        <a:srgbClr val="FFFFFF">
                          <a:alpha val="0"/>
                        </a:srgbClr>
                      </a:clrTo>
                    </a:clrChange>
                  </a:blip>
                  <a:srcRect/>
                  <a:stretch>
                    <a:fillRect/>
                  </a:stretch>
                </p:blipFill>
                <p:spPr bwMode="auto">
                  <a:xfrm>
                    <a:off x="3000364" y="2214560"/>
                    <a:ext cx="285752" cy="366932"/>
                  </a:xfrm>
                  <a:prstGeom prst="rect">
                    <a:avLst/>
                  </a:prstGeom>
                  <a:noFill/>
                  <a:ln w="9525">
                    <a:noFill/>
                    <a:miter lim="800000"/>
                    <a:headEnd/>
                    <a:tailEnd/>
                  </a:ln>
                  <a:effectLst/>
                </p:spPr>
              </p:pic>
              <p:sp>
                <p:nvSpPr>
                  <p:cNvPr id="80" name="矩形 79"/>
                  <p:cNvSpPr/>
                  <p:nvPr/>
                </p:nvSpPr>
                <p:spPr>
                  <a:xfrm>
                    <a:off x="2928926" y="3071816"/>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信息中心</a:t>
                    </a:r>
                  </a:p>
                </p:txBody>
              </p:sp>
              <p:pic>
                <p:nvPicPr>
                  <p:cNvPr id="81" name="Picture 13"/>
                  <p:cNvPicPr>
                    <a:picLocks noChangeAspect="1" noChangeArrowheads="1"/>
                  </p:cNvPicPr>
                  <p:nvPr/>
                </p:nvPicPr>
                <p:blipFill>
                  <a:blip r:embed="rId20" cstate="email">
                    <a:clrChange>
                      <a:clrFrom>
                        <a:srgbClr val="FFFFFF"/>
                      </a:clrFrom>
                      <a:clrTo>
                        <a:srgbClr val="FFFFFF">
                          <a:alpha val="0"/>
                        </a:srgbClr>
                      </a:clrTo>
                    </a:clrChange>
                  </a:blip>
                  <a:srcRect/>
                  <a:stretch>
                    <a:fillRect/>
                  </a:stretch>
                </p:blipFill>
                <p:spPr bwMode="auto">
                  <a:xfrm>
                    <a:off x="2981626" y="3116349"/>
                    <a:ext cx="304490" cy="241219"/>
                  </a:xfrm>
                  <a:prstGeom prst="rect">
                    <a:avLst/>
                  </a:prstGeom>
                  <a:noFill/>
                  <a:ln w="9525">
                    <a:noFill/>
                    <a:miter lim="800000"/>
                    <a:headEnd/>
                    <a:tailEnd/>
                  </a:ln>
                  <a:effectLst/>
                </p:spPr>
              </p:pic>
              <p:sp>
                <p:nvSpPr>
                  <p:cNvPr id="82" name="矩形 81"/>
                  <p:cNvSpPr/>
                  <p:nvPr/>
                </p:nvSpPr>
                <p:spPr>
                  <a:xfrm>
                    <a:off x="2928926" y="3929072"/>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消息中心</a:t>
                    </a:r>
                  </a:p>
                </p:txBody>
              </p:sp>
              <p:pic>
                <p:nvPicPr>
                  <p:cNvPr id="83" name="Picture 14"/>
                  <p:cNvPicPr>
                    <a:picLocks noChangeAspect="1" noChangeArrowheads="1"/>
                  </p:cNvPicPr>
                  <p:nvPr/>
                </p:nvPicPr>
                <p:blipFill>
                  <a:blip r:embed="rId21" cstate="email">
                    <a:clrChange>
                      <a:clrFrom>
                        <a:srgbClr val="FFFFFF"/>
                      </a:clrFrom>
                      <a:clrTo>
                        <a:srgbClr val="FFFFFF">
                          <a:alpha val="0"/>
                        </a:srgbClr>
                      </a:clrTo>
                    </a:clrChange>
                  </a:blip>
                  <a:srcRect/>
                  <a:stretch>
                    <a:fillRect/>
                  </a:stretch>
                </p:blipFill>
                <p:spPr bwMode="auto">
                  <a:xfrm>
                    <a:off x="3000364" y="4000510"/>
                    <a:ext cx="252002" cy="285752"/>
                  </a:xfrm>
                  <a:prstGeom prst="rect">
                    <a:avLst/>
                  </a:prstGeom>
                  <a:noFill/>
                  <a:ln w="9525">
                    <a:noFill/>
                    <a:miter lim="800000"/>
                    <a:headEnd/>
                    <a:tailEnd/>
                  </a:ln>
                  <a:effectLst/>
                </p:spPr>
              </p:pic>
              <p:sp>
                <p:nvSpPr>
                  <p:cNvPr id="84" name="矩形 83"/>
                  <p:cNvSpPr/>
                  <p:nvPr/>
                </p:nvSpPr>
                <p:spPr>
                  <a:xfrm>
                    <a:off x="4357686" y="1357304"/>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公文管理</a:t>
                    </a:r>
                  </a:p>
                </p:txBody>
              </p:sp>
              <p:sp>
                <p:nvSpPr>
                  <p:cNvPr id="85" name="矩形 84"/>
                  <p:cNvSpPr/>
                  <p:nvPr/>
                </p:nvSpPr>
                <p:spPr>
                  <a:xfrm>
                    <a:off x="4357686" y="2214560"/>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行政管理</a:t>
                    </a:r>
                  </a:p>
                </p:txBody>
              </p:sp>
              <p:sp>
                <p:nvSpPr>
                  <p:cNvPr id="86" name="矩形 85"/>
                  <p:cNvSpPr/>
                  <p:nvPr/>
                </p:nvSpPr>
                <p:spPr>
                  <a:xfrm>
                    <a:off x="4357686" y="3071816"/>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人事管理</a:t>
                    </a:r>
                  </a:p>
                </p:txBody>
              </p:sp>
              <p:sp>
                <p:nvSpPr>
                  <p:cNvPr id="87" name="矩形 86"/>
                  <p:cNvSpPr/>
                  <p:nvPr/>
                </p:nvSpPr>
                <p:spPr>
                  <a:xfrm>
                    <a:off x="4357686" y="3929072"/>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资料管理</a:t>
                    </a:r>
                  </a:p>
                </p:txBody>
              </p:sp>
              <p:sp>
                <p:nvSpPr>
                  <p:cNvPr id="88" name="矩形 87"/>
                  <p:cNvSpPr/>
                  <p:nvPr/>
                </p:nvSpPr>
                <p:spPr>
                  <a:xfrm>
                    <a:off x="5786446" y="1357304"/>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我的工作</a:t>
                    </a:r>
                  </a:p>
                </p:txBody>
              </p:sp>
              <p:sp>
                <p:nvSpPr>
                  <p:cNvPr id="89" name="矩形 88"/>
                  <p:cNvSpPr/>
                  <p:nvPr/>
                </p:nvSpPr>
                <p:spPr>
                  <a:xfrm>
                    <a:off x="5786446" y="2214560"/>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流程管理</a:t>
                    </a:r>
                  </a:p>
                  <a:p>
                    <a:pPr algn="ctr"/>
                    <a:endParaRPr lang="zh-CN" altLang="en-US" sz="750" b="1" dirty="0">
                      <a:solidFill>
                        <a:schemeClr val="bg1"/>
                      </a:solidFill>
                      <a:latin typeface="微软雅黑" pitchFamily="34" charset="-122"/>
                      <a:ea typeface="微软雅黑" pitchFamily="34" charset="-122"/>
                    </a:endParaRPr>
                  </a:p>
                </p:txBody>
              </p:sp>
              <p:sp>
                <p:nvSpPr>
                  <p:cNvPr id="90" name="矩形 89"/>
                  <p:cNvSpPr/>
                  <p:nvPr/>
                </p:nvSpPr>
                <p:spPr>
                  <a:xfrm>
                    <a:off x="5786446" y="3071816"/>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奖惩管理</a:t>
                    </a:r>
                  </a:p>
                </p:txBody>
              </p:sp>
              <p:sp>
                <p:nvSpPr>
                  <p:cNvPr id="91" name="矩形 90"/>
                  <p:cNvSpPr/>
                  <p:nvPr/>
                </p:nvSpPr>
                <p:spPr>
                  <a:xfrm>
                    <a:off x="5786446" y="3929072"/>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考勤管理</a:t>
                    </a:r>
                  </a:p>
                </p:txBody>
              </p:sp>
              <p:pic>
                <p:nvPicPr>
                  <p:cNvPr id="92" name="Picture 15"/>
                  <p:cNvPicPr>
                    <a:picLocks noChangeAspect="1" noChangeArrowheads="1"/>
                  </p:cNvPicPr>
                  <p:nvPr/>
                </p:nvPicPr>
                <p:blipFill>
                  <a:blip r:embed="rId22" cstate="email">
                    <a:clrChange>
                      <a:clrFrom>
                        <a:srgbClr val="FFFFFF"/>
                      </a:clrFrom>
                      <a:clrTo>
                        <a:srgbClr val="FFFFFF">
                          <a:alpha val="0"/>
                        </a:srgbClr>
                      </a:clrTo>
                    </a:clrChange>
                  </a:blip>
                  <a:srcRect/>
                  <a:stretch>
                    <a:fillRect/>
                  </a:stretch>
                </p:blipFill>
                <p:spPr bwMode="auto">
                  <a:xfrm>
                    <a:off x="4429125" y="1428742"/>
                    <a:ext cx="225316" cy="236582"/>
                  </a:xfrm>
                  <a:prstGeom prst="rect">
                    <a:avLst/>
                  </a:prstGeom>
                  <a:noFill/>
                  <a:ln w="9525">
                    <a:noFill/>
                    <a:miter lim="800000"/>
                    <a:headEnd/>
                    <a:tailEnd/>
                  </a:ln>
                  <a:effectLst/>
                </p:spPr>
              </p:pic>
              <p:pic>
                <p:nvPicPr>
                  <p:cNvPr id="93" name="Picture 16"/>
                  <p:cNvPicPr>
                    <a:picLocks noChangeAspect="1" noChangeArrowheads="1"/>
                  </p:cNvPicPr>
                  <p:nvPr/>
                </p:nvPicPr>
                <p:blipFill>
                  <a:blip r:embed="rId23" cstate="email">
                    <a:clrChange>
                      <a:clrFrom>
                        <a:srgbClr val="FFFFFF"/>
                      </a:clrFrom>
                      <a:clrTo>
                        <a:srgbClr val="FFFFFF">
                          <a:alpha val="0"/>
                        </a:srgbClr>
                      </a:clrTo>
                    </a:clrChange>
                  </a:blip>
                  <a:srcRect/>
                  <a:stretch>
                    <a:fillRect/>
                  </a:stretch>
                </p:blipFill>
                <p:spPr bwMode="auto">
                  <a:xfrm>
                    <a:off x="4429124" y="2238376"/>
                    <a:ext cx="285752" cy="276010"/>
                  </a:xfrm>
                  <a:prstGeom prst="rect">
                    <a:avLst/>
                  </a:prstGeom>
                  <a:noFill/>
                  <a:ln w="9525">
                    <a:noFill/>
                    <a:miter lim="800000"/>
                    <a:headEnd/>
                    <a:tailEnd/>
                  </a:ln>
                  <a:effectLst/>
                </p:spPr>
              </p:pic>
              <p:pic>
                <p:nvPicPr>
                  <p:cNvPr id="94" name="Picture 17"/>
                  <p:cNvPicPr>
                    <a:picLocks noChangeAspect="1" noChangeArrowheads="1"/>
                  </p:cNvPicPr>
                  <p:nvPr/>
                </p:nvPicPr>
                <p:blipFill>
                  <a:blip r:embed="rId24" cstate="email">
                    <a:clrChange>
                      <a:clrFrom>
                        <a:srgbClr val="FFFFFF"/>
                      </a:clrFrom>
                      <a:clrTo>
                        <a:srgbClr val="FFFFFF">
                          <a:alpha val="0"/>
                        </a:srgbClr>
                      </a:clrTo>
                    </a:clrChange>
                  </a:blip>
                  <a:srcRect/>
                  <a:stretch>
                    <a:fillRect/>
                  </a:stretch>
                </p:blipFill>
                <p:spPr bwMode="auto">
                  <a:xfrm>
                    <a:off x="4419601" y="3138493"/>
                    <a:ext cx="303611" cy="240523"/>
                  </a:xfrm>
                  <a:prstGeom prst="rect">
                    <a:avLst/>
                  </a:prstGeom>
                  <a:noFill/>
                  <a:ln w="9525">
                    <a:noFill/>
                    <a:miter lim="800000"/>
                    <a:headEnd/>
                    <a:tailEnd/>
                  </a:ln>
                  <a:effectLst/>
                </p:spPr>
              </p:pic>
              <p:pic>
                <p:nvPicPr>
                  <p:cNvPr id="95" name="Picture 18"/>
                  <p:cNvPicPr>
                    <a:picLocks noChangeAspect="1" noChangeArrowheads="1"/>
                  </p:cNvPicPr>
                  <p:nvPr/>
                </p:nvPicPr>
                <p:blipFill>
                  <a:blip r:embed="rId25" cstate="email">
                    <a:clrChange>
                      <a:clrFrom>
                        <a:srgbClr val="FFFFFF"/>
                      </a:clrFrom>
                      <a:clrTo>
                        <a:srgbClr val="FFFFFF">
                          <a:alpha val="0"/>
                        </a:srgbClr>
                      </a:clrTo>
                    </a:clrChange>
                  </a:blip>
                  <a:srcRect/>
                  <a:stretch>
                    <a:fillRect/>
                  </a:stretch>
                </p:blipFill>
                <p:spPr bwMode="auto">
                  <a:xfrm>
                    <a:off x="4429124" y="3978002"/>
                    <a:ext cx="231989" cy="308260"/>
                  </a:xfrm>
                  <a:prstGeom prst="rect">
                    <a:avLst/>
                  </a:prstGeom>
                  <a:noFill/>
                  <a:ln w="9525">
                    <a:noFill/>
                    <a:miter lim="800000"/>
                    <a:headEnd/>
                    <a:tailEnd/>
                  </a:ln>
                  <a:effectLst/>
                </p:spPr>
              </p:pic>
              <p:pic>
                <p:nvPicPr>
                  <p:cNvPr id="96" name="Picture 19"/>
                  <p:cNvPicPr>
                    <a:picLocks noChangeAspect="1" noChangeArrowheads="1"/>
                  </p:cNvPicPr>
                  <p:nvPr/>
                </p:nvPicPr>
                <p:blipFill>
                  <a:blip r:embed="rId26" cstate="email">
                    <a:clrChange>
                      <a:clrFrom>
                        <a:srgbClr val="FFFFFF"/>
                      </a:clrFrom>
                      <a:clrTo>
                        <a:srgbClr val="FFFFFF">
                          <a:alpha val="0"/>
                        </a:srgbClr>
                      </a:clrTo>
                    </a:clrChange>
                  </a:blip>
                  <a:srcRect/>
                  <a:stretch>
                    <a:fillRect/>
                  </a:stretch>
                </p:blipFill>
                <p:spPr bwMode="auto">
                  <a:xfrm>
                    <a:off x="5899907" y="1376354"/>
                    <a:ext cx="172291" cy="357189"/>
                  </a:xfrm>
                  <a:prstGeom prst="rect">
                    <a:avLst/>
                  </a:prstGeom>
                  <a:noFill/>
                  <a:ln w="9525">
                    <a:noFill/>
                    <a:miter lim="800000"/>
                    <a:headEnd/>
                    <a:tailEnd/>
                  </a:ln>
                  <a:effectLst/>
                </p:spPr>
              </p:pic>
              <p:pic>
                <p:nvPicPr>
                  <p:cNvPr id="97" name="Picture 20"/>
                  <p:cNvPicPr>
                    <a:picLocks noChangeAspect="1" noChangeArrowheads="1"/>
                  </p:cNvPicPr>
                  <p:nvPr/>
                </p:nvPicPr>
                <p:blipFill>
                  <a:blip r:embed="rId27" cstate="email">
                    <a:clrChange>
                      <a:clrFrom>
                        <a:srgbClr val="FFFFFF"/>
                      </a:clrFrom>
                      <a:clrTo>
                        <a:srgbClr val="FFFFFF">
                          <a:alpha val="0"/>
                        </a:srgbClr>
                      </a:clrTo>
                    </a:clrChange>
                  </a:blip>
                  <a:srcRect/>
                  <a:stretch>
                    <a:fillRect/>
                  </a:stretch>
                </p:blipFill>
                <p:spPr bwMode="auto">
                  <a:xfrm>
                    <a:off x="5838834" y="2247898"/>
                    <a:ext cx="332817" cy="285752"/>
                  </a:xfrm>
                  <a:prstGeom prst="rect">
                    <a:avLst/>
                  </a:prstGeom>
                  <a:noFill/>
                  <a:ln w="9525">
                    <a:noFill/>
                    <a:miter lim="800000"/>
                    <a:headEnd/>
                    <a:tailEnd/>
                  </a:ln>
                  <a:effectLst/>
                </p:spPr>
              </p:pic>
              <p:pic>
                <p:nvPicPr>
                  <p:cNvPr id="98" name="Picture 21"/>
                  <p:cNvPicPr>
                    <a:picLocks noChangeAspect="1" noChangeArrowheads="1"/>
                  </p:cNvPicPr>
                  <p:nvPr/>
                </p:nvPicPr>
                <p:blipFill>
                  <a:blip r:embed="rId28" cstate="email">
                    <a:clrChange>
                      <a:clrFrom>
                        <a:srgbClr val="FFFFFF"/>
                      </a:clrFrom>
                      <a:clrTo>
                        <a:srgbClr val="FFFFFF">
                          <a:alpha val="0"/>
                        </a:srgbClr>
                      </a:clrTo>
                    </a:clrChange>
                  </a:blip>
                  <a:srcRect/>
                  <a:stretch>
                    <a:fillRect/>
                  </a:stretch>
                </p:blipFill>
                <p:spPr bwMode="auto">
                  <a:xfrm>
                    <a:off x="5838834" y="3100392"/>
                    <a:ext cx="285752" cy="292475"/>
                  </a:xfrm>
                  <a:prstGeom prst="rect">
                    <a:avLst/>
                  </a:prstGeom>
                  <a:noFill/>
                  <a:ln w="9525">
                    <a:noFill/>
                    <a:miter lim="800000"/>
                    <a:headEnd/>
                    <a:tailEnd/>
                  </a:ln>
                  <a:effectLst/>
                </p:spPr>
              </p:pic>
              <p:pic>
                <p:nvPicPr>
                  <p:cNvPr id="99" name="Picture 22"/>
                  <p:cNvPicPr>
                    <a:picLocks noChangeAspect="1" noChangeArrowheads="1"/>
                  </p:cNvPicPr>
                  <p:nvPr/>
                </p:nvPicPr>
                <p:blipFill>
                  <a:blip r:embed="rId29" cstate="email">
                    <a:clrChange>
                      <a:clrFrom>
                        <a:srgbClr val="FFFFFF"/>
                      </a:clrFrom>
                      <a:clrTo>
                        <a:srgbClr val="FFFFFF">
                          <a:alpha val="0"/>
                        </a:srgbClr>
                      </a:clrTo>
                    </a:clrChange>
                  </a:blip>
                  <a:srcRect/>
                  <a:stretch>
                    <a:fillRect/>
                  </a:stretch>
                </p:blipFill>
                <p:spPr bwMode="auto">
                  <a:xfrm>
                    <a:off x="5857884" y="3957650"/>
                    <a:ext cx="249381" cy="257174"/>
                  </a:xfrm>
                  <a:prstGeom prst="rect">
                    <a:avLst/>
                  </a:prstGeom>
                  <a:noFill/>
                  <a:ln w="9525">
                    <a:noFill/>
                    <a:miter lim="800000"/>
                    <a:headEnd/>
                    <a:tailEnd/>
                  </a:ln>
                  <a:effectLst/>
                </p:spPr>
              </p:pic>
              <p:sp>
                <p:nvSpPr>
                  <p:cNvPr id="100" name="矩形 99"/>
                  <p:cNvSpPr/>
                  <p:nvPr/>
                </p:nvSpPr>
                <p:spPr>
                  <a:xfrm>
                    <a:off x="3224171" y="1611733"/>
                    <a:ext cx="1357355" cy="427303"/>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个人信息    记事本</a:t>
                    </a:r>
                  </a:p>
                  <a:p>
                    <a:r>
                      <a:rPr lang="zh-CN" altLang="en-US" sz="600" dirty="0">
                        <a:solidFill>
                          <a:schemeClr val="bg1"/>
                        </a:solidFill>
                        <a:latin typeface="微软雅黑" pitchFamily="34" charset="-122"/>
                        <a:ea typeface="微软雅黑" pitchFamily="34" charset="-122"/>
                      </a:rPr>
                      <a:t>工作汇报    日程安排</a:t>
                    </a:r>
                  </a:p>
                  <a:p>
                    <a:r>
                      <a:rPr lang="zh-CN" altLang="en-US" sz="600" dirty="0">
                        <a:solidFill>
                          <a:schemeClr val="bg1"/>
                        </a:solidFill>
                        <a:latin typeface="微软雅黑" pitchFamily="34" charset="-122"/>
                        <a:ea typeface="微软雅黑" pitchFamily="34" charset="-122"/>
                      </a:rPr>
                      <a:t>日程提醒     通讯录</a:t>
                    </a:r>
                  </a:p>
                </p:txBody>
              </p:sp>
              <p:sp>
                <p:nvSpPr>
                  <p:cNvPr id="101" name="矩形 100"/>
                  <p:cNvSpPr/>
                  <p:nvPr/>
                </p:nvSpPr>
                <p:spPr>
                  <a:xfrm>
                    <a:off x="3214678" y="2495089"/>
                    <a:ext cx="1143008" cy="534129"/>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待办事务    站内消息</a:t>
                    </a:r>
                  </a:p>
                  <a:p>
                    <a:r>
                      <a:rPr lang="zh-CN" altLang="en-US" sz="600" dirty="0">
                        <a:solidFill>
                          <a:schemeClr val="bg1"/>
                        </a:solidFill>
                        <a:latin typeface="微软雅黑" pitchFamily="34" charset="-122"/>
                        <a:ea typeface="微软雅黑" pitchFamily="34" charset="-122"/>
                      </a:rPr>
                      <a:t>手机短信</a:t>
                    </a:r>
                  </a:p>
                  <a:p>
                    <a:r>
                      <a:rPr lang="zh-CN" altLang="en-US" sz="600" dirty="0">
                        <a:solidFill>
                          <a:schemeClr val="bg1"/>
                        </a:solidFill>
                        <a:latin typeface="微软雅黑" pitchFamily="34" charset="-122"/>
                        <a:ea typeface="微软雅黑" pitchFamily="34" charset="-122"/>
                      </a:rPr>
                      <a:t>外部邮件</a:t>
                    </a:r>
                  </a:p>
                </p:txBody>
              </p:sp>
              <p:sp>
                <p:nvSpPr>
                  <p:cNvPr id="102" name="矩形 101"/>
                  <p:cNvSpPr/>
                  <p:nvPr/>
                </p:nvSpPr>
                <p:spPr>
                  <a:xfrm>
                    <a:off x="3214678" y="3329848"/>
                    <a:ext cx="1143008" cy="640955"/>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信息管理    通知公告</a:t>
                    </a:r>
                  </a:p>
                  <a:p>
                    <a:r>
                      <a:rPr lang="zh-CN" altLang="en-US" sz="600" dirty="0">
                        <a:solidFill>
                          <a:schemeClr val="bg1"/>
                        </a:solidFill>
                        <a:latin typeface="微软雅黑" pitchFamily="34" charset="-122"/>
                        <a:ea typeface="微软雅黑" pitchFamily="34" charset="-122"/>
                      </a:rPr>
                      <a:t>规章制度    校历管理</a:t>
                    </a:r>
                  </a:p>
                  <a:p>
                    <a:r>
                      <a:rPr lang="zh-CN" altLang="en-US" sz="600" dirty="0">
                        <a:solidFill>
                          <a:schemeClr val="bg1"/>
                        </a:solidFill>
                        <a:latin typeface="微软雅黑" pitchFamily="34" charset="-122"/>
                        <a:ea typeface="微软雅黑" pitchFamily="34" charset="-122"/>
                      </a:rPr>
                      <a:t>校内连接</a:t>
                    </a:r>
                  </a:p>
                </p:txBody>
              </p:sp>
              <p:sp>
                <p:nvSpPr>
                  <p:cNvPr id="103" name="矩形 102"/>
                  <p:cNvSpPr/>
                  <p:nvPr/>
                </p:nvSpPr>
                <p:spPr>
                  <a:xfrm>
                    <a:off x="3230593" y="4222800"/>
                    <a:ext cx="1143008" cy="320478"/>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收件箱</a:t>
                    </a:r>
                    <a:r>
                      <a:rPr lang="en-US" altLang="zh-CN" sz="600" dirty="0">
                        <a:solidFill>
                          <a:schemeClr val="bg1"/>
                        </a:solidFill>
                        <a:latin typeface="微软雅黑" pitchFamily="34" charset="-122"/>
                        <a:ea typeface="微软雅黑" pitchFamily="34" charset="-122"/>
                      </a:rPr>
                      <a:t>     </a:t>
                    </a:r>
                    <a:r>
                      <a:rPr lang="zh-CN" altLang="en-US" sz="600" dirty="0">
                        <a:solidFill>
                          <a:schemeClr val="bg1"/>
                        </a:solidFill>
                        <a:latin typeface="微软雅黑" pitchFamily="34" charset="-122"/>
                        <a:ea typeface="微软雅黑" pitchFamily="34" charset="-122"/>
                      </a:rPr>
                      <a:t>发件箱</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草稿箱</a:t>
                    </a:r>
                    <a:r>
                      <a:rPr lang="en-US" altLang="zh-CN" sz="600" dirty="0">
                        <a:solidFill>
                          <a:schemeClr val="bg1"/>
                        </a:solidFill>
                        <a:latin typeface="微软雅黑" pitchFamily="34" charset="-122"/>
                        <a:ea typeface="微软雅黑" pitchFamily="34" charset="-122"/>
                      </a:rPr>
                      <a:t>     </a:t>
                    </a:r>
                    <a:r>
                      <a:rPr lang="zh-CN" altLang="en-US" sz="600" dirty="0">
                        <a:solidFill>
                          <a:schemeClr val="bg1"/>
                        </a:solidFill>
                        <a:latin typeface="微软雅黑" pitchFamily="34" charset="-122"/>
                        <a:ea typeface="微软雅黑" pitchFamily="34" charset="-122"/>
                      </a:rPr>
                      <a:t>废件箱</a:t>
                    </a:r>
                  </a:p>
                </p:txBody>
              </p:sp>
              <p:sp>
                <p:nvSpPr>
                  <p:cNvPr id="104" name="矩形 103"/>
                  <p:cNvSpPr/>
                  <p:nvPr/>
                </p:nvSpPr>
                <p:spPr>
                  <a:xfrm>
                    <a:off x="4681538" y="1604317"/>
                    <a:ext cx="1357355" cy="427303"/>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公文管理</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收文管理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发文管理 </a:t>
                    </a:r>
                  </a:p>
                </p:txBody>
              </p:sp>
              <p:sp>
                <p:nvSpPr>
                  <p:cNvPr id="105" name="矩形 104"/>
                  <p:cNvSpPr/>
                  <p:nvPr/>
                </p:nvSpPr>
                <p:spPr>
                  <a:xfrm>
                    <a:off x="4313137" y="2511074"/>
                    <a:ext cx="1555008" cy="427303"/>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报修管理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用车管理         场室预定管理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办公用品管理 </a:t>
                    </a:r>
                    <a:r>
                      <a:rPr lang="en-US" altLang="zh-CN" sz="600" dirty="0">
                        <a:solidFill>
                          <a:schemeClr val="bg1"/>
                        </a:solidFill>
                        <a:latin typeface="微软雅黑" pitchFamily="34" charset="-122"/>
                        <a:ea typeface="微软雅黑" pitchFamily="34" charset="-122"/>
                      </a:rPr>
                      <a:t> </a:t>
                    </a:r>
                    <a:r>
                      <a:rPr lang="zh-CN" altLang="en-US" sz="600" dirty="0">
                        <a:solidFill>
                          <a:schemeClr val="bg1"/>
                        </a:solidFill>
                        <a:latin typeface="微软雅黑" pitchFamily="34" charset="-122"/>
                        <a:ea typeface="微软雅黑" pitchFamily="34" charset="-122"/>
                      </a:rPr>
                      <a:t>固定资产管理 </a:t>
                    </a:r>
                  </a:p>
                </p:txBody>
              </p:sp>
              <p:sp>
                <p:nvSpPr>
                  <p:cNvPr id="106" name="矩形 105"/>
                  <p:cNvSpPr/>
                  <p:nvPr/>
                </p:nvSpPr>
                <p:spPr>
                  <a:xfrm>
                    <a:off x="4633945" y="3329848"/>
                    <a:ext cx="1214415" cy="427303"/>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教职工信息管理</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劳资管理     考勤管理 请休假管理 </a:t>
                    </a:r>
                  </a:p>
                </p:txBody>
              </p:sp>
              <p:sp>
                <p:nvSpPr>
                  <p:cNvPr id="107" name="矩形 106"/>
                  <p:cNvSpPr/>
                  <p:nvPr/>
                </p:nvSpPr>
                <p:spPr>
                  <a:xfrm>
                    <a:off x="4689421" y="4217703"/>
                    <a:ext cx="1143008" cy="427303"/>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资料浏览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资料检索</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资料管理</a:t>
                    </a:r>
                  </a:p>
                </p:txBody>
              </p:sp>
              <p:sp>
                <p:nvSpPr>
                  <p:cNvPr id="108" name="矩形 107"/>
                  <p:cNvSpPr/>
                  <p:nvPr/>
                </p:nvSpPr>
                <p:spPr>
                  <a:xfrm>
                    <a:off x="6000729" y="1681457"/>
                    <a:ext cx="1071603" cy="213652"/>
                  </a:xfrm>
                  <a:prstGeom prst="rect">
                    <a:avLst/>
                  </a:prstGeom>
                </p:spPr>
                <p:txBody>
                  <a:bodyPr wrap="square">
                    <a:spAutoFit/>
                  </a:bodyPr>
                  <a:lstStyle/>
                  <a:p>
                    <a:endParaRPr lang="zh-CN" altLang="en-US" sz="600" dirty="0">
                      <a:solidFill>
                        <a:schemeClr val="bg1"/>
                      </a:solidFill>
                      <a:latin typeface="微软雅黑" pitchFamily="34" charset="-122"/>
                      <a:ea typeface="微软雅黑" pitchFamily="34" charset="-122"/>
                    </a:endParaRPr>
                  </a:p>
                </p:txBody>
              </p:sp>
              <p:sp>
                <p:nvSpPr>
                  <p:cNvPr id="109" name="矩形 108"/>
                  <p:cNvSpPr/>
                  <p:nvPr/>
                </p:nvSpPr>
                <p:spPr>
                  <a:xfrm>
                    <a:off x="6000761" y="2570620"/>
                    <a:ext cx="1143008" cy="213652"/>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自定义流程设置</a:t>
                    </a:r>
                  </a:p>
                </p:txBody>
              </p:sp>
              <p:sp>
                <p:nvSpPr>
                  <p:cNvPr id="110" name="矩形 109"/>
                  <p:cNvSpPr/>
                  <p:nvPr/>
                </p:nvSpPr>
                <p:spPr>
                  <a:xfrm>
                    <a:off x="6000761" y="3429006"/>
                    <a:ext cx="1143008" cy="320478"/>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奖助管理</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惩罚管理</a:t>
                    </a:r>
                  </a:p>
                </p:txBody>
              </p:sp>
            </p:grpSp>
            <p:sp>
              <p:nvSpPr>
                <p:cNvPr id="73" name="矩形 72"/>
                <p:cNvSpPr/>
                <p:nvPr/>
              </p:nvSpPr>
              <p:spPr>
                <a:xfrm>
                  <a:off x="5724193" y="4232741"/>
                  <a:ext cx="1493055" cy="534129"/>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校历          考勤月设置</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考勤维护   会议考勤设置</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个人考勤   考勤月份状态维护</a:t>
                  </a:r>
                </a:p>
              </p:txBody>
            </p:sp>
          </p:grpSp>
          <p:sp>
            <p:nvSpPr>
              <p:cNvPr id="67" name="矩形 66"/>
              <p:cNvSpPr/>
              <p:nvPr/>
            </p:nvSpPr>
            <p:spPr>
              <a:xfrm>
                <a:off x="4357686" y="4151569"/>
                <a:ext cx="1357322" cy="67920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制度管理</a:t>
                </a:r>
              </a:p>
            </p:txBody>
          </p:sp>
          <p:sp>
            <p:nvSpPr>
              <p:cNvPr id="68" name="矩形 67"/>
              <p:cNvSpPr/>
              <p:nvPr/>
            </p:nvSpPr>
            <p:spPr>
              <a:xfrm>
                <a:off x="5786446" y="4151569"/>
                <a:ext cx="1357322" cy="67920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党团、工会管理</a:t>
                </a:r>
              </a:p>
            </p:txBody>
          </p:sp>
          <p:sp>
            <p:nvSpPr>
              <p:cNvPr id="69" name="矩形 68"/>
              <p:cNvSpPr/>
              <p:nvPr/>
            </p:nvSpPr>
            <p:spPr>
              <a:xfrm>
                <a:off x="3121429" y="4331070"/>
                <a:ext cx="1828851" cy="461665"/>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教职工信息统计</a:t>
                </a:r>
                <a:r>
                  <a:rPr lang="en-US" altLang="zh-CN" sz="600" dirty="0">
                    <a:solidFill>
                      <a:schemeClr val="bg1"/>
                    </a:solidFill>
                    <a:latin typeface="微软雅黑" pitchFamily="34" charset="-122"/>
                    <a:ea typeface="微软雅黑" pitchFamily="34" charset="-122"/>
                  </a:rPr>
                  <a:t>   </a:t>
                </a:r>
              </a:p>
              <a:p>
                <a:r>
                  <a:rPr lang="en-US" altLang="zh-CN" sz="600" dirty="0">
                    <a:solidFill>
                      <a:schemeClr val="bg1"/>
                    </a:solidFill>
                    <a:latin typeface="微软雅黑" pitchFamily="34" charset="-122"/>
                    <a:ea typeface="微软雅黑" pitchFamily="34" charset="-122"/>
                  </a:rPr>
                  <a:t> </a:t>
                </a:r>
                <a:r>
                  <a:rPr lang="zh-CN" altLang="en-US" sz="600" dirty="0">
                    <a:solidFill>
                      <a:schemeClr val="bg1"/>
                    </a:solidFill>
                    <a:latin typeface="微软雅黑" pitchFamily="34" charset="-122"/>
                    <a:ea typeface="微软雅黑" pitchFamily="34" charset="-122"/>
                  </a:rPr>
                  <a:t>场室信息统计</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考勤信息统计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其他信息统计</a:t>
                </a:r>
              </a:p>
            </p:txBody>
          </p:sp>
          <p:sp>
            <p:nvSpPr>
              <p:cNvPr id="70" name="矩形 69"/>
              <p:cNvSpPr/>
              <p:nvPr/>
            </p:nvSpPr>
            <p:spPr>
              <a:xfrm>
                <a:off x="4631225" y="4401849"/>
                <a:ext cx="1071603" cy="276999"/>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制度信息管理</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制度信息查询</a:t>
                </a:r>
              </a:p>
            </p:txBody>
          </p:sp>
          <p:sp>
            <p:nvSpPr>
              <p:cNvPr id="71" name="矩形 70"/>
              <p:cNvSpPr/>
              <p:nvPr/>
            </p:nvSpPr>
            <p:spPr>
              <a:xfrm>
                <a:off x="6047994" y="4401849"/>
                <a:ext cx="1216852" cy="369332"/>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会议记录</a:t>
                </a:r>
                <a:r>
                  <a:rPr lang="en-US" altLang="zh-CN" sz="600" dirty="0">
                    <a:solidFill>
                      <a:schemeClr val="bg1"/>
                    </a:solidFill>
                    <a:latin typeface="微软雅黑" pitchFamily="34" charset="-122"/>
                    <a:ea typeface="微软雅黑" pitchFamily="34" charset="-122"/>
                  </a:rPr>
                  <a:t>   </a:t>
                </a:r>
                <a:r>
                  <a:rPr lang="zh-CN" altLang="en-US" sz="600" dirty="0">
                    <a:solidFill>
                      <a:schemeClr val="bg1"/>
                    </a:solidFill>
                    <a:latin typeface="微软雅黑" pitchFamily="34" charset="-122"/>
                    <a:ea typeface="微软雅黑" pitchFamily="34" charset="-122"/>
                  </a:rPr>
                  <a:t>文档管理</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党团员信息</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支部活动</a:t>
                </a:r>
              </a:p>
            </p:txBody>
          </p:sp>
        </p:grpSp>
        <p:pic>
          <p:nvPicPr>
            <p:cNvPr id="62" name="Picture 19"/>
            <p:cNvPicPr>
              <a:picLocks noChangeAspect="1" noChangeArrowheads="1"/>
            </p:cNvPicPr>
            <p:nvPr/>
          </p:nvPicPr>
          <p:blipFill>
            <a:blip r:embed="rId26" cstate="email">
              <a:clrChange>
                <a:clrFrom>
                  <a:srgbClr val="FFFFFF"/>
                </a:clrFrom>
                <a:clrTo>
                  <a:srgbClr val="FFFFFF">
                    <a:alpha val="0"/>
                  </a:srgbClr>
                </a:clrTo>
              </a:clrChange>
            </a:blip>
            <a:srcRect/>
            <a:stretch>
              <a:fillRect/>
            </a:stretch>
          </p:blipFill>
          <p:spPr bwMode="auto">
            <a:xfrm>
              <a:off x="3000365" y="4171465"/>
              <a:ext cx="172291" cy="308730"/>
            </a:xfrm>
            <a:prstGeom prst="rect">
              <a:avLst/>
            </a:prstGeom>
            <a:noFill/>
            <a:ln w="9525">
              <a:noFill/>
              <a:miter lim="800000"/>
              <a:headEnd/>
              <a:tailEnd/>
            </a:ln>
            <a:effectLst/>
          </p:spPr>
        </p:pic>
        <p:pic>
          <p:nvPicPr>
            <p:cNvPr id="63" name="Picture 15"/>
            <p:cNvPicPr>
              <a:picLocks noChangeAspect="1" noChangeArrowheads="1"/>
            </p:cNvPicPr>
            <p:nvPr/>
          </p:nvPicPr>
          <p:blipFill>
            <a:blip r:embed="rId22" cstate="email">
              <a:clrChange>
                <a:clrFrom>
                  <a:srgbClr val="FFFFFF"/>
                </a:clrFrom>
                <a:clrTo>
                  <a:srgbClr val="FFFFFF">
                    <a:alpha val="0"/>
                  </a:srgbClr>
                </a:clrTo>
              </a:clrChange>
            </a:blip>
            <a:srcRect/>
            <a:stretch>
              <a:fillRect/>
            </a:stretch>
          </p:blipFill>
          <p:spPr bwMode="auto">
            <a:xfrm>
              <a:off x="4458748" y="4171465"/>
              <a:ext cx="225316" cy="204485"/>
            </a:xfrm>
            <a:prstGeom prst="rect">
              <a:avLst/>
            </a:prstGeom>
            <a:noFill/>
            <a:ln w="9525">
              <a:noFill/>
              <a:miter lim="800000"/>
              <a:headEnd/>
              <a:tailEnd/>
            </a:ln>
            <a:effectLst/>
          </p:spPr>
        </p:pic>
        <p:pic>
          <p:nvPicPr>
            <p:cNvPr id="64" name="Picture 11"/>
            <p:cNvPicPr>
              <a:picLocks noChangeAspect="1" noChangeArrowheads="1"/>
            </p:cNvPicPr>
            <p:nvPr/>
          </p:nvPicPr>
          <p:blipFill>
            <a:blip r:embed="rId18" cstate="email">
              <a:clrChange>
                <a:clrFrom>
                  <a:srgbClr val="FFFFFF"/>
                </a:clrFrom>
                <a:clrTo>
                  <a:srgbClr val="FFFFFF">
                    <a:alpha val="0"/>
                  </a:srgbClr>
                </a:clrTo>
              </a:clrChange>
            </a:blip>
            <a:srcRect/>
            <a:stretch>
              <a:fillRect/>
            </a:stretch>
          </p:blipFill>
          <p:spPr bwMode="auto">
            <a:xfrm>
              <a:off x="5829300" y="4171465"/>
              <a:ext cx="214314" cy="354713"/>
            </a:xfrm>
            <a:prstGeom prst="rect">
              <a:avLst/>
            </a:prstGeom>
            <a:noFill/>
            <a:ln w="9525">
              <a:noFill/>
              <a:miter lim="800000"/>
              <a:headEnd/>
              <a:tailEnd/>
            </a:ln>
            <a:effectLst/>
          </p:spPr>
        </p:pic>
      </p:grpSp>
      <p:sp>
        <p:nvSpPr>
          <p:cNvPr id="111" name="圆角矩形 110"/>
          <p:cNvSpPr/>
          <p:nvPr/>
        </p:nvSpPr>
        <p:spPr>
          <a:xfrm>
            <a:off x="7949769" y="737415"/>
            <a:ext cx="533598" cy="4128558"/>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12" name="左箭头 111"/>
          <p:cNvSpPr/>
          <p:nvPr/>
        </p:nvSpPr>
        <p:spPr>
          <a:xfrm>
            <a:off x="7602544" y="1884468"/>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1855273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wipe(down)">
                                      <p:cBhvr>
                                        <p:cTn id="15" dur="500"/>
                                        <p:tgtEl>
                                          <p:spTgt spid="60"/>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right)">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63040" y="198460"/>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（七）创新互联网办公自动化</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114"/>
          <p:cNvGrpSpPr/>
          <p:nvPr/>
        </p:nvGrpSpPr>
        <p:grpSpPr>
          <a:xfrm>
            <a:off x="5860547" y="843558"/>
            <a:ext cx="1296908" cy="4108206"/>
            <a:chOff x="6914755" y="785800"/>
            <a:chExt cx="1729211" cy="4000528"/>
          </a:xfrm>
        </p:grpSpPr>
        <p:grpSp>
          <p:nvGrpSpPr>
            <p:cNvPr id="4" name="组合 110"/>
            <p:cNvGrpSpPr/>
            <p:nvPr/>
          </p:nvGrpSpPr>
          <p:grpSpPr>
            <a:xfrm>
              <a:off x="7358082" y="785800"/>
              <a:ext cx="1285884" cy="4000528"/>
              <a:chOff x="7358082" y="928676"/>
              <a:chExt cx="1285884" cy="4000528"/>
            </a:xfrm>
          </p:grpSpPr>
          <p:sp>
            <p:nvSpPr>
              <p:cNvPr id="8" name="矩形 7"/>
              <p:cNvSpPr/>
              <p:nvPr/>
            </p:nvSpPr>
            <p:spPr>
              <a:xfrm>
                <a:off x="7358114" y="1142990"/>
                <a:ext cx="1214414"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7358082" y="928676"/>
                <a:ext cx="1214433" cy="285752"/>
              </a:xfrm>
              <a:prstGeom prst="rect">
                <a:avLst/>
              </a:prstGeom>
              <a:solidFill>
                <a:schemeClr val="bg1">
                  <a:lumMod val="95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750" dirty="0">
                    <a:latin typeface="微软雅黑" pitchFamily="34" charset="-122"/>
                    <a:ea typeface="微软雅黑" pitchFamily="34" charset="-122"/>
                  </a:rPr>
                  <a:t>底层支持</a:t>
                </a:r>
              </a:p>
            </p:txBody>
          </p:sp>
          <p:grpSp>
            <p:nvGrpSpPr>
              <p:cNvPr id="11" name="组合 100"/>
              <p:cNvGrpSpPr/>
              <p:nvPr/>
            </p:nvGrpSpPr>
            <p:grpSpPr>
              <a:xfrm>
                <a:off x="7358082" y="1538414"/>
                <a:ext cx="1285884" cy="592698"/>
                <a:chOff x="7358082" y="1538414"/>
                <a:chExt cx="1285884" cy="592698"/>
              </a:xfrm>
            </p:grpSpPr>
            <p:pic>
              <p:nvPicPr>
                <p:cNvPr id="25"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572397" y="1538414"/>
                  <a:ext cx="285752" cy="390394"/>
                </a:xfrm>
                <a:prstGeom prst="rect">
                  <a:avLst/>
                </a:prstGeom>
                <a:noFill/>
                <a:ln w="9525">
                  <a:noFill/>
                  <a:miter lim="800000"/>
                  <a:headEnd/>
                  <a:tailEnd/>
                </a:ln>
                <a:effectLst/>
              </p:spPr>
            </p:pic>
            <p:pic>
              <p:nvPicPr>
                <p:cNvPr id="26"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822430" y="1538414"/>
                  <a:ext cx="285752" cy="390394"/>
                </a:xfrm>
                <a:prstGeom prst="rect">
                  <a:avLst/>
                </a:prstGeom>
                <a:noFill/>
                <a:ln w="9525">
                  <a:noFill/>
                  <a:miter lim="800000"/>
                  <a:headEnd/>
                  <a:tailEnd/>
                </a:ln>
                <a:effectLst/>
              </p:spPr>
            </p:pic>
            <p:pic>
              <p:nvPicPr>
                <p:cNvPr id="27"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8072462" y="1538414"/>
                  <a:ext cx="285752" cy="390394"/>
                </a:xfrm>
                <a:prstGeom prst="rect">
                  <a:avLst/>
                </a:prstGeom>
                <a:noFill/>
                <a:ln w="9525">
                  <a:noFill/>
                  <a:miter lim="800000"/>
                  <a:headEnd/>
                  <a:tailEnd/>
                </a:ln>
                <a:effectLst/>
              </p:spPr>
            </p:pic>
            <p:sp>
              <p:nvSpPr>
                <p:cNvPr id="28" name="TextBox 89"/>
                <p:cNvSpPr txBox="1"/>
                <p:nvPr/>
              </p:nvSpPr>
              <p:spPr>
                <a:xfrm>
                  <a:off x="7358082" y="1928808"/>
                  <a:ext cx="1285884" cy="202304"/>
                </a:xfrm>
                <a:prstGeom prst="rect">
                  <a:avLst/>
                </a:prstGeom>
                <a:noFill/>
              </p:spPr>
              <p:txBody>
                <a:bodyPr wrap="square" rtlCol="0">
                  <a:spAutoFit/>
                </a:bodyPr>
                <a:lstStyle/>
                <a:p>
                  <a:r>
                    <a:rPr lang="zh-CN" altLang="en-US" sz="750" dirty="0">
                      <a:latin typeface="微软雅黑" pitchFamily="34" charset="-122"/>
                      <a:ea typeface="微软雅黑" pitchFamily="34" charset="-122"/>
                    </a:rPr>
                    <a:t>网络、主机及存储</a:t>
                  </a:r>
                </a:p>
              </p:txBody>
            </p:sp>
          </p:grpSp>
          <p:grpSp>
            <p:nvGrpSpPr>
              <p:cNvPr id="12" name="组合 99"/>
              <p:cNvGrpSpPr/>
              <p:nvPr/>
            </p:nvGrpSpPr>
            <p:grpSpPr>
              <a:xfrm>
                <a:off x="7358082" y="2337309"/>
                <a:ext cx="1285884" cy="619026"/>
                <a:chOff x="7358082" y="2408873"/>
                <a:chExt cx="1285884" cy="619026"/>
              </a:xfrm>
            </p:grpSpPr>
            <p:pic>
              <p:nvPicPr>
                <p:cNvPr id="21" name="Picture 26"/>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7572396" y="2408873"/>
                  <a:ext cx="277814" cy="428628"/>
                </a:xfrm>
                <a:prstGeom prst="rect">
                  <a:avLst/>
                </a:prstGeom>
                <a:noFill/>
                <a:ln w="9525">
                  <a:noFill/>
                  <a:miter lim="800000"/>
                  <a:headEnd/>
                  <a:tailEnd/>
                </a:ln>
                <a:effectLst/>
              </p:spPr>
            </p:pic>
            <p:pic>
              <p:nvPicPr>
                <p:cNvPr id="22" name="Picture 27"/>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7804569" y="2420780"/>
                  <a:ext cx="313533" cy="404815"/>
                </a:xfrm>
                <a:prstGeom prst="rect">
                  <a:avLst/>
                </a:prstGeom>
                <a:noFill/>
                <a:ln w="9525">
                  <a:noFill/>
                  <a:miter lim="800000"/>
                  <a:headEnd/>
                  <a:tailEnd/>
                </a:ln>
                <a:effectLst/>
              </p:spPr>
            </p:pic>
            <p:pic>
              <p:nvPicPr>
                <p:cNvPr id="23" name="Picture 28"/>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8072462" y="2432686"/>
                  <a:ext cx="277815" cy="381003"/>
                </a:xfrm>
                <a:prstGeom prst="rect">
                  <a:avLst/>
                </a:prstGeom>
                <a:noFill/>
                <a:ln w="9525">
                  <a:noFill/>
                  <a:miter lim="800000"/>
                  <a:headEnd/>
                  <a:tailEnd/>
                </a:ln>
                <a:effectLst/>
              </p:spPr>
            </p:pic>
            <p:sp>
              <p:nvSpPr>
                <p:cNvPr id="24" name="TextBox 93"/>
                <p:cNvSpPr txBox="1"/>
                <p:nvPr/>
              </p:nvSpPr>
              <p:spPr>
                <a:xfrm>
                  <a:off x="7358082" y="2825595"/>
                  <a:ext cx="1285884" cy="202304"/>
                </a:xfrm>
                <a:prstGeom prst="rect">
                  <a:avLst/>
                </a:prstGeom>
                <a:noFill/>
              </p:spPr>
              <p:txBody>
                <a:bodyPr wrap="square" rtlCol="0">
                  <a:spAutoFit/>
                </a:bodyPr>
                <a:lstStyle/>
                <a:p>
                  <a:r>
                    <a:rPr lang="zh-CN" altLang="en-US" sz="750" dirty="0">
                      <a:latin typeface="微软雅黑" pitchFamily="34" charset="-122"/>
                      <a:ea typeface="微软雅黑" pitchFamily="34" charset="-122"/>
                    </a:rPr>
                    <a:t>操作系统及数据库</a:t>
                  </a:r>
                </a:p>
              </p:txBody>
            </p:sp>
          </p:grpSp>
          <p:grpSp>
            <p:nvGrpSpPr>
              <p:cNvPr id="13" name="组合 98"/>
              <p:cNvGrpSpPr/>
              <p:nvPr/>
            </p:nvGrpSpPr>
            <p:grpSpPr>
              <a:xfrm>
                <a:off x="7358082" y="3162532"/>
                <a:ext cx="1285884" cy="702370"/>
                <a:chOff x="7286644" y="3182785"/>
                <a:chExt cx="1285884" cy="702370"/>
              </a:xfrm>
            </p:grpSpPr>
            <p:pic>
              <p:nvPicPr>
                <p:cNvPr id="18" name="Picture 29"/>
                <p:cNvPicPr>
                  <a:picLocks noChangeAspect="1" noChangeArrowheads="1"/>
                </p:cNvPicPr>
                <p:nvPr/>
              </p:nvPicPr>
              <p:blipFill>
                <a:blip r:embed="rId6" cstate="email">
                  <a:clrChange>
                    <a:clrFrom>
                      <a:srgbClr val="FFFFFF"/>
                    </a:clrFrom>
                    <a:clrTo>
                      <a:srgbClr val="FFFFFF">
                        <a:alpha val="0"/>
                      </a:srgbClr>
                    </a:clrTo>
                  </a:clrChange>
                </a:blip>
                <a:srcRect/>
                <a:stretch>
                  <a:fillRect/>
                </a:stretch>
              </p:blipFill>
              <p:spPr bwMode="auto">
                <a:xfrm>
                  <a:off x="7643834" y="3182785"/>
                  <a:ext cx="285752" cy="528641"/>
                </a:xfrm>
                <a:prstGeom prst="rect">
                  <a:avLst/>
                </a:prstGeom>
                <a:noFill/>
                <a:ln w="9525">
                  <a:noFill/>
                  <a:miter lim="800000"/>
                  <a:headEnd/>
                  <a:tailEnd/>
                </a:ln>
                <a:effectLst/>
              </p:spPr>
            </p:pic>
            <p:pic>
              <p:nvPicPr>
                <p:cNvPr id="19" name="Picture 29"/>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7929586" y="3182785"/>
                  <a:ext cx="285752" cy="528641"/>
                </a:xfrm>
                <a:prstGeom prst="rect">
                  <a:avLst/>
                </a:prstGeom>
                <a:noFill/>
                <a:ln w="9525">
                  <a:noFill/>
                  <a:miter lim="800000"/>
                  <a:headEnd/>
                  <a:tailEnd/>
                </a:ln>
                <a:effectLst/>
              </p:spPr>
            </p:pic>
            <p:sp>
              <p:nvSpPr>
                <p:cNvPr id="20" name="TextBox 97"/>
                <p:cNvSpPr txBox="1"/>
                <p:nvPr/>
              </p:nvSpPr>
              <p:spPr>
                <a:xfrm>
                  <a:off x="7286644" y="3682851"/>
                  <a:ext cx="1285884" cy="202304"/>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应用服务器</a:t>
                  </a:r>
                </a:p>
              </p:txBody>
            </p:sp>
          </p:grpSp>
          <p:grpSp>
            <p:nvGrpSpPr>
              <p:cNvPr id="14" name="组合 104"/>
              <p:cNvGrpSpPr/>
              <p:nvPr/>
            </p:nvGrpSpPr>
            <p:grpSpPr>
              <a:xfrm>
                <a:off x="7358082" y="4071099"/>
                <a:ext cx="1285884" cy="671312"/>
                <a:chOff x="7315219" y="4071099"/>
                <a:chExt cx="1285884" cy="671312"/>
              </a:xfrm>
            </p:grpSpPr>
            <p:pic>
              <p:nvPicPr>
                <p:cNvPr id="15" name="Picture 32"/>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7643834" y="4071099"/>
                  <a:ext cx="328205" cy="491390"/>
                </a:xfrm>
                <a:prstGeom prst="rect">
                  <a:avLst/>
                </a:prstGeom>
                <a:noFill/>
                <a:ln w="9525">
                  <a:noFill/>
                  <a:miter lim="800000"/>
                  <a:headEnd/>
                  <a:tailEnd/>
                </a:ln>
                <a:effectLst/>
              </p:spPr>
            </p:pic>
            <p:pic>
              <p:nvPicPr>
                <p:cNvPr id="16" name="Picture 31"/>
                <p:cNvPicPr>
                  <a:picLocks noChangeAspect="1" noChangeArrowheads="1"/>
                </p:cNvPicPr>
                <p:nvPr/>
              </p:nvPicPr>
              <p:blipFill>
                <a:blip r:embed="rId9" cstate="email">
                  <a:clrChange>
                    <a:clrFrom>
                      <a:srgbClr val="FFFFFF"/>
                    </a:clrFrom>
                    <a:clrTo>
                      <a:srgbClr val="FFFFFF">
                        <a:alpha val="0"/>
                      </a:srgbClr>
                    </a:clrTo>
                  </a:clrChange>
                </a:blip>
                <a:srcRect/>
                <a:stretch>
                  <a:fillRect/>
                </a:stretch>
              </p:blipFill>
              <p:spPr bwMode="auto">
                <a:xfrm flipH="1">
                  <a:off x="7929586" y="4094072"/>
                  <a:ext cx="285752" cy="470772"/>
                </a:xfrm>
                <a:prstGeom prst="rect">
                  <a:avLst/>
                </a:prstGeom>
                <a:noFill/>
                <a:ln w="9525">
                  <a:noFill/>
                  <a:miter lim="800000"/>
                  <a:headEnd/>
                  <a:tailEnd/>
                </a:ln>
                <a:effectLst/>
              </p:spPr>
            </p:pic>
            <p:sp>
              <p:nvSpPr>
                <p:cNvPr id="17" name="TextBox 103"/>
                <p:cNvSpPr txBox="1"/>
                <p:nvPr/>
              </p:nvSpPr>
              <p:spPr>
                <a:xfrm>
                  <a:off x="7315219" y="4540107"/>
                  <a:ext cx="1285884" cy="202304"/>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网络及系统安全</a:t>
                  </a:r>
                </a:p>
              </p:txBody>
            </p:sp>
          </p:grpSp>
        </p:grpSp>
        <p:grpSp>
          <p:nvGrpSpPr>
            <p:cNvPr id="5" name="组合 112"/>
            <p:cNvGrpSpPr/>
            <p:nvPr/>
          </p:nvGrpSpPr>
          <p:grpSpPr>
            <a:xfrm>
              <a:off x="6914755" y="1661061"/>
              <a:ext cx="469908" cy="2331204"/>
              <a:chOff x="6914755" y="1803937"/>
              <a:chExt cx="469908" cy="2331204"/>
            </a:xfrm>
            <a:solidFill>
              <a:schemeClr val="bg1">
                <a:lumMod val="50000"/>
              </a:schemeClr>
            </a:solidFill>
          </p:grpSpPr>
          <p:sp>
            <p:nvSpPr>
              <p:cNvPr id="6" name="右箭头 5"/>
              <p:cNvSpPr/>
              <p:nvPr/>
            </p:nvSpPr>
            <p:spPr>
              <a:xfrm rot="10800000">
                <a:off x="6956035" y="1803937"/>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sp>
            <p:nvSpPr>
              <p:cNvPr id="7" name="右箭头 6"/>
              <p:cNvSpPr/>
              <p:nvPr/>
            </p:nvSpPr>
            <p:spPr>
              <a:xfrm rot="10800000">
                <a:off x="6914755" y="3563637"/>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grpSp>
      </p:grpSp>
      <p:grpSp>
        <p:nvGrpSpPr>
          <p:cNvPr id="29" name="组合 106"/>
          <p:cNvGrpSpPr/>
          <p:nvPr/>
        </p:nvGrpSpPr>
        <p:grpSpPr>
          <a:xfrm>
            <a:off x="1907721" y="798292"/>
            <a:ext cx="564360" cy="4108206"/>
            <a:chOff x="2319322" y="785800"/>
            <a:chExt cx="752480" cy="4000528"/>
          </a:xfrm>
        </p:grpSpPr>
        <p:sp>
          <p:nvSpPr>
            <p:cNvPr id="30" name="矩形 29"/>
            <p:cNvSpPr/>
            <p:nvPr/>
          </p:nvSpPr>
          <p:spPr>
            <a:xfrm>
              <a:off x="2319322" y="785800"/>
              <a:ext cx="357190" cy="4000528"/>
            </a:xfrm>
            <a:prstGeom prst="rect">
              <a:avLst/>
            </a:prstGeom>
            <a:ln>
              <a:prstDash val="dash"/>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dirty="0">
                  <a:latin typeface="微软雅黑" pitchFamily="34" charset="-122"/>
                  <a:ea typeface="微软雅黑" pitchFamily="34" charset="-122"/>
                </a:rPr>
                <a:t>统一认证平台</a:t>
              </a:r>
            </a:p>
          </p:txBody>
        </p:sp>
        <p:sp>
          <p:nvSpPr>
            <p:cNvPr id="31" name="右箭头 30"/>
            <p:cNvSpPr/>
            <p:nvPr/>
          </p:nvSpPr>
          <p:spPr>
            <a:xfrm>
              <a:off x="2643174" y="2500312"/>
              <a:ext cx="428628" cy="714380"/>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350"/>
            </a:p>
          </p:txBody>
        </p:sp>
      </p:grpSp>
      <p:grpSp>
        <p:nvGrpSpPr>
          <p:cNvPr id="32" name="组合 102"/>
          <p:cNvGrpSpPr/>
          <p:nvPr/>
        </p:nvGrpSpPr>
        <p:grpSpPr>
          <a:xfrm>
            <a:off x="275365" y="798292"/>
            <a:ext cx="1678793" cy="4108206"/>
            <a:chOff x="142844" y="785800"/>
            <a:chExt cx="2238391" cy="4000528"/>
          </a:xfrm>
        </p:grpSpPr>
        <p:grpSp>
          <p:nvGrpSpPr>
            <p:cNvPr id="33" name="组合 108"/>
            <p:cNvGrpSpPr/>
            <p:nvPr/>
          </p:nvGrpSpPr>
          <p:grpSpPr>
            <a:xfrm>
              <a:off x="142844" y="785800"/>
              <a:ext cx="2071702" cy="4000528"/>
              <a:chOff x="142844" y="928676"/>
              <a:chExt cx="2071702" cy="4000528"/>
            </a:xfrm>
          </p:grpSpPr>
          <p:sp>
            <p:nvSpPr>
              <p:cNvPr id="40" name="TextBox 8"/>
              <p:cNvSpPr txBox="1"/>
              <p:nvPr/>
            </p:nvSpPr>
            <p:spPr>
              <a:xfrm>
                <a:off x="276925" y="2128498"/>
                <a:ext cx="753211" cy="202304"/>
              </a:xfrm>
              <a:prstGeom prst="rect">
                <a:avLst/>
              </a:prstGeom>
              <a:noFill/>
            </p:spPr>
            <p:txBody>
              <a:bodyPr wrap="square" rtlCol="0">
                <a:spAutoFit/>
              </a:bodyPr>
              <a:lstStyle/>
              <a:p>
                <a:r>
                  <a:rPr lang="zh-CN" altLang="en-US" sz="750" dirty="0">
                    <a:latin typeface="微软雅黑" pitchFamily="34" charset="-122"/>
                    <a:ea typeface="微软雅黑" pitchFamily="34" charset="-122"/>
                  </a:rPr>
                  <a:t> 总校区 </a:t>
                </a:r>
              </a:p>
            </p:txBody>
          </p:sp>
          <p:pic>
            <p:nvPicPr>
              <p:cNvPr id="41" name="Picture 4"/>
              <p:cNvPicPr>
                <a:picLocks noChangeAspect="1" noChangeArrowheads="1"/>
              </p:cNvPicPr>
              <p:nvPr/>
            </p:nvPicPr>
            <p:blipFill>
              <a:blip r:embed="rId10" cstate="email">
                <a:duotone>
                  <a:schemeClr val="accent5">
                    <a:shade val="45000"/>
                    <a:satMod val="135000"/>
                  </a:schemeClr>
                  <a:prstClr val="white"/>
                </a:duotone>
              </a:blip>
              <a:srcRect/>
              <a:stretch>
                <a:fillRect/>
              </a:stretch>
            </p:blipFill>
            <p:spPr bwMode="auto">
              <a:xfrm>
                <a:off x="285720" y="1687528"/>
                <a:ext cx="804858" cy="402429"/>
              </a:xfrm>
              <a:prstGeom prst="rect">
                <a:avLst/>
              </a:prstGeom>
              <a:noFill/>
              <a:ln w="9525">
                <a:noFill/>
                <a:miter lim="800000"/>
                <a:headEnd/>
                <a:tailEnd/>
              </a:ln>
              <a:effectLst/>
            </p:spPr>
          </p:pic>
          <p:pic>
            <p:nvPicPr>
              <p:cNvPr id="42" name="Picture 4"/>
              <p:cNvPicPr>
                <a:picLocks noChangeAspect="1" noChangeArrowheads="1"/>
              </p:cNvPicPr>
              <p:nvPr/>
            </p:nvPicPr>
            <p:blipFill>
              <a:blip r:embed="rId11" cstate="email">
                <a:duotone>
                  <a:schemeClr val="accent3">
                    <a:shade val="45000"/>
                    <a:satMod val="135000"/>
                  </a:schemeClr>
                  <a:prstClr val="white"/>
                </a:duotone>
              </a:blip>
              <a:srcRect/>
              <a:stretch>
                <a:fillRect/>
              </a:stretch>
            </p:blipFill>
            <p:spPr bwMode="auto">
              <a:xfrm>
                <a:off x="473835" y="3679039"/>
                <a:ext cx="428628" cy="321471"/>
              </a:xfrm>
              <a:prstGeom prst="rect">
                <a:avLst/>
              </a:prstGeom>
              <a:noFill/>
              <a:ln w="9525">
                <a:noFill/>
                <a:miter lim="800000"/>
                <a:headEnd/>
                <a:tailEnd/>
              </a:ln>
              <a:effectLst/>
            </p:spPr>
          </p:pic>
          <p:pic>
            <p:nvPicPr>
              <p:cNvPr id="43" name="Picture 4"/>
              <p:cNvPicPr>
                <a:picLocks noChangeAspect="1" noChangeArrowheads="1"/>
              </p:cNvPicPr>
              <p:nvPr/>
            </p:nvPicPr>
            <p:blipFill>
              <a:blip r:embed="rId12" cstate="email">
                <a:duotone>
                  <a:schemeClr val="accent2">
                    <a:shade val="45000"/>
                    <a:satMod val="135000"/>
                  </a:schemeClr>
                  <a:prstClr val="white"/>
                </a:duotone>
              </a:blip>
              <a:srcRect/>
              <a:stretch>
                <a:fillRect/>
              </a:stretch>
            </p:blipFill>
            <p:spPr bwMode="auto">
              <a:xfrm>
                <a:off x="473835" y="2750345"/>
                <a:ext cx="428628" cy="321471"/>
              </a:xfrm>
              <a:prstGeom prst="rect">
                <a:avLst/>
              </a:prstGeom>
              <a:noFill/>
              <a:ln w="9525">
                <a:noFill/>
                <a:miter lim="800000"/>
                <a:headEnd/>
                <a:tailEnd/>
              </a:ln>
              <a:effectLst/>
            </p:spPr>
          </p:pic>
          <p:pic>
            <p:nvPicPr>
              <p:cNvPr id="44" name="Picture 6"/>
              <p:cNvPicPr>
                <a:picLocks noChangeAspect="1" noChangeArrowheads="1"/>
              </p:cNvPicPr>
              <p:nvPr/>
            </p:nvPicPr>
            <p:blipFill>
              <a:blip r:embed="rId13" cstate="email"/>
              <a:srcRect/>
              <a:stretch>
                <a:fillRect/>
              </a:stretch>
            </p:blipFill>
            <p:spPr bwMode="auto">
              <a:xfrm>
                <a:off x="1500167" y="1222751"/>
                <a:ext cx="362045" cy="420305"/>
              </a:xfrm>
              <a:prstGeom prst="rect">
                <a:avLst/>
              </a:prstGeom>
              <a:noFill/>
              <a:ln w="9525">
                <a:noFill/>
                <a:miter lim="800000"/>
                <a:headEnd/>
                <a:tailEnd/>
              </a:ln>
              <a:effectLst/>
            </p:spPr>
          </p:pic>
          <p:pic>
            <p:nvPicPr>
              <p:cNvPr id="45" name="Picture 7"/>
              <p:cNvPicPr>
                <a:picLocks noChangeAspect="1" noChangeArrowheads="1"/>
              </p:cNvPicPr>
              <p:nvPr/>
            </p:nvPicPr>
            <p:blipFill>
              <a:blip r:embed="rId14" cstate="email"/>
              <a:srcRect/>
              <a:stretch>
                <a:fillRect/>
              </a:stretch>
            </p:blipFill>
            <p:spPr bwMode="auto">
              <a:xfrm>
                <a:off x="1556346" y="2846060"/>
                <a:ext cx="249686" cy="353722"/>
              </a:xfrm>
              <a:prstGeom prst="rect">
                <a:avLst/>
              </a:prstGeom>
              <a:noFill/>
              <a:ln w="9525">
                <a:noFill/>
                <a:miter lim="800000"/>
                <a:headEnd/>
                <a:tailEnd/>
              </a:ln>
              <a:effectLst/>
            </p:spPr>
          </p:pic>
          <p:pic>
            <p:nvPicPr>
              <p:cNvPr id="46" name="Picture 8"/>
              <p:cNvPicPr>
                <a:picLocks noChangeAspect="1" noChangeArrowheads="1"/>
              </p:cNvPicPr>
              <p:nvPr/>
            </p:nvPicPr>
            <p:blipFill>
              <a:blip r:embed="rId15" cstate="email"/>
              <a:srcRect/>
              <a:stretch>
                <a:fillRect/>
              </a:stretch>
            </p:blipFill>
            <p:spPr bwMode="auto">
              <a:xfrm>
                <a:off x="1529297" y="3616100"/>
                <a:ext cx="303785" cy="295462"/>
              </a:xfrm>
              <a:prstGeom prst="rect">
                <a:avLst/>
              </a:prstGeom>
              <a:noFill/>
              <a:ln w="9525">
                <a:noFill/>
                <a:miter lim="800000"/>
                <a:headEnd/>
                <a:tailEnd/>
              </a:ln>
              <a:effectLst/>
            </p:spPr>
          </p:pic>
          <p:pic>
            <p:nvPicPr>
              <p:cNvPr id="47" name="Picture 9"/>
              <p:cNvPicPr>
                <a:picLocks noChangeAspect="1" noChangeArrowheads="1"/>
              </p:cNvPicPr>
              <p:nvPr/>
            </p:nvPicPr>
            <p:blipFill>
              <a:blip r:embed="rId16" cstate="email"/>
              <a:srcRect/>
              <a:stretch>
                <a:fillRect/>
              </a:stretch>
            </p:blipFill>
            <p:spPr bwMode="auto">
              <a:xfrm>
                <a:off x="1533458" y="2059374"/>
                <a:ext cx="295462" cy="370368"/>
              </a:xfrm>
              <a:prstGeom prst="rect">
                <a:avLst/>
              </a:prstGeom>
              <a:noFill/>
              <a:ln w="9525">
                <a:noFill/>
                <a:miter lim="800000"/>
                <a:headEnd/>
                <a:tailEnd/>
              </a:ln>
              <a:effectLst/>
            </p:spPr>
          </p:pic>
          <p:pic>
            <p:nvPicPr>
              <p:cNvPr id="48" name="Picture 10"/>
              <p:cNvPicPr>
                <a:picLocks noChangeAspect="1" noChangeArrowheads="1"/>
              </p:cNvPicPr>
              <p:nvPr/>
            </p:nvPicPr>
            <p:blipFill>
              <a:blip r:embed="rId17" cstate="email"/>
              <a:srcRect/>
              <a:stretch>
                <a:fillRect/>
              </a:stretch>
            </p:blipFill>
            <p:spPr bwMode="auto">
              <a:xfrm>
                <a:off x="1538314" y="4327878"/>
                <a:ext cx="285751" cy="244136"/>
              </a:xfrm>
              <a:prstGeom prst="rect">
                <a:avLst/>
              </a:prstGeom>
              <a:noFill/>
              <a:ln w="9525">
                <a:noFill/>
                <a:miter lim="800000"/>
                <a:headEnd/>
                <a:tailEnd/>
              </a:ln>
              <a:effectLst/>
            </p:spPr>
          </p:pic>
          <p:sp>
            <p:nvSpPr>
              <p:cNvPr id="49" name="TextBox 19"/>
              <p:cNvSpPr txBox="1"/>
              <p:nvPr/>
            </p:nvSpPr>
            <p:spPr>
              <a:xfrm>
                <a:off x="390496" y="3071816"/>
                <a:ext cx="642942" cy="202304"/>
              </a:xfrm>
              <a:prstGeom prst="rect">
                <a:avLst/>
              </a:prstGeom>
              <a:noFill/>
            </p:spPr>
            <p:txBody>
              <a:bodyPr wrap="square" rtlCol="0">
                <a:spAutoFit/>
              </a:bodyPr>
              <a:lstStyle/>
              <a:p>
                <a:r>
                  <a:rPr lang="zh-CN" altLang="en-US" sz="750" dirty="0">
                    <a:latin typeface="微软雅黑" pitchFamily="34" charset="-122"/>
                    <a:ea typeface="微软雅黑" pitchFamily="34" charset="-122"/>
                  </a:rPr>
                  <a:t>分校区</a:t>
                </a:r>
              </a:p>
            </p:txBody>
          </p:sp>
          <p:sp>
            <p:nvSpPr>
              <p:cNvPr id="50" name="TextBox 20"/>
              <p:cNvSpPr txBox="1"/>
              <p:nvPr/>
            </p:nvSpPr>
            <p:spPr>
              <a:xfrm>
                <a:off x="400021" y="4000510"/>
                <a:ext cx="642942" cy="202304"/>
              </a:xfrm>
              <a:prstGeom prst="rect">
                <a:avLst/>
              </a:prstGeom>
              <a:noFill/>
            </p:spPr>
            <p:txBody>
              <a:bodyPr wrap="square" rtlCol="0">
                <a:spAutoFit/>
              </a:bodyPr>
              <a:lstStyle/>
              <a:p>
                <a:r>
                  <a:rPr lang="zh-CN" altLang="en-US" sz="750" dirty="0">
                    <a:latin typeface="微软雅黑" pitchFamily="34" charset="-122"/>
                    <a:ea typeface="微软雅黑" pitchFamily="34" charset="-122"/>
                  </a:rPr>
                  <a:t>分校区</a:t>
                </a:r>
              </a:p>
            </p:txBody>
          </p:sp>
          <p:sp>
            <p:nvSpPr>
              <p:cNvPr id="51" name="TextBox 21"/>
              <p:cNvSpPr txBox="1"/>
              <p:nvPr/>
            </p:nvSpPr>
            <p:spPr>
              <a:xfrm>
                <a:off x="1285852" y="1611149"/>
                <a:ext cx="857256" cy="427087"/>
              </a:xfrm>
              <a:prstGeom prst="rect">
                <a:avLst/>
              </a:prstGeom>
              <a:noFill/>
            </p:spPr>
            <p:txBody>
              <a:bodyPr wrap="square" rtlCol="0">
                <a:spAutoFit/>
              </a:bodyPr>
              <a:lstStyle/>
              <a:p>
                <a:r>
                  <a:rPr lang="zh-CN" altLang="en-US" sz="750" dirty="0" smtClean="0">
                    <a:latin typeface="微软雅黑" pitchFamily="34" charset="-122"/>
                    <a:ea typeface="微软雅黑" pitchFamily="34" charset="-122"/>
                  </a:rPr>
                  <a:t>    系统</a:t>
                </a:r>
                <a:endParaRPr lang="en-US" altLang="zh-CN" sz="750" dirty="0" smtClean="0">
                  <a:latin typeface="微软雅黑" pitchFamily="34" charset="-122"/>
                  <a:ea typeface="微软雅黑" pitchFamily="34" charset="-122"/>
                </a:endParaRPr>
              </a:p>
              <a:p>
                <a:r>
                  <a:rPr lang="zh-CN" altLang="en-US" sz="750" dirty="0" smtClean="0">
                    <a:latin typeface="微软雅黑" pitchFamily="34" charset="-122"/>
                    <a:ea typeface="微软雅黑" pitchFamily="34" charset="-122"/>
                  </a:rPr>
                  <a:t>  管理员</a:t>
                </a:r>
                <a:endParaRPr lang="en-US" altLang="zh-CN" sz="750" dirty="0" smtClean="0">
                  <a:latin typeface="微软雅黑" pitchFamily="34" charset="-122"/>
                  <a:ea typeface="微软雅黑" pitchFamily="34" charset="-122"/>
                </a:endParaRPr>
              </a:p>
              <a:p>
                <a:endParaRPr lang="zh-CN" altLang="en-US" sz="750" dirty="0">
                  <a:latin typeface="微软雅黑" pitchFamily="34" charset="-122"/>
                  <a:ea typeface="微软雅黑" pitchFamily="34" charset="-122"/>
                </a:endParaRPr>
              </a:p>
            </p:txBody>
          </p:sp>
          <p:sp>
            <p:nvSpPr>
              <p:cNvPr id="52" name="TextBox 22"/>
              <p:cNvSpPr txBox="1"/>
              <p:nvPr/>
            </p:nvSpPr>
            <p:spPr>
              <a:xfrm>
                <a:off x="1285852" y="2396967"/>
                <a:ext cx="857256" cy="202304"/>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教师</a:t>
                </a:r>
              </a:p>
            </p:txBody>
          </p:sp>
          <p:sp>
            <p:nvSpPr>
              <p:cNvPr id="53" name="TextBox 23"/>
              <p:cNvSpPr txBox="1"/>
              <p:nvPr/>
            </p:nvSpPr>
            <p:spPr>
              <a:xfrm>
                <a:off x="1285852" y="3182785"/>
                <a:ext cx="857256" cy="314695"/>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a:t>
                </a:r>
                <a:r>
                  <a:rPr lang="zh-CN" altLang="en-US" sz="750" dirty="0" smtClean="0">
                    <a:latin typeface="微软雅黑" pitchFamily="34" charset="-122"/>
                    <a:ea typeface="微软雅黑" pitchFamily="34" charset="-122"/>
                  </a:rPr>
                  <a:t>管理</a:t>
                </a:r>
                <a:endParaRPr lang="en-US" altLang="zh-CN" sz="750" dirty="0" smtClean="0">
                  <a:latin typeface="微软雅黑" pitchFamily="34" charset="-122"/>
                  <a:ea typeface="微软雅黑" pitchFamily="34" charset="-122"/>
                </a:endParaRPr>
              </a:p>
              <a:p>
                <a:pPr algn="ctr"/>
                <a:r>
                  <a:rPr lang="zh-CN" altLang="en-US" sz="750" dirty="0" smtClean="0">
                    <a:latin typeface="微软雅黑" pitchFamily="34" charset="-122"/>
                    <a:ea typeface="微软雅黑" pitchFamily="34" charset="-122"/>
                  </a:rPr>
                  <a:t>人员</a:t>
                </a:r>
                <a:endParaRPr lang="zh-CN" altLang="en-US" sz="750" dirty="0">
                  <a:latin typeface="微软雅黑" pitchFamily="34" charset="-122"/>
                  <a:ea typeface="微软雅黑" pitchFamily="34" charset="-122"/>
                </a:endParaRPr>
              </a:p>
            </p:txBody>
          </p:sp>
          <p:sp>
            <p:nvSpPr>
              <p:cNvPr id="54" name="TextBox 24"/>
              <p:cNvSpPr txBox="1"/>
              <p:nvPr/>
            </p:nvSpPr>
            <p:spPr>
              <a:xfrm>
                <a:off x="1285852" y="3897165"/>
                <a:ext cx="857256" cy="202304"/>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校职工</a:t>
                </a:r>
              </a:p>
            </p:txBody>
          </p:sp>
          <p:sp>
            <p:nvSpPr>
              <p:cNvPr id="55" name="TextBox 25"/>
              <p:cNvSpPr txBox="1"/>
              <p:nvPr/>
            </p:nvSpPr>
            <p:spPr>
              <a:xfrm>
                <a:off x="1285852" y="4572014"/>
                <a:ext cx="857256" cy="202304"/>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校领导</a:t>
                </a:r>
              </a:p>
            </p:txBody>
          </p:sp>
          <p:sp>
            <p:nvSpPr>
              <p:cNvPr id="56" name="矩形 55"/>
              <p:cNvSpPr/>
              <p:nvPr/>
            </p:nvSpPr>
            <p:spPr>
              <a:xfrm>
                <a:off x="142876" y="1142990"/>
                <a:ext cx="2071670"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57" name="直接连接符 56"/>
              <p:cNvCxnSpPr/>
              <p:nvPr/>
            </p:nvCxnSpPr>
            <p:spPr>
              <a:xfrm rot="5400000">
                <a:off x="-465173" y="3035303"/>
                <a:ext cx="3357586" cy="1588"/>
              </a:xfrm>
              <a:prstGeom prst="line">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cxnSp>
          <p:sp>
            <p:nvSpPr>
              <p:cNvPr id="58" name="矩形 57"/>
              <p:cNvSpPr/>
              <p:nvPr/>
            </p:nvSpPr>
            <p:spPr>
              <a:xfrm>
                <a:off x="142844" y="928676"/>
                <a:ext cx="2071702" cy="285752"/>
              </a:xfrm>
              <a:prstGeom prst="rect">
                <a:avLst/>
              </a:prstGeom>
              <a:solidFill>
                <a:schemeClr val="accent2">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750" dirty="0">
                    <a:latin typeface="微软雅黑" pitchFamily="34" charset="-122"/>
                    <a:ea typeface="微软雅黑" pitchFamily="34" charset="-122"/>
                  </a:rPr>
                  <a:t>校区及人员</a:t>
                </a:r>
              </a:p>
            </p:txBody>
          </p:sp>
        </p:grpSp>
        <p:grpSp>
          <p:nvGrpSpPr>
            <p:cNvPr id="34" name="组合 111"/>
            <p:cNvGrpSpPr/>
            <p:nvPr/>
          </p:nvGrpSpPr>
          <p:grpSpPr>
            <a:xfrm>
              <a:off x="2095483" y="1214428"/>
              <a:ext cx="285752" cy="3286148"/>
              <a:chOff x="2095483" y="1357304"/>
              <a:chExt cx="285752" cy="3286148"/>
            </a:xfrm>
          </p:grpSpPr>
          <p:sp>
            <p:nvSpPr>
              <p:cNvPr id="35" name="右箭头 34"/>
              <p:cNvSpPr/>
              <p:nvPr/>
            </p:nvSpPr>
            <p:spPr>
              <a:xfrm>
                <a:off x="2095483" y="1357304"/>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6" name="右箭头 35"/>
              <p:cNvSpPr/>
              <p:nvPr/>
            </p:nvSpPr>
            <p:spPr>
              <a:xfrm>
                <a:off x="2095483" y="2107403"/>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7" name="右箭头 36"/>
              <p:cNvSpPr/>
              <p:nvPr/>
            </p:nvSpPr>
            <p:spPr>
              <a:xfrm>
                <a:off x="2095483" y="2857502"/>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8" name="右箭头 37"/>
              <p:cNvSpPr/>
              <p:nvPr/>
            </p:nvSpPr>
            <p:spPr>
              <a:xfrm>
                <a:off x="2095483" y="3607601"/>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9" name="右箭头 38"/>
              <p:cNvSpPr/>
              <p:nvPr/>
            </p:nvSpPr>
            <p:spPr>
              <a:xfrm>
                <a:off x="2095483" y="4357700"/>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grpSp>
      </p:grpSp>
      <p:sp>
        <p:nvSpPr>
          <p:cNvPr id="59" name="矩形 58"/>
          <p:cNvSpPr/>
          <p:nvPr/>
        </p:nvSpPr>
        <p:spPr>
          <a:xfrm>
            <a:off x="4577436" y="1450117"/>
            <a:ext cx="1018016" cy="553998"/>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发起申请     我的代办</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我的已办     我的申请</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我的草稿     代办设置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督办消息     异常流程处理 </a:t>
            </a:r>
          </a:p>
        </p:txBody>
      </p:sp>
      <p:grpSp>
        <p:nvGrpSpPr>
          <p:cNvPr id="60" name="组合 125"/>
          <p:cNvGrpSpPr/>
          <p:nvPr/>
        </p:nvGrpSpPr>
        <p:grpSpPr>
          <a:xfrm>
            <a:off x="2257767" y="798292"/>
            <a:ext cx="3755192" cy="4108206"/>
            <a:chOff x="2786050" y="785801"/>
            <a:chExt cx="4478796" cy="4108206"/>
          </a:xfrm>
        </p:grpSpPr>
        <p:grpSp>
          <p:nvGrpSpPr>
            <p:cNvPr id="61" name="组合 120"/>
            <p:cNvGrpSpPr/>
            <p:nvPr/>
          </p:nvGrpSpPr>
          <p:grpSpPr>
            <a:xfrm>
              <a:off x="2786050" y="785801"/>
              <a:ext cx="4478796" cy="4108206"/>
              <a:chOff x="2786050" y="785801"/>
              <a:chExt cx="4478796" cy="4108206"/>
            </a:xfrm>
          </p:grpSpPr>
          <p:sp>
            <p:nvSpPr>
              <p:cNvPr id="65" name="矩形 64"/>
              <p:cNvSpPr/>
              <p:nvPr/>
            </p:nvSpPr>
            <p:spPr>
              <a:xfrm>
                <a:off x="2928926" y="4151569"/>
                <a:ext cx="1357322" cy="67920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报表管理</a:t>
                </a:r>
              </a:p>
            </p:txBody>
          </p:sp>
          <p:grpSp>
            <p:nvGrpSpPr>
              <p:cNvPr id="66" name="组合 113"/>
              <p:cNvGrpSpPr/>
              <p:nvPr/>
            </p:nvGrpSpPr>
            <p:grpSpPr>
              <a:xfrm>
                <a:off x="2786050" y="785801"/>
                <a:ext cx="4431198" cy="4108206"/>
                <a:chOff x="2786050" y="928676"/>
                <a:chExt cx="4431198" cy="4753042"/>
              </a:xfrm>
            </p:grpSpPr>
            <p:grpSp>
              <p:nvGrpSpPr>
                <p:cNvPr id="72" name="组合 109"/>
                <p:cNvGrpSpPr/>
                <p:nvPr/>
              </p:nvGrpSpPr>
              <p:grpSpPr>
                <a:xfrm>
                  <a:off x="2786050" y="928676"/>
                  <a:ext cx="4429156" cy="4753042"/>
                  <a:chOff x="2786050" y="928676"/>
                  <a:chExt cx="4429156" cy="4753042"/>
                </a:xfrm>
              </p:grpSpPr>
              <p:sp>
                <p:nvSpPr>
                  <p:cNvPr id="74" name="矩形 73"/>
                  <p:cNvSpPr/>
                  <p:nvPr/>
                </p:nvSpPr>
                <p:spPr>
                  <a:xfrm>
                    <a:off x="2786050" y="1071553"/>
                    <a:ext cx="4357718" cy="4610165"/>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5" name="矩形 74"/>
                  <p:cNvSpPr/>
                  <p:nvPr/>
                </p:nvSpPr>
                <p:spPr>
                  <a:xfrm>
                    <a:off x="2786050" y="928676"/>
                    <a:ext cx="4429156" cy="285752"/>
                  </a:xfrm>
                  <a:prstGeom prst="rect">
                    <a:avLst/>
                  </a:prstGeom>
                  <a:solidFill>
                    <a:schemeClr val="accent1">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750" dirty="0">
                        <a:latin typeface="微软雅黑" pitchFamily="34" charset="-122"/>
                        <a:ea typeface="微软雅黑" pitchFamily="34" charset="-122"/>
                      </a:rPr>
                      <a:t>办公自动化系统</a:t>
                    </a:r>
                  </a:p>
                </p:txBody>
              </p:sp>
              <p:sp>
                <p:nvSpPr>
                  <p:cNvPr id="76" name="矩形 75"/>
                  <p:cNvSpPr/>
                  <p:nvPr/>
                </p:nvSpPr>
                <p:spPr>
                  <a:xfrm>
                    <a:off x="2928926" y="1357304"/>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个人事务</a:t>
                    </a:r>
                  </a:p>
                </p:txBody>
              </p:sp>
              <p:pic>
                <p:nvPicPr>
                  <p:cNvPr id="77" name="Picture 11"/>
                  <p:cNvPicPr>
                    <a:picLocks noChangeAspect="1" noChangeArrowheads="1"/>
                  </p:cNvPicPr>
                  <p:nvPr/>
                </p:nvPicPr>
                <p:blipFill>
                  <a:blip r:embed="rId18" cstate="email">
                    <a:clrChange>
                      <a:clrFrom>
                        <a:srgbClr val="FFFFFF"/>
                      </a:clrFrom>
                      <a:clrTo>
                        <a:srgbClr val="FFFFFF">
                          <a:alpha val="0"/>
                        </a:srgbClr>
                      </a:clrTo>
                    </a:clrChange>
                  </a:blip>
                  <a:srcRect/>
                  <a:stretch>
                    <a:fillRect/>
                  </a:stretch>
                </p:blipFill>
                <p:spPr bwMode="auto">
                  <a:xfrm>
                    <a:off x="3000364" y="1357304"/>
                    <a:ext cx="214314" cy="410390"/>
                  </a:xfrm>
                  <a:prstGeom prst="rect">
                    <a:avLst/>
                  </a:prstGeom>
                  <a:noFill/>
                  <a:ln w="9525">
                    <a:noFill/>
                    <a:miter lim="800000"/>
                    <a:headEnd/>
                    <a:tailEnd/>
                  </a:ln>
                  <a:effectLst/>
                </p:spPr>
              </p:pic>
              <p:sp>
                <p:nvSpPr>
                  <p:cNvPr id="78" name="矩形 77"/>
                  <p:cNvSpPr/>
                  <p:nvPr/>
                </p:nvSpPr>
                <p:spPr>
                  <a:xfrm>
                    <a:off x="2928926" y="2214560"/>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沟通平台</a:t>
                    </a:r>
                  </a:p>
                </p:txBody>
              </p:sp>
              <p:pic>
                <p:nvPicPr>
                  <p:cNvPr id="79" name="Picture 12"/>
                  <p:cNvPicPr>
                    <a:picLocks noChangeAspect="1" noChangeArrowheads="1"/>
                  </p:cNvPicPr>
                  <p:nvPr/>
                </p:nvPicPr>
                <p:blipFill>
                  <a:blip r:embed="rId19" cstate="email">
                    <a:clrChange>
                      <a:clrFrom>
                        <a:srgbClr val="FFFFFF"/>
                      </a:clrFrom>
                      <a:clrTo>
                        <a:srgbClr val="FFFFFF">
                          <a:alpha val="0"/>
                        </a:srgbClr>
                      </a:clrTo>
                    </a:clrChange>
                  </a:blip>
                  <a:srcRect/>
                  <a:stretch>
                    <a:fillRect/>
                  </a:stretch>
                </p:blipFill>
                <p:spPr bwMode="auto">
                  <a:xfrm>
                    <a:off x="3000364" y="2214560"/>
                    <a:ext cx="285752" cy="366932"/>
                  </a:xfrm>
                  <a:prstGeom prst="rect">
                    <a:avLst/>
                  </a:prstGeom>
                  <a:noFill/>
                  <a:ln w="9525">
                    <a:noFill/>
                    <a:miter lim="800000"/>
                    <a:headEnd/>
                    <a:tailEnd/>
                  </a:ln>
                  <a:effectLst/>
                </p:spPr>
              </p:pic>
              <p:sp>
                <p:nvSpPr>
                  <p:cNvPr id="80" name="矩形 79"/>
                  <p:cNvSpPr/>
                  <p:nvPr/>
                </p:nvSpPr>
                <p:spPr>
                  <a:xfrm>
                    <a:off x="2928926" y="3071816"/>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信息中心</a:t>
                    </a:r>
                  </a:p>
                </p:txBody>
              </p:sp>
              <p:pic>
                <p:nvPicPr>
                  <p:cNvPr id="81" name="Picture 13"/>
                  <p:cNvPicPr>
                    <a:picLocks noChangeAspect="1" noChangeArrowheads="1"/>
                  </p:cNvPicPr>
                  <p:nvPr/>
                </p:nvPicPr>
                <p:blipFill>
                  <a:blip r:embed="rId20" cstate="email">
                    <a:clrChange>
                      <a:clrFrom>
                        <a:srgbClr val="FFFFFF"/>
                      </a:clrFrom>
                      <a:clrTo>
                        <a:srgbClr val="FFFFFF">
                          <a:alpha val="0"/>
                        </a:srgbClr>
                      </a:clrTo>
                    </a:clrChange>
                  </a:blip>
                  <a:srcRect/>
                  <a:stretch>
                    <a:fillRect/>
                  </a:stretch>
                </p:blipFill>
                <p:spPr bwMode="auto">
                  <a:xfrm>
                    <a:off x="2981626" y="3116349"/>
                    <a:ext cx="304490" cy="241219"/>
                  </a:xfrm>
                  <a:prstGeom prst="rect">
                    <a:avLst/>
                  </a:prstGeom>
                  <a:noFill/>
                  <a:ln w="9525">
                    <a:noFill/>
                    <a:miter lim="800000"/>
                    <a:headEnd/>
                    <a:tailEnd/>
                  </a:ln>
                  <a:effectLst/>
                </p:spPr>
              </p:pic>
              <p:sp>
                <p:nvSpPr>
                  <p:cNvPr id="82" name="矩形 81"/>
                  <p:cNvSpPr/>
                  <p:nvPr/>
                </p:nvSpPr>
                <p:spPr>
                  <a:xfrm>
                    <a:off x="2928926" y="3929072"/>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消息中心</a:t>
                    </a:r>
                  </a:p>
                </p:txBody>
              </p:sp>
              <p:pic>
                <p:nvPicPr>
                  <p:cNvPr id="83" name="Picture 14"/>
                  <p:cNvPicPr>
                    <a:picLocks noChangeAspect="1" noChangeArrowheads="1"/>
                  </p:cNvPicPr>
                  <p:nvPr/>
                </p:nvPicPr>
                <p:blipFill>
                  <a:blip r:embed="rId21" cstate="email">
                    <a:clrChange>
                      <a:clrFrom>
                        <a:srgbClr val="FFFFFF"/>
                      </a:clrFrom>
                      <a:clrTo>
                        <a:srgbClr val="FFFFFF">
                          <a:alpha val="0"/>
                        </a:srgbClr>
                      </a:clrTo>
                    </a:clrChange>
                  </a:blip>
                  <a:srcRect/>
                  <a:stretch>
                    <a:fillRect/>
                  </a:stretch>
                </p:blipFill>
                <p:spPr bwMode="auto">
                  <a:xfrm>
                    <a:off x="3000364" y="4000510"/>
                    <a:ext cx="252002" cy="285752"/>
                  </a:xfrm>
                  <a:prstGeom prst="rect">
                    <a:avLst/>
                  </a:prstGeom>
                  <a:noFill/>
                  <a:ln w="9525">
                    <a:noFill/>
                    <a:miter lim="800000"/>
                    <a:headEnd/>
                    <a:tailEnd/>
                  </a:ln>
                  <a:effectLst/>
                </p:spPr>
              </p:pic>
              <p:sp>
                <p:nvSpPr>
                  <p:cNvPr id="84" name="矩形 83"/>
                  <p:cNvSpPr/>
                  <p:nvPr/>
                </p:nvSpPr>
                <p:spPr>
                  <a:xfrm>
                    <a:off x="4357686" y="1357304"/>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公文管理</a:t>
                    </a:r>
                  </a:p>
                </p:txBody>
              </p:sp>
              <p:sp>
                <p:nvSpPr>
                  <p:cNvPr id="85" name="矩形 84"/>
                  <p:cNvSpPr/>
                  <p:nvPr/>
                </p:nvSpPr>
                <p:spPr>
                  <a:xfrm>
                    <a:off x="4357686" y="2214560"/>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行政管理</a:t>
                    </a:r>
                  </a:p>
                </p:txBody>
              </p:sp>
              <p:sp>
                <p:nvSpPr>
                  <p:cNvPr id="86" name="矩形 85"/>
                  <p:cNvSpPr/>
                  <p:nvPr/>
                </p:nvSpPr>
                <p:spPr>
                  <a:xfrm>
                    <a:off x="4357686" y="3071816"/>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人事管理</a:t>
                    </a:r>
                  </a:p>
                </p:txBody>
              </p:sp>
              <p:sp>
                <p:nvSpPr>
                  <p:cNvPr id="87" name="矩形 86"/>
                  <p:cNvSpPr/>
                  <p:nvPr/>
                </p:nvSpPr>
                <p:spPr>
                  <a:xfrm>
                    <a:off x="4357686" y="3929072"/>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资料管理</a:t>
                    </a:r>
                  </a:p>
                </p:txBody>
              </p:sp>
              <p:sp>
                <p:nvSpPr>
                  <p:cNvPr id="88" name="矩形 87"/>
                  <p:cNvSpPr/>
                  <p:nvPr/>
                </p:nvSpPr>
                <p:spPr>
                  <a:xfrm>
                    <a:off x="5786446" y="1357304"/>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我的工作</a:t>
                    </a:r>
                  </a:p>
                </p:txBody>
              </p:sp>
              <p:sp>
                <p:nvSpPr>
                  <p:cNvPr id="89" name="矩形 88"/>
                  <p:cNvSpPr/>
                  <p:nvPr/>
                </p:nvSpPr>
                <p:spPr>
                  <a:xfrm>
                    <a:off x="5786446" y="2214560"/>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流程管理</a:t>
                    </a:r>
                  </a:p>
                  <a:p>
                    <a:pPr algn="ctr"/>
                    <a:endParaRPr lang="zh-CN" altLang="en-US" sz="750" b="1" dirty="0">
                      <a:solidFill>
                        <a:schemeClr val="bg1"/>
                      </a:solidFill>
                      <a:latin typeface="微软雅黑" pitchFamily="34" charset="-122"/>
                      <a:ea typeface="微软雅黑" pitchFamily="34" charset="-122"/>
                    </a:endParaRPr>
                  </a:p>
                </p:txBody>
              </p:sp>
              <p:sp>
                <p:nvSpPr>
                  <p:cNvPr id="90" name="矩形 89"/>
                  <p:cNvSpPr/>
                  <p:nvPr/>
                </p:nvSpPr>
                <p:spPr>
                  <a:xfrm>
                    <a:off x="5786446" y="3071816"/>
                    <a:ext cx="1357322" cy="78581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奖惩管理</a:t>
                    </a:r>
                  </a:p>
                </p:txBody>
              </p:sp>
              <p:sp>
                <p:nvSpPr>
                  <p:cNvPr id="91" name="矩形 90"/>
                  <p:cNvSpPr/>
                  <p:nvPr/>
                </p:nvSpPr>
                <p:spPr>
                  <a:xfrm>
                    <a:off x="5786446" y="3929072"/>
                    <a:ext cx="1357322" cy="785818"/>
                  </a:xfrm>
                  <a:prstGeom prst="rect">
                    <a:avLst/>
                  </a:prstGeom>
                  <a:ln/>
                </p:spPr>
                <p:style>
                  <a:lnRef idx="1">
                    <a:schemeClr val="accent2"/>
                  </a:lnRef>
                  <a:fillRef idx="3">
                    <a:schemeClr val="accent2"/>
                  </a:fillRef>
                  <a:effectRef idx="2">
                    <a:schemeClr val="accent2"/>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考勤管理</a:t>
                    </a:r>
                  </a:p>
                </p:txBody>
              </p:sp>
              <p:pic>
                <p:nvPicPr>
                  <p:cNvPr id="92" name="Picture 15"/>
                  <p:cNvPicPr>
                    <a:picLocks noChangeAspect="1" noChangeArrowheads="1"/>
                  </p:cNvPicPr>
                  <p:nvPr/>
                </p:nvPicPr>
                <p:blipFill>
                  <a:blip r:embed="rId22" cstate="email">
                    <a:clrChange>
                      <a:clrFrom>
                        <a:srgbClr val="FFFFFF"/>
                      </a:clrFrom>
                      <a:clrTo>
                        <a:srgbClr val="FFFFFF">
                          <a:alpha val="0"/>
                        </a:srgbClr>
                      </a:clrTo>
                    </a:clrChange>
                  </a:blip>
                  <a:srcRect/>
                  <a:stretch>
                    <a:fillRect/>
                  </a:stretch>
                </p:blipFill>
                <p:spPr bwMode="auto">
                  <a:xfrm>
                    <a:off x="4429125" y="1428742"/>
                    <a:ext cx="225316" cy="236582"/>
                  </a:xfrm>
                  <a:prstGeom prst="rect">
                    <a:avLst/>
                  </a:prstGeom>
                  <a:noFill/>
                  <a:ln w="9525">
                    <a:noFill/>
                    <a:miter lim="800000"/>
                    <a:headEnd/>
                    <a:tailEnd/>
                  </a:ln>
                  <a:effectLst/>
                </p:spPr>
              </p:pic>
              <p:pic>
                <p:nvPicPr>
                  <p:cNvPr id="93" name="Picture 16"/>
                  <p:cNvPicPr>
                    <a:picLocks noChangeAspect="1" noChangeArrowheads="1"/>
                  </p:cNvPicPr>
                  <p:nvPr/>
                </p:nvPicPr>
                <p:blipFill>
                  <a:blip r:embed="rId23" cstate="email">
                    <a:clrChange>
                      <a:clrFrom>
                        <a:srgbClr val="FFFFFF"/>
                      </a:clrFrom>
                      <a:clrTo>
                        <a:srgbClr val="FFFFFF">
                          <a:alpha val="0"/>
                        </a:srgbClr>
                      </a:clrTo>
                    </a:clrChange>
                  </a:blip>
                  <a:srcRect/>
                  <a:stretch>
                    <a:fillRect/>
                  </a:stretch>
                </p:blipFill>
                <p:spPr bwMode="auto">
                  <a:xfrm>
                    <a:off x="4429124" y="2238376"/>
                    <a:ext cx="285752" cy="276010"/>
                  </a:xfrm>
                  <a:prstGeom prst="rect">
                    <a:avLst/>
                  </a:prstGeom>
                  <a:noFill/>
                  <a:ln w="9525">
                    <a:noFill/>
                    <a:miter lim="800000"/>
                    <a:headEnd/>
                    <a:tailEnd/>
                  </a:ln>
                  <a:effectLst/>
                </p:spPr>
              </p:pic>
              <p:pic>
                <p:nvPicPr>
                  <p:cNvPr id="94" name="Picture 17"/>
                  <p:cNvPicPr>
                    <a:picLocks noChangeAspect="1" noChangeArrowheads="1"/>
                  </p:cNvPicPr>
                  <p:nvPr/>
                </p:nvPicPr>
                <p:blipFill>
                  <a:blip r:embed="rId24" cstate="email">
                    <a:clrChange>
                      <a:clrFrom>
                        <a:srgbClr val="FFFFFF"/>
                      </a:clrFrom>
                      <a:clrTo>
                        <a:srgbClr val="FFFFFF">
                          <a:alpha val="0"/>
                        </a:srgbClr>
                      </a:clrTo>
                    </a:clrChange>
                  </a:blip>
                  <a:srcRect/>
                  <a:stretch>
                    <a:fillRect/>
                  </a:stretch>
                </p:blipFill>
                <p:spPr bwMode="auto">
                  <a:xfrm>
                    <a:off x="4419601" y="3138493"/>
                    <a:ext cx="303611" cy="240523"/>
                  </a:xfrm>
                  <a:prstGeom prst="rect">
                    <a:avLst/>
                  </a:prstGeom>
                  <a:noFill/>
                  <a:ln w="9525">
                    <a:noFill/>
                    <a:miter lim="800000"/>
                    <a:headEnd/>
                    <a:tailEnd/>
                  </a:ln>
                  <a:effectLst/>
                </p:spPr>
              </p:pic>
              <p:pic>
                <p:nvPicPr>
                  <p:cNvPr id="95" name="Picture 18"/>
                  <p:cNvPicPr>
                    <a:picLocks noChangeAspect="1" noChangeArrowheads="1"/>
                  </p:cNvPicPr>
                  <p:nvPr/>
                </p:nvPicPr>
                <p:blipFill>
                  <a:blip r:embed="rId25" cstate="email">
                    <a:clrChange>
                      <a:clrFrom>
                        <a:srgbClr val="FFFFFF"/>
                      </a:clrFrom>
                      <a:clrTo>
                        <a:srgbClr val="FFFFFF">
                          <a:alpha val="0"/>
                        </a:srgbClr>
                      </a:clrTo>
                    </a:clrChange>
                  </a:blip>
                  <a:srcRect/>
                  <a:stretch>
                    <a:fillRect/>
                  </a:stretch>
                </p:blipFill>
                <p:spPr bwMode="auto">
                  <a:xfrm>
                    <a:off x="4429124" y="3978002"/>
                    <a:ext cx="231989" cy="308260"/>
                  </a:xfrm>
                  <a:prstGeom prst="rect">
                    <a:avLst/>
                  </a:prstGeom>
                  <a:noFill/>
                  <a:ln w="9525">
                    <a:noFill/>
                    <a:miter lim="800000"/>
                    <a:headEnd/>
                    <a:tailEnd/>
                  </a:ln>
                  <a:effectLst/>
                </p:spPr>
              </p:pic>
              <p:pic>
                <p:nvPicPr>
                  <p:cNvPr id="96" name="Picture 19"/>
                  <p:cNvPicPr>
                    <a:picLocks noChangeAspect="1" noChangeArrowheads="1"/>
                  </p:cNvPicPr>
                  <p:nvPr/>
                </p:nvPicPr>
                <p:blipFill>
                  <a:blip r:embed="rId26" cstate="email">
                    <a:clrChange>
                      <a:clrFrom>
                        <a:srgbClr val="FFFFFF"/>
                      </a:clrFrom>
                      <a:clrTo>
                        <a:srgbClr val="FFFFFF">
                          <a:alpha val="0"/>
                        </a:srgbClr>
                      </a:clrTo>
                    </a:clrChange>
                  </a:blip>
                  <a:srcRect/>
                  <a:stretch>
                    <a:fillRect/>
                  </a:stretch>
                </p:blipFill>
                <p:spPr bwMode="auto">
                  <a:xfrm>
                    <a:off x="5899907" y="1376354"/>
                    <a:ext cx="172291" cy="357189"/>
                  </a:xfrm>
                  <a:prstGeom prst="rect">
                    <a:avLst/>
                  </a:prstGeom>
                  <a:noFill/>
                  <a:ln w="9525">
                    <a:noFill/>
                    <a:miter lim="800000"/>
                    <a:headEnd/>
                    <a:tailEnd/>
                  </a:ln>
                  <a:effectLst/>
                </p:spPr>
              </p:pic>
              <p:pic>
                <p:nvPicPr>
                  <p:cNvPr id="97" name="Picture 20"/>
                  <p:cNvPicPr>
                    <a:picLocks noChangeAspect="1" noChangeArrowheads="1"/>
                  </p:cNvPicPr>
                  <p:nvPr/>
                </p:nvPicPr>
                <p:blipFill>
                  <a:blip r:embed="rId27" cstate="email">
                    <a:clrChange>
                      <a:clrFrom>
                        <a:srgbClr val="FFFFFF"/>
                      </a:clrFrom>
                      <a:clrTo>
                        <a:srgbClr val="FFFFFF">
                          <a:alpha val="0"/>
                        </a:srgbClr>
                      </a:clrTo>
                    </a:clrChange>
                  </a:blip>
                  <a:srcRect/>
                  <a:stretch>
                    <a:fillRect/>
                  </a:stretch>
                </p:blipFill>
                <p:spPr bwMode="auto">
                  <a:xfrm>
                    <a:off x="5838834" y="2247898"/>
                    <a:ext cx="332817" cy="285752"/>
                  </a:xfrm>
                  <a:prstGeom prst="rect">
                    <a:avLst/>
                  </a:prstGeom>
                  <a:noFill/>
                  <a:ln w="9525">
                    <a:noFill/>
                    <a:miter lim="800000"/>
                    <a:headEnd/>
                    <a:tailEnd/>
                  </a:ln>
                  <a:effectLst/>
                </p:spPr>
              </p:pic>
              <p:pic>
                <p:nvPicPr>
                  <p:cNvPr id="98" name="Picture 21"/>
                  <p:cNvPicPr>
                    <a:picLocks noChangeAspect="1" noChangeArrowheads="1"/>
                  </p:cNvPicPr>
                  <p:nvPr/>
                </p:nvPicPr>
                <p:blipFill>
                  <a:blip r:embed="rId28" cstate="email">
                    <a:clrChange>
                      <a:clrFrom>
                        <a:srgbClr val="FFFFFF"/>
                      </a:clrFrom>
                      <a:clrTo>
                        <a:srgbClr val="FFFFFF">
                          <a:alpha val="0"/>
                        </a:srgbClr>
                      </a:clrTo>
                    </a:clrChange>
                  </a:blip>
                  <a:srcRect/>
                  <a:stretch>
                    <a:fillRect/>
                  </a:stretch>
                </p:blipFill>
                <p:spPr bwMode="auto">
                  <a:xfrm>
                    <a:off x="5838834" y="3100392"/>
                    <a:ext cx="285752" cy="292475"/>
                  </a:xfrm>
                  <a:prstGeom prst="rect">
                    <a:avLst/>
                  </a:prstGeom>
                  <a:noFill/>
                  <a:ln w="9525">
                    <a:noFill/>
                    <a:miter lim="800000"/>
                    <a:headEnd/>
                    <a:tailEnd/>
                  </a:ln>
                  <a:effectLst/>
                </p:spPr>
              </p:pic>
              <p:pic>
                <p:nvPicPr>
                  <p:cNvPr id="99" name="Picture 22"/>
                  <p:cNvPicPr>
                    <a:picLocks noChangeAspect="1" noChangeArrowheads="1"/>
                  </p:cNvPicPr>
                  <p:nvPr/>
                </p:nvPicPr>
                <p:blipFill>
                  <a:blip r:embed="rId29" cstate="email">
                    <a:clrChange>
                      <a:clrFrom>
                        <a:srgbClr val="FFFFFF"/>
                      </a:clrFrom>
                      <a:clrTo>
                        <a:srgbClr val="FFFFFF">
                          <a:alpha val="0"/>
                        </a:srgbClr>
                      </a:clrTo>
                    </a:clrChange>
                  </a:blip>
                  <a:srcRect/>
                  <a:stretch>
                    <a:fillRect/>
                  </a:stretch>
                </p:blipFill>
                <p:spPr bwMode="auto">
                  <a:xfrm>
                    <a:off x="5857884" y="3957650"/>
                    <a:ext cx="249381" cy="257174"/>
                  </a:xfrm>
                  <a:prstGeom prst="rect">
                    <a:avLst/>
                  </a:prstGeom>
                  <a:noFill/>
                  <a:ln w="9525">
                    <a:noFill/>
                    <a:miter lim="800000"/>
                    <a:headEnd/>
                    <a:tailEnd/>
                  </a:ln>
                  <a:effectLst/>
                </p:spPr>
              </p:pic>
              <p:sp>
                <p:nvSpPr>
                  <p:cNvPr id="100" name="矩形 99"/>
                  <p:cNvSpPr/>
                  <p:nvPr/>
                </p:nvSpPr>
                <p:spPr>
                  <a:xfrm>
                    <a:off x="3224171" y="1611733"/>
                    <a:ext cx="1357355" cy="427303"/>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个人信息    记事本</a:t>
                    </a:r>
                  </a:p>
                  <a:p>
                    <a:r>
                      <a:rPr lang="zh-CN" altLang="en-US" sz="600" dirty="0">
                        <a:solidFill>
                          <a:schemeClr val="bg1"/>
                        </a:solidFill>
                        <a:latin typeface="微软雅黑" pitchFamily="34" charset="-122"/>
                        <a:ea typeface="微软雅黑" pitchFamily="34" charset="-122"/>
                      </a:rPr>
                      <a:t>工作汇报    日程安排</a:t>
                    </a:r>
                  </a:p>
                  <a:p>
                    <a:r>
                      <a:rPr lang="zh-CN" altLang="en-US" sz="600" dirty="0">
                        <a:solidFill>
                          <a:schemeClr val="bg1"/>
                        </a:solidFill>
                        <a:latin typeface="微软雅黑" pitchFamily="34" charset="-122"/>
                        <a:ea typeface="微软雅黑" pitchFamily="34" charset="-122"/>
                      </a:rPr>
                      <a:t>日程提醒     通讯录</a:t>
                    </a:r>
                  </a:p>
                </p:txBody>
              </p:sp>
              <p:sp>
                <p:nvSpPr>
                  <p:cNvPr id="101" name="矩形 100"/>
                  <p:cNvSpPr/>
                  <p:nvPr/>
                </p:nvSpPr>
                <p:spPr>
                  <a:xfrm>
                    <a:off x="3214678" y="2495089"/>
                    <a:ext cx="1143008" cy="534129"/>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待办事务    站内消息</a:t>
                    </a:r>
                  </a:p>
                  <a:p>
                    <a:r>
                      <a:rPr lang="zh-CN" altLang="en-US" sz="600" dirty="0">
                        <a:solidFill>
                          <a:schemeClr val="bg1"/>
                        </a:solidFill>
                        <a:latin typeface="微软雅黑" pitchFamily="34" charset="-122"/>
                        <a:ea typeface="微软雅黑" pitchFamily="34" charset="-122"/>
                      </a:rPr>
                      <a:t>手机短信</a:t>
                    </a:r>
                  </a:p>
                  <a:p>
                    <a:r>
                      <a:rPr lang="zh-CN" altLang="en-US" sz="600" dirty="0">
                        <a:solidFill>
                          <a:schemeClr val="bg1"/>
                        </a:solidFill>
                        <a:latin typeface="微软雅黑" pitchFamily="34" charset="-122"/>
                        <a:ea typeface="微软雅黑" pitchFamily="34" charset="-122"/>
                      </a:rPr>
                      <a:t>外部邮件</a:t>
                    </a:r>
                  </a:p>
                </p:txBody>
              </p:sp>
              <p:sp>
                <p:nvSpPr>
                  <p:cNvPr id="102" name="矩形 101"/>
                  <p:cNvSpPr/>
                  <p:nvPr/>
                </p:nvSpPr>
                <p:spPr>
                  <a:xfrm>
                    <a:off x="3214678" y="3329848"/>
                    <a:ext cx="1143008" cy="640955"/>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信息管理    通知公告</a:t>
                    </a:r>
                  </a:p>
                  <a:p>
                    <a:r>
                      <a:rPr lang="zh-CN" altLang="en-US" sz="600" dirty="0">
                        <a:solidFill>
                          <a:schemeClr val="bg1"/>
                        </a:solidFill>
                        <a:latin typeface="微软雅黑" pitchFamily="34" charset="-122"/>
                        <a:ea typeface="微软雅黑" pitchFamily="34" charset="-122"/>
                      </a:rPr>
                      <a:t>规章制度    校历管理</a:t>
                    </a:r>
                  </a:p>
                  <a:p>
                    <a:r>
                      <a:rPr lang="zh-CN" altLang="en-US" sz="600" dirty="0">
                        <a:solidFill>
                          <a:schemeClr val="bg1"/>
                        </a:solidFill>
                        <a:latin typeface="微软雅黑" pitchFamily="34" charset="-122"/>
                        <a:ea typeface="微软雅黑" pitchFamily="34" charset="-122"/>
                      </a:rPr>
                      <a:t>校内连接</a:t>
                    </a:r>
                  </a:p>
                </p:txBody>
              </p:sp>
              <p:sp>
                <p:nvSpPr>
                  <p:cNvPr id="103" name="矩形 102"/>
                  <p:cNvSpPr/>
                  <p:nvPr/>
                </p:nvSpPr>
                <p:spPr>
                  <a:xfrm>
                    <a:off x="3230593" y="4222800"/>
                    <a:ext cx="1143008" cy="320478"/>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收件箱</a:t>
                    </a:r>
                    <a:r>
                      <a:rPr lang="en-US" altLang="zh-CN" sz="600" dirty="0">
                        <a:solidFill>
                          <a:schemeClr val="bg1"/>
                        </a:solidFill>
                        <a:latin typeface="微软雅黑" pitchFamily="34" charset="-122"/>
                        <a:ea typeface="微软雅黑" pitchFamily="34" charset="-122"/>
                      </a:rPr>
                      <a:t>     </a:t>
                    </a:r>
                    <a:r>
                      <a:rPr lang="zh-CN" altLang="en-US" sz="600" dirty="0">
                        <a:solidFill>
                          <a:schemeClr val="bg1"/>
                        </a:solidFill>
                        <a:latin typeface="微软雅黑" pitchFamily="34" charset="-122"/>
                        <a:ea typeface="微软雅黑" pitchFamily="34" charset="-122"/>
                      </a:rPr>
                      <a:t>发件箱</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草稿箱</a:t>
                    </a:r>
                    <a:r>
                      <a:rPr lang="en-US" altLang="zh-CN" sz="600" dirty="0">
                        <a:solidFill>
                          <a:schemeClr val="bg1"/>
                        </a:solidFill>
                        <a:latin typeface="微软雅黑" pitchFamily="34" charset="-122"/>
                        <a:ea typeface="微软雅黑" pitchFamily="34" charset="-122"/>
                      </a:rPr>
                      <a:t>     </a:t>
                    </a:r>
                    <a:r>
                      <a:rPr lang="zh-CN" altLang="en-US" sz="600" dirty="0">
                        <a:solidFill>
                          <a:schemeClr val="bg1"/>
                        </a:solidFill>
                        <a:latin typeface="微软雅黑" pitchFamily="34" charset="-122"/>
                        <a:ea typeface="微软雅黑" pitchFamily="34" charset="-122"/>
                      </a:rPr>
                      <a:t>废件箱</a:t>
                    </a:r>
                  </a:p>
                </p:txBody>
              </p:sp>
              <p:sp>
                <p:nvSpPr>
                  <p:cNvPr id="104" name="矩形 103"/>
                  <p:cNvSpPr/>
                  <p:nvPr/>
                </p:nvSpPr>
                <p:spPr>
                  <a:xfrm>
                    <a:off x="4681538" y="1604317"/>
                    <a:ext cx="1357355" cy="427303"/>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公文管理</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收文管理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发文管理 </a:t>
                    </a:r>
                  </a:p>
                </p:txBody>
              </p:sp>
              <p:sp>
                <p:nvSpPr>
                  <p:cNvPr id="105" name="矩形 104"/>
                  <p:cNvSpPr/>
                  <p:nvPr/>
                </p:nvSpPr>
                <p:spPr>
                  <a:xfrm>
                    <a:off x="4313137" y="2511074"/>
                    <a:ext cx="1555008" cy="427303"/>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报修管理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用车管理         场室预定管理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办公用品管理 </a:t>
                    </a:r>
                    <a:r>
                      <a:rPr lang="en-US" altLang="zh-CN" sz="600" dirty="0">
                        <a:solidFill>
                          <a:schemeClr val="bg1"/>
                        </a:solidFill>
                        <a:latin typeface="微软雅黑" pitchFamily="34" charset="-122"/>
                        <a:ea typeface="微软雅黑" pitchFamily="34" charset="-122"/>
                      </a:rPr>
                      <a:t> </a:t>
                    </a:r>
                    <a:r>
                      <a:rPr lang="zh-CN" altLang="en-US" sz="600" dirty="0">
                        <a:solidFill>
                          <a:schemeClr val="bg1"/>
                        </a:solidFill>
                        <a:latin typeface="微软雅黑" pitchFamily="34" charset="-122"/>
                        <a:ea typeface="微软雅黑" pitchFamily="34" charset="-122"/>
                      </a:rPr>
                      <a:t>固定资产管理 </a:t>
                    </a:r>
                  </a:p>
                </p:txBody>
              </p:sp>
              <p:sp>
                <p:nvSpPr>
                  <p:cNvPr id="106" name="矩形 105"/>
                  <p:cNvSpPr/>
                  <p:nvPr/>
                </p:nvSpPr>
                <p:spPr>
                  <a:xfrm>
                    <a:off x="4633945" y="3329848"/>
                    <a:ext cx="1214415" cy="427303"/>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教职工信息管理</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劳资管理     考勤管理 请休假管理 </a:t>
                    </a:r>
                  </a:p>
                </p:txBody>
              </p:sp>
              <p:sp>
                <p:nvSpPr>
                  <p:cNvPr id="107" name="矩形 106"/>
                  <p:cNvSpPr/>
                  <p:nvPr/>
                </p:nvSpPr>
                <p:spPr>
                  <a:xfrm>
                    <a:off x="4689421" y="4217703"/>
                    <a:ext cx="1143008" cy="427303"/>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资料浏览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资料检索</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资料管理</a:t>
                    </a:r>
                  </a:p>
                </p:txBody>
              </p:sp>
              <p:sp>
                <p:nvSpPr>
                  <p:cNvPr id="108" name="矩形 107"/>
                  <p:cNvSpPr/>
                  <p:nvPr/>
                </p:nvSpPr>
                <p:spPr>
                  <a:xfrm>
                    <a:off x="6000729" y="1681457"/>
                    <a:ext cx="1071603" cy="213652"/>
                  </a:xfrm>
                  <a:prstGeom prst="rect">
                    <a:avLst/>
                  </a:prstGeom>
                </p:spPr>
                <p:txBody>
                  <a:bodyPr wrap="square">
                    <a:spAutoFit/>
                  </a:bodyPr>
                  <a:lstStyle/>
                  <a:p>
                    <a:endParaRPr lang="zh-CN" altLang="en-US" sz="600" dirty="0">
                      <a:solidFill>
                        <a:schemeClr val="bg1"/>
                      </a:solidFill>
                      <a:latin typeface="微软雅黑" pitchFamily="34" charset="-122"/>
                      <a:ea typeface="微软雅黑" pitchFamily="34" charset="-122"/>
                    </a:endParaRPr>
                  </a:p>
                </p:txBody>
              </p:sp>
              <p:sp>
                <p:nvSpPr>
                  <p:cNvPr id="109" name="矩形 108"/>
                  <p:cNvSpPr/>
                  <p:nvPr/>
                </p:nvSpPr>
                <p:spPr>
                  <a:xfrm>
                    <a:off x="6000761" y="2570620"/>
                    <a:ext cx="1143008" cy="213652"/>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自定义流程设置</a:t>
                    </a:r>
                  </a:p>
                </p:txBody>
              </p:sp>
              <p:sp>
                <p:nvSpPr>
                  <p:cNvPr id="110" name="矩形 109"/>
                  <p:cNvSpPr/>
                  <p:nvPr/>
                </p:nvSpPr>
                <p:spPr>
                  <a:xfrm>
                    <a:off x="6000761" y="3429006"/>
                    <a:ext cx="1143008" cy="320478"/>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奖助管理</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惩罚管理</a:t>
                    </a:r>
                  </a:p>
                </p:txBody>
              </p:sp>
            </p:grpSp>
            <p:sp>
              <p:nvSpPr>
                <p:cNvPr id="73" name="矩形 72"/>
                <p:cNvSpPr/>
                <p:nvPr/>
              </p:nvSpPr>
              <p:spPr>
                <a:xfrm>
                  <a:off x="5724193" y="4232741"/>
                  <a:ext cx="1493055" cy="534129"/>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校历          考勤月设置</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考勤维护   会议考勤设置</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个人考勤   考勤月份状态维护</a:t>
                  </a:r>
                </a:p>
              </p:txBody>
            </p:sp>
          </p:grpSp>
          <p:sp>
            <p:nvSpPr>
              <p:cNvPr id="67" name="矩形 66"/>
              <p:cNvSpPr/>
              <p:nvPr/>
            </p:nvSpPr>
            <p:spPr>
              <a:xfrm>
                <a:off x="4357686" y="4151569"/>
                <a:ext cx="1357322" cy="67920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lvl="0" algn="ctr"/>
                <a:r>
                  <a:rPr lang="zh-CN" altLang="en-US" sz="750" b="1" dirty="0">
                    <a:solidFill>
                      <a:schemeClr val="bg1"/>
                    </a:solidFill>
                    <a:latin typeface="微软雅黑" pitchFamily="34" charset="-122"/>
                    <a:ea typeface="微软雅黑" pitchFamily="34" charset="-122"/>
                  </a:rPr>
                  <a:t>制度管理</a:t>
                </a:r>
              </a:p>
            </p:txBody>
          </p:sp>
          <p:sp>
            <p:nvSpPr>
              <p:cNvPr id="68" name="矩形 67"/>
              <p:cNvSpPr/>
              <p:nvPr/>
            </p:nvSpPr>
            <p:spPr>
              <a:xfrm>
                <a:off x="5786446" y="4151569"/>
                <a:ext cx="1357322" cy="679208"/>
              </a:xfrm>
              <a:prstGeom prst="rect">
                <a:avLst/>
              </a:prstGeom>
              <a:ln/>
            </p:spPr>
            <p:style>
              <a:lnRef idx="1">
                <a:schemeClr val="accent5"/>
              </a:lnRef>
              <a:fillRef idx="3">
                <a:schemeClr val="accent5"/>
              </a:fillRef>
              <a:effectRef idx="2">
                <a:schemeClr val="accent5"/>
              </a:effectRef>
              <a:fontRef idx="minor">
                <a:schemeClr val="lt1"/>
              </a:fontRef>
            </p:style>
            <p:txBody>
              <a:bodyPr rtlCol="0" anchor="t"/>
              <a:lstStyle/>
              <a:p>
                <a:pPr algn="ctr"/>
                <a:r>
                  <a:rPr lang="zh-CN" altLang="en-US" sz="750" b="1" dirty="0">
                    <a:solidFill>
                      <a:schemeClr val="bg1"/>
                    </a:solidFill>
                    <a:latin typeface="微软雅黑" pitchFamily="34" charset="-122"/>
                    <a:ea typeface="微软雅黑" pitchFamily="34" charset="-122"/>
                  </a:rPr>
                  <a:t>党团、工会管理</a:t>
                </a:r>
              </a:p>
            </p:txBody>
          </p:sp>
          <p:sp>
            <p:nvSpPr>
              <p:cNvPr id="69" name="矩形 68"/>
              <p:cNvSpPr/>
              <p:nvPr/>
            </p:nvSpPr>
            <p:spPr>
              <a:xfrm>
                <a:off x="3121429" y="4331070"/>
                <a:ext cx="1828851" cy="461665"/>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教职工信息统计</a:t>
                </a:r>
                <a:r>
                  <a:rPr lang="en-US" altLang="zh-CN" sz="600" dirty="0">
                    <a:solidFill>
                      <a:schemeClr val="bg1"/>
                    </a:solidFill>
                    <a:latin typeface="微软雅黑" pitchFamily="34" charset="-122"/>
                    <a:ea typeface="微软雅黑" pitchFamily="34" charset="-122"/>
                  </a:rPr>
                  <a:t>   </a:t>
                </a:r>
              </a:p>
              <a:p>
                <a:r>
                  <a:rPr lang="en-US" altLang="zh-CN" sz="600" dirty="0">
                    <a:solidFill>
                      <a:schemeClr val="bg1"/>
                    </a:solidFill>
                    <a:latin typeface="微软雅黑" pitchFamily="34" charset="-122"/>
                    <a:ea typeface="微软雅黑" pitchFamily="34" charset="-122"/>
                  </a:rPr>
                  <a:t> </a:t>
                </a:r>
                <a:r>
                  <a:rPr lang="zh-CN" altLang="en-US" sz="600" dirty="0">
                    <a:solidFill>
                      <a:schemeClr val="bg1"/>
                    </a:solidFill>
                    <a:latin typeface="微软雅黑" pitchFamily="34" charset="-122"/>
                    <a:ea typeface="微软雅黑" pitchFamily="34" charset="-122"/>
                  </a:rPr>
                  <a:t>场室信息统计</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考勤信息统计    </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其他信息统计</a:t>
                </a:r>
              </a:p>
            </p:txBody>
          </p:sp>
          <p:sp>
            <p:nvSpPr>
              <p:cNvPr id="70" name="矩形 69"/>
              <p:cNvSpPr/>
              <p:nvPr/>
            </p:nvSpPr>
            <p:spPr>
              <a:xfrm>
                <a:off x="4631225" y="4401849"/>
                <a:ext cx="1071603" cy="276999"/>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制度信息管理</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制度信息查询</a:t>
                </a:r>
              </a:p>
            </p:txBody>
          </p:sp>
          <p:sp>
            <p:nvSpPr>
              <p:cNvPr id="71" name="矩形 70"/>
              <p:cNvSpPr/>
              <p:nvPr/>
            </p:nvSpPr>
            <p:spPr>
              <a:xfrm>
                <a:off x="6047994" y="4401849"/>
                <a:ext cx="1216852" cy="369332"/>
              </a:xfrm>
              <a:prstGeom prst="rect">
                <a:avLst/>
              </a:prstGeom>
            </p:spPr>
            <p:txBody>
              <a:bodyPr wrap="square">
                <a:spAutoFit/>
              </a:bodyPr>
              <a:lstStyle/>
              <a:p>
                <a:r>
                  <a:rPr lang="zh-CN" altLang="en-US" sz="600" dirty="0">
                    <a:solidFill>
                      <a:schemeClr val="bg1"/>
                    </a:solidFill>
                    <a:latin typeface="微软雅黑" pitchFamily="34" charset="-122"/>
                    <a:ea typeface="微软雅黑" pitchFamily="34" charset="-122"/>
                  </a:rPr>
                  <a:t>会议记录</a:t>
                </a:r>
                <a:r>
                  <a:rPr lang="en-US" altLang="zh-CN" sz="600" dirty="0">
                    <a:solidFill>
                      <a:schemeClr val="bg1"/>
                    </a:solidFill>
                    <a:latin typeface="微软雅黑" pitchFamily="34" charset="-122"/>
                    <a:ea typeface="微软雅黑" pitchFamily="34" charset="-122"/>
                  </a:rPr>
                  <a:t>   </a:t>
                </a:r>
                <a:r>
                  <a:rPr lang="zh-CN" altLang="en-US" sz="600" dirty="0">
                    <a:solidFill>
                      <a:schemeClr val="bg1"/>
                    </a:solidFill>
                    <a:latin typeface="微软雅黑" pitchFamily="34" charset="-122"/>
                    <a:ea typeface="微软雅黑" pitchFamily="34" charset="-122"/>
                  </a:rPr>
                  <a:t>文档管理</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党团员信息</a:t>
                </a:r>
                <a:endParaRPr lang="en-US" altLang="zh-CN" sz="600" dirty="0">
                  <a:solidFill>
                    <a:schemeClr val="bg1"/>
                  </a:solidFill>
                  <a:latin typeface="微软雅黑" pitchFamily="34" charset="-122"/>
                  <a:ea typeface="微软雅黑" pitchFamily="34" charset="-122"/>
                </a:endParaRPr>
              </a:p>
              <a:p>
                <a:r>
                  <a:rPr lang="zh-CN" altLang="en-US" sz="600" dirty="0">
                    <a:solidFill>
                      <a:schemeClr val="bg1"/>
                    </a:solidFill>
                    <a:latin typeface="微软雅黑" pitchFamily="34" charset="-122"/>
                    <a:ea typeface="微软雅黑" pitchFamily="34" charset="-122"/>
                  </a:rPr>
                  <a:t>支部活动</a:t>
                </a:r>
              </a:p>
            </p:txBody>
          </p:sp>
        </p:grpSp>
        <p:pic>
          <p:nvPicPr>
            <p:cNvPr id="62" name="Picture 19"/>
            <p:cNvPicPr>
              <a:picLocks noChangeAspect="1" noChangeArrowheads="1"/>
            </p:cNvPicPr>
            <p:nvPr/>
          </p:nvPicPr>
          <p:blipFill>
            <a:blip r:embed="rId26" cstate="email">
              <a:clrChange>
                <a:clrFrom>
                  <a:srgbClr val="FFFFFF"/>
                </a:clrFrom>
                <a:clrTo>
                  <a:srgbClr val="FFFFFF">
                    <a:alpha val="0"/>
                  </a:srgbClr>
                </a:clrTo>
              </a:clrChange>
            </a:blip>
            <a:srcRect/>
            <a:stretch>
              <a:fillRect/>
            </a:stretch>
          </p:blipFill>
          <p:spPr bwMode="auto">
            <a:xfrm>
              <a:off x="3000365" y="4171465"/>
              <a:ext cx="172291" cy="308730"/>
            </a:xfrm>
            <a:prstGeom prst="rect">
              <a:avLst/>
            </a:prstGeom>
            <a:noFill/>
            <a:ln w="9525">
              <a:noFill/>
              <a:miter lim="800000"/>
              <a:headEnd/>
              <a:tailEnd/>
            </a:ln>
            <a:effectLst/>
          </p:spPr>
        </p:pic>
        <p:pic>
          <p:nvPicPr>
            <p:cNvPr id="63" name="Picture 15"/>
            <p:cNvPicPr>
              <a:picLocks noChangeAspect="1" noChangeArrowheads="1"/>
            </p:cNvPicPr>
            <p:nvPr/>
          </p:nvPicPr>
          <p:blipFill>
            <a:blip r:embed="rId22" cstate="email">
              <a:clrChange>
                <a:clrFrom>
                  <a:srgbClr val="FFFFFF"/>
                </a:clrFrom>
                <a:clrTo>
                  <a:srgbClr val="FFFFFF">
                    <a:alpha val="0"/>
                  </a:srgbClr>
                </a:clrTo>
              </a:clrChange>
            </a:blip>
            <a:srcRect/>
            <a:stretch>
              <a:fillRect/>
            </a:stretch>
          </p:blipFill>
          <p:spPr bwMode="auto">
            <a:xfrm>
              <a:off x="4458748" y="4171465"/>
              <a:ext cx="225316" cy="204485"/>
            </a:xfrm>
            <a:prstGeom prst="rect">
              <a:avLst/>
            </a:prstGeom>
            <a:noFill/>
            <a:ln w="9525">
              <a:noFill/>
              <a:miter lim="800000"/>
              <a:headEnd/>
              <a:tailEnd/>
            </a:ln>
            <a:effectLst/>
          </p:spPr>
        </p:pic>
        <p:pic>
          <p:nvPicPr>
            <p:cNvPr id="64" name="Picture 11"/>
            <p:cNvPicPr>
              <a:picLocks noChangeAspect="1" noChangeArrowheads="1"/>
            </p:cNvPicPr>
            <p:nvPr/>
          </p:nvPicPr>
          <p:blipFill>
            <a:blip r:embed="rId18" cstate="email">
              <a:clrChange>
                <a:clrFrom>
                  <a:srgbClr val="FFFFFF"/>
                </a:clrFrom>
                <a:clrTo>
                  <a:srgbClr val="FFFFFF">
                    <a:alpha val="0"/>
                  </a:srgbClr>
                </a:clrTo>
              </a:clrChange>
            </a:blip>
            <a:srcRect/>
            <a:stretch>
              <a:fillRect/>
            </a:stretch>
          </p:blipFill>
          <p:spPr bwMode="auto">
            <a:xfrm>
              <a:off x="5829300" y="4171465"/>
              <a:ext cx="214314" cy="354713"/>
            </a:xfrm>
            <a:prstGeom prst="rect">
              <a:avLst/>
            </a:prstGeom>
            <a:noFill/>
            <a:ln w="9525">
              <a:noFill/>
              <a:miter lim="800000"/>
              <a:headEnd/>
              <a:tailEnd/>
            </a:ln>
            <a:effectLst/>
          </p:spPr>
        </p:pic>
      </p:grpSp>
      <p:sp>
        <p:nvSpPr>
          <p:cNvPr id="111" name="圆角矩形 110"/>
          <p:cNvSpPr/>
          <p:nvPr/>
        </p:nvSpPr>
        <p:spPr>
          <a:xfrm>
            <a:off x="7308304" y="843558"/>
            <a:ext cx="1501196" cy="4005751"/>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矩形 111"/>
          <p:cNvSpPr/>
          <p:nvPr/>
        </p:nvSpPr>
        <p:spPr>
          <a:xfrm>
            <a:off x="7445586" y="1085164"/>
            <a:ext cx="1324018" cy="307777"/>
          </a:xfrm>
          <a:prstGeom prst="rect">
            <a:avLst/>
          </a:prstGeom>
        </p:spPr>
        <p:txBody>
          <a:bodyPr wrap="square">
            <a:spAutoFit/>
          </a:bodyPr>
          <a:lstStyle/>
          <a:p>
            <a:r>
              <a:rPr lang="zh-CN" altLang="en-US" sz="1400" dirty="0">
                <a:latin typeface="黑体" pitchFamily="49" charset="-122"/>
                <a:ea typeface="黑体" pitchFamily="49" charset="-122"/>
              </a:rPr>
              <a:t>创新建设</a:t>
            </a:r>
            <a:r>
              <a:rPr lang="zh-CN" altLang="en-US" sz="1400" dirty="0" smtClean="0">
                <a:latin typeface="黑体" pitchFamily="49" charset="-122"/>
                <a:ea typeface="黑体" pitchFamily="49" charset="-122"/>
              </a:rPr>
              <a:t>思路</a:t>
            </a:r>
            <a:endParaRPr lang="zh-CN" altLang="en-US" sz="1400" dirty="0"/>
          </a:p>
        </p:txBody>
      </p:sp>
      <p:sp>
        <p:nvSpPr>
          <p:cNvPr id="113" name="左箭头 112"/>
          <p:cNvSpPr/>
          <p:nvPr/>
        </p:nvSpPr>
        <p:spPr>
          <a:xfrm>
            <a:off x="7152253" y="3005329"/>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矩形 113"/>
          <p:cNvSpPr/>
          <p:nvPr/>
        </p:nvSpPr>
        <p:spPr>
          <a:xfrm>
            <a:off x="7300521" y="2995192"/>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远端办公系统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15" name="左箭头 114"/>
          <p:cNvSpPr/>
          <p:nvPr/>
        </p:nvSpPr>
        <p:spPr>
          <a:xfrm>
            <a:off x="7147602" y="3797572"/>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矩形 115"/>
          <p:cNvSpPr/>
          <p:nvPr/>
        </p:nvSpPr>
        <p:spPr>
          <a:xfrm>
            <a:off x="7295870" y="3787435"/>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办公数据采集分析系统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17" name="左箭头 116"/>
          <p:cNvSpPr/>
          <p:nvPr/>
        </p:nvSpPr>
        <p:spPr>
          <a:xfrm>
            <a:off x="7156283" y="2183664"/>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p:cNvSpPr/>
          <p:nvPr/>
        </p:nvSpPr>
        <p:spPr>
          <a:xfrm>
            <a:off x="7304551" y="2173527"/>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虚拟办公室</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19" name="左箭头 118"/>
          <p:cNvSpPr/>
          <p:nvPr/>
        </p:nvSpPr>
        <p:spPr>
          <a:xfrm>
            <a:off x="7147602" y="1518352"/>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矩形 119"/>
          <p:cNvSpPr/>
          <p:nvPr/>
        </p:nvSpPr>
        <p:spPr>
          <a:xfrm>
            <a:off x="7295870" y="1508215"/>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智慧办公室</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6434193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wipe(down)">
                                      <p:cBhvr>
                                        <p:cTn id="15" dur="500"/>
                                        <p:tgtEl>
                                          <p:spTgt spid="60"/>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right)">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40951" y="496753"/>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（七）创新互联网办公自动化</a:t>
            </a:r>
            <a:endParaRPr lang="zh-CN" altLang="en-US" sz="1400" b="0" dirty="0">
              <a:latin typeface="微软雅黑" panose="020B0503020204020204" pitchFamily="34" charset="-122"/>
              <a:ea typeface="微软雅黑" panose="020B0503020204020204" pitchFamily="34" charset="-122"/>
            </a:endParaRPr>
          </a:p>
        </p:txBody>
      </p:sp>
      <p:pic>
        <p:nvPicPr>
          <p:cNvPr id="3" name="Picture 4" descr="C:\Documents and Settings\kongxj\桌面\图片2.png"/>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860161" y="1412186"/>
            <a:ext cx="4607751" cy="3474173"/>
          </a:xfrm>
          <a:prstGeom prst="rect">
            <a:avLst/>
          </a:prstGeom>
          <a:noFill/>
        </p:spPr>
      </p:pic>
      <p:grpSp>
        <p:nvGrpSpPr>
          <p:cNvPr id="4" name="组合 198"/>
          <p:cNvGrpSpPr/>
          <p:nvPr/>
        </p:nvGrpSpPr>
        <p:grpSpPr>
          <a:xfrm>
            <a:off x="850604" y="1654427"/>
            <a:ext cx="2944393" cy="617294"/>
            <a:chOff x="215788" y="1454390"/>
            <a:chExt cx="3925857" cy="617294"/>
          </a:xfrm>
        </p:grpSpPr>
        <p:sp>
          <p:nvSpPr>
            <p:cNvPr id="5" name="Line 5"/>
            <p:cNvSpPr>
              <a:spLocks noChangeShapeType="1"/>
            </p:cNvSpPr>
            <p:nvPr/>
          </p:nvSpPr>
          <p:spPr bwMode="auto">
            <a:xfrm>
              <a:off x="645113" y="1934841"/>
              <a:ext cx="3426789" cy="0"/>
            </a:xfrm>
            <a:prstGeom prst="line">
              <a:avLst/>
            </a:prstGeom>
            <a:noFill/>
            <a:ln w="3175" cap="rnd">
              <a:solidFill>
                <a:schemeClr val="tx1"/>
              </a:solidFill>
              <a:prstDash val="sysDot"/>
              <a:round/>
              <a:headEnd/>
              <a:tailEnd/>
            </a:ln>
          </p:spPr>
          <p:txBody>
            <a:bodyPr wrap="none" lIns="69287" tIns="34643" rIns="69287" bIns="34643" anchor="ctr"/>
            <a:lstStyle/>
            <a:p>
              <a:endParaRPr lang="zh-CN" altLang="en-US" sz="900"/>
            </a:p>
          </p:txBody>
        </p:sp>
        <p:sp>
          <p:nvSpPr>
            <p:cNvPr id="6" name="AutoShape 7"/>
            <p:cNvSpPr>
              <a:spLocks noChangeArrowheads="1"/>
            </p:cNvSpPr>
            <p:nvPr/>
          </p:nvSpPr>
          <p:spPr bwMode="gray">
            <a:xfrm>
              <a:off x="215788" y="1454390"/>
              <a:ext cx="710528" cy="617294"/>
            </a:xfrm>
            <a:prstGeom prst="diamond">
              <a:avLst/>
            </a:prstGeom>
            <a:gradFill rotWithShape="1">
              <a:gsLst>
                <a:gs pos="0">
                  <a:schemeClr val="accent1">
                    <a:gamma/>
                    <a:shade val="46275"/>
                    <a:invGamma/>
                  </a:schemeClr>
                </a:gs>
                <a:gs pos="100000">
                  <a:schemeClr val="accent1"/>
                </a:gs>
              </a:gsLst>
              <a:lin ang="2700000" scaled="1"/>
            </a:gradFill>
            <a:ln w="9525" algn="ctr">
              <a:miter lim="800000"/>
              <a:headEnd/>
              <a:tailEnd/>
            </a:ln>
            <a:effectLst/>
            <a:scene3d>
              <a:camera prst="legacyPerspectiveBottom">
                <a:rot lat="19499999" lon="0" rev="0"/>
              </a:camera>
              <a:lightRig rig="legacyNormal4" dir="b"/>
            </a:scene3d>
            <a:sp3d extrusionH="100000" prstMaterial="legacyMatte">
              <a:bevelT w="13500" h="13500" prst="angle"/>
              <a:bevelB w="13500" h="13500" prst="angle"/>
              <a:extrusionClr>
                <a:schemeClr val="accent1"/>
              </a:extrusionClr>
            </a:sp3d>
          </p:spPr>
          <p:txBody>
            <a:bodyPr wrap="none" lIns="69287" tIns="34643" rIns="69287" bIns="34643" anchor="ctr">
              <a:flatTx/>
            </a:bodyPr>
            <a:lstStyle/>
            <a:p>
              <a:pPr>
                <a:defRPr/>
              </a:pPr>
              <a:endParaRPr lang="zh-CN" altLang="en-US" sz="900"/>
            </a:p>
          </p:txBody>
        </p:sp>
        <p:sp>
          <p:nvSpPr>
            <p:cNvPr id="7" name="TextBox 148"/>
            <p:cNvSpPr txBox="1"/>
            <p:nvPr/>
          </p:nvSpPr>
          <p:spPr>
            <a:xfrm>
              <a:off x="1031199" y="1709790"/>
              <a:ext cx="3110446" cy="208462"/>
            </a:xfrm>
            <a:prstGeom prst="rect">
              <a:avLst/>
            </a:prstGeom>
            <a:noFill/>
          </p:spPr>
          <p:txBody>
            <a:bodyPr wrap="none" lIns="69287" tIns="34643" rIns="69287" bIns="34643">
              <a:spAutoFit/>
            </a:bodyPr>
            <a:lstStyle/>
            <a:p>
              <a:pPr>
                <a:defRPr/>
              </a:pPr>
              <a:r>
                <a:rPr lang="zh-CN" altLang="en-US" sz="900" b="1" dirty="0">
                  <a:ln w="19050">
                    <a:noFill/>
                    <a:prstDash val="solid"/>
                  </a:ln>
                  <a:solidFill>
                    <a:schemeClr val="tx2">
                      <a:lumMod val="75000"/>
                    </a:schemeClr>
                  </a:solidFill>
                  <a:latin typeface="微软雅黑" pitchFamily="34" charset="-122"/>
                  <a:ea typeface="微软雅黑" pitchFamily="34" charset="-122"/>
                </a:rPr>
                <a:t>多元化的教职工沟通、共享及协同办公方式</a:t>
              </a:r>
            </a:p>
          </p:txBody>
        </p:sp>
      </p:grpSp>
      <p:grpSp>
        <p:nvGrpSpPr>
          <p:cNvPr id="8" name="组合 199"/>
          <p:cNvGrpSpPr/>
          <p:nvPr/>
        </p:nvGrpSpPr>
        <p:grpSpPr>
          <a:xfrm>
            <a:off x="842709" y="1299540"/>
            <a:ext cx="2899980" cy="700753"/>
            <a:chOff x="205262" y="1099502"/>
            <a:chExt cx="3866640" cy="700753"/>
          </a:xfrm>
        </p:grpSpPr>
        <p:sp>
          <p:nvSpPr>
            <p:cNvPr id="10" name="Line 4"/>
            <p:cNvSpPr>
              <a:spLocks noChangeShapeType="1"/>
            </p:cNvSpPr>
            <p:nvPr/>
          </p:nvSpPr>
          <p:spPr bwMode="auto">
            <a:xfrm>
              <a:off x="645113" y="1641608"/>
              <a:ext cx="3426789" cy="0"/>
            </a:xfrm>
            <a:prstGeom prst="line">
              <a:avLst/>
            </a:prstGeom>
            <a:noFill/>
            <a:ln w="3175" cap="rnd">
              <a:solidFill>
                <a:schemeClr val="tx1"/>
              </a:solidFill>
              <a:prstDash val="sysDot"/>
              <a:round/>
              <a:headEnd/>
              <a:tailEnd/>
            </a:ln>
          </p:spPr>
          <p:txBody>
            <a:bodyPr wrap="none" lIns="69287" tIns="34643" rIns="69287" bIns="34643" anchor="ctr"/>
            <a:lstStyle/>
            <a:p>
              <a:endParaRPr lang="zh-CN" altLang="en-US" sz="900"/>
            </a:p>
          </p:txBody>
        </p:sp>
        <p:sp>
          <p:nvSpPr>
            <p:cNvPr id="11" name="AutoShape 8"/>
            <p:cNvSpPr>
              <a:spLocks noChangeArrowheads="1"/>
            </p:cNvSpPr>
            <p:nvPr/>
          </p:nvSpPr>
          <p:spPr bwMode="gray">
            <a:xfrm>
              <a:off x="205262" y="1099502"/>
              <a:ext cx="742107" cy="700753"/>
            </a:xfrm>
            <a:prstGeom prst="diamond">
              <a:avLst/>
            </a:prstGeom>
            <a:gradFill rotWithShape="1">
              <a:gsLst>
                <a:gs pos="0">
                  <a:schemeClr val="accent2">
                    <a:gamma/>
                    <a:shade val="46275"/>
                    <a:invGamma/>
                  </a:schemeClr>
                </a:gs>
                <a:gs pos="100000">
                  <a:schemeClr val="accent2"/>
                </a:gs>
              </a:gsLst>
              <a:lin ang="2700000" scaled="1"/>
            </a:gradFill>
            <a:ln w="9525" algn="ctr">
              <a:miter lim="800000"/>
              <a:headEnd/>
              <a:tailEnd/>
            </a:ln>
            <a:effectLst/>
            <a:scene3d>
              <a:camera prst="legacyPerspectiveBottom">
                <a:rot lat="19199999" lon="0" rev="0"/>
              </a:camera>
              <a:lightRig rig="legacyNormal4" dir="b"/>
            </a:scene3d>
            <a:sp3d extrusionH="100000" prstMaterial="legacyMatte">
              <a:bevelT w="13500" h="13500" prst="angle"/>
              <a:bevelB w="13500" h="13500" prst="angle"/>
              <a:extrusionClr>
                <a:schemeClr val="accent2"/>
              </a:extrusionClr>
            </a:sp3d>
          </p:spPr>
          <p:txBody>
            <a:bodyPr wrap="none" lIns="69287" tIns="34643" rIns="69287" bIns="34643" anchor="ctr">
              <a:flatTx/>
            </a:bodyPr>
            <a:lstStyle/>
            <a:p>
              <a:pPr>
                <a:defRPr/>
              </a:pPr>
              <a:endParaRPr lang="zh-CN" altLang="en-US" sz="900"/>
            </a:p>
          </p:txBody>
        </p:sp>
        <p:sp>
          <p:nvSpPr>
            <p:cNvPr id="12" name="TextBox 147"/>
            <p:cNvSpPr txBox="1"/>
            <p:nvPr/>
          </p:nvSpPr>
          <p:spPr>
            <a:xfrm>
              <a:off x="1040361" y="1388855"/>
              <a:ext cx="2494893" cy="208462"/>
            </a:xfrm>
            <a:prstGeom prst="rect">
              <a:avLst/>
            </a:prstGeom>
            <a:noFill/>
          </p:spPr>
          <p:txBody>
            <a:bodyPr wrap="none" lIns="69287" tIns="34643" rIns="69287" bIns="34643">
              <a:spAutoFit/>
            </a:bodyPr>
            <a:lstStyle/>
            <a:p>
              <a:pPr>
                <a:defRPr/>
              </a:pPr>
              <a:r>
                <a:rPr lang="zh-CN" altLang="en-US" sz="900" b="1" dirty="0">
                  <a:ln w="19050">
                    <a:noFill/>
                    <a:prstDash val="solid"/>
                  </a:ln>
                  <a:solidFill>
                    <a:schemeClr val="accent2">
                      <a:lumMod val="75000"/>
                    </a:schemeClr>
                  </a:solidFill>
                  <a:latin typeface="微软雅黑" pitchFamily="34" charset="-122"/>
                  <a:ea typeface="微软雅黑" pitchFamily="34" charset="-122"/>
                </a:rPr>
                <a:t>强大的表单工具和审批流处理功能</a:t>
              </a:r>
            </a:p>
          </p:txBody>
        </p:sp>
      </p:grpSp>
      <p:grpSp>
        <p:nvGrpSpPr>
          <p:cNvPr id="13" name="组合 200"/>
          <p:cNvGrpSpPr/>
          <p:nvPr/>
        </p:nvGrpSpPr>
        <p:grpSpPr>
          <a:xfrm>
            <a:off x="822408" y="936382"/>
            <a:ext cx="2920281" cy="718798"/>
            <a:chOff x="178194" y="736344"/>
            <a:chExt cx="3893708" cy="718798"/>
          </a:xfrm>
        </p:grpSpPr>
        <p:sp>
          <p:nvSpPr>
            <p:cNvPr id="14" name="Line 3"/>
            <p:cNvSpPr>
              <a:spLocks noChangeShapeType="1"/>
            </p:cNvSpPr>
            <p:nvPr/>
          </p:nvSpPr>
          <p:spPr bwMode="auto">
            <a:xfrm>
              <a:off x="645113" y="1298750"/>
              <a:ext cx="3426789" cy="0"/>
            </a:xfrm>
            <a:prstGeom prst="line">
              <a:avLst/>
            </a:prstGeom>
            <a:noFill/>
            <a:ln w="3175" cap="rnd">
              <a:solidFill>
                <a:schemeClr val="tx1"/>
              </a:solidFill>
              <a:prstDash val="sysDot"/>
              <a:round/>
              <a:headEnd/>
              <a:tailEnd/>
            </a:ln>
          </p:spPr>
          <p:txBody>
            <a:bodyPr wrap="none" lIns="69287" tIns="34643" rIns="69287" bIns="34643" anchor="ctr"/>
            <a:lstStyle/>
            <a:p>
              <a:endParaRPr lang="zh-CN" altLang="en-US" sz="900"/>
            </a:p>
          </p:txBody>
        </p:sp>
        <p:sp>
          <p:nvSpPr>
            <p:cNvPr id="15" name="AutoShape 9"/>
            <p:cNvSpPr>
              <a:spLocks noChangeArrowheads="1"/>
            </p:cNvSpPr>
            <p:nvPr/>
          </p:nvSpPr>
          <p:spPr bwMode="gray">
            <a:xfrm>
              <a:off x="178194" y="736344"/>
              <a:ext cx="796242" cy="718798"/>
            </a:xfrm>
            <a:prstGeom prst="diamond">
              <a:avLst/>
            </a:prstGeom>
            <a:gradFill rotWithShape="1">
              <a:gsLst>
                <a:gs pos="0">
                  <a:schemeClr val="accent1">
                    <a:gamma/>
                    <a:shade val="46275"/>
                    <a:invGamma/>
                  </a:schemeClr>
                </a:gs>
                <a:gs pos="100000">
                  <a:schemeClr val="accent1"/>
                </a:gs>
              </a:gsLst>
              <a:lin ang="2700000" scaled="1"/>
            </a:gradFill>
            <a:ln w="9525" algn="ctr">
              <a:miter lim="800000"/>
              <a:headEnd/>
              <a:tailEnd/>
            </a:ln>
            <a:effectLst/>
            <a:scene3d>
              <a:camera prst="legacyPerspectiveBottom">
                <a:rot lat="18900000" lon="0" rev="0"/>
              </a:camera>
              <a:lightRig rig="legacyNormal4" dir="b"/>
            </a:scene3d>
            <a:sp3d extrusionH="100000" prstMaterial="legacyMatte">
              <a:bevelT w="13500" h="13500" prst="angle"/>
              <a:bevelB w="13500" h="13500" prst="angle"/>
              <a:extrusionClr>
                <a:schemeClr val="accent1"/>
              </a:extrusionClr>
            </a:sp3d>
          </p:spPr>
          <p:txBody>
            <a:bodyPr wrap="none" lIns="69287" tIns="34643" rIns="69287" bIns="34643" anchor="ctr">
              <a:flatTx/>
            </a:bodyPr>
            <a:lstStyle/>
            <a:p>
              <a:pPr>
                <a:defRPr/>
              </a:pPr>
              <a:endParaRPr lang="zh-CN" altLang="en-US" sz="900"/>
            </a:p>
          </p:txBody>
        </p:sp>
        <p:sp>
          <p:nvSpPr>
            <p:cNvPr id="16" name="TextBox 146"/>
            <p:cNvSpPr txBox="1"/>
            <p:nvPr/>
          </p:nvSpPr>
          <p:spPr>
            <a:xfrm>
              <a:off x="1040898" y="1044240"/>
              <a:ext cx="2648783" cy="208462"/>
            </a:xfrm>
            <a:prstGeom prst="rect">
              <a:avLst/>
            </a:prstGeom>
            <a:noFill/>
          </p:spPr>
          <p:txBody>
            <a:bodyPr wrap="none" lIns="69287" tIns="34643" rIns="69287" bIns="34643">
              <a:spAutoFit/>
            </a:bodyPr>
            <a:lstStyle/>
            <a:p>
              <a:pPr>
                <a:defRPr/>
              </a:pPr>
              <a:r>
                <a:rPr lang="zh-CN" altLang="en-US" sz="900" b="1" dirty="0">
                  <a:ln w="19050">
                    <a:noFill/>
                    <a:prstDash val="solid"/>
                  </a:ln>
                  <a:solidFill>
                    <a:schemeClr val="tx2">
                      <a:lumMod val="75000"/>
                    </a:schemeClr>
                  </a:solidFill>
                  <a:latin typeface="微软雅黑" pitchFamily="34" charset="-122"/>
                  <a:ea typeface="微软雅黑" pitchFamily="34" charset="-122"/>
                </a:rPr>
                <a:t>创造集成的办公环境，实现资源整合</a:t>
              </a:r>
            </a:p>
          </p:txBody>
        </p:sp>
      </p:grpSp>
      <p:grpSp>
        <p:nvGrpSpPr>
          <p:cNvPr id="17" name="组合 202"/>
          <p:cNvGrpSpPr/>
          <p:nvPr/>
        </p:nvGrpSpPr>
        <p:grpSpPr>
          <a:xfrm>
            <a:off x="780114" y="936382"/>
            <a:ext cx="341166" cy="1290979"/>
            <a:chOff x="121804" y="736344"/>
            <a:chExt cx="454888" cy="1290979"/>
          </a:xfrm>
        </p:grpSpPr>
        <p:sp>
          <p:nvSpPr>
            <p:cNvPr id="18" name="Freeform 11"/>
            <p:cNvSpPr>
              <a:spLocks/>
            </p:cNvSpPr>
            <p:nvPr/>
          </p:nvSpPr>
          <p:spPr bwMode="gray">
            <a:xfrm>
              <a:off x="121804" y="773561"/>
              <a:ext cx="454888" cy="1253762"/>
            </a:xfrm>
            <a:custGeom>
              <a:avLst/>
              <a:gdLst>
                <a:gd name="T0" fmla="*/ 0 w 605"/>
                <a:gd name="T1" fmla="*/ 0 h 2165"/>
                <a:gd name="T2" fmla="*/ 2147483647 w 605"/>
                <a:gd name="T3" fmla="*/ 2147483647 h 2165"/>
                <a:gd name="T4" fmla="*/ 2147483647 w 605"/>
                <a:gd name="T5" fmla="*/ 2147483647 h 2165"/>
                <a:gd name="T6" fmla="*/ 2147483647 w 605"/>
                <a:gd name="T7" fmla="*/ 2147483647 h 2165"/>
                <a:gd name="T8" fmla="*/ 0 w 605"/>
                <a:gd name="T9" fmla="*/ 0 h 2165"/>
                <a:gd name="T10" fmla="*/ 0 60000 65536"/>
                <a:gd name="T11" fmla="*/ 0 60000 65536"/>
                <a:gd name="T12" fmla="*/ 0 60000 65536"/>
                <a:gd name="T13" fmla="*/ 0 60000 65536"/>
                <a:gd name="T14" fmla="*/ 0 60000 65536"/>
                <a:gd name="T15" fmla="*/ 0 w 605"/>
                <a:gd name="T16" fmla="*/ 0 h 2165"/>
                <a:gd name="T17" fmla="*/ 605 w 605"/>
                <a:gd name="T18" fmla="*/ 2165 h 2165"/>
              </a:gdLst>
              <a:ahLst/>
              <a:cxnLst>
                <a:cxn ang="T10">
                  <a:pos x="T0" y="T1"/>
                </a:cxn>
                <a:cxn ang="T11">
                  <a:pos x="T2" y="T3"/>
                </a:cxn>
                <a:cxn ang="T12">
                  <a:pos x="T4" y="T5"/>
                </a:cxn>
                <a:cxn ang="T13">
                  <a:pos x="T6" y="T7"/>
                </a:cxn>
                <a:cxn ang="T14">
                  <a:pos x="T8" y="T9"/>
                </a:cxn>
              </a:cxnLst>
              <a:rect l="T15" t="T16" r="T17" b="T18"/>
              <a:pathLst>
                <a:path w="605" h="2165">
                  <a:moveTo>
                    <a:pt x="0" y="0"/>
                  </a:moveTo>
                  <a:lnTo>
                    <a:pt x="126" y="1854"/>
                  </a:lnTo>
                  <a:lnTo>
                    <a:pt x="600" y="2165"/>
                  </a:lnTo>
                  <a:lnTo>
                    <a:pt x="605" y="255"/>
                  </a:lnTo>
                  <a:lnTo>
                    <a:pt x="0" y="0"/>
                  </a:lnTo>
                  <a:close/>
                </a:path>
              </a:pathLst>
            </a:custGeom>
            <a:solidFill>
              <a:srgbClr val="EAEAEA">
                <a:alpha val="50195"/>
              </a:srgbClr>
            </a:solidFill>
            <a:ln w="9525">
              <a:noFill/>
              <a:round/>
              <a:headEnd/>
              <a:tailEnd/>
            </a:ln>
          </p:spPr>
          <p:txBody>
            <a:bodyPr wrap="none" lIns="69287" tIns="34643" rIns="69287" bIns="34643" anchor="ctr"/>
            <a:lstStyle/>
            <a:p>
              <a:endParaRPr lang="zh-CN" altLang="en-US" sz="900"/>
            </a:p>
          </p:txBody>
        </p:sp>
        <p:sp>
          <p:nvSpPr>
            <p:cNvPr id="19" name="Line 19"/>
            <p:cNvSpPr>
              <a:spLocks noChangeShapeType="1"/>
            </p:cNvSpPr>
            <p:nvPr/>
          </p:nvSpPr>
          <p:spPr bwMode="gray">
            <a:xfrm flipV="1">
              <a:off x="128753" y="736344"/>
              <a:ext cx="4899" cy="1119933"/>
            </a:xfrm>
            <a:prstGeom prst="line">
              <a:avLst/>
            </a:prstGeom>
            <a:noFill/>
            <a:ln w="9525">
              <a:solidFill>
                <a:schemeClr val="tx1"/>
              </a:solidFill>
              <a:round/>
              <a:headEnd type="triangle" w="med" len="med"/>
              <a:tailEnd type="triangle" w="med" len="med"/>
            </a:ln>
          </p:spPr>
          <p:txBody>
            <a:bodyPr wrap="none" lIns="69287" tIns="34643" rIns="69287" bIns="34643" anchor="ctr"/>
            <a:lstStyle/>
            <a:p>
              <a:endParaRPr lang="zh-CN" altLang="en-US" sz="900"/>
            </a:p>
          </p:txBody>
        </p:sp>
      </p:grpSp>
      <p:sp>
        <p:nvSpPr>
          <p:cNvPr id="20" name="下箭头 19"/>
          <p:cNvSpPr/>
          <p:nvPr/>
        </p:nvSpPr>
        <p:spPr>
          <a:xfrm>
            <a:off x="1395945" y="2168200"/>
            <a:ext cx="223749" cy="40825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p>
        </p:txBody>
      </p:sp>
      <p:sp>
        <p:nvSpPr>
          <p:cNvPr id="21" name="下箭头 20"/>
          <p:cNvSpPr/>
          <p:nvPr/>
        </p:nvSpPr>
        <p:spPr>
          <a:xfrm>
            <a:off x="2092467" y="2227361"/>
            <a:ext cx="157352" cy="1756592"/>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1350"/>
          </a:p>
        </p:txBody>
      </p:sp>
      <p:sp>
        <p:nvSpPr>
          <p:cNvPr id="22" name="下箭头 21"/>
          <p:cNvSpPr/>
          <p:nvPr/>
        </p:nvSpPr>
        <p:spPr>
          <a:xfrm>
            <a:off x="2842566" y="2168199"/>
            <a:ext cx="144528" cy="110137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p>
        </p:txBody>
      </p:sp>
      <p:sp>
        <p:nvSpPr>
          <p:cNvPr id="23" name="下箭头 22"/>
          <p:cNvSpPr/>
          <p:nvPr/>
        </p:nvSpPr>
        <p:spPr>
          <a:xfrm>
            <a:off x="3485507" y="2184504"/>
            <a:ext cx="221821" cy="227814"/>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1350"/>
          </a:p>
        </p:txBody>
      </p:sp>
      <p:grpSp>
        <p:nvGrpSpPr>
          <p:cNvPr id="24" name="组合 246"/>
          <p:cNvGrpSpPr/>
          <p:nvPr/>
        </p:nvGrpSpPr>
        <p:grpSpPr>
          <a:xfrm>
            <a:off x="4244645" y="2508628"/>
            <a:ext cx="2994274" cy="1936031"/>
            <a:chOff x="4741176" y="2499985"/>
            <a:chExt cx="3992365" cy="1936031"/>
          </a:xfrm>
        </p:grpSpPr>
        <p:sp>
          <p:nvSpPr>
            <p:cNvPr id="25" name="Line 11"/>
            <p:cNvSpPr>
              <a:spLocks noChangeShapeType="1"/>
            </p:cNvSpPr>
            <p:nvPr/>
          </p:nvSpPr>
          <p:spPr bwMode="gray">
            <a:xfrm flipV="1">
              <a:off x="4874625" y="3289562"/>
              <a:ext cx="1851107" cy="64703"/>
            </a:xfrm>
            <a:prstGeom prst="line">
              <a:avLst/>
            </a:prstGeom>
            <a:noFill/>
            <a:ln w="76200">
              <a:solidFill>
                <a:schemeClr val="bg2"/>
              </a:solidFill>
              <a:round/>
              <a:headEnd/>
              <a:tailEnd/>
            </a:ln>
          </p:spPr>
          <p:txBody>
            <a:bodyPr wrap="none" anchor="ctr"/>
            <a:lstStyle/>
            <a:p>
              <a:endParaRPr lang="zh-CN" altLang="en-US" sz="900">
                <a:latin typeface="微软雅黑" pitchFamily="34" charset="-122"/>
                <a:ea typeface="微软雅黑" pitchFamily="34" charset="-122"/>
              </a:endParaRPr>
            </a:p>
          </p:txBody>
        </p:sp>
        <p:grpSp>
          <p:nvGrpSpPr>
            <p:cNvPr id="26" name="组合 245"/>
            <p:cNvGrpSpPr/>
            <p:nvPr/>
          </p:nvGrpSpPr>
          <p:grpSpPr>
            <a:xfrm>
              <a:off x="4741176" y="2499985"/>
              <a:ext cx="3992365" cy="1936031"/>
              <a:chOff x="4741176" y="2499985"/>
              <a:chExt cx="3992365" cy="1936031"/>
            </a:xfrm>
          </p:grpSpPr>
          <p:sp>
            <p:nvSpPr>
              <p:cNvPr id="27" name="Line 5"/>
              <p:cNvSpPr>
                <a:spLocks noChangeShapeType="1"/>
              </p:cNvSpPr>
              <p:nvPr/>
            </p:nvSpPr>
            <p:spPr bwMode="gray">
              <a:xfrm>
                <a:off x="5892684" y="2600072"/>
                <a:ext cx="579292" cy="753182"/>
              </a:xfrm>
              <a:prstGeom prst="line">
                <a:avLst/>
              </a:prstGeom>
              <a:noFill/>
              <a:ln w="76200">
                <a:solidFill>
                  <a:srgbClr val="B2B2B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28" name="Oval 6"/>
              <p:cNvSpPr>
                <a:spLocks noChangeArrowheads="1"/>
              </p:cNvSpPr>
              <p:nvPr/>
            </p:nvSpPr>
            <p:spPr bwMode="gray">
              <a:xfrm>
                <a:off x="5755190" y="3057036"/>
                <a:ext cx="2425345" cy="970543"/>
              </a:xfrm>
              <a:prstGeom prst="ellipse">
                <a:avLst/>
              </a:prstGeom>
              <a:gradFill rotWithShape="1">
                <a:gsLst>
                  <a:gs pos="0">
                    <a:schemeClr val="bg2"/>
                  </a:gs>
                  <a:gs pos="100000">
                    <a:schemeClr val="bg2">
                      <a:gamma/>
                      <a:tint val="0"/>
                      <a:invGamma/>
                    </a:schemeClr>
                  </a:gs>
                </a:gsLst>
                <a:lin ang="2700000" scaled="1"/>
              </a:gradFill>
              <a:ln w="9525" algn="ctr">
                <a:noFill/>
                <a:round/>
                <a:headEnd/>
                <a:tailEnd/>
              </a:ln>
              <a:effectLst/>
            </p:spPr>
            <p:txBody>
              <a:bodyPr wrap="none" anchor="ctr"/>
              <a:lstStyle/>
              <a:p>
                <a:pPr>
                  <a:defRPr/>
                </a:pPr>
                <a:endParaRPr lang="zh-CN" altLang="en-US" sz="900">
                  <a:latin typeface="微软雅黑" pitchFamily="34" charset="-122"/>
                  <a:ea typeface="微软雅黑" pitchFamily="34" charset="-122"/>
                </a:endParaRPr>
              </a:p>
            </p:txBody>
          </p:sp>
          <p:sp>
            <p:nvSpPr>
              <p:cNvPr id="29" name="Line 7"/>
              <p:cNvSpPr>
                <a:spLocks noChangeShapeType="1"/>
              </p:cNvSpPr>
              <p:nvPr/>
            </p:nvSpPr>
            <p:spPr bwMode="gray">
              <a:xfrm flipH="1">
                <a:off x="6703491" y="2526270"/>
                <a:ext cx="726896" cy="785534"/>
              </a:xfrm>
              <a:prstGeom prst="line">
                <a:avLst/>
              </a:prstGeom>
              <a:noFill/>
              <a:ln w="76200">
                <a:solidFill>
                  <a:srgbClr val="B2B2B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30" name="Line 8"/>
              <p:cNvSpPr>
                <a:spLocks noChangeShapeType="1"/>
              </p:cNvSpPr>
              <p:nvPr/>
            </p:nvSpPr>
            <p:spPr bwMode="gray">
              <a:xfrm flipH="1">
                <a:off x="6703491" y="3205650"/>
                <a:ext cx="1961304" cy="83912"/>
              </a:xfrm>
              <a:prstGeom prst="line">
                <a:avLst/>
              </a:prstGeom>
              <a:noFill/>
              <a:ln w="76200">
                <a:solidFill>
                  <a:srgbClr val="B2B2B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31" name="Line 9"/>
              <p:cNvSpPr>
                <a:spLocks noChangeShapeType="1"/>
              </p:cNvSpPr>
              <p:nvPr/>
            </p:nvSpPr>
            <p:spPr bwMode="gray">
              <a:xfrm flipH="1" flipV="1">
                <a:off x="6725732" y="3289562"/>
                <a:ext cx="837093" cy="912917"/>
              </a:xfrm>
              <a:prstGeom prst="line">
                <a:avLst/>
              </a:prstGeom>
              <a:noFill/>
              <a:ln w="76200">
                <a:solidFill>
                  <a:schemeClr val="bg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32" name="Line 10"/>
              <p:cNvSpPr>
                <a:spLocks noChangeShapeType="1"/>
              </p:cNvSpPr>
              <p:nvPr/>
            </p:nvSpPr>
            <p:spPr bwMode="gray">
              <a:xfrm flipV="1">
                <a:off x="5558049" y="3289562"/>
                <a:ext cx="1167684" cy="1040301"/>
              </a:xfrm>
              <a:prstGeom prst="line">
                <a:avLst/>
              </a:prstGeom>
              <a:noFill/>
              <a:ln w="76200">
                <a:solidFill>
                  <a:schemeClr val="bg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33" name="Oval 13"/>
              <p:cNvSpPr>
                <a:spLocks noChangeArrowheads="1"/>
              </p:cNvSpPr>
              <p:nvPr/>
            </p:nvSpPr>
            <p:spPr bwMode="gray">
              <a:xfrm rot="21257365">
                <a:off x="4763417" y="2504028"/>
                <a:ext cx="3970124" cy="1931988"/>
              </a:xfrm>
              <a:prstGeom prst="ellipse">
                <a:avLst/>
              </a:prstGeom>
              <a:noFill/>
              <a:ln w="57150" algn="ctr">
                <a:solidFill>
                  <a:schemeClr val="bg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34" name="Oval 14"/>
              <p:cNvSpPr>
                <a:spLocks noChangeArrowheads="1"/>
              </p:cNvSpPr>
              <p:nvPr/>
            </p:nvSpPr>
            <p:spPr bwMode="gray">
              <a:xfrm rot="21257365">
                <a:off x="4741176" y="2499985"/>
                <a:ext cx="3980234" cy="1913790"/>
              </a:xfrm>
              <a:prstGeom prst="ellipse">
                <a:avLst/>
              </a:prstGeom>
              <a:noFill/>
              <a:ln w="38100" algn="ctr">
                <a:solidFill>
                  <a:schemeClr val="bg2"/>
                </a:solidFill>
                <a:round/>
                <a:headEnd/>
                <a:tailEnd/>
              </a:ln>
            </p:spPr>
            <p:txBody>
              <a:bodyPr wrap="none" anchor="ctr"/>
              <a:lstStyle/>
              <a:p>
                <a:endParaRPr lang="zh-CN" altLang="en-US" sz="900">
                  <a:latin typeface="微软雅黑" pitchFamily="34" charset="-122"/>
                  <a:ea typeface="微软雅黑" pitchFamily="34" charset="-122"/>
                </a:endParaRPr>
              </a:p>
            </p:txBody>
          </p:sp>
        </p:grpSp>
      </p:grpSp>
      <p:grpSp>
        <p:nvGrpSpPr>
          <p:cNvPr id="35" name="组合 244"/>
          <p:cNvGrpSpPr/>
          <p:nvPr/>
        </p:nvGrpSpPr>
        <p:grpSpPr>
          <a:xfrm>
            <a:off x="4873981" y="2747219"/>
            <a:ext cx="1635515" cy="1048389"/>
            <a:chOff x="5580290" y="2738576"/>
            <a:chExt cx="2180687" cy="1048389"/>
          </a:xfrm>
        </p:grpSpPr>
        <p:sp>
          <p:nvSpPr>
            <p:cNvPr id="36" name="Oval 12"/>
            <p:cNvSpPr>
              <a:spLocks noChangeArrowheads="1"/>
            </p:cNvSpPr>
            <p:nvPr/>
          </p:nvSpPr>
          <p:spPr bwMode="gray">
            <a:xfrm rot="21182673">
              <a:off x="5580290" y="2738576"/>
              <a:ext cx="2180687" cy="1048389"/>
            </a:xfrm>
            <a:prstGeom prst="ellipse">
              <a:avLst/>
            </a:prstGeom>
            <a:gradFill rotWithShape="1">
              <a:gsLst>
                <a:gs pos="0">
                  <a:srgbClr val="008080"/>
                </a:gs>
                <a:gs pos="100000">
                  <a:srgbClr val="99FFCC"/>
                </a:gs>
              </a:gsLst>
              <a:lin ang="2700000" scaled="1"/>
            </a:gradFill>
            <a:ln w="9525">
              <a:round/>
              <a:headEnd/>
              <a:tailEnd/>
            </a:ln>
            <a:scene3d>
              <a:camera prst="legacyPerspectiveBottom"/>
              <a:lightRig rig="legacyFlat1" dir="t"/>
            </a:scene3d>
            <a:sp3d extrusionH="887400" prstMaterial="legacyMatte">
              <a:bevelT w="13500" h="13500" prst="angle"/>
              <a:bevelB w="13500" h="13500" prst="angle"/>
              <a:extrusionClr>
                <a:srgbClr val="009999"/>
              </a:extrusionClr>
            </a:sp3d>
          </p:spPr>
          <p:txBody>
            <a:bodyPr wrap="none" anchor="ctr">
              <a:flatTx/>
            </a:bodyPr>
            <a:lstStyle/>
            <a:p>
              <a:endParaRPr lang="zh-CN" altLang="en-US" sz="900">
                <a:latin typeface="微软雅黑" pitchFamily="34" charset="-122"/>
                <a:ea typeface="微软雅黑" pitchFamily="34" charset="-122"/>
              </a:endParaRPr>
            </a:p>
          </p:txBody>
        </p:sp>
        <p:sp>
          <p:nvSpPr>
            <p:cNvPr id="37" name="Text Box 15"/>
            <p:cNvSpPr txBox="1">
              <a:spLocks noChangeArrowheads="1"/>
            </p:cNvSpPr>
            <p:nvPr/>
          </p:nvSpPr>
          <p:spPr bwMode="gray">
            <a:xfrm>
              <a:off x="6080726" y="2946839"/>
              <a:ext cx="1362803" cy="461665"/>
            </a:xfrm>
            <a:prstGeom prst="rect">
              <a:avLst/>
            </a:prstGeom>
            <a:noFill/>
            <a:ln w="9525" algn="ctr">
              <a:noFill/>
              <a:miter lim="800000"/>
              <a:headEnd/>
              <a:tailEnd/>
            </a:ln>
          </p:spPr>
          <p:txBody>
            <a:bodyPr>
              <a:spAutoFit/>
            </a:bodyPr>
            <a:lstStyle/>
            <a:p>
              <a:pPr eaLnBrk="0" hangingPunct="0"/>
              <a:r>
                <a:rPr lang="zh-CN" altLang="en-US" sz="1200" b="1" dirty="0">
                  <a:solidFill>
                    <a:schemeClr val="accent5">
                      <a:lumMod val="50000"/>
                    </a:schemeClr>
                  </a:solidFill>
                  <a:latin typeface="微软雅黑" pitchFamily="34" charset="-122"/>
                  <a:ea typeface="微软雅黑" pitchFamily="34" charset="-122"/>
                </a:rPr>
                <a:t>办公自动化</a:t>
              </a:r>
              <a:endParaRPr lang="en-US" altLang="zh-CN" sz="1200" b="1" dirty="0">
                <a:solidFill>
                  <a:schemeClr val="accent5">
                    <a:lumMod val="50000"/>
                  </a:schemeClr>
                </a:solidFill>
                <a:latin typeface="微软雅黑" pitchFamily="34" charset="-122"/>
                <a:ea typeface="微软雅黑" pitchFamily="34" charset="-122"/>
              </a:endParaRPr>
            </a:p>
            <a:p>
              <a:pPr eaLnBrk="0" hangingPunct="0"/>
              <a:r>
                <a:rPr lang="zh-CN" altLang="en-US" sz="1200" b="1" dirty="0">
                  <a:solidFill>
                    <a:schemeClr val="accent5">
                      <a:lumMod val="50000"/>
                    </a:schemeClr>
                  </a:solidFill>
                  <a:latin typeface="微软雅黑" pitchFamily="34" charset="-122"/>
                  <a:ea typeface="微软雅黑" pitchFamily="34" charset="-122"/>
                </a:rPr>
                <a:t>的职能范围</a:t>
              </a:r>
              <a:endParaRPr lang="en-US" altLang="zh-CN" sz="1200" b="1" dirty="0">
                <a:solidFill>
                  <a:schemeClr val="accent5">
                    <a:lumMod val="50000"/>
                  </a:schemeClr>
                </a:solidFill>
                <a:latin typeface="微软雅黑" pitchFamily="34" charset="-122"/>
                <a:ea typeface="微软雅黑" pitchFamily="34" charset="-122"/>
              </a:endParaRPr>
            </a:p>
          </p:txBody>
        </p:sp>
      </p:grpSp>
      <p:grpSp>
        <p:nvGrpSpPr>
          <p:cNvPr id="38" name="组合 237"/>
          <p:cNvGrpSpPr/>
          <p:nvPr/>
        </p:nvGrpSpPr>
        <p:grpSpPr>
          <a:xfrm>
            <a:off x="4816355" y="2514693"/>
            <a:ext cx="575501" cy="347260"/>
            <a:chOff x="5503456" y="2506050"/>
            <a:chExt cx="767335" cy="347260"/>
          </a:xfrm>
        </p:grpSpPr>
        <p:grpSp>
          <p:nvGrpSpPr>
            <p:cNvPr id="39" name="Group 19"/>
            <p:cNvGrpSpPr>
              <a:grpSpLocks/>
            </p:cNvGrpSpPr>
            <p:nvPr/>
          </p:nvGrpSpPr>
          <p:grpSpPr bwMode="auto">
            <a:xfrm rot="21274814">
              <a:off x="5513565" y="2506050"/>
              <a:ext cx="746104" cy="275998"/>
              <a:chOff x="3098" y="249"/>
              <a:chExt cx="1959" cy="629"/>
            </a:xfrm>
          </p:grpSpPr>
          <p:sp>
            <p:nvSpPr>
              <p:cNvPr id="41" name="Oval 20"/>
              <p:cNvSpPr>
                <a:spLocks noChangeArrowheads="1"/>
              </p:cNvSpPr>
              <p:nvPr/>
            </p:nvSpPr>
            <p:spPr bwMode="gray">
              <a:xfrm>
                <a:off x="3099" y="297"/>
                <a:ext cx="1958" cy="581"/>
              </a:xfrm>
              <a:prstGeom prst="ellipse">
                <a:avLst/>
              </a:prstGeom>
              <a:gradFill rotWithShape="1">
                <a:gsLst>
                  <a:gs pos="0">
                    <a:srgbClr val="6B6B6B"/>
                  </a:gs>
                  <a:gs pos="50000">
                    <a:srgbClr val="C0C0C0"/>
                  </a:gs>
                  <a:gs pos="100000">
                    <a:srgbClr val="6B6B6B"/>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42" name="Oval 21"/>
              <p:cNvSpPr>
                <a:spLocks noChangeArrowheads="1"/>
              </p:cNvSpPr>
              <p:nvPr/>
            </p:nvSpPr>
            <p:spPr bwMode="gray">
              <a:xfrm>
                <a:off x="3098" y="249"/>
                <a:ext cx="1959" cy="581"/>
              </a:xfrm>
              <a:prstGeom prst="ellipse">
                <a:avLst/>
              </a:prstGeom>
              <a:ln>
                <a:noFill/>
                <a:headEnd/>
                <a:tailEnd/>
              </a:ln>
            </p:spPr>
            <p:style>
              <a:lnRef idx="1">
                <a:schemeClr val="accent4"/>
              </a:lnRef>
              <a:fillRef idx="2">
                <a:schemeClr val="accent4"/>
              </a:fillRef>
              <a:effectRef idx="1">
                <a:schemeClr val="accent4"/>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40" name="Text Box 34"/>
            <p:cNvSpPr txBox="1">
              <a:spLocks noChangeArrowheads="1"/>
            </p:cNvSpPr>
            <p:nvPr/>
          </p:nvSpPr>
          <p:spPr bwMode="gray">
            <a:xfrm>
              <a:off x="5503456" y="2507061"/>
              <a:ext cx="767335" cy="346249"/>
            </a:xfrm>
            <a:prstGeom prst="rect">
              <a:avLst/>
            </a:prstGeom>
            <a:noFill/>
            <a:ln w="9525" algn="ctr">
              <a:noFill/>
              <a:miter lim="800000"/>
              <a:headEnd/>
              <a:tailEnd/>
            </a:ln>
          </p:spPr>
          <p:txBody>
            <a:bodyPr wrap="square">
              <a:spAutoFit/>
            </a:bodyPr>
            <a:lstStyle/>
            <a:p>
              <a:pPr algn="ctr" eaLnBrk="0" hangingPunct="0">
                <a:spcBef>
                  <a:spcPct val="50000"/>
                </a:spcBef>
              </a:pPr>
              <a:r>
                <a:rPr lang="zh-CN" altLang="en-US" sz="825" b="1" dirty="0">
                  <a:latin typeface="微软雅黑" pitchFamily="34" charset="-122"/>
                  <a:ea typeface="微软雅黑" pitchFamily="34" charset="-122"/>
                </a:rPr>
                <a:t>信息传递</a:t>
              </a:r>
              <a:endParaRPr lang="en-US" altLang="zh-CN" sz="825" b="1" dirty="0">
                <a:latin typeface="微软雅黑" pitchFamily="34" charset="-122"/>
                <a:ea typeface="微软雅黑" pitchFamily="34" charset="-122"/>
              </a:endParaRPr>
            </a:p>
          </p:txBody>
        </p:sp>
      </p:grpSp>
      <p:grpSp>
        <p:nvGrpSpPr>
          <p:cNvPr id="43" name="组合 236"/>
          <p:cNvGrpSpPr/>
          <p:nvPr/>
        </p:nvGrpSpPr>
        <p:grpSpPr>
          <a:xfrm>
            <a:off x="5945367" y="2366079"/>
            <a:ext cx="634644" cy="400672"/>
            <a:chOff x="7008807" y="2357436"/>
            <a:chExt cx="846192" cy="400672"/>
          </a:xfrm>
        </p:grpSpPr>
        <p:grpSp>
          <p:nvGrpSpPr>
            <p:cNvPr id="44" name="Group 22"/>
            <p:cNvGrpSpPr>
              <a:grpSpLocks/>
            </p:cNvGrpSpPr>
            <p:nvPr/>
          </p:nvGrpSpPr>
          <p:grpSpPr bwMode="auto">
            <a:xfrm rot="21345289">
              <a:off x="7008807" y="2357436"/>
              <a:ext cx="846192" cy="352833"/>
              <a:chOff x="3098" y="249"/>
              <a:chExt cx="1959" cy="629"/>
            </a:xfrm>
          </p:grpSpPr>
          <p:sp>
            <p:nvSpPr>
              <p:cNvPr id="46" name="Oval 23"/>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47" name="Oval 24"/>
              <p:cNvSpPr>
                <a:spLocks noChangeArrowheads="1"/>
              </p:cNvSpPr>
              <p:nvPr/>
            </p:nvSpPr>
            <p:spPr bwMode="gray">
              <a:xfrm>
                <a:off x="3098" y="249"/>
                <a:ext cx="1959" cy="581"/>
              </a:xfrm>
              <a:prstGeom prst="ellipse">
                <a:avLst/>
              </a:prstGeom>
              <a:ln>
                <a:noFill/>
                <a:headEnd/>
                <a:tailEnd/>
              </a:ln>
            </p:spPr>
            <p:style>
              <a:lnRef idx="1">
                <a:schemeClr val="accent5"/>
              </a:lnRef>
              <a:fillRef idx="2">
                <a:schemeClr val="accent5"/>
              </a:fillRef>
              <a:effectRef idx="1">
                <a:schemeClr val="accent5"/>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45" name="Text Box 35"/>
            <p:cNvSpPr txBox="1">
              <a:spLocks noChangeArrowheads="1"/>
            </p:cNvSpPr>
            <p:nvPr/>
          </p:nvSpPr>
          <p:spPr bwMode="gray">
            <a:xfrm>
              <a:off x="7029027" y="2388776"/>
              <a:ext cx="821928" cy="369332"/>
            </a:xfrm>
            <a:prstGeom prst="rect">
              <a:avLst/>
            </a:prstGeom>
            <a:noFill/>
            <a:ln w="9525" algn="ctr">
              <a:noFill/>
              <a:miter lim="800000"/>
              <a:headEnd/>
              <a:tailEnd/>
            </a:ln>
          </p:spPr>
          <p:txBody>
            <a:bodyPr wrap="square">
              <a:spAutoFit/>
            </a:bodyPr>
            <a:lstStyle/>
            <a:p>
              <a:pPr algn="ctr" eaLnBrk="0" hangingPunct="0">
                <a:spcBef>
                  <a:spcPct val="50000"/>
                </a:spcBef>
              </a:pPr>
              <a:r>
                <a:rPr lang="zh-CN" altLang="en-US" sz="900" b="1" dirty="0">
                  <a:latin typeface="微软雅黑" pitchFamily="34" charset="-122"/>
                  <a:ea typeface="微软雅黑" pitchFamily="34" charset="-122"/>
                </a:rPr>
                <a:t>校内办公</a:t>
              </a:r>
            </a:p>
          </p:txBody>
        </p:sp>
      </p:grpSp>
      <p:grpSp>
        <p:nvGrpSpPr>
          <p:cNvPr id="48" name="组合 238"/>
          <p:cNvGrpSpPr/>
          <p:nvPr/>
        </p:nvGrpSpPr>
        <p:grpSpPr>
          <a:xfrm>
            <a:off x="6724834" y="2938295"/>
            <a:ext cx="821928" cy="578282"/>
            <a:chOff x="8048096" y="2929652"/>
            <a:chExt cx="1095904" cy="578282"/>
          </a:xfrm>
        </p:grpSpPr>
        <p:grpSp>
          <p:nvGrpSpPr>
            <p:cNvPr id="49" name="Group 25"/>
            <p:cNvGrpSpPr>
              <a:grpSpLocks/>
            </p:cNvGrpSpPr>
            <p:nvPr/>
          </p:nvGrpSpPr>
          <p:grpSpPr bwMode="auto">
            <a:xfrm rot="21391946">
              <a:off x="8048096" y="2929652"/>
              <a:ext cx="1095904" cy="578282"/>
              <a:chOff x="3098" y="249"/>
              <a:chExt cx="1959" cy="629"/>
            </a:xfrm>
          </p:grpSpPr>
          <p:sp>
            <p:nvSpPr>
              <p:cNvPr id="51" name="Oval 26"/>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52" name="Oval 27"/>
              <p:cNvSpPr>
                <a:spLocks noChangeArrowheads="1"/>
              </p:cNvSpPr>
              <p:nvPr/>
            </p:nvSpPr>
            <p:spPr bwMode="gray">
              <a:xfrm>
                <a:off x="3098" y="249"/>
                <a:ext cx="1959" cy="581"/>
              </a:xfrm>
              <a:prstGeom prst="ellipse">
                <a:avLst/>
              </a:prstGeom>
              <a:ln>
                <a:noFill/>
                <a:headEnd/>
                <a:tailEnd/>
              </a:ln>
            </p:spPr>
            <p:style>
              <a:lnRef idx="1">
                <a:schemeClr val="accent6"/>
              </a:lnRef>
              <a:fillRef idx="2">
                <a:schemeClr val="accent6"/>
              </a:fillRef>
              <a:effectRef idx="1">
                <a:schemeClr val="accent6"/>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50" name="Text Box 36"/>
            <p:cNvSpPr txBox="1">
              <a:spLocks noChangeArrowheads="1"/>
            </p:cNvSpPr>
            <p:nvPr/>
          </p:nvSpPr>
          <p:spPr bwMode="gray">
            <a:xfrm>
              <a:off x="8241195" y="3057036"/>
              <a:ext cx="822939" cy="369332"/>
            </a:xfrm>
            <a:prstGeom prst="rect">
              <a:avLst/>
            </a:prstGeom>
            <a:noFill/>
            <a:ln w="9525" algn="ctr">
              <a:noFill/>
              <a:miter lim="800000"/>
              <a:headEnd/>
              <a:tailEnd/>
            </a:ln>
          </p:spPr>
          <p:txBody>
            <a:bodyPr wrap="square">
              <a:spAutoFit/>
            </a:bodyPr>
            <a:lstStyle/>
            <a:p>
              <a:pPr lvl="0" eaLnBrk="0" hangingPunct="0"/>
              <a:r>
                <a:rPr lang="zh-CN" altLang="en-US" sz="900" b="1" dirty="0">
                  <a:latin typeface="微软雅黑" pitchFamily="34" charset="-122"/>
                  <a:ea typeface="微软雅黑" pitchFamily="34" charset="-122"/>
                </a:rPr>
                <a:t>公文流转</a:t>
              </a:r>
            </a:p>
          </p:txBody>
        </p:sp>
      </p:grpSp>
      <p:grpSp>
        <p:nvGrpSpPr>
          <p:cNvPr id="53" name="组合 239"/>
          <p:cNvGrpSpPr/>
          <p:nvPr/>
        </p:nvGrpSpPr>
        <p:grpSpPr>
          <a:xfrm>
            <a:off x="5782348" y="3828970"/>
            <a:ext cx="1133563" cy="868434"/>
            <a:chOff x="6791446" y="3820328"/>
            <a:chExt cx="1511417" cy="868434"/>
          </a:xfrm>
        </p:grpSpPr>
        <p:grpSp>
          <p:nvGrpSpPr>
            <p:cNvPr id="54" name="Group 28"/>
            <p:cNvGrpSpPr>
              <a:grpSpLocks/>
            </p:cNvGrpSpPr>
            <p:nvPr/>
          </p:nvGrpSpPr>
          <p:grpSpPr bwMode="auto">
            <a:xfrm rot="21401649">
              <a:off x="6791446" y="3820328"/>
              <a:ext cx="1511417" cy="868434"/>
              <a:chOff x="3098" y="249"/>
              <a:chExt cx="1959" cy="629"/>
            </a:xfrm>
          </p:grpSpPr>
          <p:sp>
            <p:nvSpPr>
              <p:cNvPr id="56" name="Oval 29"/>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57" name="Oval 30"/>
              <p:cNvSpPr>
                <a:spLocks noChangeArrowheads="1"/>
              </p:cNvSpPr>
              <p:nvPr/>
            </p:nvSpPr>
            <p:spPr bwMode="gray">
              <a:xfrm>
                <a:off x="3098" y="249"/>
                <a:ext cx="1959" cy="581"/>
              </a:xfrm>
              <a:prstGeom prst="ellipse">
                <a:avLst/>
              </a:prstGeom>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55" name="Text Box 37"/>
            <p:cNvSpPr txBox="1">
              <a:spLocks noChangeArrowheads="1"/>
            </p:cNvSpPr>
            <p:nvPr/>
          </p:nvSpPr>
          <p:spPr bwMode="gray">
            <a:xfrm>
              <a:off x="7028017" y="4070041"/>
              <a:ext cx="1071640" cy="276999"/>
            </a:xfrm>
            <a:prstGeom prst="rect">
              <a:avLst/>
            </a:prstGeom>
            <a:noFill/>
            <a:ln w="9525" algn="ctr">
              <a:noFill/>
              <a:miter lim="800000"/>
              <a:headEnd/>
              <a:tailEnd/>
            </a:ln>
          </p:spPr>
          <p:txBody>
            <a:bodyPr wrap="square">
              <a:spAutoFit/>
            </a:bodyPr>
            <a:lstStyle/>
            <a:p>
              <a:pPr lvl="0" eaLnBrk="0" hangingPunct="0"/>
              <a:r>
                <a:rPr lang="zh-CN" altLang="en-US" sz="1200" b="1" dirty="0">
                  <a:latin typeface="微软雅黑" pitchFamily="34" charset="-122"/>
                  <a:ea typeface="微软雅黑" pitchFamily="34" charset="-122"/>
                </a:rPr>
                <a:t>审批管理</a:t>
              </a:r>
            </a:p>
          </p:txBody>
        </p:sp>
      </p:grpSp>
      <p:grpSp>
        <p:nvGrpSpPr>
          <p:cNvPr id="58" name="组合 240"/>
          <p:cNvGrpSpPr/>
          <p:nvPr/>
        </p:nvGrpSpPr>
        <p:grpSpPr>
          <a:xfrm>
            <a:off x="4411456" y="4020047"/>
            <a:ext cx="893202" cy="678369"/>
            <a:chOff x="4963592" y="4011404"/>
            <a:chExt cx="1190936" cy="678369"/>
          </a:xfrm>
        </p:grpSpPr>
        <p:grpSp>
          <p:nvGrpSpPr>
            <p:cNvPr id="59" name="Group 31"/>
            <p:cNvGrpSpPr>
              <a:grpSpLocks/>
            </p:cNvGrpSpPr>
            <p:nvPr/>
          </p:nvGrpSpPr>
          <p:grpSpPr bwMode="auto">
            <a:xfrm rot="21306812">
              <a:off x="4963592" y="4011404"/>
              <a:ext cx="1190936" cy="678369"/>
              <a:chOff x="3098" y="249"/>
              <a:chExt cx="1959" cy="629"/>
            </a:xfrm>
          </p:grpSpPr>
          <p:sp>
            <p:nvSpPr>
              <p:cNvPr id="61" name="Oval 32"/>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62" name="Oval 33"/>
              <p:cNvSpPr>
                <a:spLocks noChangeArrowheads="1"/>
              </p:cNvSpPr>
              <p:nvPr/>
            </p:nvSpPr>
            <p:spPr bwMode="gray">
              <a:xfrm>
                <a:off x="3098" y="249"/>
                <a:ext cx="1959" cy="581"/>
              </a:xfrm>
              <a:prstGeom prst="ellipse">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60" name="Text Box 38"/>
            <p:cNvSpPr txBox="1">
              <a:spLocks noChangeArrowheads="1"/>
            </p:cNvSpPr>
            <p:nvPr/>
          </p:nvSpPr>
          <p:spPr bwMode="gray">
            <a:xfrm>
              <a:off x="5000999" y="4168106"/>
              <a:ext cx="1071640" cy="276999"/>
            </a:xfrm>
            <a:prstGeom prst="rect">
              <a:avLst/>
            </a:prstGeom>
            <a:noFill/>
            <a:ln w="9525" algn="ctr">
              <a:noFill/>
              <a:miter lim="800000"/>
              <a:headEnd/>
              <a:tailEnd/>
            </a:ln>
          </p:spPr>
          <p:txBody>
            <a:bodyPr wrap="square">
              <a:spAutoFit/>
            </a:bodyPr>
            <a:lstStyle/>
            <a:p>
              <a:pPr algn="ctr" eaLnBrk="0" hangingPunct="0">
                <a:spcBef>
                  <a:spcPct val="50000"/>
                </a:spcBef>
              </a:pPr>
              <a:r>
                <a:rPr lang="zh-CN" altLang="en-US" sz="1200" b="1" dirty="0">
                  <a:latin typeface="微软雅黑" pitchFamily="34" charset="-122"/>
                  <a:ea typeface="微软雅黑" pitchFamily="34" charset="-122"/>
                </a:rPr>
                <a:t>知识共享</a:t>
              </a:r>
              <a:endParaRPr lang="en-US" altLang="zh-CN" sz="1200" b="1" dirty="0">
                <a:latin typeface="微软雅黑" pitchFamily="34" charset="-122"/>
                <a:ea typeface="微软雅黑" pitchFamily="34" charset="-122"/>
              </a:endParaRPr>
            </a:p>
          </p:txBody>
        </p:sp>
      </p:grpSp>
      <p:grpSp>
        <p:nvGrpSpPr>
          <p:cNvPr id="63" name="组合 241"/>
          <p:cNvGrpSpPr/>
          <p:nvPr/>
        </p:nvGrpSpPr>
        <p:grpSpPr>
          <a:xfrm>
            <a:off x="4064184" y="3193063"/>
            <a:ext cx="634644" cy="417859"/>
            <a:chOff x="4500562" y="3184420"/>
            <a:chExt cx="846192" cy="417859"/>
          </a:xfrm>
        </p:grpSpPr>
        <p:grpSp>
          <p:nvGrpSpPr>
            <p:cNvPr id="64" name="Group 16"/>
            <p:cNvGrpSpPr>
              <a:grpSpLocks/>
            </p:cNvGrpSpPr>
            <p:nvPr/>
          </p:nvGrpSpPr>
          <p:grpSpPr bwMode="auto">
            <a:xfrm rot="21204645">
              <a:off x="4500562" y="3184420"/>
              <a:ext cx="846192" cy="395294"/>
              <a:chOff x="3098" y="249"/>
              <a:chExt cx="1959" cy="629"/>
            </a:xfrm>
          </p:grpSpPr>
          <p:sp>
            <p:nvSpPr>
              <p:cNvPr id="66" name="Oval 17"/>
              <p:cNvSpPr>
                <a:spLocks noChangeArrowheads="1"/>
              </p:cNvSpPr>
              <p:nvPr/>
            </p:nvSpPr>
            <p:spPr bwMode="gray">
              <a:xfrm>
                <a:off x="3099" y="297"/>
                <a:ext cx="1958" cy="581"/>
              </a:xfrm>
              <a:prstGeom prst="ellipse">
                <a:avLst/>
              </a:prstGeom>
              <a:gradFill rotWithShape="1">
                <a:gsLst>
                  <a:gs pos="0">
                    <a:srgbClr val="6B6B6B"/>
                  </a:gs>
                  <a:gs pos="50000">
                    <a:srgbClr val="C0C0C0"/>
                  </a:gs>
                  <a:gs pos="100000">
                    <a:srgbClr val="6B6B6B"/>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67" name="Oval 18"/>
              <p:cNvSpPr>
                <a:spLocks noChangeArrowheads="1"/>
              </p:cNvSpPr>
              <p:nvPr/>
            </p:nvSpPr>
            <p:spPr bwMode="gray">
              <a:xfrm>
                <a:off x="3098" y="249"/>
                <a:ext cx="1959" cy="581"/>
              </a:xfrm>
              <a:prstGeom prst="ellipse">
                <a:avLst/>
              </a:prstGeom>
              <a:ln>
                <a:noFill/>
                <a:headEnd/>
                <a:tailEnd/>
              </a:ln>
            </p:spPr>
            <p:style>
              <a:lnRef idx="1">
                <a:schemeClr val="dk1"/>
              </a:lnRef>
              <a:fillRef idx="2">
                <a:schemeClr val="dk1"/>
              </a:fillRef>
              <a:effectRef idx="1">
                <a:schemeClr val="dk1"/>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65" name="Text Box 39"/>
            <p:cNvSpPr txBox="1">
              <a:spLocks noChangeArrowheads="1"/>
            </p:cNvSpPr>
            <p:nvPr/>
          </p:nvSpPr>
          <p:spPr bwMode="gray">
            <a:xfrm>
              <a:off x="4501573" y="3232947"/>
              <a:ext cx="810807" cy="369332"/>
            </a:xfrm>
            <a:prstGeom prst="rect">
              <a:avLst/>
            </a:prstGeom>
            <a:noFill/>
            <a:ln w="9525" algn="ctr">
              <a:noFill/>
              <a:miter lim="800000"/>
              <a:headEnd/>
              <a:tailEnd/>
            </a:ln>
          </p:spPr>
          <p:txBody>
            <a:bodyPr wrap="square">
              <a:spAutoFit/>
            </a:bodyPr>
            <a:lstStyle/>
            <a:p>
              <a:pPr algn="ctr" eaLnBrk="0" hangingPunct="0">
                <a:spcBef>
                  <a:spcPct val="50000"/>
                </a:spcBef>
              </a:pPr>
              <a:r>
                <a:rPr lang="zh-CN" altLang="en-US" sz="900" b="1" dirty="0">
                  <a:latin typeface="微软雅黑" pitchFamily="34" charset="-122"/>
                  <a:ea typeface="微软雅黑" pitchFamily="34" charset="-122"/>
                </a:rPr>
                <a:t>统计分析</a:t>
              </a:r>
              <a:endParaRPr lang="en-US" altLang="zh-CN" sz="900" b="1" dirty="0">
                <a:latin typeface="微软雅黑" pitchFamily="34" charset="-122"/>
                <a:ea typeface="微软雅黑" pitchFamily="34" charset="-122"/>
              </a:endParaRPr>
            </a:p>
          </p:txBody>
        </p:sp>
      </p:grpSp>
      <p:sp>
        <p:nvSpPr>
          <p:cNvPr id="68" name="圆角矩形 67"/>
          <p:cNvSpPr/>
          <p:nvPr/>
        </p:nvSpPr>
        <p:spPr>
          <a:xfrm>
            <a:off x="8028384" y="973599"/>
            <a:ext cx="533598" cy="3755733"/>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69" name="左箭头 68"/>
          <p:cNvSpPr/>
          <p:nvPr/>
        </p:nvSpPr>
        <p:spPr>
          <a:xfrm>
            <a:off x="7602544" y="1713692"/>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6527424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strVal val="#ppt_w*0.70"/>
                                          </p:val>
                                        </p:tav>
                                        <p:tav tm="100000">
                                          <p:val>
                                            <p:strVal val="#ppt_w"/>
                                          </p:val>
                                        </p:tav>
                                      </p:tavLst>
                                    </p:anim>
                                    <p:anim calcmode="lin" valueType="num">
                                      <p:cBhvr>
                                        <p:cTn id="25" dur="500" fill="hold"/>
                                        <p:tgtEl>
                                          <p:spTgt spid="3"/>
                                        </p:tgtEl>
                                        <p:attrNameLst>
                                          <p:attrName>ppt_h</p:attrName>
                                        </p:attrNameLst>
                                      </p:cBhvr>
                                      <p:tavLst>
                                        <p:tav tm="0">
                                          <p:val>
                                            <p:strVal val="#ppt_h"/>
                                          </p:val>
                                        </p:tav>
                                        <p:tav tm="100000">
                                          <p:val>
                                            <p:strVal val="#ppt_h"/>
                                          </p:val>
                                        </p:tav>
                                      </p:tavLst>
                                    </p:anim>
                                    <p:animEffect transition="in" filter="fade">
                                      <p:cBhvr>
                                        <p:cTn id="26" dur="500"/>
                                        <p:tgtEl>
                                          <p:spTgt spid="3"/>
                                        </p:tgtEl>
                                      </p:cBhvr>
                                    </p:animEffect>
                                  </p:childTnLst>
                                </p:cTn>
                              </p:par>
                            </p:childTnLst>
                          </p:cTn>
                        </p:par>
                        <p:par>
                          <p:cTn id="27" fill="hold">
                            <p:stCondLst>
                              <p:cond delay="500"/>
                            </p:stCondLst>
                            <p:childTnLst>
                              <p:par>
                                <p:cTn id="28" presetID="22" presetClass="entr" presetSubtype="1"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up)">
                                      <p:cBhvr>
                                        <p:cTn id="30" dur="1000"/>
                                        <p:tgtEl>
                                          <p:spTgt spid="20"/>
                                        </p:tgtEl>
                                      </p:cBhvr>
                                    </p:animEffect>
                                  </p:childTnLst>
                                </p:cTn>
                              </p:par>
                            </p:childTnLst>
                          </p:cTn>
                        </p:par>
                        <p:par>
                          <p:cTn id="31" fill="hold">
                            <p:stCondLst>
                              <p:cond delay="1500"/>
                            </p:stCondLst>
                            <p:childTnLst>
                              <p:par>
                                <p:cTn id="32" presetID="22" presetClass="entr" presetSubtype="1" fill="hold" grpId="0" nodeType="after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up)">
                                      <p:cBhvr>
                                        <p:cTn id="34" dur="1000"/>
                                        <p:tgtEl>
                                          <p:spTgt spid="21"/>
                                        </p:tgtEl>
                                      </p:cBhvr>
                                    </p:animEffect>
                                  </p:childTnLst>
                                </p:cTn>
                              </p:par>
                            </p:childTnLst>
                          </p:cTn>
                        </p:par>
                        <p:par>
                          <p:cTn id="35" fill="hold">
                            <p:stCondLst>
                              <p:cond delay="2500"/>
                            </p:stCondLst>
                            <p:childTnLst>
                              <p:par>
                                <p:cTn id="36" presetID="22" presetClass="entr" presetSubtype="1"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up)">
                                      <p:cBhvr>
                                        <p:cTn id="38" dur="1000"/>
                                        <p:tgtEl>
                                          <p:spTgt spid="22"/>
                                        </p:tgtEl>
                                      </p:cBhvr>
                                    </p:animEffect>
                                  </p:childTnLst>
                                </p:cTn>
                              </p:par>
                            </p:childTnLst>
                          </p:cTn>
                        </p:par>
                        <p:par>
                          <p:cTn id="39" fill="hold">
                            <p:stCondLst>
                              <p:cond delay="3500"/>
                            </p:stCondLst>
                            <p:childTnLst>
                              <p:par>
                                <p:cTn id="40" presetID="22" presetClass="entr" presetSubtype="1"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up)">
                                      <p:cBhvr>
                                        <p:cTn id="42" dur="10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iterate type="lt">
                                    <p:tmPct val="5000"/>
                                  </p:iterate>
                                  <p:childTnLst>
                                    <p:set>
                                      <p:cBhvr>
                                        <p:cTn id="46" dur="1" fill="hold">
                                          <p:stCondLst>
                                            <p:cond delay="0"/>
                                          </p:stCondLst>
                                        </p:cTn>
                                        <p:tgtEl>
                                          <p:spTgt spid="24"/>
                                        </p:tgtEl>
                                        <p:attrNameLst>
                                          <p:attrName>style.visibility</p:attrName>
                                        </p:attrNameLst>
                                      </p:cBhvr>
                                      <p:to>
                                        <p:strVal val="visible"/>
                                      </p:to>
                                    </p:set>
                                    <p:anim calcmode="lin" valueType="num">
                                      <p:cBhvr>
                                        <p:cTn id="47" dur="1000" fill="hold"/>
                                        <p:tgtEl>
                                          <p:spTgt spid="24"/>
                                        </p:tgtEl>
                                        <p:attrNameLst>
                                          <p:attrName>ppt_w</p:attrName>
                                        </p:attrNameLst>
                                      </p:cBhvr>
                                      <p:tavLst>
                                        <p:tav tm="0">
                                          <p:val>
                                            <p:fltVal val="0"/>
                                          </p:val>
                                        </p:tav>
                                        <p:tav tm="100000">
                                          <p:val>
                                            <p:strVal val="#ppt_w"/>
                                          </p:val>
                                        </p:tav>
                                      </p:tavLst>
                                    </p:anim>
                                    <p:anim calcmode="lin" valueType="num">
                                      <p:cBhvr>
                                        <p:cTn id="48" dur="1000" fill="hold"/>
                                        <p:tgtEl>
                                          <p:spTgt spid="24"/>
                                        </p:tgtEl>
                                        <p:attrNameLst>
                                          <p:attrName>ppt_h</p:attrName>
                                        </p:attrNameLst>
                                      </p:cBhvr>
                                      <p:tavLst>
                                        <p:tav tm="0">
                                          <p:val>
                                            <p:fltVal val="0"/>
                                          </p:val>
                                        </p:tav>
                                        <p:tav tm="100000">
                                          <p:val>
                                            <p:strVal val="#ppt_h"/>
                                          </p:val>
                                        </p:tav>
                                      </p:tavLst>
                                    </p:anim>
                                    <p:anim calcmode="lin" valueType="num">
                                      <p:cBhvr>
                                        <p:cTn id="49" dur="1000" fill="hold"/>
                                        <p:tgtEl>
                                          <p:spTgt spid="24"/>
                                        </p:tgtEl>
                                        <p:attrNameLst>
                                          <p:attrName>style.rotation</p:attrName>
                                        </p:attrNameLst>
                                      </p:cBhvr>
                                      <p:tavLst>
                                        <p:tav tm="0">
                                          <p:val>
                                            <p:fltVal val="90"/>
                                          </p:val>
                                        </p:tav>
                                        <p:tav tm="100000">
                                          <p:val>
                                            <p:fltVal val="0"/>
                                          </p:val>
                                        </p:tav>
                                      </p:tavLst>
                                    </p:anim>
                                    <p:animEffect transition="in" filter="fade">
                                      <p:cBhvr>
                                        <p:cTn id="50" dur="1000"/>
                                        <p:tgtEl>
                                          <p:spTgt spid="24"/>
                                        </p:tgtEl>
                                      </p:cBhvr>
                                    </p:animEffect>
                                  </p:childTnLst>
                                </p:cTn>
                              </p:par>
                            </p:childTnLst>
                          </p:cTn>
                        </p:par>
                        <p:par>
                          <p:cTn id="51" fill="hold">
                            <p:stCondLst>
                              <p:cond delay="1000"/>
                            </p:stCondLst>
                            <p:childTnLst>
                              <p:par>
                                <p:cTn id="52" presetID="47" presetClass="entr" presetSubtype="0" fill="hold" nodeType="after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fade">
                                      <p:cBhvr>
                                        <p:cTn id="54" dur="500"/>
                                        <p:tgtEl>
                                          <p:spTgt spid="35"/>
                                        </p:tgtEl>
                                      </p:cBhvr>
                                    </p:animEffect>
                                    <p:anim calcmode="lin" valueType="num">
                                      <p:cBhvr>
                                        <p:cTn id="55" dur="500" fill="hold"/>
                                        <p:tgtEl>
                                          <p:spTgt spid="35"/>
                                        </p:tgtEl>
                                        <p:attrNameLst>
                                          <p:attrName>ppt_x</p:attrName>
                                        </p:attrNameLst>
                                      </p:cBhvr>
                                      <p:tavLst>
                                        <p:tav tm="0">
                                          <p:val>
                                            <p:strVal val="#ppt_x"/>
                                          </p:val>
                                        </p:tav>
                                        <p:tav tm="100000">
                                          <p:val>
                                            <p:strVal val="#ppt_x"/>
                                          </p:val>
                                        </p:tav>
                                      </p:tavLst>
                                    </p:anim>
                                    <p:anim calcmode="lin" valueType="num">
                                      <p:cBhvr>
                                        <p:cTn id="56" dur="500" fill="hold"/>
                                        <p:tgtEl>
                                          <p:spTgt spid="35"/>
                                        </p:tgtEl>
                                        <p:attrNameLst>
                                          <p:attrName>ppt_y</p:attrName>
                                        </p:attrNameLst>
                                      </p:cBhvr>
                                      <p:tavLst>
                                        <p:tav tm="0">
                                          <p:val>
                                            <p:strVal val="#ppt_y-.1"/>
                                          </p:val>
                                        </p:tav>
                                        <p:tav tm="100000">
                                          <p:val>
                                            <p:strVal val="#ppt_y"/>
                                          </p:val>
                                        </p:tav>
                                      </p:tavLst>
                                    </p:anim>
                                  </p:childTnLst>
                                </p:cTn>
                              </p:par>
                            </p:childTnLst>
                          </p:cTn>
                        </p:par>
                        <p:par>
                          <p:cTn id="57" fill="hold">
                            <p:stCondLst>
                              <p:cond delay="1500"/>
                            </p:stCondLst>
                            <p:childTnLst>
                              <p:par>
                                <p:cTn id="58" presetID="47" presetClass="entr" presetSubtype="0" fill="hold" nodeType="afterEffect">
                                  <p:stCondLst>
                                    <p:cond delay="0"/>
                                  </p:stCondLst>
                                  <p:childTnLst>
                                    <p:set>
                                      <p:cBhvr>
                                        <p:cTn id="59" dur="1" fill="hold">
                                          <p:stCondLst>
                                            <p:cond delay="0"/>
                                          </p:stCondLst>
                                        </p:cTn>
                                        <p:tgtEl>
                                          <p:spTgt spid="43"/>
                                        </p:tgtEl>
                                        <p:attrNameLst>
                                          <p:attrName>style.visibility</p:attrName>
                                        </p:attrNameLst>
                                      </p:cBhvr>
                                      <p:to>
                                        <p:strVal val="visible"/>
                                      </p:to>
                                    </p:set>
                                    <p:animEffect transition="in" filter="fade">
                                      <p:cBhvr>
                                        <p:cTn id="60" dur="500"/>
                                        <p:tgtEl>
                                          <p:spTgt spid="43"/>
                                        </p:tgtEl>
                                      </p:cBhvr>
                                    </p:animEffect>
                                    <p:anim calcmode="lin" valueType="num">
                                      <p:cBhvr>
                                        <p:cTn id="61" dur="500" fill="hold"/>
                                        <p:tgtEl>
                                          <p:spTgt spid="43"/>
                                        </p:tgtEl>
                                        <p:attrNameLst>
                                          <p:attrName>ppt_x</p:attrName>
                                        </p:attrNameLst>
                                      </p:cBhvr>
                                      <p:tavLst>
                                        <p:tav tm="0">
                                          <p:val>
                                            <p:strVal val="#ppt_x"/>
                                          </p:val>
                                        </p:tav>
                                        <p:tav tm="100000">
                                          <p:val>
                                            <p:strVal val="#ppt_x"/>
                                          </p:val>
                                        </p:tav>
                                      </p:tavLst>
                                    </p:anim>
                                    <p:anim calcmode="lin" valueType="num">
                                      <p:cBhvr>
                                        <p:cTn id="62" dur="500" fill="hold"/>
                                        <p:tgtEl>
                                          <p:spTgt spid="43"/>
                                        </p:tgtEl>
                                        <p:attrNameLst>
                                          <p:attrName>ppt_y</p:attrName>
                                        </p:attrNameLst>
                                      </p:cBhvr>
                                      <p:tavLst>
                                        <p:tav tm="0">
                                          <p:val>
                                            <p:strVal val="#ppt_y-.1"/>
                                          </p:val>
                                        </p:tav>
                                        <p:tav tm="100000">
                                          <p:val>
                                            <p:strVal val="#ppt_y"/>
                                          </p:val>
                                        </p:tav>
                                      </p:tavLst>
                                    </p:anim>
                                  </p:childTnLst>
                                </p:cTn>
                              </p:par>
                              <p:par>
                                <p:cTn id="63" presetID="47" presetClass="entr" presetSubtype="0" fill="hold" nodeType="withEffect">
                                  <p:stCondLst>
                                    <p:cond delay="0"/>
                                  </p:stCondLst>
                                  <p:childTnLst>
                                    <p:set>
                                      <p:cBhvr>
                                        <p:cTn id="64" dur="1" fill="hold">
                                          <p:stCondLst>
                                            <p:cond delay="0"/>
                                          </p:stCondLst>
                                        </p:cTn>
                                        <p:tgtEl>
                                          <p:spTgt spid="63"/>
                                        </p:tgtEl>
                                        <p:attrNameLst>
                                          <p:attrName>style.visibility</p:attrName>
                                        </p:attrNameLst>
                                      </p:cBhvr>
                                      <p:to>
                                        <p:strVal val="visible"/>
                                      </p:to>
                                    </p:set>
                                    <p:animEffect transition="in" filter="fade">
                                      <p:cBhvr>
                                        <p:cTn id="65" dur="500"/>
                                        <p:tgtEl>
                                          <p:spTgt spid="63"/>
                                        </p:tgtEl>
                                      </p:cBhvr>
                                    </p:animEffect>
                                    <p:anim calcmode="lin" valueType="num">
                                      <p:cBhvr>
                                        <p:cTn id="66" dur="500" fill="hold"/>
                                        <p:tgtEl>
                                          <p:spTgt spid="63"/>
                                        </p:tgtEl>
                                        <p:attrNameLst>
                                          <p:attrName>ppt_x</p:attrName>
                                        </p:attrNameLst>
                                      </p:cBhvr>
                                      <p:tavLst>
                                        <p:tav tm="0">
                                          <p:val>
                                            <p:strVal val="#ppt_x"/>
                                          </p:val>
                                        </p:tav>
                                        <p:tav tm="100000">
                                          <p:val>
                                            <p:strVal val="#ppt_x"/>
                                          </p:val>
                                        </p:tav>
                                      </p:tavLst>
                                    </p:anim>
                                    <p:anim calcmode="lin" valueType="num">
                                      <p:cBhvr>
                                        <p:cTn id="67" dur="500" fill="hold"/>
                                        <p:tgtEl>
                                          <p:spTgt spid="63"/>
                                        </p:tgtEl>
                                        <p:attrNameLst>
                                          <p:attrName>ppt_y</p:attrName>
                                        </p:attrNameLst>
                                      </p:cBhvr>
                                      <p:tavLst>
                                        <p:tav tm="0">
                                          <p:val>
                                            <p:strVal val="#ppt_y-.1"/>
                                          </p:val>
                                        </p:tav>
                                        <p:tav tm="100000">
                                          <p:val>
                                            <p:strVal val="#ppt_y"/>
                                          </p:val>
                                        </p:tav>
                                      </p:tavLst>
                                    </p:anim>
                                  </p:childTnLst>
                                </p:cTn>
                              </p:par>
                              <p:par>
                                <p:cTn id="68" presetID="47" presetClass="entr" presetSubtype="0" fill="hold" nodeType="withEffect">
                                  <p:stCondLst>
                                    <p:cond delay="0"/>
                                  </p:stCondLst>
                                  <p:childTnLst>
                                    <p:set>
                                      <p:cBhvr>
                                        <p:cTn id="69" dur="1" fill="hold">
                                          <p:stCondLst>
                                            <p:cond delay="0"/>
                                          </p:stCondLst>
                                        </p:cTn>
                                        <p:tgtEl>
                                          <p:spTgt spid="53"/>
                                        </p:tgtEl>
                                        <p:attrNameLst>
                                          <p:attrName>style.visibility</p:attrName>
                                        </p:attrNameLst>
                                      </p:cBhvr>
                                      <p:to>
                                        <p:strVal val="visible"/>
                                      </p:to>
                                    </p:set>
                                    <p:animEffect transition="in" filter="fade">
                                      <p:cBhvr>
                                        <p:cTn id="70" dur="500"/>
                                        <p:tgtEl>
                                          <p:spTgt spid="53"/>
                                        </p:tgtEl>
                                      </p:cBhvr>
                                    </p:animEffect>
                                    <p:anim calcmode="lin" valueType="num">
                                      <p:cBhvr>
                                        <p:cTn id="71" dur="500" fill="hold"/>
                                        <p:tgtEl>
                                          <p:spTgt spid="53"/>
                                        </p:tgtEl>
                                        <p:attrNameLst>
                                          <p:attrName>ppt_x</p:attrName>
                                        </p:attrNameLst>
                                      </p:cBhvr>
                                      <p:tavLst>
                                        <p:tav tm="0">
                                          <p:val>
                                            <p:strVal val="#ppt_x"/>
                                          </p:val>
                                        </p:tav>
                                        <p:tav tm="100000">
                                          <p:val>
                                            <p:strVal val="#ppt_x"/>
                                          </p:val>
                                        </p:tav>
                                      </p:tavLst>
                                    </p:anim>
                                    <p:anim calcmode="lin" valueType="num">
                                      <p:cBhvr>
                                        <p:cTn id="72" dur="500" fill="hold"/>
                                        <p:tgtEl>
                                          <p:spTgt spid="53"/>
                                        </p:tgtEl>
                                        <p:attrNameLst>
                                          <p:attrName>ppt_y</p:attrName>
                                        </p:attrNameLst>
                                      </p:cBhvr>
                                      <p:tavLst>
                                        <p:tav tm="0">
                                          <p:val>
                                            <p:strVal val="#ppt_y-.1"/>
                                          </p:val>
                                        </p:tav>
                                        <p:tav tm="100000">
                                          <p:val>
                                            <p:strVal val="#ppt_y"/>
                                          </p:val>
                                        </p:tav>
                                      </p:tavLst>
                                    </p:anim>
                                  </p:childTnLst>
                                </p:cTn>
                              </p:par>
                            </p:childTnLst>
                          </p:cTn>
                        </p:par>
                        <p:par>
                          <p:cTn id="73" fill="hold">
                            <p:stCondLst>
                              <p:cond delay="2000"/>
                            </p:stCondLst>
                            <p:childTnLst>
                              <p:par>
                                <p:cTn id="74" presetID="47" presetClass="entr" presetSubtype="0" fill="hold" nodeType="afterEffect">
                                  <p:stCondLst>
                                    <p:cond delay="0"/>
                                  </p:stCondLst>
                                  <p:childTnLst>
                                    <p:set>
                                      <p:cBhvr>
                                        <p:cTn id="75" dur="1" fill="hold">
                                          <p:stCondLst>
                                            <p:cond delay="0"/>
                                          </p:stCondLst>
                                        </p:cTn>
                                        <p:tgtEl>
                                          <p:spTgt spid="48"/>
                                        </p:tgtEl>
                                        <p:attrNameLst>
                                          <p:attrName>style.visibility</p:attrName>
                                        </p:attrNameLst>
                                      </p:cBhvr>
                                      <p:to>
                                        <p:strVal val="visible"/>
                                      </p:to>
                                    </p:set>
                                    <p:animEffect transition="in" filter="fade">
                                      <p:cBhvr>
                                        <p:cTn id="76" dur="500"/>
                                        <p:tgtEl>
                                          <p:spTgt spid="48"/>
                                        </p:tgtEl>
                                      </p:cBhvr>
                                    </p:animEffect>
                                    <p:anim calcmode="lin" valueType="num">
                                      <p:cBhvr>
                                        <p:cTn id="77" dur="500" fill="hold"/>
                                        <p:tgtEl>
                                          <p:spTgt spid="48"/>
                                        </p:tgtEl>
                                        <p:attrNameLst>
                                          <p:attrName>ppt_x</p:attrName>
                                        </p:attrNameLst>
                                      </p:cBhvr>
                                      <p:tavLst>
                                        <p:tav tm="0">
                                          <p:val>
                                            <p:strVal val="#ppt_x"/>
                                          </p:val>
                                        </p:tav>
                                        <p:tav tm="100000">
                                          <p:val>
                                            <p:strVal val="#ppt_x"/>
                                          </p:val>
                                        </p:tav>
                                      </p:tavLst>
                                    </p:anim>
                                    <p:anim calcmode="lin" valueType="num">
                                      <p:cBhvr>
                                        <p:cTn id="78" dur="500" fill="hold"/>
                                        <p:tgtEl>
                                          <p:spTgt spid="48"/>
                                        </p:tgtEl>
                                        <p:attrNameLst>
                                          <p:attrName>ppt_y</p:attrName>
                                        </p:attrNameLst>
                                      </p:cBhvr>
                                      <p:tavLst>
                                        <p:tav tm="0">
                                          <p:val>
                                            <p:strVal val="#ppt_y-.1"/>
                                          </p:val>
                                        </p:tav>
                                        <p:tav tm="100000">
                                          <p:val>
                                            <p:strVal val="#ppt_y"/>
                                          </p:val>
                                        </p:tav>
                                      </p:tavLst>
                                    </p:anim>
                                  </p:childTnLst>
                                </p:cTn>
                              </p:par>
                              <p:par>
                                <p:cTn id="79" presetID="47" presetClass="entr" presetSubtype="0" fill="hold" nodeType="with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fade">
                                      <p:cBhvr>
                                        <p:cTn id="81" dur="500"/>
                                        <p:tgtEl>
                                          <p:spTgt spid="38"/>
                                        </p:tgtEl>
                                      </p:cBhvr>
                                    </p:animEffect>
                                    <p:anim calcmode="lin" valueType="num">
                                      <p:cBhvr>
                                        <p:cTn id="82" dur="500" fill="hold"/>
                                        <p:tgtEl>
                                          <p:spTgt spid="38"/>
                                        </p:tgtEl>
                                        <p:attrNameLst>
                                          <p:attrName>ppt_x</p:attrName>
                                        </p:attrNameLst>
                                      </p:cBhvr>
                                      <p:tavLst>
                                        <p:tav tm="0">
                                          <p:val>
                                            <p:strVal val="#ppt_x"/>
                                          </p:val>
                                        </p:tav>
                                        <p:tav tm="100000">
                                          <p:val>
                                            <p:strVal val="#ppt_x"/>
                                          </p:val>
                                        </p:tav>
                                      </p:tavLst>
                                    </p:anim>
                                    <p:anim calcmode="lin" valueType="num">
                                      <p:cBhvr>
                                        <p:cTn id="83" dur="500" fill="hold"/>
                                        <p:tgtEl>
                                          <p:spTgt spid="38"/>
                                        </p:tgtEl>
                                        <p:attrNameLst>
                                          <p:attrName>ppt_y</p:attrName>
                                        </p:attrNameLst>
                                      </p:cBhvr>
                                      <p:tavLst>
                                        <p:tav tm="0">
                                          <p:val>
                                            <p:strVal val="#ppt_y-.1"/>
                                          </p:val>
                                        </p:tav>
                                        <p:tav tm="100000">
                                          <p:val>
                                            <p:strVal val="#ppt_y"/>
                                          </p:val>
                                        </p:tav>
                                      </p:tavLst>
                                    </p:anim>
                                  </p:childTnLst>
                                </p:cTn>
                              </p:par>
                              <p:par>
                                <p:cTn id="84" presetID="47" presetClass="entr" presetSubtype="0" fill="hold" nodeType="withEffect">
                                  <p:stCondLst>
                                    <p:cond delay="0"/>
                                  </p:stCondLst>
                                  <p:childTnLst>
                                    <p:set>
                                      <p:cBhvr>
                                        <p:cTn id="85" dur="1" fill="hold">
                                          <p:stCondLst>
                                            <p:cond delay="0"/>
                                          </p:stCondLst>
                                        </p:cTn>
                                        <p:tgtEl>
                                          <p:spTgt spid="58"/>
                                        </p:tgtEl>
                                        <p:attrNameLst>
                                          <p:attrName>style.visibility</p:attrName>
                                        </p:attrNameLst>
                                      </p:cBhvr>
                                      <p:to>
                                        <p:strVal val="visible"/>
                                      </p:to>
                                    </p:set>
                                    <p:animEffect transition="in" filter="fade">
                                      <p:cBhvr>
                                        <p:cTn id="86" dur="500"/>
                                        <p:tgtEl>
                                          <p:spTgt spid="58"/>
                                        </p:tgtEl>
                                      </p:cBhvr>
                                    </p:animEffect>
                                    <p:anim calcmode="lin" valueType="num">
                                      <p:cBhvr>
                                        <p:cTn id="87" dur="500" fill="hold"/>
                                        <p:tgtEl>
                                          <p:spTgt spid="58"/>
                                        </p:tgtEl>
                                        <p:attrNameLst>
                                          <p:attrName>ppt_x</p:attrName>
                                        </p:attrNameLst>
                                      </p:cBhvr>
                                      <p:tavLst>
                                        <p:tav tm="0">
                                          <p:val>
                                            <p:strVal val="#ppt_x"/>
                                          </p:val>
                                        </p:tav>
                                        <p:tav tm="100000">
                                          <p:val>
                                            <p:strVal val="#ppt_x"/>
                                          </p:val>
                                        </p:tav>
                                      </p:tavLst>
                                    </p:anim>
                                    <p:anim calcmode="lin" valueType="num">
                                      <p:cBhvr>
                                        <p:cTn id="88" dur="5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40951" y="496753"/>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（七）创新互联网办公自动化</a:t>
            </a:r>
            <a:endParaRPr lang="zh-CN" altLang="en-US" sz="1400" b="0" dirty="0">
              <a:latin typeface="微软雅黑" panose="020B0503020204020204" pitchFamily="34" charset="-122"/>
              <a:ea typeface="微软雅黑" panose="020B0503020204020204" pitchFamily="34" charset="-122"/>
            </a:endParaRPr>
          </a:p>
        </p:txBody>
      </p:sp>
      <p:pic>
        <p:nvPicPr>
          <p:cNvPr id="3" name="Picture 4" descr="C:\Documents and Settings\kongxj\桌面\图片2.png"/>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860161" y="1412186"/>
            <a:ext cx="4607751" cy="3474173"/>
          </a:xfrm>
          <a:prstGeom prst="rect">
            <a:avLst/>
          </a:prstGeom>
          <a:noFill/>
        </p:spPr>
      </p:pic>
      <p:grpSp>
        <p:nvGrpSpPr>
          <p:cNvPr id="4" name="组合 198"/>
          <p:cNvGrpSpPr/>
          <p:nvPr/>
        </p:nvGrpSpPr>
        <p:grpSpPr>
          <a:xfrm>
            <a:off x="850604" y="1654427"/>
            <a:ext cx="2944393" cy="617294"/>
            <a:chOff x="215788" y="1454390"/>
            <a:chExt cx="3925857" cy="617294"/>
          </a:xfrm>
        </p:grpSpPr>
        <p:sp>
          <p:nvSpPr>
            <p:cNvPr id="5" name="Line 5"/>
            <p:cNvSpPr>
              <a:spLocks noChangeShapeType="1"/>
            </p:cNvSpPr>
            <p:nvPr/>
          </p:nvSpPr>
          <p:spPr bwMode="auto">
            <a:xfrm>
              <a:off x="645113" y="1934841"/>
              <a:ext cx="3426789" cy="0"/>
            </a:xfrm>
            <a:prstGeom prst="line">
              <a:avLst/>
            </a:prstGeom>
            <a:noFill/>
            <a:ln w="3175" cap="rnd">
              <a:solidFill>
                <a:schemeClr val="tx1"/>
              </a:solidFill>
              <a:prstDash val="sysDot"/>
              <a:round/>
              <a:headEnd/>
              <a:tailEnd/>
            </a:ln>
          </p:spPr>
          <p:txBody>
            <a:bodyPr wrap="none" lIns="69287" tIns="34643" rIns="69287" bIns="34643" anchor="ctr"/>
            <a:lstStyle/>
            <a:p>
              <a:endParaRPr lang="zh-CN" altLang="en-US" sz="900"/>
            </a:p>
          </p:txBody>
        </p:sp>
        <p:sp>
          <p:nvSpPr>
            <p:cNvPr id="6" name="AutoShape 7"/>
            <p:cNvSpPr>
              <a:spLocks noChangeArrowheads="1"/>
            </p:cNvSpPr>
            <p:nvPr/>
          </p:nvSpPr>
          <p:spPr bwMode="gray">
            <a:xfrm>
              <a:off x="215788" y="1454390"/>
              <a:ext cx="710528" cy="617294"/>
            </a:xfrm>
            <a:prstGeom prst="diamond">
              <a:avLst/>
            </a:prstGeom>
            <a:gradFill rotWithShape="1">
              <a:gsLst>
                <a:gs pos="0">
                  <a:schemeClr val="accent1">
                    <a:gamma/>
                    <a:shade val="46275"/>
                    <a:invGamma/>
                  </a:schemeClr>
                </a:gs>
                <a:gs pos="100000">
                  <a:schemeClr val="accent1"/>
                </a:gs>
              </a:gsLst>
              <a:lin ang="2700000" scaled="1"/>
            </a:gradFill>
            <a:ln w="9525" algn="ctr">
              <a:miter lim="800000"/>
              <a:headEnd/>
              <a:tailEnd/>
            </a:ln>
            <a:effectLst/>
            <a:scene3d>
              <a:camera prst="legacyPerspectiveBottom">
                <a:rot lat="19499999" lon="0" rev="0"/>
              </a:camera>
              <a:lightRig rig="legacyNormal4" dir="b"/>
            </a:scene3d>
            <a:sp3d extrusionH="100000" prstMaterial="legacyMatte">
              <a:bevelT w="13500" h="13500" prst="angle"/>
              <a:bevelB w="13500" h="13500" prst="angle"/>
              <a:extrusionClr>
                <a:schemeClr val="accent1"/>
              </a:extrusionClr>
            </a:sp3d>
          </p:spPr>
          <p:txBody>
            <a:bodyPr wrap="none" lIns="69287" tIns="34643" rIns="69287" bIns="34643" anchor="ctr">
              <a:flatTx/>
            </a:bodyPr>
            <a:lstStyle/>
            <a:p>
              <a:pPr>
                <a:defRPr/>
              </a:pPr>
              <a:endParaRPr lang="zh-CN" altLang="en-US" sz="900"/>
            </a:p>
          </p:txBody>
        </p:sp>
        <p:sp>
          <p:nvSpPr>
            <p:cNvPr id="7" name="TextBox 148"/>
            <p:cNvSpPr txBox="1"/>
            <p:nvPr/>
          </p:nvSpPr>
          <p:spPr>
            <a:xfrm>
              <a:off x="1031199" y="1709790"/>
              <a:ext cx="3110446" cy="208462"/>
            </a:xfrm>
            <a:prstGeom prst="rect">
              <a:avLst/>
            </a:prstGeom>
            <a:noFill/>
          </p:spPr>
          <p:txBody>
            <a:bodyPr wrap="none" lIns="69287" tIns="34643" rIns="69287" bIns="34643">
              <a:spAutoFit/>
            </a:bodyPr>
            <a:lstStyle/>
            <a:p>
              <a:pPr>
                <a:defRPr/>
              </a:pPr>
              <a:r>
                <a:rPr lang="zh-CN" altLang="en-US" sz="900" b="1" dirty="0">
                  <a:ln w="19050">
                    <a:noFill/>
                    <a:prstDash val="solid"/>
                  </a:ln>
                  <a:solidFill>
                    <a:schemeClr val="tx2">
                      <a:lumMod val="75000"/>
                    </a:schemeClr>
                  </a:solidFill>
                  <a:latin typeface="微软雅黑" pitchFamily="34" charset="-122"/>
                  <a:ea typeface="微软雅黑" pitchFamily="34" charset="-122"/>
                </a:rPr>
                <a:t>多元化的教职工沟通、共享及协同办公方式</a:t>
              </a:r>
            </a:p>
          </p:txBody>
        </p:sp>
      </p:grpSp>
      <p:grpSp>
        <p:nvGrpSpPr>
          <p:cNvPr id="8" name="组合 199"/>
          <p:cNvGrpSpPr/>
          <p:nvPr/>
        </p:nvGrpSpPr>
        <p:grpSpPr>
          <a:xfrm>
            <a:off x="842709" y="1299540"/>
            <a:ext cx="2899980" cy="700753"/>
            <a:chOff x="205262" y="1099502"/>
            <a:chExt cx="3866640" cy="700753"/>
          </a:xfrm>
        </p:grpSpPr>
        <p:sp>
          <p:nvSpPr>
            <p:cNvPr id="10" name="Line 4"/>
            <p:cNvSpPr>
              <a:spLocks noChangeShapeType="1"/>
            </p:cNvSpPr>
            <p:nvPr/>
          </p:nvSpPr>
          <p:spPr bwMode="auto">
            <a:xfrm>
              <a:off x="645113" y="1641608"/>
              <a:ext cx="3426789" cy="0"/>
            </a:xfrm>
            <a:prstGeom prst="line">
              <a:avLst/>
            </a:prstGeom>
            <a:noFill/>
            <a:ln w="3175" cap="rnd">
              <a:solidFill>
                <a:schemeClr val="tx1"/>
              </a:solidFill>
              <a:prstDash val="sysDot"/>
              <a:round/>
              <a:headEnd/>
              <a:tailEnd/>
            </a:ln>
          </p:spPr>
          <p:txBody>
            <a:bodyPr wrap="none" lIns="69287" tIns="34643" rIns="69287" bIns="34643" anchor="ctr"/>
            <a:lstStyle/>
            <a:p>
              <a:endParaRPr lang="zh-CN" altLang="en-US" sz="900"/>
            </a:p>
          </p:txBody>
        </p:sp>
        <p:sp>
          <p:nvSpPr>
            <p:cNvPr id="11" name="AutoShape 8"/>
            <p:cNvSpPr>
              <a:spLocks noChangeArrowheads="1"/>
            </p:cNvSpPr>
            <p:nvPr/>
          </p:nvSpPr>
          <p:spPr bwMode="gray">
            <a:xfrm>
              <a:off x="205262" y="1099502"/>
              <a:ext cx="742107" cy="700753"/>
            </a:xfrm>
            <a:prstGeom prst="diamond">
              <a:avLst/>
            </a:prstGeom>
            <a:gradFill rotWithShape="1">
              <a:gsLst>
                <a:gs pos="0">
                  <a:schemeClr val="accent2">
                    <a:gamma/>
                    <a:shade val="46275"/>
                    <a:invGamma/>
                  </a:schemeClr>
                </a:gs>
                <a:gs pos="100000">
                  <a:schemeClr val="accent2"/>
                </a:gs>
              </a:gsLst>
              <a:lin ang="2700000" scaled="1"/>
            </a:gradFill>
            <a:ln w="9525" algn="ctr">
              <a:miter lim="800000"/>
              <a:headEnd/>
              <a:tailEnd/>
            </a:ln>
            <a:effectLst/>
            <a:scene3d>
              <a:camera prst="legacyPerspectiveBottom">
                <a:rot lat="19199999" lon="0" rev="0"/>
              </a:camera>
              <a:lightRig rig="legacyNormal4" dir="b"/>
            </a:scene3d>
            <a:sp3d extrusionH="100000" prstMaterial="legacyMatte">
              <a:bevelT w="13500" h="13500" prst="angle"/>
              <a:bevelB w="13500" h="13500" prst="angle"/>
              <a:extrusionClr>
                <a:schemeClr val="accent2"/>
              </a:extrusionClr>
            </a:sp3d>
          </p:spPr>
          <p:txBody>
            <a:bodyPr wrap="none" lIns="69287" tIns="34643" rIns="69287" bIns="34643" anchor="ctr">
              <a:flatTx/>
            </a:bodyPr>
            <a:lstStyle/>
            <a:p>
              <a:pPr>
                <a:defRPr/>
              </a:pPr>
              <a:endParaRPr lang="zh-CN" altLang="en-US" sz="900"/>
            </a:p>
          </p:txBody>
        </p:sp>
        <p:sp>
          <p:nvSpPr>
            <p:cNvPr id="12" name="TextBox 147"/>
            <p:cNvSpPr txBox="1"/>
            <p:nvPr/>
          </p:nvSpPr>
          <p:spPr>
            <a:xfrm>
              <a:off x="1040361" y="1388855"/>
              <a:ext cx="2494893" cy="208462"/>
            </a:xfrm>
            <a:prstGeom prst="rect">
              <a:avLst/>
            </a:prstGeom>
            <a:noFill/>
          </p:spPr>
          <p:txBody>
            <a:bodyPr wrap="none" lIns="69287" tIns="34643" rIns="69287" bIns="34643">
              <a:spAutoFit/>
            </a:bodyPr>
            <a:lstStyle/>
            <a:p>
              <a:pPr>
                <a:defRPr/>
              </a:pPr>
              <a:r>
                <a:rPr lang="zh-CN" altLang="en-US" sz="900" b="1" dirty="0">
                  <a:ln w="19050">
                    <a:noFill/>
                    <a:prstDash val="solid"/>
                  </a:ln>
                  <a:solidFill>
                    <a:schemeClr val="accent2">
                      <a:lumMod val="75000"/>
                    </a:schemeClr>
                  </a:solidFill>
                  <a:latin typeface="微软雅黑" pitchFamily="34" charset="-122"/>
                  <a:ea typeface="微软雅黑" pitchFamily="34" charset="-122"/>
                </a:rPr>
                <a:t>强大的表单工具和审批流处理功能</a:t>
              </a:r>
            </a:p>
          </p:txBody>
        </p:sp>
      </p:grpSp>
      <p:grpSp>
        <p:nvGrpSpPr>
          <p:cNvPr id="13" name="组合 200"/>
          <p:cNvGrpSpPr/>
          <p:nvPr/>
        </p:nvGrpSpPr>
        <p:grpSpPr>
          <a:xfrm>
            <a:off x="822408" y="936382"/>
            <a:ext cx="2920281" cy="718798"/>
            <a:chOff x="178194" y="736344"/>
            <a:chExt cx="3893708" cy="718798"/>
          </a:xfrm>
        </p:grpSpPr>
        <p:sp>
          <p:nvSpPr>
            <p:cNvPr id="14" name="Line 3"/>
            <p:cNvSpPr>
              <a:spLocks noChangeShapeType="1"/>
            </p:cNvSpPr>
            <p:nvPr/>
          </p:nvSpPr>
          <p:spPr bwMode="auto">
            <a:xfrm>
              <a:off x="645113" y="1298750"/>
              <a:ext cx="3426789" cy="0"/>
            </a:xfrm>
            <a:prstGeom prst="line">
              <a:avLst/>
            </a:prstGeom>
            <a:noFill/>
            <a:ln w="3175" cap="rnd">
              <a:solidFill>
                <a:schemeClr val="tx1"/>
              </a:solidFill>
              <a:prstDash val="sysDot"/>
              <a:round/>
              <a:headEnd/>
              <a:tailEnd/>
            </a:ln>
          </p:spPr>
          <p:txBody>
            <a:bodyPr wrap="none" lIns="69287" tIns="34643" rIns="69287" bIns="34643" anchor="ctr"/>
            <a:lstStyle/>
            <a:p>
              <a:endParaRPr lang="zh-CN" altLang="en-US" sz="900"/>
            </a:p>
          </p:txBody>
        </p:sp>
        <p:sp>
          <p:nvSpPr>
            <p:cNvPr id="15" name="AutoShape 9"/>
            <p:cNvSpPr>
              <a:spLocks noChangeArrowheads="1"/>
            </p:cNvSpPr>
            <p:nvPr/>
          </p:nvSpPr>
          <p:spPr bwMode="gray">
            <a:xfrm>
              <a:off x="178194" y="736344"/>
              <a:ext cx="796242" cy="718798"/>
            </a:xfrm>
            <a:prstGeom prst="diamond">
              <a:avLst/>
            </a:prstGeom>
            <a:gradFill rotWithShape="1">
              <a:gsLst>
                <a:gs pos="0">
                  <a:schemeClr val="accent1">
                    <a:gamma/>
                    <a:shade val="46275"/>
                    <a:invGamma/>
                  </a:schemeClr>
                </a:gs>
                <a:gs pos="100000">
                  <a:schemeClr val="accent1"/>
                </a:gs>
              </a:gsLst>
              <a:lin ang="2700000" scaled="1"/>
            </a:gradFill>
            <a:ln w="9525" algn="ctr">
              <a:miter lim="800000"/>
              <a:headEnd/>
              <a:tailEnd/>
            </a:ln>
            <a:effectLst/>
            <a:scene3d>
              <a:camera prst="legacyPerspectiveBottom">
                <a:rot lat="18900000" lon="0" rev="0"/>
              </a:camera>
              <a:lightRig rig="legacyNormal4" dir="b"/>
            </a:scene3d>
            <a:sp3d extrusionH="100000" prstMaterial="legacyMatte">
              <a:bevelT w="13500" h="13500" prst="angle"/>
              <a:bevelB w="13500" h="13500" prst="angle"/>
              <a:extrusionClr>
                <a:schemeClr val="accent1"/>
              </a:extrusionClr>
            </a:sp3d>
          </p:spPr>
          <p:txBody>
            <a:bodyPr wrap="none" lIns="69287" tIns="34643" rIns="69287" bIns="34643" anchor="ctr">
              <a:flatTx/>
            </a:bodyPr>
            <a:lstStyle/>
            <a:p>
              <a:pPr>
                <a:defRPr/>
              </a:pPr>
              <a:endParaRPr lang="zh-CN" altLang="en-US" sz="900"/>
            </a:p>
          </p:txBody>
        </p:sp>
        <p:sp>
          <p:nvSpPr>
            <p:cNvPr id="16" name="TextBox 146"/>
            <p:cNvSpPr txBox="1"/>
            <p:nvPr/>
          </p:nvSpPr>
          <p:spPr>
            <a:xfrm>
              <a:off x="1040898" y="1044240"/>
              <a:ext cx="2648783" cy="208462"/>
            </a:xfrm>
            <a:prstGeom prst="rect">
              <a:avLst/>
            </a:prstGeom>
            <a:noFill/>
          </p:spPr>
          <p:txBody>
            <a:bodyPr wrap="none" lIns="69287" tIns="34643" rIns="69287" bIns="34643">
              <a:spAutoFit/>
            </a:bodyPr>
            <a:lstStyle/>
            <a:p>
              <a:pPr>
                <a:defRPr/>
              </a:pPr>
              <a:r>
                <a:rPr lang="zh-CN" altLang="en-US" sz="900" b="1" dirty="0">
                  <a:ln w="19050">
                    <a:noFill/>
                    <a:prstDash val="solid"/>
                  </a:ln>
                  <a:solidFill>
                    <a:schemeClr val="tx2">
                      <a:lumMod val="75000"/>
                    </a:schemeClr>
                  </a:solidFill>
                  <a:latin typeface="微软雅黑" pitchFamily="34" charset="-122"/>
                  <a:ea typeface="微软雅黑" pitchFamily="34" charset="-122"/>
                </a:rPr>
                <a:t>创造集成的办公环境，实现资源整合</a:t>
              </a:r>
            </a:p>
          </p:txBody>
        </p:sp>
      </p:grpSp>
      <p:grpSp>
        <p:nvGrpSpPr>
          <p:cNvPr id="17" name="组合 202"/>
          <p:cNvGrpSpPr/>
          <p:nvPr/>
        </p:nvGrpSpPr>
        <p:grpSpPr>
          <a:xfrm>
            <a:off x="780114" y="936382"/>
            <a:ext cx="341166" cy="1290979"/>
            <a:chOff x="121804" y="736344"/>
            <a:chExt cx="454888" cy="1290979"/>
          </a:xfrm>
        </p:grpSpPr>
        <p:sp>
          <p:nvSpPr>
            <p:cNvPr id="18" name="Freeform 11"/>
            <p:cNvSpPr>
              <a:spLocks/>
            </p:cNvSpPr>
            <p:nvPr/>
          </p:nvSpPr>
          <p:spPr bwMode="gray">
            <a:xfrm>
              <a:off x="121804" y="773561"/>
              <a:ext cx="454888" cy="1253762"/>
            </a:xfrm>
            <a:custGeom>
              <a:avLst/>
              <a:gdLst>
                <a:gd name="T0" fmla="*/ 0 w 605"/>
                <a:gd name="T1" fmla="*/ 0 h 2165"/>
                <a:gd name="T2" fmla="*/ 2147483647 w 605"/>
                <a:gd name="T3" fmla="*/ 2147483647 h 2165"/>
                <a:gd name="T4" fmla="*/ 2147483647 w 605"/>
                <a:gd name="T5" fmla="*/ 2147483647 h 2165"/>
                <a:gd name="T6" fmla="*/ 2147483647 w 605"/>
                <a:gd name="T7" fmla="*/ 2147483647 h 2165"/>
                <a:gd name="T8" fmla="*/ 0 w 605"/>
                <a:gd name="T9" fmla="*/ 0 h 2165"/>
                <a:gd name="T10" fmla="*/ 0 60000 65536"/>
                <a:gd name="T11" fmla="*/ 0 60000 65536"/>
                <a:gd name="T12" fmla="*/ 0 60000 65536"/>
                <a:gd name="T13" fmla="*/ 0 60000 65536"/>
                <a:gd name="T14" fmla="*/ 0 60000 65536"/>
                <a:gd name="T15" fmla="*/ 0 w 605"/>
                <a:gd name="T16" fmla="*/ 0 h 2165"/>
                <a:gd name="T17" fmla="*/ 605 w 605"/>
                <a:gd name="T18" fmla="*/ 2165 h 2165"/>
              </a:gdLst>
              <a:ahLst/>
              <a:cxnLst>
                <a:cxn ang="T10">
                  <a:pos x="T0" y="T1"/>
                </a:cxn>
                <a:cxn ang="T11">
                  <a:pos x="T2" y="T3"/>
                </a:cxn>
                <a:cxn ang="T12">
                  <a:pos x="T4" y="T5"/>
                </a:cxn>
                <a:cxn ang="T13">
                  <a:pos x="T6" y="T7"/>
                </a:cxn>
                <a:cxn ang="T14">
                  <a:pos x="T8" y="T9"/>
                </a:cxn>
              </a:cxnLst>
              <a:rect l="T15" t="T16" r="T17" b="T18"/>
              <a:pathLst>
                <a:path w="605" h="2165">
                  <a:moveTo>
                    <a:pt x="0" y="0"/>
                  </a:moveTo>
                  <a:lnTo>
                    <a:pt x="126" y="1854"/>
                  </a:lnTo>
                  <a:lnTo>
                    <a:pt x="600" y="2165"/>
                  </a:lnTo>
                  <a:lnTo>
                    <a:pt x="605" y="255"/>
                  </a:lnTo>
                  <a:lnTo>
                    <a:pt x="0" y="0"/>
                  </a:lnTo>
                  <a:close/>
                </a:path>
              </a:pathLst>
            </a:custGeom>
            <a:solidFill>
              <a:srgbClr val="EAEAEA">
                <a:alpha val="50195"/>
              </a:srgbClr>
            </a:solidFill>
            <a:ln w="9525">
              <a:noFill/>
              <a:round/>
              <a:headEnd/>
              <a:tailEnd/>
            </a:ln>
          </p:spPr>
          <p:txBody>
            <a:bodyPr wrap="none" lIns="69287" tIns="34643" rIns="69287" bIns="34643" anchor="ctr"/>
            <a:lstStyle/>
            <a:p>
              <a:endParaRPr lang="zh-CN" altLang="en-US" sz="900"/>
            </a:p>
          </p:txBody>
        </p:sp>
        <p:sp>
          <p:nvSpPr>
            <p:cNvPr id="19" name="Line 19"/>
            <p:cNvSpPr>
              <a:spLocks noChangeShapeType="1"/>
            </p:cNvSpPr>
            <p:nvPr/>
          </p:nvSpPr>
          <p:spPr bwMode="gray">
            <a:xfrm flipV="1">
              <a:off x="128753" y="736344"/>
              <a:ext cx="4899" cy="1119933"/>
            </a:xfrm>
            <a:prstGeom prst="line">
              <a:avLst/>
            </a:prstGeom>
            <a:noFill/>
            <a:ln w="9525">
              <a:solidFill>
                <a:schemeClr val="tx1"/>
              </a:solidFill>
              <a:round/>
              <a:headEnd type="triangle" w="med" len="med"/>
              <a:tailEnd type="triangle" w="med" len="med"/>
            </a:ln>
          </p:spPr>
          <p:txBody>
            <a:bodyPr wrap="none" lIns="69287" tIns="34643" rIns="69287" bIns="34643" anchor="ctr"/>
            <a:lstStyle/>
            <a:p>
              <a:endParaRPr lang="zh-CN" altLang="en-US" sz="900"/>
            </a:p>
          </p:txBody>
        </p:sp>
      </p:grpSp>
      <p:sp>
        <p:nvSpPr>
          <p:cNvPr id="20" name="下箭头 19"/>
          <p:cNvSpPr/>
          <p:nvPr/>
        </p:nvSpPr>
        <p:spPr>
          <a:xfrm>
            <a:off x="1395945" y="2168200"/>
            <a:ext cx="223749" cy="40825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p>
        </p:txBody>
      </p:sp>
      <p:sp>
        <p:nvSpPr>
          <p:cNvPr id="21" name="下箭头 20"/>
          <p:cNvSpPr/>
          <p:nvPr/>
        </p:nvSpPr>
        <p:spPr>
          <a:xfrm>
            <a:off x="2092467" y="2227361"/>
            <a:ext cx="157352" cy="1756592"/>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1350"/>
          </a:p>
        </p:txBody>
      </p:sp>
      <p:sp>
        <p:nvSpPr>
          <p:cNvPr id="22" name="下箭头 21"/>
          <p:cNvSpPr/>
          <p:nvPr/>
        </p:nvSpPr>
        <p:spPr>
          <a:xfrm>
            <a:off x="2842566" y="2168199"/>
            <a:ext cx="144528" cy="110137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p>
        </p:txBody>
      </p:sp>
      <p:sp>
        <p:nvSpPr>
          <p:cNvPr id="23" name="下箭头 22"/>
          <p:cNvSpPr/>
          <p:nvPr/>
        </p:nvSpPr>
        <p:spPr>
          <a:xfrm>
            <a:off x="3485507" y="2184504"/>
            <a:ext cx="221821" cy="227814"/>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1350"/>
          </a:p>
        </p:txBody>
      </p:sp>
      <p:grpSp>
        <p:nvGrpSpPr>
          <p:cNvPr id="24" name="组合 246"/>
          <p:cNvGrpSpPr/>
          <p:nvPr/>
        </p:nvGrpSpPr>
        <p:grpSpPr>
          <a:xfrm>
            <a:off x="4244645" y="2508628"/>
            <a:ext cx="2994274" cy="1936031"/>
            <a:chOff x="4741176" y="2499985"/>
            <a:chExt cx="3992365" cy="1936031"/>
          </a:xfrm>
        </p:grpSpPr>
        <p:sp>
          <p:nvSpPr>
            <p:cNvPr id="25" name="Line 11"/>
            <p:cNvSpPr>
              <a:spLocks noChangeShapeType="1"/>
            </p:cNvSpPr>
            <p:nvPr/>
          </p:nvSpPr>
          <p:spPr bwMode="gray">
            <a:xfrm flipV="1">
              <a:off x="4874625" y="3289562"/>
              <a:ext cx="1851107" cy="64703"/>
            </a:xfrm>
            <a:prstGeom prst="line">
              <a:avLst/>
            </a:prstGeom>
            <a:noFill/>
            <a:ln w="76200">
              <a:solidFill>
                <a:schemeClr val="bg2"/>
              </a:solidFill>
              <a:round/>
              <a:headEnd/>
              <a:tailEnd/>
            </a:ln>
          </p:spPr>
          <p:txBody>
            <a:bodyPr wrap="none" anchor="ctr"/>
            <a:lstStyle/>
            <a:p>
              <a:endParaRPr lang="zh-CN" altLang="en-US" sz="900">
                <a:latin typeface="微软雅黑" pitchFamily="34" charset="-122"/>
                <a:ea typeface="微软雅黑" pitchFamily="34" charset="-122"/>
              </a:endParaRPr>
            </a:p>
          </p:txBody>
        </p:sp>
        <p:grpSp>
          <p:nvGrpSpPr>
            <p:cNvPr id="26" name="组合 245"/>
            <p:cNvGrpSpPr/>
            <p:nvPr/>
          </p:nvGrpSpPr>
          <p:grpSpPr>
            <a:xfrm>
              <a:off x="4741176" y="2499985"/>
              <a:ext cx="3992365" cy="1936031"/>
              <a:chOff x="4741176" y="2499985"/>
              <a:chExt cx="3992365" cy="1936031"/>
            </a:xfrm>
          </p:grpSpPr>
          <p:sp>
            <p:nvSpPr>
              <p:cNvPr id="27" name="Line 5"/>
              <p:cNvSpPr>
                <a:spLocks noChangeShapeType="1"/>
              </p:cNvSpPr>
              <p:nvPr/>
            </p:nvSpPr>
            <p:spPr bwMode="gray">
              <a:xfrm>
                <a:off x="5892684" y="2600072"/>
                <a:ext cx="579292" cy="753182"/>
              </a:xfrm>
              <a:prstGeom prst="line">
                <a:avLst/>
              </a:prstGeom>
              <a:noFill/>
              <a:ln w="76200">
                <a:solidFill>
                  <a:srgbClr val="B2B2B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28" name="Oval 6"/>
              <p:cNvSpPr>
                <a:spLocks noChangeArrowheads="1"/>
              </p:cNvSpPr>
              <p:nvPr/>
            </p:nvSpPr>
            <p:spPr bwMode="gray">
              <a:xfrm>
                <a:off x="5755190" y="3057036"/>
                <a:ext cx="2425345" cy="970543"/>
              </a:xfrm>
              <a:prstGeom prst="ellipse">
                <a:avLst/>
              </a:prstGeom>
              <a:gradFill rotWithShape="1">
                <a:gsLst>
                  <a:gs pos="0">
                    <a:schemeClr val="bg2"/>
                  </a:gs>
                  <a:gs pos="100000">
                    <a:schemeClr val="bg2">
                      <a:gamma/>
                      <a:tint val="0"/>
                      <a:invGamma/>
                    </a:schemeClr>
                  </a:gs>
                </a:gsLst>
                <a:lin ang="2700000" scaled="1"/>
              </a:gradFill>
              <a:ln w="9525" algn="ctr">
                <a:noFill/>
                <a:round/>
                <a:headEnd/>
                <a:tailEnd/>
              </a:ln>
              <a:effectLst/>
            </p:spPr>
            <p:txBody>
              <a:bodyPr wrap="none" anchor="ctr"/>
              <a:lstStyle/>
              <a:p>
                <a:pPr>
                  <a:defRPr/>
                </a:pPr>
                <a:endParaRPr lang="zh-CN" altLang="en-US" sz="900">
                  <a:latin typeface="微软雅黑" pitchFamily="34" charset="-122"/>
                  <a:ea typeface="微软雅黑" pitchFamily="34" charset="-122"/>
                </a:endParaRPr>
              </a:p>
            </p:txBody>
          </p:sp>
          <p:sp>
            <p:nvSpPr>
              <p:cNvPr id="29" name="Line 7"/>
              <p:cNvSpPr>
                <a:spLocks noChangeShapeType="1"/>
              </p:cNvSpPr>
              <p:nvPr/>
            </p:nvSpPr>
            <p:spPr bwMode="gray">
              <a:xfrm flipH="1">
                <a:off x="6703491" y="2526270"/>
                <a:ext cx="726896" cy="785534"/>
              </a:xfrm>
              <a:prstGeom prst="line">
                <a:avLst/>
              </a:prstGeom>
              <a:noFill/>
              <a:ln w="76200">
                <a:solidFill>
                  <a:srgbClr val="B2B2B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30" name="Line 8"/>
              <p:cNvSpPr>
                <a:spLocks noChangeShapeType="1"/>
              </p:cNvSpPr>
              <p:nvPr/>
            </p:nvSpPr>
            <p:spPr bwMode="gray">
              <a:xfrm flipH="1">
                <a:off x="6703491" y="3205650"/>
                <a:ext cx="1961304" cy="83912"/>
              </a:xfrm>
              <a:prstGeom prst="line">
                <a:avLst/>
              </a:prstGeom>
              <a:noFill/>
              <a:ln w="76200">
                <a:solidFill>
                  <a:srgbClr val="B2B2B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31" name="Line 9"/>
              <p:cNvSpPr>
                <a:spLocks noChangeShapeType="1"/>
              </p:cNvSpPr>
              <p:nvPr/>
            </p:nvSpPr>
            <p:spPr bwMode="gray">
              <a:xfrm flipH="1" flipV="1">
                <a:off x="6725732" y="3289562"/>
                <a:ext cx="837093" cy="912917"/>
              </a:xfrm>
              <a:prstGeom prst="line">
                <a:avLst/>
              </a:prstGeom>
              <a:noFill/>
              <a:ln w="76200">
                <a:solidFill>
                  <a:schemeClr val="bg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32" name="Line 10"/>
              <p:cNvSpPr>
                <a:spLocks noChangeShapeType="1"/>
              </p:cNvSpPr>
              <p:nvPr/>
            </p:nvSpPr>
            <p:spPr bwMode="gray">
              <a:xfrm flipV="1">
                <a:off x="5558049" y="3289562"/>
                <a:ext cx="1167684" cy="1040301"/>
              </a:xfrm>
              <a:prstGeom prst="line">
                <a:avLst/>
              </a:prstGeom>
              <a:noFill/>
              <a:ln w="76200">
                <a:solidFill>
                  <a:schemeClr val="bg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33" name="Oval 13"/>
              <p:cNvSpPr>
                <a:spLocks noChangeArrowheads="1"/>
              </p:cNvSpPr>
              <p:nvPr/>
            </p:nvSpPr>
            <p:spPr bwMode="gray">
              <a:xfrm rot="21257365">
                <a:off x="4763417" y="2504028"/>
                <a:ext cx="3970124" cy="1931988"/>
              </a:xfrm>
              <a:prstGeom prst="ellipse">
                <a:avLst/>
              </a:prstGeom>
              <a:noFill/>
              <a:ln w="57150" algn="ctr">
                <a:solidFill>
                  <a:schemeClr val="bg2"/>
                </a:solidFill>
                <a:round/>
                <a:headEnd/>
                <a:tailEnd/>
              </a:ln>
            </p:spPr>
            <p:txBody>
              <a:bodyPr wrap="none" anchor="ctr"/>
              <a:lstStyle/>
              <a:p>
                <a:endParaRPr lang="zh-CN" altLang="en-US" sz="900">
                  <a:latin typeface="微软雅黑" pitchFamily="34" charset="-122"/>
                  <a:ea typeface="微软雅黑" pitchFamily="34" charset="-122"/>
                </a:endParaRPr>
              </a:p>
            </p:txBody>
          </p:sp>
          <p:sp>
            <p:nvSpPr>
              <p:cNvPr id="34" name="Oval 14"/>
              <p:cNvSpPr>
                <a:spLocks noChangeArrowheads="1"/>
              </p:cNvSpPr>
              <p:nvPr/>
            </p:nvSpPr>
            <p:spPr bwMode="gray">
              <a:xfrm rot="21257365">
                <a:off x="4741176" y="2499985"/>
                <a:ext cx="3980234" cy="1913790"/>
              </a:xfrm>
              <a:prstGeom prst="ellipse">
                <a:avLst/>
              </a:prstGeom>
              <a:noFill/>
              <a:ln w="38100" algn="ctr">
                <a:solidFill>
                  <a:schemeClr val="bg2"/>
                </a:solidFill>
                <a:round/>
                <a:headEnd/>
                <a:tailEnd/>
              </a:ln>
            </p:spPr>
            <p:txBody>
              <a:bodyPr wrap="none" anchor="ctr"/>
              <a:lstStyle/>
              <a:p>
                <a:endParaRPr lang="zh-CN" altLang="en-US" sz="900">
                  <a:latin typeface="微软雅黑" pitchFamily="34" charset="-122"/>
                  <a:ea typeface="微软雅黑" pitchFamily="34" charset="-122"/>
                </a:endParaRPr>
              </a:p>
            </p:txBody>
          </p:sp>
        </p:grpSp>
      </p:grpSp>
      <p:grpSp>
        <p:nvGrpSpPr>
          <p:cNvPr id="35" name="组合 244"/>
          <p:cNvGrpSpPr/>
          <p:nvPr/>
        </p:nvGrpSpPr>
        <p:grpSpPr>
          <a:xfrm>
            <a:off x="4873981" y="2747219"/>
            <a:ext cx="1635515" cy="1048389"/>
            <a:chOff x="5580290" y="2738576"/>
            <a:chExt cx="2180687" cy="1048389"/>
          </a:xfrm>
        </p:grpSpPr>
        <p:sp>
          <p:nvSpPr>
            <p:cNvPr id="36" name="Oval 12"/>
            <p:cNvSpPr>
              <a:spLocks noChangeArrowheads="1"/>
            </p:cNvSpPr>
            <p:nvPr/>
          </p:nvSpPr>
          <p:spPr bwMode="gray">
            <a:xfrm rot="21182673">
              <a:off x="5580290" y="2738576"/>
              <a:ext cx="2180687" cy="1048389"/>
            </a:xfrm>
            <a:prstGeom prst="ellipse">
              <a:avLst/>
            </a:prstGeom>
            <a:gradFill rotWithShape="1">
              <a:gsLst>
                <a:gs pos="0">
                  <a:srgbClr val="008080"/>
                </a:gs>
                <a:gs pos="100000">
                  <a:srgbClr val="99FFCC"/>
                </a:gs>
              </a:gsLst>
              <a:lin ang="2700000" scaled="1"/>
            </a:gradFill>
            <a:ln w="9525">
              <a:round/>
              <a:headEnd/>
              <a:tailEnd/>
            </a:ln>
            <a:scene3d>
              <a:camera prst="legacyPerspectiveBottom"/>
              <a:lightRig rig="legacyFlat1" dir="t"/>
            </a:scene3d>
            <a:sp3d extrusionH="887400" prstMaterial="legacyMatte">
              <a:bevelT w="13500" h="13500" prst="angle"/>
              <a:bevelB w="13500" h="13500" prst="angle"/>
              <a:extrusionClr>
                <a:srgbClr val="009999"/>
              </a:extrusionClr>
            </a:sp3d>
          </p:spPr>
          <p:txBody>
            <a:bodyPr wrap="none" anchor="ctr">
              <a:flatTx/>
            </a:bodyPr>
            <a:lstStyle/>
            <a:p>
              <a:endParaRPr lang="zh-CN" altLang="en-US" sz="900">
                <a:latin typeface="微软雅黑" pitchFamily="34" charset="-122"/>
                <a:ea typeface="微软雅黑" pitchFamily="34" charset="-122"/>
              </a:endParaRPr>
            </a:p>
          </p:txBody>
        </p:sp>
        <p:sp>
          <p:nvSpPr>
            <p:cNvPr id="37" name="Text Box 15"/>
            <p:cNvSpPr txBox="1">
              <a:spLocks noChangeArrowheads="1"/>
            </p:cNvSpPr>
            <p:nvPr/>
          </p:nvSpPr>
          <p:spPr bwMode="gray">
            <a:xfrm>
              <a:off x="6080726" y="2946839"/>
              <a:ext cx="1362803" cy="461665"/>
            </a:xfrm>
            <a:prstGeom prst="rect">
              <a:avLst/>
            </a:prstGeom>
            <a:noFill/>
            <a:ln w="9525" algn="ctr">
              <a:noFill/>
              <a:miter lim="800000"/>
              <a:headEnd/>
              <a:tailEnd/>
            </a:ln>
          </p:spPr>
          <p:txBody>
            <a:bodyPr>
              <a:spAutoFit/>
            </a:bodyPr>
            <a:lstStyle/>
            <a:p>
              <a:pPr eaLnBrk="0" hangingPunct="0"/>
              <a:r>
                <a:rPr lang="zh-CN" altLang="en-US" sz="1200" b="1" dirty="0">
                  <a:solidFill>
                    <a:schemeClr val="accent5">
                      <a:lumMod val="50000"/>
                    </a:schemeClr>
                  </a:solidFill>
                  <a:latin typeface="微软雅黑" pitchFamily="34" charset="-122"/>
                  <a:ea typeface="微软雅黑" pitchFamily="34" charset="-122"/>
                </a:rPr>
                <a:t>办公自动化</a:t>
              </a:r>
              <a:endParaRPr lang="en-US" altLang="zh-CN" sz="1200" b="1" dirty="0">
                <a:solidFill>
                  <a:schemeClr val="accent5">
                    <a:lumMod val="50000"/>
                  </a:schemeClr>
                </a:solidFill>
                <a:latin typeface="微软雅黑" pitchFamily="34" charset="-122"/>
                <a:ea typeface="微软雅黑" pitchFamily="34" charset="-122"/>
              </a:endParaRPr>
            </a:p>
            <a:p>
              <a:pPr eaLnBrk="0" hangingPunct="0"/>
              <a:r>
                <a:rPr lang="zh-CN" altLang="en-US" sz="1200" b="1" dirty="0">
                  <a:solidFill>
                    <a:schemeClr val="accent5">
                      <a:lumMod val="50000"/>
                    </a:schemeClr>
                  </a:solidFill>
                  <a:latin typeface="微软雅黑" pitchFamily="34" charset="-122"/>
                  <a:ea typeface="微软雅黑" pitchFamily="34" charset="-122"/>
                </a:rPr>
                <a:t>的职能范围</a:t>
              </a:r>
              <a:endParaRPr lang="en-US" altLang="zh-CN" sz="1200" b="1" dirty="0">
                <a:solidFill>
                  <a:schemeClr val="accent5">
                    <a:lumMod val="50000"/>
                  </a:schemeClr>
                </a:solidFill>
                <a:latin typeface="微软雅黑" pitchFamily="34" charset="-122"/>
                <a:ea typeface="微软雅黑" pitchFamily="34" charset="-122"/>
              </a:endParaRPr>
            </a:p>
          </p:txBody>
        </p:sp>
      </p:grpSp>
      <p:grpSp>
        <p:nvGrpSpPr>
          <p:cNvPr id="38" name="组合 237"/>
          <p:cNvGrpSpPr/>
          <p:nvPr/>
        </p:nvGrpSpPr>
        <p:grpSpPr>
          <a:xfrm>
            <a:off x="4816355" y="2514693"/>
            <a:ext cx="788395" cy="347260"/>
            <a:chOff x="5503456" y="2506050"/>
            <a:chExt cx="767335" cy="347260"/>
          </a:xfrm>
        </p:grpSpPr>
        <p:grpSp>
          <p:nvGrpSpPr>
            <p:cNvPr id="39" name="Group 19"/>
            <p:cNvGrpSpPr>
              <a:grpSpLocks/>
            </p:cNvGrpSpPr>
            <p:nvPr/>
          </p:nvGrpSpPr>
          <p:grpSpPr bwMode="auto">
            <a:xfrm rot="21274814">
              <a:off x="5513565" y="2506050"/>
              <a:ext cx="746104" cy="275998"/>
              <a:chOff x="3098" y="249"/>
              <a:chExt cx="1959" cy="629"/>
            </a:xfrm>
          </p:grpSpPr>
          <p:sp>
            <p:nvSpPr>
              <p:cNvPr id="41" name="Oval 20"/>
              <p:cNvSpPr>
                <a:spLocks noChangeArrowheads="1"/>
              </p:cNvSpPr>
              <p:nvPr/>
            </p:nvSpPr>
            <p:spPr bwMode="gray">
              <a:xfrm>
                <a:off x="3099" y="297"/>
                <a:ext cx="1958" cy="581"/>
              </a:xfrm>
              <a:prstGeom prst="ellipse">
                <a:avLst/>
              </a:prstGeom>
              <a:gradFill rotWithShape="1">
                <a:gsLst>
                  <a:gs pos="0">
                    <a:srgbClr val="6B6B6B"/>
                  </a:gs>
                  <a:gs pos="50000">
                    <a:srgbClr val="C0C0C0"/>
                  </a:gs>
                  <a:gs pos="100000">
                    <a:srgbClr val="6B6B6B"/>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42" name="Oval 21"/>
              <p:cNvSpPr>
                <a:spLocks noChangeArrowheads="1"/>
              </p:cNvSpPr>
              <p:nvPr/>
            </p:nvSpPr>
            <p:spPr bwMode="gray">
              <a:xfrm>
                <a:off x="3098" y="249"/>
                <a:ext cx="1959" cy="581"/>
              </a:xfrm>
              <a:prstGeom prst="ellipse">
                <a:avLst/>
              </a:prstGeom>
              <a:ln>
                <a:noFill/>
                <a:headEnd/>
                <a:tailEnd/>
              </a:ln>
            </p:spPr>
            <p:style>
              <a:lnRef idx="1">
                <a:schemeClr val="accent4"/>
              </a:lnRef>
              <a:fillRef idx="2">
                <a:schemeClr val="accent4"/>
              </a:fillRef>
              <a:effectRef idx="1">
                <a:schemeClr val="accent4"/>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40" name="Text Box 34"/>
            <p:cNvSpPr txBox="1">
              <a:spLocks noChangeArrowheads="1"/>
            </p:cNvSpPr>
            <p:nvPr/>
          </p:nvSpPr>
          <p:spPr bwMode="gray">
            <a:xfrm>
              <a:off x="5503456" y="2507061"/>
              <a:ext cx="767335" cy="346249"/>
            </a:xfrm>
            <a:prstGeom prst="rect">
              <a:avLst/>
            </a:prstGeom>
            <a:noFill/>
            <a:ln w="9525" algn="ctr">
              <a:noFill/>
              <a:miter lim="800000"/>
              <a:headEnd/>
              <a:tailEnd/>
            </a:ln>
          </p:spPr>
          <p:txBody>
            <a:bodyPr wrap="square">
              <a:spAutoFit/>
            </a:bodyPr>
            <a:lstStyle/>
            <a:p>
              <a:pPr algn="ctr" eaLnBrk="0" hangingPunct="0">
                <a:spcBef>
                  <a:spcPct val="50000"/>
                </a:spcBef>
              </a:pPr>
              <a:r>
                <a:rPr lang="zh-CN" altLang="en-US" sz="825" b="1" dirty="0">
                  <a:latin typeface="微软雅黑" pitchFamily="34" charset="-122"/>
                  <a:ea typeface="微软雅黑" pitchFamily="34" charset="-122"/>
                </a:rPr>
                <a:t>信息传递</a:t>
              </a:r>
              <a:endParaRPr lang="en-US" altLang="zh-CN" sz="825" b="1" dirty="0">
                <a:latin typeface="微软雅黑" pitchFamily="34" charset="-122"/>
                <a:ea typeface="微软雅黑" pitchFamily="34" charset="-122"/>
              </a:endParaRPr>
            </a:p>
          </p:txBody>
        </p:sp>
      </p:grpSp>
      <p:grpSp>
        <p:nvGrpSpPr>
          <p:cNvPr id="43" name="组合 236"/>
          <p:cNvGrpSpPr/>
          <p:nvPr/>
        </p:nvGrpSpPr>
        <p:grpSpPr>
          <a:xfrm>
            <a:off x="5945367" y="2366079"/>
            <a:ext cx="762730" cy="400672"/>
            <a:chOff x="7008807" y="2357436"/>
            <a:chExt cx="846192" cy="400672"/>
          </a:xfrm>
        </p:grpSpPr>
        <p:grpSp>
          <p:nvGrpSpPr>
            <p:cNvPr id="44" name="Group 22"/>
            <p:cNvGrpSpPr>
              <a:grpSpLocks/>
            </p:cNvGrpSpPr>
            <p:nvPr/>
          </p:nvGrpSpPr>
          <p:grpSpPr bwMode="auto">
            <a:xfrm rot="21345289">
              <a:off x="7008807" y="2357436"/>
              <a:ext cx="846192" cy="352833"/>
              <a:chOff x="3098" y="249"/>
              <a:chExt cx="1959" cy="629"/>
            </a:xfrm>
          </p:grpSpPr>
          <p:sp>
            <p:nvSpPr>
              <p:cNvPr id="46" name="Oval 23"/>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47" name="Oval 24"/>
              <p:cNvSpPr>
                <a:spLocks noChangeArrowheads="1"/>
              </p:cNvSpPr>
              <p:nvPr/>
            </p:nvSpPr>
            <p:spPr bwMode="gray">
              <a:xfrm>
                <a:off x="3098" y="249"/>
                <a:ext cx="1959" cy="581"/>
              </a:xfrm>
              <a:prstGeom prst="ellipse">
                <a:avLst/>
              </a:prstGeom>
              <a:ln>
                <a:noFill/>
                <a:headEnd/>
                <a:tailEnd/>
              </a:ln>
            </p:spPr>
            <p:style>
              <a:lnRef idx="1">
                <a:schemeClr val="accent5"/>
              </a:lnRef>
              <a:fillRef idx="2">
                <a:schemeClr val="accent5"/>
              </a:fillRef>
              <a:effectRef idx="1">
                <a:schemeClr val="accent5"/>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45" name="Text Box 35"/>
            <p:cNvSpPr txBox="1">
              <a:spLocks noChangeArrowheads="1"/>
            </p:cNvSpPr>
            <p:nvPr/>
          </p:nvSpPr>
          <p:spPr bwMode="gray">
            <a:xfrm>
              <a:off x="7029027" y="2388776"/>
              <a:ext cx="821928" cy="369332"/>
            </a:xfrm>
            <a:prstGeom prst="rect">
              <a:avLst/>
            </a:prstGeom>
            <a:noFill/>
            <a:ln w="9525" algn="ctr">
              <a:noFill/>
              <a:miter lim="800000"/>
              <a:headEnd/>
              <a:tailEnd/>
            </a:ln>
          </p:spPr>
          <p:txBody>
            <a:bodyPr wrap="square">
              <a:spAutoFit/>
            </a:bodyPr>
            <a:lstStyle/>
            <a:p>
              <a:pPr algn="ctr" eaLnBrk="0" hangingPunct="0">
                <a:spcBef>
                  <a:spcPct val="50000"/>
                </a:spcBef>
              </a:pPr>
              <a:r>
                <a:rPr lang="zh-CN" altLang="en-US" sz="900" b="1" dirty="0">
                  <a:latin typeface="微软雅黑" pitchFamily="34" charset="-122"/>
                  <a:ea typeface="微软雅黑" pitchFamily="34" charset="-122"/>
                </a:rPr>
                <a:t>校内办公</a:t>
              </a:r>
            </a:p>
          </p:txBody>
        </p:sp>
      </p:grpSp>
      <p:grpSp>
        <p:nvGrpSpPr>
          <p:cNvPr id="48" name="组合 238"/>
          <p:cNvGrpSpPr/>
          <p:nvPr/>
        </p:nvGrpSpPr>
        <p:grpSpPr>
          <a:xfrm>
            <a:off x="6724833" y="2938295"/>
            <a:ext cx="981765" cy="578282"/>
            <a:chOff x="8048096" y="2929652"/>
            <a:chExt cx="1095904" cy="578282"/>
          </a:xfrm>
        </p:grpSpPr>
        <p:grpSp>
          <p:nvGrpSpPr>
            <p:cNvPr id="49" name="Group 25"/>
            <p:cNvGrpSpPr>
              <a:grpSpLocks/>
            </p:cNvGrpSpPr>
            <p:nvPr/>
          </p:nvGrpSpPr>
          <p:grpSpPr bwMode="auto">
            <a:xfrm rot="21391946">
              <a:off x="8048096" y="2929652"/>
              <a:ext cx="1095904" cy="578282"/>
              <a:chOff x="3098" y="249"/>
              <a:chExt cx="1959" cy="629"/>
            </a:xfrm>
          </p:grpSpPr>
          <p:sp>
            <p:nvSpPr>
              <p:cNvPr id="51" name="Oval 26"/>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52" name="Oval 27"/>
              <p:cNvSpPr>
                <a:spLocks noChangeArrowheads="1"/>
              </p:cNvSpPr>
              <p:nvPr/>
            </p:nvSpPr>
            <p:spPr bwMode="gray">
              <a:xfrm>
                <a:off x="3098" y="249"/>
                <a:ext cx="1959" cy="581"/>
              </a:xfrm>
              <a:prstGeom prst="ellipse">
                <a:avLst/>
              </a:prstGeom>
              <a:ln>
                <a:noFill/>
                <a:headEnd/>
                <a:tailEnd/>
              </a:ln>
            </p:spPr>
            <p:style>
              <a:lnRef idx="1">
                <a:schemeClr val="accent6"/>
              </a:lnRef>
              <a:fillRef idx="2">
                <a:schemeClr val="accent6"/>
              </a:fillRef>
              <a:effectRef idx="1">
                <a:schemeClr val="accent6"/>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50" name="Text Box 36"/>
            <p:cNvSpPr txBox="1">
              <a:spLocks noChangeArrowheads="1"/>
            </p:cNvSpPr>
            <p:nvPr/>
          </p:nvSpPr>
          <p:spPr bwMode="gray">
            <a:xfrm>
              <a:off x="8241195" y="3057036"/>
              <a:ext cx="822939" cy="369332"/>
            </a:xfrm>
            <a:prstGeom prst="rect">
              <a:avLst/>
            </a:prstGeom>
            <a:noFill/>
            <a:ln w="9525" algn="ctr">
              <a:noFill/>
              <a:miter lim="800000"/>
              <a:headEnd/>
              <a:tailEnd/>
            </a:ln>
          </p:spPr>
          <p:txBody>
            <a:bodyPr wrap="square">
              <a:spAutoFit/>
            </a:bodyPr>
            <a:lstStyle/>
            <a:p>
              <a:pPr lvl="0" eaLnBrk="0" hangingPunct="0"/>
              <a:r>
                <a:rPr lang="zh-CN" altLang="en-US" sz="900" b="1" dirty="0">
                  <a:latin typeface="微软雅黑" pitchFamily="34" charset="-122"/>
                  <a:ea typeface="微软雅黑" pitchFamily="34" charset="-122"/>
                </a:rPr>
                <a:t>公文流转</a:t>
              </a:r>
            </a:p>
          </p:txBody>
        </p:sp>
      </p:grpSp>
      <p:grpSp>
        <p:nvGrpSpPr>
          <p:cNvPr id="53" name="组合 239"/>
          <p:cNvGrpSpPr/>
          <p:nvPr/>
        </p:nvGrpSpPr>
        <p:grpSpPr>
          <a:xfrm>
            <a:off x="5782348" y="3828970"/>
            <a:ext cx="1133563" cy="868434"/>
            <a:chOff x="6791446" y="3820328"/>
            <a:chExt cx="1511417" cy="868434"/>
          </a:xfrm>
        </p:grpSpPr>
        <p:grpSp>
          <p:nvGrpSpPr>
            <p:cNvPr id="54" name="Group 28"/>
            <p:cNvGrpSpPr>
              <a:grpSpLocks/>
            </p:cNvGrpSpPr>
            <p:nvPr/>
          </p:nvGrpSpPr>
          <p:grpSpPr bwMode="auto">
            <a:xfrm rot="21401649">
              <a:off x="6791446" y="3820328"/>
              <a:ext cx="1511417" cy="868434"/>
              <a:chOff x="3098" y="249"/>
              <a:chExt cx="1959" cy="629"/>
            </a:xfrm>
          </p:grpSpPr>
          <p:sp>
            <p:nvSpPr>
              <p:cNvPr id="56" name="Oval 29"/>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57" name="Oval 30"/>
              <p:cNvSpPr>
                <a:spLocks noChangeArrowheads="1"/>
              </p:cNvSpPr>
              <p:nvPr/>
            </p:nvSpPr>
            <p:spPr bwMode="gray">
              <a:xfrm>
                <a:off x="3098" y="249"/>
                <a:ext cx="1959" cy="581"/>
              </a:xfrm>
              <a:prstGeom prst="ellipse">
                <a:avLst/>
              </a:prstGeom>
              <a:ln>
                <a:noFill/>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55" name="Text Box 37"/>
            <p:cNvSpPr txBox="1">
              <a:spLocks noChangeArrowheads="1"/>
            </p:cNvSpPr>
            <p:nvPr/>
          </p:nvSpPr>
          <p:spPr bwMode="gray">
            <a:xfrm>
              <a:off x="7028017" y="4070041"/>
              <a:ext cx="1071640" cy="276999"/>
            </a:xfrm>
            <a:prstGeom prst="rect">
              <a:avLst/>
            </a:prstGeom>
            <a:noFill/>
            <a:ln w="9525" algn="ctr">
              <a:noFill/>
              <a:miter lim="800000"/>
              <a:headEnd/>
              <a:tailEnd/>
            </a:ln>
          </p:spPr>
          <p:txBody>
            <a:bodyPr wrap="square">
              <a:spAutoFit/>
            </a:bodyPr>
            <a:lstStyle/>
            <a:p>
              <a:pPr lvl="0" eaLnBrk="0" hangingPunct="0"/>
              <a:r>
                <a:rPr lang="zh-CN" altLang="en-US" sz="1200" b="1" dirty="0">
                  <a:latin typeface="微软雅黑" pitchFamily="34" charset="-122"/>
                  <a:ea typeface="微软雅黑" pitchFamily="34" charset="-122"/>
                </a:rPr>
                <a:t>审批管理</a:t>
              </a:r>
            </a:p>
          </p:txBody>
        </p:sp>
      </p:grpSp>
      <p:grpSp>
        <p:nvGrpSpPr>
          <p:cNvPr id="58" name="组合 240"/>
          <p:cNvGrpSpPr/>
          <p:nvPr/>
        </p:nvGrpSpPr>
        <p:grpSpPr>
          <a:xfrm>
            <a:off x="4411456" y="4020047"/>
            <a:ext cx="893202" cy="678369"/>
            <a:chOff x="4963592" y="4011404"/>
            <a:chExt cx="1190936" cy="678369"/>
          </a:xfrm>
        </p:grpSpPr>
        <p:grpSp>
          <p:nvGrpSpPr>
            <p:cNvPr id="59" name="Group 31"/>
            <p:cNvGrpSpPr>
              <a:grpSpLocks/>
            </p:cNvGrpSpPr>
            <p:nvPr/>
          </p:nvGrpSpPr>
          <p:grpSpPr bwMode="auto">
            <a:xfrm rot="21306812">
              <a:off x="4963592" y="4011404"/>
              <a:ext cx="1190936" cy="678369"/>
              <a:chOff x="3098" y="249"/>
              <a:chExt cx="1959" cy="629"/>
            </a:xfrm>
          </p:grpSpPr>
          <p:sp>
            <p:nvSpPr>
              <p:cNvPr id="61" name="Oval 32"/>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62" name="Oval 33"/>
              <p:cNvSpPr>
                <a:spLocks noChangeArrowheads="1"/>
              </p:cNvSpPr>
              <p:nvPr/>
            </p:nvSpPr>
            <p:spPr bwMode="gray">
              <a:xfrm>
                <a:off x="3098" y="249"/>
                <a:ext cx="1959" cy="581"/>
              </a:xfrm>
              <a:prstGeom prst="ellipse">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60" name="Text Box 38"/>
            <p:cNvSpPr txBox="1">
              <a:spLocks noChangeArrowheads="1"/>
            </p:cNvSpPr>
            <p:nvPr/>
          </p:nvSpPr>
          <p:spPr bwMode="gray">
            <a:xfrm>
              <a:off x="5000999" y="4168106"/>
              <a:ext cx="1071640" cy="276999"/>
            </a:xfrm>
            <a:prstGeom prst="rect">
              <a:avLst/>
            </a:prstGeom>
            <a:noFill/>
            <a:ln w="9525" algn="ctr">
              <a:noFill/>
              <a:miter lim="800000"/>
              <a:headEnd/>
              <a:tailEnd/>
            </a:ln>
          </p:spPr>
          <p:txBody>
            <a:bodyPr wrap="square">
              <a:spAutoFit/>
            </a:bodyPr>
            <a:lstStyle/>
            <a:p>
              <a:pPr algn="ctr" eaLnBrk="0" hangingPunct="0">
                <a:spcBef>
                  <a:spcPct val="50000"/>
                </a:spcBef>
              </a:pPr>
              <a:r>
                <a:rPr lang="zh-CN" altLang="en-US" sz="1200" b="1" dirty="0">
                  <a:latin typeface="微软雅黑" pitchFamily="34" charset="-122"/>
                  <a:ea typeface="微软雅黑" pitchFamily="34" charset="-122"/>
                </a:rPr>
                <a:t>知识共享</a:t>
              </a:r>
              <a:endParaRPr lang="en-US" altLang="zh-CN" sz="1200" b="1" dirty="0">
                <a:latin typeface="微软雅黑" pitchFamily="34" charset="-122"/>
                <a:ea typeface="微软雅黑" pitchFamily="34" charset="-122"/>
              </a:endParaRPr>
            </a:p>
          </p:txBody>
        </p:sp>
      </p:grpSp>
      <p:grpSp>
        <p:nvGrpSpPr>
          <p:cNvPr id="63" name="组合 241"/>
          <p:cNvGrpSpPr/>
          <p:nvPr/>
        </p:nvGrpSpPr>
        <p:grpSpPr>
          <a:xfrm>
            <a:off x="4064184" y="3193063"/>
            <a:ext cx="851500" cy="417859"/>
            <a:chOff x="4500562" y="3184420"/>
            <a:chExt cx="846192" cy="417859"/>
          </a:xfrm>
        </p:grpSpPr>
        <p:grpSp>
          <p:nvGrpSpPr>
            <p:cNvPr id="64" name="Group 16"/>
            <p:cNvGrpSpPr>
              <a:grpSpLocks/>
            </p:cNvGrpSpPr>
            <p:nvPr/>
          </p:nvGrpSpPr>
          <p:grpSpPr bwMode="auto">
            <a:xfrm rot="21204645">
              <a:off x="4500562" y="3184420"/>
              <a:ext cx="846192" cy="395294"/>
              <a:chOff x="3098" y="249"/>
              <a:chExt cx="1959" cy="629"/>
            </a:xfrm>
          </p:grpSpPr>
          <p:sp>
            <p:nvSpPr>
              <p:cNvPr id="66" name="Oval 17"/>
              <p:cNvSpPr>
                <a:spLocks noChangeArrowheads="1"/>
              </p:cNvSpPr>
              <p:nvPr/>
            </p:nvSpPr>
            <p:spPr bwMode="gray">
              <a:xfrm>
                <a:off x="3099" y="297"/>
                <a:ext cx="1958" cy="581"/>
              </a:xfrm>
              <a:prstGeom prst="ellipse">
                <a:avLst/>
              </a:prstGeom>
              <a:gradFill rotWithShape="1">
                <a:gsLst>
                  <a:gs pos="0">
                    <a:srgbClr val="6B6B6B"/>
                  </a:gs>
                  <a:gs pos="50000">
                    <a:srgbClr val="C0C0C0"/>
                  </a:gs>
                  <a:gs pos="100000">
                    <a:srgbClr val="6B6B6B"/>
                  </a:gs>
                </a:gsLst>
                <a:lin ang="0" scaled="1"/>
              </a:gradFill>
              <a:ln w="9525" algn="ctr">
                <a:noFill/>
                <a:round/>
                <a:headEnd/>
                <a:tailEnd/>
              </a:ln>
            </p:spPr>
            <p:txBody>
              <a:bodyPr wrap="none" anchor="ctr"/>
              <a:lstStyle/>
              <a:p>
                <a:endParaRPr lang="zh-CN" altLang="en-US" sz="900">
                  <a:latin typeface="微软雅黑" pitchFamily="34" charset="-122"/>
                  <a:ea typeface="微软雅黑" pitchFamily="34" charset="-122"/>
                </a:endParaRPr>
              </a:p>
            </p:txBody>
          </p:sp>
          <p:sp>
            <p:nvSpPr>
              <p:cNvPr id="67" name="Oval 18"/>
              <p:cNvSpPr>
                <a:spLocks noChangeArrowheads="1"/>
              </p:cNvSpPr>
              <p:nvPr/>
            </p:nvSpPr>
            <p:spPr bwMode="gray">
              <a:xfrm>
                <a:off x="3098" y="249"/>
                <a:ext cx="1959" cy="581"/>
              </a:xfrm>
              <a:prstGeom prst="ellipse">
                <a:avLst/>
              </a:prstGeom>
              <a:ln>
                <a:noFill/>
                <a:headEnd/>
                <a:tailEnd/>
              </a:ln>
            </p:spPr>
            <p:style>
              <a:lnRef idx="1">
                <a:schemeClr val="dk1"/>
              </a:lnRef>
              <a:fillRef idx="2">
                <a:schemeClr val="dk1"/>
              </a:fillRef>
              <a:effectRef idx="1">
                <a:schemeClr val="dk1"/>
              </a:effectRef>
              <a:fontRef idx="minor">
                <a:schemeClr val="dk1"/>
              </a:fontRef>
            </p:style>
            <p:txBody>
              <a:bodyPr wrap="none" anchor="ctr"/>
              <a:lstStyle/>
              <a:p>
                <a:endParaRPr lang="zh-CN" altLang="en-US" sz="900">
                  <a:latin typeface="微软雅黑" pitchFamily="34" charset="-122"/>
                  <a:ea typeface="微软雅黑" pitchFamily="34" charset="-122"/>
                </a:endParaRPr>
              </a:p>
            </p:txBody>
          </p:sp>
        </p:grpSp>
        <p:sp>
          <p:nvSpPr>
            <p:cNvPr id="65" name="Text Box 39"/>
            <p:cNvSpPr txBox="1">
              <a:spLocks noChangeArrowheads="1"/>
            </p:cNvSpPr>
            <p:nvPr/>
          </p:nvSpPr>
          <p:spPr bwMode="gray">
            <a:xfrm>
              <a:off x="4501573" y="3232947"/>
              <a:ext cx="810807" cy="369332"/>
            </a:xfrm>
            <a:prstGeom prst="rect">
              <a:avLst/>
            </a:prstGeom>
            <a:noFill/>
            <a:ln w="9525" algn="ctr">
              <a:noFill/>
              <a:miter lim="800000"/>
              <a:headEnd/>
              <a:tailEnd/>
            </a:ln>
          </p:spPr>
          <p:txBody>
            <a:bodyPr wrap="square">
              <a:spAutoFit/>
            </a:bodyPr>
            <a:lstStyle/>
            <a:p>
              <a:pPr algn="ctr" eaLnBrk="0" hangingPunct="0">
                <a:spcBef>
                  <a:spcPct val="50000"/>
                </a:spcBef>
              </a:pPr>
              <a:r>
                <a:rPr lang="zh-CN" altLang="en-US" sz="900" b="1" dirty="0">
                  <a:latin typeface="微软雅黑" pitchFamily="34" charset="-122"/>
                  <a:ea typeface="微软雅黑" pitchFamily="34" charset="-122"/>
                </a:rPr>
                <a:t>统计分析</a:t>
              </a:r>
              <a:endParaRPr lang="en-US" altLang="zh-CN" sz="900" b="1" dirty="0">
                <a:latin typeface="微软雅黑" pitchFamily="34" charset="-122"/>
                <a:ea typeface="微软雅黑" pitchFamily="34" charset="-122"/>
              </a:endParaRPr>
            </a:p>
          </p:txBody>
        </p:sp>
      </p:grpSp>
      <p:sp>
        <p:nvSpPr>
          <p:cNvPr id="68" name="圆角矩形 67"/>
          <p:cNvSpPr/>
          <p:nvPr/>
        </p:nvSpPr>
        <p:spPr>
          <a:xfrm>
            <a:off x="8028384" y="1241955"/>
            <a:ext cx="533598" cy="3487377"/>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创新设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69" name="左箭头 68"/>
          <p:cNvSpPr/>
          <p:nvPr/>
        </p:nvSpPr>
        <p:spPr>
          <a:xfrm>
            <a:off x="7692802" y="2134878"/>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圆角矩形标注 69"/>
          <p:cNvSpPr/>
          <p:nvPr/>
        </p:nvSpPr>
        <p:spPr>
          <a:xfrm>
            <a:off x="5559294" y="1241955"/>
            <a:ext cx="1628065" cy="375249"/>
          </a:xfrm>
          <a:prstGeom prst="wedgeRoundRectCallout">
            <a:avLst>
              <a:gd name="adj1" fmla="val -117344"/>
              <a:gd name="adj2" fmla="val 480234"/>
              <a:gd name="adj3" fmla="val 16667"/>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chemeClr val="tx1"/>
                </a:solidFill>
              </a:rPr>
              <a:t>引入数据采集处理软件</a:t>
            </a:r>
            <a:endParaRPr lang="zh-CN" altLang="en-US" sz="1100" b="1" dirty="0">
              <a:solidFill>
                <a:schemeClr val="tx1"/>
              </a:solidFill>
            </a:endParaRPr>
          </a:p>
        </p:txBody>
      </p:sp>
      <p:sp>
        <p:nvSpPr>
          <p:cNvPr id="71" name="圆角矩形标注 70"/>
          <p:cNvSpPr/>
          <p:nvPr/>
        </p:nvSpPr>
        <p:spPr>
          <a:xfrm>
            <a:off x="1862086" y="4598595"/>
            <a:ext cx="1532985" cy="375249"/>
          </a:xfrm>
          <a:prstGeom prst="wedgeRoundRectCallout">
            <a:avLst>
              <a:gd name="adj1" fmla="val 3999"/>
              <a:gd name="adj2" fmla="val -352333"/>
              <a:gd name="adj3" fmla="val 16667"/>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chemeClr val="tx1"/>
                </a:solidFill>
              </a:rPr>
              <a:t>引入智能管理软件</a:t>
            </a:r>
            <a:endParaRPr lang="zh-CN" altLang="en-US" sz="1100" b="1" dirty="0">
              <a:solidFill>
                <a:schemeClr val="tx1"/>
              </a:solidFill>
            </a:endParaRPr>
          </a:p>
        </p:txBody>
      </p:sp>
      <p:sp>
        <p:nvSpPr>
          <p:cNvPr id="72" name="圆角矩形标注 71"/>
          <p:cNvSpPr/>
          <p:nvPr/>
        </p:nvSpPr>
        <p:spPr>
          <a:xfrm>
            <a:off x="5672657" y="4597573"/>
            <a:ext cx="1532985" cy="375249"/>
          </a:xfrm>
          <a:prstGeom prst="wedgeRoundRectCallout">
            <a:avLst>
              <a:gd name="adj1" fmla="val -4522"/>
              <a:gd name="adj2" fmla="val -117358"/>
              <a:gd name="adj3" fmla="val 16667"/>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chemeClr val="tx1"/>
                </a:solidFill>
              </a:rPr>
              <a:t>引入可视化管理软件</a:t>
            </a:r>
            <a:endParaRPr lang="zh-CN" altLang="en-US" sz="1100" b="1" dirty="0">
              <a:solidFill>
                <a:schemeClr val="tx1"/>
              </a:solidFill>
            </a:endParaRPr>
          </a:p>
        </p:txBody>
      </p:sp>
      <p:sp>
        <p:nvSpPr>
          <p:cNvPr id="73" name="圆角矩形标注 72"/>
          <p:cNvSpPr/>
          <p:nvPr/>
        </p:nvSpPr>
        <p:spPr>
          <a:xfrm>
            <a:off x="3725387" y="4611088"/>
            <a:ext cx="1532985" cy="375249"/>
          </a:xfrm>
          <a:prstGeom prst="wedgeRoundRectCallout">
            <a:avLst>
              <a:gd name="adj1" fmla="val 80690"/>
              <a:gd name="adj2" fmla="val -305918"/>
              <a:gd name="adj3" fmla="val 16667"/>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chemeClr val="tx1"/>
                </a:solidFill>
              </a:rPr>
              <a:t>引入物联网系统</a:t>
            </a:r>
            <a:endParaRPr lang="zh-CN" altLang="en-US" sz="1100" b="1" dirty="0">
              <a:solidFill>
                <a:schemeClr val="tx1"/>
              </a:solidFill>
            </a:endParaRPr>
          </a:p>
        </p:txBody>
      </p:sp>
    </p:spTree>
    <p:extLst>
      <p:ext uri="{BB962C8B-B14F-4D97-AF65-F5344CB8AC3E}">
        <p14:creationId xmlns:p14="http://schemas.microsoft.com/office/powerpoint/2010/main" val="233386132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strVal val="#ppt_w*0.70"/>
                                          </p:val>
                                        </p:tav>
                                        <p:tav tm="100000">
                                          <p:val>
                                            <p:strVal val="#ppt_w"/>
                                          </p:val>
                                        </p:tav>
                                      </p:tavLst>
                                    </p:anim>
                                    <p:anim calcmode="lin" valueType="num">
                                      <p:cBhvr>
                                        <p:cTn id="25" dur="500" fill="hold"/>
                                        <p:tgtEl>
                                          <p:spTgt spid="3"/>
                                        </p:tgtEl>
                                        <p:attrNameLst>
                                          <p:attrName>ppt_h</p:attrName>
                                        </p:attrNameLst>
                                      </p:cBhvr>
                                      <p:tavLst>
                                        <p:tav tm="0">
                                          <p:val>
                                            <p:strVal val="#ppt_h"/>
                                          </p:val>
                                        </p:tav>
                                        <p:tav tm="100000">
                                          <p:val>
                                            <p:strVal val="#ppt_h"/>
                                          </p:val>
                                        </p:tav>
                                      </p:tavLst>
                                    </p:anim>
                                    <p:animEffect transition="in" filter="fade">
                                      <p:cBhvr>
                                        <p:cTn id="26" dur="500"/>
                                        <p:tgtEl>
                                          <p:spTgt spid="3"/>
                                        </p:tgtEl>
                                      </p:cBhvr>
                                    </p:animEffect>
                                  </p:childTnLst>
                                </p:cTn>
                              </p:par>
                            </p:childTnLst>
                          </p:cTn>
                        </p:par>
                        <p:par>
                          <p:cTn id="27" fill="hold">
                            <p:stCondLst>
                              <p:cond delay="500"/>
                            </p:stCondLst>
                            <p:childTnLst>
                              <p:par>
                                <p:cTn id="28" presetID="22" presetClass="entr" presetSubtype="1"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up)">
                                      <p:cBhvr>
                                        <p:cTn id="30" dur="1000"/>
                                        <p:tgtEl>
                                          <p:spTgt spid="20"/>
                                        </p:tgtEl>
                                      </p:cBhvr>
                                    </p:animEffect>
                                  </p:childTnLst>
                                </p:cTn>
                              </p:par>
                            </p:childTnLst>
                          </p:cTn>
                        </p:par>
                        <p:par>
                          <p:cTn id="31" fill="hold">
                            <p:stCondLst>
                              <p:cond delay="1500"/>
                            </p:stCondLst>
                            <p:childTnLst>
                              <p:par>
                                <p:cTn id="32" presetID="22" presetClass="entr" presetSubtype="1" fill="hold" grpId="0" nodeType="after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up)">
                                      <p:cBhvr>
                                        <p:cTn id="34" dur="1000"/>
                                        <p:tgtEl>
                                          <p:spTgt spid="21"/>
                                        </p:tgtEl>
                                      </p:cBhvr>
                                    </p:animEffect>
                                  </p:childTnLst>
                                </p:cTn>
                              </p:par>
                            </p:childTnLst>
                          </p:cTn>
                        </p:par>
                        <p:par>
                          <p:cTn id="35" fill="hold">
                            <p:stCondLst>
                              <p:cond delay="2500"/>
                            </p:stCondLst>
                            <p:childTnLst>
                              <p:par>
                                <p:cTn id="36" presetID="22" presetClass="entr" presetSubtype="1"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up)">
                                      <p:cBhvr>
                                        <p:cTn id="38" dur="1000"/>
                                        <p:tgtEl>
                                          <p:spTgt spid="22"/>
                                        </p:tgtEl>
                                      </p:cBhvr>
                                    </p:animEffect>
                                  </p:childTnLst>
                                </p:cTn>
                              </p:par>
                            </p:childTnLst>
                          </p:cTn>
                        </p:par>
                        <p:par>
                          <p:cTn id="39" fill="hold">
                            <p:stCondLst>
                              <p:cond delay="3500"/>
                            </p:stCondLst>
                            <p:childTnLst>
                              <p:par>
                                <p:cTn id="40" presetID="22" presetClass="entr" presetSubtype="1"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up)">
                                      <p:cBhvr>
                                        <p:cTn id="42" dur="10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iterate type="lt">
                                    <p:tmPct val="5000"/>
                                  </p:iterate>
                                  <p:childTnLst>
                                    <p:set>
                                      <p:cBhvr>
                                        <p:cTn id="46" dur="1" fill="hold">
                                          <p:stCondLst>
                                            <p:cond delay="0"/>
                                          </p:stCondLst>
                                        </p:cTn>
                                        <p:tgtEl>
                                          <p:spTgt spid="24"/>
                                        </p:tgtEl>
                                        <p:attrNameLst>
                                          <p:attrName>style.visibility</p:attrName>
                                        </p:attrNameLst>
                                      </p:cBhvr>
                                      <p:to>
                                        <p:strVal val="visible"/>
                                      </p:to>
                                    </p:set>
                                    <p:anim calcmode="lin" valueType="num">
                                      <p:cBhvr>
                                        <p:cTn id="47" dur="1000" fill="hold"/>
                                        <p:tgtEl>
                                          <p:spTgt spid="24"/>
                                        </p:tgtEl>
                                        <p:attrNameLst>
                                          <p:attrName>ppt_w</p:attrName>
                                        </p:attrNameLst>
                                      </p:cBhvr>
                                      <p:tavLst>
                                        <p:tav tm="0">
                                          <p:val>
                                            <p:fltVal val="0"/>
                                          </p:val>
                                        </p:tav>
                                        <p:tav tm="100000">
                                          <p:val>
                                            <p:strVal val="#ppt_w"/>
                                          </p:val>
                                        </p:tav>
                                      </p:tavLst>
                                    </p:anim>
                                    <p:anim calcmode="lin" valueType="num">
                                      <p:cBhvr>
                                        <p:cTn id="48" dur="1000" fill="hold"/>
                                        <p:tgtEl>
                                          <p:spTgt spid="24"/>
                                        </p:tgtEl>
                                        <p:attrNameLst>
                                          <p:attrName>ppt_h</p:attrName>
                                        </p:attrNameLst>
                                      </p:cBhvr>
                                      <p:tavLst>
                                        <p:tav tm="0">
                                          <p:val>
                                            <p:fltVal val="0"/>
                                          </p:val>
                                        </p:tav>
                                        <p:tav tm="100000">
                                          <p:val>
                                            <p:strVal val="#ppt_h"/>
                                          </p:val>
                                        </p:tav>
                                      </p:tavLst>
                                    </p:anim>
                                    <p:anim calcmode="lin" valueType="num">
                                      <p:cBhvr>
                                        <p:cTn id="49" dur="1000" fill="hold"/>
                                        <p:tgtEl>
                                          <p:spTgt spid="24"/>
                                        </p:tgtEl>
                                        <p:attrNameLst>
                                          <p:attrName>style.rotation</p:attrName>
                                        </p:attrNameLst>
                                      </p:cBhvr>
                                      <p:tavLst>
                                        <p:tav tm="0">
                                          <p:val>
                                            <p:fltVal val="90"/>
                                          </p:val>
                                        </p:tav>
                                        <p:tav tm="100000">
                                          <p:val>
                                            <p:fltVal val="0"/>
                                          </p:val>
                                        </p:tav>
                                      </p:tavLst>
                                    </p:anim>
                                    <p:animEffect transition="in" filter="fade">
                                      <p:cBhvr>
                                        <p:cTn id="50" dur="1000"/>
                                        <p:tgtEl>
                                          <p:spTgt spid="24"/>
                                        </p:tgtEl>
                                      </p:cBhvr>
                                    </p:animEffect>
                                  </p:childTnLst>
                                </p:cTn>
                              </p:par>
                            </p:childTnLst>
                          </p:cTn>
                        </p:par>
                        <p:par>
                          <p:cTn id="51" fill="hold">
                            <p:stCondLst>
                              <p:cond delay="1000"/>
                            </p:stCondLst>
                            <p:childTnLst>
                              <p:par>
                                <p:cTn id="52" presetID="47" presetClass="entr" presetSubtype="0" fill="hold" nodeType="after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fade">
                                      <p:cBhvr>
                                        <p:cTn id="54" dur="500"/>
                                        <p:tgtEl>
                                          <p:spTgt spid="35"/>
                                        </p:tgtEl>
                                      </p:cBhvr>
                                    </p:animEffect>
                                    <p:anim calcmode="lin" valueType="num">
                                      <p:cBhvr>
                                        <p:cTn id="55" dur="500" fill="hold"/>
                                        <p:tgtEl>
                                          <p:spTgt spid="35"/>
                                        </p:tgtEl>
                                        <p:attrNameLst>
                                          <p:attrName>ppt_x</p:attrName>
                                        </p:attrNameLst>
                                      </p:cBhvr>
                                      <p:tavLst>
                                        <p:tav tm="0">
                                          <p:val>
                                            <p:strVal val="#ppt_x"/>
                                          </p:val>
                                        </p:tav>
                                        <p:tav tm="100000">
                                          <p:val>
                                            <p:strVal val="#ppt_x"/>
                                          </p:val>
                                        </p:tav>
                                      </p:tavLst>
                                    </p:anim>
                                    <p:anim calcmode="lin" valueType="num">
                                      <p:cBhvr>
                                        <p:cTn id="56" dur="500" fill="hold"/>
                                        <p:tgtEl>
                                          <p:spTgt spid="35"/>
                                        </p:tgtEl>
                                        <p:attrNameLst>
                                          <p:attrName>ppt_y</p:attrName>
                                        </p:attrNameLst>
                                      </p:cBhvr>
                                      <p:tavLst>
                                        <p:tav tm="0">
                                          <p:val>
                                            <p:strVal val="#ppt_y-.1"/>
                                          </p:val>
                                        </p:tav>
                                        <p:tav tm="100000">
                                          <p:val>
                                            <p:strVal val="#ppt_y"/>
                                          </p:val>
                                        </p:tav>
                                      </p:tavLst>
                                    </p:anim>
                                  </p:childTnLst>
                                </p:cTn>
                              </p:par>
                            </p:childTnLst>
                          </p:cTn>
                        </p:par>
                        <p:par>
                          <p:cTn id="57" fill="hold">
                            <p:stCondLst>
                              <p:cond delay="1500"/>
                            </p:stCondLst>
                            <p:childTnLst>
                              <p:par>
                                <p:cTn id="58" presetID="47" presetClass="entr" presetSubtype="0" fill="hold" nodeType="afterEffect">
                                  <p:stCondLst>
                                    <p:cond delay="0"/>
                                  </p:stCondLst>
                                  <p:childTnLst>
                                    <p:set>
                                      <p:cBhvr>
                                        <p:cTn id="59" dur="1" fill="hold">
                                          <p:stCondLst>
                                            <p:cond delay="0"/>
                                          </p:stCondLst>
                                        </p:cTn>
                                        <p:tgtEl>
                                          <p:spTgt spid="43"/>
                                        </p:tgtEl>
                                        <p:attrNameLst>
                                          <p:attrName>style.visibility</p:attrName>
                                        </p:attrNameLst>
                                      </p:cBhvr>
                                      <p:to>
                                        <p:strVal val="visible"/>
                                      </p:to>
                                    </p:set>
                                    <p:animEffect transition="in" filter="fade">
                                      <p:cBhvr>
                                        <p:cTn id="60" dur="500"/>
                                        <p:tgtEl>
                                          <p:spTgt spid="43"/>
                                        </p:tgtEl>
                                      </p:cBhvr>
                                    </p:animEffect>
                                    <p:anim calcmode="lin" valueType="num">
                                      <p:cBhvr>
                                        <p:cTn id="61" dur="500" fill="hold"/>
                                        <p:tgtEl>
                                          <p:spTgt spid="43"/>
                                        </p:tgtEl>
                                        <p:attrNameLst>
                                          <p:attrName>ppt_x</p:attrName>
                                        </p:attrNameLst>
                                      </p:cBhvr>
                                      <p:tavLst>
                                        <p:tav tm="0">
                                          <p:val>
                                            <p:strVal val="#ppt_x"/>
                                          </p:val>
                                        </p:tav>
                                        <p:tav tm="100000">
                                          <p:val>
                                            <p:strVal val="#ppt_x"/>
                                          </p:val>
                                        </p:tav>
                                      </p:tavLst>
                                    </p:anim>
                                    <p:anim calcmode="lin" valueType="num">
                                      <p:cBhvr>
                                        <p:cTn id="62" dur="500" fill="hold"/>
                                        <p:tgtEl>
                                          <p:spTgt spid="43"/>
                                        </p:tgtEl>
                                        <p:attrNameLst>
                                          <p:attrName>ppt_y</p:attrName>
                                        </p:attrNameLst>
                                      </p:cBhvr>
                                      <p:tavLst>
                                        <p:tav tm="0">
                                          <p:val>
                                            <p:strVal val="#ppt_y-.1"/>
                                          </p:val>
                                        </p:tav>
                                        <p:tav tm="100000">
                                          <p:val>
                                            <p:strVal val="#ppt_y"/>
                                          </p:val>
                                        </p:tav>
                                      </p:tavLst>
                                    </p:anim>
                                  </p:childTnLst>
                                </p:cTn>
                              </p:par>
                              <p:par>
                                <p:cTn id="63" presetID="47" presetClass="entr" presetSubtype="0" fill="hold" nodeType="withEffect">
                                  <p:stCondLst>
                                    <p:cond delay="0"/>
                                  </p:stCondLst>
                                  <p:childTnLst>
                                    <p:set>
                                      <p:cBhvr>
                                        <p:cTn id="64" dur="1" fill="hold">
                                          <p:stCondLst>
                                            <p:cond delay="0"/>
                                          </p:stCondLst>
                                        </p:cTn>
                                        <p:tgtEl>
                                          <p:spTgt spid="63"/>
                                        </p:tgtEl>
                                        <p:attrNameLst>
                                          <p:attrName>style.visibility</p:attrName>
                                        </p:attrNameLst>
                                      </p:cBhvr>
                                      <p:to>
                                        <p:strVal val="visible"/>
                                      </p:to>
                                    </p:set>
                                    <p:animEffect transition="in" filter="fade">
                                      <p:cBhvr>
                                        <p:cTn id="65" dur="500"/>
                                        <p:tgtEl>
                                          <p:spTgt spid="63"/>
                                        </p:tgtEl>
                                      </p:cBhvr>
                                    </p:animEffect>
                                    <p:anim calcmode="lin" valueType="num">
                                      <p:cBhvr>
                                        <p:cTn id="66" dur="500" fill="hold"/>
                                        <p:tgtEl>
                                          <p:spTgt spid="63"/>
                                        </p:tgtEl>
                                        <p:attrNameLst>
                                          <p:attrName>ppt_x</p:attrName>
                                        </p:attrNameLst>
                                      </p:cBhvr>
                                      <p:tavLst>
                                        <p:tav tm="0">
                                          <p:val>
                                            <p:strVal val="#ppt_x"/>
                                          </p:val>
                                        </p:tav>
                                        <p:tav tm="100000">
                                          <p:val>
                                            <p:strVal val="#ppt_x"/>
                                          </p:val>
                                        </p:tav>
                                      </p:tavLst>
                                    </p:anim>
                                    <p:anim calcmode="lin" valueType="num">
                                      <p:cBhvr>
                                        <p:cTn id="67" dur="500" fill="hold"/>
                                        <p:tgtEl>
                                          <p:spTgt spid="63"/>
                                        </p:tgtEl>
                                        <p:attrNameLst>
                                          <p:attrName>ppt_y</p:attrName>
                                        </p:attrNameLst>
                                      </p:cBhvr>
                                      <p:tavLst>
                                        <p:tav tm="0">
                                          <p:val>
                                            <p:strVal val="#ppt_y-.1"/>
                                          </p:val>
                                        </p:tav>
                                        <p:tav tm="100000">
                                          <p:val>
                                            <p:strVal val="#ppt_y"/>
                                          </p:val>
                                        </p:tav>
                                      </p:tavLst>
                                    </p:anim>
                                  </p:childTnLst>
                                </p:cTn>
                              </p:par>
                              <p:par>
                                <p:cTn id="68" presetID="47" presetClass="entr" presetSubtype="0" fill="hold" nodeType="withEffect">
                                  <p:stCondLst>
                                    <p:cond delay="0"/>
                                  </p:stCondLst>
                                  <p:childTnLst>
                                    <p:set>
                                      <p:cBhvr>
                                        <p:cTn id="69" dur="1" fill="hold">
                                          <p:stCondLst>
                                            <p:cond delay="0"/>
                                          </p:stCondLst>
                                        </p:cTn>
                                        <p:tgtEl>
                                          <p:spTgt spid="53"/>
                                        </p:tgtEl>
                                        <p:attrNameLst>
                                          <p:attrName>style.visibility</p:attrName>
                                        </p:attrNameLst>
                                      </p:cBhvr>
                                      <p:to>
                                        <p:strVal val="visible"/>
                                      </p:to>
                                    </p:set>
                                    <p:animEffect transition="in" filter="fade">
                                      <p:cBhvr>
                                        <p:cTn id="70" dur="500"/>
                                        <p:tgtEl>
                                          <p:spTgt spid="53"/>
                                        </p:tgtEl>
                                      </p:cBhvr>
                                    </p:animEffect>
                                    <p:anim calcmode="lin" valueType="num">
                                      <p:cBhvr>
                                        <p:cTn id="71" dur="500" fill="hold"/>
                                        <p:tgtEl>
                                          <p:spTgt spid="53"/>
                                        </p:tgtEl>
                                        <p:attrNameLst>
                                          <p:attrName>ppt_x</p:attrName>
                                        </p:attrNameLst>
                                      </p:cBhvr>
                                      <p:tavLst>
                                        <p:tav tm="0">
                                          <p:val>
                                            <p:strVal val="#ppt_x"/>
                                          </p:val>
                                        </p:tav>
                                        <p:tav tm="100000">
                                          <p:val>
                                            <p:strVal val="#ppt_x"/>
                                          </p:val>
                                        </p:tav>
                                      </p:tavLst>
                                    </p:anim>
                                    <p:anim calcmode="lin" valueType="num">
                                      <p:cBhvr>
                                        <p:cTn id="72" dur="500" fill="hold"/>
                                        <p:tgtEl>
                                          <p:spTgt spid="53"/>
                                        </p:tgtEl>
                                        <p:attrNameLst>
                                          <p:attrName>ppt_y</p:attrName>
                                        </p:attrNameLst>
                                      </p:cBhvr>
                                      <p:tavLst>
                                        <p:tav tm="0">
                                          <p:val>
                                            <p:strVal val="#ppt_y-.1"/>
                                          </p:val>
                                        </p:tav>
                                        <p:tav tm="100000">
                                          <p:val>
                                            <p:strVal val="#ppt_y"/>
                                          </p:val>
                                        </p:tav>
                                      </p:tavLst>
                                    </p:anim>
                                  </p:childTnLst>
                                </p:cTn>
                              </p:par>
                            </p:childTnLst>
                          </p:cTn>
                        </p:par>
                        <p:par>
                          <p:cTn id="73" fill="hold">
                            <p:stCondLst>
                              <p:cond delay="2000"/>
                            </p:stCondLst>
                            <p:childTnLst>
                              <p:par>
                                <p:cTn id="74" presetID="47" presetClass="entr" presetSubtype="0" fill="hold" nodeType="afterEffect">
                                  <p:stCondLst>
                                    <p:cond delay="0"/>
                                  </p:stCondLst>
                                  <p:childTnLst>
                                    <p:set>
                                      <p:cBhvr>
                                        <p:cTn id="75" dur="1" fill="hold">
                                          <p:stCondLst>
                                            <p:cond delay="0"/>
                                          </p:stCondLst>
                                        </p:cTn>
                                        <p:tgtEl>
                                          <p:spTgt spid="48"/>
                                        </p:tgtEl>
                                        <p:attrNameLst>
                                          <p:attrName>style.visibility</p:attrName>
                                        </p:attrNameLst>
                                      </p:cBhvr>
                                      <p:to>
                                        <p:strVal val="visible"/>
                                      </p:to>
                                    </p:set>
                                    <p:animEffect transition="in" filter="fade">
                                      <p:cBhvr>
                                        <p:cTn id="76" dur="500"/>
                                        <p:tgtEl>
                                          <p:spTgt spid="48"/>
                                        </p:tgtEl>
                                      </p:cBhvr>
                                    </p:animEffect>
                                    <p:anim calcmode="lin" valueType="num">
                                      <p:cBhvr>
                                        <p:cTn id="77" dur="500" fill="hold"/>
                                        <p:tgtEl>
                                          <p:spTgt spid="48"/>
                                        </p:tgtEl>
                                        <p:attrNameLst>
                                          <p:attrName>ppt_x</p:attrName>
                                        </p:attrNameLst>
                                      </p:cBhvr>
                                      <p:tavLst>
                                        <p:tav tm="0">
                                          <p:val>
                                            <p:strVal val="#ppt_x"/>
                                          </p:val>
                                        </p:tav>
                                        <p:tav tm="100000">
                                          <p:val>
                                            <p:strVal val="#ppt_x"/>
                                          </p:val>
                                        </p:tav>
                                      </p:tavLst>
                                    </p:anim>
                                    <p:anim calcmode="lin" valueType="num">
                                      <p:cBhvr>
                                        <p:cTn id="78" dur="500" fill="hold"/>
                                        <p:tgtEl>
                                          <p:spTgt spid="48"/>
                                        </p:tgtEl>
                                        <p:attrNameLst>
                                          <p:attrName>ppt_y</p:attrName>
                                        </p:attrNameLst>
                                      </p:cBhvr>
                                      <p:tavLst>
                                        <p:tav tm="0">
                                          <p:val>
                                            <p:strVal val="#ppt_y-.1"/>
                                          </p:val>
                                        </p:tav>
                                        <p:tav tm="100000">
                                          <p:val>
                                            <p:strVal val="#ppt_y"/>
                                          </p:val>
                                        </p:tav>
                                      </p:tavLst>
                                    </p:anim>
                                  </p:childTnLst>
                                </p:cTn>
                              </p:par>
                              <p:par>
                                <p:cTn id="79" presetID="47" presetClass="entr" presetSubtype="0" fill="hold" nodeType="with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fade">
                                      <p:cBhvr>
                                        <p:cTn id="81" dur="500"/>
                                        <p:tgtEl>
                                          <p:spTgt spid="38"/>
                                        </p:tgtEl>
                                      </p:cBhvr>
                                    </p:animEffect>
                                    <p:anim calcmode="lin" valueType="num">
                                      <p:cBhvr>
                                        <p:cTn id="82" dur="500" fill="hold"/>
                                        <p:tgtEl>
                                          <p:spTgt spid="38"/>
                                        </p:tgtEl>
                                        <p:attrNameLst>
                                          <p:attrName>ppt_x</p:attrName>
                                        </p:attrNameLst>
                                      </p:cBhvr>
                                      <p:tavLst>
                                        <p:tav tm="0">
                                          <p:val>
                                            <p:strVal val="#ppt_x"/>
                                          </p:val>
                                        </p:tav>
                                        <p:tav tm="100000">
                                          <p:val>
                                            <p:strVal val="#ppt_x"/>
                                          </p:val>
                                        </p:tav>
                                      </p:tavLst>
                                    </p:anim>
                                    <p:anim calcmode="lin" valueType="num">
                                      <p:cBhvr>
                                        <p:cTn id="83" dur="500" fill="hold"/>
                                        <p:tgtEl>
                                          <p:spTgt spid="38"/>
                                        </p:tgtEl>
                                        <p:attrNameLst>
                                          <p:attrName>ppt_y</p:attrName>
                                        </p:attrNameLst>
                                      </p:cBhvr>
                                      <p:tavLst>
                                        <p:tav tm="0">
                                          <p:val>
                                            <p:strVal val="#ppt_y-.1"/>
                                          </p:val>
                                        </p:tav>
                                        <p:tav tm="100000">
                                          <p:val>
                                            <p:strVal val="#ppt_y"/>
                                          </p:val>
                                        </p:tav>
                                      </p:tavLst>
                                    </p:anim>
                                  </p:childTnLst>
                                </p:cTn>
                              </p:par>
                              <p:par>
                                <p:cTn id="84" presetID="47" presetClass="entr" presetSubtype="0" fill="hold" nodeType="withEffect">
                                  <p:stCondLst>
                                    <p:cond delay="0"/>
                                  </p:stCondLst>
                                  <p:childTnLst>
                                    <p:set>
                                      <p:cBhvr>
                                        <p:cTn id="85" dur="1" fill="hold">
                                          <p:stCondLst>
                                            <p:cond delay="0"/>
                                          </p:stCondLst>
                                        </p:cTn>
                                        <p:tgtEl>
                                          <p:spTgt spid="58"/>
                                        </p:tgtEl>
                                        <p:attrNameLst>
                                          <p:attrName>style.visibility</p:attrName>
                                        </p:attrNameLst>
                                      </p:cBhvr>
                                      <p:to>
                                        <p:strVal val="visible"/>
                                      </p:to>
                                    </p:set>
                                    <p:animEffect transition="in" filter="fade">
                                      <p:cBhvr>
                                        <p:cTn id="86" dur="500"/>
                                        <p:tgtEl>
                                          <p:spTgt spid="58"/>
                                        </p:tgtEl>
                                      </p:cBhvr>
                                    </p:animEffect>
                                    <p:anim calcmode="lin" valueType="num">
                                      <p:cBhvr>
                                        <p:cTn id="87" dur="500" fill="hold"/>
                                        <p:tgtEl>
                                          <p:spTgt spid="58"/>
                                        </p:tgtEl>
                                        <p:attrNameLst>
                                          <p:attrName>ppt_x</p:attrName>
                                        </p:attrNameLst>
                                      </p:cBhvr>
                                      <p:tavLst>
                                        <p:tav tm="0">
                                          <p:val>
                                            <p:strVal val="#ppt_x"/>
                                          </p:val>
                                        </p:tav>
                                        <p:tav tm="100000">
                                          <p:val>
                                            <p:strVal val="#ppt_x"/>
                                          </p:val>
                                        </p:tav>
                                      </p:tavLst>
                                    </p:anim>
                                    <p:anim calcmode="lin" valueType="num">
                                      <p:cBhvr>
                                        <p:cTn id="88" dur="5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605581" y="303508"/>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（八）创新招生就业管理系统</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3"/>
          <p:cNvGrpSpPr/>
          <p:nvPr/>
        </p:nvGrpSpPr>
        <p:grpSpPr>
          <a:xfrm>
            <a:off x="6337680" y="805078"/>
            <a:ext cx="1178727" cy="4000528"/>
            <a:chOff x="7072330" y="785800"/>
            <a:chExt cx="1571636" cy="4000528"/>
          </a:xfrm>
        </p:grpSpPr>
        <p:grpSp>
          <p:nvGrpSpPr>
            <p:cNvPr id="4" name="组合 4"/>
            <p:cNvGrpSpPr/>
            <p:nvPr/>
          </p:nvGrpSpPr>
          <p:grpSpPr>
            <a:xfrm>
              <a:off x="7358082" y="785800"/>
              <a:ext cx="1285884" cy="4000528"/>
              <a:chOff x="7358082" y="928676"/>
              <a:chExt cx="1285884" cy="4000528"/>
            </a:xfrm>
          </p:grpSpPr>
          <p:sp>
            <p:nvSpPr>
              <p:cNvPr id="8" name="矩形 7"/>
              <p:cNvSpPr/>
              <p:nvPr/>
            </p:nvSpPr>
            <p:spPr>
              <a:xfrm>
                <a:off x="7358114" y="1142990"/>
                <a:ext cx="1214414"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7358082" y="928676"/>
                <a:ext cx="1214433" cy="285752"/>
              </a:xfrm>
              <a:prstGeom prst="rect">
                <a:avLst/>
              </a:prstGeom>
              <a:solidFill>
                <a:schemeClr val="bg1">
                  <a:lumMod val="95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750" dirty="0">
                    <a:latin typeface="微软雅黑" pitchFamily="34" charset="-122"/>
                    <a:ea typeface="微软雅黑" pitchFamily="34" charset="-122"/>
                  </a:rPr>
                  <a:t>相关系统</a:t>
                </a:r>
              </a:p>
            </p:txBody>
          </p:sp>
          <p:grpSp>
            <p:nvGrpSpPr>
              <p:cNvPr id="11" name="组合 10"/>
              <p:cNvGrpSpPr/>
              <p:nvPr/>
            </p:nvGrpSpPr>
            <p:grpSpPr>
              <a:xfrm>
                <a:off x="7358082" y="1538414"/>
                <a:ext cx="1285884" cy="598143"/>
                <a:chOff x="7358082" y="1538414"/>
                <a:chExt cx="1285884" cy="598143"/>
              </a:xfrm>
            </p:grpSpPr>
            <p:pic>
              <p:nvPicPr>
                <p:cNvPr id="25"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572397" y="1538414"/>
                  <a:ext cx="285752" cy="390394"/>
                </a:xfrm>
                <a:prstGeom prst="rect">
                  <a:avLst/>
                </a:prstGeom>
                <a:noFill/>
                <a:ln w="9525">
                  <a:noFill/>
                  <a:miter lim="800000"/>
                  <a:headEnd/>
                  <a:tailEnd/>
                </a:ln>
                <a:effectLst/>
              </p:spPr>
            </p:pic>
            <p:pic>
              <p:nvPicPr>
                <p:cNvPr id="26"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822430" y="1538414"/>
                  <a:ext cx="285752" cy="390394"/>
                </a:xfrm>
                <a:prstGeom prst="rect">
                  <a:avLst/>
                </a:prstGeom>
                <a:noFill/>
                <a:ln w="9525">
                  <a:noFill/>
                  <a:miter lim="800000"/>
                  <a:headEnd/>
                  <a:tailEnd/>
                </a:ln>
                <a:effectLst/>
              </p:spPr>
            </p:pic>
            <p:pic>
              <p:nvPicPr>
                <p:cNvPr id="27"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8072462" y="1538414"/>
                  <a:ext cx="285752" cy="390394"/>
                </a:xfrm>
                <a:prstGeom prst="rect">
                  <a:avLst/>
                </a:prstGeom>
                <a:noFill/>
                <a:ln w="9525">
                  <a:noFill/>
                  <a:miter lim="800000"/>
                  <a:headEnd/>
                  <a:tailEnd/>
                </a:ln>
                <a:effectLst/>
              </p:spPr>
            </p:pic>
            <p:sp>
              <p:nvSpPr>
                <p:cNvPr id="28" name="TextBox 27"/>
                <p:cNvSpPr txBox="1"/>
                <p:nvPr/>
              </p:nvSpPr>
              <p:spPr>
                <a:xfrm>
                  <a:off x="7358082" y="1928808"/>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教务综合管理平台</a:t>
                  </a:r>
                </a:p>
              </p:txBody>
            </p:sp>
          </p:grpSp>
          <p:grpSp>
            <p:nvGrpSpPr>
              <p:cNvPr id="12" name="组合 11"/>
              <p:cNvGrpSpPr/>
              <p:nvPr/>
            </p:nvGrpSpPr>
            <p:grpSpPr>
              <a:xfrm>
                <a:off x="7358082" y="2337309"/>
                <a:ext cx="1285884" cy="624471"/>
                <a:chOff x="7358082" y="2408873"/>
                <a:chExt cx="1285884" cy="624471"/>
              </a:xfrm>
            </p:grpSpPr>
            <p:pic>
              <p:nvPicPr>
                <p:cNvPr id="21" name="Picture 26"/>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7572396" y="2408873"/>
                  <a:ext cx="277814" cy="428628"/>
                </a:xfrm>
                <a:prstGeom prst="rect">
                  <a:avLst/>
                </a:prstGeom>
                <a:noFill/>
                <a:ln w="9525">
                  <a:noFill/>
                  <a:miter lim="800000"/>
                  <a:headEnd/>
                  <a:tailEnd/>
                </a:ln>
                <a:effectLst/>
              </p:spPr>
            </p:pic>
            <p:pic>
              <p:nvPicPr>
                <p:cNvPr id="22" name="Picture 27"/>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7804569" y="2420780"/>
                  <a:ext cx="313533" cy="404815"/>
                </a:xfrm>
                <a:prstGeom prst="rect">
                  <a:avLst/>
                </a:prstGeom>
                <a:noFill/>
                <a:ln w="9525">
                  <a:noFill/>
                  <a:miter lim="800000"/>
                  <a:headEnd/>
                  <a:tailEnd/>
                </a:ln>
                <a:effectLst/>
              </p:spPr>
            </p:pic>
            <p:pic>
              <p:nvPicPr>
                <p:cNvPr id="23" name="Picture 28"/>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8072462" y="2432686"/>
                  <a:ext cx="277815" cy="381003"/>
                </a:xfrm>
                <a:prstGeom prst="rect">
                  <a:avLst/>
                </a:prstGeom>
                <a:noFill/>
                <a:ln w="9525">
                  <a:noFill/>
                  <a:miter lim="800000"/>
                  <a:headEnd/>
                  <a:tailEnd/>
                </a:ln>
                <a:effectLst/>
              </p:spPr>
            </p:pic>
            <p:sp>
              <p:nvSpPr>
                <p:cNvPr id="24" name="TextBox 23"/>
                <p:cNvSpPr txBox="1"/>
                <p:nvPr/>
              </p:nvSpPr>
              <p:spPr>
                <a:xfrm>
                  <a:off x="7358082" y="2825595"/>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学生综合管理平台</a:t>
                  </a:r>
                </a:p>
              </p:txBody>
            </p:sp>
          </p:grpSp>
          <p:grpSp>
            <p:nvGrpSpPr>
              <p:cNvPr id="13" name="组合 12"/>
              <p:cNvGrpSpPr/>
              <p:nvPr/>
            </p:nvGrpSpPr>
            <p:grpSpPr>
              <a:xfrm>
                <a:off x="7358082" y="3162532"/>
                <a:ext cx="1285884" cy="707815"/>
                <a:chOff x="7286644" y="3182785"/>
                <a:chExt cx="1285884" cy="707815"/>
              </a:xfrm>
            </p:grpSpPr>
            <p:pic>
              <p:nvPicPr>
                <p:cNvPr id="18" name="Picture 29"/>
                <p:cNvPicPr>
                  <a:picLocks noChangeAspect="1" noChangeArrowheads="1"/>
                </p:cNvPicPr>
                <p:nvPr/>
              </p:nvPicPr>
              <p:blipFill>
                <a:blip r:embed="rId6" cstate="email">
                  <a:clrChange>
                    <a:clrFrom>
                      <a:srgbClr val="FFFFFF"/>
                    </a:clrFrom>
                    <a:clrTo>
                      <a:srgbClr val="FFFFFF">
                        <a:alpha val="0"/>
                      </a:srgbClr>
                    </a:clrTo>
                  </a:clrChange>
                </a:blip>
                <a:srcRect/>
                <a:stretch>
                  <a:fillRect/>
                </a:stretch>
              </p:blipFill>
              <p:spPr bwMode="auto">
                <a:xfrm>
                  <a:off x="7643834" y="3182785"/>
                  <a:ext cx="285752" cy="528641"/>
                </a:xfrm>
                <a:prstGeom prst="rect">
                  <a:avLst/>
                </a:prstGeom>
                <a:noFill/>
                <a:ln w="9525">
                  <a:noFill/>
                  <a:miter lim="800000"/>
                  <a:headEnd/>
                  <a:tailEnd/>
                </a:ln>
                <a:effectLst/>
              </p:spPr>
            </p:pic>
            <p:pic>
              <p:nvPicPr>
                <p:cNvPr id="19" name="Picture 29"/>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7929586" y="3182785"/>
                  <a:ext cx="285752" cy="528641"/>
                </a:xfrm>
                <a:prstGeom prst="rect">
                  <a:avLst/>
                </a:prstGeom>
                <a:noFill/>
                <a:ln w="9525">
                  <a:noFill/>
                  <a:miter lim="800000"/>
                  <a:headEnd/>
                  <a:tailEnd/>
                </a:ln>
                <a:effectLst/>
              </p:spPr>
            </p:pic>
            <p:sp>
              <p:nvSpPr>
                <p:cNvPr id="20" name="TextBox 19"/>
                <p:cNvSpPr txBox="1"/>
                <p:nvPr/>
              </p:nvSpPr>
              <p:spPr>
                <a:xfrm>
                  <a:off x="7286644" y="3682851"/>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招生管理系统</a:t>
                  </a:r>
                </a:p>
              </p:txBody>
            </p:sp>
          </p:grpSp>
          <p:grpSp>
            <p:nvGrpSpPr>
              <p:cNvPr id="14" name="组合 13"/>
              <p:cNvGrpSpPr/>
              <p:nvPr/>
            </p:nvGrpSpPr>
            <p:grpSpPr>
              <a:xfrm>
                <a:off x="7358082" y="4071099"/>
                <a:ext cx="1285884" cy="676757"/>
                <a:chOff x="7315219" y="4071099"/>
                <a:chExt cx="1285884" cy="676757"/>
              </a:xfrm>
            </p:grpSpPr>
            <p:pic>
              <p:nvPicPr>
                <p:cNvPr id="15" name="Picture 32"/>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7643834" y="4071099"/>
                  <a:ext cx="328205" cy="491390"/>
                </a:xfrm>
                <a:prstGeom prst="rect">
                  <a:avLst/>
                </a:prstGeom>
                <a:noFill/>
                <a:ln w="9525">
                  <a:noFill/>
                  <a:miter lim="800000"/>
                  <a:headEnd/>
                  <a:tailEnd/>
                </a:ln>
                <a:effectLst/>
              </p:spPr>
            </p:pic>
            <p:pic>
              <p:nvPicPr>
                <p:cNvPr id="16" name="Picture 31"/>
                <p:cNvPicPr>
                  <a:picLocks noChangeAspect="1" noChangeArrowheads="1"/>
                </p:cNvPicPr>
                <p:nvPr/>
              </p:nvPicPr>
              <p:blipFill>
                <a:blip r:embed="rId9" cstate="email">
                  <a:clrChange>
                    <a:clrFrom>
                      <a:srgbClr val="FFFFFF"/>
                    </a:clrFrom>
                    <a:clrTo>
                      <a:srgbClr val="FFFFFF">
                        <a:alpha val="0"/>
                      </a:srgbClr>
                    </a:clrTo>
                  </a:clrChange>
                </a:blip>
                <a:srcRect/>
                <a:stretch>
                  <a:fillRect/>
                </a:stretch>
              </p:blipFill>
              <p:spPr bwMode="auto">
                <a:xfrm flipH="1">
                  <a:off x="7929586" y="4094072"/>
                  <a:ext cx="285752" cy="470772"/>
                </a:xfrm>
                <a:prstGeom prst="rect">
                  <a:avLst/>
                </a:prstGeom>
                <a:noFill/>
                <a:ln w="9525">
                  <a:noFill/>
                  <a:miter lim="800000"/>
                  <a:headEnd/>
                  <a:tailEnd/>
                </a:ln>
                <a:effectLst/>
              </p:spPr>
            </p:pic>
            <p:sp>
              <p:nvSpPr>
                <p:cNvPr id="17" name="TextBox 16"/>
                <p:cNvSpPr txBox="1"/>
                <p:nvPr/>
              </p:nvSpPr>
              <p:spPr>
                <a:xfrm>
                  <a:off x="7315219" y="4540107"/>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数据中心</a:t>
                  </a:r>
                </a:p>
              </p:txBody>
            </p:sp>
          </p:grpSp>
        </p:grpSp>
        <p:grpSp>
          <p:nvGrpSpPr>
            <p:cNvPr id="5" name="组合 5"/>
            <p:cNvGrpSpPr/>
            <p:nvPr/>
          </p:nvGrpSpPr>
          <p:grpSpPr>
            <a:xfrm>
              <a:off x="7072330" y="1762120"/>
              <a:ext cx="428628" cy="2276490"/>
              <a:chOff x="7072330" y="1904996"/>
              <a:chExt cx="428628" cy="2276490"/>
            </a:xfrm>
            <a:solidFill>
              <a:schemeClr val="bg1">
                <a:lumMod val="50000"/>
              </a:schemeClr>
            </a:solidFill>
          </p:grpSpPr>
          <p:sp>
            <p:nvSpPr>
              <p:cNvPr id="6" name="右箭头 5"/>
              <p:cNvSpPr/>
              <p:nvPr/>
            </p:nvSpPr>
            <p:spPr>
              <a:xfrm>
                <a:off x="7072330" y="1904996"/>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sp>
            <p:nvSpPr>
              <p:cNvPr id="7" name="右箭头 6"/>
              <p:cNvSpPr/>
              <p:nvPr/>
            </p:nvSpPr>
            <p:spPr>
              <a:xfrm rot="10800000">
                <a:off x="7072330" y="3609982"/>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grpSp>
      </p:grpSp>
      <p:grpSp>
        <p:nvGrpSpPr>
          <p:cNvPr id="29" name="组合 28"/>
          <p:cNvGrpSpPr/>
          <p:nvPr/>
        </p:nvGrpSpPr>
        <p:grpSpPr>
          <a:xfrm>
            <a:off x="2709941" y="805078"/>
            <a:ext cx="564360" cy="4000528"/>
            <a:chOff x="2319322" y="785800"/>
            <a:chExt cx="752480" cy="4000528"/>
          </a:xfrm>
        </p:grpSpPr>
        <p:sp>
          <p:nvSpPr>
            <p:cNvPr id="30" name="矩形 29"/>
            <p:cNvSpPr/>
            <p:nvPr/>
          </p:nvSpPr>
          <p:spPr>
            <a:xfrm>
              <a:off x="2319322" y="785800"/>
              <a:ext cx="357190" cy="4000528"/>
            </a:xfrm>
            <a:prstGeom prst="rect">
              <a:avLst/>
            </a:prstGeom>
            <a:ln>
              <a:prstDash val="dash"/>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dirty="0">
                  <a:latin typeface="微软雅黑" pitchFamily="34" charset="-122"/>
                  <a:ea typeface="微软雅黑" pitchFamily="34" charset="-122"/>
                </a:rPr>
                <a:t>统一认证平台</a:t>
              </a:r>
            </a:p>
          </p:txBody>
        </p:sp>
        <p:sp>
          <p:nvSpPr>
            <p:cNvPr id="31" name="右箭头 30"/>
            <p:cNvSpPr/>
            <p:nvPr/>
          </p:nvSpPr>
          <p:spPr>
            <a:xfrm>
              <a:off x="2643174" y="2500312"/>
              <a:ext cx="428628" cy="714380"/>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350"/>
            </a:p>
          </p:txBody>
        </p:sp>
      </p:grpSp>
      <p:grpSp>
        <p:nvGrpSpPr>
          <p:cNvPr id="32" name="组合 31"/>
          <p:cNvGrpSpPr/>
          <p:nvPr/>
        </p:nvGrpSpPr>
        <p:grpSpPr>
          <a:xfrm>
            <a:off x="1033434" y="805078"/>
            <a:ext cx="1678793" cy="4000528"/>
            <a:chOff x="142844" y="785800"/>
            <a:chExt cx="2238391" cy="4000528"/>
          </a:xfrm>
        </p:grpSpPr>
        <p:grpSp>
          <p:nvGrpSpPr>
            <p:cNvPr id="33" name="组合 32"/>
            <p:cNvGrpSpPr/>
            <p:nvPr/>
          </p:nvGrpSpPr>
          <p:grpSpPr>
            <a:xfrm>
              <a:off x="142844" y="785800"/>
              <a:ext cx="2194024" cy="4000528"/>
              <a:chOff x="142844" y="928676"/>
              <a:chExt cx="2194024" cy="4000528"/>
            </a:xfrm>
          </p:grpSpPr>
          <p:sp>
            <p:nvSpPr>
              <p:cNvPr id="40" name="TextBox 39"/>
              <p:cNvSpPr txBox="1"/>
              <p:nvPr/>
            </p:nvSpPr>
            <p:spPr>
              <a:xfrm>
                <a:off x="380969" y="2116156"/>
                <a:ext cx="812889"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 总校区 </a:t>
                </a:r>
              </a:p>
            </p:txBody>
          </p:sp>
          <p:pic>
            <p:nvPicPr>
              <p:cNvPr id="41" name="Picture 4"/>
              <p:cNvPicPr>
                <a:picLocks noChangeAspect="1" noChangeArrowheads="1"/>
              </p:cNvPicPr>
              <p:nvPr/>
            </p:nvPicPr>
            <p:blipFill>
              <a:blip r:embed="rId10" cstate="email">
                <a:duotone>
                  <a:schemeClr val="accent5">
                    <a:shade val="45000"/>
                    <a:satMod val="135000"/>
                  </a:schemeClr>
                  <a:prstClr val="white"/>
                </a:duotone>
              </a:blip>
              <a:srcRect/>
              <a:stretch>
                <a:fillRect/>
              </a:stretch>
            </p:blipFill>
            <p:spPr bwMode="auto">
              <a:xfrm>
                <a:off x="285720" y="1687528"/>
                <a:ext cx="804858" cy="402429"/>
              </a:xfrm>
              <a:prstGeom prst="rect">
                <a:avLst/>
              </a:prstGeom>
              <a:noFill/>
              <a:ln w="9525">
                <a:noFill/>
                <a:miter lim="800000"/>
                <a:headEnd/>
                <a:tailEnd/>
              </a:ln>
              <a:effectLst/>
            </p:spPr>
          </p:pic>
          <p:pic>
            <p:nvPicPr>
              <p:cNvPr id="42" name="Picture 4"/>
              <p:cNvPicPr>
                <a:picLocks noChangeAspect="1" noChangeArrowheads="1"/>
              </p:cNvPicPr>
              <p:nvPr/>
            </p:nvPicPr>
            <p:blipFill>
              <a:blip r:embed="rId11" cstate="email">
                <a:duotone>
                  <a:schemeClr val="accent3">
                    <a:shade val="45000"/>
                    <a:satMod val="135000"/>
                  </a:schemeClr>
                  <a:prstClr val="white"/>
                </a:duotone>
              </a:blip>
              <a:srcRect/>
              <a:stretch>
                <a:fillRect/>
              </a:stretch>
            </p:blipFill>
            <p:spPr bwMode="auto">
              <a:xfrm>
                <a:off x="473835" y="3679039"/>
                <a:ext cx="428628" cy="321471"/>
              </a:xfrm>
              <a:prstGeom prst="rect">
                <a:avLst/>
              </a:prstGeom>
              <a:noFill/>
              <a:ln w="9525">
                <a:noFill/>
                <a:miter lim="800000"/>
                <a:headEnd/>
                <a:tailEnd/>
              </a:ln>
              <a:effectLst/>
            </p:spPr>
          </p:pic>
          <p:pic>
            <p:nvPicPr>
              <p:cNvPr id="43" name="Picture 4"/>
              <p:cNvPicPr>
                <a:picLocks noChangeAspect="1" noChangeArrowheads="1"/>
              </p:cNvPicPr>
              <p:nvPr/>
            </p:nvPicPr>
            <p:blipFill>
              <a:blip r:embed="rId12" cstate="email">
                <a:duotone>
                  <a:schemeClr val="accent2">
                    <a:shade val="45000"/>
                    <a:satMod val="135000"/>
                  </a:schemeClr>
                  <a:prstClr val="white"/>
                </a:duotone>
              </a:blip>
              <a:srcRect/>
              <a:stretch>
                <a:fillRect/>
              </a:stretch>
            </p:blipFill>
            <p:spPr bwMode="auto">
              <a:xfrm>
                <a:off x="473835" y="2750345"/>
                <a:ext cx="428628" cy="321471"/>
              </a:xfrm>
              <a:prstGeom prst="rect">
                <a:avLst/>
              </a:prstGeom>
              <a:noFill/>
              <a:ln w="9525">
                <a:noFill/>
                <a:miter lim="800000"/>
                <a:headEnd/>
                <a:tailEnd/>
              </a:ln>
              <a:effectLst/>
            </p:spPr>
          </p:pic>
          <p:pic>
            <p:nvPicPr>
              <p:cNvPr id="44" name="Picture 6"/>
              <p:cNvPicPr>
                <a:picLocks noChangeAspect="1" noChangeArrowheads="1"/>
              </p:cNvPicPr>
              <p:nvPr/>
            </p:nvPicPr>
            <p:blipFill>
              <a:blip r:embed="rId13" cstate="email"/>
              <a:srcRect/>
              <a:stretch>
                <a:fillRect/>
              </a:stretch>
            </p:blipFill>
            <p:spPr bwMode="auto">
              <a:xfrm>
                <a:off x="1500167" y="1222751"/>
                <a:ext cx="362045" cy="420305"/>
              </a:xfrm>
              <a:prstGeom prst="rect">
                <a:avLst/>
              </a:prstGeom>
              <a:noFill/>
              <a:ln w="9525">
                <a:noFill/>
                <a:miter lim="800000"/>
                <a:headEnd/>
                <a:tailEnd/>
              </a:ln>
              <a:effectLst/>
            </p:spPr>
          </p:pic>
          <p:pic>
            <p:nvPicPr>
              <p:cNvPr id="45" name="Picture 7"/>
              <p:cNvPicPr>
                <a:picLocks noChangeAspect="1" noChangeArrowheads="1"/>
              </p:cNvPicPr>
              <p:nvPr/>
            </p:nvPicPr>
            <p:blipFill>
              <a:blip r:embed="rId14" cstate="email"/>
              <a:srcRect/>
              <a:stretch>
                <a:fillRect/>
              </a:stretch>
            </p:blipFill>
            <p:spPr bwMode="auto">
              <a:xfrm>
                <a:off x="1556346" y="2846060"/>
                <a:ext cx="249686" cy="353722"/>
              </a:xfrm>
              <a:prstGeom prst="rect">
                <a:avLst/>
              </a:prstGeom>
              <a:noFill/>
              <a:ln w="9525">
                <a:noFill/>
                <a:miter lim="800000"/>
                <a:headEnd/>
                <a:tailEnd/>
              </a:ln>
              <a:effectLst/>
            </p:spPr>
          </p:pic>
          <p:pic>
            <p:nvPicPr>
              <p:cNvPr id="46" name="Picture 8"/>
              <p:cNvPicPr>
                <a:picLocks noChangeAspect="1" noChangeArrowheads="1"/>
              </p:cNvPicPr>
              <p:nvPr/>
            </p:nvPicPr>
            <p:blipFill>
              <a:blip r:embed="rId15" cstate="email"/>
              <a:srcRect/>
              <a:stretch>
                <a:fillRect/>
              </a:stretch>
            </p:blipFill>
            <p:spPr bwMode="auto">
              <a:xfrm>
                <a:off x="1529297" y="3616100"/>
                <a:ext cx="303785" cy="295462"/>
              </a:xfrm>
              <a:prstGeom prst="rect">
                <a:avLst/>
              </a:prstGeom>
              <a:noFill/>
              <a:ln w="9525">
                <a:noFill/>
                <a:miter lim="800000"/>
                <a:headEnd/>
                <a:tailEnd/>
              </a:ln>
              <a:effectLst/>
            </p:spPr>
          </p:pic>
          <p:pic>
            <p:nvPicPr>
              <p:cNvPr id="47" name="Picture 9"/>
              <p:cNvPicPr>
                <a:picLocks noChangeAspect="1" noChangeArrowheads="1"/>
              </p:cNvPicPr>
              <p:nvPr/>
            </p:nvPicPr>
            <p:blipFill>
              <a:blip r:embed="rId16" cstate="email"/>
              <a:srcRect/>
              <a:stretch>
                <a:fillRect/>
              </a:stretch>
            </p:blipFill>
            <p:spPr bwMode="auto">
              <a:xfrm>
                <a:off x="1533458" y="2059374"/>
                <a:ext cx="295462" cy="370368"/>
              </a:xfrm>
              <a:prstGeom prst="rect">
                <a:avLst/>
              </a:prstGeom>
              <a:noFill/>
              <a:ln w="9525">
                <a:noFill/>
                <a:miter lim="800000"/>
                <a:headEnd/>
                <a:tailEnd/>
              </a:ln>
              <a:effectLst/>
            </p:spPr>
          </p:pic>
          <p:pic>
            <p:nvPicPr>
              <p:cNvPr id="48" name="Picture 10"/>
              <p:cNvPicPr>
                <a:picLocks noChangeAspect="1" noChangeArrowheads="1"/>
              </p:cNvPicPr>
              <p:nvPr/>
            </p:nvPicPr>
            <p:blipFill>
              <a:blip r:embed="rId17" cstate="email"/>
              <a:srcRect/>
              <a:stretch>
                <a:fillRect/>
              </a:stretch>
            </p:blipFill>
            <p:spPr bwMode="auto">
              <a:xfrm>
                <a:off x="1538314" y="4327878"/>
                <a:ext cx="285751" cy="244136"/>
              </a:xfrm>
              <a:prstGeom prst="rect">
                <a:avLst/>
              </a:prstGeom>
              <a:noFill/>
              <a:ln w="9525">
                <a:noFill/>
                <a:miter lim="800000"/>
                <a:headEnd/>
                <a:tailEnd/>
              </a:ln>
              <a:effectLst/>
            </p:spPr>
          </p:pic>
          <p:sp>
            <p:nvSpPr>
              <p:cNvPr id="49" name="TextBox 48"/>
              <p:cNvSpPr txBox="1"/>
              <p:nvPr/>
            </p:nvSpPr>
            <p:spPr>
              <a:xfrm>
                <a:off x="390496" y="3071816"/>
                <a:ext cx="642942"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分校区</a:t>
                </a:r>
              </a:p>
            </p:txBody>
          </p:sp>
          <p:sp>
            <p:nvSpPr>
              <p:cNvPr id="50" name="TextBox 49"/>
              <p:cNvSpPr txBox="1"/>
              <p:nvPr/>
            </p:nvSpPr>
            <p:spPr>
              <a:xfrm>
                <a:off x="400021" y="4000510"/>
                <a:ext cx="642942"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分校区</a:t>
                </a:r>
              </a:p>
            </p:txBody>
          </p:sp>
          <p:sp>
            <p:nvSpPr>
              <p:cNvPr id="51" name="TextBox 50"/>
              <p:cNvSpPr txBox="1"/>
              <p:nvPr/>
            </p:nvSpPr>
            <p:spPr>
              <a:xfrm>
                <a:off x="1285852" y="1611149"/>
                <a:ext cx="1051016"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信息处教师</a:t>
                </a:r>
              </a:p>
            </p:txBody>
          </p:sp>
          <p:sp>
            <p:nvSpPr>
              <p:cNvPr id="52" name="TextBox 51"/>
              <p:cNvSpPr txBox="1"/>
              <p:nvPr/>
            </p:nvSpPr>
            <p:spPr>
              <a:xfrm>
                <a:off x="1285851" y="2396967"/>
                <a:ext cx="952507" cy="323165"/>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实习指导教师</a:t>
                </a:r>
              </a:p>
            </p:txBody>
          </p:sp>
          <p:sp>
            <p:nvSpPr>
              <p:cNvPr id="53" name="TextBox 52"/>
              <p:cNvSpPr txBox="1"/>
              <p:nvPr/>
            </p:nvSpPr>
            <p:spPr>
              <a:xfrm>
                <a:off x="1285852" y="3182785"/>
                <a:ext cx="952506" cy="323165"/>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招生</a:t>
                </a:r>
                <a:r>
                  <a:rPr lang="zh-CN" altLang="en-US" sz="750" dirty="0" smtClean="0">
                    <a:latin typeface="微软雅黑" pitchFamily="34" charset="-122"/>
                    <a:ea typeface="微软雅黑" pitchFamily="34" charset="-122"/>
                  </a:rPr>
                  <a:t>咨询</a:t>
                </a:r>
                <a:endParaRPr lang="en-US" altLang="zh-CN" sz="750" dirty="0" smtClean="0">
                  <a:latin typeface="微软雅黑" pitchFamily="34" charset="-122"/>
                  <a:ea typeface="微软雅黑" pitchFamily="34" charset="-122"/>
                </a:endParaRPr>
              </a:p>
              <a:p>
                <a:pPr algn="ctr"/>
                <a:r>
                  <a:rPr lang="zh-CN" altLang="en-US" sz="750" dirty="0" smtClean="0">
                    <a:latin typeface="微软雅黑" pitchFamily="34" charset="-122"/>
                    <a:ea typeface="微软雅黑" pitchFamily="34" charset="-122"/>
                  </a:rPr>
                  <a:t>教师</a:t>
                </a:r>
                <a:endParaRPr lang="zh-CN" altLang="en-US" sz="750" dirty="0">
                  <a:latin typeface="微软雅黑" pitchFamily="34" charset="-122"/>
                  <a:ea typeface="微软雅黑" pitchFamily="34" charset="-122"/>
                </a:endParaRPr>
              </a:p>
            </p:txBody>
          </p:sp>
          <p:sp>
            <p:nvSpPr>
              <p:cNvPr id="54" name="TextBox 53"/>
              <p:cNvSpPr txBox="1"/>
              <p:nvPr/>
            </p:nvSpPr>
            <p:spPr>
              <a:xfrm>
                <a:off x="1285852" y="3897165"/>
                <a:ext cx="857256" cy="323165"/>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信息</a:t>
                </a:r>
                <a:r>
                  <a:rPr lang="zh-CN" altLang="en-US" sz="750" dirty="0" smtClean="0">
                    <a:latin typeface="微软雅黑" pitchFamily="34" charset="-122"/>
                    <a:ea typeface="微软雅黑" pitchFamily="34" charset="-122"/>
                  </a:rPr>
                  <a:t>处</a:t>
                </a:r>
                <a:endParaRPr lang="en-US" altLang="zh-CN" sz="750" dirty="0" smtClean="0">
                  <a:latin typeface="微软雅黑" pitchFamily="34" charset="-122"/>
                  <a:ea typeface="微软雅黑" pitchFamily="34" charset="-122"/>
                </a:endParaRPr>
              </a:p>
              <a:p>
                <a:pPr algn="ctr"/>
                <a:r>
                  <a:rPr lang="zh-CN" altLang="en-US" sz="750" dirty="0" smtClean="0">
                    <a:latin typeface="微软雅黑" pitchFamily="34" charset="-122"/>
                    <a:ea typeface="微软雅黑" pitchFamily="34" charset="-122"/>
                  </a:rPr>
                  <a:t>主任</a:t>
                </a:r>
                <a:endParaRPr lang="zh-CN" altLang="en-US" sz="750" dirty="0">
                  <a:latin typeface="微软雅黑" pitchFamily="34" charset="-122"/>
                  <a:ea typeface="微软雅黑" pitchFamily="34" charset="-122"/>
                </a:endParaRPr>
              </a:p>
            </p:txBody>
          </p:sp>
          <p:sp>
            <p:nvSpPr>
              <p:cNvPr id="55" name="TextBox 54"/>
              <p:cNvSpPr txBox="1"/>
              <p:nvPr/>
            </p:nvSpPr>
            <p:spPr>
              <a:xfrm>
                <a:off x="1285852" y="4572014"/>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校领导</a:t>
                </a:r>
              </a:p>
            </p:txBody>
          </p:sp>
          <p:sp>
            <p:nvSpPr>
              <p:cNvPr id="56" name="矩形 55"/>
              <p:cNvSpPr/>
              <p:nvPr/>
            </p:nvSpPr>
            <p:spPr>
              <a:xfrm>
                <a:off x="142876" y="1142990"/>
                <a:ext cx="2071670"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57" name="直接连接符 56"/>
              <p:cNvCxnSpPr/>
              <p:nvPr/>
            </p:nvCxnSpPr>
            <p:spPr>
              <a:xfrm rot="5400000">
                <a:off x="-465173" y="3035303"/>
                <a:ext cx="3357586" cy="1588"/>
              </a:xfrm>
              <a:prstGeom prst="line">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cxnSp>
          <p:sp>
            <p:nvSpPr>
              <p:cNvPr id="58" name="矩形 57"/>
              <p:cNvSpPr/>
              <p:nvPr/>
            </p:nvSpPr>
            <p:spPr>
              <a:xfrm>
                <a:off x="142844" y="928676"/>
                <a:ext cx="2071702" cy="285752"/>
              </a:xfrm>
              <a:prstGeom prst="rect">
                <a:avLst/>
              </a:prstGeom>
              <a:solidFill>
                <a:schemeClr val="accent2">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750" dirty="0">
                    <a:latin typeface="微软雅黑" pitchFamily="34" charset="-122"/>
                    <a:ea typeface="微软雅黑" pitchFamily="34" charset="-122"/>
                  </a:rPr>
                  <a:t>校区及人员</a:t>
                </a:r>
              </a:p>
            </p:txBody>
          </p:sp>
        </p:grpSp>
        <p:grpSp>
          <p:nvGrpSpPr>
            <p:cNvPr id="34" name="组合 33"/>
            <p:cNvGrpSpPr/>
            <p:nvPr/>
          </p:nvGrpSpPr>
          <p:grpSpPr>
            <a:xfrm>
              <a:off x="2095483" y="1214428"/>
              <a:ext cx="285752" cy="3286148"/>
              <a:chOff x="2095483" y="1357304"/>
              <a:chExt cx="285752" cy="3286148"/>
            </a:xfrm>
          </p:grpSpPr>
          <p:sp>
            <p:nvSpPr>
              <p:cNvPr id="35" name="右箭头 34"/>
              <p:cNvSpPr/>
              <p:nvPr/>
            </p:nvSpPr>
            <p:spPr>
              <a:xfrm>
                <a:off x="2095483" y="1357304"/>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6" name="右箭头 35"/>
              <p:cNvSpPr/>
              <p:nvPr/>
            </p:nvSpPr>
            <p:spPr>
              <a:xfrm>
                <a:off x="2095483" y="2107403"/>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7" name="右箭头 36"/>
              <p:cNvSpPr/>
              <p:nvPr/>
            </p:nvSpPr>
            <p:spPr>
              <a:xfrm>
                <a:off x="2095483" y="2857502"/>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8" name="右箭头 37"/>
              <p:cNvSpPr/>
              <p:nvPr/>
            </p:nvSpPr>
            <p:spPr>
              <a:xfrm>
                <a:off x="2095483" y="3607601"/>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9" name="右箭头 38"/>
              <p:cNvSpPr/>
              <p:nvPr/>
            </p:nvSpPr>
            <p:spPr>
              <a:xfrm>
                <a:off x="2095483" y="4357700"/>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grpSp>
      </p:grpSp>
      <p:grpSp>
        <p:nvGrpSpPr>
          <p:cNvPr id="59" name="组合 58"/>
          <p:cNvGrpSpPr/>
          <p:nvPr/>
        </p:nvGrpSpPr>
        <p:grpSpPr>
          <a:xfrm>
            <a:off x="3122970" y="805078"/>
            <a:ext cx="3321867" cy="4000528"/>
            <a:chOff x="2786050" y="928676"/>
            <a:chExt cx="4429156" cy="4000528"/>
          </a:xfrm>
        </p:grpSpPr>
        <p:sp>
          <p:nvSpPr>
            <p:cNvPr id="60" name="矩形 59"/>
            <p:cNvSpPr/>
            <p:nvPr/>
          </p:nvSpPr>
          <p:spPr>
            <a:xfrm>
              <a:off x="2786050" y="1071552"/>
              <a:ext cx="4429156" cy="3857652"/>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1" name="矩形 60"/>
            <p:cNvSpPr/>
            <p:nvPr/>
          </p:nvSpPr>
          <p:spPr>
            <a:xfrm>
              <a:off x="2786050" y="928676"/>
              <a:ext cx="4429156" cy="285752"/>
            </a:xfrm>
            <a:prstGeom prst="rect">
              <a:avLst/>
            </a:prstGeom>
            <a:solidFill>
              <a:schemeClr val="accent1">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spcBef>
                  <a:spcPct val="0"/>
                </a:spcBef>
              </a:pPr>
              <a:r>
                <a:rPr lang="zh-CN" altLang="en-US" sz="750" dirty="0">
                  <a:solidFill>
                    <a:srgbClr val="000000"/>
                  </a:solidFill>
                  <a:sym typeface="微软雅黑" pitchFamily="34" charset="-122"/>
                </a:rPr>
                <a:t>招生管理系统</a:t>
              </a:r>
            </a:p>
          </p:txBody>
        </p:sp>
        <p:sp>
          <p:nvSpPr>
            <p:cNvPr id="62" name="矩形 61"/>
            <p:cNvSpPr/>
            <p:nvPr/>
          </p:nvSpPr>
          <p:spPr>
            <a:xfrm>
              <a:off x="3131840" y="1328924"/>
              <a:ext cx="1800000"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nchorCtr="1"/>
            <a:lstStyle/>
            <a:p>
              <a:pPr algn="ctr"/>
              <a:r>
                <a:rPr lang="zh-CN" altLang="en-US" sz="1200" b="1" dirty="0">
                  <a:solidFill>
                    <a:schemeClr val="bg1"/>
                  </a:solidFill>
                  <a:latin typeface="微软雅黑" pitchFamily="34" charset="-122"/>
                  <a:ea typeface="微软雅黑" pitchFamily="34" charset="-122"/>
                </a:rPr>
                <a:t>招生门户</a:t>
              </a:r>
            </a:p>
          </p:txBody>
        </p:sp>
        <p:pic>
          <p:nvPicPr>
            <p:cNvPr id="63" name="Picture 11"/>
            <p:cNvPicPr>
              <a:picLocks noChangeAspect="1" noChangeArrowheads="1"/>
            </p:cNvPicPr>
            <p:nvPr/>
          </p:nvPicPr>
          <p:blipFill>
            <a:blip r:embed="rId18" cstate="email">
              <a:clrChange>
                <a:clrFrom>
                  <a:srgbClr val="FFFFFF"/>
                </a:clrFrom>
                <a:clrTo>
                  <a:srgbClr val="FFFFFF">
                    <a:alpha val="0"/>
                  </a:srgbClr>
                </a:clrTo>
              </a:clrChange>
            </a:blip>
            <a:srcRect/>
            <a:stretch>
              <a:fillRect/>
            </a:stretch>
          </p:blipFill>
          <p:spPr bwMode="auto">
            <a:xfrm>
              <a:off x="3203278" y="1328924"/>
              <a:ext cx="214314" cy="410390"/>
            </a:xfrm>
            <a:prstGeom prst="rect">
              <a:avLst/>
            </a:prstGeom>
            <a:noFill/>
            <a:ln w="9525">
              <a:noFill/>
              <a:miter lim="800000"/>
              <a:headEnd/>
              <a:tailEnd/>
            </a:ln>
            <a:effectLst/>
          </p:spPr>
        </p:pic>
        <p:sp>
          <p:nvSpPr>
            <p:cNvPr id="64" name="矩形 63"/>
            <p:cNvSpPr/>
            <p:nvPr/>
          </p:nvSpPr>
          <p:spPr>
            <a:xfrm>
              <a:off x="3132323" y="2552940"/>
              <a:ext cx="1800000" cy="10800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nchorCtr="1"/>
            <a:lstStyle/>
            <a:p>
              <a:pPr lvl="0" algn="ctr"/>
              <a:r>
                <a:rPr lang="zh-CN" altLang="en-US" sz="1200" b="1" dirty="0">
                  <a:solidFill>
                    <a:schemeClr val="bg1"/>
                  </a:solidFill>
                  <a:latin typeface="微软雅黑" pitchFamily="34" charset="-122"/>
                  <a:ea typeface="微软雅黑" pitchFamily="34" charset="-122"/>
                </a:rPr>
                <a:t>招生管理</a:t>
              </a:r>
            </a:p>
          </p:txBody>
        </p:sp>
        <p:pic>
          <p:nvPicPr>
            <p:cNvPr id="65" name="Picture 12"/>
            <p:cNvPicPr>
              <a:picLocks noChangeAspect="1" noChangeArrowheads="1"/>
            </p:cNvPicPr>
            <p:nvPr/>
          </p:nvPicPr>
          <p:blipFill>
            <a:blip r:embed="rId19" cstate="email">
              <a:clrChange>
                <a:clrFrom>
                  <a:srgbClr val="FFFFFF"/>
                </a:clrFrom>
                <a:clrTo>
                  <a:srgbClr val="FFFFFF">
                    <a:alpha val="0"/>
                  </a:srgbClr>
                </a:clrTo>
              </a:clrChange>
            </a:blip>
            <a:srcRect/>
            <a:stretch>
              <a:fillRect/>
            </a:stretch>
          </p:blipFill>
          <p:spPr bwMode="auto">
            <a:xfrm>
              <a:off x="3203761" y="2552940"/>
              <a:ext cx="285752" cy="366932"/>
            </a:xfrm>
            <a:prstGeom prst="rect">
              <a:avLst/>
            </a:prstGeom>
            <a:noFill/>
            <a:ln w="9525">
              <a:noFill/>
              <a:miter lim="800000"/>
              <a:headEnd/>
              <a:tailEnd/>
            </a:ln>
            <a:effectLst/>
          </p:spPr>
        </p:pic>
        <p:sp>
          <p:nvSpPr>
            <p:cNvPr id="66" name="矩形 65"/>
            <p:cNvSpPr/>
            <p:nvPr/>
          </p:nvSpPr>
          <p:spPr>
            <a:xfrm>
              <a:off x="5076256" y="1328924"/>
              <a:ext cx="1800000"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nchorCtr="1"/>
            <a:lstStyle/>
            <a:p>
              <a:pPr algn="ctr"/>
              <a:r>
                <a:rPr lang="zh-CN" altLang="en-US" sz="1200" b="1" dirty="0">
                  <a:solidFill>
                    <a:schemeClr val="bg1"/>
                  </a:solidFill>
                  <a:latin typeface="微软雅黑" pitchFamily="34" charset="-122"/>
                  <a:ea typeface="微软雅黑" pitchFamily="34" charset="-122"/>
                </a:rPr>
                <a:t>招生咨询</a:t>
              </a:r>
            </a:p>
          </p:txBody>
        </p:sp>
        <p:sp>
          <p:nvSpPr>
            <p:cNvPr id="67" name="矩形 66"/>
            <p:cNvSpPr/>
            <p:nvPr/>
          </p:nvSpPr>
          <p:spPr>
            <a:xfrm>
              <a:off x="5076256" y="2552940"/>
              <a:ext cx="1800000" cy="10800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nchorCtr="1"/>
            <a:lstStyle/>
            <a:p>
              <a:pPr lvl="0" algn="ctr"/>
              <a:r>
                <a:rPr lang="zh-CN" altLang="en-US" sz="1200" b="1" dirty="0">
                  <a:solidFill>
                    <a:schemeClr val="bg1"/>
                  </a:solidFill>
                  <a:latin typeface="微软雅黑" pitchFamily="34" charset="-122"/>
                  <a:ea typeface="微软雅黑" pitchFamily="34" charset="-122"/>
                </a:rPr>
                <a:t>实习管理</a:t>
              </a:r>
            </a:p>
          </p:txBody>
        </p:sp>
        <p:sp>
          <p:nvSpPr>
            <p:cNvPr id="68" name="矩形 67"/>
            <p:cNvSpPr/>
            <p:nvPr/>
          </p:nvSpPr>
          <p:spPr>
            <a:xfrm>
              <a:off x="3132323" y="3777076"/>
              <a:ext cx="1800000"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nchorCtr="1"/>
            <a:lstStyle/>
            <a:p>
              <a:pPr lvl="0" algn="ctr"/>
              <a:r>
                <a:rPr lang="zh-CN" altLang="en-US" sz="1200" b="1" dirty="0">
                  <a:solidFill>
                    <a:schemeClr val="bg1"/>
                  </a:solidFill>
                  <a:latin typeface="微软雅黑" pitchFamily="34" charset="-122"/>
                  <a:ea typeface="微软雅黑" pitchFamily="34" charset="-122"/>
                </a:rPr>
                <a:t>毕业管理</a:t>
              </a:r>
            </a:p>
          </p:txBody>
        </p:sp>
        <p:sp>
          <p:nvSpPr>
            <p:cNvPr id="69" name="矩形 68"/>
            <p:cNvSpPr/>
            <p:nvPr/>
          </p:nvSpPr>
          <p:spPr>
            <a:xfrm>
              <a:off x="5076256" y="3777076"/>
              <a:ext cx="1800000"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nchorCtr="1"/>
            <a:lstStyle/>
            <a:p>
              <a:pPr algn="ctr"/>
              <a:r>
                <a:rPr lang="zh-CN" altLang="en-US" sz="1200" b="1" dirty="0">
                  <a:solidFill>
                    <a:schemeClr val="bg1"/>
                  </a:solidFill>
                  <a:latin typeface="微软雅黑" pitchFamily="34" charset="-122"/>
                  <a:ea typeface="微软雅黑" pitchFamily="34" charset="-122"/>
                </a:rPr>
                <a:t>系统管理</a:t>
              </a:r>
            </a:p>
          </p:txBody>
        </p:sp>
        <p:pic>
          <p:nvPicPr>
            <p:cNvPr id="70" name="Picture 15"/>
            <p:cNvPicPr>
              <a:picLocks noChangeAspect="1" noChangeArrowheads="1"/>
            </p:cNvPicPr>
            <p:nvPr/>
          </p:nvPicPr>
          <p:blipFill>
            <a:blip r:embed="rId20" cstate="email">
              <a:clrChange>
                <a:clrFrom>
                  <a:srgbClr val="FFFFFF"/>
                </a:clrFrom>
                <a:clrTo>
                  <a:srgbClr val="FFFFFF">
                    <a:alpha val="0"/>
                  </a:srgbClr>
                </a:clrTo>
              </a:clrChange>
            </a:blip>
            <a:srcRect/>
            <a:stretch>
              <a:fillRect/>
            </a:stretch>
          </p:blipFill>
          <p:spPr bwMode="auto">
            <a:xfrm>
              <a:off x="5147695" y="1400362"/>
              <a:ext cx="225316" cy="236582"/>
            </a:xfrm>
            <a:prstGeom prst="rect">
              <a:avLst/>
            </a:prstGeom>
            <a:noFill/>
            <a:ln w="9525">
              <a:noFill/>
              <a:miter lim="800000"/>
              <a:headEnd/>
              <a:tailEnd/>
            </a:ln>
            <a:effectLst/>
          </p:spPr>
        </p:pic>
        <p:pic>
          <p:nvPicPr>
            <p:cNvPr id="71" name="Picture 16"/>
            <p:cNvPicPr>
              <a:picLocks noChangeAspect="1" noChangeArrowheads="1"/>
            </p:cNvPicPr>
            <p:nvPr/>
          </p:nvPicPr>
          <p:blipFill>
            <a:blip r:embed="rId21" cstate="email">
              <a:clrChange>
                <a:clrFrom>
                  <a:srgbClr val="FFFFFF"/>
                </a:clrFrom>
                <a:clrTo>
                  <a:srgbClr val="FFFFFF">
                    <a:alpha val="0"/>
                  </a:srgbClr>
                </a:clrTo>
              </a:clrChange>
            </a:blip>
            <a:srcRect/>
            <a:stretch>
              <a:fillRect/>
            </a:stretch>
          </p:blipFill>
          <p:spPr bwMode="auto">
            <a:xfrm>
              <a:off x="5147694" y="2576756"/>
              <a:ext cx="285752" cy="276010"/>
            </a:xfrm>
            <a:prstGeom prst="rect">
              <a:avLst/>
            </a:prstGeom>
            <a:noFill/>
            <a:ln w="9525">
              <a:noFill/>
              <a:miter lim="800000"/>
              <a:headEnd/>
              <a:tailEnd/>
            </a:ln>
            <a:effectLst/>
          </p:spPr>
        </p:pic>
        <p:pic>
          <p:nvPicPr>
            <p:cNvPr id="72" name="Picture 17"/>
            <p:cNvPicPr>
              <a:picLocks noChangeAspect="1" noChangeArrowheads="1"/>
            </p:cNvPicPr>
            <p:nvPr/>
          </p:nvPicPr>
          <p:blipFill>
            <a:blip r:embed="rId22" cstate="email">
              <a:clrChange>
                <a:clrFrom>
                  <a:srgbClr val="FFFFFF"/>
                </a:clrFrom>
                <a:clrTo>
                  <a:srgbClr val="FFFFFF">
                    <a:alpha val="0"/>
                  </a:srgbClr>
                </a:clrTo>
              </a:clrChange>
            </a:blip>
            <a:srcRect/>
            <a:stretch>
              <a:fillRect/>
            </a:stretch>
          </p:blipFill>
          <p:spPr bwMode="auto">
            <a:xfrm>
              <a:off x="3194238" y="3843753"/>
              <a:ext cx="303611" cy="240523"/>
            </a:xfrm>
            <a:prstGeom prst="rect">
              <a:avLst/>
            </a:prstGeom>
            <a:noFill/>
            <a:ln w="9525">
              <a:noFill/>
              <a:miter lim="800000"/>
              <a:headEnd/>
              <a:tailEnd/>
            </a:ln>
            <a:effectLst/>
          </p:spPr>
        </p:pic>
        <p:pic>
          <p:nvPicPr>
            <p:cNvPr id="73" name="Picture 21"/>
            <p:cNvPicPr>
              <a:picLocks noChangeAspect="1" noChangeArrowheads="1"/>
            </p:cNvPicPr>
            <p:nvPr/>
          </p:nvPicPr>
          <p:blipFill>
            <a:blip r:embed="rId23" cstate="email">
              <a:clrChange>
                <a:clrFrom>
                  <a:srgbClr val="FFFFFF"/>
                </a:clrFrom>
                <a:clrTo>
                  <a:srgbClr val="FFFFFF">
                    <a:alpha val="0"/>
                  </a:srgbClr>
                </a:clrTo>
              </a:clrChange>
            </a:blip>
            <a:srcRect/>
            <a:stretch>
              <a:fillRect/>
            </a:stretch>
          </p:blipFill>
          <p:spPr bwMode="auto">
            <a:xfrm>
              <a:off x="5128644" y="3805652"/>
              <a:ext cx="285752" cy="292475"/>
            </a:xfrm>
            <a:prstGeom prst="rect">
              <a:avLst/>
            </a:prstGeom>
            <a:noFill/>
            <a:ln w="9525">
              <a:noFill/>
              <a:miter lim="800000"/>
              <a:headEnd/>
              <a:tailEnd/>
            </a:ln>
            <a:effectLst/>
          </p:spPr>
        </p:pic>
      </p:grpSp>
      <p:sp>
        <p:nvSpPr>
          <p:cNvPr id="74" name="圆角矩形 73"/>
          <p:cNvSpPr/>
          <p:nvPr/>
        </p:nvSpPr>
        <p:spPr>
          <a:xfrm>
            <a:off x="7956376" y="780354"/>
            <a:ext cx="533598" cy="4014256"/>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75" name="左箭头 74"/>
          <p:cNvSpPr/>
          <p:nvPr/>
        </p:nvSpPr>
        <p:spPr>
          <a:xfrm>
            <a:off x="7580314" y="1966359"/>
            <a:ext cx="289002" cy="1717910"/>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1215631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right)">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56866" y="226594"/>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（八）创新招生就业管理系统</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3"/>
          <p:cNvGrpSpPr/>
          <p:nvPr/>
        </p:nvGrpSpPr>
        <p:grpSpPr>
          <a:xfrm>
            <a:off x="5824992" y="789984"/>
            <a:ext cx="1178727" cy="4000528"/>
            <a:chOff x="7072330" y="785800"/>
            <a:chExt cx="1571636" cy="4000528"/>
          </a:xfrm>
        </p:grpSpPr>
        <p:grpSp>
          <p:nvGrpSpPr>
            <p:cNvPr id="4" name="组合 4"/>
            <p:cNvGrpSpPr/>
            <p:nvPr/>
          </p:nvGrpSpPr>
          <p:grpSpPr>
            <a:xfrm>
              <a:off x="7358082" y="785800"/>
              <a:ext cx="1285884" cy="4000528"/>
              <a:chOff x="7358082" y="928676"/>
              <a:chExt cx="1285884" cy="4000528"/>
            </a:xfrm>
          </p:grpSpPr>
          <p:sp>
            <p:nvSpPr>
              <p:cNvPr id="8" name="矩形 7"/>
              <p:cNvSpPr/>
              <p:nvPr/>
            </p:nvSpPr>
            <p:spPr>
              <a:xfrm>
                <a:off x="7358114" y="1142990"/>
                <a:ext cx="1214414"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7358082" y="928676"/>
                <a:ext cx="1214433" cy="285752"/>
              </a:xfrm>
              <a:prstGeom prst="rect">
                <a:avLst/>
              </a:prstGeom>
              <a:solidFill>
                <a:schemeClr val="bg1">
                  <a:lumMod val="95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750" dirty="0">
                    <a:latin typeface="微软雅黑" pitchFamily="34" charset="-122"/>
                    <a:ea typeface="微软雅黑" pitchFamily="34" charset="-122"/>
                  </a:rPr>
                  <a:t>相关系统</a:t>
                </a:r>
              </a:p>
            </p:txBody>
          </p:sp>
          <p:grpSp>
            <p:nvGrpSpPr>
              <p:cNvPr id="11" name="组合 10"/>
              <p:cNvGrpSpPr/>
              <p:nvPr/>
            </p:nvGrpSpPr>
            <p:grpSpPr>
              <a:xfrm>
                <a:off x="7358082" y="1538414"/>
                <a:ext cx="1285884" cy="598143"/>
                <a:chOff x="7358082" y="1538414"/>
                <a:chExt cx="1285884" cy="598143"/>
              </a:xfrm>
            </p:grpSpPr>
            <p:pic>
              <p:nvPicPr>
                <p:cNvPr id="25"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572397" y="1538414"/>
                  <a:ext cx="285752" cy="390394"/>
                </a:xfrm>
                <a:prstGeom prst="rect">
                  <a:avLst/>
                </a:prstGeom>
                <a:noFill/>
                <a:ln w="9525">
                  <a:noFill/>
                  <a:miter lim="800000"/>
                  <a:headEnd/>
                  <a:tailEnd/>
                </a:ln>
                <a:effectLst/>
              </p:spPr>
            </p:pic>
            <p:pic>
              <p:nvPicPr>
                <p:cNvPr id="26"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7822430" y="1538414"/>
                  <a:ext cx="285752" cy="390394"/>
                </a:xfrm>
                <a:prstGeom prst="rect">
                  <a:avLst/>
                </a:prstGeom>
                <a:noFill/>
                <a:ln w="9525">
                  <a:noFill/>
                  <a:miter lim="800000"/>
                  <a:headEnd/>
                  <a:tailEnd/>
                </a:ln>
                <a:effectLst/>
              </p:spPr>
            </p:pic>
            <p:pic>
              <p:nvPicPr>
                <p:cNvPr id="27" name="Picture 25"/>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8072462" y="1538414"/>
                  <a:ext cx="285752" cy="390394"/>
                </a:xfrm>
                <a:prstGeom prst="rect">
                  <a:avLst/>
                </a:prstGeom>
                <a:noFill/>
                <a:ln w="9525">
                  <a:noFill/>
                  <a:miter lim="800000"/>
                  <a:headEnd/>
                  <a:tailEnd/>
                </a:ln>
                <a:effectLst/>
              </p:spPr>
            </p:pic>
            <p:sp>
              <p:nvSpPr>
                <p:cNvPr id="28" name="TextBox 27"/>
                <p:cNvSpPr txBox="1"/>
                <p:nvPr/>
              </p:nvSpPr>
              <p:spPr>
                <a:xfrm>
                  <a:off x="7358082" y="1928808"/>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教务综合管理平台</a:t>
                  </a:r>
                </a:p>
              </p:txBody>
            </p:sp>
          </p:grpSp>
          <p:grpSp>
            <p:nvGrpSpPr>
              <p:cNvPr id="12" name="组合 11"/>
              <p:cNvGrpSpPr/>
              <p:nvPr/>
            </p:nvGrpSpPr>
            <p:grpSpPr>
              <a:xfrm>
                <a:off x="7358082" y="2337309"/>
                <a:ext cx="1285884" cy="624471"/>
                <a:chOff x="7358082" y="2408873"/>
                <a:chExt cx="1285884" cy="624471"/>
              </a:xfrm>
            </p:grpSpPr>
            <p:pic>
              <p:nvPicPr>
                <p:cNvPr id="21" name="Picture 26"/>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7572396" y="2408873"/>
                  <a:ext cx="277814" cy="428628"/>
                </a:xfrm>
                <a:prstGeom prst="rect">
                  <a:avLst/>
                </a:prstGeom>
                <a:noFill/>
                <a:ln w="9525">
                  <a:noFill/>
                  <a:miter lim="800000"/>
                  <a:headEnd/>
                  <a:tailEnd/>
                </a:ln>
                <a:effectLst/>
              </p:spPr>
            </p:pic>
            <p:pic>
              <p:nvPicPr>
                <p:cNvPr id="22" name="Picture 27"/>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7804569" y="2420780"/>
                  <a:ext cx="313533" cy="404815"/>
                </a:xfrm>
                <a:prstGeom prst="rect">
                  <a:avLst/>
                </a:prstGeom>
                <a:noFill/>
                <a:ln w="9525">
                  <a:noFill/>
                  <a:miter lim="800000"/>
                  <a:headEnd/>
                  <a:tailEnd/>
                </a:ln>
                <a:effectLst/>
              </p:spPr>
            </p:pic>
            <p:pic>
              <p:nvPicPr>
                <p:cNvPr id="23" name="Picture 28"/>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8072462" y="2432686"/>
                  <a:ext cx="277815" cy="381003"/>
                </a:xfrm>
                <a:prstGeom prst="rect">
                  <a:avLst/>
                </a:prstGeom>
                <a:noFill/>
                <a:ln w="9525">
                  <a:noFill/>
                  <a:miter lim="800000"/>
                  <a:headEnd/>
                  <a:tailEnd/>
                </a:ln>
                <a:effectLst/>
              </p:spPr>
            </p:pic>
            <p:sp>
              <p:nvSpPr>
                <p:cNvPr id="24" name="TextBox 23"/>
                <p:cNvSpPr txBox="1"/>
                <p:nvPr/>
              </p:nvSpPr>
              <p:spPr>
                <a:xfrm>
                  <a:off x="7358082" y="2825595"/>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学生综合管理平台</a:t>
                  </a:r>
                </a:p>
              </p:txBody>
            </p:sp>
          </p:grpSp>
          <p:grpSp>
            <p:nvGrpSpPr>
              <p:cNvPr id="13" name="组合 12"/>
              <p:cNvGrpSpPr/>
              <p:nvPr/>
            </p:nvGrpSpPr>
            <p:grpSpPr>
              <a:xfrm>
                <a:off x="7358082" y="3162532"/>
                <a:ext cx="1285884" cy="707815"/>
                <a:chOff x="7286644" y="3182785"/>
                <a:chExt cx="1285884" cy="707815"/>
              </a:xfrm>
            </p:grpSpPr>
            <p:pic>
              <p:nvPicPr>
                <p:cNvPr id="18" name="Picture 29"/>
                <p:cNvPicPr>
                  <a:picLocks noChangeAspect="1" noChangeArrowheads="1"/>
                </p:cNvPicPr>
                <p:nvPr/>
              </p:nvPicPr>
              <p:blipFill>
                <a:blip r:embed="rId6" cstate="email">
                  <a:clrChange>
                    <a:clrFrom>
                      <a:srgbClr val="FFFFFF"/>
                    </a:clrFrom>
                    <a:clrTo>
                      <a:srgbClr val="FFFFFF">
                        <a:alpha val="0"/>
                      </a:srgbClr>
                    </a:clrTo>
                  </a:clrChange>
                </a:blip>
                <a:srcRect/>
                <a:stretch>
                  <a:fillRect/>
                </a:stretch>
              </p:blipFill>
              <p:spPr bwMode="auto">
                <a:xfrm>
                  <a:off x="7643834" y="3182785"/>
                  <a:ext cx="285752" cy="528641"/>
                </a:xfrm>
                <a:prstGeom prst="rect">
                  <a:avLst/>
                </a:prstGeom>
                <a:noFill/>
                <a:ln w="9525">
                  <a:noFill/>
                  <a:miter lim="800000"/>
                  <a:headEnd/>
                  <a:tailEnd/>
                </a:ln>
                <a:effectLst/>
              </p:spPr>
            </p:pic>
            <p:pic>
              <p:nvPicPr>
                <p:cNvPr id="19" name="Picture 29"/>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7929586" y="3182785"/>
                  <a:ext cx="285752" cy="528641"/>
                </a:xfrm>
                <a:prstGeom prst="rect">
                  <a:avLst/>
                </a:prstGeom>
                <a:noFill/>
                <a:ln w="9525">
                  <a:noFill/>
                  <a:miter lim="800000"/>
                  <a:headEnd/>
                  <a:tailEnd/>
                </a:ln>
                <a:effectLst/>
              </p:spPr>
            </p:pic>
            <p:sp>
              <p:nvSpPr>
                <p:cNvPr id="20" name="TextBox 19"/>
                <p:cNvSpPr txBox="1"/>
                <p:nvPr/>
              </p:nvSpPr>
              <p:spPr>
                <a:xfrm>
                  <a:off x="7286644" y="3682851"/>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招生管理系统</a:t>
                  </a:r>
                </a:p>
              </p:txBody>
            </p:sp>
          </p:grpSp>
          <p:grpSp>
            <p:nvGrpSpPr>
              <p:cNvPr id="14" name="组合 13"/>
              <p:cNvGrpSpPr/>
              <p:nvPr/>
            </p:nvGrpSpPr>
            <p:grpSpPr>
              <a:xfrm>
                <a:off x="7358082" y="4071099"/>
                <a:ext cx="1285884" cy="676757"/>
                <a:chOff x="7315219" y="4071099"/>
                <a:chExt cx="1285884" cy="676757"/>
              </a:xfrm>
            </p:grpSpPr>
            <p:pic>
              <p:nvPicPr>
                <p:cNvPr id="15" name="Picture 32"/>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7643834" y="4071099"/>
                  <a:ext cx="328205" cy="491390"/>
                </a:xfrm>
                <a:prstGeom prst="rect">
                  <a:avLst/>
                </a:prstGeom>
                <a:noFill/>
                <a:ln w="9525">
                  <a:noFill/>
                  <a:miter lim="800000"/>
                  <a:headEnd/>
                  <a:tailEnd/>
                </a:ln>
                <a:effectLst/>
              </p:spPr>
            </p:pic>
            <p:pic>
              <p:nvPicPr>
                <p:cNvPr id="16" name="Picture 31"/>
                <p:cNvPicPr>
                  <a:picLocks noChangeAspect="1" noChangeArrowheads="1"/>
                </p:cNvPicPr>
                <p:nvPr/>
              </p:nvPicPr>
              <p:blipFill>
                <a:blip r:embed="rId9" cstate="email">
                  <a:clrChange>
                    <a:clrFrom>
                      <a:srgbClr val="FFFFFF"/>
                    </a:clrFrom>
                    <a:clrTo>
                      <a:srgbClr val="FFFFFF">
                        <a:alpha val="0"/>
                      </a:srgbClr>
                    </a:clrTo>
                  </a:clrChange>
                </a:blip>
                <a:srcRect/>
                <a:stretch>
                  <a:fillRect/>
                </a:stretch>
              </p:blipFill>
              <p:spPr bwMode="auto">
                <a:xfrm flipH="1">
                  <a:off x="7929586" y="4094072"/>
                  <a:ext cx="285752" cy="470772"/>
                </a:xfrm>
                <a:prstGeom prst="rect">
                  <a:avLst/>
                </a:prstGeom>
                <a:noFill/>
                <a:ln w="9525">
                  <a:noFill/>
                  <a:miter lim="800000"/>
                  <a:headEnd/>
                  <a:tailEnd/>
                </a:ln>
                <a:effectLst/>
              </p:spPr>
            </p:pic>
            <p:sp>
              <p:nvSpPr>
                <p:cNvPr id="17" name="TextBox 16"/>
                <p:cNvSpPr txBox="1"/>
                <p:nvPr/>
              </p:nvSpPr>
              <p:spPr>
                <a:xfrm>
                  <a:off x="7315219" y="4540107"/>
                  <a:ext cx="1285884"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数据中心</a:t>
                  </a:r>
                </a:p>
              </p:txBody>
            </p:sp>
          </p:grpSp>
        </p:grpSp>
        <p:grpSp>
          <p:nvGrpSpPr>
            <p:cNvPr id="5" name="组合 5"/>
            <p:cNvGrpSpPr/>
            <p:nvPr/>
          </p:nvGrpSpPr>
          <p:grpSpPr>
            <a:xfrm>
              <a:off x="7072330" y="1762120"/>
              <a:ext cx="428628" cy="2276490"/>
              <a:chOff x="7072330" y="1904996"/>
              <a:chExt cx="428628" cy="2276490"/>
            </a:xfrm>
            <a:solidFill>
              <a:schemeClr val="bg1">
                <a:lumMod val="50000"/>
              </a:schemeClr>
            </a:solidFill>
          </p:grpSpPr>
          <p:sp>
            <p:nvSpPr>
              <p:cNvPr id="6" name="右箭头 5"/>
              <p:cNvSpPr/>
              <p:nvPr/>
            </p:nvSpPr>
            <p:spPr>
              <a:xfrm>
                <a:off x="7072330" y="1904996"/>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sp>
            <p:nvSpPr>
              <p:cNvPr id="7" name="右箭头 6"/>
              <p:cNvSpPr/>
              <p:nvPr/>
            </p:nvSpPr>
            <p:spPr>
              <a:xfrm rot="10800000">
                <a:off x="7072330" y="3609982"/>
                <a:ext cx="428628" cy="571504"/>
              </a:xfrm>
              <a:prstGeom prst="rightArrow">
                <a:avLst/>
              </a:prstGeom>
              <a:grpFill/>
              <a:ln>
                <a:solidFill>
                  <a:schemeClr val="tx1">
                    <a:lumMod val="50000"/>
                    <a:lumOff val="5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sz="1350"/>
              </a:p>
            </p:txBody>
          </p:sp>
        </p:grpSp>
      </p:grpSp>
      <p:grpSp>
        <p:nvGrpSpPr>
          <p:cNvPr id="29" name="组合 28"/>
          <p:cNvGrpSpPr/>
          <p:nvPr/>
        </p:nvGrpSpPr>
        <p:grpSpPr>
          <a:xfrm>
            <a:off x="2197253" y="789984"/>
            <a:ext cx="564360" cy="4000528"/>
            <a:chOff x="2319322" y="785800"/>
            <a:chExt cx="752480" cy="4000528"/>
          </a:xfrm>
        </p:grpSpPr>
        <p:sp>
          <p:nvSpPr>
            <p:cNvPr id="30" name="矩形 29"/>
            <p:cNvSpPr/>
            <p:nvPr/>
          </p:nvSpPr>
          <p:spPr>
            <a:xfrm>
              <a:off x="2319322" y="785800"/>
              <a:ext cx="357190" cy="4000528"/>
            </a:xfrm>
            <a:prstGeom prst="rect">
              <a:avLst/>
            </a:prstGeom>
            <a:ln>
              <a:prstDash val="dash"/>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900" dirty="0">
                  <a:latin typeface="微软雅黑" pitchFamily="34" charset="-122"/>
                  <a:ea typeface="微软雅黑" pitchFamily="34" charset="-122"/>
                </a:rPr>
                <a:t>统一认证平台</a:t>
              </a:r>
            </a:p>
          </p:txBody>
        </p:sp>
        <p:sp>
          <p:nvSpPr>
            <p:cNvPr id="31" name="右箭头 30"/>
            <p:cNvSpPr/>
            <p:nvPr/>
          </p:nvSpPr>
          <p:spPr>
            <a:xfrm>
              <a:off x="2643174" y="2500312"/>
              <a:ext cx="428628" cy="714380"/>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350"/>
            </a:p>
          </p:txBody>
        </p:sp>
      </p:grpSp>
      <p:grpSp>
        <p:nvGrpSpPr>
          <p:cNvPr id="32" name="组合 31"/>
          <p:cNvGrpSpPr/>
          <p:nvPr/>
        </p:nvGrpSpPr>
        <p:grpSpPr>
          <a:xfrm>
            <a:off x="520746" y="789984"/>
            <a:ext cx="1678793" cy="4000528"/>
            <a:chOff x="142844" y="785800"/>
            <a:chExt cx="2238391" cy="4000528"/>
          </a:xfrm>
        </p:grpSpPr>
        <p:grpSp>
          <p:nvGrpSpPr>
            <p:cNvPr id="33" name="组合 32"/>
            <p:cNvGrpSpPr/>
            <p:nvPr/>
          </p:nvGrpSpPr>
          <p:grpSpPr>
            <a:xfrm>
              <a:off x="142844" y="785800"/>
              <a:ext cx="2194024" cy="4000528"/>
              <a:chOff x="142844" y="928676"/>
              <a:chExt cx="2194024" cy="4000528"/>
            </a:xfrm>
          </p:grpSpPr>
          <p:sp>
            <p:nvSpPr>
              <p:cNvPr id="40" name="TextBox 39"/>
              <p:cNvSpPr txBox="1"/>
              <p:nvPr/>
            </p:nvSpPr>
            <p:spPr>
              <a:xfrm>
                <a:off x="380969" y="2116156"/>
                <a:ext cx="812889"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 总校区 </a:t>
                </a:r>
              </a:p>
            </p:txBody>
          </p:sp>
          <p:pic>
            <p:nvPicPr>
              <p:cNvPr id="41" name="Picture 4"/>
              <p:cNvPicPr>
                <a:picLocks noChangeAspect="1" noChangeArrowheads="1"/>
              </p:cNvPicPr>
              <p:nvPr/>
            </p:nvPicPr>
            <p:blipFill>
              <a:blip r:embed="rId10" cstate="email">
                <a:duotone>
                  <a:schemeClr val="accent5">
                    <a:shade val="45000"/>
                    <a:satMod val="135000"/>
                  </a:schemeClr>
                  <a:prstClr val="white"/>
                </a:duotone>
              </a:blip>
              <a:srcRect/>
              <a:stretch>
                <a:fillRect/>
              </a:stretch>
            </p:blipFill>
            <p:spPr bwMode="auto">
              <a:xfrm>
                <a:off x="285720" y="1687528"/>
                <a:ext cx="804858" cy="402429"/>
              </a:xfrm>
              <a:prstGeom prst="rect">
                <a:avLst/>
              </a:prstGeom>
              <a:noFill/>
              <a:ln w="9525">
                <a:noFill/>
                <a:miter lim="800000"/>
                <a:headEnd/>
                <a:tailEnd/>
              </a:ln>
              <a:effectLst/>
            </p:spPr>
          </p:pic>
          <p:pic>
            <p:nvPicPr>
              <p:cNvPr id="42" name="Picture 4"/>
              <p:cNvPicPr>
                <a:picLocks noChangeAspect="1" noChangeArrowheads="1"/>
              </p:cNvPicPr>
              <p:nvPr/>
            </p:nvPicPr>
            <p:blipFill>
              <a:blip r:embed="rId11" cstate="email">
                <a:duotone>
                  <a:schemeClr val="accent3">
                    <a:shade val="45000"/>
                    <a:satMod val="135000"/>
                  </a:schemeClr>
                  <a:prstClr val="white"/>
                </a:duotone>
              </a:blip>
              <a:srcRect/>
              <a:stretch>
                <a:fillRect/>
              </a:stretch>
            </p:blipFill>
            <p:spPr bwMode="auto">
              <a:xfrm>
                <a:off x="473835" y="3679039"/>
                <a:ext cx="428628" cy="321471"/>
              </a:xfrm>
              <a:prstGeom prst="rect">
                <a:avLst/>
              </a:prstGeom>
              <a:noFill/>
              <a:ln w="9525">
                <a:noFill/>
                <a:miter lim="800000"/>
                <a:headEnd/>
                <a:tailEnd/>
              </a:ln>
              <a:effectLst/>
            </p:spPr>
          </p:pic>
          <p:pic>
            <p:nvPicPr>
              <p:cNvPr id="43" name="Picture 4"/>
              <p:cNvPicPr>
                <a:picLocks noChangeAspect="1" noChangeArrowheads="1"/>
              </p:cNvPicPr>
              <p:nvPr/>
            </p:nvPicPr>
            <p:blipFill>
              <a:blip r:embed="rId12" cstate="email">
                <a:duotone>
                  <a:schemeClr val="accent2">
                    <a:shade val="45000"/>
                    <a:satMod val="135000"/>
                  </a:schemeClr>
                  <a:prstClr val="white"/>
                </a:duotone>
              </a:blip>
              <a:srcRect/>
              <a:stretch>
                <a:fillRect/>
              </a:stretch>
            </p:blipFill>
            <p:spPr bwMode="auto">
              <a:xfrm>
                <a:off x="473835" y="2750345"/>
                <a:ext cx="428628" cy="321471"/>
              </a:xfrm>
              <a:prstGeom prst="rect">
                <a:avLst/>
              </a:prstGeom>
              <a:noFill/>
              <a:ln w="9525">
                <a:noFill/>
                <a:miter lim="800000"/>
                <a:headEnd/>
                <a:tailEnd/>
              </a:ln>
              <a:effectLst/>
            </p:spPr>
          </p:pic>
          <p:pic>
            <p:nvPicPr>
              <p:cNvPr id="44" name="Picture 6"/>
              <p:cNvPicPr>
                <a:picLocks noChangeAspect="1" noChangeArrowheads="1"/>
              </p:cNvPicPr>
              <p:nvPr/>
            </p:nvPicPr>
            <p:blipFill>
              <a:blip r:embed="rId13" cstate="email"/>
              <a:srcRect/>
              <a:stretch>
                <a:fillRect/>
              </a:stretch>
            </p:blipFill>
            <p:spPr bwMode="auto">
              <a:xfrm>
                <a:off x="1500167" y="1222751"/>
                <a:ext cx="362045" cy="420305"/>
              </a:xfrm>
              <a:prstGeom prst="rect">
                <a:avLst/>
              </a:prstGeom>
              <a:noFill/>
              <a:ln w="9525">
                <a:noFill/>
                <a:miter lim="800000"/>
                <a:headEnd/>
                <a:tailEnd/>
              </a:ln>
              <a:effectLst/>
            </p:spPr>
          </p:pic>
          <p:pic>
            <p:nvPicPr>
              <p:cNvPr id="45" name="Picture 7"/>
              <p:cNvPicPr>
                <a:picLocks noChangeAspect="1" noChangeArrowheads="1"/>
              </p:cNvPicPr>
              <p:nvPr/>
            </p:nvPicPr>
            <p:blipFill>
              <a:blip r:embed="rId14" cstate="email"/>
              <a:srcRect/>
              <a:stretch>
                <a:fillRect/>
              </a:stretch>
            </p:blipFill>
            <p:spPr bwMode="auto">
              <a:xfrm>
                <a:off x="1556346" y="2846060"/>
                <a:ext cx="249686" cy="353722"/>
              </a:xfrm>
              <a:prstGeom prst="rect">
                <a:avLst/>
              </a:prstGeom>
              <a:noFill/>
              <a:ln w="9525">
                <a:noFill/>
                <a:miter lim="800000"/>
                <a:headEnd/>
                <a:tailEnd/>
              </a:ln>
              <a:effectLst/>
            </p:spPr>
          </p:pic>
          <p:pic>
            <p:nvPicPr>
              <p:cNvPr id="46" name="Picture 8"/>
              <p:cNvPicPr>
                <a:picLocks noChangeAspect="1" noChangeArrowheads="1"/>
              </p:cNvPicPr>
              <p:nvPr/>
            </p:nvPicPr>
            <p:blipFill>
              <a:blip r:embed="rId15" cstate="email"/>
              <a:srcRect/>
              <a:stretch>
                <a:fillRect/>
              </a:stretch>
            </p:blipFill>
            <p:spPr bwMode="auto">
              <a:xfrm>
                <a:off x="1529297" y="3616100"/>
                <a:ext cx="303785" cy="295462"/>
              </a:xfrm>
              <a:prstGeom prst="rect">
                <a:avLst/>
              </a:prstGeom>
              <a:noFill/>
              <a:ln w="9525">
                <a:noFill/>
                <a:miter lim="800000"/>
                <a:headEnd/>
                <a:tailEnd/>
              </a:ln>
              <a:effectLst/>
            </p:spPr>
          </p:pic>
          <p:pic>
            <p:nvPicPr>
              <p:cNvPr id="47" name="Picture 9"/>
              <p:cNvPicPr>
                <a:picLocks noChangeAspect="1" noChangeArrowheads="1"/>
              </p:cNvPicPr>
              <p:nvPr/>
            </p:nvPicPr>
            <p:blipFill>
              <a:blip r:embed="rId16" cstate="email"/>
              <a:srcRect/>
              <a:stretch>
                <a:fillRect/>
              </a:stretch>
            </p:blipFill>
            <p:spPr bwMode="auto">
              <a:xfrm>
                <a:off x="1533458" y="2059374"/>
                <a:ext cx="295462" cy="370368"/>
              </a:xfrm>
              <a:prstGeom prst="rect">
                <a:avLst/>
              </a:prstGeom>
              <a:noFill/>
              <a:ln w="9525">
                <a:noFill/>
                <a:miter lim="800000"/>
                <a:headEnd/>
                <a:tailEnd/>
              </a:ln>
              <a:effectLst/>
            </p:spPr>
          </p:pic>
          <p:pic>
            <p:nvPicPr>
              <p:cNvPr id="48" name="Picture 10"/>
              <p:cNvPicPr>
                <a:picLocks noChangeAspect="1" noChangeArrowheads="1"/>
              </p:cNvPicPr>
              <p:nvPr/>
            </p:nvPicPr>
            <p:blipFill>
              <a:blip r:embed="rId17" cstate="email"/>
              <a:srcRect/>
              <a:stretch>
                <a:fillRect/>
              </a:stretch>
            </p:blipFill>
            <p:spPr bwMode="auto">
              <a:xfrm>
                <a:off x="1538314" y="4327878"/>
                <a:ext cx="285751" cy="244136"/>
              </a:xfrm>
              <a:prstGeom prst="rect">
                <a:avLst/>
              </a:prstGeom>
              <a:noFill/>
              <a:ln w="9525">
                <a:noFill/>
                <a:miter lim="800000"/>
                <a:headEnd/>
                <a:tailEnd/>
              </a:ln>
              <a:effectLst/>
            </p:spPr>
          </p:pic>
          <p:sp>
            <p:nvSpPr>
              <p:cNvPr id="49" name="TextBox 48"/>
              <p:cNvSpPr txBox="1"/>
              <p:nvPr/>
            </p:nvSpPr>
            <p:spPr>
              <a:xfrm>
                <a:off x="390496" y="3071816"/>
                <a:ext cx="642942"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分校区</a:t>
                </a:r>
              </a:p>
            </p:txBody>
          </p:sp>
          <p:sp>
            <p:nvSpPr>
              <p:cNvPr id="50" name="TextBox 49"/>
              <p:cNvSpPr txBox="1"/>
              <p:nvPr/>
            </p:nvSpPr>
            <p:spPr>
              <a:xfrm>
                <a:off x="400021" y="4000510"/>
                <a:ext cx="642942"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分校区</a:t>
                </a:r>
              </a:p>
            </p:txBody>
          </p:sp>
          <p:sp>
            <p:nvSpPr>
              <p:cNvPr id="51" name="TextBox 50"/>
              <p:cNvSpPr txBox="1"/>
              <p:nvPr/>
            </p:nvSpPr>
            <p:spPr>
              <a:xfrm>
                <a:off x="1285852" y="1611149"/>
                <a:ext cx="1051016" cy="207749"/>
              </a:xfrm>
              <a:prstGeom prst="rect">
                <a:avLst/>
              </a:prstGeom>
              <a:noFill/>
            </p:spPr>
            <p:txBody>
              <a:bodyPr wrap="square" rtlCol="0">
                <a:spAutoFit/>
              </a:bodyPr>
              <a:lstStyle/>
              <a:p>
                <a:r>
                  <a:rPr lang="zh-CN" altLang="en-US" sz="750" dirty="0">
                    <a:latin typeface="微软雅黑" pitchFamily="34" charset="-122"/>
                    <a:ea typeface="微软雅黑" pitchFamily="34" charset="-122"/>
                  </a:rPr>
                  <a:t>信息处教师</a:t>
                </a:r>
              </a:p>
            </p:txBody>
          </p:sp>
          <p:sp>
            <p:nvSpPr>
              <p:cNvPr id="52" name="TextBox 51"/>
              <p:cNvSpPr txBox="1"/>
              <p:nvPr/>
            </p:nvSpPr>
            <p:spPr>
              <a:xfrm>
                <a:off x="1285851" y="2396967"/>
                <a:ext cx="952507" cy="323165"/>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实习指导教师</a:t>
                </a:r>
              </a:p>
            </p:txBody>
          </p:sp>
          <p:sp>
            <p:nvSpPr>
              <p:cNvPr id="53" name="TextBox 52"/>
              <p:cNvSpPr txBox="1"/>
              <p:nvPr/>
            </p:nvSpPr>
            <p:spPr>
              <a:xfrm>
                <a:off x="1285852" y="3182785"/>
                <a:ext cx="952506" cy="323165"/>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招生</a:t>
                </a:r>
                <a:r>
                  <a:rPr lang="zh-CN" altLang="en-US" sz="750" dirty="0" smtClean="0">
                    <a:latin typeface="微软雅黑" pitchFamily="34" charset="-122"/>
                    <a:ea typeface="微软雅黑" pitchFamily="34" charset="-122"/>
                  </a:rPr>
                  <a:t>咨询</a:t>
                </a:r>
                <a:endParaRPr lang="en-US" altLang="zh-CN" sz="750" dirty="0" smtClean="0">
                  <a:latin typeface="微软雅黑" pitchFamily="34" charset="-122"/>
                  <a:ea typeface="微软雅黑" pitchFamily="34" charset="-122"/>
                </a:endParaRPr>
              </a:p>
              <a:p>
                <a:pPr algn="ctr"/>
                <a:r>
                  <a:rPr lang="zh-CN" altLang="en-US" sz="750" dirty="0" smtClean="0">
                    <a:latin typeface="微软雅黑" pitchFamily="34" charset="-122"/>
                    <a:ea typeface="微软雅黑" pitchFamily="34" charset="-122"/>
                  </a:rPr>
                  <a:t>教师</a:t>
                </a:r>
                <a:endParaRPr lang="zh-CN" altLang="en-US" sz="750" dirty="0">
                  <a:latin typeface="微软雅黑" pitchFamily="34" charset="-122"/>
                  <a:ea typeface="微软雅黑" pitchFamily="34" charset="-122"/>
                </a:endParaRPr>
              </a:p>
            </p:txBody>
          </p:sp>
          <p:sp>
            <p:nvSpPr>
              <p:cNvPr id="54" name="TextBox 53"/>
              <p:cNvSpPr txBox="1"/>
              <p:nvPr/>
            </p:nvSpPr>
            <p:spPr>
              <a:xfrm>
                <a:off x="1285852" y="3897165"/>
                <a:ext cx="857256" cy="323165"/>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信息</a:t>
                </a:r>
                <a:r>
                  <a:rPr lang="zh-CN" altLang="en-US" sz="750" dirty="0" smtClean="0">
                    <a:latin typeface="微软雅黑" pitchFamily="34" charset="-122"/>
                    <a:ea typeface="微软雅黑" pitchFamily="34" charset="-122"/>
                  </a:rPr>
                  <a:t>处</a:t>
                </a:r>
                <a:endParaRPr lang="en-US" altLang="zh-CN" sz="750" dirty="0" smtClean="0">
                  <a:latin typeface="微软雅黑" pitchFamily="34" charset="-122"/>
                  <a:ea typeface="微软雅黑" pitchFamily="34" charset="-122"/>
                </a:endParaRPr>
              </a:p>
              <a:p>
                <a:pPr algn="ctr"/>
                <a:r>
                  <a:rPr lang="zh-CN" altLang="en-US" sz="750" dirty="0" smtClean="0">
                    <a:latin typeface="微软雅黑" pitchFamily="34" charset="-122"/>
                    <a:ea typeface="微软雅黑" pitchFamily="34" charset="-122"/>
                  </a:rPr>
                  <a:t>主任</a:t>
                </a:r>
                <a:endParaRPr lang="zh-CN" altLang="en-US" sz="750" dirty="0">
                  <a:latin typeface="微软雅黑" pitchFamily="34" charset="-122"/>
                  <a:ea typeface="微软雅黑" pitchFamily="34" charset="-122"/>
                </a:endParaRPr>
              </a:p>
            </p:txBody>
          </p:sp>
          <p:sp>
            <p:nvSpPr>
              <p:cNvPr id="55" name="TextBox 54"/>
              <p:cNvSpPr txBox="1"/>
              <p:nvPr/>
            </p:nvSpPr>
            <p:spPr>
              <a:xfrm>
                <a:off x="1285852" y="4572014"/>
                <a:ext cx="857256" cy="207749"/>
              </a:xfrm>
              <a:prstGeom prst="rect">
                <a:avLst/>
              </a:prstGeom>
              <a:noFill/>
            </p:spPr>
            <p:txBody>
              <a:bodyPr wrap="square" rtlCol="0">
                <a:spAutoFit/>
              </a:bodyPr>
              <a:lstStyle/>
              <a:p>
                <a:pPr algn="ctr"/>
                <a:r>
                  <a:rPr lang="zh-CN" altLang="en-US" sz="750" dirty="0">
                    <a:latin typeface="微软雅黑" pitchFamily="34" charset="-122"/>
                    <a:ea typeface="微软雅黑" pitchFamily="34" charset="-122"/>
                  </a:rPr>
                  <a:t>校领导</a:t>
                </a:r>
              </a:p>
            </p:txBody>
          </p:sp>
          <p:sp>
            <p:nvSpPr>
              <p:cNvPr id="56" name="矩形 55"/>
              <p:cNvSpPr/>
              <p:nvPr/>
            </p:nvSpPr>
            <p:spPr>
              <a:xfrm>
                <a:off x="142876" y="1142990"/>
                <a:ext cx="2071670" cy="3786214"/>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57" name="直接连接符 56"/>
              <p:cNvCxnSpPr/>
              <p:nvPr/>
            </p:nvCxnSpPr>
            <p:spPr>
              <a:xfrm rot="5400000">
                <a:off x="-465173" y="3035303"/>
                <a:ext cx="3357586" cy="1588"/>
              </a:xfrm>
              <a:prstGeom prst="line">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cxnSp>
          <p:sp>
            <p:nvSpPr>
              <p:cNvPr id="58" name="矩形 57"/>
              <p:cNvSpPr/>
              <p:nvPr/>
            </p:nvSpPr>
            <p:spPr>
              <a:xfrm>
                <a:off x="142844" y="928676"/>
                <a:ext cx="2071702" cy="285752"/>
              </a:xfrm>
              <a:prstGeom prst="rect">
                <a:avLst/>
              </a:prstGeom>
              <a:solidFill>
                <a:schemeClr val="accent2">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750" dirty="0">
                    <a:latin typeface="微软雅黑" pitchFamily="34" charset="-122"/>
                    <a:ea typeface="微软雅黑" pitchFamily="34" charset="-122"/>
                  </a:rPr>
                  <a:t>校区及人员</a:t>
                </a:r>
              </a:p>
            </p:txBody>
          </p:sp>
        </p:grpSp>
        <p:grpSp>
          <p:nvGrpSpPr>
            <p:cNvPr id="34" name="组合 33"/>
            <p:cNvGrpSpPr/>
            <p:nvPr/>
          </p:nvGrpSpPr>
          <p:grpSpPr>
            <a:xfrm>
              <a:off x="2095483" y="1214428"/>
              <a:ext cx="285752" cy="3286148"/>
              <a:chOff x="2095483" y="1357304"/>
              <a:chExt cx="285752" cy="3286148"/>
            </a:xfrm>
          </p:grpSpPr>
          <p:sp>
            <p:nvSpPr>
              <p:cNvPr id="35" name="右箭头 34"/>
              <p:cNvSpPr/>
              <p:nvPr/>
            </p:nvSpPr>
            <p:spPr>
              <a:xfrm>
                <a:off x="2095483" y="1357304"/>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6" name="右箭头 35"/>
              <p:cNvSpPr/>
              <p:nvPr/>
            </p:nvSpPr>
            <p:spPr>
              <a:xfrm>
                <a:off x="2095483" y="2107403"/>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7" name="右箭头 36"/>
              <p:cNvSpPr/>
              <p:nvPr/>
            </p:nvSpPr>
            <p:spPr>
              <a:xfrm>
                <a:off x="2095483" y="2857502"/>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8" name="右箭头 37"/>
              <p:cNvSpPr/>
              <p:nvPr/>
            </p:nvSpPr>
            <p:spPr>
              <a:xfrm>
                <a:off x="2095483" y="3607601"/>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sp>
            <p:nvSpPr>
              <p:cNvPr id="39" name="右箭头 38"/>
              <p:cNvSpPr/>
              <p:nvPr/>
            </p:nvSpPr>
            <p:spPr>
              <a:xfrm>
                <a:off x="2095483" y="4357700"/>
                <a:ext cx="285752" cy="28575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1350"/>
              </a:p>
            </p:txBody>
          </p:sp>
        </p:grpSp>
      </p:grpSp>
      <p:grpSp>
        <p:nvGrpSpPr>
          <p:cNvPr id="59" name="组合 58"/>
          <p:cNvGrpSpPr/>
          <p:nvPr/>
        </p:nvGrpSpPr>
        <p:grpSpPr>
          <a:xfrm>
            <a:off x="2610282" y="789984"/>
            <a:ext cx="3321867" cy="4000528"/>
            <a:chOff x="2786050" y="928676"/>
            <a:chExt cx="4429156" cy="4000528"/>
          </a:xfrm>
        </p:grpSpPr>
        <p:sp>
          <p:nvSpPr>
            <p:cNvPr id="60" name="矩形 59"/>
            <p:cNvSpPr/>
            <p:nvPr/>
          </p:nvSpPr>
          <p:spPr>
            <a:xfrm>
              <a:off x="2786050" y="1071552"/>
              <a:ext cx="4429156" cy="3857652"/>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1" name="矩形 60"/>
            <p:cNvSpPr/>
            <p:nvPr/>
          </p:nvSpPr>
          <p:spPr>
            <a:xfrm>
              <a:off x="2786050" y="928676"/>
              <a:ext cx="4429156" cy="285752"/>
            </a:xfrm>
            <a:prstGeom prst="rect">
              <a:avLst/>
            </a:prstGeom>
            <a:solidFill>
              <a:schemeClr val="accent1">
                <a:lumMod val="20000"/>
                <a:lumOff val="80000"/>
              </a:schemeClr>
            </a:solidFill>
            <a:ln>
              <a:prstDash val="dash"/>
            </a:ln>
            <a:effectLst/>
          </p:spPr>
          <p:style>
            <a:lnRef idx="1">
              <a:schemeClr val="accent5"/>
            </a:lnRef>
            <a:fillRef idx="2">
              <a:schemeClr val="accent5"/>
            </a:fillRef>
            <a:effectRef idx="1">
              <a:schemeClr val="accent5"/>
            </a:effectRef>
            <a:fontRef idx="minor">
              <a:schemeClr val="dk1"/>
            </a:fontRef>
          </p:style>
          <p:txBody>
            <a:bodyPr rtlCol="0" anchor="ctr"/>
            <a:lstStyle/>
            <a:p>
              <a:pPr algn="ctr">
                <a:spcBef>
                  <a:spcPct val="0"/>
                </a:spcBef>
              </a:pPr>
              <a:r>
                <a:rPr lang="zh-CN" altLang="en-US" sz="750" dirty="0">
                  <a:solidFill>
                    <a:srgbClr val="000000"/>
                  </a:solidFill>
                  <a:sym typeface="微软雅黑" pitchFamily="34" charset="-122"/>
                </a:rPr>
                <a:t>招生管理系统</a:t>
              </a:r>
            </a:p>
          </p:txBody>
        </p:sp>
        <p:sp>
          <p:nvSpPr>
            <p:cNvPr id="62" name="矩形 61"/>
            <p:cNvSpPr/>
            <p:nvPr/>
          </p:nvSpPr>
          <p:spPr>
            <a:xfrm>
              <a:off x="3131840" y="1328924"/>
              <a:ext cx="1800000"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nchorCtr="1"/>
            <a:lstStyle/>
            <a:p>
              <a:pPr algn="ctr"/>
              <a:r>
                <a:rPr lang="zh-CN" altLang="en-US" sz="1200" b="1" dirty="0">
                  <a:solidFill>
                    <a:schemeClr val="bg1"/>
                  </a:solidFill>
                  <a:latin typeface="微软雅黑" pitchFamily="34" charset="-122"/>
                  <a:ea typeface="微软雅黑" pitchFamily="34" charset="-122"/>
                </a:rPr>
                <a:t>招生门户</a:t>
              </a:r>
            </a:p>
          </p:txBody>
        </p:sp>
        <p:pic>
          <p:nvPicPr>
            <p:cNvPr id="63" name="Picture 11"/>
            <p:cNvPicPr>
              <a:picLocks noChangeAspect="1" noChangeArrowheads="1"/>
            </p:cNvPicPr>
            <p:nvPr/>
          </p:nvPicPr>
          <p:blipFill>
            <a:blip r:embed="rId18" cstate="email">
              <a:clrChange>
                <a:clrFrom>
                  <a:srgbClr val="FFFFFF"/>
                </a:clrFrom>
                <a:clrTo>
                  <a:srgbClr val="FFFFFF">
                    <a:alpha val="0"/>
                  </a:srgbClr>
                </a:clrTo>
              </a:clrChange>
            </a:blip>
            <a:srcRect/>
            <a:stretch>
              <a:fillRect/>
            </a:stretch>
          </p:blipFill>
          <p:spPr bwMode="auto">
            <a:xfrm>
              <a:off x="3203278" y="1328924"/>
              <a:ext cx="214314" cy="410390"/>
            </a:xfrm>
            <a:prstGeom prst="rect">
              <a:avLst/>
            </a:prstGeom>
            <a:noFill/>
            <a:ln w="9525">
              <a:noFill/>
              <a:miter lim="800000"/>
              <a:headEnd/>
              <a:tailEnd/>
            </a:ln>
            <a:effectLst/>
          </p:spPr>
        </p:pic>
        <p:sp>
          <p:nvSpPr>
            <p:cNvPr id="64" name="矩形 63"/>
            <p:cNvSpPr/>
            <p:nvPr/>
          </p:nvSpPr>
          <p:spPr>
            <a:xfrm>
              <a:off x="3132323" y="2552940"/>
              <a:ext cx="1800000" cy="10800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nchorCtr="1"/>
            <a:lstStyle/>
            <a:p>
              <a:pPr lvl="0" algn="ctr"/>
              <a:r>
                <a:rPr lang="zh-CN" altLang="en-US" sz="1200" b="1" dirty="0">
                  <a:solidFill>
                    <a:schemeClr val="bg1"/>
                  </a:solidFill>
                  <a:latin typeface="微软雅黑" pitchFamily="34" charset="-122"/>
                  <a:ea typeface="微软雅黑" pitchFamily="34" charset="-122"/>
                </a:rPr>
                <a:t>招生管理</a:t>
              </a:r>
            </a:p>
          </p:txBody>
        </p:sp>
        <p:pic>
          <p:nvPicPr>
            <p:cNvPr id="65" name="Picture 12"/>
            <p:cNvPicPr>
              <a:picLocks noChangeAspect="1" noChangeArrowheads="1"/>
            </p:cNvPicPr>
            <p:nvPr/>
          </p:nvPicPr>
          <p:blipFill>
            <a:blip r:embed="rId19" cstate="email">
              <a:clrChange>
                <a:clrFrom>
                  <a:srgbClr val="FFFFFF"/>
                </a:clrFrom>
                <a:clrTo>
                  <a:srgbClr val="FFFFFF">
                    <a:alpha val="0"/>
                  </a:srgbClr>
                </a:clrTo>
              </a:clrChange>
            </a:blip>
            <a:srcRect/>
            <a:stretch>
              <a:fillRect/>
            </a:stretch>
          </p:blipFill>
          <p:spPr bwMode="auto">
            <a:xfrm>
              <a:off x="3203761" y="2552940"/>
              <a:ext cx="285752" cy="366932"/>
            </a:xfrm>
            <a:prstGeom prst="rect">
              <a:avLst/>
            </a:prstGeom>
            <a:noFill/>
            <a:ln w="9525">
              <a:noFill/>
              <a:miter lim="800000"/>
              <a:headEnd/>
              <a:tailEnd/>
            </a:ln>
            <a:effectLst/>
          </p:spPr>
        </p:pic>
        <p:sp>
          <p:nvSpPr>
            <p:cNvPr id="66" name="矩形 65"/>
            <p:cNvSpPr/>
            <p:nvPr/>
          </p:nvSpPr>
          <p:spPr>
            <a:xfrm>
              <a:off x="5076256" y="1328924"/>
              <a:ext cx="1800000"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nchorCtr="1"/>
            <a:lstStyle/>
            <a:p>
              <a:pPr algn="ctr"/>
              <a:r>
                <a:rPr lang="zh-CN" altLang="en-US" sz="1200" b="1" dirty="0">
                  <a:solidFill>
                    <a:schemeClr val="bg1"/>
                  </a:solidFill>
                  <a:latin typeface="微软雅黑" pitchFamily="34" charset="-122"/>
                  <a:ea typeface="微软雅黑" pitchFamily="34" charset="-122"/>
                </a:rPr>
                <a:t>招生咨询</a:t>
              </a:r>
            </a:p>
          </p:txBody>
        </p:sp>
        <p:sp>
          <p:nvSpPr>
            <p:cNvPr id="67" name="矩形 66"/>
            <p:cNvSpPr/>
            <p:nvPr/>
          </p:nvSpPr>
          <p:spPr>
            <a:xfrm>
              <a:off x="5076256" y="2552940"/>
              <a:ext cx="1800000" cy="108000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nchorCtr="1"/>
            <a:lstStyle/>
            <a:p>
              <a:pPr lvl="0" algn="ctr"/>
              <a:r>
                <a:rPr lang="zh-CN" altLang="en-US" sz="1200" b="1" dirty="0">
                  <a:solidFill>
                    <a:schemeClr val="bg1"/>
                  </a:solidFill>
                  <a:latin typeface="微软雅黑" pitchFamily="34" charset="-122"/>
                  <a:ea typeface="微软雅黑" pitchFamily="34" charset="-122"/>
                </a:rPr>
                <a:t>实习管理</a:t>
              </a:r>
            </a:p>
          </p:txBody>
        </p:sp>
        <p:sp>
          <p:nvSpPr>
            <p:cNvPr id="68" name="矩形 67"/>
            <p:cNvSpPr/>
            <p:nvPr/>
          </p:nvSpPr>
          <p:spPr>
            <a:xfrm>
              <a:off x="3132323" y="3777076"/>
              <a:ext cx="1800000"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nchorCtr="1"/>
            <a:lstStyle/>
            <a:p>
              <a:pPr lvl="0" algn="ctr"/>
              <a:r>
                <a:rPr lang="zh-CN" altLang="en-US" sz="1200" b="1" dirty="0">
                  <a:solidFill>
                    <a:schemeClr val="bg1"/>
                  </a:solidFill>
                  <a:latin typeface="微软雅黑" pitchFamily="34" charset="-122"/>
                  <a:ea typeface="微软雅黑" pitchFamily="34" charset="-122"/>
                </a:rPr>
                <a:t>毕业管理</a:t>
              </a:r>
            </a:p>
          </p:txBody>
        </p:sp>
        <p:sp>
          <p:nvSpPr>
            <p:cNvPr id="69" name="矩形 68"/>
            <p:cNvSpPr/>
            <p:nvPr/>
          </p:nvSpPr>
          <p:spPr>
            <a:xfrm>
              <a:off x="5076256" y="3777076"/>
              <a:ext cx="1800000" cy="1080000"/>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nchorCtr="1"/>
            <a:lstStyle/>
            <a:p>
              <a:pPr algn="ctr"/>
              <a:r>
                <a:rPr lang="zh-CN" altLang="en-US" sz="1200" b="1" dirty="0">
                  <a:solidFill>
                    <a:schemeClr val="bg1"/>
                  </a:solidFill>
                  <a:latin typeface="微软雅黑" pitchFamily="34" charset="-122"/>
                  <a:ea typeface="微软雅黑" pitchFamily="34" charset="-122"/>
                </a:rPr>
                <a:t>系统管理</a:t>
              </a:r>
            </a:p>
          </p:txBody>
        </p:sp>
        <p:pic>
          <p:nvPicPr>
            <p:cNvPr id="70" name="Picture 15"/>
            <p:cNvPicPr>
              <a:picLocks noChangeAspect="1" noChangeArrowheads="1"/>
            </p:cNvPicPr>
            <p:nvPr/>
          </p:nvPicPr>
          <p:blipFill>
            <a:blip r:embed="rId20" cstate="email">
              <a:clrChange>
                <a:clrFrom>
                  <a:srgbClr val="FFFFFF"/>
                </a:clrFrom>
                <a:clrTo>
                  <a:srgbClr val="FFFFFF">
                    <a:alpha val="0"/>
                  </a:srgbClr>
                </a:clrTo>
              </a:clrChange>
            </a:blip>
            <a:srcRect/>
            <a:stretch>
              <a:fillRect/>
            </a:stretch>
          </p:blipFill>
          <p:spPr bwMode="auto">
            <a:xfrm>
              <a:off x="5147695" y="1400362"/>
              <a:ext cx="225316" cy="236582"/>
            </a:xfrm>
            <a:prstGeom prst="rect">
              <a:avLst/>
            </a:prstGeom>
            <a:noFill/>
            <a:ln w="9525">
              <a:noFill/>
              <a:miter lim="800000"/>
              <a:headEnd/>
              <a:tailEnd/>
            </a:ln>
            <a:effectLst/>
          </p:spPr>
        </p:pic>
        <p:pic>
          <p:nvPicPr>
            <p:cNvPr id="71" name="Picture 16"/>
            <p:cNvPicPr>
              <a:picLocks noChangeAspect="1" noChangeArrowheads="1"/>
            </p:cNvPicPr>
            <p:nvPr/>
          </p:nvPicPr>
          <p:blipFill>
            <a:blip r:embed="rId21" cstate="email">
              <a:clrChange>
                <a:clrFrom>
                  <a:srgbClr val="FFFFFF"/>
                </a:clrFrom>
                <a:clrTo>
                  <a:srgbClr val="FFFFFF">
                    <a:alpha val="0"/>
                  </a:srgbClr>
                </a:clrTo>
              </a:clrChange>
            </a:blip>
            <a:srcRect/>
            <a:stretch>
              <a:fillRect/>
            </a:stretch>
          </p:blipFill>
          <p:spPr bwMode="auto">
            <a:xfrm>
              <a:off x="5147694" y="2576756"/>
              <a:ext cx="285752" cy="276010"/>
            </a:xfrm>
            <a:prstGeom prst="rect">
              <a:avLst/>
            </a:prstGeom>
            <a:noFill/>
            <a:ln w="9525">
              <a:noFill/>
              <a:miter lim="800000"/>
              <a:headEnd/>
              <a:tailEnd/>
            </a:ln>
            <a:effectLst/>
          </p:spPr>
        </p:pic>
        <p:pic>
          <p:nvPicPr>
            <p:cNvPr id="72" name="Picture 17"/>
            <p:cNvPicPr>
              <a:picLocks noChangeAspect="1" noChangeArrowheads="1"/>
            </p:cNvPicPr>
            <p:nvPr/>
          </p:nvPicPr>
          <p:blipFill>
            <a:blip r:embed="rId22" cstate="email">
              <a:clrChange>
                <a:clrFrom>
                  <a:srgbClr val="FFFFFF"/>
                </a:clrFrom>
                <a:clrTo>
                  <a:srgbClr val="FFFFFF">
                    <a:alpha val="0"/>
                  </a:srgbClr>
                </a:clrTo>
              </a:clrChange>
            </a:blip>
            <a:srcRect/>
            <a:stretch>
              <a:fillRect/>
            </a:stretch>
          </p:blipFill>
          <p:spPr bwMode="auto">
            <a:xfrm>
              <a:off x="3194238" y="3843753"/>
              <a:ext cx="303611" cy="240523"/>
            </a:xfrm>
            <a:prstGeom prst="rect">
              <a:avLst/>
            </a:prstGeom>
            <a:noFill/>
            <a:ln w="9525">
              <a:noFill/>
              <a:miter lim="800000"/>
              <a:headEnd/>
              <a:tailEnd/>
            </a:ln>
            <a:effectLst/>
          </p:spPr>
        </p:pic>
        <p:pic>
          <p:nvPicPr>
            <p:cNvPr id="73" name="Picture 21"/>
            <p:cNvPicPr>
              <a:picLocks noChangeAspect="1" noChangeArrowheads="1"/>
            </p:cNvPicPr>
            <p:nvPr/>
          </p:nvPicPr>
          <p:blipFill>
            <a:blip r:embed="rId23" cstate="email">
              <a:clrChange>
                <a:clrFrom>
                  <a:srgbClr val="FFFFFF"/>
                </a:clrFrom>
                <a:clrTo>
                  <a:srgbClr val="FFFFFF">
                    <a:alpha val="0"/>
                  </a:srgbClr>
                </a:clrTo>
              </a:clrChange>
            </a:blip>
            <a:srcRect/>
            <a:stretch>
              <a:fillRect/>
            </a:stretch>
          </p:blipFill>
          <p:spPr bwMode="auto">
            <a:xfrm>
              <a:off x="5128644" y="3805652"/>
              <a:ext cx="285752" cy="292475"/>
            </a:xfrm>
            <a:prstGeom prst="rect">
              <a:avLst/>
            </a:prstGeom>
            <a:noFill/>
            <a:ln w="9525">
              <a:noFill/>
              <a:miter lim="800000"/>
              <a:headEnd/>
              <a:tailEnd/>
            </a:ln>
            <a:effectLst/>
          </p:spPr>
        </p:pic>
      </p:grpSp>
      <p:sp>
        <p:nvSpPr>
          <p:cNvPr id="74" name="圆角矩形 73"/>
          <p:cNvSpPr/>
          <p:nvPr/>
        </p:nvSpPr>
        <p:spPr>
          <a:xfrm>
            <a:off x="7171022" y="817976"/>
            <a:ext cx="1501196" cy="4005751"/>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矩形 74"/>
          <p:cNvSpPr/>
          <p:nvPr/>
        </p:nvSpPr>
        <p:spPr>
          <a:xfrm>
            <a:off x="7308304" y="1059582"/>
            <a:ext cx="1324018" cy="307777"/>
          </a:xfrm>
          <a:prstGeom prst="rect">
            <a:avLst/>
          </a:prstGeom>
        </p:spPr>
        <p:txBody>
          <a:bodyPr wrap="square">
            <a:spAutoFit/>
          </a:bodyPr>
          <a:lstStyle/>
          <a:p>
            <a:r>
              <a:rPr lang="zh-CN" altLang="en-US" sz="1400" dirty="0">
                <a:latin typeface="黑体" pitchFamily="49" charset="-122"/>
                <a:ea typeface="黑体" pitchFamily="49" charset="-122"/>
              </a:rPr>
              <a:t>创新建设</a:t>
            </a:r>
            <a:r>
              <a:rPr lang="zh-CN" altLang="en-US" sz="1400" dirty="0" smtClean="0">
                <a:latin typeface="黑体" pitchFamily="49" charset="-122"/>
                <a:ea typeface="黑体" pitchFamily="49" charset="-122"/>
              </a:rPr>
              <a:t>思路</a:t>
            </a:r>
            <a:endParaRPr lang="zh-CN" altLang="en-US" sz="1400" dirty="0"/>
          </a:p>
        </p:txBody>
      </p:sp>
      <p:sp>
        <p:nvSpPr>
          <p:cNvPr id="76" name="左箭头 75"/>
          <p:cNvSpPr/>
          <p:nvPr/>
        </p:nvSpPr>
        <p:spPr>
          <a:xfrm>
            <a:off x="7010320" y="2849939"/>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矩形 76"/>
          <p:cNvSpPr/>
          <p:nvPr/>
        </p:nvSpPr>
        <p:spPr>
          <a:xfrm>
            <a:off x="7158588" y="2839802"/>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招生数据采集分析</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78" name="左箭头 77"/>
          <p:cNvSpPr/>
          <p:nvPr/>
        </p:nvSpPr>
        <p:spPr>
          <a:xfrm>
            <a:off x="7010320" y="3487545"/>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nvSpPr>
        <p:spPr>
          <a:xfrm>
            <a:off x="7158588" y="3477408"/>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就业数据采集分析</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0" name="左箭头 79"/>
          <p:cNvSpPr/>
          <p:nvPr/>
        </p:nvSpPr>
        <p:spPr>
          <a:xfrm>
            <a:off x="7019001" y="2158082"/>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矩形 80"/>
          <p:cNvSpPr/>
          <p:nvPr/>
        </p:nvSpPr>
        <p:spPr>
          <a:xfrm>
            <a:off x="7167269" y="2147945"/>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就业通道</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2" name="左箭头 81"/>
          <p:cNvSpPr/>
          <p:nvPr/>
        </p:nvSpPr>
        <p:spPr>
          <a:xfrm>
            <a:off x="7010320" y="1492770"/>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矩形 82"/>
          <p:cNvSpPr/>
          <p:nvPr/>
        </p:nvSpPr>
        <p:spPr>
          <a:xfrm>
            <a:off x="7158588" y="1482633"/>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招生通道</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4" name="左箭头 83"/>
          <p:cNvSpPr/>
          <p:nvPr/>
        </p:nvSpPr>
        <p:spPr>
          <a:xfrm>
            <a:off x="7019001" y="4096730"/>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矩形 84"/>
          <p:cNvSpPr/>
          <p:nvPr/>
        </p:nvSpPr>
        <p:spPr>
          <a:xfrm>
            <a:off x="7167269" y="4086593"/>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就业微展平台</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771176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right)">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446908" y="283314"/>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（九）创新顶岗实习、离校管理系统</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133"/>
          <p:cNvGrpSpPr>
            <a:grpSpLocks/>
          </p:cNvGrpSpPr>
          <p:nvPr/>
        </p:nvGrpSpPr>
        <p:grpSpPr bwMode="auto">
          <a:xfrm>
            <a:off x="2963420" y="785329"/>
            <a:ext cx="3321844" cy="4000500"/>
            <a:chOff x="0" y="0"/>
            <a:chExt cx="4429156" cy="4000528"/>
          </a:xfrm>
        </p:grpSpPr>
        <p:sp>
          <p:nvSpPr>
            <p:cNvPr id="4" name="矩形 7"/>
            <p:cNvSpPr>
              <a:spLocks noChangeArrowheads="1"/>
            </p:cNvSpPr>
            <p:nvPr/>
          </p:nvSpPr>
          <p:spPr bwMode="auto">
            <a:xfrm>
              <a:off x="0" y="142876"/>
              <a:ext cx="4429156" cy="3857652"/>
            </a:xfrm>
            <a:prstGeom prst="rect">
              <a:avLst/>
            </a:prstGeom>
            <a:noFill/>
            <a:ln w="9525">
              <a:solidFill>
                <a:srgbClr val="31859B"/>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en-US" sz="1350">
                <a:solidFill>
                  <a:srgbClr val="FFFFFF"/>
                </a:solidFill>
                <a:latin typeface="宋体" pitchFamily="2" charset="-122"/>
                <a:sym typeface="宋体" pitchFamily="2" charset="-122"/>
              </a:endParaRPr>
            </a:p>
          </p:txBody>
        </p:sp>
        <p:sp>
          <p:nvSpPr>
            <p:cNvPr id="5" name="矩形 8"/>
            <p:cNvSpPr>
              <a:spLocks noChangeArrowheads="1"/>
            </p:cNvSpPr>
            <p:nvPr/>
          </p:nvSpPr>
          <p:spPr bwMode="auto">
            <a:xfrm>
              <a:off x="0" y="0"/>
              <a:ext cx="4429156" cy="285752"/>
            </a:xfrm>
            <a:prstGeom prst="rect">
              <a:avLst/>
            </a:prstGeom>
            <a:gradFill rotWithShape="1">
              <a:gsLst>
                <a:gs pos="0">
                  <a:srgbClr val="A6E4FF"/>
                </a:gs>
                <a:gs pos="34999">
                  <a:srgbClr val="BFEDFF"/>
                </a:gs>
                <a:gs pos="100000">
                  <a:srgbClr val="E6F9FF"/>
                </a:gs>
              </a:gsLst>
              <a:lin ang="5400000" scaled="1"/>
            </a:gradFill>
            <a:ln w="9525">
              <a:solidFill>
                <a:srgbClr val="4BACC6"/>
              </a:solidFill>
              <a:miter lim="800000"/>
              <a:headEnd/>
              <a:tailEnd/>
            </a:ln>
          </p:spPr>
          <p:txBody>
            <a:bodyPr anchor="ctr"/>
            <a:lstStyle/>
            <a:p>
              <a:pPr algn="ctr"/>
              <a:r>
                <a:rPr lang="zh-CN" altLang="en-US" sz="750" dirty="0">
                  <a:solidFill>
                    <a:srgbClr val="000000"/>
                  </a:solidFill>
                  <a:latin typeface="微软雅黑" pitchFamily="34" charset="-122"/>
                  <a:ea typeface="微软雅黑" pitchFamily="34" charset="-122"/>
                  <a:sym typeface="微软雅黑" pitchFamily="34" charset="-122"/>
                </a:rPr>
                <a:t>离校管理系统</a:t>
              </a:r>
            </a:p>
          </p:txBody>
        </p:sp>
        <p:sp>
          <p:nvSpPr>
            <p:cNvPr id="6" name="矩形 9"/>
            <p:cNvSpPr>
              <a:spLocks noChangeArrowheads="1"/>
            </p:cNvSpPr>
            <p:nvPr/>
          </p:nvSpPr>
          <p:spPr bwMode="auto">
            <a:xfrm>
              <a:off x="142876" y="529038"/>
              <a:ext cx="1357323" cy="1845532"/>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p>
              <a:pPr algn="ctr">
                <a:lnSpc>
                  <a:spcPct val="150000"/>
                </a:lnSpc>
              </a:pPr>
              <a:r>
                <a:rPr lang="zh-CN" altLang="en-US" sz="1050" b="1" dirty="0">
                  <a:solidFill>
                    <a:schemeClr val="bg1"/>
                  </a:solidFill>
                  <a:latin typeface="微软雅黑" pitchFamily="34" charset="-122"/>
                  <a:ea typeface="微软雅黑" pitchFamily="34" charset="-122"/>
                  <a:sym typeface="微软雅黑" pitchFamily="34" charset="-122"/>
                </a:rPr>
                <a:t>离校预处理</a:t>
              </a:r>
              <a:endParaRPr lang="zh-CN" altLang="en-US" sz="1500" dirty="0"/>
            </a:p>
          </p:txBody>
        </p:sp>
        <p:sp>
          <p:nvSpPr>
            <p:cNvPr id="7" name="矩形 11"/>
            <p:cNvSpPr>
              <a:spLocks noChangeArrowheads="1"/>
            </p:cNvSpPr>
            <p:nvPr/>
          </p:nvSpPr>
          <p:spPr bwMode="auto">
            <a:xfrm>
              <a:off x="861818" y="2367351"/>
              <a:ext cx="1357323" cy="1490303"/>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150000"/>
                </a:lnSpc>
              </a:pPr>
              <a:r>
                <a:rPr lang="zh-CN" altLang="en-US" sz="1200" b="1" dirty="0">
                  <a:solidFill>
                    <a:srgbClr val="E36C09"/>
                  </a:solidFill>
                  <a:latin typeface="微软雅黑" pitchFamily="34" charset="-122"/>
                  <a:ea typeface="微软雅黑" pitchFamily="34" charset="-122"/>
                  <a:sym typeface="微软雅黑" pitchFamily="34" charset="-122"/>
                </a:rPr>
                <a:t>查询统计</a:t>
              </a:r>
              <a:endParaRPr lang="zh-CN" altLang="en-US" dirty="0"/>
            </a:p>
          </p:txBody>
        </p:sp>
        <p:sp>
          <p:nvSpPr>
            <p:cNvPr id="8" name="矩形 17"/>
            <p:cNvSpPr>
              <a:spLocks noChangeArrowheads="1"/>
            </p:cNvSpPr>
            <p:nvPr/>
          </p:nvSpPr>
          <p:spPr bwMode="auto">
            <a:xfrm>
              <a:off x="1571636" y="529038"/>
              <a:ext cx="1357323" cy="1668475"/>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150000"/>
                </a:lnSpc>
              </a:pPr>
              <a:r>
                <a:rPr lang="zh-CN" altLang="en-US" sz="1050" b="1" dirty="0">
                  <a:solidFill>
                    <a:srgbClr val="E36C09"/>
                  </a:solidFill>
                  <a:latin typeface="微软雅黑" pitchFamily="34" charset="-122"/>
                  <a:ea typeface="微软雅黑" pitchFamily="34" charset="-122"/>
                  <a:sym typeface="微软雅黑" pitchFamily="34" charset="-122"/>
                </a:rPr>
                <a:t>离校手续办理</a:t>
              </a:r>
              <a:endParaRPr lang="zh-CN" altLang="en-US" sz="1500" dirty="0"/>
            </a:p>
          </p:txBody>
        </p:sp>
        <p:sp>
          <p:nvSpPr>
            <p:cNvPr id="10" name="矩形 21"/>
            <p:cNvSpPr>
              <a:spLocks noChangeArrowheads="1"/>
            </p:cNvSpPr>
            <p:nvPr/>
          </p:nvSpPr>
          <p:spPr bwMode="auto">
            <a:xfrm>
              <a:off x="3000395" y="529038"/>
              <a:ext cx="1357323" cy="1845533"/>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p>
              <a:pPr algn="ctr">
                <a:lnSpc>
                  <a:spcPct val="150000"/>
                </a:lnSpc>
              </a:pPr>
              <a:r>
                <a:rPr lang="zh-CN" altLang="en-US" sz="1050" b="1" dirty="0">
                  <a:solidFill>
                    <a:schemeClr val="bg1"/>
                  </a:solidFill>
                  <a:latin typeface="微软雅黑" pitchFamily="34" charset="-122"/>
                  <a:ea typeface="微软雅黑" pitchFamily="34" charset="-122"/>
                  <a:sym typeface="微软雅黑" pitchFamily="34" charset="-122"/>
                </a:rPr>
                <a:t>学生自助服务</a:t>
              </a:r>
              <a:endParaRPr lang="zh-CN" altLang="en-US" sz="1500" dirty="0"/>
            </a:p>
          </p:txBody>
        </p:sp>
        <p:sp>
          <p:nvSpPr>
            <p:cNvPr id="11" name="矩形 22"/>
            <p:cNvSpPr>
              <a:spLocks noChangeArrowheads="1"/>
            </p:cNvSpPr>
            <p:nvPr/>
          </p:nvSpPr>
          <p:spPr bwMode="auto">
            <a:xfrm>
              <a:off x="2301815" y="2367351"/>
              <a:ext cx="1357323" cy="1483738"/>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150000"/>
                </a:lnSpc>
              </a:pPr>
              <a:r>
                <a:rPr lang="zh-CN" altLang="en-US" sz="1200" b="1" dirty="0">
                  <a:solidFill>
                    <a:srgbClr val="E36C09"/>
                  </a:solidFill>
                  <a:latin typeface="微软雅黑" pitchFamily="34" charset="-122"/>
                  <a:ea typeface="微软雅黑" pitchFamily="34" charset="-122"/>
                  <a:sym typeface="微软雅黑" pitchFamily="34" charset="-122"/>
                </a:rPr>
                <a:t>系统维护</a:t>
              </a:r>
              <a:endParaRPr lang="zh-CN" altLang="en-US" dirty="0"/>
            </a:p>
          </p:txBody>
        </p:sp>
      </p:grpSp>
      <p:grpSp>
        <p:nvGrpSpPr>
          <p:cNvPr id="12" name="组合 44"/>
          <p:cNvGrpSpPr>
            <a:grpSpLocks/>
          </p:cNvGrpSpPr>
          <p:nvPr/>
        </p:nvGrpSpPr>
        <p:grpSpPr bwMode="auto">
          <a:xfrm>
            <a:off x="6178108" y="785329"/>
            <a:ext cx="1178719" cy="4000500"/>
            <a:chOff x="0" y="0"/>
            <a:chExt cx="1571636" cy="4000528"/>
          </a:xfrm>
        </p:grpSpPr>
        <p:grpSp>
          <p:nvGrpSpPr>
            <p:cNvPr id="13" name="组合 110"/>
            <p:cNvGrpSpPr>
              <a:grpSpLocks/>
            </p:cNvGrpSpPr>
            <p:nvPr/>
          </p:nvGrpSpPr>
          <p:grpSpPr bwMode="auto">
            <a:xfrm>
              <a:off x="285752" y="0"/>
              <a:ext cx="1285884" cy="4000528"/>
              <a:chOff x="0" y="0"/>
              <a:chExt cx="1285884" cy="4000528"/>
            </a:xfrm>
          </p:grpSpPr>
          <p:sp>
            <p:nvSpPr>
              <p:cNvPr id="17" name="矩形 49"/>
              <p:cNvSpPr>
                <a:spLocks noChangeArrowheads="1"/>
              </p:cNvSpPr>
              <p:nvPr/>
            </p:nvSpPr>
            <p:spPr bwMode="auto">
              <a:xfrm>
                <a:off x="32" y="214314"/>
                <a:ext cx="1214414" cy="3786214"/>
              </a:xfrm>
              <a:prstGeom prst="rect">
                <a:avLst/>
              </a:prstGeom>
              <a:noFill/>
              <a:ln w="9525">
                <a:solidFill>
                  <a:srgbClr val="A5A5A5"/>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en-US" sz="1350">
                  <a:solidFill>
                    <a:srgbClr val="FFFFFF"/>
                  </a:solidFill>
                  <a:latin typeface="宋体" pitchFamily="2" charset="-122"/>
                  <a:sym typeface="宋体" pitchFamily="2" charset="-122"/>
                </a:endParaRPr>
              </a:p>
            </p:txBody>
          </p:sp>
          <p:sp>
            <p:nvSpPr>
              <p:cNvPr id="18" name="矩形 50"/>
              <p:cNvSpPr>
                <a:spLocks noChangeArrowheads="1"/>
              </p:cNvSpPr>
              <p:nvPr/>
            </p:nvSpPr>
            <p:spPr bwMode="auto">
              <a:xfrm>
                <a:off x="0" y="0"/>
                <a:ext cx="1214433" cy="285752"/>
              </a:xfrm>
              <a:prstGeom prst="rect">
                <a:avLst/>
              </a:prstGeom>
              <a:gradFill rotWithShape="1">
                <a:gsLst>
                  <a:gs pos="0">
                    <a:srgbClr val="BBBBBB"/>
                  </a:gs>
                  <a:gs pos="34999">
                    <a:srgbClr val="CFCFCF"/>
                  </a:gs>
                  <a:gs pos="100000">
                    <a:srgbClr val="EDEDED"/>
                  </a:gs>
                </a:gsLst>
                <a:lin ang="5400000" scaled="1"/>
              </a:gradFill>
              <a:ln w="9525">
                <a:solidFill>
                  <a:srgbClr val="7F7F7F"/>
                </a:solidFill>
                <a:miter lim="800000"/>
                <a:headEnd/>
                <a:tailEnd/>
              </a:ln>
            </p:spPr>
            <p:txBody>
              <a:bodyPr anchor="ctr"/>
              <a:lstStyle/>
              <a:p>
                <a:pPr algn="ctr"/>
                <a:r>
                  <a:rPr lang="zh-CN" altLang="en-US" sz="750">
                    <a:solidFill>
                      <a:srgbClr val="000000"/>
                    </a:solidFill>
                    <a:latin typeface="微软雅黑" pitchFamily="34" charset="-122"/>
                    <a:ea typeface="微软雅黑" pitchFamily="34" charset="-122"/>
                    <a:sym typeface="微软雅黑" pitchFamily="34" charset="-122"/>
                  </a:rPr>
                  <a:t>基础设施</a:t>
                </a:r>
                <a:endParaRPr lang="zh-CN" altLang="en-US" sz="1350"/>
              </a:p>
            </p:txBody>
          </p:sp>
          <p:grpSp>
            <p:nvGrpSpPr>
              <p:cNvPr id="19" name="组合 100"/>
              <p:cNvGrpSpPr>
                <a:grpSpLocks/>
              </p:cNvGrpSpPr>
              <p:nvPr/>
            </p:nvGrpSpPr>
            <p:grpSpPr bwMode="auto">
              <a:xfrm>
                <a:off x="0" y="609738"/>
                <a:ext cx="1285884" cy="598145"/>
                <a:chOff x="0" y="0"/>
                <a:chExt cx="1285884" cy="598145"/>
              </a:xfrm>
            </p:grpSpPr>
            <p:pic>
              <p:nvPicPr>
                <p:cNvPr id="33" name="Picture 25"/>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315"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5"/>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8"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5"/>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380"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68"/>
                <p:cNvSpPr>
                  <a:spLocks noChangeArrowheads="1"/>
                </p:cNvSpPr>
                <p:nvPr/>
              </p:nvSpPr>
              <p:spPr bwMode="auto">
                <a:xfrm>
                  <a:off x="0" y="390394"/>
                  <a:ext cx="1285884"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750" dirty="0">
                      <a:solidFill>
                        <a:srgbClr val="000000"/>
                      </a:solidFill>
                      <a:latin typeface="微软雅黑" pitchFamily="34" charset="-122"/>
                      <a:ea typeface="微软雅黑" pitchFamily="34" charset="-122"/>
                      <a:sym typeface="微软雅黑" pitchFamily="34" charset="-122"/>
                    </a:rPr>
                    <a:t>    学生管理系统</a:t>
                  </a:r>
                </a:p>
              </p:txBody>
            </p:sp>
          </p:grpSp>
          <p:grpSp>
            <p:nvGrpSpPr>
              <p:cNvPr id="20" name="组合 99"/>
              <p:cNvGrpSpPr>
                <a:grpSpLocks/>
              </p:cNvGrpSpPr>
              <p:nvPr/>
            </p:nvGrpSpPr>
            <p:grpSpPr bwMode="auto">
              <a:xfrm>
                <a:off x="0" y="1408633"/>
                <a:ext cx="1285884" cy="624472"/>
                <a:chOff x="0" y="0"/>
                <a:chExt cx="1285884" cy="624472"/>
              </a:xfrm>
            </p:grpSpPr>
            <p:pic>
              <p:nvPicPr>
                <p:cNvPr id="29" name="Picture 26"/>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314" y="0"/>
                  <a:ext cx="277814" cy="42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7"/>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6487" y="11907"/>
                  <a:ext cx="313533" cy="404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8"/>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380" y="23813"/>
                  <a:ext cx="277815" cy="38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64"/>
                <p:cNvSpPr>
                  <a:spLocks noChangeArrowheads="1"/>
                </p:cNvSpPr>
                <p:nvPr/>
              </p:nvSpPr>
              <p:spPr bwMode="auto">
                <a:xfrm>
                  <a:off x="0" y="416722"/>
                  <a:ext cx="1285884"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750" dirty="0">
                      <a:solidFill>
                        <a:srgbClr val="000000"/>
                      </a:solidFill>
                      <a:latin typeface="微软雅黑" pitchFamily="34" charset="-122"/>
                      <a:ea typeface="微软雅黑" pitchFamily="34" charset="-122"/>
                      <a:sym typeface="微软雅黑" pitchFamily="34" charset="-122"/>
                    </a:rPr>
                    <a:t>   招生管理系统</a:t>
                  </a:r>
                </a:p>
              </p:txBody>
            </p:sp>
          </p:grpSp>
          <p:grpSp>
            <p:nvGrpSpPr>
              <p:cNvPr id="21" name="组合 98"/>
              <p:cNvGrpSpPr>
                <a:grpSpLocks/>
              </p:cNvGrpSpPr>
              <p:nvPr/>
            </p:nvGrpSpPr>
            <p:grpSpPr bwMode="auto">
              <a:xfrm>
                <a:off x="0" y="2233856"/>
                <a:ext cx="1285884" cy="707817"/>
                <a:chOff x="0" y="0"/>
                <a:chExt cx="1285884" cy="707817"/>
              </a:xfrm>
            </p:grpSpPr>
            <p:pic>
              <p:nvPicPr>
                <p:cNvPr id="26" name="Picture 29"/>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7190" y="0"/>
                  <a:ext cx="285752" cy="528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9"/>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2942" y="0"/>
                  <a:ext cx="285752" cy="528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60"/>
                <p:cNvSpPr>
                  <a:spLocks noChangeArrowheads="1"/>
                </p:cNvSpPr>
                <p:nvPr/>
              </p:nvSpPr>
              <p:spPr bwMode="auto">
                <a:xfrm>
                  <a:off x="0" y="500066"/>
                  <a:ext cx="1285884"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a:solidFill>
                        <a:srgbClr val="000000"/>
                      </a:solidFill>
                      <a:latin typeface="微软雅黑" pitchFamily="34" charset="-122"/>
                      <a:ea typeface="微软雅黑" pitchFamily="34" charset="-122"/>
                      <a:sym typeface="微软雅黑" pitchFamily="34" charset="-122"/>
                    </a:rPr>
                    <a:t>应用服务器</a:t>
                  </a:r>
                </a:p>
              </p:txBody>
            </p:sp>
          </p:grpSp>
          <p:grpSp>
            <p:nvGrpSpPr>
              <p:cNvPr id="22" name="组合 104"/>
              <p:cNvGrpSpPr>
                <a:grpSpLocks/>
              </p:cNvGrpSpPr>
              <p:nvPr/>
            </p:nvGrpSpPr>
            <p:grpSpPr bwMode="auto">
              <a:xfrm>
                <a:off x="0" y="3142423"/>
                <a:ext cx="1285884" cy="676758"/>
                <a:chOff x="0" y="0"/>
                <a:chExt cx="1285884" cy="676758"/>
              </a:xfrm>
            </p:grpSpPr>
            <p:pic>
              <p:nvPicPr>
                <p:cNvPr id="23" name="Picture 32"/>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15" y="0"/>
                  <a:ext cx="328205" cy="491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1"/>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614367" y="22973"/>
                  <a:ext cx="285752" cy="470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57"/>
                <p:cNvSpPr>
                  <a:spLocks noChangeArrowheads="1"/>
                </p:cNvSpPr>
                <p:nvPr/>
              </p:nvSpPr>
              <p:spPr bwMode="auto">
                <a:xfrm>
                  <a:off x="0" y="469008"/>
                  <a:ext cx="1285884"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a:solidFill>
                        <a:srgbClr val="000000"/>
                      </a:solidFill>
                      <a:latin typeface="微软雅黑" pitchFamily="34" charset="-122"/>
                      <a:ea typeface="微软雅黑" pitchFamily="34" charset="-122"/>
                      <a:sym typeface="微软雅黑" pitchFamily="34" charset="-122"/>
                    </a:rPr>
                    <a:t>网络、系统安全</a:t>
                  </a:r>
                </a:p>
              </p:txBody>
            </p:sp>
          </p:grpSp>
        </p:grpSp>
        <p:grpSp>
          <p:nvGrpSpPr>
            <p:cNvPr id="14" name="组合 112"/>
            <p:cNvGrpSpPr>
              <a:grpSpLocks/>
            </p:cNvGrpSpPr>
            <p:nvPr/>
          </p:nvGrpSpPr>
          <p:grpSpPr bwMode="auto">
            <a:xfrm>
              <a:off x="0" y="976320"/>
              <a:ext cx="428628" cy="2276490"/>
              <a:chOff x="0" y="0"/>
              <a:chExt cx="428628" cy="2276490"/>
            </a:xfrm>
          </p:grpSpPr>
          <p:sp>
            <p:nvSpPr>
              <p:cNvPr id="15" name="右箭头 47"/>
              <p:cNvSpPr>
                <a:spLocks noChangeArrowheads="1"/>
              </p:cNvSpPr>
              <p:nvPr/>
            </p:nvSpPr>
            <p:spPr bwMode="auto">
              <a:xfrm rot="10800000">
                <a:off x="0" y="0"/>
                <a:ext cx="428628" cy="571504"/>
              </a:xfrm>
              <a:prstGeom prst="rightArrow">
                <a:avLst>
                  <a:gd name="adj1" fmla="val 50000"/>
                  <a:gd name="adj2" fmla="val 50000"/>
                </a:avLst>
              </a:prstGeom>
              <a:solidFill>
                <a:srgbClr val="7F7F7F"/>
              </a:solidFill>
              <a:ln w="9525">
                <a:solidFill>
                  <a:srgbClr val="7F7F7F"/>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sp>
            <p:nvSpPr>
              <p:cNvPr id="16" name="右箭头 48"/>
              <p:cNvSpPr>
                <a:spLocks noChangeArrowheads="1"/>
              </p:cNvSpPr>
              <p:nvPr/>
            </p:nvSpPr>
            <p:spPr bwMode="auto">
              <a:xfrm rot="10800000">
                <a:off x="0" y="1704986"/>
                <a:ext cx="428628" cy="571504"/>
              </a:xfrm>
              <a:prstGeom prst="rightArrow">
                <a:avLst>
                  <a:gd name="adj1" fmla="val 50000"/>
                  <a:gd name="adj2" fmla="val 50000"/>
                </a:avLst>
              </a:prstGeom>
              <a:solidFill>
                <a:srgbClr val="7F7F7F"/>
              </a:solidFill>
              <a:ln w="9525">
                <a:solidFill>
                  <a:srgbClr val="7F7F7F"/>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grpSp>
      </p:grpSp>
      <p:grpSp>
        <p:nvGrpSpPr>
          <p:cNvPr id="37" name="组合 69"/>
          <p:cNvGrpSpPr>
            <a:grpSpLocks/>
          </p:cNvGrpSpPr>
          <p:nvPr/>
        </p:nvGrpSpPr>
        <p:grpSpPr bwMode="auto">
          <a:xfrm>
            <a:off x="2613377" y="785329"/>
            <a:ext cx="564356" cy="4000500"/>
            <a:chOff x="0" y="0"/>
            <a:chExt cx="752480" cy="4000528"/>
          </a:xfrm>
        </p:grpSpPr>
        <p:sp>
          <p:nvSpPr>
            <p:cNvPr id="38" name="矩形 70"/>
            <p:cNvSpPr>
              <a:spLocks noChangeArrowheads="1"/>
            </p:cNvSpPr>
            <p:nvPr/>
          </p:nvSpPr>
          <p:spPr bwMode="auto">
            <a:xfrm>
              <a:off x="0" y="0"/>
              <a:ext cx="357190" cy="4000528"/>
            </a:xfrm>
            <a:prstGeom prst="rect">
              <a:avLst/>
            </a:prstGeom>
            <a:gradFill rotWithShape="1">
              <a:gsLst>
                <a:gs pos="0">
                  <a:srgbClr val="A6E4FF"/>
                </a:gs>
                <a:gs pos="34999">
                  <a:srgbClr val="BFEDFF"/>
                </a:gs>
                <a:gs pos="100000">
                  <a:srgbClr val="E6F9FF"/>
                </a:gs>
              </a:gsLst>
              <a:lin ang="5400000" scaled="1"/>
            </a:gradFill>
            <a:ln w="9525">
              <a:solidFill>
                <a:srgbClr val="4BACC6"/>
              </a:solidFill>
              <a:miter lim="800000"/>
              <a:headEnd/>
              <a:tailEnd/>
            </a:ln>
          </p:spPr>
          <p:txBody>
            <a:bodyPr anchor="ctr"/>
            <a:lstStyle/>
            <a:p>
              <a:pPr algn="ctr"/>
              <a:r>
                <a:rPr lang="zh-CN" altLang="en-US" sz="900" b="1">
                  <a:solidFill>
                    <a:srgbClr val="000000"/>
                  </a:solidFill>
                  <a:latin typeface="微软雅黑" pitchFamily="34" charset="-122"/>
                  <a:ea typeface="微软雅黑" pitchFamily="34" charset="-122"/>
                  <a:sym typeface="微软雅黑" pitchFamily="34" charset="-122"/>
                </a:rPr>
                <a:t>统一认证平台</a:t>
              </a:r>
            </a:p>
          </p:txBody>
        </p:sp>
        <p:sp>
          <p:nvSpPr>
            <p:cNvPr id="39" name="右箭头 71"/>
            <p:cNvSpPr>
              <a:spLocks noChangeArrowheads="1"/>
            </p:cNvSpPr>
            <p:nvPr/>
          </p:nvSpPr>
          <p:spPr bwMode="auto">
            <a:xfrm>
              <a:off x="323852" y="1714512"/>
              <a:ext cx="428628" cy="714380"/>
            </a:xfrm>
            <a:prstGeom prst="rightArrow">
              <a:avLst>
                <a:gd name="adj1" fmla="val 50000"/>
                <a:gd name="adj2" fmla="val 50000"/>
              </a:avLst>
            </a:prstGeom>
            <a:gradFill rotWithShape="1">
              <a:gsLst>
                <a:gs pos="0">
                  <a:srgbClr val="29869F"/>
                </a:gs>
                <a:gs pos="79999">
                  <a:srgbClr val="36B0D0"/>
                </a:gs>
                <a:gs pos="100000">
                  <a:srgbClr val="33B3D5"/>
                </a:gs>
              </a:gsLst>
              <a:lin ang="5400000" scaled="1"/>
            </a:gradFill>
            <a:ln w="9525">
              <a:solidFill>
                <a:srgbClr val="4BACC6"/>
              </a:solidFill>
              <a:miter lim="800000"/>
              <a:headEnd/>
              <a:tailEnd/>
            </a:ln>
          </p:spPr>
          <p:txBody>
            <a:bodyPr anchor="ctr"/>
            <a:lstStyle/>
            <a:p>
              <a:pPr algn="ctr"/>
              <a:endParaRPr lang="zh-CN" altLang="en-US" sz="900" b="1">
                <a:solidFill>
                  <a:srgbClr val="000000"/>
                </a:solidFill>
                <a:latin typeface="微软雅黑" pitchFamily="34" charset="-122"/>
                <a:ea typeface="微软雅黑" pitchFamily="34" charset="-122"/>
                <a:sym typeface="微软雅黑" pitchFamily="34" charset="-122"/>
              </a:endParaRPr>
            </a:p>
          </p:txBody>
        </p:sp>
      </p:grpSp>
      <p:grpSp>
        <p:nvGrpSpPr>
          <p:cNvPr id="40" name="组合 72"/>
          <p:cNvGrpSpPr>
            <a:grpSpLocks/>
          </p:cNvGrpSpPr>
          <p:nvPr/>
        </p:nvGrpSpPr>
        <p:grpSpPr bwMode="auto">
          <a:xfrm>
            <a:off x="981029" y="785329"/>
            <a:ext cx="1678781" cy="4000500"/>
            <a:chOff x="0" y="0"/>
            <a:chExt cx="2238391" cy="4000528"/>
          </a:xfrm>
        </p:grpSpPr>
        <p:grpSp>
          <p:nvGrpSpPr>
            <p:cNvPr id="41" name="组合 108"/>
            <p:cNvGrpSpPr>
              <a:grpSpLocks/>
            </p:cNvGrpSpPr>
            <p:nvPr/>
          </p:nvGrpSpPr>
          <p:grpSpPr bwMode="auto">
            <a:xfrm>
              <a:off x="0" y="0"/>
              <a:ext cx="2071702" cy="4000528"/>
              <a:chOff x="0" y="0"/>
              <a:chExt cx="2071702" cy="4000528"/>
            </a:xfrm>
          </p:grpSpPr>
          <p:sp>
            <p:nvSpPr>
              <p:cNvPr id="48" name="TextBox 82"/>
              <p:cNvSpPr>
                <a:spLocks noChangeArrowheads="1"/>
              </p:cNvSpPr>
              <p:nvPr/>
            </p:nvSpPr>
            <p:spPr bwMode="auto">
              <a:xfrm>
                <a:off x="238127" y="1187480"/>
                <a:ext cx="797581"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750" dirty="0">
                    <a:solidFill>
                      <a:srgbClr val="000000"/>
                    </a:solidFill>
                    <a:latin typeface="微软雅黑" pitchFamily="34" charset="-122"/>
                    <a:ea typeface="微软雅黑" pitchFamily="34" charset="-122"/>
                    <a:sym typeface="微软雅黑" pitchFamily="34" charset="-122"/>
                  </a:rPr>
                  <a:t> 总校区 </a:t>
                </a:r>
              </a:p>
            </p:txBody>
          </p:sp>
          <p:pic>
            <p:nvPicPr>
              <p:cNvPr id="49"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2876" y="758852"/>
                <a:ext cx="804858" cy="40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4"/>
              <p:cNvPicPr>
                <a:picLocks noChangeAspect="1" noChangeArrowheads="1"/>
              </p:cNvPicPr>
              <p:nvPr/>
            </p:nvPicPr>
            <p:blipFill>
              <a:blip r:embed="rId11">
                <a:extLst>
                  <a:ext uri="{28A0092B-C50C-407E-A947-70E740481C1C}">
                    <a14:useLocalDpi xmlns:a14="http://schemas.microsoft.com/office/drawing/2010/main" val="0"/>
                  </a:ext>
                </a:extLst>
              </a:blip>
              <a:srcRect r="33333"/>
              <a:stretch>
                <a:fillRect/>
              </a:stretch>
            </p:blipFill>
            <p:spPr bwMode="auto">
              <a:xfrm>
                <a:off x="330991" y="1821669"/>
                <a:ext cx="428628" cy="32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57323" y="294075"/>
                <a:ext cx="362045" cy="42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13502" y="1917384"/>
                <a:ext cx="249686" cy="353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86453" y="2687424"/>
                <a:ext cx="303785" cy="2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390614" y="1130698"/>
                <a:ext cx="295462" cy="37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10"/>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395470" y="3399202"/>
                <a:ext cx="285751" cy="24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extBox 91"/>
              <p:cNvSpPr>
                <a:spLocks noChangeArrowheads="1"/>
              </p:cNvSpPr>
              <p:nvPr/>
            </p:nvSpPr>
            <p:spPr bwMode="auto">
              <a:xfrm>
                <a:off x="247652" y="2143140"/>
                <a:ext cx="642942"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750">
                    <a:solidFill>
                      <a:srgbClr val="000000"/>
                    </a:solidFill>
                    <a:latin typeface="微软雅黑" pitchFamily="34" charset="-122"/>
                    <a:ea typeface="微软雅黑" pitchFamily="34" charset="-122"/>
                    <a:sym typeface="微软雅黑" pitchFamily="34" charset="-122"/>
                  </a:rPr>
                  <a:t>分校区</a:t>
                </a:r>
              </a:p>
            </p:txBody>
          </p:sp>
          <p:sp>
            <p:nvSpPr>
              <p:cNvPr id="57" name="TextBox 92"/>
              <p:cNvSpPr>
                <a:spLocks noChangeArrowheads="1"/>
              </p:cNvSpPr>
              <p:nvPr/>
            </p:nvSpPr>
            <p:spPr bwMode="auto">
              <a:xfrm>
                <a:off x="194885" y="3071835"/>
                <a:ext cx="804858"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750">
                    <a:solidFill>
                      <a:srgbClr val="000000"/>
                    </a:solidFill>
                    <a:latin typeface="微软雅黑" pitchFamily="34" charset="-122"/>
                    <a:ea typeface="微软雅黑" pitchFamily="34" charset="-122"/>
                    <a:sym typeface="微软雅黑" pitchFamily="34" charset="-122"/>
                  </a:rPr>
                  <a:t>合作院校</a:t>
                </a:r>
              </a:p>
            </p:txBody>
          </p:sp>
          <p:sp>
            <p:nvSpPr>
              <p:cNvPr id="58" name="TextBox 93"/>
              <p:cNvSpPr>
                <a:spLocks noChangeArrowheads="1"/>
              </p:cNvSpPr>
              <p:nvPr/>
            </p:nvSpPr>
            <p:spPr bwMode="auto">
              <a:xfrm>
                <a:off x="1143008" y="682473"/>
                <a:ext cx="857256" cy="323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750" dirty="0" smtClean="0">
                    <a:solidFill>
                      <a:srgbClr val="000000"/>
                    </a:solidFill>
                    <a:latin typeface="微软雅黑" pitchFamily="34" charset="-122"/>
                    <a:ea typeface="微软雅黑" pitchFamily="34" charset="-122"/>
                    <a:sym typeface="微软雅黑" pitchFamily="34" charset="-122"/>
                  </a:rPr>
                  <a:t>  系统管</a:t>
                </a:r>
                <a:endParaRPr lang="en-US" altLang="zh-CN" sz="750" dirty="0" smtClean="0">
                  <a:solidFill>
                    <a:srgbClr val="000000"/>
                  </a:solidFill>
                  <a:latin typeface="微软雅黑" pitchFamily="34" charset="-122"/>
                  <a:ea typeface="微软雅黑" pitchFamily="34" charset="-122"/>
                  <a:sym typeface="微软雅黑" pitchFamily="34" charset="-122"/>
                </a:endParaRPr>
              </a:p>
              <a:p>
                <a:r>
                  <a:rPr lang="en-US" altLang="zh-CN" sz="750" dirty="0" smtClean="0">
                    <a:solidFill>
                      <a:srgbClr val="000000"/>
                    </a:solidFill>
                    <a:latin typeface="微软雅黑" pitchFamily="34" charset="-122"/>
                    <a:ea typeface="微软雅黑" pitchFamily="34" charset="-122"/>
                    <a:sym typeface="微软雅黑" pitchFamily="34" charset="-122"/>
                  </a:rPr>
                  <a:t>   </a:t>
                </a:r>
                <a:r>
                  <a:rPr lang="zh-CN" altLang="en-US" sz="750" dirty="0" smtClean="0">
                    <a:solidFill>
                      <a:srgbClr val="000000"/>
                    </a:solidFill>
                    <a:latin typeface="微软雅黑" pitchFamily="34" charset="-122"/>
                    <a:ea typeface="微软雅黑" pitchFamily="34" charset="-122"/>
                    <a:sym typeface="微软雅黑" pitchFamily="34" charset="-122"/>
                  </a:rPr>
                  <a:t>理</a:t>
                </a:r>
                <a:r>
                  <a:rPr lang="zh-CN" altLang="en-US" sz="750" dirty="0">
                    <a:solidFill>
                      <a:srgbClr val="000000"/>
                    </a:solidFill>
                    <a:latin typeface="微软雅黑" pitchFamily="34" charset="-122"/>
                    <a:ea typeface="微软雅黑" pitchFamily="34" charset="-122"/>
                    <a:sym typeface="微软雅黑" pitchFamily="34" charset="-122"/>
                  </a:rPr>
                  <a:t>员</a:t>
                </a:r>
              </a:p>
            </p:txBody>
          </p:sp>
          <p:sp>
            <p:nvSpPr>
              <p:cNvPr id="59" name="TextBox 94"/>
              <p:cNvSpPr>
                <a:spLocks noChangeArrowheads="1"/>
              </p:cNvSpPr>
              <p:nvPr/>
            </p:nvSpPr>
            <p:spPr bwMode="auto">
              <a:xfrm>
                <a:off x="1143008" y="1468291"/>
                <a:ext cx="857256"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dirty="0">
                    <a:solidFill>
                      <a:srgbClr val="000000"/>
                    </a:solidFill>
                    <a:latin typeface="微软雅黑" pitchFamily="34" charset="-122"/>
                    <a:ea typeface="微软雅黑" pitchFamily="34" charset="-122"/>
                    <a:sym typeface="微软雅黑" pitchFamily="34" charset="-122"/>
                  </a:rPr>
                  <a:t>学生</a:t>
                </a:r>
              </a:p>
            </p:txBody>
          </p:sp>
          <p:sp>
            <p:nvSpPr>
              <p:cNvPr id="60" name="TextBox 95"/>
              <p:cNvSpPr>
                <a:spLocks noChangeArrowheads="1"/>
              </p:cNvSpPr>
              <p:nvPr/>
            </p:nvSpPr>
            <p:spPr bwMode="auto">
              <a:xfrm>
                <a:off x="1143008" y="2254109"/>
                <a:ext cx="857256" cy="323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dirty="0">
                    <a:solidFill>
                      <a:srgbClr val="000000"/>
                    </a:solidFill>
                    <a:latin typeface="微软雅黑" pitchFamily="34" charset="-122"/>
                    <a:ea typeface="微软雅黑" pitchFamily="34" charset="-122"/>
                    <a:sym typeface="微软雅黑" pitchFamily="34" charset="-122"/>
                  </a:rPr>
                  <a:t>校</a:t>
                </a:r>
                <a:r>
                  <a:rPr lang="zh-CN" altLang="en-US" sz="750" dirty="0" smtClean="0">
                    <a:solidFill>
                      <a:srgbClr val="000000"/>
                    </a:solidFill>
                    <a:latin typeface="微软雅黑" pitchFamily="34" charset="-122"/>
                    <a:ea typeface="微软雅黑" pitchFamily="34" charset="-122"/>
                    <a:sym typeface="微软雅黑" pitchFamily="34" charset="-122"/>
                  </a:rPr>
                  <a:t>管理</a:t>
                </a:r>
                <a:endParaRPr lang="en-US" altLang="zh-CN" sz="750" dirty="0" smtClean="0">
                  <a:solidFill>
                    <a:srgbClr val="000000"/>
                  </a:solidFill>
                  <a:latin typeface="微软雅黑" pitchFamily="34" charset="-122"/>
                  <a:ea typeface="微软雅黑" pitchFamily="34" charset="-122"/>
                  <a:sym typeface="微软雅黑" pitchFamily="34" charset="-122"/>
                </a:endParaRPr>
              </a:p>
              <a:p>
                <a:pPr algn="ctr"/>
                <a:r>
                  <a:rPr lang="zh-CN" altLang="en-US" sz="750" dirty="0" smtClean="0">
                    <a:solidFill>
                      <a:srgbClr val="000000"/>
                    </a:solidFill>
                    <a:latin typeface="微软雅黑" pitchFamily="34" charset="-122"/>
                    <a:ea typeface="微软雅黑" pitchFamily="34" charset="-122"/>
                    <a:sym typeface="微软雅黑" pitchFamily="34" charset="-122"/>
                  </a:rPr>
                  <a:t>人员</a:t>
                </a:r>
                <a:endParaRPr lang="zh-CN" altLang="en-US" sz="750" dirty="0">
                  <a:solidFill>
                    <a:srgbClr val="000000"/>
                  </a:solidFill>
                  <a:latin typeface="微软雅黑" pitchFamily="34" charset="-122"/>
                  <a:ea typeface="微软雅黑" pitchFamily="34" charset="-122"/>
                  <a:sym typeface="微软雅黑" pitchFamily="34" charset="-122"/>
                </a:endParaRPr>
              </a:p>
            </p:txBody>
          </p:sp>
          <p:sp>
            <p:nvSpPr>
              <p:cNvPr id="61" name="TextBox 96"/>
              <p:cNvSpPr>
                <a:spLocks noChangeArrowheads="1"/>
              </p:cNvSpPr>
              <p:nvPr/>
            </p:nvSpPr>
            <p:spPr bwMode="auto">
              <a:xfrm>
                <a:off x="1143008" y="2968489"/>
                <a:ext cx="857256"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dirty="0">
                    <a:solidFill>
                      <a:srgbClr val="000000"/>
                    </a:solidFill>
                    <a:latin typeface="微软雅黑" pitchFamily="34" charset="-122"/>
                    <a:ea typeface="微软雅黑" pitchFamily="34" charset="-122"/>
                    <a:sym typeface="微软雅黑" pitchFamily="34" charset="-122"/>
                  </a:rPr>
                  <a:t>校职工</a:t>
                </a:r>
              </a:p>
            </p:txBody>
          </p:sp>
          <p:sp>
            <p:nvSpPr>
              <p:cNvPr id="62" name="TextBox 97"/>
              <p:cNvSpPr>
                <a:spLocks noChangeArrowheads="1"/>
              </p:cNvSpPr>
              <p:nvPr/>
            </p:nvSpPr>
            <p:spPr bwMode="auto">
              <a:xfrm>
                <a:off x="1143008" y="3643339"/>
                <a:ext cx="857256"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a:solidFill>
                      <a:srgbClr val="000000"/>
                    </a:solidFill>
                    <a:latin typeface="微软雅黑" pitchFamily="34" charset="-122"/>
                    <a:ea typeface="微软雅黑" pitchFamily="34" charset="-122"/>
                    <a:sym typeface="微软雅黑" pitchFamily="34" charset="-122"/>
                  </a:rPr>
                  <a:t>校领导</a:t>
                </a:r>
              </a:p>
            </p:txBody>
          </p:sp>
          <p:sp>
            <p:nvSpPr>
              <p:cNvPr id="63" name="矩形 98"/>
              <p:cNvSpPr>
                <a:spLocks noChangeArrowheads="1"/>
              </p:cNvSpPr>
              <p:nvPr/>
            </p:nvSpPr>
            <p:spPr bwMode="auto">
              <a:xfrm>
                <a:off x="32" y="214314"/>
                <a:ext cx="2071670" cy="3786214"/>
              </a:xfrm>
              <a:prstGeom prst="rect">
                <a:avLst/>
              </a:prstGeom>
              <a:noFill/>
              <a:ln w="9525">
                <a:solidFill>
                  <a:srgbClr val="953734"/>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en-US" sz="1350">
                  <a:solidFill>
                    <a:srgbClr val="FFFFFF"/>
                  </a:solidFill>
                  <a:latin typeface="宋体" pitchFamily="2" charset="-122"/>
                  <a:sym typeface="宋体" pitchFamily="2" charset="-122"/>
                </a:endParaRPr>
              </a:p>
            </p:txBody>
          </p:sp>
          <p:sp>
            <p:nvSpPr>
              <p:cNvPr id="64" name="直接连接符 99"/>
              <p:cNvSpPr>
                <a:spLocks noChangeShapeType="1"/>
              </p:cNvSpPr>
              <p:nvPr/>
            </p:nvSpPr>
            <p:spPr bwMode="auto">
              <a:xfrm rot="5400000">
                <a:off x="-608017" y="2106627"/>
                <a:ext cx="3357586" cy="1588"/>
              </a:xfrm>
              <a:prstGeom prst="line">
                <a:avLst/>
              </a:prstGeom>
              <a:noFill/>
              <a:ln w="9525">
                <a:solidFill>
                  <a:srgbClr val="953734"/>
                </a:solidFill>
                <a:prstDash val="dash"/>
                <a:round/>
                <a:headEnd/>
                <a:tailEnd/>
              </a:ln>
              <a:extLst>
                <a:ext uri="{909E8E84-426E-40DD-AFC4-6F175D3DCCD1}">
                  <a14:hiddenFill xmlns:a14="http://schemas.microsoft.com/office/drawing/2010/main">
                    <a:noFill/>
                  </a14:hiddenFill>
                </a:ext>
              </a:extLst>
            </p:spPr>
            <p:txBody>
              <a:bodyPr/>
              <a:lstStyle/>
              <a:p>
                <a:endParaRPr lang="zh-CN" altLang="en-US" sz="1350"/>
              </a:p>
            </p:txBody>
          </p:sp>
          <p:sp>
            <p:nvSpPr>
              <p:cNvPr id="65" name="矩形 100"/>
              <p:cNvSpPr>
                <a:spLocks noChangeArrowheads="1"/>
              </p:cNvSpPr>
              <p:nvPr/>
            </p:nvSpPr>
            <p:spPr bwMode="auto">
              <a:xfrm>
                <a:off x="0" y="0"/>
                <a:ext cx="2071702" cy="285752"/>
              </a:xfrm>
              <a:prstGeom prst="rect">
                <a:avLst/>
              </a:prstGeom>
              <a:gradFill rotWithShape="1">
                <a:gsLst>
                  <a:gs pos="0">
                    <a:srgbClr val="FFA5A3"/>
                  </a:gs>
                  <a:gs pos="34999">
                    <a:srgbClr val="FFBEBE"/>
                  </a:gs>
                  <a:gs pos="100000">
                    <a:srgbClr val="FFE6E6"/>
                  </a:gs>
                </a:gsLst>
                <a:lin ang="5400000" scaled="1"/>
              </a:gradFill>
              <a:ln w="9525">
                <a:solidFill>
                  <a:schemeClr val="accent2"/>
                </a:solidFill>
                <a:miter lim="800000"/>
                <a:headEnd/>
                <a:tailEnd/>
              </a:ln>
            </p:spPr>
            <p:txBody>
              <a:bodyPr anchor="ctr"/>
              <a:lstStyle/>
              <a:p>
                <a:pPr algn="ctr"/>
                <a:r>
                  <a:rPr lang="zh-CN" altLang="en-US" sz="750">
                    <a:solidFill>
                      <a:srgbClr val="000000"/>
                    </a:solidFill>
                    <a:latin typeface="微软雅黑" pitchFamily="34" charset="-122"/>
                    <a:ea typeface="微软雅黑" pitchFamily="34" charset="-122"/>
                    <a:sym typeface="微软雅黑" pitchFamily="34" charset="-122"/>
                  </a:rPr>
                  <a:t>校区及人员</a:t>
                </a:r>
                <a:endParaRPr lang="zh-CN" altLang="en-US" sz="1350"/>
              </a:p>
            </p:txBody>
          </p:sp>
        </p:grpSp>
        <p:grpSp>
          <p:nvGrpSpPr>
            <p:cNvPr id="42" name="组合 111"/>
            <p:cNvGrpSpPr>
              <a:grpSpLocks/>
            </p:cNvGrpSpPr>
            <p:nvPr/>
          </p:nvGrpSpPr>
          <p:grpSpPr bwMode="auto">
            <a:xfrm>
              <a:off x="1952639" y="428628"/>
              <a:ext cx="285752" cy="3286148"/>
              <a:chOff x="0" y="0"/>
              <a:chExt cx="285752" cy="3286148"/>
            </a:xfrm>
          </p:grpSpPr>
          <p:sp>
            <p:nvSpPr>
              <p:cNvPr id="43" name="右箭头 75"/>
              <p:cNvSpPr>
                <a:spLocks noChangeArrowheads="1"/>
              </p:cNvSpPr>
              <p:nvPr/>
            </p:nvSpPr>
            <p:spPr bwMode="auto">
              <a:xfrm>
                <a:off x="0" y="0"/>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sp>
            <p:nvSpPr>
              <p:cNvPr id="44" name="右箭头 76"/>
              <p:cNvSpPr>
                <a:spLocks noChangeArrowheads="1"/>
              </p:cNvSpPr>
              <p:nvPr/>
            </p:nvSpPr>
            <p:spPr bwMode="auto">
              <a:xfrm>
                <a:off x="0" y="750099"/>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sp>
            <p:nvSpPr>
              <p:cNvPr id="45" name="右箭头 77"/>
              <p:cNvSpPr>
                <a:spLocks noChangeArrowheads="1"/>
              </p:cNvSpPr>
              <p:nvPr/>
            </p:nvSpPr>
            <p:spPr bwMode="auto">
              <a:xfrm>
                <a:off x="0" y="1500198"/>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sp>
            <p:nvSpPr>
              <p:cNvPr id="46" name="右箭头 78"/>
              <p:cNvSpPr>
                <a:spLocks noChangeArrowheads="1"/>
              </p:cNvSpPr>
              <p:nvPr/>
            </p:nvSpPr>
            <p:spPr bwMode="auto">
              <a:xfrm>
                <a:off x="0" y="2250297"/>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sp>
            <p:nvSpPr>
              <p:cNvPr id="47" name="右箭头 81"/>
              <p:cNvSpPr>
                <a:spLocks noChangeArrowheads="1"/>
              </p:cNvSpPr>
              <p:nvPr/>
            </p:nvSpPr>
            <p:spPr bwMode="auto">
              <a:xfrm>
                <a:off x="0" y="3000396"/>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grpSp>
      </p:grpSp>
      <p:graphicFrame>
        <p:nvGraphicFramePr>
          <p:cNvPr id="66" name="Group 67"/>
          <p:cNvGraphicFramePr>
            <a:graphicFrameLocks noGrp="1"/>
          </p:cNvGraphicFramePr>
          <p:nvPr>
            <p:extLst>
              <p:ext uri="{D42A27DB-BD31-4B8C-83A1-F6EECF244321}">
                <p14:modId xmlns:p14="http://schemas.microsoft.com/office/powerpoint/2010/main" val="1572161863"/>
              </p:ext>
            </p:extLst>
          </p:nvPr>
        </p:nvGraphicFramePr>
        <p:xfrm>
          <a:off x="4186696" y="1588247"/>
          <a:ext cx="1026114" cy="1446213"/>
        </p:xfrm>
        <a:graphic>
          <a:graphicData uri="http://schemas.openxmlformats.org/drawingml/2006/table">
            <a:tbl>
              <a:tblPr/>
              <a:tblGrid>
                <a:gridCol w="1026114"/>
              </a:tblGrid>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部门（分院）手续办理</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79388">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学生离校校验</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单个学生离校单办理</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单个学生离校单删除</a:t>
                      </a:r>
                      <a:endParaRPr kumimoji="0" lang="zh-CN" alt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67" name="Group 91"/>
          <p:cNvGraphicFramePr>
            <a:graphicFrameLocks noGrp="1"/>
          </p:cNvGraphicFramePr>
          <p:nvPr>
            <p:extLst>
              <p:ext uri="{D42A27DB-BD31-4B8C-83A1-F6EECF244321}">
                <p14:modId xmlns:p14="http://schemas.microsoft.com/office/powerpoint/2010/main" val="1997108374"/>
              </p:ext>
            </p:extLst>
          </p:nvPr>
        </p:nvGraphicFramePr>
        <p:xfrm>
          <a:off x="4875636" y="3667757"/>
          <a:ext cx="803672" cy="866775"/>
        </p:xfrm>
        <a:graphic>
          <a:graphicData uri="http://schemas.openxmlformats.org/drawingml/2006/table">
            <a:tbl>
              <a:tblPr/>
              <a:tblGrid>
                <a:gridCol w="803672"/>
              </a:tblGrid>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rPr>
                        <a:t>用户、权限管理</a:t>
                      </a:r>
                      <a:endParaRPr kumimoji="0" lang="zh-CN"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rPr>
                        <a:t>基础数据维护</a:t>
                      </a:r>
                      <a:endParaRPr kumimoji="0" lang="zh-CN"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rPr>
                        <a:t>系统设置</a:t>
                      </a:r>
                      <a:endParaRPr kumimoji="0" lang="zh-CN"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7145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rPr>
                        <a:t>操作日志查询</a:t>
                      </a: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68" name="Group 96"/>
          <p:cNvGraphicFramePr>
            <a:graphicFrameLocks noGrp="1"/>
          </p:cNvGraphicFramePr>
          <p:nvPr>
            <p:extLst>
              <p:ext uri="{D42A27DB-BD31-4B8C-83A1-F6EECF244321}">
                <p14:modId xmlns:p14="http://schemas.microsoft.com/office/powerpoint/2010/main" val="2074284482"/>
              </p:ext>
            </p:extLst>
          </p:nvPr>
        </p:nvGraphicFramePr>
        <p:xfrm>
          <a:off x="3186564" y="1516809"/>
          <a:ext cx="1000132" cy="1681163"/>
        </p:xfrm>
        <a:graphic>
          <a:graphicData uri="http://schemas.openxmlformats.org/drawingml/2006/table">
            <a:tbl>
              <a:tblPr/>
              <a:tblGrid>
                <a:gridCol w="1000132"/>
              </a:tblGrid>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rPr>
                        <a:t>离校项目设置</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rPr>
                        <a:t>办理流程设置</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rPr>
                        <a:t>打印方式设置</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rPr>
                        <a:t>新闻发布管理</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rPr>
                        <a:t>文件上传管理</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r h="147638">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rgbClr val="E36C09"/>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69" name="Group 109"/>
          <p:cNvGraphicFramePr>
            <a:graphicFrameLocks noGrp="1"/>
          </p:cNvGraphicFramePr>
          <p:nvPr>
            <p:extLst>
              <p:ext uri="{D42A27DB-BD31-4B8C-83A1-F6EECF244321}">
                <p14:modId xmlns:p14="http://schemas.microsoft.com/office/powerpoint/2010/main" val="749697298"/>
              </p:ext>
            </p:extLst>
          </p:nvPr>
        </p:nvGraphicFramePr>
        <p:xfrm>
          <a:off x="5258266" y="1731123"/>
          <a:ext cx="1009763" cy="928694"/>
        </p:xfrm>
        <a:graphic>
          <a:graphicData uri="http://schemas.openxmlformats.org/drawingml/2006/table">
            <a:tbl>
              <a:tblPr/>
              <a:tblGrid>
                <a:gridCol w="1009763"/>
              </a:tblGrid>
              <a:tr h="42598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rPr>
                        <a:t>学生离校单查看</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522" marB="0" anchor="ctr" horzOverflow="overflow">
                    <a:lnL>
                      <a:noFill/>
                    </a:lnL>
                    <a:lnR>
                      <a:noFill/>
                    </a:lnR>
                    <a:lnT>
                      <a:noFill/>
                    </a:lnT>
                    <a:lnB>
                      <a:noFill/>
                    </a:lnB>
                    <a:lnTlToBr>
                      <a:noFill/>
                    </a:lnTlToBr>
                    <a:lnBlToTr>
                      <a:noFill/>
                    </a:lnBlToTr>
                    <a:noFill/>
                  </a:tcPr>
                </a:tc>
              </a:tr>
              <a:tr h="251357">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rPr>
                        <a:t>常见问题解答</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522" marB="0" anchor="ctr" horzOverflow="overflow">
                    <a:lnL>
                      <a:noFill/>
                    </a:lnL>
                    <a:lnR>
                      <a:noFill/>
                    </a:lnR>
                    <a:lnT>
                      <a:noFill/>
                    </a:lnT>
                    <a:lnB>
                      <a:noFill/>
                    </a:lnB>
                    <a:lnTlToBr>
                      <a:noFill/>
                    </a:lnTlToBr>
                    <a:lnBlToTr>
                      <a:noFill/>
                    </a:lnBlToTr>
                    <a:noFill/>
                  </a:tcPr>
                </a:tc>
              </a:tr>
              <a:tr h="251357">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rPr>
                        <a:t>在线咨询</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522" marB="0" anchor="ctr" horzOverflow="overflow">
                    <a:lnL>
                      <a:noFill/>
                    </a:lnL>
                    <a:lnR>
                      <a:noFill/>
                    </a:lnR>
                    <a:lnT>
                      <a:noFill/>
                    </a:lnT>
                    <a:lnB>
                      <a:noFill/>
                    </a:lnB>
                    <a:lnTlToBr>
                      <a:noFill/>
                    </a:lnTlToBr>
                    <a:lnBlToTr>
                      <a:noFill/>
                    </a:lnBlToTr>
                    <a:noFill/>
                  </a:tcPr>
                </a:tc>
              </a:tr>
            </a:tbl>
          </a:graphicData>
        </a:graphic>
      </p:graphicFrame>
      <p:pic>
        <p:nvPicPr>
          <p:cNvPr id="70"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06043" y="3420580"/>
            <a:ext cx="60364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1" name="Group 67"/>
          <p:cNvGraphicFramePr>
            <a:graphicFrameLocks noGrp="1"/>
          </p:cNvGraphicFramePr>
          <p:nvPr>
            <p:extLst>
              <p:ext uri="{D42A27DB-BD31-4B8C-83A1-F6EECF244321}">
                <p14:modId xmlns:p14="http://schemas.microsoft.com/office/powerpoint/2010/main" val="353165981"/>
              </p:ext>
            </p:extLst>
          </p:nvPr>
        </p:nvGraphicFramePr>
        <p:xfrm>
          <a:off x="3663654" y="3691580"/>
          <a:ext cx="1026114" cy="790575"/>
        </p:xfrm>
        <a:graphic>
          <a:graphicData uri="http://schemas.openxmlformats.org/drawingml/2006/table">
            <a:tbl>
              <a:tblPr/>
              <a:tblGrid>
                <a:gridCol w="1026114"/>
              </a:tblGrid>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学生办理情况统计</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离校项目审核结果统计</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离校进度查询</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sp>
        <p:nvSpPr>
          <p:cNvPr id="74" name="圆角矩形 73"/>
          <p:cNvSpPr/>
          <p:nvPr/>
        </p:nvSpPr>
        <p:spPr>
          <a:xfrm>
            <a:off x="7812360" y="785329"/>
            <a:ext cx="533598" cy="4000500"/>
          </a:xfrm>
          <a:prstGeom prst="roundRect">
            <a:avLst/>
          </a:prstGeom>
          <a:solidFill>
            <a:schemeClr val="accent6">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latin typeface="微软雅黑" panose="020B0503020204020204" pitchFamily="34" charset="-122"/>
                <a:ea typeface="微软雅黑" panose="020B0503020204020204" pitchFamily="34" charset="-122"/>
              </a:rPr>
              <a:t>通</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常</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设</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计</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方</a:t>
            </a:r>
            <a:endParaRPr lang="en-US" altLang="zh-CN" dirty="0" smtClean="0">
              <a:solidFill>
                <a:schemeClr val="tx1"/>
              </a:solidFill>
              <a:latin typeface="微软雅黑" panose="020B0503020204020204" pitchFamily="34" charset="-122"/>
              <a:ea typeface="微软雅黑" panose="020B0503020204020204" pitchFamily="34" charset="-122"/>
            </a:endParaRPr>
          </a:p>
          <a:p>
            <a:pPr algn="ctr"/>
            <a:r>
              <a:rPr lang="zh-CN" altLang="en-US" dirty="0" smtClean="0">
                <a:solidFill>
                  <a:schemeClr val="tx1"/>
                </a:solidFill>
                <a:latin typeface="微软雅黑" panose="020B0503020204020204" pitchFamily="34" charset="-122"/>
                <a:ea typeface="微软雅黑" panose="020B0503020204020204" pitchFamily="34" charset="-122"/>
              </a:rPr>
              <a:t>案</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75" name="左箭头 74"/>
          <p:cNvSpPr/>
          <p:nvPr/>
        </p:nvSpPr>
        <p:spPr>
          <a:xfrm>
            <a:off x="7436298" y="1883620"/>
            <a:ext cx="289002" cy="1652291"/>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5462305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500" fill="hold"/>
                                        <p:tgtEl>
                                          <p:spTgt spid="37"/>
                                        </p:tgtEl>
                                        <p:attrNameLst>
                                          <p:attrName>ppt_x</p:attrName>
                                        </p:attrNameLst>
                                      </p:cBhvr>
                                      <p:tavLst>
                                        <p:tav tm="0">
                                          <p:val>
                                            <p:strVal val="0-#ppt_w/2"/>
                                          </p:val>
                                        </p:tav>
                                        <p:tav tm="100000">
                                          <p:val>
                                            <p:strVal val="#ppt_x"/>
                                          </p:val>
                                        </p:tav>
                                      </p:tavLst>
                                    </p:anim>
                                    <p:anim calcmode="lin" valueType="num">
                                      <p:cBhvr additive="base">
                                        <p:cTn id="16" dur="500" fill="hold"/>
                                        <p:tgtEl>
                                          <p:spTgt spid="37"/>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500" fill="hold"/>
                                        <p:tgtEl>
                                          <p:spTgt spid="40"/>
                                        </p:tgtEl>
                                        <p:attrNameLst>
                                          <p:attrName>ppt_x</p:attrName>
                                        </p:attrNameLst>
                                      </p:cBhvr>
                                      <p:tavLst>
                                        <p:tav tm="0">
                                          <p:val>
                                            <p:strVal val="0-#ppt_w/2"/>
                                          </p:val>
                                        </p:tav>
                                        <p:tav tm="100000">
                                          <p:val>
                                            <p:strVal val="#ppt_x"/>
                                          </p:val>
                                        </p:tav>
                                      </p:tavLst>
                                    </p:anim>
                                    <p:anim calcmode="lin" valueType="num">
                                      <p:cBhvr additive="base">
                                        <p:cTn id="20" dur="500" fill="hold"/>
                                        <p:tgtEl>
                                          <p:spTgt spid="40"/>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66"/>
                                        </p:tgtEl>
                                        <p:attrNameLst>
                                          <p:attrName>style.visibility</p:attrName>
                                        </p:attrNameLst>
                                      </p:cBhvr>
                                      <p:to>
                                        <p:strVal val="visible"/>
                                      </p:to>
                                    </p:set>
                                    <p:anim calcmode="lin" valueType="num">
                                      <p:cBhvr additive="base">
                                        <p:cTn id="23" dur="500" fill="hold"/>
                                        <p:tgtEl>
                                          <p:spTgt spid="66"/>
                                        </p:tgtEl>
                                        <p:attrNameLst>
                                          <p:attrName>ppt_x</p:attrName>
                                        </p:attrNameLst>
                                      </p:cBhvr>
                                      <p:tavLst>
                                        <p:tav tm="0">
                                          <p:val>
                                            <p:strVal val="0-#ppt_w/2"/>
                                          </p:val>
                                        </p:tav>
                                        <p:tav tm="100000">
                                          <p:val>
                                            <p:strVal val="#ppt_x"/>
                                          </p:val>
                                        </p:tav>
                                      </p:tavLst>
                                    </p:anim>
                                    <p:anim calcmode="lin" valueType="num">
                                      <p:cBhvr additive="base">
                                        <p:cTn id="24" dur="500" fill="hold"/>
                                        <p:tgtEl>
                                          <p:spTgt spid="66"/>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67"/>
                                        </p:tgtEl>
                                        <p:attrNameLst>
                                          <p:attrName>style.visibility</p:attrName>
                                        </p:attrNameLst>
                                      </p:cBhvr>
                                      <p:to>
                                        <p:strVal val="visible"/>
                                      </p:to>
                                    </p:set>
                                    <p:anim calcmode="lin" valueType="num">
                                      <p:cBhvr additive="base">
                                        <p:cTn id="27" dur="500" fill="hold"/>
                                        <p:tgtEl>
                                          <p:spTgt spid="67"/>
                                        </p:tgtEl>
                                        <p:attrNameLst>
                                          <p:attrName>ppt_x</p:attrName>
                                        </p:attrNameLst>
                                      </p:cBhvr>
                                      <p:tavLst>
                                        <p:tav tm="0">
                                          <p:val>
                                            <p:strVal val="0-#ppt_w/2"/>
                                          </p:val>
                                        </p:tav>
                                        <p:tav tm="100000">
                                          <p:val>
                                            <p:strVal val="#ppt_x"/>
                                          </p:val>
                                        </p:tav>
                                      </p:tavLst>
                                    </p:anim>
                                    <p:anim calcmode="lin" valueType="num">
                                      <p:cBhvr additive="base">
                                        <p:cTn id="28" dur="500" fill="hold"/>
                                        <p:tgtEl>
                                          <p:spTgt spid="67"/>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68"/>
                                        </p:tgtEl>
                                        <p:attrNameLst>
                                          <p:attrName>style.visibility</p:attrName>
                                        </p:attrNameLst>
                                      </p:cBhvr>
                                      <p:to>
                                        <p:strVal val="visible"/>
                                      </p:to>
                                    </p:set>
                                    <p:anim calcmode="lin" valueType="num">
                                      <p:cBhvr additive="base">
                                        <p:cTn id="31" dur="500" fill="hold"/>
                                        <p:tgtEl>
                                          <p:spTgt spid="68"/>
                                        </p:tgtEl>
                                        <p:attrNameLst>
                                          <p:attrName>ppt_x</p:attrName>
                                        </p:attrNameLst>
                                      </p:cBhvr>
                                      <p:tavLst>
                                        <p:tav tm="0">
                                          <p:val>
                                            <p:strVal val="0-#ppt_w/2"/>
                                          </p:val>
                                        </p:tav>
                                        <p:tav tm="100000">
                                          <p:val>
                                            <p:strVal val="#ppt_x"/>
                                          </p:val>
                                        </p:tav>
                                      </p:tavLst>
                                    </p:anim>
                                    <p:anim calcmode="lin" valueType="num">
                                      <p:cBhvr additive="base">
                                        <p:cTn id="32" dur="500" fill="hold"/>
                                        <p:tgtEl>
                                          <p:spTgt spid="68"/>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69"/>
                                        </p:tgtEl>
                                        <p:attrNameLst>
                                          <p:attrName>style.visibility</p:attrName>
                                        </p:attrNameLst>
                                      </p:cBhvr>
                                      <p:to>
                                        <p:strVal val="visible"/>
                                      </p:to>
                                    </p:set>
                                    <p:anim calcmode="lin" valueType="num">
                                      <p:cBhvr additive="base">
                                        <p:cTn id="35" dur="500" fill="hold"/>
                                        <p:tgtEl>
                                          <p:spTgt spid="69"/>
                                        </p:tgtEl>
                                        <p:attrNameLst>
                                          <p:attrName>ppt_x</p:attrName>
                                        </p:attrNameLst>
                                      </p:cBhvr>
                                      <p:tavLst>
                                        <p:tav tm="0">
                                          <p:val>
                                            <p:strVal val="0-#ppt_w/2"/>
                                          </p:val>
                                        </p:tav>
                                        <p:tav tm="100000">
                                          <p:val>
                                            <p:strVal val="#ppt_x"/>
                                          </p:val>
                                        </p:tav>
                                      </p:tavLst>
                                    </p:anim>
                                    <p:anim calcmode="lin" valueType="num">
                                      <p:cBhvr additive="base">
                                        <p:cTn id="36" dur="500" fill="hold"/>
                                        <p:tgtEl>
                                          <p:spTgt spid="69"/>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70"/>
                                        </p:tgtEl>
                                        <p:attrNameLst>
                                          <p:attrName>style.visibility</p:attrName>
                                        </p:attrNameLst>
                                      </p:cBhvr>
                                      <p:to>
                                        <p:strVal val="visible"/>
                                      </p:to>
                                    </p:set>
                                    <p:anim calcmode="lin" valueType="num">
                                      <p:cBhvr additive="base">
                                        <p:cTn id="39" dur="500" fill="hold"/>
                                        <p:tgtEl>
                                          <p:spTgt spid="70"/>
                                        </p:tgtEl>
                                        <p:attrNameLst>
                                          <p:attrName>ppt_x</p:attrName>
                                        </p:attrNameLst>
                                      </p:cBhvr>
                                      <p:tavLst>
                                        <p:tav tm="0">
                                          <p:val>
                                            <p:strVal val="0-#ppt_w/2"/>
                                          </p:val>
                                        </p:tav>
                                        <p:tav tm="100000">
                                          <p:val>
                                            <p:strVal val="#ppt_x"/>
                                          </p:val>
                                        </p:tav>
                                      </p:tavLst>
                                    </p:anim>
                                    <p:anim calcmode="lin" valueType="num">
                                      <p:cBhvr additive="base">
                                        <p:cTn id="40" dur="500" fill="hold"/>
                                        <p:tgtEl>
                                          <p:spTgt spid="70"/>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71"/>
                                        </p:tgtEl>
                                        <p:attrNameLst>
                                          <p:attrName>style.visibility</p:attrName>
                                        </p:attrNameLst>
                                      </p:cBhvr>
                                      <p:to>
                                        <p:strVal val="visible"/>
                                      </p:to>
                                    </p:set>
                                    <p:anim calcmode="lin" valueType="num">
                                      <p:cBhvr additive="base">
                                        <p:cTn id="43" dur="500" fill="hold"/>
                                        <p:tgtEl>
                                          <p:spTgt spid="71"/>
                                        </p:tgtEl>
                                        <p:attrNameLst>
                                          <p:attrName>ppt_x</p:attrName>
                                        </p:attrNameLst>
                                      </p:cBhvr>
                                      <p:tavLst>
                                        <p:tav tm="0">
                                          <p:val>
                                            <p:strVal val="0-#ppt_w/2"/>
                                          </p:val>
                                        </p:tav>
                                        <p:tav tm="100000">
                                          <p:val>
                                            <p:strVal val="#ppt_x"/>
                                          </p:val>
                                        </p:tav>
                                      </p:tavLst>
                                    </p:anim>
                                    <p:anim calcmode="lin" valueType="num">
                                      <p:cBhvr additive="base">
                                        <p:cTn id="44" dur="500" fill="hold"/>
                                        <p:tgtEl>
                                          <p:spTgt spid="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pic5.nipic.com/20100128/3818352_102305615103_2.jpg"/>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251520" y="3723878"/>
            <a:ext cx="1944216" cy="834647"/>
          </a:xfrm>
          <a:prstGeom prst="rect">
            <a:avLst/>
          </a:prstGeom>
          <a:noFill/>
        </p:spPr>
      </p:pic>
      <p:sp>
        <p:nvSpPr>
          <p:cNvPr id="2" name="灯片编号占位符 1"/>
          <p:cNvSpPr>
            <a:spLocks noGrp="1"/>
          </p:cNvSpPr>
          <p:nvPr>
            <p:ph type="sldNum" sz="quarter" idx="4294967295"/>
          </p:nvPr>
        </p:nvSpPr>
        <p:spPr>
          <a:xfrm>
            <a:off x="6553200" y="4767263"/>
            <a:ext cx="2133600" cy="273844"/>
          </a:xfrm>
        </p:spPr>
        <p:txBody>
          <a:bodyPr/>
          <a:lstStyle/>
          <a:p>
            <a:fld id="{0C913308-F349-4B6D-A68A-DD1791B4A57B}" type="slidenum">
              <a:rPr lang="zh-CN" altLang="en-US" smtClean="0"/>
              <a:pPr/>
              <a:t>9</a:t>
            </a:fld>
            <a:endParaRPr lang="zh-CN" altLang="en-US" dirty="0"/>
          </a:p>
        </p:txBody>
      </p:sp>
      <p:sp>
        <p:nvSpPr>
          <p:cNvPr id="8" name="矩形 7"/>
          <p:cNvSpPr/>
          <p:nvPr/>
        </p:nvSpPr>
        <p:spPr>
          <a:xfrm>
            <a:off x="611560" y="1851670"/>
            <a:ext cx="7510389" cy="1569660"/>
          </a:xfrm>
          <a:prstGeom prst="rect">
            <a:avLst/>
          </a:prstGeom>
        </p:spPr>
        <p:txBody>
          <a:bodyPr wrap="none">
            <a:spAutoFit/>
          </a:bodyPr>
          <a:lstStyle/>
          <a:p>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       </a:t>
            </a:r>
            <a:r>
              <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rPr>
              <a:t>《</a:t>
            </a:r>
            <a:r>
              <a:rPr lang="zh-CN" altLang="en-US" sz="2800" dirty="0">
                <a:solidFill>
                  <a:srgbClr val="FFFF00"/>
                </a:solidFill>
                <a:effectLst>
                  <a:glow rad="38100">
                    <a:srgbClr val="00359E">
                      <a:alpha val="49000"/>
                    </a:srgbClr>
                  </a:glow>
                </a:effectLst>
                <a:latin typeface="微软雅黑" pitchFamily="34" charset="-122"/>
                <a:ea typeface="微软雅黑" pitchFamily="34" charset="-122"/>
              </a:rPr>
              <a:t>职业院校数字校园建设</a:t>
            </a:r>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规范（</a:t>
            </a:r>
            <a:r>
              <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rPr>
              <a:t>2015</a:t>
            </a:r>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a:t>
            </a:r>
            <a:r>
              <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rPr>
              <a:t>》</a:t>
            </a:r>
          </a:p>
          <a:p>
            <a:r>
              <a:rPr lang="zh-CN" altLang="en-US" sz="2800" dirty="0" smtClean="0">
                <a:solidFill>
                  <a:srgbClr val="FFFF00"/>
                </a:solidFill>
                <a:effectLst>
                  <a:glow rad="38100">
                    <a:srgbClr val="00359E">
                      <a:alpha val="49000"/>
                    </a:srgbClr>
                  </a:glow>
                </a:effectLst>
                <a:latin typeface="微软雅黑" pitchFamily="34" charset="-122"/>
                <a:ea typeface="微软雅黑" pitchFamily="34" charset="-122"/>
              </a:rPr>
              <a:t>                                     </a:t>
            </a:r>
            <a:endParaRPr lang="en-US" altLang="zh-CN" sz="2800" dirty="0" smtClean="0">
              <a:solidFill>
                <a:srgbClr val="FFFF00"/>
              </a:solidFill>
              <a:effectLst>
                <a:glow rad="38100">
                  <a:srgbClr val="00359E">
                    <a:alpha val="49000"/>
                  </a:srgbClr>
                </a:glow>
              </a:effectLst>
              <a:latin typeface="微软雅黑" pitchFamily="34" charset="-122"/>
              <a:ea typeface="微软雅黑" pitchFamily="34" charset="-122"/>
            </a:endParaRPr>
          </a:p>
          <a:p>
            <a:r>
              <a:rPr lang="en-US" altLang="zh-CN" sz="4000" dirty="0">
                <a:solidFill>
                  <a:srgbClr val="FFFF00"/>
                </a:solidFill>
                <a:effectLst>
                  <a:glow rad="38100">
                    <a:srgbClr val="00359E">
                      <a:alpha val="49000"/>
                    </a:srgbClr>
                  </a:glow>
                </a:effectLst>
                <a:latin typeface="微软雅黑" pitchFamily="34" charset="-122"/>
                <a:ea typeface="微软雅黑" pitchFamily="34" charset="-122"/>
              </a:rPr>
              <a:t> </a:t>
            </a:r>
            <a:r>
              <a:rPr lang="en-US" altLang="zh-CN" sz="4000" dirty="0" smtClean="0">
                <a:solidFill>
                  <a:srgbClr val="FFFF00"/>
                </a:solidFill>
                <a:effectLst>
                  <a:glow rad="38100">
                    <a:srgbClr val="00359E">
                      <a:alpha val="49000"/>
                    </a:srgbClr>
                  </a:glow>
                </a:effectLst>
                <a:latin typeface="微软雅黑" pitchFamily="34" charset="-122"/>
                <a:ea typeface="微软雅黑" pitchFamily="34" charset="-122"/>
              </a:rPr>
              <a:t>                   </a:t>
            </a:r>
            <a:r>
              <a:rPr lang="zh-CN" altLang="en-US" sz="4000" dirty="0" smtClean="0">
                <a:effectLst>
                  <a:glow rad="38100">
                    <a:srgbClr val="00359E">
                      <a:alpha val="49000"/>
                    </a:srgbClr>
                  </a:glow>
                </a:effectLst>
                <a:latin typeface="微软雅黑" pitchFamily="34" charset="-122"/>
                <a:ea typeface="微软雅黑" pitchFamily="34" charset="-122"/>
              </a:rPr>
              <a:t>解     读</a:t>
            </a:r>
            <a:endParaRPr lang="en-US" altLang="zh-CN" sz="4000" dirty="0">
              <a:effectLst>
                <a:glow rad="38100">
                  <a:srgbClr val="00359E">
                    <a:alpha val="49000"/>
                  </a:srgbClr>
                </a:glow>
              </a:effectLst>
              <a:latin typeface="微软雅黑" pitchFamily="34" charset="-122"/>
              <a:ea typeface="微软雅黑" pitchFamily="34" charset="-122"/>
            </a:endParaRPr>
          </a:p>
        </p:txBody>
      </p:sp>
      <p:sp>
        <p:nvSpPr>
          <p:cNvPr id="4" name="矩形 3"/>
          <p:cNvSpPr/>
          <p:nvPr/>
        </p:nvSpPr>
        <p:spPr>
          <a:xfrm>
            <a:off x="3864114" y="769759"/>
            <a:ext cx="1415772" cy="584775"/>
          </a:xfrm>
          <a:prstGeom prst="rect">
            <a:avLst/>
          </a:prstGeom>
        </p:spPr>
        <p:txBody>
          <a:bodyPr wrap="none">
            <a:spAutoFit/>
          </a:bodyPr>
          <a:lstStyle/>
          <a:p>
            <a:r>
              <a:rPr lang="zh-CN" altLang="en-US" sz="3200" dirty="0" smtClean="0">
                <a:effectLst>
                  <a:glow rad="38100">
                    <a:srgbClr val="00359E">
                      <a:alpha val="49000"/>
                    </a:srgbClr>
                  </a:glow>
                </a:effectLst>
                <a:latin typeface="微软雅黑" pitchFamily="34" charset="-122"/>
                <a:ea typeface="微软雅黑" pitchFamily="34" charset="-122"/>
              </a:rPr>
              <a:t>第一章</a:t>
            </a:r>
            <a:endParaRPr lang="en-US" altLang="zh-CN" sz="3200" dirty="0">
              <a:effectLst>
                <a:glow rad="38100">
                  <a:srgbClr val="00359E">
                    <a:alpha val="49000"/>
                  </a:srgbClr>
                </a:glow>
              </a:effectLst>
              <a:latin typeface="微软雅黑" pitchFamily="34" charset="-122"/>
              <a:ea typeface="微软雅黑" pitchFamily="34" charset="-122"/>
            </a:endParaRPr>
          </a:p>
        </p:txBody>
      </p:sp>
    </p:spTree>
    <p:extLst>
      <p:ext uri="{BB962C8B-B14F-4D97-AF65-F5344CB8AC3E}">
        <p14:creationId xmlns:p14="http://schemas.microsoft.com/office/powerpoint/2010/main" val="373862147"/>
      </p:ext>
    </p:extLst>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446908" y="283314"/>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（九）创新顶岗实习、离校管理系统</a:t>
            </a:r>
            <a:endParaRPr lang="zh-CN" altLang="en-US" sz="1400" b="0" dirty="0">
              <a:latin typeface="微软雅黑" panose="020B0503020204020204" pitchFamily="34" charset="-122"/>
              <a:ea typeface="微软雅黑" panose="020B0503020204020204" pitchFamily="34" charset="-122"/>
            </a:endParaRPr>
          </a:p>
        </p:txBody>
      </p:sp>
      <p:grpSp>
        <p:nvGrpSpPr>
          <p:cNvPr id="3" name="组合 133"/>
          <p:cNvGrpSpPr>
            <a:grpSpLocks/>
          </p:cNvGrpSpPr>
          <p:nvPr/>
        </p:nvGrpSpPr>
        <p:grpSpPr bwMode="auto">
          <a:xfrm>
            <a:off x="2552729" y="920817"/>
            <a:ext cx="3321844" cy="4000500"/>
            <a:chOff x="0" y="0"/>
            <a:chExt cx="4429156" cy="4000528"/>
          </a:xfrm>
        </p:grpSpPr>
        <p:sp>
          <p:nvSpPr>
            <p:cNvPr id="4" name="矩形 7"/>
            <p:cNvSpPr>
              <a:spLocks noChangeArrowheads="1"/>
            </p:cNvSpPr>
            <p:nvPr/>
          </p:nvSpPr>
          <p:spPr bwMode="auto">
            <a:xfrm>
              <a:off x="0" y="142876"/>
              <a:ext cx="4429156" cy="3857652"/>
            </a:xfrm>
            <a:prstGeom prst="rect">
              <a:avLst/>
            </a:prstGeom>
            <a:noFill/>
            <a:ln w="9525">
              <a:solidFill>
                <a:srgbClr val="31859B"/>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en-US" sz="1350">
                <a:solidFill>
                  <a:srgbClr val="FFFFFF"/>
                </a:solidFill>
                <a:latin typeface="宋体" pitchFamily="2" charset="-122"/>
                <a:sym typeface="宋体" pitchFamily="2" charset="-122"/>
              </a:endParaRPr>
            </a:p>
          </p:txBody>
        </p:sp>
        <p:sp>
          <p:nvSpPr>
            <p:cNvPr id="5" name="矩形 8"/>
            <p:cNvSpPr>
              <a:spLocks noChangeArrowheads="1"/>
            </p:cNvSpPr>
            <p:nvPr/>
          </p:nvSpPr>
          <p:spPr bwMode="auto">
            <a:xfrm>
              <a:off x="0" y="0"/>
              <a:ext cx="4429156" cy="285752"/>
            </a:xfrm>
            <a:prstGeom prst="rect">
              <a:avLst/>
            </a:prstGeom>
            <a:gradFill rotWithShape="1">
              <a:gsLst>
                <a:gs pos="0">
                  <a:srgbClr val="A6E4FF"/>
                </a:gs>
                <a:gs pos="34999">
                  <a:srgbClr val="BFEDFF"/>
                </a:gs>
                <a:gs pos="100000">
                  <a:srgbClr val="E6F9FF"/>
                </a:gs>
              </a:gsLst>
              <a:lin ang="5400000" scaled="1"/>
            </a:gradFill>
            <a:ln w="9525">
              <a:solidFill>
                <a:srgbClr val="4BACC6"/>
              </a:solidFill>
              <a:miter lim="800000"/>
              <a:headEnd/>
              <a:tailEnd/>
            </a:ln>
          </p:spPr>
          <p:txBody>
            <a:bodyPr anchor="ctr"/>
            <a:lstStyle/>
            <a:p>
              <a:pPr algn="ctr"/>
              <a:r>
                <a:rPr lang="zh-CN" altLang="en-US" sz="750" dirty="0">
                  <a:solidFill>
                    <a:srgbClr val="000000"/>
                  </a:solidFill>
                  <a:latin typeface="微软雅黑" pitchFamily="34" charset="-122"/>
                  <a:ea typeface="微软雅黑" pitchFamily="34" charset="-122"/>
                  <a:sym typeface="微软雅黑" pitchFamily="34" charset="-122"/>
                </a:rPr>
                <a:t>离校管理系统</a:t>
              </a:r>
            </a:p>
          </p:txBody>
        </p:sp>
        <p:sp>
          <p:nvSpPr>
            <p:cNvPr id="6" name="矩形 9"/>
            <p:cNvSpPr>
              <a:spLocks noChangeArrowheads="1"/>
            </p:cNvSpPr>
            <p:nvPr/>
          </p:nvSpPr>
          <p:spPr bwMode="auto">
            <a:xfrm>
              <a:off x="142876" y="529038"/>
              <a:ext cx="1357323" cy="1845532"/>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p>
              <a:pPr algn="ctr">
                <a:lnSpc>
                  <a:spcPct val="150000"/>
                </a:lnSpc>
              </a:pPr>
              <a:r>
                <a:rPr lang="zh-CN" altLang="en-US" sz="1050" b="1" dirty="0">
                  <a:solidFill>
                    <a:schemeClr val="bg1"/>
                  </a:solidFill>
                  <a:latin typeface="微软雅黑" pitchFamily="34" charset="-122"/>
                  <a:ea typeface="微软雅黑" pitchFamily="34" charset="-122"/>
                  <a:sym typeface="微软雅黑" pitchFamily="34" charset="-122"/>
                </a:rPr>
                <a:t>离校预处理</a:t>
              </a:r>
              <a:endParaRPr lang="zh-CN" altLang="en-US" sz="1500" dirty="0"/>
            </a:p>
          </p:txBody>
        </p:sp>
        <p:sp>
          <p:nvSpPr>
            <p:cNvPr id="7" name="矩形 11"/>
            <p:cNvSpPr>
              <a:spLocks noChangeArrowheads="1"/>
            </p:cNvSpPr>
            <p:nvPr/>
          </p:nvSpPr>
          <p:spPr bwMode="auto">
            <a:xfrm>
              <a:off x="861818" y="2367351"/>
              <a:ext cx="1357323" cy="1490303"/>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150000"/>
                </a:lnSpc>
              </a:pPr>
              <a:r>
                <a:rPr lang="zh-CN" altLang="en-US" sz="1200" b="1" dirty="0">
                  <a:solidFill>
                    <a:srgbClr val="E36C09"/>
                  </a:solidFill>
                  <a:latin typeface="微软雅黑" pitchFamily="34" charset="-122"/>
                  <a:ea typeface="微软雅黑" pitchFamily="34" charset="-122"/>
                  <a:sym typeface="微软雅黑" pitchFamily="34" charset="-122"/>
                </a:rPr>
                <a:t>查询统计</a:t>
              </a:r>
              <a:endParaRPr lang="zh-CN" altLang="en-US" dirty="0"/>
            </a:p>
          </p:txBody>
        </p:sp>
        <p:sp>
          <p:nvSpPr>
            <p:cNvPr id="8" name="矩形 17"/>
            <p:cNvSpPr>
              <a:spLocks noChangeArrowheads="1"/>
            </p:cNvSpPr>
            <p:nvPr/>
          </p:nvSpPr>
          <p:spPr bwMode="auto">
            <a:xfrm>
              <a:off x="1571636" y="529038"/>
              <a:ext cx="1357323" cy="1668475"/>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150000"/>
                </a:lnSpc>
              </a:pPr>
              <a:r>
                <a:rPr lang="zh-CN" altLang="en-US" sz="1050" b="1" dirty="0">
                  <a:solidFill>
                    <a:srgbClr val="E36C09"/>
                  </a:solidFill>
                  <a:latin typeface="微软雅黑" pitchFamily="34" charset="-122"/>
                  <a:ea typeface="微软雅黑" pitchFamily="34" charset="-122"/>
                  <a:sym typeface="微软雅黑" pitchFamily="34" charset="-122"/>
                </a:rPr>
                <a:t>离校手续办理</a:t>
              </a:r>
              <a:endParaRPr lang="zh-CN" altLang="en-US" sz="1500" dirty="0"/>
            </a:p>
          </p:txBody>
        </p:sp>
        <p:sp>
          <p:nvSpPr>
            <p:cNvPr id="10" name="矩形 21"/>
            <p:cNvSpPr>
              <a:spLocks noChangeArrowheads="1"/>
            </p:cNvSpPr>
            <p:nvPr/>
          </p:nvSpPr>
          <p:spPr bwMode="auto">
            <a:xfrm>
              <a:off x="3000395" y="529038"/>
              <a:ext cx="1357323" cy="1845533"/>
            </a:xfrm>
            <a:prstGeom prst="rect">
              <a:avLst/>
            </a:prstGeom>
            <a:gradFill rotWithShape="1">
              <a:gsLst>
                <a:gs pos="0">
                  <a:srgbClr val="C96C1F"/>
                </a:gs>
                <a:gs pos="79999">
                  <a:srgbClr val="FF8F33"/>
                </a:gs>
                <a:gs pos="100000">
                  <a:srgbClr val="FF8F35"/>
                </a:gs>
              </a:gsLst>
              <a:lin ang="5400000" scaled="1"/>
            </a:gradFill>
            <a:ln w="9525">
              <a:solidFill>
                <a:srgbClr val="F79646"/>
              </a:solidFill>
              <a:miter lim="800000"/>
              <a:headEnd/>
              <a:tailEnd/>
            </a:ln>
          </p:spPr>
          <p:txBody>
            <a:bodyPr/>
            <a:lstStyle/>
            <a:p>
              <a:pPr algn="ctr">
                <a:lnSpc>
                  <a:spcPct val="150000"/>
                </a:lnSpc>
              </a:pPr>
              <a:r>
                <a:rPr lang="zh-CN" altLang="en-US" sz="1050" b="1" dirty="0">
                  <a:solidFill>
                    <a:schemeClr val="bg1"/>
                  </a:solidFill>
                  <a:latin typeface="微软雅黑" pitchFamily="34" charset="-122"/>
                  <a:ea typeface="微软雅黑" pitchFamily="34" charset="-122"/>
                  <a:sym typeface="微软雅黑" pitchFamily="34" charset="-122"/>
                </a:rPr>
                <a:t>学生自助服务</a:t>
              </a:r>
              <a:endParaRPr lang="zh-CN" altLang="en-US" sz="1500" dirty="0"/>
            </a:p>
          </p:txBody>
        </p:sp>
        <p:sp>
          <p:nvSpPr>
            <p:cNvPr id="11" name="矩形 22"/>
            <p:cNvSpPr>
              <a:spLocks noChangeArrowheads="1"/>
            </p:cNvSpPr>
            <p:nvPr/>
          </p:nvSpPr>
          <p:spPr bwMode="auto">
            <a:xfrm>
              <a:off x="2301815" y="2367351"/>
              <a:ext cx="1357323" cy="1418863"/>
            </a:xfrm>
            <a:prstGeom prst="rect">
              <a:avLst/>
            </a:prstGeom>
            <a:gradFill rotWithShape="1">
              <a:gsLst>
                <a:gs pos="0">
                  <a:srgbClr val="BBBBBB"/>
                </a:gs>
                <a:gs pos="34999">
                  <a:srgbClr val="CFCFCF"/>
                </a:gs>
                <a:gs pos="100000">
                  <a:srgbClr val="EDEDE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150000"/>
                </a:lnSpc>
              </a:pPr>
              <a:r>
                <a:rPr lang="zh-CN" altLang="en-US" sz="1200" b="1" dirty="0">
                  <a:solidFill>
                    <a:srgbClr val="E36C09"/>
                  </a:solidFill>
                  <a:latin typeface="微软雅黑" pitchFamily="34" charset="-122"/>
                  <a:ea typeface="微软雅黑" pitchFamily="34" charset="-122"/>
                  <a:sym typeface="微软雅黑" pitchFamily="34" charset="-122"/>
                </a:rPr>
                <a:t>系统维护</a:t>
              </a:r>
              <a:endParaRPr lang="zh-CN" altLang="en-US" dirty="0"/>
            </a:p>
          </p:txBody>
        </p:sp>
      </p:grpSp>
      <p:grpSp>
        <p:nvGrpSpPr>
          <p:cNvPr id="12" name="组合 44"/>
          <p:cNvGrpSpPr>
            <a:grpSpLocks/>
          </p:cNvGrpSpPr>
          <p:nvPr/>
        </p:nvGrpSpPr>
        <p:grpSpPr bwMode="auto">
          <a:xfrm>
            <a:off x="5767417" y="920817"/>
            <a:ext cx="1178719" cy="4000500"/>
            <a:chOff x="0" y="0"/>
            <a:chExt cx="1571636" cy="4000528"/>
          </a:xfrm>
        </p:grpSpPr>
        <p:grpSp>
          <p:nvGrpSpPr>
            <p:cNvPr id="13" name="组合 110"/>
            <p:cNvGrpSpPr>
              <a:grpSpLocks/>
            </p:cNvGrpSpPr>
            <p:nvPr/>
          </p:nvGrpSpPr>
          <p:grpSpPr bwMode="auto">
            <a:xfrm>
              <a:off x="285752" y="0"/>
              <a:ext cx="1285884" cy="4000528"/>
              <a:chOff x="0" y="0"/>
              <a:chExt cx="1285884" cy="4000528"/>
            </a:xfrm>
          </p:grpSpPr>
          <p:sp>
            <p:nvSpPr>
              <p:cNvPr id="17" name="矩形 49"/>
              <p:cNvSpPr>
                <a:spLocks noChangeArrowheads="1"/>
              </p:cNvSpPr>
              <p:nvPr/>
            </p:nvSpPr>
            <p:spPr bwMode="auto">
              <a:xfrm>
                <a:off x="32" y="214314"/>
                <a:ext cx="1214414" cy="3786214"/>
              </a:xfrm>
              <a:prstGeom prst="rect">
                <a:avLst/>
              </a:prstGeom>
              <a:noFill/>
              <a:ln w="9525">
                <a:solidFill>
                  <a:srgbClr val="A5A5A5"/>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en-US" sz="1350">
                  <a:solidFill>
                    <a:srgbClr val="FFFFFF"/>
                  </a:solidFill>
                  <a:latin typeface="宋体" pitchFamily="2" charset="-122"/>
                  <a:sym typeface="宋体" pitchFamily="2" charset="-122"/>
                </a:endParaRPr>
              </a:p>
            </p:txBody>
          </p:sp>
          <p:sp>
            <p:nvSpPr>
              <p:cNvPr id="18" name="矩形 50"/>
              <p:cNvSpPr>
                <a:spLocks noChangeArrowheads="1"/>
              </p:cNvSpPr>
              <p:nvPr/>
            </p:nvSpPr>
            <p:spPr bwMode="auto">
              <a:xfrm>
                <a:off x="0" y="0"/>
                <a:ext cx="1214433" cy="285752"/>
              </a:xfrm>
              <a:prstGeom prst="rect">
                <a:avLst/>
              </a:prstGeom>
              <a:gradFill rotWithShape="1">
                <a:gsLst>
                  <a:gs pos="0">
                    <a:srgbClr val="BBBBBB"/>
                  </a:gs>
                  <a:gs pos="34999">
                    <a:srgbClr val="CFCFCF"/>
                  </a:gs>
                  <a:gs pos="100000">
                    <a:srgbClr val="EDEDED"/>
                  </a:gs>
                </a:gsLst>
                <a:lin ang="5400000" scaled="1"/>
              </a:gradFill>
              <a:ln w="9525">
                <a:solidFill>
                  <a:srgbClr val="7F7F7F"/>
                </a:solidFill>
                <a:miter lim="800000"/>
                <a:headEnd/>
                <a:tailEnd/>
              </a:ln>
            </p:spPr>
            <p:txBody>
              <a:bodyPr anchor="ctr"/>
              <a:lstStyle/>
              <a:p>
                <a:pPr algn="ctr"/>
                <a:r>
                  <a:rPr lang="zh-CN" altLang="en-US" sz="750">
                    <a:solidFill>
                      <a:srgbClr val="000000"/>
                    </a:solidFill>
                    <a:latin typeface="微软雅黑" pitchFamily="34" charset="-122"/>
                    <a:ea typeface="微软雅黑" pitchFamily="34" charset="-122"/>
                    <a:sym typeface="微软雅黑" pitchFamily="34" charset="-122"/>
                  </a:rPr>
                  <a:t>基础设施</a:t>
                </a:r>
                <a:endParaRPr lang="zh-CN" altLang="en-US" sz="1350"/>
              </a:p>
            </p:txBody>
          </p:sp>
          <p:grpSp>
            <p:nvGrpSpPr>
              <p:cNvPr id="19" name="组合 100"/>
              <p:cNvGrpSpPr>
                <a:grpSpLocks/>
              </p:cNvGrpSpPr>
              <p:nvPr/>
            </p:nvGrpSpPr>
            <p:grpSpPr bwMode="auto">
              <a:xfrm>
                <a:off x="0" y="609738"/>
                <a:ext cx="1285884" cy="598145"/>
                <a:chOff x="0" y="0"/>
                <a:chExt cx="1285884" cy="598145"/>
              </a:xfrm>
            </p:grpSpPr>
            <p:pic>
              <p:nvPicPr>
                <p:cNvPr id="33" name="Picture 25"/>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315"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5"/>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8"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5"/>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380" y="0"/>
                  <a:ext cx="285752" cy="39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68"/>
                <p:cNvSpPr>
                  <a:spLocks noChangeArrowheads="1"/>
                </p:cNvSpPr>
                <p:nvPr/>
              </p:nvSpPr>
              <p:spPr bwMode="auto">
                <a:xfrm>
                  <a:off x="0" y="390394"/>
                  <a:ext cx="1285884"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750" dirty="0">
                      <a:solidFill>
                        <a:srgbClr val="000000"/>
                      </a:solidFill>
                      <a:latin typeface="微软雅黑" pitchFamily="34" charset="-122"/>
                      <a:ea typeface="微软雅黑" pitchFamily="34" charset="-122"/>
                      <a:sym typeface="微软雅黑" pitchFamily="34" charset="-122"/>
                    </a:rPr>
                    <a:t>    学生管理系统</a:t>
                  </a:r>
                </a:p>
              </p:txBody>
            </p:sp>
          </p:grpSp>
          <p:grpSp>
            <p:nvGrpSpPr>
              <p:cNvPr id="20" name="组合 99"/>
              <p:cNvGrpSpPr>
                <a:grpSpLocks/>
              </p:cNvGrpSpPr>
              <p:nvPr/>
            </p:nvGrpSpPr>
            <p:grpSpPr bwMode="auto">
              <a:xfrm>
                <a:off x="0" y="1408633"/>
                <a:ext cx="1285884" cy="624472"/>
                <a:chOff x="0" y="0"/>
                <a:chExt cx="1285884" cy="624472"/>
              </a:xfrm>
            </p:grpSpPr>
            <p:pic>
              <p:nvPicPr>
                <p:cNvPr id="29" name="Picture 26"/>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314" y="0"/>
                  <a:ext cx="277814" cy="42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7"/>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6487" y="11907"/>
                  <a:ext cx="313533" cy="404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8"/>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380" y="23813"/>
                  <a:ext cx="277815" cy="38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64"/>
                <p:cNvSpPr>
                  <a:spLocks noChangeArrowheads="1"/>
                </p:cNvSpPr>
                <p:nvPr/>
              </p:nvSpPr>
              <p:spPr bwMode="auto">
                <a:xfrm>
                  <a:off x="0" y="416722"/>
                  <a:ext cx="1285884"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750" dirty="0">
                      <a:solidFill>
                        <a:srgbClr val="000000"/>
                      </a:solidFill>
                      <a:latin typeface="微软雅黑" pitchFamily="34" charset="-122"/>
                      <a:ea typeface="微软雅黑" pitchFamily="34" charset="-122"/>
                      <a:sym typeface="微软雅黑" pitchFamily="34" charset="-122"/>
                    </a:rPr>
                    <a:t>   招生管理系统</a:t>
                  </a:r>
                </a:p>
              </p:txBody>
            </p:sp>
          </p:grpSp>
          <p:grpSp>
            <p:nvGrpSpPr>
              <p:cNvPr id="21" name="组合 98"/>
              <p:cNvGrpSpPr>
                <a:grpSpLocks/>
              </p:cNvGrpSpPr>
              <p:nvPr/>
            </p:nvGrpSpPr>
            <p:grpSpPr bwMode="auto">
              <a:xfrm>
                <a:off x="0" y="2233856"/>
                <a:ext cx="1285884" cy="707817"/>
                <a:chOff x="0" y="0"/>
                <a:chExt cx="1285884" cy="707817"/>
              </a:xfrm>
            </p:grpSpPr>
            <p:pic>
              <p:nvPicPr>
                <p:cNvPr id="26" name="Picture 29"/>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7190" y="0"/>
                  <a:ext cx="285752" cy="528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9"/>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2942" y="0"/>
                  <a:ext cx="285752" cy="528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60"/>
                <p:cNvSpPr>
                  <a:spLocks noChangeArrowheads="1"/>
                </p:cNvSpPr>
                <p:nvPr/>
              </p:nvSpPr>
              <p:spPr bwMode="auto">
                <a:xfrm>
                  <a:off x="0" y="500066"/>
                  <a:ext cx="1285884" cy="20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a:solidFill>
                        <a:srgbClr val="000000"/>
                      </a:solidFill>
                      <a:latin typeface="微软雅黑" pitchFamily="34" charset="-122"/>
                      <a:ea typeface="微软雅黑" pitchFamily="34" charset="-122"/>
                      <a:sym typeface="微软雅黑" pitchFamily="34" charset="-122"/>
                    </a:rPr>
                    <a:t>应用服务器</a:t>
                  </a:r>
                </a:p>
              </p:txBody>
            </p:sp>
          </p:grpSp>
          <p:grpSp>
            <p:nvGrpSpPr>
              <p:cNvPr id="22" name="组合 104"/>
              <p:cNvGrpSpPr>
                <a:grpSpLocks/>
              </p:cNvGrpSpPr>
              <p:nvPr/>
            </p:nvGrpSpPr>
            <p:grpSpPr bwMode="auto">
              <a:xfrm>
                <a:off x="0" y="3142423"/>
                <a:ext cx="1285884" cy="676758"/>
                <a:chOff x="0" y="0"/>
                <a:chExt cx="1285884" cy="676758"/>
              </a:xfrm>
            </p:grpSpPr>
            <p:pic>
              <p:nvPicPr>
                <p:cNvPr id="23" name="Picture 32"/>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15" y="0"/>
                  <a:ext cx="328205" cy="491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1"/>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614367" y="22973"/>
                  <a:ext cx="285752" cy="470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57"/>
                <p:cNvSpPr>
                  <a:spLocks noChangeArrowheads="1"/>
                </p:cNvSpPr>
                <p:nvPr/>
              </p:nvSpPr>
              <p:spPr bwMode="auto">
                <a:xfrm>
                  <a:off x="0" y="469008"/>
                  <a:ext cx="1285884"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a:solidFill>
                        <a:srgbClr val="000000"/>
                      </a:solidFill>
                      <a:latin typeface="微软雅黑" pitchFamily="34" charset="-122"/>
                      <a:ea typeface="微软雅黑" pitchFamily="34" charset="-122"/>
                      <a:sym typeface="微软雅黑" pitchFamily="34" charset="-122"/>
                    </a:rPr>
                    <a:t>网络、系统安全</a:t>
                  </a:r>
                </a:p>
              </p:txBody>
            </p:sp>
          </p:grpSp>
        </p:grpSp>
        <p:grpSp>
          <p:nvGrpSpPr>
            <p:cNvPr id="14" name="组合 112"/>
            <p:cNvGrpSpPr>
              <a:grpSpLocks/>
            </p:cNvGrpSpPr>
            <p:nvPr/>
          </p:nvGrpSpPr>
          <p:grpSpPr bwMode="auto">
            <a:xfrm>
              <a:off x="0" y="976320"/>
              <a:ext cx="428628" cy="2276490"/>
              <a:chOff x="0" y="0"/>
              <a:chExt cx="428628" cy="2276490"/>
            </a:xfrm>
          </p:grpSpPr>
          <p:sp>
            <p:nvSpPr>
              <p:cNvPr id="15" name="右箭头 47"/>
              <p:cNvSpPr>
                <a:spLocks noChangeArrowheads="1"/>
              </p:cNvSpPr>
              <p:nvPr/>
            </p:nvSpPr>
            <p:spPr bwMode="auto">
              <a:xfrm rot="10800000">
                <a:off x="0" y="0"/>
                <a:ext cx="428628" cy="571504"/>
              </a:xfrm>
              <a:prstGeom prst="rightArrow">
                <a:avLst>
                  <a:gd name="adj1" fmla="val 50000"/>
                  <a:gd name="adj2" fmla="val 50000"/>
                </a:avLst>
              </a:prstGeom>
              <a:solidFill>
                <a:srgbClr val="7F7F7F"/>
              </a:solidFill>
              <a:ln w="9525">
                <a:solidFill>
                  <a:srgbClr val="7F7F7F"/>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sp>
            <p:nvSpPr>
              <p:cNvPr id="16" name="右箭头 48"/>
              <p:cNvSpPr>
                <a:spLocks noChangeArrowheads="1"/>
              </p:cNvSpPr>
              <p:nvPr/>
            </p:nvSpPr>
            <p:spPr bwMode="auto">
              <a:xfrm rot="10800000">
                <a:off x="0" y="1704986"/>
                <a:ext cx="428628" cy="571504"/>
              </a:xfrm>
              <a:prstGeom prst="rightArrow">
                <a:avLst>
                  <a:gd name="adj1" fmla="val 50000"/>
                  <a:gd name="adj2" fmla="val 50000"/>
                </a:avLst>
              </a:prstGeom>
              <a:solidFill>
                <a:srgbClr val="7F7F7F"/>
              </a:solidFill>
              <a:ln w="9525">
                <a:solidFill>
                  <a:srgbClr val="7F7F7F"/>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grpSp>
      </p:grpSp>
      <p:grpSp>
        <p:nvGrpSpPr>
          <p:cNvPr id="37" name="组合 69"/>
          <p:cNvGrpSpPr>
            <a:grpSpLocks/>
          </p:cNvGrpSpPr>
          <p:nvPr/>
        </p:nvGrpSpPr>
        <p:grpSpPr bwMode="auto">
          <a:xfrm>
            <a:off x="2202686" y="920817"/>
            <a:ext cx="564356" cy="4000500"/>
            <a:chOff x="0" y="0"/>
            <a:chExt cx="752480" cy="4000528"/>
          </a:xfrm>
        </p:grpSpPr>
        <p:sp>
          <p:nvSpPr>
            <p:cNvPr id="38" name="矩形 70"/>
            <p:cNvSpPr>
              <a:spLocks noChangeArrowheads="1"/>
            </p:cNvSpPr>
            <p:nvPr/>
          </p:nvSpPr>
          <p:spPr bwMode="auto">
            <a:xfrm>
              <a:off x="0" y="0"/>
              <a:ext cx="357190" cy="4000528"/>
            </a:xfrm>
            <a:prstGeom prst="rect">
              <a:avLst/>
            </a:prstGeom>
            <a:gradFill rotWithShape="1">
              <a:gsLst>
                <a:gs pos="0">
                  <a:srgbClr val="A6E4FF"/>
                </a:gs>
                <a:gs pos="34999">
                  <a:srgbClr val="BFEDFF"/>
                </a:gs>
                <a:gs pos="100000">
                  <a:srgbClr val="E6F9FF"/>
                </a:gs>
              </a:gsLst>
              <a:lin ang="5400000" scaled="1"/>
            </a:gradFill>
            <a:ln w="9525">
              <a:solidFill>
                <a:srgbClr val="4BACC6"/>
              </a:solidFill>
              <a:miter lim="800000"/>
              <a:headEnd/>
              <a:tailEnd/>
            </a:ln>
          </p:spPr>
          <p:txBody>
            <a:bodyPr anchor="ctr"/>
            <a:lstStyle/>
            <a:p>
              <a:pPr algn="ctr"/>
              <a:r>
                <a:rPr lang="zh-CN" altLang="en-US" sz="900" b="1">
                  <a:solidFill>
                    <a:srgbClr val="000000"/>
                  </a:solidFill>
                  <a:latin typeface="微软雅黑" pitchFamily="34" charset="-122"/>
                  <a:ea typeface="微软雅黑" pitchFamily="34" charset="-122"/>
                  <a:sym typeface="微软雅黑" pitchFamily="34" charset="-122"/>
                </a:rPr>
                <a:t>统一认证平台</a:t>
              </a:r>
            </a:p>
          </p:txBody>
        </p:sp>
        <p:sp>
          <p:nvSpPr>
            <p:cNvPr id="39" name="右箭头 71"/>
            <p:cNvSpPr>
              <a:spLocks noChangeArrowheads="1"/>
            </p:cNvSpPr>
            <p:nvPr/>
          </p:nvSpPr>
          <p:spPr bwMode="auto">
            <a:xfrm>
              <a:off x="323852" y="1714512"/>
              <a:ext cx="428628" cy="714380"/>
            </a:xfrm>
            <a:prstGeom prst="rightArrow">
              <a:avLst>
                <a:gd name="adj1" fmla="val 50000"/>
                <a:gd name="adj2" fmla="val 50000"/>
              </a:avLst>
            </a:prstGeom>
            <a:gradFill rotWithShape="1">
              <a:gsLst>
                <a:gs pos="0">
                  <a:srgbClr val="29869F"/>
                </a:gs>
                <a:gs pos="79999">
                  <a:srgbClr val="36B0D0"/>
                </a:gs>
                <a:gs pos="100000">
                  <a:srgbClr val="33B3D5"/>
                </a:gs>
              </a:gsLst>
              <a:lin ang="5400000" scaled="1"/>
            </a:gradFill>
            <a:ln w="9525">
              <a:solidFill>
                <a:srgbClr val="4BACC6"/>
              </a:solidFill>
              <a:miter lim="800000"/>
              <a:headEnd/>
              <a:tailEnd/>
            </a:ln>
          </p:spPr>
          <p:txBody>
            <a:bodyPr anchor="ctr"/>
            <a:lstStyle/>
            <a:p>
              <a:pPr algn="ctr"/>
              <a:endParaRPr lang="zh-CN" altLang="en-US" sz="900" b="1">
                <a:solidFill>
                  <a:srgbClr val="000000"/>
                </a:solidFill>
                <a:latin typeface="微软雅黑" pitchFamily="34" charset="-122"/>
                <a:ea typeface="微软雅黑" pitchFamily="34" charset="-122"/>
                <a:sym typeface="微软雅黑" pitchFamily="34" charset="-122"/>
              </a:endParaRPr>
            </a:p>
          </p:txBody>
        </p:sp>
      </p:grpSp>
      <p:grpSp>
        <p:nvGrpSpPr>
          <p:cNvPr id="40" name="组合 72"/>
          <p:cNvGrpSpPr>
            <a:grpSpLocks/>
          </p:cNvGrpSpPr>
          <p:nvPr/>
        </p:nvGrpSpPr>
        <p:grpSpPr bwMode="auto">
          <a:xfrm>
            <a:off x="570338" y="920817"/>
            <a:ext cx="1678781" cy="4000500"/>
            <a:chOff x="0" y="0"/>
            <a:chExt cx="2238391" cy="4000528"/>
          </a:xfrm>
        </p:grpSpPr>
        <p:grpSp>
          <p:nvGrpSpPr>
            <p:cNvPr id="41" name="组合 108"/>
            <p:cNvGrpSpPr>
              <a:grpSpLocks/>
            </p:cNvGrpSpPr>
            <p:nvPr/>
          </p:nvGrpSpPr>
          <p:grpSpPr bwMode="auto">
            <a:xfrm>
              <a:off x="0" y="0"/>
              <a:ext cx="2071702" cy="4000528"/>
              <a:chOff x="0" y="0"/>
              <a:chExt cx="2071702" cy="4000528"/>
            </a:xfrm>
          </p:grpSpPr>
          <p:sp>
            <p:nvSpPr>
              <p:cNvPr id="48" name="TextBox 82"/>
              <p:cNvSpPr>
                <a:spLocks noChangeArrowheads="1"/>
              </p:cNvSpPr>
              <p:nvPr/>
            </p:nvSpPr>
            <p:spPr bwMode="auto">
              <a:xfrm>
                <a:off x="238127" y="1187480"/>
                <a:ext cx="797581"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750" dirty="0">
                    <a:solidFill>
                      <a:srgbClr val="000000"/>
                    </a:solidFill>
                    <a:latin typeface="微软雅黑" pitchFamily="34" charset="-122"/>
                    <a:ea typeface="微软雅黑" pitchFamily="34" charset="-122"/>
                    <a:sym typeface="微软雅黑" pitchFamily="34" charset="-122"/>
                  </a:rPr>
                  <a:t> 总校区 </a:t>
                </a:r>
              </a:p>
            </p:txBody>
          </p:sp>
          <p:pic>
            <p:nvPicPr>
              <p:cNvPr id="49"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2876" y="758852"/>
                <a:ext cx="804858" cy="40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4"/>
              <p:cNvPicPr>
                <a:picLocks noChangeAspect="1" noChangeArrowheads="1"/>
              </p:cNvPicPr>
              <p:nvPr/>
            </p:nvPicPr>
            <p:blipFill>
              <a:blip r:embed="rId11">
                <a:extLst>
                  <a:ext uri="{28A0092B-C50C-407E-A947-70E740481C1C}">
                    <a14:useLocalDpi xmlns:a14="http://schemas.microsoft.com/office/drawing/2010/main" val="0"/>
                  </a:ext>
                </a:extLst>
              </a:blip>
              <a:srcRect r="33333"/>
              <a:stretch>
                <a:fillRect/>
              </a:stretch>
            </p:blipFill>
            <p:spPr bwMode="auto">
              <a:xfrm>
                <a:off x="330991" y="1821669"/>
                <a:ext cx="428628" cy="32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57323" y="294075"/>
                <a:ext cx="362045" cy="42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13502" y="1917384"/>
                <a:ext cx="249686" cy="353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86453" y="2687424"/>
                <a:ext cx="303785" cy="2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390614" y="1130698"/>
                <a:ext cx="295462" cy="37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10"/>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395470" y="3399202"/>
                <a:ext cx="285751" cy="24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extBox 91"/>
              <p:cNvSpPr>
                <a:spLocks noChangeArrowheads="1"/>
              </p:cNvSpPr>
              <p:nvPr/>
            </p:nvSpPr>
            <p:spPr bwMode="auto">
              <a:xfrm>
                <a:off x="247652" y="2143140"/>
                <a:ext cx="642942"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750">
                    <a:solidFill>
                      <a:srgbClr val="000000"/>
                    </a:solidFill>
                    <a:latin typeface="微软雅黑" pitchFamily="34" charset="-122"/>
                    <a:ea typeface="微软雅黑" pitchFamily="34" charset="-122"/>
                    <a:sym typeface="微软雅黑" pitchFamily="34" charset="-122"/>
                  </a:rPr>
                  <a:t>分校区</a:t>
                </a:r>
              </a:p>
            </p:txBody>
          </p:sp>
          <p:sp>
            <p:nvSpPr>
              <p:cNvPr id="57" name="TextBox 92"/>
              <p:cNvSpPr>
                <a:spLocks noChangeArrowheads="1"/>
              </p:cNvSpPr>
              <p:nvPr/>
            </p:nvSpPr>
            <p:spPr bwMode="auto">
              <a:xfrm>
                <a:off x="194885" y="3071835"/>
                <a:ext cx="804858"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750">
                    <a:solidFill>
                      <a:srgbClr val="000000"/>
                    </a:solidFill>
                    <a:latin typeface="微软雅黑" pitchFamily="34" charset="-122"/>
                    <a:ea typeface="微软雅黑" pitchFamily="34" charset="-122"/>
                    <a:sym typeface="微软雅黑" pitchFamily="34" charset="-122"/>
                  </a:rPr>
                  <a:t>合作院校</a:t>
                </a:r>
              </a:p>
            </p:txBody>
          </p:sp>
          <p:sp>
            <p:nvSpPr>
              <p:cNvPr id="58" name="TextBox 93"/>
              <p:cNvSpPr>
                <a:spLocks noChangeArrowheads="1"/>
              </p:cNvSpPr>
              <p:nvPr/>
            </p:nvSpPr>
            <p:spPr bwMode="auto">
              <a:xfrm>
                <a:off x="1143008" y="682473"/>
                <a:ext cx="857256" cy="323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750" dirty="0" smtClean="0">
                    <a:solidFill>
                      <a:srgbClr val="000000"/>
                    </a:solidFill>
                    <a:latin typeface="微软雅黑" pitchFamily="34" charset="-122"/>
                    <a:ea typeface="微软雅黑" pitchFamily="34" charset="-122"/>
                    <a:sym typeface="微软雅黑" pitchFamily="34" charset="-122"/>
                  </a:rPr>
                  <a:t>  系统管</a:t>
                </a:r>
                <a:endParaRPr lang="en-US" altLang="zh-CN" sz="750" dirty="0" smtClean="0">
                  <a:solidFill>
                    <a:srgbClr val="000000"/>
                  </a:solidFill>
                  <a:latin typeface="微软雅黑" pitchFamily="34" charset="-122"/>
                  <a:ea typeface="微软雅黑" pitchFamily="34" charset="-122"/>
                  <a:sym typeface="微软雅黑" pitchFamily="34" charset="-122"/>
                </a:endParaRPr>
              </a:p>
              <a:p>
                <a:r>
                  <a:rPr lang="en-US" altLang="zh-CN" sz="750" dirty="0" smtClean="0">
                    <a:solidFill>
                      <a:srgbClr val="000000"/>
                    </a:solidFill>
                    <a:latin typeface="微软雅黑" pitchFamily="34" charset="-122"/>
                    <a:ea typeface="微软雅黑" pitchFamily="34" charset="-122"/>
                    <a:sym typeface="微软雅黑" pitchFamily="34" charset="-122"/>
                  </a:rPr>
                  <a:t>   </a:t>
                </a:r>
                <a:r>
                  <a:rPr lang="zh-CN" altLang="en-US" sz="750" dirty="0" smtClean="0">
                    <a:solidFill>
                      <a:srgbClr val="000000"/>
                    </a:solidFill>
                    <a:latin typeface="微软雅黑" pitchFamily="34" charset="-122"/>
                    <a:ea typeface="微软雅黑" pitchFamily="34" charset="-122"/>
                    <a:sym typeface="微软雅黑" pitchFamily="34" charset="-122"/>
                  </a:rPr>
                  <a:t>理</a:t>
                </a:r>
                <a:r>
                  <a:rPr lang="zh-CN" altLang="en-US" sz="750" dirty="0">
                    <a:solidFill>
                      <a:srgbClr val="000000"/>
                    </a:solidFill>
                    <a:latin typeface="微软雅黑" pitchFamily="34" charset="-122"/>
                    <a:ea typeface="微软雅黑" pitchFamily="34" charset="-122"/>
                    <a:sym typeface="微软雅黑" pitchFamily="34" charset="-122"/>
                  </a:rPr>
                  <a:t>员</a:t>
                </a:r>
              </a:p>
            </p:txBody>
          </p:sp>
          <p:sp>
            <p:nvSpPr>
              <p:cNvPr id="59" name="TextBox 94"/>
              <p:cNvSpPr>
                <a:spLocks noChangeArrowheads="1"/>
              </p:cNvSpPr>
              <p:nvPr/>
            </p:nvSpPr>
            <p:spPr bwMode="auto">
              <a:xfrm>
                <a:off x="1143008" y="1468291"/>
                <a:ext cx="857256"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dirty="0">
                    <a:solidFill>
                      <a:srgbClr val="000000"/>
                    </a:solidFill>
                    <a:latin typeface="微软雅黑" pitchFamily="34" charset="-122"/>
                    <a:ea typeface="微软雅黑" pitchFamily="34" charset="-122"/>
                    <a:sym typeface="微软雅黑" pitchFamily="34" charset="-122"/>
                  </a:rPr>
                  <a:t>学生</a:t>
                </a:r>
              </a:p>
            </p:txBody>
          </p:sp>
          <p:sp>
            <p:nvSpPr>
              <p:cNvPr id="60" name="TextBox 95"/>
              <p:cNvSpPr>
                <a:spLocks noChangeArrowheads="1"/>
              </p:cNvSpPr>
              <p:nvPr/>
            </p:nvSpPr>
            <p:spPr bwMode="auto">
              <a:xfrm>
                <a:off x="1143008" y="2254109"/>
                <a:ext cx="857256" cy="323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dirty="0">
                    <a:solidFill>
                      <a:srgbClr val="000000"/>
                    </a:solidFill>
                    <a:latin typeface="微软雅黑" pitchFamily="34" charset="-122"/>
                    <a:ea typeface="微软雅黑" pitchFamily="34" charset="-122"/>
                    <a:sym typeface="微软雅黑" pitchFamily="34" charset="-122"/>
                  </a:rPr>
                  <a:t>校</a:t>
                </a:r>
                <a:r>
                  <a:rPr lang="zh-CN" altLang="en-US" sz="750" dirty="0" smtClean="0">
                    <a:solidFill>
                      <a:srgbClr val="000000"/>
                    </a:solidFill>
                    <a:latin typeface="微软雅黑" pitchFamily="34" charset="-122"/>
                    <a:ea typeface="微软雅黑" pitchFamily="34" charset="-122"/>
                    <a:sym typeface="微软雅黑" pitchFamily="34" charset="-122"/>
                  </a:rPr>
                  <a:t>管理</a:t>
                </a:r>
                <a:endParaRPr lang="en-US" altLang="zh-CN" sz="750" dirty="0" smtClean="0">
                  <a:solidFill>
                    <a:srgbClr val="000000"/>
                  </a:solidFill>
                  <a:latin typeface="微软雅黑" pitchFamily="34" charset="-122"/>
                  <a:ea typeface="微软雅黑" pitchFamily="34" charset="-122"/>
                  <a:sym typeface="微软雅黑" pitchFamily="34" charset="-122"/>
                </a:endParaRPr>
              </a:p>
              <a:p>
                <a:pPr algn="ctr"/>
                <a:r>
                  <a:rPr lang="zh-CN" altLang="en-US" sz="750" dirty="0" smtClean="0">
                    <a:solidFill>
                      <a:srgbClr val="000000"/>
                    </a:solidFill>
                    <a:latin typeface="微软雅黑" pitchFamily="34" charset="-122"/>
                    <a:ea typeface="微软雅黑" pitchFamily="34" charset="-122"/>
                    <a:sym typeface="微软雅黑" pitchFamily="34" charset="-122"/>
                  </a:rPr>
                  <a:t>人员</a:t>
                </a:r>
                <a:endParaRPr lang="zh-CN" altLang="en-US" sz="750" dirty="0">
                  <a:solidFill>
                    <a:srgbClr val="000000"/>
                  </a:solidFill>
                  <a:latin typeface="微软雅黑" pitchFamily="34" charset="-122"/>
                  <a:ea typeface="微软雅黑" pitchFamily="34" charset="-122"/>
                  <a:sym typeface="微软雅黑" pitchFamily="34" charset="-122"/>
                </a:endParaRPr>
              </a:p>
            </p:txBody>
          </p:sp>
          <p:sp>
            <p:nvSpPr>
              <p:cNvPr id="61" name="TextBox 96"/>
              <p:cNvSpPr>
                <a:spLocks noChangeArrowheads="1"/>
              </p:cNvSpPr>
              <p:nvPr/>
            </p:nvSpPr>
            <p:spPr bwMode="auto">
              <a:xfrm>
                <a:off x="1143008" y="2968489"/>
                <a:ext cx="857256"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dirty="0">
                    <a:solidFill>
                      <a:srgbClr val="000000"/>
                    </a:solidFill>
                    <a:latin typeface="微软雅黑" pitchFamily="34" charset="-122"/>
                    <a:ea typeface="微软雅黑" pitchFamily="34" charset="-122"/>
                    <a:sym typeface="微软雅黑" pitchFamily="34" charset="-122"/>
                  </a:rPr>
                  <a:t>校职工</a:t>
                </a:r>
              </a:p>
            </p:txBody>
          </p:sp>
          <p:sp>
            <p:nvSpPr>
              <p:cNvPr id="62" name="TextBox 97"/>
              <p:cNvSpPr>
                <a:spLocks noChangeArrowheads="1"/>
              </p:cNvSpPr>
              <p:nvPr/>
            </p:nvSpPr>
            <p:spPr bwMode="auto">
              <a:xfrm>
                <a:off x="1143008" y="3643339"/>
                <a:ext cx="857256" cy="20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750">
                    <a:solidFill>
                      <a:srgbClr val="000000"/>
                    </a:solidFill>
                    <a:latin typeface="微软雅黑" pitchFamily="34" charset="-122"/>
                    <a:ea typeface="微软雅黑" pitchFamily="34" charset="-122"/>
                    <a:sym typeface="微软雅黑" pitchFamily="34" charset="-122"/>
                  </a:rPr>
                  <a:t>校领导</a:t>
                </a:r>
              </a:p>
            </p:txBody>
          </p:sp>
          <p:sp>
            <p:nvSpPr>
              <p:cNvPr id="63" name="矩形 98"/>
              <p:cNvSpPr>
                <a:spLocks noChangeArrowheads="1"/>
              </p:cNvSpPr>
              <p:nvPr/>
            </p:nvSpPr>
            <p:spPr bwMode="auto">
              <a:xfrm>
                <a:off x="32" y="214314"/>
                <a:ext cx="2071670" cy="3786214"/>
              </a:xfrm>
              <a:prstGeom prst="rect">
                <a:avLst/>
              </a:prstGeom>
              <a:noFill/>
              <a:ln w="9525">
                <a:solidFill>
                  <a:srgbClr val="953734"/>
                </a:solidFill>
                <a:prstDash val="dash"/>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en-US" sz="1350">
                  <a:solidFill>
                    <a:srgbClr val="FFFFFF"/>
                  </a:solidFill>
                  <a:latin typeface="宋体" pitchFamily="2" charset="-122"/>
                  <a:sym typeface="宋体" pitchFamily="2" charset="-122"/>
                </a:endParaRPr>
              </a:p>
            </p:txBody>
          </p:sp>
          <p:sp>
            <p:nvSpPr>
              <p:cNvPr id="64" name="直接连接符 99"/>
              <p:cNvSpPr>
                <a:spLocks noChangeShapeType="1"/>
              </p:cNvSpPr>
              <p:nvPr/>
            </p:nvSpPr>
            <p:spPr bwMode="auto">
              <a:xfrm rot="5400000">
                <a:off x="-608017" y="2106627"/>
                <a:ext cx="3357586" cy="1588"/>
              </a:xfrm>
              <a:prstGeom prst="line">
                <a:avLst/>
              </a:prstGeom>
              <a:noFill/>
              <a:ln w="9525">
                <a:solidFill>
                  <a:srgbClr val="953734"/>
                </a:solidFill>
                <a:prstDash val="dash"/>
                <a:round/>
                <a:headEnd/>
                <a:tailEnd/>
              </a:ln>
              <a:extLst>
                <a:ext uri="{909E8E84-426E-40DD-AFC4-6F175D3DCCD1}">
                  <a14:hiddenFill xmlns:a14="http://schemas.microsoft.com/office/drawing/2010/main">
                    <a:noFill/>
                  </a14:hiddenFill>
                </a:ext>
              </a:extLst>
            </p:spPr>
            <p:txBody>
              <a:bodyPr/>
              <a:lstStyle/>
              <a:p>
                <a:endParaRPr lang="zh-CN" altLang="en-US" sz="1350"/>
              </a:p>
            </p:txBody>
          </p:sp>
          <p:sp>
            <p:nvSpPr>
              <p:cNvPr id="65" name="矩形 100"/>
              <p:cNvSpPr>
                <a:spLocks noChangeArrowheads="1"/>
              </p:cNvSpPr>
              <p:nvPr/>
            </p:nvSpPr>
            <p:spPr bwMode="auto">
              <a:xfrm>
                <a:off x="0" y="0"/>
                <a:ext cx="2071702" cy="285752"/>
              </a:xfrm>
              <a:prstGeom prst="rect">
                <a:avLst/>
              </a:prstGeom>
              <a:gradFill rotWithShape="1">
                <a:gsLst>
                  <a:gs pos="0">
                    <a:srgbClr val="FFA5A3"/>
                  </a:gs>
                  <a:gs pos="34999">
                    <a:srgbClr val="FFBEBE"/>
                  </a:gs>
                  <a:gs pos="100000">
                    <a:srgbClr val="FFE6E6"/>
                  </a:gs>
                </a:gsLst>
                <a:lin ang="5400000" scaled="1"/>
              </a:gradFill>
              <a:ln w="9525">
                <a:solidFill>
                  <a:schemeClr val="accent2"/>
                </a:solidFill>
                <a:miter lim="800000"/>
                <a:headEnd/>
                <a:tailEnd/>
              </a:ln>
            </p:spPr>
            <p:txBody>
              <a:bodyPr anchor="ctr"/>
              <a:lstStyle/>
              <a:p>
                <a:pPr algn="ctr"/>
                <a:r>
                  <a:rPr lang="zh-CN" altLang="en-US" sz="750">
                    <a:solidFill>
                      <a:srgbClr val="000000"/>
                    </a:solidFill>
                    <a:latin typeface="微软雅黑" pitchFamily="34" charset="-122"/>
                    <a:ea typeface="微软雅黑" pitchFamily="34" charset="-122"/>
                    <a:sym typeface="微软雅黑" pitchFamily="34" charset="-122"/>
                  </a:rPr>
                  <a:t>校区及人员</a:t>
                </a:r>
                <a:endParaRPr lang="zh-CN" altLang="en-US" sz="1350"/>
              </a:p>
            </p:txBody>
          </p:sp>
        </p:grpSp>
        <p:grpSp>
          <p:nvGrpSpPr>
            <p:cNvPr id="42" name="组合 111"/>
            <p:cNvGrpSpPr>
              <a:grpSpLocks/>
            </p:cNvGrpSpPr>
            <p:nvPr/>
          </p:nvGrpSpPr>
          <p:grpSpPr bwMode="auto">
            <a:xfrm>
              <a:off x="1952639" y="428628"/>
              <a:ext cx="285752" cy="3286148"/>
              <a:chOff x="0" y="0"/>
              <a:chExt cx="285752" cy="3286148"/>
            </a:xfrm>
          </p:grpSpPr>
          <p:sp>
            <p:nvSpPr>
              <p:cNvPr id="43" name="右箭头 75"/>
              <p:cNvSpPr>
                <a:spLocks noChangeArrowheads="1"/>
              </p:cNvSpPr>
              <p:nvPr/>
            </p:nvSpPr>
            <p:spPr bwMode="auto">
              <a:xfrm>
                <a:off x="0" y="0"/>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sp>
            <p:nvSpPr>
              <p:cNvPr id="44" name="右箭头 76"/>
              <p:cNvSpPr>
                <a:spLocks noChangeArrowheads="1"/>
              </p:cNvSpPr>
              <p:nvPr/>
            </p:nvSpPr>
            <p:spPr bwMode="auto">
              <a:xfrm>
                <a:off x="0" y="750099"/>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sp>
            <p:nvSpPr>
              <p:cNvPr id="45" name="右箭头 77"/>
              <p:cNvSpPr>
                <a:spLocks noChangeArrowheads="1"/>
              </p:cNvSpPr>
              <p:nvPr/>
            </p:nvSpPr>
            <p:spPr bwMode="auto">
              <a:xfrm>
                <a:off x="0" y="1500198"/>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sp>
            <p:nvSpPr>
              <p:cNvPr id="46" name="右箭头 78"/>
              <p:cNvSpPr>
                <a:spLocks noChangeArrowheads="1"/>
              </p:cNvSpPr>
              <p:nvPr/>
            </p:nvSpPr>
            <p:spPr bwMode="auto">
              <a:xfrm>
                <a:off x="0" y="2250297"/>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sp>
            <p:nvSpPr>
              <p:cNvPr id="47" name="右箭头 81"/>
              <p:cNvSpPr>
                <a:spLocks noChangeArrowheads="1"/>
              </p:cNvSpPr>
              <p:nvPr/>
            </p:nvSpPr>
            <p:spPr bwMode="auto">
              <a:xfrm>
                <a:off x="0" y="3000396"/>
                <a:ext cx="285752" cy="285752"/>
              </a:xfrm>
              <a:prstGeom prst="rightArrow">
                <a:avLst>
                  <a:gd name="adj1" fmla="val 50000"/>
                  <a:gd name="adj2" fmla="val 50000"/>
                </a:avLst>
              </a:prstGeom>
              <a:gradFill rotWithShape="1">
                <a:gsLst>
                  <a:gs pos="0">
                    <a:srgbClr val="992F2B"/>
                  </a:gs>
                  <a:gs pos="79999">
                    <a:srgbClr val="C93D39"/>
                  </a:gs>
                  <a:gs pos="100000">
                    <a:srgbClr val="CD3A36"/>
                  </a:gs>
                </a:gsLst>
                <a:lin ang="5400000" scaled="1"/>
              </a:gradFill>
              <a:ln w="9525">
                <a:solidFill>
                  <a:schemeClr val="accent2"/>
                </a:solidFill>
                <a:miter lim="800000"/>
                <a:headEnd/>
                <a:tailEnd/>
              </a:ln>
            </p:spPr>
            <p:txBody>
              <a:bodyPr anchor="ctr"/>
              <a:lstStyle/>
              <a:p>
                <a:pPr algn="ctr"/>
                <a:endParaRPr lang="zh-CN" altLang="en-US" sz="1350">
                  <a:solidFill>
                    <a:srgbClr val="FFFFFF"/>
                  </a:solidFill>
                  <a:latin typeface="宋体" pitchFamily="2" charset="-122"/>
                  <a:sym typeface="宋体" pitchFamily="2" charset="-122"/>
                </a:endParaRPr>
              </a:p>
            </p:txBody>
          </p:sp>
        </p:grpSp>
      </p:grpSp>
      <p:graphicFrame>
        <p:nvGraphicFramePr>
          <p:cNvPr id="66" name="Group 67"/>
          <p:cNvGraphicFramePr>
            <a:graphicFrameLocks noGrp="1"/>
          </p:cNvGraphicFramePr>
          <p:nvPr>
            <p:extLst>
              <p:ext uri="{D42A27DB-BD31-4B8C-83A1-F6EECF244321}">
                <p14:modId xmlns:p14="http://schemas.microsoft.com/office/powerpoint/2010/main" val="1186519397"/>
              </p:ext>
            </p:extLst>
          </p:nvPr>
        </p:nvGraphicFramePr>
        <p:xfrm>
          <a:off x="3776005" y="1723735"/>
          <a:ext cx="1026114" cy="1446213"/>
        </p:xfrm>
        <a:graphic>
          <a:graphicData uri="http://schemas.openxmlformats.org/drawingml/2006/table">
            <a:tbl>
              <a:tblPr/>
              <a:tblGrid>
                <a:gridCol w="1026114"/>
              </a:tblGrid>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部门（分院）手续办理</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79388">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学生离校校验</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单个学生离校单办理</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单个学生离校单删除</a:t>
                      </a:r>
                      <a:endParaRPr kumimoji="0" lang="zh-CN" alt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67" name="Group 91"/>
          <p:cNvGraphicFramePr>
            <a:graphicFrameLocks noGrp="1"/>
          </p:cNvGraphicFramePr>
          <p:nvPr>
            <p:extLst>
              <p:ext uri="{D42A27DB-BD31-4B8C-83A1-F6EECF244321}">
                <p14:modId xmlns:p14="http://schemas.microsoft.com/office/powerpoint/2010/main" val="2426522303"/>
              </p:ext>
            </p:extLst>
          </p:nvPr>
        </p:nvGraphicFramePr>
        <p:xfrm>
          <a:off x="4464945" y="3803245"/>
          <a:ext cx="803672" cy="866775"/>
        </p:xfrm>
        <a:graphic>
          <a:graphicData uri="http://schemas.openxmlformats.org/drawingml/2006/table">
            <a:tbl>
              <a:tblPr/>
              <a:tblGrid>
                <a:gridCol w="803672"/>
              </a:tblGrid>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rPr>
                        <a:t>用户、权限管理</a:t>
                      </a:r>
                      <a:endParaRPr kumimoji="0" lang="zh-CN"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rPr>
                        <a:t>基础数据维护</a:t>
                      </a:r>
                      <a:endParaRPr kumimoji="0" lang="zh-CN"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9050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rPr>
                        <a:t>系统设置</a:t>
                      </a:r>
                      <a:endParaRPr kumimoji="0" lang="zh-CN"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7145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kern="1200" cap="none" normalizeH="0" baseline="0" dirty="0" smtClean="0">
                          <a:ln>
                            <a:noFill/>
                          </a:ln>
                          <a:solidFill>
                            <a:srgbClr val="E37D31"/>
                          </a:solidFill>
                          <a:effectLst/>
                          <a:latin typeface="微软雅黑" pitchFamily="34" charset="-122"/>
                          <a:ea typeface="微软雅黑" pitchFamily="34" charset="-122"/>
                          <a:cs typeface="+mn-cs"/>
                          <a:sym typeface="微软雅黑" pitchFamily="34" charset="-122"/>
                        </a:rPr>
                        <a:t>操作日志查询</a:t>
                      </a: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68" name="Group 96"/>
          <p:cNvGraphicFramePr>
            <a:graphicFrameLocks noGrp="1"/>
          </p:cNvGraphicFramePr>
          <p:nvPr>
            <p:extLst>
              <p:ext uri="{D42A27DB-BD31-4B8C-83A1-F6EECF244321}">
                <p14:modId xmlns:p14="http://schemas.microsoft.com/office/powerpoint/2010/main" val="841876192"/>
              </p:ext>
            </p:extLst>
          </p:nvPr>
        </p:nvGraphicFramePr>
        <p:xfrm>
          <a:off x="2775873" y="1652297"/>
          <a:ext cx="1000132" cy="1681163"/>
        </p:xfrm>
        <a:graphic>
          <a:graphicData uri="http://schemas.openxmlformats.org/drawingml/2006/table">
            <a:tbl>
              <a:tblPr/>
              <a:tblGrid>
                <a:gridCol w="1000132"/>
              </a:tblGrid>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rPr>
                        <a:t>离校项目设置</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rPr>
                        <a:t>办理流程设置</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rPr>
                        <a:t>打印方式设置</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rPr>
                        <a:t>新闻发布管理</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rPr>
                        <a:t>文件上传管理</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r h="147638">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endParaRPr kumimoji="0" lang="zh-CN" altLang="en-US" sz="900" b="1" i="0" u="none" strike="noStrike" cap="none" normalizeH="0" baseline="0" dirty="0" smtClean="0">
                        <a:ln>
                          <a:noFill/>
                        </a:ln>
                        <a:solidFill>
                          <a:srgbClr val="E36C09"/>
                        </a:solidFill>
                        <a:effectLst/>
                        <a:latin typeface="微软雅黑" pitchFamily="34" charset="-122"/>
                        <a:ea typeface="微软雅黑" pitchFamily="34" charset="-122"/>
                        <a:sym typeface="宋体" pitchFamily="2"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graphicFrame>
        <p:nvGraphicFramePr>
          <p:cNvPr id="69" name="Group 109"/>
          <p:cNvGraphicFramePr>
            <a:graphicFrameLocks noGrp="1"/>
          </p:cNvGraphicFramePr>
          <p:nvPr>
            <p:extLst>
              <p:ext uri="{D42A27DB-BD31-4B8C-83A1-F6EECF244321}">
                <p14:modId xmlns:p14="http://schemas.microsoft.com/office/powerpoint/2010/main" val="514236512"/>
              </p:ext>
            </p:extLst>
          </p:nvPr>
        </p:nvGraphicFramePr>
        <p:xfrm>
          <a:off x="4847575" y="1866611"/>
          <a:ext cx="1009763" cy="928694"/>
        </p:xfrm>
        <a:graphic>
          <a:graphicData uri="http://schemas.openxmlformats.org/drawingml/2006/table">
            <a:tbl>
              <a:tblPr/>
              <a:tblGrid>
                <a:gridCol w="1009763"/>
              </a:tblGrid>
              <a:tr h="425980">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rPr>
                        <a:t>学生离校单查看</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522" marB="0" anchor="ctr" horzOverflow="overflow">
                    <a:lnL>
                      <a:noFill/>
                    </a:lnL>
                    <a:lnR>
                      <a:noFill/>
                    </a:lnR>
                    <a:lnT>
                      <a:noFill/>
                    </a:lnT>
                    <a:lnB>
                      <a:noFill/>
                    </a:lnB>
                    <a:lnTlToBr>
                      <a:noFill/>
                    </a:lnTlToBr>
                    <a:lnBlToTr>
                      <a:noFill/>
                    </a:lnBlToTr>
                    <a:noFill/>
                  </a:tcPr>
                </a:tc>
              </a:tr>
              <a:tr h="251357">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rPr>
                        <a:t>常见问题解答</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522" marB="0" anchor="ctr" horzOverflow="overflow">
                    <a:lnL>
                      <a:noFill/>
                    </a:lnL>
                    <a:lnR>
                      <a:noFill/>
                    </a:lnR>
                    <a:lnT>
                      <a:noFill/>
                    </a:lnT>
                    <a:lnB>
                      <a:noFill/>
                    </a:lnB>
                    <a:lnTlToBr>
                      <a:noFill/>
                    </a:lnTlToBr>
                    <a:lnBlToTr>
                      <a:noFill/>
                    </a:lnBlToTr>
                    <a:noFill/>
                  </a:tcPr>
                </a:tc>
              </a:tr>
              <a:tr h="251357">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rPr>
                        <a:t>在线咨询</a:t>
                      </a:r>
                      <a:endParaRPr kumimoji="0" lang="zh-CN" sz="1000" b="1" i="0" u="none" strike="noStrike" cap="none" normalizeH="0" baseline="0" dirty="0" smtClean="0">
                        <a:ln>
                          <a:noFill/>
                        </a:ln>
                        <a:solidFill>
                          <a:schemeClr val="bg1"/>
                        </a:solidFill>
                        <a:effectLst/>
                        <a:latin typeface="微软雅黑" pitchFamily="34" charset="-122"/>
                        <a:ea typeface="微软雅黑" pitchFamily="34" charset="-122"/>
                        <a:sym typeface="微软雅黑" pitchFamily="34" charset="-122"/>
                      </a:endParaRPr>
                    </a:p>
                  </a:txBody>
                  <a:tcPr marL="7144" marR="7144" marT="9522" marB="0" anchor="ctr" horzOverflow="overflow">
                    <a:lnL>
                      <a:noFill/>
                    </a:lnL>
                    <a:lnR>
                      <a:noFill/>
                    </a:lnR>
                    <a:lnT>
                      <a:noFill/>
                    </a:lnT>
                    <a:lnB>
                      <a:noFill/>
                    </a:lnB>
                    <a:lnTlToBr>
                      <a:noFill/>
                    </a:lnTlToBr>
                    <a:lnBlToTr>
                      <a:noFill/>
                    </a:lnBlToTr>
                    <a:noFill/>
                  </a:tcPr>
                </a:tc>
              </a:tr>
            </a:tbl>
          </a:graphicData>
        </a:graphic>
      </p:graphicFrame>
      <p:pic>
        <p:nvPicPr>
          <p:cNvPr id="70"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5352" y="3556068"/>
            <a:ext cx="60364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1" name="Group 67"/>
          <p:cNvGraphicFramePr>
            <a:graphicFrameLocks noGrp="1"/>
          </p:cNvGraphicFramePr>
          <p:nvPr>
            <p:extLst>
              <p:ext uri="{D42A27DB-BD31-4B8C-83A1-F6EECF244321}">
                <p14:modId xmlns:p14="http://schemas.microsoft.com/office/powerpoint/2010/main" val="894601996"/>
              </p:ext>
            </p:extLst>
          </p:nvPr>
        </p:nvGraphicFramePr>
        <p:xfrm>
          <a:off x="3252963" y="3827068"/>
          <a:ext cx="1026114" cy="790575"/>
        </p:xfrm>
        <a:graphic>
          <a:graphicData uri="http://schemas.openxmlformats.org/drawingml/2006/table">
            <a:tbl>
              <a:tblPr/>
              <a:tblGrid>
                <a:gridCol w="1026114"/>
              </a:tblGrid>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学生办理情况统计</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30670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离校项目审核结果统计</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r h="161925">
                <a:tc>
                  <a:txBody>
                    <a:bodyPr/>
                    <a:lstStyle/>
                    <a:p>
                      <a:pPr marL="0" marR="0" lvl="0" indent="0" algn="l" defTabSz="914400" rtl="0" eaLnBrk="1" fontAlgn="ctr" latinLnBrk="0" hangingPunct="1">
                        <a:lnSpc>
                          <a:spcPct val="100000"/>
                        </a:lnSpc>
                        <a:spcBef>
                          <a:spcPct val="0"/>
                        </a:spcBef>
                        <a:spcAft>
                          <a:spcPct val="0"/>
                        </a:spcAft>
                        <a:buClrTx/>
                        <a:buSzTx/>
                        <a:buFont typeface="Arial" pitchFamily="34" charset="0"/>
                        <a:buNone/>
                        <a:tabLst/>
                      </a:pPr>
                      <a:r>
                        <a:rPr kumimoji="0" lang="zh-CN" altLang="en-US"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rPr>
                        <a:t>离校进度查询</a:t>
                      </a:r>
                      <a:endParaRPr kumimoji="0" lang="zh-CN" sz="1000" b="1" i="0" u="none" strike="noStrike" cap="none" normalizeH="0" baseline="0" dirty="0" smtClean="0">
                        <a:ln>
                          <a:noFill/>
                        </a:ln>
                        <a:solidFill>
                          <a:srgbClr val="E37D31"/>
                        </a:solidFill>
                        <a:effectLst/>
                        <a:latin typeface="微软雅黑" pitchFamily="34" charset="-122"/>
                        <a:ea typeface="微软雅黑" pitchFamily="34" charset="-122"/>
                        <a:sym typeface="微软雅黑" pitchFamily="34" charset="-122"/>
                      </a:endParaRPr>
                    </a:p>
                  </a:txBody>
                  <a:tcPr marL="7144" marR="7144" marT="9525" marB="0" anchor="ctr" horzOverflow="overflow">
                    <a:lnL>
                      <a:noFill/>
                    </a:lnL>
                    <a:lnR>
                      <a:noFill/>
                    </a:lnR>
                    <a:lnT>
                      <a:noFill/>
                    </a:lnT>
                    <a:lnB>
                      <a:noFill/>
                    </a:lnB>
                    <a:lnTlToBr>
                      <a:noFill/>
                    </a:lnTlToBr>
                    <a:lnBlToTr>
                      <a:noFill/>
                    </a:lnBlToTr>
                    <a:noFill/>
                  </a:tcPr>
                </a:tc>
              </a:tr>
            </a:tbl>
          </a:graphicData>
        </a:graphic>
      </p:graphicFrame>
      <p:sp>
        <p:nvSpPr>
          <p:cNvPr id="72" name="圆角矩形 71"/>
          <p:cNvSpPr/>
          <p:nvPr/>
        </p:nvSpPr>
        <p:spPr>
          <a:xfrm>
            <a:off x="7092280" y="915566"/>
            <a:ext cx="1501196" cy="4005751"/>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矩形 72"/>
          <p:cNvSpPr/>
          <p:nvPr/>
        </p:nvSpPr>
        <p:spPr>
          <a:xfrm>
            <a:off x="7229562" y="1157172"/>
            <a:ext cx="1324018" cy="307777"/>
          </a:xfrm>
          <a:prstGeom prst="rect">
            <a:avLst/>
          </a:prstGeom>
        </p:spPr>
        <p:txBody>
          <a:bodyPr wrap="square">
            <a:spAutoFit/>
          </a:bodyPr>
          <a:lstStyle/>
          <a:p>
            <a:r>
              <a:rPr lang="zh-CN" altLang="en-US" sz="1400" dirty="0">
                <a:latin typeface="黑体" pitchFamily="49" charset="-122"/>
                <a:ea typeface="黑体" pitchFamily="49" charset="-122"/>
              </a:rPr>
              <a:t>创新建设</a:t>
            </a:r>
            <a:r>
              <a:rPr lang="zh-CN" altLang="en-US" sz="1400" dirty="0" smtClean="0">
                <a:latin typeface="黑体" pitchFamily="49" charset="-122"/>
                <a:ea typeface="黑体" pitchFamily="49" charset="-122"/>
              </a:rPr>
              <a:t>思路</a:t>
            </a:r>
            <a:endParaRPr lang="zh-CN" altLang="en-US" sz="1400" dirty="0"/>
          </a:p>
        </p:txBody>
      </p:sp>
      <p:sp>
        <p:nvSpPr>
          <p:cNvPr id="74" name="左箭头 73"/>
          <p:cNvSpPr/>
          <p:nvPr/>
        </p:nvSpPr>
        <p:spPr>
          <a:xfrm>
            <a:off x="6936229" y="3077337"/>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矩形 74"/>
          <p:cNvSpPr/>
          <p:nvPr/>
        </p:nvSpPr>
        <p:spPr>
          <a:xfrm>
            <a:off x="7084497" y="3067200"/>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校企平台联动系统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76" name="左箭头 75"/>
          <p:cNvSpPr/>
          <p:nvPr/>
        </p:nvSpPr>
        <p:spPr>
          <a:xfrm>
            <a:off x="6931578" y="3869580"/>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矩形 76"/>
          <p:cNvSpPr/>
          <p:nvPr/>
        </p:nvSpPr>
        <p:spPr>
          <a:xfrm>
            <a:off x="7079846" y="3859443"/>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物联网、人联网</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78" name="左箭头 77"/>
          <p:cNvSpPr/>
          <p:nvPr/>
        </p:nvSpPr>
        <p:spPr>
          <a:xfrm>
            <a:off x="6940259" y="2255672"/>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nvSpPr>
        <p:spPr>
          <a:xfrm>
            <a:off x="7088527" y="2245535"/>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数据采集分析系统</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80" name="左箭头 79"/>
          <p:cNvSpPr/>
          <p:nvPr/>
        </p:nvSpPr>
        <p:spPr>
          <a:xfrm>
            <a:off x="6931578" y="1590360"/>
            <a:ext cx="118153" cy="306587"/>
          </a:xfrm>
          <a:prstGeom prst="lef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矩形 80"/>
          <p:cNvSpPr/>
          <p:nvPr/>
        </p:nvSpPr>
        <p:spPr>
          <a:xfrm>
            <a:off x="7079846" y="1580223"/>
            <a:ext cx="1473734" cy="27932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smtClean="0">
                <a:solidFill>
                  <a:schemeClr val="tx1"/>
                </a:solidFill>
                <a:latin typeface="微软雅黑" panose="020B0503020204020204" pitchFamily="34" charset="-122"/>
                <a:ea typeface="微软雅黑" panose="020B0503020204020204" pitchFamily="34" charset="-122"/>
              </a:rPr>
              <a:t>数据通道建设</a:t>
            </a:r>
            <a:endParaRPr lang="zh-CN" altLang="en-US" sz="10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0608677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500" fill="hold"/>
                                        <p:tgtEl>
                                          <p:spTgt spid="37"/>
                                        </p:tgtEl>
                                        <p:attrNameLst>
                                          <p:attrName>ppt_x</p:attrName>
                                        </p:attrNameLst>
                                      </p:cBhvr>
                                      <p:tavLst>
                                        <p:tav tm="0">
                                          <p:val>
                                            <p:strVal val="0-#ppt_w/2"/>
                                          </p:val>
                                        </p:tav>
                                        <p:tav tm="100000">
                                          <p:val>
                                            <p:strVal val="#ppt_x"/>
                                          </p:val>
                                        </p:tav>
                                      </p:tavLst>
                                    </p:anim>
                                    <p:anim calcmode="lin" valueType="num">
                                      <p:cBhvr additive="base">
                                        <p:cTn id="16" dur="500" fill="hold"/>
                                        <p:tgtEl>
                                          <p:spTgt spid="37"/>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500" fill="hold"/>
                                        <p:tgtEl>
                                          <p:spTgt spid="40"/>
                                        </p:tgtEl>
                                        <p:attrNameLst>
                                          <p:attrName>ppt_x</p:attrName>
                                        </p:attrNameLst>
                                      </p:cBhvr>
                                      <p:tavLst>
                                        <p:tav tm="0">
                                          <p:val>
                                            <p:strVal val="0-#ppt_w/2"/>
                                          </p:val>
                                        </p:tav>
                                        <p:tav tm="100000">
                                          <p:val>
                                            <p:strVal val="#ppt_x"/>
                                          </p:val>
                                        </p:tav>
                                      </p:tavLst>
                                    </p:anim>
                                    <p:anim calcmode="lin" valueType="num">
                                      <p:cBhvr additive="base">
                                        <p:cTn id="20" dur="500" fill="hold"/>
                                        <p:tgtEl>
                                          <p:spTgt spid="40"/>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66"/>
                                        </p:tgtEl>
                                        <p:attrNameLst>
                                          <p:attrName>style.visibility</p:attrName>
                                        </p:attrNameLst>
                                      </p:cBhvr>
                                      <p:to>
                                        <p:strVal val="visible"/>
                                      </p:to>
                                    </p:set>
                                    <p:anim calcmode="lin" valueType="num">
                                      <p:cBhvr additive="base">
                                        <p:cTn id="23" dur="500" fill="hold"/>
                                        <p:tgtEl>
                                          <p:spTgt spid="66"/>
                                        </p:tgtEl>
                                        <p:attrNameLst>
                                          <p:attrName>ppt_x</p:attrName>
                                        </p:attrNameLst>
                                      </p:cBhvr>
                                      <p:tavLst>
                                        <p:tav tm="0">
                                          <p:val>
                                            <p:strVal val="0-#ppt_w/2"/>
                                          </p:val>
                                        </p:tav>
                                        <p:tav tm="100000">
                                          <p:val>
                                            <p:strVal val="#ppt_x"/>
                                          </p:val>
                                        </p:tav>
                                      </p:tavLst>
                                    </p:anim>
                                    <p:anim calcmode="lin" valueType="num">
                                      <p:cBhvr additive="base">
                                        <p:cTn id="24" dur="500" fill="hold"/>
                                        <p:tgtEl>
                                          <p:spTgt spid="66"/>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67"/>
                                        </p:tgtEl>
                                        <p:attrNameLst>
                                          <p:attrName>style.visibility</p:attrName>
                                        </p:attrNameLst>
                                      </p:cBhvr>
                                      <p:to>
                                        <p:strVal val="visible"/>
                                      </p:to>
                                    </p:set>
                                    <p:anim calcmode="lin" valueType="num">
                                      <p:cBhvr additive="base">
                                        <p:cTn id="27" dur="500" fill="hold"/>
                                        <p:tgtEl>
                                          <p:spTgt spid="67"/>
                                        </p:tgtEl>
                                        <p:attrNameLst>
                                          <p:attrName>ppt_x</p:attrName>
                                        </p:attrNameLst>
                                      </p:cBhvr>
                                      <p:tavLst>
                                        <p:tav tm="0">
                                          <p:val>
                                            <p:strVal val="0-#ppt_w/2"/>
                                          </p:val>
                                        </p:tav>
                                        <p:tav tm="100000">
                                          <p:val>
                                            <p:strVal val="#ppt_x"/>
                                          </p:val>
                                        </p:tav>
                                      </p:tavLst>
                                    </p:anim>
                                    <p:anim calcmode="lin" valueType="num">
                                      <p:cBhvr additive="base">
                                        <p:cTn id="28" dur="500" fill="hold"/>
                                        <p:tgtEl>
                                          <p:spTgt spid="67"/>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68"/>
                                        </p:tgtEl>
                                        <p:attrNameLst>
                                          <p:attrName>style.visibility</p:attrName>
                                        </p:attrNameLst>
                                      </p:cBhvr>
                                      <p:to>
                                        <p:strVal val="visible"/>
                                      </p:to>
                                    </p:set>
                                    <p:anim calcmode="lin" valueType="num">
                                      <p:cBhvr additive="base">
                                        <p:cTn id="31" dur="500" fill="hold"/>
                                        <p:tgtEl>
                                          <p:spTgt spid="68"/>
                                        </p:tgtEl>
                                        <p:attrNameLst>
                                          <p:attrName>ppt_x</p:attrName>
                                        </p:attrNameLst>
                                      </p:cBhvr>
                                      <p:tavLst>
                                        <p:tav tm="0">
                                          <p:val>
                                            <p:strVal val="0-#ppt_w/2"/>
                                          </p:val>
                                        </p:tav>
                                        <p:tav tm="100000">
                                          <p:val>
                                            <p:strVal val="#ppt_x"/>
                                          </p:val>
                                        </p:tav>
                                      </p:tavLst>
                                    </p:anim>
                                    <p:anim calcmode="lin" valueType="num">
                                      <p:cBhvr additive="base">
                                        <p:cTn id="32" dur="500" fill="hold"/>
                                        <p:tgtEl>
                                          <p:spTgt spid="68"/>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69"/>
                                        </p:tgtEl>
                                        <p:attrNameLst>
                                          <p:attrName>style.visibility</p:attrName>
                                        </p:attrNameLst>
                                      </p:cBhvr>
                                      <p:to>
                                        <p:strVal val="visible"/>
                                      </p:to>
                                    </p:set>
                                    <p:anim calcmode="lin" valueType="num">
                                      <p:cBhvr additive="base">
                                        <p:cTn id="35" dur="500" fill="hold"/>
                                        <p:tgtEl>
                                          <p:spTgt spid="69"/>
                                        </p:tgtEl>
                                        <p:attrNameLst>
                                          <p:attrName>ppt_x</p:attrName>
                                        </p:attrNameLst>
                                      </p:cBhvr>
                                      <p:tavLst>
                                        <p:tav tm="0">
                                          <p:val>
                                            <p:strVal val="0-#ppt_w/2"/>
                                          </p:val>
                                        </p:tav>
                                        <p:tav tm="100000">
                                          <p:val>
                                            <p:strVal val="#ppt_x"/>
                                          </p:val>
                                        </p:tav>
                                      </p:tavLst>
                                    </p:anim>
                                    <p:anim calcmode="lin" valueType="num">
                                      <p:cBhvr additive="base">
                                        <p:cTn id="36" dur="500" fill="hold"/>
                                        <p:tgtEl>
                                          <p:spTgt spid="69"/>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70"/>
                                        </p:tgtEl>
                                        <p:attrNameLst>
                                          <p:attrName>style.visibility</p:attrName>
                                        </p:attrNameLst>
                                      </p:cBhvr>
                                      <p:to>
                                        <p:strVal val="visible"/>
                                      </p:to>
                                    </p:set>
                                    <p:anim calcmode="lin" valueType="num">
                                      <p:cBhvr additive="base">
                                        <p:cTn id="39" dur="500" fill="hold"/>
                                        <p:tgtEl>
                                          <p:spTgt spid="70"/>
                                        </p:tgtEl>
                                        <p:attrNameLst>
                                          <p:attrName>ppt_x</p:attrName>
                                        </p:attrNameLst>
                                      </p:cBhvr>
                                      <p:tavLst>
                                        <p:tav tm="0">
                                          <p:val>
                                            <p:strVal val="0-#ppt_w/2"/>
                                          </p:val>
                                        </p:tav>
                                        <p:tav tm="100000">
                                          <p:val>
                                            <p:strVal val="#ppt_x"/>
                                          </p:val>
                                        </p:tav>
                                      </p:tavLst>
                                    </p:anim>
                                    <p:anim calcmode="lin" valueType="num">
                                      <p:cBhvr additive="base">
                                        <p:cTn id="40" dur="500" fill="hold"/>
                                        <p:tgtEl>
                                          <p:spTgt spid="70"/>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71"/>
                                        </p:tgtEl>
                                        <p:attrNameLst>
                                          <p:attrName>style.visibility</p:attrName>
                                        </p:attrNameLst>
                                      </p:cBhvr>
                                      <p:to>
                                        <p:strVal val="visible"/>
                                      </p:to>
                                    </p:set>
                                    <p:anim calcmode="lin" valueType="num">
                                      <p:cBhvr additive="base">
                                        <p:cTn id="43" dur="500" fill="hold"/>
                                        <p:tgtEl>
                                          <p:spTgt spid="71"/>
                                        </p:tgtEl>
                                        <p:attrNameLst>
                                          <p:attrName>ppt_x</p:attrName>
                                        </p:attrNameLst>
                                      </p:cBhvr>
                                      <p:tavLst>
                                        <p:tav tm="0">
                                          <p:val>
                                            <p:strVal val="0-#ppt_w/2"/>
                                          </p:val>
                                        </p:tav>
                                        <p:tav tm="100000">
                                          <p:val>
                                            <p:strVal val="#ppt_x"/>
                                          </p:val>
                                        </p:tav>
                                      </p:tavLst>
                                    </p:anim>
                                    <p:anim calcmode="lin" valueType="num">
                                      <p:cBhvr additive="base">
                                        <p:cTn id="44" dur="500" fill="hold"/>
                                        <p:tgtEl>
                                          <p:spTgt spid="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35680" y="189476"/>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（十）创新校园云</a:t>
            </a:r>
            <a:endParaRPr lang="zh-CN" altLang="en-US" sz="1400" b="0" dirty="0">
              <a:latin typeface="微软雅黑" panose="020B0503020204020204" pitchFamily="34" charset="-122"/>
              <a:ea typeface="微软雅黑" panose="020B0503020204020204" pitchFamily="34" charset="-122"/>
            </a:endParaRPr>
          </a:p>
        </p:txBody>
      </p:sp>
      <p:sp>
        <p:nvSpPr>
          <p:cNvPr id="4" name="圆角矩形 3"/>
          <p:cNvSpPr/>
          <p:nvPr/>
        </p:nvSpPr>
        <p:spPr bwMode="auto">
          <a:xfrm>
            <a:off x="1330515" y="1065808"/>
            <a:ext cx="1350620" cy="432198"/>
          </a:xfrm>
          <a:prstGeom prst="roundRect">
            <a:avLst/>
          </a:prstGeom>
          <a:solidFill>
            <a:srgbClr val="92D050"/>
          </a:solidFill>
          <a:ln w="9525" cap="flat" cmpd="sng" algn="ctr">
            <a:noFill/>
            <a:prstDash val="solid"/>
            <a:round/>
            <a:headEnd type="none" w="med" len="med"/>
            <a:tailEnd type="none" w="med" len="med"/>
          </a:ln>
          <a:effectLst>
            <a:outerShdw blurRad="50800" dist="127000" dir="2700000" algn="t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anchor="ctr"/>
          <a:lstStyle/>
          <a:p>
            <a:pPr algn="ctr">
              <a:defRPr/>
            </a:pPr>
            <a:r>
              <a:rPr lang="zh-CN" altLang="en-US" sz="900" b="1" dirty="0" smtClean="0">
                <a:solidFill>
                  <a:schemeClr val="bg1"/>
                </a:solidFill>
                <a:ea typeface="微软雅黑" pitchFamily="34" charset="-122"/>
              </a:rPr>
              <a:t>广播电视大学</a:t>
            </a:r>
            <a:endParaRPr lang="zh-CN" altLang="en-US" sz="900" b="1" dirty="0">
              <a:solidFill>
                <a:schemeClr val="bg1"/>
              </a:solidFill>
              <a:ea typeface="微软雅黑" pitchFamily="34" charset="-122"/>
            </a:endParaRPr>
          </a:p>
        </p:txBody>
      </p:sp>
      <p:sp>
        <p:nvSpPr>
          <p:cNvPr id="5" name="圆角矩形 4"/>
          <p:cNvSpPr/>
          <p:nvPr/>
        </p:nvSpPr>
        <p:spPr bwMode="auto">
          <a:xfrm>
            <a:off x="6218529" y="4389160"/>
            <a:ext cx="1644359" cy="432198"/>
          </a:xfrm>
          <a:prstGeom prst="roundRect">
            <a:avLst/>
          </a:prstGeom>
          <a:solidFill>
            <a:srgbClr val="92D050"/>
          </a:solidFill>
          <a:ln w="9525" cap="flat" cmpd="sng" algn="ctr">
            <a:noFill/>
            <a:prstDash val="solid"/>
            <a:round/>
            <a:headEnd type="none" w="med" len="med"/>
            <a:tailEnd type="none" w="med" len="med"/>
          </a:ln>
          <a:effectLst>
            <a:outerShdw blurRad="50800" dist="127000" dir="2700000" algn="t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anchor="ctr"/>
          <a:lstStyle/>
          <a:p>
            <a:pPr algn="ctr">
              <a:defRPr/>
            </a:pPr>
            <a:r>
              <a:rPr lang="zh-CN" altLang="en-US" sz="900" b="1" dirty="0">
                <a:solidFill>
                  <a:schemeClr val="bg1"/>
                </a:solidFill>
                <a:ea typeface="微软雅黑" pitchFamily="34" charset="-122"/>
              </a:rPr>
              <a:t>教育管理单位（数据交换）</a:t>
            </a:r>
          </a:p>
        </p:txBody>
      </p:sp>
      <p:sp>
        <p:nvSpPr>
          <p:cNvPr id="6" name="圆角矩形 5"/>
          <p:cNvSpPr/>
          <p:nvPr/>
        </p:nvSpPr>
        <p:spPr bwMode="auto">
          <a:xfrm>
            <a:off x="1223628" y="2937916"/>
            <a:ext cx="1350620" cy="432198"/>
          </a:xfrm>
          <a:prstGeom prst="roundRect">
            <a:avLst/>
          </a:prstGeom>
          <a:solidFill>
            <a:srgbClr val="92D050"/>
          </a:solidFill>
          <a:ln w="9525" cap="flat" cmpd="sng" algn="ctr">
            <a:noFill/>
            <a:prstDash val="solid"/>
            <a:round/>
            <a:headEnd type="none" w="med" len="med"/>
            <a:tailEnd type="none" w="med" len="med"/>
          </a:ln>
          <a:effectLst>
            <a:outerShdw blurRad="50800" dist="127000" dir="2700000" algn="t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anchor="ctr"/>
          <a:lstStyle/>
          <a:p>
            <a:pPr algn="ctr">
              <a:defRPr/>
            </a:pPr>
            <a:r>
              <a:rPr lang="zh-CN" altLang="en-US" sz="900" b="1" dirty="0" smtClean="0">
                <a:solidFill>
                  <a:schemeClr val="bg1"/>
                </a:solidFill>
                <a:ea typeface="微软雅黑" pitchFamily="34" charset="-122"/>
              </a:rPr>
              <a:t>职业学校</a:t>
            </a:r>
            <a:r>
              <a:rPr lang="en-US" altLang="zh-CN" sz="900" b="1" dirty="0" smtClean="0">
                <a:solidFill>
                  <a:schemeClr val="bg1"/>
                </a:solidFill>
                <a:ea typeface="微软雅黑" pitchFamily="34" charset="-122"/>
              </a:rPr>
              <a:t>1</a:t>
            </a:r>
            <a:endParaRPr lang="zh-CN" altLang="en-US" sz="900" b="1" dirty="0">
              <a:solidFill>
                <a:schemeClr val="bg1"/>
              </a:solidFill>
              <a:ea typeface="微软雅黑" pitchFamily="34" charset="-122"/>
            </a:endParaRPr>
          </a:p>
        </p:txBody>
      </p:sp>
      <p:sp>
        <p:nvSpPr>
          <p:cNvPr id="7" name="Freeform 3"/>
          <p:cNvSpPr>
            <a:spLocks/>
          </p:cNvSpPr>
          <p:nvPr/>
        </p:nvSpPr>
        <p:spPr bwMode="auto">
          <a:xfrm>
            <a:off x="5435203" y="2928838"/>
            <a:ext cx="2319338" cy="1466850"/>
          </a:xfrm>
          <a:custGeom>
            <a:avLst/>
            <a:gdLst>
              <a:gd name="T0" fmla="*/ 2147483646 w 1080"/>
              <a:gd name="T1" fmla="*/ 2147483646 h 791"/>
              <a:gd name="T2" fmla="*/ 2147483646 w 1080"/>
              <a:gd name="T3" fmla="*/ 2147483646 h 791"/>
              <a:gd name="T4" fmla="*/ 2147483646 w 1080"/>
              <a:gd name="T5" fmla="*/ 2147483646 h 791"/>
              <a:gd name="T6" fmla="*/ 2147483646 w 1080"/>
              <a:gd name="T7" fmla="*/ 2147483646 h 791"/>
              <a:gd name="T8" fmla="*/ 2147483646 w 1080"/>
              <a:gd name="T9" fmla="*/ 2147483646 h 791"/>
              <a:gd name="T10" fmla="*/ 2147483646 w 1080"/>
              <a:gd name="T11" fmla="*/ 2147483646 h 791"/>
              <a:gd name="T12" fmla="*/ 2147483646 w 1080"/>
              <a:gd name="T13" fmla="*/ 2147483646 h 791"/>
              <a:gd name="T14" fmla="*/ 2147483646 w 1080"/>
              <a:gd name="T15" fmla="*/ 2147483646 h 791"/>
              <a:gd name="T16" fmla="*/ 2147483646 w 1080"/>
              <a:gd name="T17" fmla="*/ 2147483646 h 791"/>
              <a:gd name="T18" fmla="*/ 2147483646 w 1080"/>
              <a:gd name="T19" fmla="*/ 2147483646 h 791"/>
              <a:gd name="T20" fmla="*/ 2147483646 w 1080"/>
              <a:gd name="T21" fmla="*/ 2147483646 h 791"/>
              <a:gd name="T22" fmla="*/ 2147483646 w 1080"/>
              <a:gd name="T23" fmla="*/ 2147483646 h 791"/>
              <a:gd name="T24" fmla="*/ 2147483646 w 1080"/>
              <a:gd name="T25" fmla="*/ 2147483646 h 791"/>
              <a:gd name="T26" fmla="*/ 2147483646 w 1080"/>
              <a:gd name="T27" fmla="*/ 2147483646 h 791"/>
              <a:gd name="T28" fmla="*/ 2147483646 w 1080"/>
              <a:gd name="T29" fmla="*/ 2147483646 h 791"/>
              <a:gd name="T30" fmla="*/ 2147483646 w 1080"/>
              <a:gd name="T31" fmla="*/ 2147483646 h 791"/>
              <a:gd name="T32" fmla="*/ 2147483646 w 1080"/>
              <a:gd name="T33" fmla="*/ 2147483646 h 791"/>
              <a:gd name="T34" fmla="*/ 2147483646 w 1080"/>
              <a:gd name="T35" fmla="*/ 2147483646 h 791"/>
              <a:gd name="T36" fmla="*/ 0 w 1080"/>
              <a:gd name="T37" fmla="*/ 2147483646 h 791"/>
              <a:gd name="T38" fmla="*/ 2147483646 w 1080"/>
              <a:gd name="T39" fmla="*/ 2147483646 h 791"/>
              <a:gd name="T40" fmla="*/ 2147483646 w 1080"/>
              <a:gd name="T41" fmla="*/ 2147483646 h 791"/>
              <a:gd name="T42" fmla="*/ 2147483646 w 1080"/>
              <a:gd name="T43" fmla="*/ 2147483646 h 791"/>
              <a:gd name="T44" fmla="*/ 2147483646 w 1080"/>
              <a:gd name="T45" fmla="*/ 2147483646 h 791"/>
              <a:gd name="T46" fmla="*/ 2147483646 w 1080"/>
              <a:gd name="T47" fmla="*/ 2147483646 h 791"/>
              <a:gd name="T48" fmla="*/ 2147483646 w 1080"/>
              <a:gd name="T49" fmla="*/ 2147483646 h 791"/>
              <a:gd name="T50" fmla="*/ 2147483646 w 1080"/>
              <a:gd name="T51" fmla="*/ 2147483646 h 791"/>
              <a:gd name="T52" fmla="*/ 2147483646 w 1080"/>
              <a:gd name="T53" fmla="*/ 2147483646 h 791"/>
              <a:gd name="T54" fmla="*/ 2147483646 w 1080"/>
              <a:gd name="T55" fmla="*/ 2147483646 h 791"/>
              <a:gd name="T56" fmla="*/ 2147483646 w 1080"/>
              <a:gd name="T57" fmla="*/ 2147483646 h 791"/>
              <a:gd name="T58" fmla="*/ 2147483646 w 1080"/>
              <a:gd name="T59" fmla="*/ 2147483646 h 791"/>
              <a:gd name="T60" fmla="*/ 2147483646 w 1080"/>
              <a:gd name="T61" fmla="*/ 2147483646 h 791"/>
              <a:gd name="T62" fmla="*/ 2147483646 w 1080"/>
              <a:gd name="T63" fmla="*/ 2147483646 h 791"/>
              <a:gd name="T64" fmla="*/ 2147483646 w 1080"/>
              <a:gd name="T65" fmla="*/ 2147483646 h 791"/>
              <a:gd name="T66" fmla="*/ 2147483646 w 1080"/>
              <a:gd name="T67" fmla="*/ 2147483646 h 791"/>
              <a:gd name="T68" fmla="*/ 2147483646 w 1080"/>
              <a:gd name="T69" fmla="*/ 2147483646 h 791"/>
              <a:gd name="T70" fmla="*/ 2147483646 w 1080"/>
              <a:gd name="T71" fmla="*/ 2147483646 h 791"/>
              <a:gd name="T72" fmla="*/ 2147483646 w 1080"/>
              <a:gd name="T73" fmla="*/ 2147483646 h 791"/>
              <a:gd name="T74" fmla="*/ 2147483646 w 1080"/>
              <a:gd name="T75" fmla="*/ 2147483646 h 791"/>
              <a:gd name="T76" fmla="*/ 2147483646 w 1080"/>
              <a:gd name="T77" fmla="*/ 2147483646 h 791"/>
              <a:gd name="T78" fmla="*/ 2147483646 w 1080"/>
              <a:gd name="T79" fmla="*/ 2147483646 h 791"/>
              <a:gd name="T80" fmla="*/ 2147483646 w 1080"/>
              <a:gd name="T81" fmla="*/ 2147483646 h 791"/>
              <a:gd name="T82" fmla="*/ 2147483646 w 1080"/>
              <a:gd name="T83" fmla="*/ 2147483646 h 791"/>
              <a:gd name="T84" fmla="*/ 2147483646 w 1080"/>
              <a:gd name="T85" fmla="*/ 2147483646 h 791"/>
              <a:gd name="T86" fmla="*/ 2147483646 w 1080"/>
              <a:gd name="T87" fmla="*/ 2147483646 h 791"/>
              <a:gd name="T88" fmla="*/ 2147483646 w 1080"/>
              <a:gd name="T89" fmla="*/ 2147483646 h 791"/>
              <a:gd name="T90" fmla="*/ 2147483646 w 1080"/>
              <a:gd name="T91" fmla="*/ 2147483646 h 791"/>
              <a:gd name="T92" fmla="*/ 2147483646 w 1080"/>
              <a:gd name="T93" fmla="*/ 2147483646 h 791"/>
              <a:gd name="T94" fmla="*/ 2147483646 w 1080"/>
              <a:gd name="T95" fmla="*/ 2147483646 h 7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80"/>
              <a:gd name="T145" fmla="*/ 0 h 791"/>
              <a:gd name="T146" fmla="*/ 1080 w 1080"/>
              <a:gd name="T147" fmla="*/ 791 h 7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80" h="791">
                <a:moveTo>
                  <a:pt x="1079" y="428"/>
                </a:moveTo>
                <a:lnTo>
                  <a:pt x="1076" y="417"/>
                </a:lnTo>
                <a:lnTo>
                  <a:pt x="1073" y="406"/>
                </a:lnTo>
                <a:lnTo>
                  <a:pt x="1069" y="395"/>
                </a:lnTo>
                <a:lnTo>
                  <a:pt x="1063" y="385"/>
                </a:lnTo>
                <a:lnTo>
                  <a:pt x="1056" y="375"/>
                </a:lnTo>
                <a:lnTo>
                  <a:pt x="1048" y="366"/>
                </a:lnTo>
                <a:lnTo>
                  <a:pt x="1038" y="358"/>
                </a:lnTo>
                <a:lnTo>
                  <a:pt x="1029" y="349"/>
                </a:lnTo>
                <a:lnTo>
                  <a:pt x="1030" y="344"/>
                </a:lnTo>
                <a:lnTo>
                  <a:pt x="1032" y="339"/>
                </a:lnTo>
                <a:lnTo>
                  <a:pt x="1033" y="332"/>
                </a:lnTo>
                <a:lnTo>
                  <a:pt x="1034" y="327"/>
                </a:lnTo>
                <a:lnTo>
                  <a:pt x="1034" y="320"/>
                </a:lnTo>
                <a:lnTo>
                  <a:pt x="1035" y="315"/>
                </a:lnTo>
                <a:lnTo>
                  <a:pt x="1035" y="308"/>
                </a:lnTo>
                <a:lnTo>
                  <a:pt x="1034" y="302"/>
                </a:lnTo>
                <a:lnTo>
                  <a:pt x="1027" y="271"/>
                </a:lnTo>
                <a:lnTo>
                  <a:pt x="1013" y="243"/>
                </a:lnTo>
                <a:lnTo>
                  <a:pt x="993" y="217"/>
                </a:lnTo>
                <a:lnTo>
                  <a:pt x="965" y="195"/>
                </a:lnTo>
                <a:lnTo>
                  <a:pt x="934" y="176"/>
                </a:lnTo>
                <a:lnTo>
                  <a:pt x="896" y="161"/>
                </a:lnTo>
                <a:lnTo>
                  <a:pt x="856" y="152"/>
                </a:lnTo>
                <a:lnTo>
                  <a:pt x="812" y="146"/>
                </a:lnTo>
                <a:lnTo>
                  <a:pt x="801" y="113"/>
                </a:lnTo>
                <a:lnTo>
                  <a:pt x="783" y="83"/>
                </a:lnTo>
                <a:lnTo>
                  <a:pt x="756" y="56"/>
                </a:lnTo>
                <a:lnTo>
                  <a:pt x="721" y="34"/>
                </a:lnTo>
                <a:lnTo>
                  <a:pt x="682" y="17"/>
                </a:lnTo>
                <a:lnTo>
                  <a:pt x="636" y="5"/>
                </a:lnTo>
                <a:lnTo>
                  <a:pt x="588" y="0"/>
                </a:lnTo>
                <a:lnTo>
                  <a:pt x="536" y="1"/>
                </a:lnTo>
                <a:lnTo>
                  <a:pt x="498" y="5"/>
                </a:lnTo>
                <a:lnTo>
                  <a:pt x="462" y="14"/>
                </a:lnTo>
                <a:lnTo>
                  <a:pt x="429" y="24"/>
                </a:lnTo>
                <a:lnTo>
                  <a:pt x="397" y="39"/>
                </a:lnTo>
                <a:lnTo>
                  <a:pt x="370" y="56"/>
                </a:lnTo>
                <a:lnTo>
                  <a:pt x="345" y="74"/>
                </a:lnTo>
                <a:lnTo>
                  <a:pt x="324" y="96"/>
                </a:lnTo>
                <a:lnTo>
                  <a:pt x="308" y="118"/>
                </a:lnTo>
                <a:lnTo>
                  <a:pt x="300" y="118"/>
                </a:lnTo>
                <a:lnTo>
                  <a:pt x="294" y="118"/>
                </a:lnTo>
                <a:lnTo>
                  <a:pt x="286" y="117"/>
                </a:lnTo>
                <a:lnTo>
                  <a:pt x="279" y="117"/>
                </a:lnTo>
                <a:lnTo>
                  <a:pt x="271" y="117"/>
                </a:lnTo>
                <a:lnTo>
                  <a:pt x="264" y="118"/>
                </a:lnTo>
                <a:lnTo>
                  <a:pt x="256" y="118"/>
                </a:lnTo>
                <a:lnTo>
                  <a:pt x="248" y="118"/>
                </a:lnTo>
                <a:lnTo>
                  <a:pt x="196" y="127"/>
                </a:lnTo>
                <a:lnTo>
                  <a:pt x="147" y="141"/>
                </a:lnTo>
                <a:lnTo>
                  <a:pt x="104" y="160"/>
                </a:lnTo>
                <a:lnTo>
                  <a:pt x="67" y="185"/>
                </a:lnTo>
                <a:lnTo>
                  <a:pt x="36" y="214"/>
                </a:lnTo>
                <a:lnTo>
                  <a:pt x="15" y="245"/>
                </a:lnTo>
                <a:lnTo>
                  <a:pt x="3" y="280"/>
                </a:lnTo>
                <a:lnTo>
                  <a:pt x="0" y="316"/>
                </a:lnTo>
                <a:lnTo>
                  <a:pt x="3" y="335"/>
                </a:lnTo>
                <a:lnTo>
                  <a:pt x="9" y="355"/>
                </a:lnTo>
                <a:lnTo>
                  <a:pt x="19" y="372"/>
                </a:lnTo>
                <a:lnTo>
                  <a:pt x="31" y="390"/>
                </a:lnTo>
                <a:lnTo>
                  <a:pt x="46" y="405"/>
                </a:lnTo>
                <a:lnTo>
                  <a:pt x="64" y="419"/>
                </a:lnTo>
                <a:lnTo>
                  <a:pt x="83" y="432"/>
                </a:lnTo>
                <a:lnTo>
                  <a:pt x="105" y="443"/>
                </a:lnTo>
                <a:lnTo>
                  <a:pt x="91" y="454"/>
                </a:lnTo>
                <a:lnTo>
                  <a:pt x="79" y="466"/>
                </a:lnTo>
                <a:lnTo>
                  <a:pt x="69" y="478"/>
                </a:lnTo>
                <a:lnTo>
                  <a:pt x="60" y="491"/>
                </a:lnTo>
                <a:lnTo>
                  <a:pt x="54" y="505"/>
                </a:lnTo>
                <a:lnTo>
                  <a:pt x="49" y="518"/>
                </a:lnTo>
                <a:lnTo>
                  <a:pt x="46" y="533"/>
                </a:lnTo>
                <a:lnTo>
                  <a:pt x="47" y="547"/>
                </a:lnTo>
                <a:lnTo>
                  <a:pt x="53" y="574"/>
                </a:lnTo>
                <a:lnTo>
                  <a:pt x="67" y="598"/>
                </a:lnTo>
                <a:lnTo>
                  <a:pt x="88" y="620"/>
                </a:lnTo>
                <a:lnTo>
                  <a:pt x="114" y="637"/>
                </a:lnTo>
                <a:lnTo>
                  <a:pt x="144" y="651"/>
                </a:lnTo>
                <a:lnTo>
                  <a:pt x="179" y="661"/>
                </a:lnTo>
                <a:lnTo>
                  <a:pt x="217" y="666"/>
                </a:lnTo>
                <a:lnTo>
                  <a:pt x="258" y="666"/>
                </a:lnTo>
                <a:lnTo>
                  <a:pt x="259" y="666"/>
                </a:lnTo>
                <a:lnTo>
                  <a:pt x="260" y="666"/>
                </a:lnTo>
                <a:lnTo>
                  <a:pt x="262" y="665"/>
                </a:lnTo>
                <a:lnTo>
                  <a:pt x="264" y="665"/>
                </a:lnTo>
                <a:lnTo>
                  <a:pt x="265" y="665"/>
                </a:lnTo>
                <a:lnTo>
                  <a:pt x="267" y="665"/>
                </a:lnTo>
                <a:lnTo>
                  <a:pt x="268" y="665"/>
                </a:lnTo>
                <a:lnTo>
                  <a:pt x="269" y="665"/>
                </a:lnTo>
                <a:lnTo>
                  <a:pt x="269" y="666"/>
                </a:lnTo>
                <a:lnTo>
                  <a:pt x="269" y="667"/>
                </a:lnTo>
                <a:lnTo>
                  <a:pt x="269" y="669"/>
                </a:lnTo>
                <a:lnTo>
                  <a:pt x="269" y="670"/>
                </a:lnTo>
                <a:lnTo>
                  <a:pt x="269" y="672"/>
                </a:lnTo>
                <a:lnTo>
                  <a:pt x="269" y="673"/>
                </a:lnTo>
                <a:lnTo>
                  <a:pt x="269" y="674"/>
                </a:lnTo>
                <a:lnTo>
                  <a:pt x="269" y="676"/>
                </a:lnTo>
                <a:lnTo>
                  <a:pt x="275" y="701"/>
                </a:lnTo>
                <a:lnTo>
                  <a:pt x="289" y="725"/>
                </a:lnTo>
                <a:lnTo>
                  <a:pt x="308" y="745"/>
                </a:lnTo>
                <a:lnTo>
                  <a:pt x="333" y="762"/>
                </a:lnTo>
                <a:lnTo>
                  <a:pt x="362" y="776"/>
                </a:lnTo>
                <a:lnTo>
                  <a:pt x="396" y="785"/>
                </a:lnTo>
                <a:lnTo>
                  <a:pt x="433" y="790"/>
                </a:lnTo>
                <a:lnTo>
                  <a:pt x="472" y="790"/>
                </a:lnTo>
                <a:lnTo>
                  <a:pt x="499" y="786"/>
                </a:lnTo>
                <a:lnTo>
                  <a:pt x="524" y="780"/>
                </a:lnTo>
                <a:lnTo>
                  <a:pt x="549" y="772"/>
                </a:lnTo>
                <a:lnTo>
                  <a:pt x="571" y="762"/>
                </a:lnTo>
                <a:lnTo>
                  <a:pt x="592" y="750"/>
                </a:lnTo>
                <a:lnTo>
                  <a:pt x="609" y="737"/>
                </a:lnTo>
                <a:lnTo>
                  <a:pt x="624" y="722"/>
                </a:lnTo>
                <a:lnTo>
                  <a:pt x="636" y="707"/>
                </a:lnTo>
                <a:lnTo>
                  <a:pt x="649" y="711"/>
                </a:lnTo>
                <a:lnTo>
                  <a:pt x="662" y="715"/>
                </a:lnTo>
                <a:lnTo>
                  <a:pt x="676" y="718"/>
                </a:lnTo>
                <a:lnTo>
                  <a:pt x="691" y="721"/>
                </a:lnTo>
                <a:lnTo>
                  <a:pt x="705" y="722"/>
                </a:lnTo>
                <a:lnTo>
                  <a:pt x="720" y="723"/>
                </a:lnTo>
                <a:lnTo>
                  <a:pt x="735" y="723"/>
                </a:lnTo>
                <a:lnTo>
                  <a:pt x="751" y="722"/>
                </a:lnTo>
                <a:lnTo>
                  <a:pt x="789" y="717"/>
                </a:lnTo>
                <a:lnTo>
                  <a:pt x="825" y="706"/>
                </a:lnTo>
                <a:lnTo>
                  <a:pt x="857" y="692"/>
                </a:lnTo>
                <a:lnTo>
                  <a:pt x="884" y="673"/>
                </a:lnTo>
                <a:lnTo>
                  <a:pt x="906" y="653"/>
                </a:lnTo>
                <a:lnTo>
                  <a:pt x="922" y="630"/>
                </a:lnTo>
                <a:lnTo>
                  <a:pt x="932" y="604"/>
                </a:lnTo>
                <a:lnTo>
                  <a:pt x="933" y="578"/>
                </a:lnTo>
                <a:lnTo>
                  <a:pt x="933" y="577"/>
                </a:lnTo>
                <a:lnTo>
                  <a:pt x="933" y="575"/>
                </a:lnTo>
                <a:lnTo>
                  <a:pt x="933" y="573"/>
                </a:lnTo>
                <a:lnTo>
                  <a:pt x="933" y="572"/>
                </a:lnTo>
                <a:lnTo>
                  <a:pt x="932" y="571"/>
                </a:lnTo>
                <a:lnTo>
                  <a:pt x="932" y="570"/>
                </a:lnTo>
                <a:lnTo>
                  <a:pt x="932" y="569"/>
                </a:lnTo>
                <a:lnTo>
                  <a:pt x="932" y="567"/>
                </a:lnTo>
                <a:lnTo>
                  <a:pt x="963" y="558"/>
                </a:lnTo>
                <a:lnTo>
                  <a:pt x="993" y="546"/>
                </a:lnTo>
                <a:lnTo>
                  <a:pt x="1019" y="532"/>
                </a:lnTo>
                <a:lnTo>
                  <a:pt x="1040" y="515"/>
                </a:lnTo>
                <a:lnTo>
                  <a:pt x="1058" y="495"/>
                </a:lnTo>
                <a:lnTo>
                  <a:pt x="1070" y="473"/>
                </a:lnTo>
                <a:lnTo>
                  <a:pt x="1077" y="452"/>
                </a:lnTo>
                <a:lnTo>
                  <a:pt x="1079" y="428"/>
                </a:lnTo>
              </a:path>
            </a:pathLst>
          </a:custGeom>
          <a:solidFill>
            <a:srgbClr val="777777"/>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zh-CN" altLang="en-US" sz="1350"/>
          </a:p>
        </p:txBody>
      </p:sp>
      <p:sp>
        <p:nvSpPr>
          <p:cNvPr id="8" name="Freeform 4"/>
          <p:cNvSpPr>
            <a:spLocks/>
          </p:cNvSpPr>
          <p:nvPr/>
        </p:nvSpPr>
        <p:spPr bwMode="auto">
          <a:xfrm>
            <a:off x="5439966" y="2882801"/>
            <a:ext cx="2314575" cy="1465263"/>
          </a:xfrm>
          <a:custGeom>
            <a:avLst/>
            <a:gdLst>
              <a:gd name="T0" fmla="*/ 2147483646 w 1078"/>
              <a:gd name="T1" fmla="*/ 2147483646 h 791"/>
              <a:gd name="T2" fmla="*/ 2147483646 w 1078"/>
              <a:gd name="T3" fmla="*/ 2147483646 h 791"/>
              <a:gd name="T4" fmla="*/ 2147483646 w 1078"/>
              <a:gd name="T5" fmla="*/ 2147483646 h 791"/>
              <a:gd name="T6" fmla="*/ 2147483646 w 1078"/>
              <a:gd name="T7" fmla="*/ 2147483646 h 791"/>
              <a:gd name="T8" fmla="*/ 2147483646 w 1078"/>
              <a:gd name="T9" fmla="*/ 2147483646 h 791"/>
              <a:gd name="T10" fmla="*/ 2147483646 w 1078"/>
              <a:gd name="T11" fmla="*/ 2147483646 h 791"/>
              <a:gd name="T12" fmla="*/ 2147483646 w 1078"/>
              <a:gd name="T13" fmla="*/ 2147483646 h 791"/>
              <a:gd name="T14" fmla="*/ 2147483646 w 1078"/>
              <a:gd name="T15" fmla="*/ 2147483646 h 791"/>
              <a:gd name="T16" fmla="*/ 2147483646 w 1078"/>
              <a:gd name="T17" fmla="*/ 2147483646 h 791"/>
              <a:gd name="T18" fmla="*/ 2147483646 w 1078"/>
              <a:gd name="T19" fmla="*/ 2147483646 h 791"/>
              <a:gd name="T20" fmla="*/ 2147483646 w 1078"/>
              <a:gd name="T21" fmla="*/ 0 h 791"/>
              <a:gd name="T22" fmla="*/ 2147483646 w 1078"/>
              <a:gd name="T23" fmla="*/ 2147483646 h 791"/>
              <a:gd name="T24" fmla="*/ 2147483646 w 1078"/>
              <a:gd name="T25" fmla="*/ 2147483646 h 791"/>
              <a:gd name="T26" fmla="*/ 2147483646 w 1078"/>
              <a:gd name="T27" fmla="*/ 2147483646 h 791"/>
              <a:gd name="T28" fmla="*/ 2147483646 w 1078"/>
              <a:gd name="T29" fmla="*/ 2147483646 h 791"/>
              <a:gd name="T30" fmla="*/ 2147483646 w 1078"/>
              <a:gd name="T31" fmla="*/ 2147483646 h 791"/>
              <a:gd name="T32" fmla="*/ 2147483646 w 1078"/>
              <a:gd name="T33" fmla="*/ 2147483646 h 791"/>
              <a:gd name="T34" fmla="*/ 2147483646 w 1078"/>
              <a:gd name="T35" fmla="*/ 2147483646 h 791"/>
              <a:gd name="T36" fmla="*/ 0 w 1078"/>
              <a:gd name="T37" fmla="*/ 2147483646 h 791"/>
              <a:gd name="T38" fmla="*/ 2147483646 w 1078"/>
              <a:gd name="T39" fmla="*/ 2147483646 h 791"/>
              <a:gd name="T40" fmla="*/ 2147483646 w 1078"/>
              <a:gd name="T41" fmla="*/ 2147483646 h 791"/>
              <a:gd name="T42" fmla="*/ 2147483646 w 1078"/>
              <a:gd name="T43" fmla="*/ 2147483646 h 791"/>
              <a:gd name="T44" fmla="*/ 2147483646 w 1078"/>
              <a:gd name="T45" fmla="*/ 2147483646 h 791"/>
              <a:gd name="T46" fmla="*/ 2147483646 w 1078"/>
              <a:gd name="T47" fmla="*/ 2147483646 h 791"/>
              <a:gd name="T48" fmla="*/ 2147483646 w 1078"/>
              <a:gd name="T49" fmla="*/ 2147483646 h 791"/>
              <a:gd name="T50" fmla="*/ 2147483646 w 1078"/>
              <a:gd name="T51" fmla="*/ 2147483646 h 791"/>
              <a:gd name="T52" fmla="*/ 2147483646 w 1078"/>
              <a:gd name="T53" fmla="*/ 2147483646 h 791"/>
              <a:gd name="T54" fmla="*/ 2147483646 w 1078"/>
              <a:gd name="T55" fmla="*/ 2147483646 h 791"/>
              <a:gd name="T56" fmla="*/ 2147483646 w 1078"/>
              <a:gd name="T57" fmla="*/ 2147483646 h 791"/>
              <a:gd name="T58" fmla="*/ 2147483646 w 1078"/>
              <a:gd name="T59" fmla="*/ 2147483646 h 791"/>
              <a:gd name="T60" fmla="*/ 2147483646 w 1078"/>
              <a:gd name="T61" fmla="*/ 2147483646 h 791"/>
              <a:gd name="T62" fmla="*/ 2147483646 w 1078"/>
              <a:gd name="T63" fmla="*/ 2147483646 h 791"/>
              <a:gd name="T64" fmla="*/ 2147483646 w 1078"/>
              <a:gd name="T65" fmla="*/ 2147483646 h 791"/>
              <a:gd name="T66" fmla="*/ 2147483646 w 1078"/>
              <a:gd name="T67" fmla="*/ 2147483646 h 791"/>
              <a:gd name="T68" fmla="*/ 2147483646 w 1078"/>
              <a:gd name="T69" fmla="*/ 2147483646 h 791"/>
              <a:gd name="T70" fmla="*/ 2147483646 w 1078"/>
              <a:gd name="T71" fmla="*/ 2147483646 h 791"/>
              <a:gd name="T72" fmla="*/ 2147483646 w 1078"/>
              <a:gd name="T73" fmla="*/ 2147483646 h 791"/>
              <a:gd name="T74" fmla="*/ 2147483646 w 1078"/>
              <a:gd name="T75" fmla="*/ 2147483646 h 791"/>
              <a:gd name="T76" fmla="*/ 2147483646 w 1078"/>
              <a:gd name="T77" fmla="*/ 2147483646 h 791"/>
              <a:gd name="T78" fmla="*/ 2147483646 w 1078"/>
              <a:gd name="T79" fmla="*/ 2147483646 h 791"/>
              <a:gd name="T80" fmla="*/ 2147483646 w 1078"/>
              <a:gd name="T81" fmla="*/ 2147483646 h 791"/>
              <a:gd name="T82" fmla="*/ 2147483646 w 1078"/>
              <a:gd name="T83" fmla="*/ 2147483646 h 791"/>
              <a:gd name="T84" fmla="*/ 2147483646 w 1078"/>
              <a:gd name="T85" fmla="*/ 2147483646 h 791"/>
              <a:gd name="T86" fmla="*/ 2147483646 w 1078"/>
              <a:gd name="T87" fmla="*/ 2147483646 h 791"/>
              <a:gd name="T88" fmla="*/ 2147483646 w 1078"/>
              <a:gd name="T89" fmla="*/ 2147483646 h 791"/>
              <a:gd name="T90" fmla="*/ 2147483646 w 1078"/>
              <a:gd name="T91" fmla="*/ 2147483646 h 791"/>
              <a:gd name="T92" fmla="*/ 2147483646 w 1078"/>
              <a:gd name="T93" fmla="*/ 2147483646 h 791"/>
              <a:gd name="T94" fmla="*/ 2147483646 w 1078"/>
              <a:gd name="T95" fmla="*/ 2147483646 h 7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78"/>
              <a:gd name="T145" fmla="*/ 0 h 791"/>
              <a:gd name="T146" fmla="*/ 1078 w 1078"/>
              <a:gd name="T147" fmla="*/ 791 h 7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78" h="791">
                <a:moveTo>
                  <a:pt x="1077" y="428"/>
                </a:moveTo>
                <a:lnTo>
                  <a:pt x="1075" y="416"/>
                </a:lnTo>
                <a:lnTo>
                  <a:pt x="1072" y="405"/>
                </a:lnTo>
                <a:lnTo>
                  <a:pt x="1068" y="395"/>
                </a:lnTo>
                <a:lnTo>
                  <a:pt x="1062" y="384"/>
                </a:lnTo>
                <a:lnTo>
                  <a:pt x="1055" y="374"/>
                </a:lnTo>
                <a:lnTo>
                  <a:pt x="1046" y="366"/>
                </a:lnTo>
                <a:lnTo>
                  <a:pt x="1037" y="357"/>
                </a:lnTo>
                <a:lnTo>
                  <a:pt x="1027" y="349"/>
                </a:lnTo>
                <a:lnTo>
                  <a:pt x="1029" y="344"/>
                </a:lnTo>
                <a:lnTo>
                  <a:pt x="1030" y="337"/>
                </a:lnTo>
                <a:lnTo>
                  <a:pt x="1031" y="332"/>
                </a:lnTo>
                <a:lnTo>
                  <a:pt x="1032" y="325"/>
                </a:lnTo>
                <a:lnTo>
                  <a:pt x="1033" y="320"/>
                </a:lnTo>
                <a:lnTo>
                  <a:pt x="1033" y="314"/>
                </a:lnTo>
                <a:lnTo>
                  <a:pt x="1033" y="307"/>
                </a:lnTo>
                <a:lnTo>
                  <a:pt x="1033" y="302"/>
                </a:lnTo>
                <a:lnTo>
                  <a:pt x="1027" y="271"/>
                </a:lnTo>
                <a:lnTo>
                  <a:pt x="1012" y="242"/>
                </a:lnTo>
                <a:lnTo>
                  <a:pt x="992" y="217"/>
                </a:lnTo>
                <a:lnTo>
                  <a:pt x="965" y="194"/>
                </a:lnTo>
                <a:lnTo>
                  <a:pt x="932" y="176"/>
                </a:lnTo>
                <a:lnTo>
                  <a:pt x="895" y="161"/>
                </a:lnTo>
                <a:lnTo>
                  <a:pt x="854" y="151"/>
                </a:lnTo>
                <a:lnTo>
                  <a:pt x="811" y="146"/>
                </a:lnTo>
                <a:lnTo>
                  <a:pt x="801" y="113"/>
                </a:lnTo>
                <a:lnTo>
                  <a:pt x="781" y="82"/>
                </a:lnTo>
                <a:lnTo>
                  <a:pt x="754" y="56"/>
                </a:lnTo>
                <a:lnTo>
                  <a:pt x="720" y="34"/>
                </a:lnTo>
                <a:lnTo>
                  <a:pt x="680" y="17"/>
                </a:lnTo>
                <a:lnTo>
                  <a:pt x="636" y="5"/>
                </a:lnTo>
                <a:lnTo>
                  <a:pt x="587" y="0"/>
                </a:lnTo>
                <a:lnTo>
                  <a:pt x="536" y="0"/>
                </a:lnTo>
                <a:lnTo>
                  <a:pt x="498" y="5"/>
                </a:lnTo>
                <a:lnTo>
                  <a:pt x="461" y="14"/>
                </a:lnTo>
                <a:lnTo>
                  <a:pt x="427" y="24"/>
                </a:lnTo>
                <a:lnTo>
                  <a:pt x="397" y="39"/>
                </a:lnTo>
                <a:lnTo>
                  <a:pt x="369" y="56"/>
                </a:lnTo>
                <a:lnTo>
                  <a:pt x="345" y="74"/>
                </a:lnTo>
                <a:lnTo>
                  <a:pt x="324" y="95"/>
                </a:lnTo>
                <a:lnTo>
                  <a:pt x="308" y="118"/>
                </a:lnTo>
                <a:lnTo>
                  <a:pt x="300" y="118"/>
                </a:lnTo>
                <a:lnTo>
                  <a:pt x="293" y="117"/>
                </a:lnTo>
                <a:lnTo>
                  <a:pt x="285" y="117"/>
                </a:lnTo>
                <a:lnTo>
                  <a:pt x="277" y="117"/>
                </a:lnTo>
                <a:lnTo>
                  <a:pt x="270" y="117"/>
                </a:lnTo>
                <a:lnTo>
                  <a:pt x="263" y="117"/>
                </a:lnTo>
                <a:lnTo>
                  <a:pt x="255" y="118"/>
                </a:lnTo>
                <a:lnTo>
                  <a:pt x="248" y="118"/>
                </a:lnTo>
                <a:lnTo>
                  <a:pt x="195" y="126"/>
                </a:lnTo>
                <a:lnTo>
                  <a:pt x="146" y="140"/>
                </a:lnTo>
                <a:lnTo>
                  <a:pt x="104" y="160"/>
                </a:lnTo>
                <a:lnTo>
                  <a:pt x="66" y="184"/>
                </a:lnTo>
                <a:lnTo>
                  <a:pt x="36" y="214"/>
                </a:lnTo>
                <a:lnTo>
                  <a:pt x="15" y="245"/>
                </a:lnTo>
                <a:lnTo>
                  <a:pt x="2" y="279"/>
                </a:lnTo>
                <a:lnTo>
                  <a:pt x="0" y="316"/>
                </a:lnTo>
                <a:lnTo>
                  <a:pt x="3" y="335"/>
                </a:lnTo>
                <a:lnTo>
                  <a:pt x="9" y="354"/>
                </a:lnTo>
                <a:lnTo>
                  <a:pt x="18" y="372"/>
                </a:lnTo>
                <a:lnTo>
                  <a:pt x="31" y="389"/>
                </a:lnTo>
                <a:lnTo>
                  <a:pt x="45" y="405"/>
                </a:lnTo>
                <a:lnTo>
                  <a:pt x="62" y="419"/>
                </a:lnTo>
                <a:lnTo>
                  <a:pt x="82" y="432"/>
                </a:lnTo>
                <a:lnTo>
                  <a:pt x="104" y="443"/>
                </a:lnTo>
                <a:lnTo>
                  <a:pt x="91" y="454"/>
                </a:lnTo>
                <a:lnTo>
                  <a:pt x="79" y="466"/>
                </a:lnTo>
                <a:lnTo>
                  <a:pt x="68" y="478"/>
                </a:lnTo>
                <a:lnTo>
                  <a:pt x="59" y="491"/>
                </a:lnTo>
                <a:lnTo>
                  <a:pt x="53" y="504"/>
                </a:lnTo>
                <a:lnTo>
                  <a:pt x="48" y="518"/>
                </a:lnTo>
                <a:lnTo>
                  <a:pt x="46" y="532"/>
                </a:lnTo>
                <a:lnTo>
                  <a:pt x="46" y="547"/>
                </a:lnTo>
                <a:lnTo>
                  <a:pt x="53" y="573"/>
                </a:lnTo>
                <a:lnTo>
                  <a:pt x="66" y="598"/>
                </a:lnTo>
                <a:lnTo>
                  <a:pt x="86" y="619"/>
                </a:lnTo>
                <a:lnTo>
                  <a:pt x="112" y="637"/>
                </a:lnTo>
                <a:lnTo>
                  <a:pt x="143" y="651"/>
                </a:lnTo>
                <a:lnTo>
                  <a:pt x="179" y="661"/>
                </a:lnTo>
                <a:lnTo>
                  <a:pt x="217" y="666"/>
                </a:lnTo>
                <a:lnTo>
                  <a:pt x="257" y="666"/>
                </a:lnTo>
                <a:lnTo>
                  <a:pt x="258" y="665"/>
                </a:lnTo>
                <a:lnTo>
                  <a:pt x="260" y="665"/>
                </a:lnTo>
                <a:lnTo>
                  <a:pt x="261" y="665"/>
                </a:lnTo>
                <a:lnTo>
                  <a:pt x="262" y="665"/>
                </a:lnTo>
                <a:lnTo>
                  <a:pt x="264" y="665"/>
                </a:lnTo>
                <a:lnTo>
                  <a:pt x="265" y="665"/>
                </a:lnTo>
                <a:lnTo>
                  <a:pt x="267" y="665"/>
                </a:lnTo>
                <a:lnTo>
                  <a:pt x="269" y="663"/>
                </a:lnTo>
                <a:lnTo>
                  <a:pt x="269" y="666"/>
                </a:lnTo>
                <a:lnTo>
                  <a:pt x="268" y="667"/>
                </a:lnTo>
                <a:lnTo>
                  <a:pt x="268" y="668"/>
                </a:lnTo>
                <a:lnTo>
                  <a:pt x="268" y="670"/>
                </a:lnTo>
                <a:lnTo>
                  <a:pt x="268" y="671"/>
                </a:lnTo>
                <a:lnTo>
                  <a:pt x="269" y="673"/>
                </a:lnTo>
                <a:lnTo>
                  <a:pt x="269" y="674"/>
                </a:lnTo>
                <a:lnTo>
                  <a:pt x="269" y="675"/>
                </a:lnTo>
                <a:lnTo>
                  <a:pt x="274" y="701"/>
                </a:lnTo>
                <a:lnTo>
                  <a:pt x="287" y="724"/>
                </a:lnTo>
                <a:lnTo>
                  <a:pt x="307" y="745"/>
                </a:lnTo>
                <a:lnTo>
                  <a:pt x="332" y="762"/>
                </a:lnTo>
                <a:lnTo>
                  <a:pt x="362" y="775"/>
                </a:lnTo>
                <a:lnTo>
                  <a:pt x="395" y="785"/>
                </a:lnTo>
                <a:lnTo>
                  <a:pt x="432" y="790"/>
                </a:lnTo>
                <a:lnTo>
                  <a:pt x="471" y="790"/>
                </a:lnTo>
                <a:lnTo>
                  <a:pt x="498" y="785"/>
                </a:lnTo>
                <a:lnTo>
                  <a:pt x="524" y="780"/>
                </a:lnTo>
                <a:lnTo>
                  <a:pt x="548" y="772"/>
                </a:lnTo>
                <a:lnTo>
                  <a:pt x="571" y="762"/>
                </a:lnTo>
                <a:lnTo>
                  <a:pt x="590" y="750"/>
                </a:lnTo>
                <a:lnTo>
                  <a:pt x="609" y="737"/>
                </a:lnTo>
                <a:lnTo>
                  <a:pt x="624" y="722"/>
                </a:lnTo>
                <a:lnTo>
                  <a:pt x="636" y="706"/>
                </a:lnTo>
                <a:lnTo>
                  <a:pt x="648" y="711"/>
                </a:lnTo>
                <a:lnTo>
                  <a:pt x="662" y="715"/>
                </a:lnTo>
                <a:lnTo>
                  <a:pt x="675" y="718"/>
                </a:lnTo>
                <a:lnTo>
                  <a:pt x="689" y="720"/>
                </a:lnTo>
                <a:lnTo>
                  <a:pt x="704" y="722"/>
                </a:lnTo>
                <a:lnTo>
                  <a:pt x="719" y="723"/>
                </a:lnTo>
                <a:lnTo>
                  <a:pt x="735" y="723"/>
                </a:lnTo>
                <a:lnTo>
                  <a:pt x="750" y="722"/>
                </a:lnTo>
                <a:lnTo>
                  <a:pt x="789" y="717"/>
                </a:lnTo>
                <a:lnTo>
                  <a:pt x="825" y="706"/>
                </a:lnTo>
                <a:lnTo>
                  <a:pt x="856" y="692"/>
                </a:lnTo>
                <a:lnTo>
                  <a:pt x="883" y="673"/>
                </a:lnTo>
                <a:lnTo>
                  <a:pt x="905" y="653"/>
                </a:lnTo>
                <a:lnTo>
                  <a:pt x="921" y="629"/>
                </a:lnTo>
                <a:lnTo>
                  <a:pt x="930" y="604"/>
                </a:lnTo>
                <a:lnTo>
                  <a:pt x="932" y="578"/>
                </a:lnTo>
                <a:lnTo>
                  <a:pt x="932" y="577"/>
                </a:lnTo>
                <a:lnTo>
                  <a:pt x="931" y="574"/>
                </a:lnTo>
                <a:lnTo>
                  <a:pt x="931" y="573"/>
                </a:lnTo>
                <a:lnTo>
                  <a:pt x="931" y="572"/>
                </a:lnTo>
                <a:lnTo>
                  <a:pt x="931" y="571"/>
                </a:lnTo>
                <a:lnTo>
                  <a:pt x="931" y="569"/>
                </a:lnTo>
                <a:lnTo>
                  <a:pt x="930" y="568"/>
                </a:lnTo>
                <a:lnTo>
                  <a:pt x="930" y="567"/>
                </a:lnTo>
                <a:lnTo>
                  <a:pt x="963" y="558"/>
                </a:lnTo>
                <a:lnTo>
                  <a:pt x="991" y="546"/>
                </a:lnTo>
                <a:lnTo>
                  <a:pt x="1017" y="531"/>
                </a:lnTo>
                <a:lnTo>
                  <a:pt x="1039" y="513"/>
                </a:lnTo>
                <a:lnTo>
                  <a:pt x="1056" y="495"/>
                </a:lnTo>
                <a:lnTo>
                  <a:pt x="1069" y="473"/>
                </a:lnTo>
                <a:lnTo>
                  <a:pt x="1075" y="450"/>
                </a:lnTo>
                <a:lnTo>
                  <a:pt x="1077" y="428"/>
                </a:lnTo>
              </a:path>
            </a:pathLst>
          </a:custGeom>
          <a:gradFill rotWithShape="1">
            <a:gsLst>
              <a:gs pos="0">
                <a:srgbClr val="FF9900"/>
              </a:gs>
              <a:gs pos="100000">
                <a:srgbClr val="FFFF99"/>
              </a:gs>
            </a:gsLst>
            <a:lin ang="540000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zh-CN" altLang="en-US" sz="1350"/>
          </a:p>
        </p:txBody>
      </p:sp>
      <p:grpSp>
        <p:nvGrpSpPr>
          <p:cNvPr id="10" name="Group 8"/>
          <p:cNvGrpSpPr>
            <a:grpSpLocks noChangeAspect="1"/>
          </p:cNvGrpSpPr>
          <p:nvPr/>
        </p:nvGrpSpPr>
        <p:grpSpPr bwMode="auto">
          <a:xfrm flipV="1">
            <a:off x="2639616" y="2171597"/>
            <a:ext cx="3003947" cy="430481"/>
            <a:chOff x="2058" y="2220"/>
            <a:chExt cx="1899" cy="224"/>
          </a:xfrm>
        </p:grpSpPr>
        <p:sp>
          <p:nvSpPr>
            <p:cNvPr id="11" name="Oval 9"/>
            <p:cNvSpPr>
              <a:spLocks noChangeAspect="1" noChangeArrowheads="1"/>
            </p:cNvSpPr>
            <p:nvPr/>
          </p:nvSpPr>
          <p:spPr bwMode="auto">
            <a:xfrm flipV="1">
              <a:off x="2058" y="2248"/>
              <a:ext cx="1899" cy="196"/>
            </a:xfrm>
            <a:prstGeom prst="ellipse">
              <a:avLst/>
            </a:prstGeom>
            <a:solidFill>
              <a:schemeClr val="accent6">
                <a:lumMod val="60000"/>
                <a:lumOff val="40000"/>
              </a:schemeClr>
            </a:solidFill>
            <a:ln w="9525" algn="ctr">
              <a:noFill/>
              <a:round/>
              <a:headEnd/>
              <a:tailEnd/>
            </a:ln>
          </p:spPr>
          <p:txBody>
            <a:bodyPr lIns="59400" tIns="29700" rIns="59400" bIns="29700" anchor="ctr">
              <a:spAutoFit/>
            </a:bodyPr>
            <a:lstStyle/>
            <a:p>
              <a:pPr eaLnBrk="1" hangingPunct="1">
                <a:defRPr/>
              </a:pPr>
              <a:endParaRPr lang="zh-CN" altLang="en-US" sz="1350"/>
            </a:p>
          </p:txBody>
        </p:sp>
        <p:sp>
          <p:nvSpPr>
            <p:cNvPr id="12" name="Oval 10"/>
            <p:cNvSpPr>
              <a:spLocks noChangeAspect="1" noChangeArrowheads="1"/>
            </p:cNvSpPr>
            <p:nvPr/>
          </p:nvSpPr>
          <p:spPr bwMode="auto">
            <a:xfrm flipV="1">
              <a:off x="2143" y="2220"/>
              <a:ext cx="1644" cy="196"/>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59400" tIns="29700" rIns="59400" bIns="29700"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sp>
        <p:nvSpPr>
          <p:cNvPr id="13" name="Oval 11"/>
          <p:cNvSpPr>
            <a:spLocks noChangeAspect="1" noChangeArrowheads="1"/>
          </p:cNvSpPr>
          <p:nvPr/>
        </p:nvSpPr>
        <p:spPr bwMode="auto">
          <a:xfrm>
            <a:off x="4011217" y="4217888"/>
            <a:ext cx="1545431" cy="240149"/>
          </a:xfrm>
          <a:prstGeom prst="ellipse">
            <a:avLst/>
          </a:prstGeom>
          <a:gradFill rotWithShape="1">
            <a:gsLst>
              <a:gs pos="0">
                <a:srgbClr val="FFFFCC"/>
              </a:gs>
              <a:gs pos="100000">
                <a:srgbClr val="CC00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lIns="59400" tIns="29700" rIns="59400" bIns="29700" anchor="ctr">
            <a:spAutoFit/>
          </a:bodyPr>
          <a:lstStyle>
            <a:lvl1pPr marL="185738" indent="-185738">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lnSpc>
                <a:spcPct val="80000"/>
              </a:lnSpc>
              <a:buFontTx/>
              <a:buChar char="•"/>
            </a:pPr>
            <a:endParaRPr lang="zh-CN" altLang="en-US" sz="900">
              <a:solidFill>
                <a:schemeClr val="tx1"/>
              </a:solidFill>
              <a:latin typeface="华文细黑" panose="02010600040101010101" pitchFamily="2" charset="-122"/>
              <a:ea typeface="华文细黑" panose="02010600040101010101" pitchFamily="2" charset="-122"/>
            </a:endParaRPr>
          </a:p>
        </p:txBody>
      </p:sp>
      <p:sp>
        <p:nvSpPr>
          <p:cNvPr id="14" name="Oval 12"/>
          <p:cNvSpPr>
            <a:spLocks noChangeAspect="1" noChangeArrowheads="1"/>
          </p:cNvSpPr>
          <p:nvPr/>
        </p:nvSpPr>
        <p:spPr bwMode="auto">
          <a:xfrm>
            <a:off x="4080272" y="4240114"/>
            <a:ext cx="1337072" cy="240149"/>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59400" tIns="29700" rIns="59400" bIns="29700" anchor="ctr">
            <a:spAutoFit/>
          </a:bodyPr>
          <a:lstStyle>
            <a:lvl1pPr marL="185738" indent="-185738">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lnSpc>
                <a:spcPct val="80000"/>
              </a:lnSpc>
              <a:buFontTx/>
              <a:buChar char="•"/>
            </a:pPr>
            <a:endParaRPr lang="zh-CN" altLang="en-US" sz="900">
              <a:solidFill>
                <a:schemeClr val="tx1"/>
              </a:solidFill>
              <a:latin typeface="华文细黑" panose="02010600040101010101" pitchFamily="2" charset="-122"/>
              <a:ea typeface="华文细黑" panose="02010600040101010101" pitchFamily="2" charset="-122"/>
            </a:endParaRPr>
          </a:p>
        </p:txBody>
      </p:sp>
      <p:pic>
        <p:nvPicPr>
          <p:cNvPr id="15" name="Picture 13" descr="Compaq Presario 1400-Wireless Internet SMAL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044" y="1371501"/>
            <a:ext cx="36195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4"/>
          <p:cNvGrpSpPr>
            <a:grpSpLocks noChangeAspect="1"/>
          </p:cNvGrpSpPr>
          <p:nvPr/>
        </p:nvGrpSpPr>
        <p:grpSpPr bwMode="auto">
          <a:xfrm flipV="1">
            <a:off x="1352550" y="3528063"/>
            <a:ext cx="1415654" cy="396932"/>
            <a:chOff x="2058" y="1905"/>
            <a:chExt cx="1899" cy="538"/>
          </a:xfrm>
        </p:grpSpPr>
        <p:sp>
          <p:nvSpPr>
            <p:cNvPr id="17" name="Oval 15"/>
            <p:cNvSpPr>
              <a:spLocks noChangeAspect="1" noChangeArrowheads="1"/>
            </p:cNvSpPr>
            <p:nvPr/>
          </p:nvSpPr>
          <p:spPr bwMode="auto">
            <a:xfrm flipV="1">
              <a:off x="2058" y="1933"/>
              <a:ext cx="1899" cy="510"/>
            </a:xfrm>
            <a:prstGeom prst="ellipse">
              <a:avLst/>
            </a:prstGeom>
            <a:gradFill rotWithShape="1">
              <a:gsLst>
                <a:gs pos="0">
                  <a:srgbClr val="3366FF"/>
                </a:gs>
                <a:gs pos="50000">
                  <a:srgbClr val="66CCFF"/>
                </a:gs>
                <a:gs pos="100000">
                  <a:srgbClr val="3366FF"/>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lIns="59400" tIns="29700" rIns="59400" bIns="29700"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8" name="Oval 16"/>
            <p:cNvSpPr>
              <a:spLocks noChangeAspect="1" noChangeArrowheads="1"/>
            </p:cNvSpPr>
            <p:nvPr/>
          </p:nvSpPr>
          <p:spPr bwMode="auto">
            <a:xfrm flipV="1">
              <a:off x="2143" y="1905"/>
              <a:ext cx="1644" cy="510"/>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59400" tIns="29700" rIns="59400" bIns="29700"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sp>
        <p:nvSpPr>
          <p:cNvPr id="19" name="Oval 17"/>
          <p:cNvSpPr>
            <a:spLocks noChangeAspect="1" noChangeArrowheads="1"/>
          </p:cNvSpPr>
          <p:nvPr/>
        </p:nvSpPr>
        <p:spPr bwMode="auto">
          <a:xfrm>
            <a:off x="1223963" y="1652488"/>
            <a:ext cx="1885950" cy="240149"/>
          </a:xfrm>
          <a:prstGeom prst="ellipse">
            <a:avLst/>
          </a:prstGeom>
          <a:gradFill rotWithShape="1">
            <a:gsLst>
              <a:gs pos="0">
                <a:srgbClr val="CCFF99"/>
              </a:gs>
              <a:gs pos="100000">
                <a:srgbClr val="FF66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lIns="59400" tIns="29700" rIns="59400" bIns="29700" anchor="ctr">
            <a:spAutoFit/>
          </a:bodyPr>
          <a:lstStyle>
            <a:lvl1pPr marL="185738" indent="-185738">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lnSpc>
                <a:spcPct val="80000"/>
              </a:lnSpc>
              <a:buFontTx/>
              <a:buChar char="•"/>
            </a:pPr>
            <a:endParaRPr lang="zh-CN" altLang="en-US" sz="900">
              <a:solidFill>
                <a:schemeClr val="tx1"/>
              </a:solidFill>
              <a:latin typeface="华文细黑" panose="02010600040101010101" pitchFamily="2" charset="-122"/>
              <a:ea typeface="华文细黑" panose="02010600040101010101" pitchFamily="2" charset="-122"/>
            </a:endParaRPr>
          </a:p>
        </p:txBody>
      </p:sp>
      <p:sp>
        <p:nvSpPr>
          <p:cNvPr id="20" name="Oval 18"/>
          <p:cNvSpPr>
            <a:spLocks noChangeAspect="1" noChangeArrowheads="1"/>
          </p:cNvSpPr>
          <p:nvPr/>
        </p:nvSpPr>
        <p:spPr bwMode="auto">
          <a:xfrm>
            <a:off x="1308497" y="1677888"/>
            <a:ext cx="1632347" cy="240149"/>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59400" tIns="29700" rIns="59400" bIns="29700" anchor="ctr">
            <a:spAutoFit/>
          </a:bodyPr>
          <a:lstStyle>
            <a:lvl1pPr marL="185738" indent="-185738">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lnSpc>
                <a:spcPct val="80000"/>
              </a:lnSpc>
              <a:buFontTx/>
              <a:buChar char="•"/>
            </a:pPr>
            <a:endParaRPr lang="zh-CN" altLang="en-US" sz="900">
              <a:solidFill>
                <a:schemeClr val="tx1"/>
              </a:solidFill>
              <a:latin typeface="华文细黑" panose="02010600040101010101" pitchFamily="2" charset="-122"/>
              <a:ea typeface="华文细黑" panose="02010600040101010101" pitchFamily="2" charset="-122"/>
            </a:endParaRPr>
          </a:p>
        </p:txBody>
      </p:sp>
      <p:pic>
        <p:nvPicPr>
          <p:cNvPr id="21" name="Picture 21" descr="图片1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2550" y="1771551"/>
            <a:ext cx="310754"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2" descr="图片1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862" y="2357339"/>
            <a:ext cx="310754"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4" descr="图片1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862" y="3420964"/>
            <a:ext cx="310754"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5" descr="图片1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498" y="2143026"/>
            <a:ext cx="31075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6" descr="图片1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6680" y="2451000"/>
            <a:ext cx="31075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7" descr="图片68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7345" y="4057550"/>
            <a:ext cx="302419"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Group 45"/>
          <p:cNvGrpSpPr>
            <a:grpSpLocks noChangeAspect="1"/>
          </p:cNvGrpSpPr>
          <p:nvPr/>
        </p:nvGrpSpPr>
        <p:grpSpPr bwMode="auto">
          <a:xfrm>
            <a:off x="4011217" y="1506436"/>
            <a:ext cx="168733" cy="493059"/>
            <a:chOff x="243" y="3351"/>
            <a:chExt cx="662" cy="1320"/>
          </a:xfrm>
        </p:grpSpPr>
        <p:sp>
          <p:nvSpPr>
            <p:cNvPr id="28" name="Rectangle 46"/>
            <p:cNvSpPr>
              <a:spLocks noChangeAspect="1" noChangeArrowheads="1"/>
            </p:cNvSpPr>
            <p:nvPr/>
          </p:nvSpPr>
          <p:spPr bwMode="auto">
            <a:xfrm>
              <a:off x="243" y="3408"/>
              <a:ext cx="341" cy="717"/>
            </a:xfrm>
            <a:prstGeom prst="rect">
              <a:avLst/>
            </a:prstGeom>
            <a:solidFill>
              <a:srgbClr val="333333"/>
            </a:solidFill>
            <a:ln w="9525" algn="ctr">
              <a:solidFill>
                <a:schemeClr val="tx1"/>
              </a:solidFill>
              <a:miter lim="800000"/>
              <a:headEnd/>
              <a:tailEnd/>
            </a:ln>
          </p:spPr>
          <p:txBody>
            <a:bodyPr lIns="59400" tIns="29700" rIns="59400" bIns="29700"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9" name="Oval 47"/>
            <p:cNvSpPr>
              <a:spLocks noChangeAspect="1" noChangeArrowheads="1"/>
            </p:cNvSpPr>
            <p:nvPr/>
          </p:nvSpPr>
          <p:spPr bwMode="auto">
            <a:xfrm>
              <a:off x="243" y="3351"/>
              <a:ext cx="341" cy="1008"/>
            </a:xfrm>
            <a:prstGeom prst="ellipse">
              <a:avLst/>
            </a:prstGeom>
            <a:solidFill>
              <a:srgbClr val="333333"/>
            </a:solidFill>
            <a:ln w="9525" algn="ctr">
              <a:solidFill>
                <a:schemeClr val="tx1"/>
              </a:solidFill>
              <a:round/>
              <a:headEnd/>
              <a:tailEnd/>
            </a:ln>
          </p:spPr>
          <p:txBody>
            <a:bodyPr lIns="59400" tIns="29700" rIns="59400" bIns="29700"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0" name="Oval 48"/>
            <p:cNvSpPr>
              <a:spLocks noChangeAspect="1" noChangeArrowheads="1"/>
            </p:cNvSpPr>
            <p:nvPr/>
          </p:nvSpPr>
          <p:spPr bwMode="auto">
            <a:xfrm>
              <a:off x="243" y="3663"/>
              <a:ext cx="662" cy="1008"/>
            </a:xfrm>
            <a:prstGeom prst="ellipse">
              <a:avLst/>
            </a:prstGeom>
            <a:solidFill>
              <a:srgbClr val="333333"/>
            </a:solidFill>
            <a:ln w="9525" algn="ctr">
              <a:solidFill>
                <a:schemeClr val="tx1"/>
              </a:solidFill>
              <a:round/>
              <a:headEnd/>
              <a:tailEnd/>
            </a:ln>
          </p:spPr>
          <p:txBody>
            <a:bodyPr wrap="none" lIns="59400" tIns="29700" rIns="59400" bIns="29700"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pic>
        <p:nvPicPr>
          <p:cNvPr id="31" name="Picture 5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5044" y="3581301"/>
            <a:ext cx="339329"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XD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14900" y="814288"/>
            <a:ext cx="344091"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70" descr="图片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2441" y="3082825"/>
            <a:ext cx="10287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2" descr="图片1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4939" y="4378225"/>
            <a:ext cx="311944"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73" descr="图片68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4802089"/>
            <a:ext cx="301229"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74" descr="图片1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535" y="4854476"/>
            <a:ext cx="313134"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75" descr="图片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51774" y="4398863"/>
            <a:ext cx="515540"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 name="Group 86"/>
          <p:cNvGrpSpPr>
            <a:grpSpLocks noChangeAspect="1"/>
          </p:cNvGrpSpPr>
          <p:nvPr/>
        </p:nvGrpSpPr>
        <p:grpSpPr bwMode="auto">
          <a:xfrm>
            <a:off x="3437335" y="2651025"/>
            <a:ext cx="770334" cy="1009650"/>
            <a:chOff x="2965" y="2897"/>
            <a:chExt cx="510" cy="540"/>
          </a:xfrm>
        </p:grpSpPr>
        <p:pic>
          <p:nvPicPr>
            <p:cNvPr id="39" name="Picture 87" descr="图片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65" y="2897"/>
              <a:ext cx="170" cy="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88" descr="图片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35" y="2897"/>
              <a:ext cx="170" cy="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89" descr="图片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05" y="2897"/>
              <a:ext cx="170" cy="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90" descr="图片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22" y="3067"/>
              <a:ext cx="170"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91" descr="图片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49" y="3096"/>
              <a:ext cx="170"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4" name="Picture 92" descr="图片7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83632" y="3638451"/>
            <a:ext cx="892969"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93" descr="图片7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63442" y="1747739"/>
            <a:ext cx="901303"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94" descr="图片13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99397" y="1822350"/>
            <a:ext cx="389334"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Freeform 112"/>
          <p:cNvSpPr>
            <a:spLocks/>
          </p:cNvSpPr>
          <p:nvPr/>
        </p:nvSpPr>
        <p:spPr bwMode="auto">
          <a:xfrm>
            <a:off x="4404123" y="3449539"/>
            <a:ext cx="311944" cy="267729"/>
          </a:xfrm>
          <a:custGeom>
            <a:avLst/>
            <a:gdLst>
              <a:gd name="T0" fmla="*/ 0 w 232"/>
              <a:gd name="T1" fmla="*/ 0 h 304"/>
              <a:gd name="T2" fmla="*/ 2147483646 w 232"/>
              <a:gd name="T3" fmla="*/ 2147483646 h 304"/>
              <a:gd name="T4" fmla="*/ 2147483646 w 232"/>
              <a:gd name="T5" fmla="*/ 2147483646 h 304"/>
              <a:gd name="T6" fmla="*/ 2147483646 w 232"/>
              <a:gd name="T7" fmla="*/ 2147483646 h 304"/>
              <a:gd name="T8" fmla="*/ 2147483646 w 232"/>
              <a:gd name="T9" fmla="*/ 2147483646 h 304"/>
              <a:gd name="T10" fmla="*/ 2147483646 w 232"/>
              <a:gd name="T11" fmla="*/ 2147483646 h 304"/>
              <a:gd name="T12" fmla="*/ 2147483646 w 232"/>
              <a:gd name="T13" fmla="*/ 2147483646 h 304"/>
              <a:gd name="T14" fmla="*/ 2147483646 w 232"/>
              <a:gd name="T15" fmla="*/ 2147483646 h 304"/>
              <a:gd name="T16" fmla="*/ 0 60000 65536"/>
              <a:gd name="T17" fmla="*/ 0 60000 65536"/>
              <a:gd name="T18" fmla="*/ 0 60000 65536"/>
              <a:gd name="T19" fmla="*/ 0 60000 65536"/>
              <a:gd name="T20" fmla="*/ 0 60000 65536"/>
              <a:gd name="T21" fmla="*/ 0 60000 65536"/>
              <a:gd name="T22" fmla="*/ 0 60000 65536"/>
              <a:gd name="T23" fmla="*/ 0 60000 65536"/>
              <a:gd name="T24" fmla="*/ 0 w 232"/>
              <a:gd name="T25" fmla="*/ 0 h 304"/>
              <a:gd name="T26" fmla="*/ 232 w 232"/>
              <a:gd name="T27" fmla="*/ 304 h 3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2" h="304">
                <a:moveTo>
                  <a:pt x="0" y="0"/>
                </a:moveTo>
                <a:cubicBezTo>
                  <a:pt x="19" y="7"/>
                  <a:pt x="74" y="19"/>
                  <a:pt x="100" y="32"/>
                </a:cubicBezTo>
                <a:cubicBezTo>
                  <a:pt x="135" y="49"/>
                  <a:pt x="86" y="32"/>
                  <a:pt x="128" y="44"/>
                </a:cubicBezTo>
                <a:cubicBezTo>
                  <a:pt x="136" y="46"/>
                  <a:pt x="152" y="52"/>
                  <a:pt x="152" y="52"/>
                </a:cubicBezTo>
                <a:cubicBezTo>
                  <a:pt x="165" y="70"/>
                  <a:pt x="174" y="71"/>
                  <a:pt x="192" y="84"/>
                </a:cubicBezTo>
                <a:cubicBezTo>
                  <a:pt x="197" y="104"/>
                  <a:pt x="212" y="123"/>
                  <a:pt x="220" y="144"/>
                </a:cubicBezTo>
                <a:cubicBezTo>
                  <a:pt x="223" y="170"/>
                  <a:pt x="226" y="195"/>
                  <a:pt x="232" y="220"/>
                </a:cubicBezTo>
                <a:cubicBezTo>
                  <a:pt x="220" y="255"/>
                  <a:pt x="228" y="228"/>
                  <a:pt x="228" y="304"/>
                </a:cubicBezTo>
              </a:path>
            </a:pathLst>
          </a:custGeom>
          <a:noFill/>
          <a:ln w="9525">
            <a:solidFill>
              <a:srgbClr val="003366"/>
            </a:solidFill>
            <a:round/>
            <a:headEnd/>
            <a:tailEnd/>
          </a:ln>
          <a:extLst>
            <a:ext uri="{909E8E84-426E-40DD-AFC4-6F175D3DCCD1}">
              <a14:hiddenFill xmlns:a14="http://schemas.microsoft.com/office/drawing/2010/main">
                <a:solidFill>
                  <a:srgbClr val="FFFFFF"/>
                </a:solidFill>
              </a14:hiddenFill>
            </a:ext>
          </a:extLst>
        </p:spPr>
        <p:txBody>
          <a:bodyPr lIns="59400" tIns="29700" rIns="59400" bIns="29700">
            <a:spAutoFit/>
          </a:bodyPr>
          <a:lstStyle/>
          <a:p>
            <a:endParaRPr lang="zh-CN" altLang="en-US" sz="1350"/>
          </a:p>
        </p:txBody>
      </p:sp>
      <p:pic>
        <p:nvPicPr>
          <p:cNvPr id="48" name="Picture 113" descr="图片71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48151" y="3874989"/>
            <a:ext cx="816769"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Freeform 114"/>
          <p:cNvSpPr>
            <a:spLocks/>
          </p:cNvSpPr>
          <p:nvPr/>
        </p:nvSpPr>
        <p:spPr bwMode="auto">
          <a:xfrm>
            <a:off x="5030392" y="2839939"/>
            <a:ext cx="311944" cy="267729"/>
          </a:xfrm>
          <a:custGeom>
            <a:avLst/>
            <a:gdLst>
              <a:gd name="T0" fmla="*/ 0 w 232"/>
              <a:gd name="T1" fmla="*/ 0 h 304"/>
              <a:gd name="T2" fmla="*/ 2147483646 w 232"/>
              <a:gd name="T3" fmla="*/ 2147483646 h 304"/>
              <a:gd name="T4" fmla="*/ 2147483646 w 232"/>
              <a:gd name="T5" fmla="*/ 2147483646 h 304"/>
              <a:gd name="T6" fmla="*/ 2147483646 w 232"/>
              <a:gd name="T7" fmla="*/ 2147483646 h 304"/>
              <a:gd name="T8" fmla="*/ 2147483646 w 232"/>
              <a:gd name="T9" fmla="*/ 2147483646 h 304"/>
              <a:gd name="T10" fmla="*/ 2147483646 w 232"/>
              <a:gd name="T11" fmla="*/ 2147483646 h 304"/>
              <a:gd name="T12" fmla="*/ 2147483646 w 232"/>
              <a:gd name="T13" fmla="*/ 2147483646 h 304"/>
              <a:gd name="T14" fmla="*/ 2147483646 w 232"/>
              <a:gd name="T15" fmla="*/ 2147483646 h 304"/>
              <a:gd name="T16" fmla="*/ 0 60000 65536"/>
              <a:gd name="T17" fmla="*/ 0 60000 65536"/>
              <a:gd name="T18" fmla="*/ 0 60000 65536"/>
              <a:gd name="T19" fmla="*/ 0 60000 65536"/>
              <a:gd name="T20" fmla="*/ 0 60000 65536"/>
              <a:gd name="T21" fmla="*/ 0 60000 65536"/>
              <a:gd name="T22" fmla="*/ 0 60000 65536"/>
              <a:gd name="T23" fmla="*/ 0 60000 65536"/>
              <a:gd name="T24" fmla="*/ 0 w 232"/>
              <a:gd name="T25" fmla="*/ 0 h 304"/>
              <a:gd name="T26" fmla="*/ 232 w 232"/>
              <a:gd name="T27" fmla="*/ 304 h 3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2" h="304">
                <a:moveTo>
                  <a:pt x="0" y="0"/>
                </a:moveTo>
                <a:cubicBezTo>
                  <a:pt x="19" y="7"/>
                  <a:pt x="74" y="19"/>
                  <a:pt x="100" y="32"/>
                </a:cubicBezTo>
                <a:cubicBezTo>
                  <a:pt x="135" y="49"/>
                  <a:pt x="86" y="32"/>
                  <a:pt x="128" y="44"/>
                </a:cubicBezTo>
                <a:cubicBezTo>
                  <a:pt x="136" y="46"/>
                  <a:pt x="152" y="52"/>
                  <a:pt x="152" y="52"/>
                </a:cubicBezTo>
                <a:cubicBezTo>
                  <a:pt x="165" y="70"/>
                  <a:pt x="174" y="71"/>
                  <a:pt x="192" y="84"/>
                </a:cubicBezTo>
                <a:cubicBezTo>
                  <a:pt x="197" y="104"/>
                  <a:pt x="212" y="123"/>
                  <a:pt x="220" y="144"/>
                </a:cubicBezTo>
                <a:cubicBezTo>
                  <a:pt x="223" y="170"/>
                  <a:pt x="226" y="195"/>
                  <a:pt x="232" y="220"/>
                </a:cubicBezTo>
                <a:cubicBezTo>
                  <a:pt x="220" y="255"/>
                  <a:pt x="228" y="228"/>
                  <a:pt x="228" y="304"/>
                </a:cubicBezTo>
              </a:path>
            </a:pathLst>
          </a:custGeom>
          <a:noFill/>
          <a:ln w="9525">
            <a:solidFill>
              <a:srgbClr val="003366"/>
            </a:solidFill>
            <a:round/>
            <a:headEnd/>
            <a:tailEnd/>
          </a:ln>
          <a:extLst>
            <a:ext uri="{909E8E84-426E-40DD-AFC4-6F175D3DCCD1}">
              <a14:hiddenFill xmlns:a14="http://schemas.microsoft.com/office/drawing/2010/main">
                <a:solidFill>
                  <a:srgbClr val="FFFFFF"/>
                </a:solidFill>
              </a14:hiddenFill>
            </a:ext>
          </a:extLst>
        </p:spPr>
        <p:txBody>
          <a:bodyPr lIns="59400" tIns="29700" rIns="59400" bIns="29700">
            <a:spAutoFit/>
          </a:bodyPr>
          <a:lstStyle/>
          <a:p>
            <a:endParaRPr lang="zh-CN" altLang="en-US" sz="1350"/>
          </a:p>
        </p:txBody>
      </p:sp>
      <p:grpSp>
        <p:nvGrpSpPr>
          <p:cNvPr id="50" name="Group 115"/>
          <p:cNvGrpSpPr>
            <a:grpSpLocks/>
          </p:cNvGrpSpPr>
          <p:nvPr/>
        </p:nvGrpSpPr>
        <p:grpSpPr bwMode="auto">
          <a:xfrm>
            <a:off x="2383631" y="1431826"/>
            <a:ext cx="3011091" cy="2339849"/>
            <a:chOff x="1324" y="4782"/>
            <a:chExt cx="2238" cy="1404"/>
          </a:xfrm>
        </p:grpSpPr>
        <p:pic>
          <p:nvPicPr>
            <p:cNvPr id="51" name="Picture 116" descr="锁"/>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24" y="5006"/>
              <a:ext cx="119"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17" descr="锁"/>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56" y="5994"/>
              <a:ext cx="11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118" descr="锁"/>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45" y="4910"/>
              <a:ext cx="100"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Freeform 119"/>
            <p:cNvSpPr>
              <a:spLocks noChangeAspect="1"/>
            </p:cNvSpPr>
            <p:nvPr/>
          </p:nvSpPr>
          <p:spPr bwMode="auto">
            <a:xfrm>
              <a:off x="1962" y="5612"/>
              <a:ext cx="766" cy="161"/>
            </a:xfrm>
            <a:custGeom>
              <a:avLst/>
              <a:gdLst>
                <a:gd name="T0" fmla="*/ 0 w 680"/>
                <a:gd name="T1" fmla="*/ 0 h 340"/>
                <a:gd name="T2" fmla="*/ 1869 w 680"/>
                <a:gd name="T3" fmla="*/ 518 h 340"/>
                <a:gd name="T4" fmla="*/ 3198 w 680"/>
                <a:gd name="T5" fmla="*/ 1546 h 340"/>
                <a:gd name="T6" fmla="*/ 0 60000 65536"/>
                <a:gd name="T7" fmla="*/ 0 60000 65536"/>
                <a:gd name="T8" fmla="*/ 0 60000 65536"/>
                <a:gd name="T9" fmla="*/ 0 w 680"/>
                <a:gd name="T10" fmla="*/ 0 h 340"/>
                <a:gd name="T11" fmla="*/ 680 w 680"/>
                <a:gd name="T12" fmla="*/ 340 h 340"/>
              </a:gdLst>
              <a:ahLst/>
              <a:cxnLst>
                <a:cxn ang="T6">
                  <a:pos x="T0" y="T1"/>
                </a:cxn>
                <a:cxn ang="T7">
                  <a:pos x="T2" y="T3"/>
                </a:cxn>
                <a:cxn ang="T8">
                  <a:pos x="T4" y="T5"/>
                </a:cxn>
              </a:cxnLst>
              <a:rect l="T9" t="T10" r="T11" b="T12"/>
              <a:pathLst>
                <a:path w="680" h="340">
                  <a:moveTo>
                    <a:pt x="0" y="0"/>
                  </a:moveTo>
                  <a:cubicBezTo>
                    <a:pt x="142" y="28"/>
                    <a:pt x="284" y="57"/>
                    <a:pt x="397" y="114"/>
                  </a:cubicBezTo>
                  <a:cubicBezTo>
                    <a:pt x="510" y="171"/>
                    <a:pt x="628" y="302"/>
                    <a:pt x="680" y="340"/>
                  </a:cubicBezTo>
                </a:path>
              </a:pathLst>
            </a:custGeom>
            <a:noFill/>
            <a:ln w="9525">
              <a:solidFill>
                <a:srgbClr val="003366"/>
              </a:solidFill>
              <a:round/>
              <a:headEnd/>
              <a:tailEnd/>
            </a:ln>
            <a:extLst>
              <a:ext uri="{909E8E84-426E-40DD-AFC4-6F175D3DCCD1}">
                <a14:hiddenFill xmlns:a14="http://schemas.microsoft.com/office/drawing/2010/main">
                  <a:solidFill>
                    <a:srgbClr val="FFFFFF"/>
                  </a:solidFill>
                </a14:hiddenFill>
              </a:ext>
            </a:extLst>
          </p:spPr>
          <p:txBody>
            <a:bodyPr lIns="59400" tIns="29700" rIns="59400" bIns="29700">
              <a:spAutoFit/>
            </a:bodyPr>
            <a:lstStyle/>
            <a:p>
              <a:endParaRPr lang="zh-CN" altLang="en-US" sz="1350"/>
            </a:p>
          </p:txBody>
        </p:sp>
        <p:sp>
          <p:nvSpPr>
            <p:cNvPr id="55" name="Freeform 120"/>
            <p:cNvSpPr>
              <a:spLocks noChangeAspect="1"/>
            </p:cNvSpPr>
            <p:nvPr/>
          </p:nvSpPr>
          <p:spPr bwMode="auto">
            <a:xfrm>
              <a:off x="2876" y="5670"/>
              <a:ext cx="267" cy="161"/>
            </a:xfrm>
            <a:custGeom>
              <a:avLst/>
              <a:gdLst>
                <a:gd name="T0" fmla="*/ 47 w 237"/>
                <a:gd name="T1" fmla="*/ 968 h 203"/>
                <a:gd name="T2" fmla="*/ 180 w 237"/>
                <a:gd name="T3" fmla="*/ 159 h 203"/>
                <a:gd name="T4" fmla="*/ 1115 w 237"/>
                <a:gd name="T5" fmla="*/ 26 h 203"/>
                <a:gd name="T6" fmla="*/ 0 60000 65536"/>
                <a:gd name="T7" fmla="*/ 0 60000 65536"/>
                <a:gd name="T8" fmla="*/ 0 60000 65536"/>
                <a:gd name="T9" fmla="*/ 0 w 237"/>
                <a:gd name="T10" fmla="*/ 0 h 203"/>
                <a:gd name="T11" fmla="*/ 237 w 237"/>
                <a:gd name="T12" fmla="*/ 203 h 203"/>
              </a:gdLst>
              <a:ahLst/>
              <a:cxnLst>
                <a:cxn ang="T6">
                  <a:pos x="T0" y="T1"/>
                </a:cxn>
                <a:cxn ang="T7">
                  <a:pos x="T2" y="T3"/>
                </a:cxn>
                <a:cxn ang="T8">
                  <a:pos x="T4" y="T5"/>
                </a:cxn>
              </a:cxnLst>
              <a:rect l="T9" t="T10" r="T11" b="T12"/>
              <a:pathLst>
                <a:path w="237" h="203">
                  <a:moveTo>
                    <a:pt x="10" y="203"/>
                  </a:moveTo>
                  <a:cubicBezTo>
                    <a:pt x="5" y="134"/>
                    <a:pt x="0" y="66"/>
                    <a:pt x="38" y="33"/>
                  </a:cubicBezTo>
                  <a:cubicBezTo>
                    <a:pt x="76" y="0"/>
                    <a:pt x="204" y="5"/>
                    <a:pt x="237" y="5"/>
                  </a:cubicBezTo>
                </a:path>
              </a:pathLst>
            </a:custGeom>
            <a:noFill/>
            <a:ln w="9525">
              <a:solidFill>
                <a:srgbClr val="003366"/>
              </a:solidFill>
              <a:round/>
              <a:headEnd/>
              <a:tailEnd/>
            </a:ln>
            <a:extLst>
              <a:ext uri="{909E8E84-426E-40DD-AFC4-6F175D3DCCD1}">
                <a14:hiddenFill xmlns:a14="http://schemas.microsoft.com/office/drawing/2010/main">
                  <a:solidFill>
                    <a:srgbClr val="FFFFFF"/>
                  </a:solidFill>
                </a14:hiddenFill>
              </a:ext>
            </a:extLst>
          </p:spPr>
          <p:txBody>
            <a:bodyPr lIns="59400" tIns="29700" rIns="59400" bIns="29700">
              <a:spAutoFit/>
            </a:bodyPr>
            <a:lstStyle/>
            <a:p>
              <a:endParaRPr lang="zh-CN" altLang="en-US" sz="1350"/>
            </a:p>
          </p:txBody>
        </p:sp>
        <p:sp>
          <p:nvSpPr>
            <p:cNvPr id="56" name="Freeform 121"/>
            <p:cNvSpPr>
              <a:spLocks noChangeAspect="1"/>
            </p:cNvSpPr>
            <p:nvPr/>
          </p:nvSpPr>
          <p:spPr bwMode="auto">
            <a:xfrm>
              <a:off x="1420" y="5144"/>
              <a:ext cx="510" cy="161"/>
            </a:xfrm>
            <a:custGeom>
              <a:avLst/>
              <a:gdLst>
                <a:gd name="T0" fmla="*/ 0 w 453"/>
                <a:gd name="T1" fmla="*/ 87 h 302"/>
                <a:gd name="T2" fmla="*/ 1455 w 453"/>
                <a:gd name="T3" fmla="*/ 225 h 302"/>
                <a:gd name="T4" fmla="*/ 2111 w 453"/>
                <a:gd name="T5" fmla="*/ 1408 h 302"/>
                <a:gd name="T6" fmla="*/ 0 60000 65536"/>
                <a:gd name="T7" fmla="*/ 0 60000 65536"/>
                <a:gd name="T8" fmla="*/ 0 60000 65536"/>
                <a:gd name="T9" fmla="*/ 0 w 453"/>
                <a:gd name="T10" fmla="*/ 0 h 302"/>
                <a:gd name="T11" fmla="*/ 453 w 453"/>
                <a:gd name="T12" fmla="*/ 302 h 302"/>
              </a:gdLst>
              <a:ahLst/>
              <a:cxnLst>
                <a:cxn ang="T6">
                  <a:pos x="T0" y="T1"/>
                </a:cxn>
                <a:cxn ang="T7">
                  <a:pos x="T2" y="T3"/>
                </a:cxn>
                <a:cxn ang="T8">
                  <a:pos x="T4" y="T5"/>
                </a:cxn>
              </a:cxnLst>
              <a:rect l="T9" t="T10" r="T11" b="T12"/>
              <a:pathLst>
                <a:path w="453" h="302">
                  <a:moveTo>
                    <a:pt x="0" y="18"/>
                  </a:moveTo>
                  <a:cubicBezTo>
                    <a:pt x="118" y="9"/>
                    <a:pt x="237" y="0"/>
                    <a:pt x="312" y="47"/>
                  </a:cubicBezTo>
                  <a:cubicBezTo>
                    <a:pt x="387" y="94"/>
                    <a:pt x="420" y="198"/>
                    <a:pt x="453" y="302"/>
                  </a:cubicBezTo>
                </a:path>
              </a:pathLst>
            </a:custGeom>
            <a:noFill/>
            <a:ln w="9525">
              <a:solidFill>
                <a:srgbClr val="003366"/>
              </a:solidFill>
              <a:round/>
              <a:headEnd/>
              <a:tailEnd/>
            </a:ln>
            <a:extLst>
              <a:ext uri="{909E8E84-426E-40DD-AFC4-6F175D3DCCD1}">
                <a14:hiddenFill xmlns:a14="http://schemas.microsoft.com/office/drawing/2010/main">
                  <a:solidFill>
                    <a:srgbClr val="FFFFFF"/>
                  </a:solidFill>
                </a14:hiddenFill>
              </a:ext>
            </a:extLst>
          </p:spPr>
          <p:txBody>
            <a:bodyPr lIns="59400" tIns="29700" rIns="59400" bIns="29700">
              <a:spAutoFit/>
            </a:bodyPr>
            <a:lstStyle/>
            <a:p>
              <a:endParaRPr lang="zh-CN" altLang="en-US" sz="1350"/>
            </a:p>
          </p:txBody>
        </p:sp>
        <p:sp>
          <p:nvSpPr>
            <p:cNvPr id="57" name="Freeform 122"/>
            <p:cNvSpPr>
              <a:spLocks noChangeAspect="1"/>
            </p:cNvSpPr>
            <p:nvPr/>
          </p:nvSpPr>
          <p:spPr bwMode="auto">
            <a:xfrm>
              <a:off x="2090" y="5549"/>
              <a:ext cx="989" cy="161"/>
            </a:xfrm>
            <a:custGeom>
              <a:avLst/>
              <a:gdLst>
                <a:gd name="T0" fmla="*/ 0 w 879"/>
                <a:gd name="T1" fmla="*/ 0 h 94"/>
                <a:gd name="T2" fmla="*/ 1316 w 879"/>
                <a:gd name="T3" fmla="*/ 355 h 94"/>
                <a:gd name="T4" fmla="*/ 4070 w 879"/>
                <a:gd name="T5" fmla="*/ 236 h 94"/>
                <a:gd name="T6" fmla="*/ 0 60000 65536"/>
                <a:gd name="T7" fmla="*/ 0 60000 65536"/>
                <a:gd name="T8" fmla="*/ 0 60000 65536"/>
                <a:gd name="T9" fmla="*/ 0 w 879"/>
                <a:gd name="T10" fmla="*/ 0 h 94"/>
                <a:gd name="T11" fmla="*/ 879 w 879"/>
                <a:gd name="T12" fmla="*/ 94 h 94"/>
              </a:gdLst>
              <a:ahLst/>
              <a:cxnLst>
                <a:cxn ang="T6">
                  <a:pos x="T0" y="T1"/>
                </a:cxn>
                <a:cxn ang="T7">
                  <a:pos x="T2" y="T3"/>
                </a:cxn>
                <a:cxn ang="T8">
                  <a:pos x="T4" y="T5"/>
                </a:cxn>
              </a:cxnLst>
              <a:rect l="T9" t="T10" r="T11" b="T12"/>
              <a:pathLst>
                <a:path w="879" h="94">
                  <a:moveTo>
                    <a:pt x="0" y="0"/>
                  </a:moveTo>
                  <a:cubicBezTo>
                    <a:pt x="68" y="38"/>
                    <a:pt x="137" y="76"/>
                    <a:pt x="284" y="85"/>
                  </a:cubicBezTo>
                  <a:cubicBezTo>
                    <a:pt x="431" y="94"/>
                    <a:pt x="655" y="75"/>
                    <a:pt x="879" y="56"/>
                  </a:cubicBezTo>
                </a:path>
              </a:pathLst>
            </a:custGeom>
            <a:noFill/>
            <a:ln w="9525">
              <a:solidFill>
                <a:srgbClr val="003366"/>
              </a:solidFill>
              <a:round/>
              <a:headEnd/>
              <a:tailEnd/>
            </a:ln>
            <a:extLst>
              <a:ext uri="{909E8E84-426E-40DD-AFC4-6F175D3DCCD1}">
                <a14:hiddenFill xmlns:a14="http://schemas.microsoft.com/office/drawing/2010/main">
                  <a:solidFill>
                    <a:srgbClr val="FFFFFF"/>
                  </a:solidFill>
                </a14:hiddenFill>
              </a:ext>
            </a:extLst>
          </p:spPr>
          <p:txBody>
            <a:bodyPr lIns="59400" tIns="29700" rIns="59400" bIns="29700">
              <a:spAutoFit/>
            </a:bodyPr>
            <a:lstStyle/>
            <a:p>
              <a:endParaRPr lang="zh-CN" altLang="en-US" sz="1350"/>
            </a:p>
          </p:txBody>
        </p:sp>
        <p:sp>
          <p:nvSpPr>
            <p:cNvPr id="58" name="Freeform 123"/>
            <p:cNvSpPr>
              <a:spLocks noChangeAspect="1"/>
            </p:cNvSpPr>
            <p:nvPr/>
          </p:nvSpPr>
          <p:spPr bwMode="auto">
            <a:xfrm>
              <a:off x="2441" y="4979"/>
              <a:ext cx="734" cy="161"/>
            </a:xfrm>
            <a:custGeom>
              <a:avLst/>
              <a:gdLst>
                <a:gd name="T0" fmla="*/ 0 w 652"/>
                <a:gd name="T1" fmla="*/ 112 h 506"/>
                <a:gd name="T2" fmla="*/ 1715 w 652"/>
                <a:gd name="T3" fmla="*/ 372 h 506"/>
                <a:gd name="T4" fmla="*/ 3042 w 652"/>
                <a:gd name="T5" fmla="*/ 2378 h 506"/>
                <a:gd name="T6" fmla="*/ 0 60000 65536"/>
                <a:gd name="T7" fmla="*/ 0 60000 65536"/>
                <a:gd name="T8" fmla="*/ 0 60000 65536"/>
                <a:gd name="T9" fmla="*/ 0 w 652"/>
                <a:gd name="T10" fmla="*/ 0 h 506"/>
                <a:gd name="T11" fmla="*/ 652 w 652"/>
                <a:gd name="T12" fmla="*/ 506 h 506"/>
              </a:gdLst>
              <a:ahLst/>
              <a:cxnLst>
                <a:cxn ang="T6">
                  <a:pos x="T0" y="T1"/>
                </a:cxn>
                <a:cxn ang="T7">
                  <a:pos x="T2" y="T3"/>
                </a:cxn>
                <a:cxn ang="T8">
                  <a:pos x="T4" y="T5"/>
                </a:cxn>
              </a:cxnLst>
              <a:rect l="T9" t="T10" r="T11" b="T12"/>
              <a:pathLst>
                <a:path w="652" h="506">
                  <a:moveTo>
                    <a:pt x="0" y="24"/>
                  </a:moveTo>
                  <a:cubicBezTo>
                    <a:pt x="129" y="12"/>
                    <a:pt x="259" y="0"/>
                    <a:pt x="368" y="80"/>
                  </a:cubicBezTo>
                  <a:cubicBezTo>
                    <a:pt x="477" y="160"/>
                    <a:pt x="564" y="333"/>
                    <a:pt x="652" y="506"/>
                  </a:cubicBezTo>
                </a:path>
              </a:pathLst>
            </a:custGeom>
            <a:noFill/>
            <a:ln w="9525">
              <a:solidFill>
                <a:srgbClr val="003366"/>
              </a:solidFill>
              <a:round/>
              <a:headEnd/>
              <a:tailEnd/>
            </a:ln>
            <a:extLst>
              <a:ext uri="{909E8E84-426E-40DD-AFC4-6F175D3DCCD1}">
                <a14:hiddenFill xmlns:a14="http://schemas.microsoft.com/office/drawing/2010/main">
                  <a:solidFill>
                    <a:srgbClr val="FFFFFF"/>
                  </a:solidFill>
                </a14:hiddenFill>
              </a:ext>
            </a:extLst>
          </p:spPr>
          <p:txBody>
            <a:bodyPr lIns="59400" tIns="29700" rIns="59400" bIns="29700">
              <a:spAutoFit/>
            </a:bodyPr>
            <a:lstStyle/>
            <a:p>
              <a:endParaRPr lang="zh-CN" altLang="en-US" sz="1350"/>
            </a:p>
          </p:txBody>
        </p:sp>
        <p:pic>
          <p:nvPicPr>
            <p:cNvPr id="59" name="Picture 124" descr="锁"/>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62" y="4782"/>
              <a:ext cx="100"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Freeform 125"/>
            <p:cNvSpPr>
              <a:spLocks noChangeAspect="1"/>
            </p:cNvSpPr>
            <p:nvPr/>
          </p:nvSpPr>
          <p:spPr bwMode="auto">
            <a:xfrm>
              <a:off x="3132" y="4878"/>
              <a:ext cx="361" cy="161"/>
            </a:xfrm>
            <a:custGeom>
              <a:avLst/>
              <a:gdLst>
                <a:gd name="T0" fmla="*/ 1478 w 321"/>
                <a:gd name="T1" fmla="*/ 0 h 567"/>
                <a:gd name="T2" fmla="*/ 179 w 321"/>
                <a:gd name="T3" fmla="*/ 1180 h 567"/>
                <a:gd name="T4" fmla="*/ 436 w 321"/>
                <a:gd name="T5" fmla="*/ 2627 h 567"/>
                <a:gd name="T6" fmla="*/ 0 60000 65536"/>
                <a:gd name="T7" fmla="*/ 0 60000 65536"/>
                <a:gd name="T8" fmla="*/ 0 60000 65536"/>
                <a:gd name="T9" fmla="*/ 0 w 321"/>
                <a:gd name="T10" fmla="*/ 0 h 567"/>
                <a:gd name="T11" fmla="*/ 321 w 321"/>
                <a:gd name="T12" fmla="*/ 567 h 567"/>
              </a:gdLst>
              <a:ahLst/>
              <a:cxnLst>
                <a:cxn ang="T6">
                  <a:pos x="T0" y="T1"/>
                </a:cxn>
                <a:cxn ang="T7">
                  <a:pos x="T2" y="T3"/>
                </a:cxn>
                <a:cxn ang="T8">
                  <a:pos x="T4" y="T5"/>
                </a:cxn>
              </a:cxnLst>
              <a:rect l="T9" t="T10" r="T11" b="T12"/>
              <a:pathLst>
                <a:path w="321" h="567">
                  <a:moveTo>
                    <a:pt x="321" y="0"/>
                  </a:moveTo>
                  <a:cubicBezTo>
                    <a:pt x="198" y="80"/>
                    <a:pt x="76" y="161"/>
                    <a:pt x="38" y="255"/>
                  </a:cubicBezTo>
                  <a:cubicBezTo>
                    <a:pt x="0" y="349"/>
                    <a:pt x="47" y="458"/>
                    <a:pt x="95" y="567"/>
                  </a:cubicBezTo>
                </a:path>
              </a:pathLst>
            </a:custGeom>
            <a:noFill/>
            <a:ln w="9525">
              <a:solidFill>
                <a:srgbClr val="003366"/>
              </a:solidFill>
              <a:round/>
              <a:headEnd/>
              <a:tailEnd/>
            </a:ln>
            <a:extLst>
              <a:ext uri="{909E8E84-426E-40DD-AFC4-6F175D3DCCD1}">
                <a14:hiddenFill xmlns:a14="http://schemas.microsoft.com/office/drawing/2010/main">
                  <a:solidFill>
                    <a:srgbClr val="FFFFFF"/>
                  </a:solidFill>
                </a14:hiddenFill>
              </a:ext>
            </a:extLst>
          </p:spPr>
          <p:txBody>
            <a:bodyPr lIns="59400" tIns="29700" rIns="59400" bIns="29700">
              <a:spAutoFit/>
            </a:bodyPr>
            <a:lstStyle/>
            <a:p>
              <a:endParaRPr lang="zh-CN" altLang="en-US" sz="1350"/>
            </a:p>
          </p:txBody>
        </p:sp>
        <p:sp>
          <p:nvSpPr>
            <p:cNvPr id="61" name="Freeform 126"/>
            <p:cNvSpPr>
              <a:spLocks noChangeAspect="1"/>
            </p:cNvSpPr>
            <p:nvPr/>
          </p:nvSpPr>
          <p:spPr bwMode="auto">
            <a:xfrm>
              <a:off x="1451" y="5803"/>
              <a:ext cx="1830" cy="161"/>
            </a:xfrm>
            <a:custGeom>
              <a:avLst/>
              <a:gdLst>
                <a:gd name="T0" fmla="*/ 0 w 1625"/>
                <a:gd name="T1" fmla="*/ 1317 h 431"/>
                <a:gd name="T2" fmla="*/ 3319 w 1625"/>
                <a:gd name="T3" fmla="*/ 1975 h 431"/>
                <a:gd name="T4" fmla="*/ 6907 w 1625"/>
                <a:gd name="T5" fmla="*/ 1186 h 431"/>
                <a:gd name="T6" fmla="*/ 7572 w 1625"/>
                <a:gd name="T7" fmla="*/ 0 h 431"/>
                <a:gd name="T8" fmla="*/ 0 60000 65536"/>
                <a:gd name="T9" fmla="*/ 0 60000 65536"/>
                <a:gd name="T10" fmla="*/ 0 60000 65536"/>
                <a:gd name="T11" fmla="*/ 0 60000 65536"/>
                <a:gd name="T12" fmla="*/ 0 w 1625"/>
                <a:gd name="T13" fmla="*/ 0 h 431"/>
                <a:gd name="T14" fmla="*/ 1625 w 1625"/>
                <a:gd name="T15" fmla="*/ 431 h 431"/>
              </a:gdLst>
              <a:ahLst/>
              <a:cxnLst>
                <a:cxn ang="T8">
                  <a:pos x="T0" y="T1"/>
                </a:cxn>
                <a:cxn ang="T9">
                  <a:pos x="T2" y="T3"/>
                </a:cxn>
                <a:cxn ang="T10">
                  <a:pos x="T4" y="T5"/>
                </a:cxn>
                <a:cxn ang="T11">
                  <a:pos x="T6" y="T7"/>
                </a:cxn>
              </a:cxnLst>
              <a:rect l="T12" t="T13" r="T14" b="T15"/>
              <a:pathLst>
                <a:path w="1625" h="431">
                  <a:moveTo>
                    <a:pt x="0" y="284"/>
                  </a:moveTo>
                  <a:cubicBezTo>
                    <a:pt x="231" y="357"/>
                    <a:pt x="463" y="431"/>
                    <a:pt x="709" y="426"/>
                  </a:cubicBezTo>
                  <a:cubicBezTo>
                    <a:pt x="955" y="421"/>
                    <a:pt x="1323" y="327"/>
                    <a:pt x="1474" y="256"/>
                  </a:cubicBezTo>
                  <a:cubicBezTo>
                    <a:pt x="1625" y="185"/>
                    <a:pt x="1620" y="92"/>
                    <a:pt x="1616" y="0"/>
                  </a:cubicBezTo>
                </a:path>
              </a:pathLst>
            </a:custGeom>
            <a:noFill/>
            <a:ln w="9525">
              <a:solidFill>
                <a:srgbClr val="003366"/>
              </a:solidFill>
              <a:round/>
              <a:headEnd/>
              <a:tailEnd/>
            </a:ln>
            <a:extLst>
              <a:ext uri="{909E8E84-426E-40DD-AFC4-6F175D3DCCD1}">
                <a14:hiddenFill xmlns:a14="http://schemas.microsoft.com/office/drawing/2010/main">
                  <a:solidFill>
                    <a:srgbClr val="FFFFFF"/>
                  </a:solidFill>
                </a14:hiddenFill>
              </a:ext>
            </a:extLst>
          </p:spPr>
          <p:txBody>
            <a:bodyPr lIns="59400" tIns="29700" rIns="59400" bIns="29700">
              <a:spAutoFit/>
            </a:bodyPr>
            <a:lstStyle/>
            <a:p>
              <a:endParaRPr lang="zh-CN" altLang="en-US" sz="1350"/>
            </a:p>
          </p:txBody>
        </p:sp>
        <p:sp>
          <p:nvSpPr>
            <p:cNvPr id="62" name="Text Box 127"/>
            <p:cNvSpPr txBox="1">
              <a:spLocks noChangeAspect="1" noChangeArrowheads="1"/>
            </p:cNvSpPr>
            <p:nvPr/>
          </p:nvSpPr>
          <p:spPr bwMode="auto">
            <a:xfrm>
              <a:off x="1474" y="5732"/>
              <a:ext cx="998"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55767" tIns="27883" rIns="55767" bIns="27883">
              <a:spAutoFit/>
            </a:bodyPr>
            <a:lstStyle>
              <a:lvl1pPr defTabSz="752475">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defTabSz="752475">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defTabSz="752475">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defTabSz="752475">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defTabSz="752475">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defTabSz="752475"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defTabSz="752475"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defTabSz="752475"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defTabSz="752475"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50000"/>
                </a:spcBef>
                <a:buFontTx/>
                <a:buNone/>
              </a:pPr>
              <a:endParaRPr lang="zh-CN" altLang="en-US" sz="900" b="1">
                <a:solidFill>
                  <a:srgbClr val="003366"/>
                </a:solidFill>
                <a:latin typeface="华文细黑" panose="02010600040101010101" pitchFamily="2" charset="-122"/>
                <a:ea typeface="华文细黑" panose="02010600040101010101" pitchFamily="2" charset="-122"/>
              </a:endParaRPr>
            </a:p>
          </p:txBody>
        </p:sp>
        <p:pic>
          <p:nvPicPr>
            <p:cNvPr id="63" name="Picture 128" descr="图片15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847" y="5426"/>
              <a:ext cx="26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129" descr="图片15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63" y="5834"/>
              <a:ext cx="26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5" name="Group 130"/>
            <p:cNvGrpSpPr>
              <a:grpSpLocks/>
            </p:cNvGrpSpPr>
            <p:nvPr/>
          </p:nvGrpSpPr>
          <p:grpSpPr bwMode="auto">
            <a:xfrm>
              <a:off x="3016" y="5472"/>
              <a:ext cx="398" cy="362"/>
              <a:chOff x="3016" y="5517"/>
              <a:chExt cx="398" cy="362"/>
            </a:xfrm>
          </p:grpSpPr>
          <p:pic>
            <p:nvPicPr>
              <p:cNvPr id="66" name="Picture 131" descr="图片15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16" y="5517"/>
                <a:ext cx="26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132" descr="图片15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61" y="5562"/>
                <a:ext cx="26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133" descr="图片15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152" y="5607"/>
                <a:ext cx="26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69" name="Picture 134" descr="图片35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957764" y="3154264"/>
            <a:ext cx="702469"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139" descr="2u"/>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250283" y="1582639"/>
            <a:ext cx="594122"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325" descr="图片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641997" y="3389213"/>
            <a:ext cx="223838"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325" descr="图片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057525" y="2125564"/>
            <a:ext cx="223838"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圆角矩形 72"/>
          <p:cNvSpPr/>
          <p:nvPr/>
        </p:nvSpPr>
        <p:spPr bwMode="auto">
          <a:xfrm>
            <a:off x="3522729" y="2137138"/>
            <a:ext cx="1350620" cy="432198"/>
          </a:xfrm>
          <a:prstGeom prst="roundRect">
            <a:avLst/>
          </a:prstGeom>
          <a:solidFill>
            <a:srgbClr val="92D050"/>
          </a:solidFill>
          <a:ln w="9525" cap="flat" cmpd="sng" algn="ctr">
            <a:noFill/>
            <a:prstDash val="solid"/>
            <a:round/>
            <a:headEnd type="none" w="med" len="med"/>
            <a:tailEnd type="none" w="med" len="med"/>
          </a:ln>
          <a:effectLst>
            <a:outerShdw blurRad="50800" dist="127000" dir="2700000" algn="t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anchor="ctr"/>
          <a:lstStyle/>
          <a:p>
            <a:pPr algn="ctr">
              <a:defRPr/>
            </a:pPr>
            <a:r>
              <a:rPr lang="zh-CN" altLang="en-US" sz="900" b="1" dirty="0" smtClean="0">
                <a:solidFill>
                  <a:schemeClr val="bg1"/>
                </a:solidFill>
                <a:ea typeface="微软雅黑" pitchFamily="34" charset="-122"/>
              </a:rPr>
              <a:t>教育局级数据中心</a:t>
            </a:r>
            <a:endParaRPr lang="en-US" altLang="zh-CN" sz="900" b="1" dirty="0">
              <a:solidFill>
                <a:schemeClr val="bg1"/>
              </a:solidFill>
              <a:ea typeface="微软雅黑" pitchFamily="34" charset="-122"/>
            </a:endParaRPr>
          </a:p>
          <a:p>
            <a:pPr algn="ctr">
              <a:defRPr/>
            </a:pPr>
            <a:r>
              <a:rPr lang="zh-CN" altLang="en-US" sz="900" b="1" dirty="0">
                <a:solidFill>
                  <a:schemeClr val="bg1"/>
                </a:solidFill>
                <a:ea typeface="微软雅黑" pitchFamily="34" charset="-122"/>
              </a:rPr>
              <a:t>服务支撑云平台</a:t>
            </a:r>
          </a:p>
        </p:txBody>
      </p:sp>
      <p:sp>
        <p:nvSpPr>
          <p:cNvPr id="74" name="圆角矩形 73"/>
          <p:cNvSpPr/>
          <p:nvPr/>
        </p:nvSpPr>
        <p:spPr bwMode="auto">
          <a:xfrm>
            <a:off x="3923704" y="777676"/>
            <a:ext cx="918421" cy="432198"/>
          </a:xfrm>
          <a:prstGeom prst="roundRect">
            <a:avLst/>
          </a:prstGeom>
          <a:solidFill>
            <a:srgbClr val="92D050"/>
          </a:solidFill>
          <a:ln w="9525" cap="flat" cmpd="sng" algn="ctr">
            <a:noFill/>
            <a:prstDash val="solid"/>
            <a:round/>
            <a:headEnd type="none" w="med" len="med"/>
            <a:tailEnd type="none" w="med" len="med"/>
          </a:ln>
          <a:effectLst>
            <a:outerShdw blurRad="50800" dist="127000" dir="2700000" algn="t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anchor="ctr"/>
          <a:lstStyle/>
          <a:p>
            <a:pPr algn="ctr">
              <a:defRPr/>
            </a:pPr>
            <a:r>
              <a:rPr lang="zh-CN" altLang="en-US" sz="900" b="1" dirty="0">
                <a:solidFill>
                  <a:schemeClr val="bg1"/>
                </a:solidFill>
                <a:ea typeface="微软雅黑" pitchFamily="34" charset="-122"/>
              </a:rPr>
              <a:t>其他使用者</a:t>
            </a:r>
          </a:p>
        </p:txBody>
      </p:sp>
      <p:pic>
        <p:nvPicPr>
          <p:cNvPr id="75" name="Picture 26" descr="图片1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2817" y="1138139"/>
            <a:ext cx="31075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圆角矩形 75"/>
          <p:cNvSpPr/>
          <p:nvPr/>
        </p:nvSpPr>
        <p:spPr bwMode="auto">
          <a:xfrm>
            <a:off x="2738927" y="4497684"/>
            <a:ext cx="1350620" cy="432198"/>
          </a:xfrm>
          <a:prstGeom prst="roundRect">
            <a:avLst/>
          </a:prstGeom>
          <a:solidFill>
            <a:srgbClr val="92D050"/>
          </a:solidFill>
          <a:ln w="9525" cap="flat" cmpd="sng" algn="ctr">
            <a:noFill/>
            <a:prstDash val="solid"/>
            <a:round/>
            <a:headEnd type="none" w="med" len="med"/>
            <a:tailEnd type="none" w="med" len="med"/>
          </a:ln>
          <a:effectLst>
            <a:outerShdw blurRad="50800" dist="127000" dir="2700000" algn="t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anchor="ctr"/>
          <a:lstStyle/>
          <a:p>
            <a:pPr algn="ctr">
              <a:defRPr/>
            </a:pPr>
            <a:r>
              <a:rPr lang="zh-CN" altLang="en-US" sz="900" b="1" dirty="0" smtClean="0">
                <a:solidFill>
                  <a:schemeClr val="bg1"/>
                </a:solidFill>
                <a:ea typeface="微软雅黑" pitchFamily="34" charset="-122"/>
              </a:rPr>
              <a:t>职业学校</a:t>
            </a:r>
            <a:r>
              <a:rPr lang="en-US" altLang="zh-CN" sz="900" b="1" dirty="0" smtClean="0">
                <a:solidFill>
                  <a:schemeClr val="bg1"/>
                </a:solidFill>
                <a:ea typeface="微软雅黑" pitchFamily="34" charset="-122"/>
              </a:rPr>
              <a:t>2</a:t>
            </a:r>
            <a:endParaRPr lang="zh-CN" altLang="en-US" sz="900" b="1" dirty="0">
              <a:solidFill>
                <a:schemeClr val="bg1"/>
              </a:solidFill>
              <a:ea typeface="微软雅黑" pitchFamily="34" charset="-122"/>
            </a:endParaRPr>
          </a:p>
        </p:txBody>
      </p:sp>
      <p:sp>
        <p:nvSpPr>
          <p:cNvPr id="77" name="文本框 2"/>
          <p:cNvSpPr txBox="1">
            <a:spLocks noChangeArrowheads="1"/>
          </p:cNvSpPr>
          <p:nvPr/>
        </p:nvSpPr>
        <p:spPr bwMode="auto">
          <a:xfrm>
            <a:off x="5922170" y="1030188"/>
            <a:ext cx="194071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r>
              <a:rPr lang="zh-CN" altLang="zh-CN" sz="1050" b="1" dirty="0">
                <a:solidFill>
                  <a:schemeClr val="tx1"/>
                </a:solidFill>
              </a:rPr>
              <a:t>把</a:t>
            </a:r>
            <a:r>
              <a:rPr lang="zh-CN" altLang="en-US" sz="1050" b="1" dirty="0">
                <a:solidFill>
                  <a:schemeClr val="tx1"/>
                </a:solidFill>
              </a:rPr>
              <a:t>总校区与各分校区</a:t>
            </a:r>
            <a:r>
              <a:rPr lang="zh-CN" altLang="zh-CN" sz="1050" b="1" dirty="0">
                <a:solidFill>
                  <a:schemeClr val="tx1"/>
                </a:solidFill>
              </a:rPr>
              <a:t>通过云计算技术（服务支持云平台）有机联系在一起</a:t>
            </a:r>
            <a:r>
              <a:rPr lang="zh-CN" altLang="en-US" sz="1050" b="1" dirty="0">
                <a:solidFill>
                  <a:schemeClr val="tx1"/>
                </a:solidFill>
              </a:rPr>
              <a:t>；</a:t>
            </a:r>
            <a:r>
              <a:rPr lang="zh-CN" altLang="en-US" sz="1050" b="1" dirty="0" smtClean="0">
                <a:solidFill>
                  <a:schemeClr val="accent2"/>
                </a:solidFill>
              </a:rPr>
              <a:t>把教育行政机构与</a:t>
            </a:r>
            <a:r>
              <a:rPr lang="zh-CN" altLang="en-US" sz="1050" b="1" dirty="0">
                <a:solidFill>
                  <a:schemeClr val="accent2"/>
                </a:solidFill>
              </a:rPr>
              <a:t>个学校联系起来</a:t>
            </a:r>
          </a:p>
        </p:txBody>
      </p:sp>
      <p:sp>
        <p:nvSpPr>
          <p:cNvPr id="78" name="闪电形 77"/>
          <p:cNvSpPr/>
          <p:nvPr/>
        </p:nvSpPr>
        <p:spPr>
          <a:xfrm rot="6703086">
            <a:off x="5089327" y="1979711"/>
            <a:ext cx="1204913" cy="305991"/>
          </a:xfrm>
          <a:prstGeom prst="lightningBol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zh-CN" altLang="en-US" sz="1350"/>
          </a:p>
        </p:txBody>
      </p:sp>
      <p:pic>
        <p:nvPicPr>
          <p:cNvPr id="79" name="Picture 75" descr="图片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35931" y="3697188"/>
            <a:ext cx="515541"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75" descr="图片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2842" y="1827113"/>
            <a:ext cx="515540"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412729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32" presetClass="emph" presetSubtype="0" fill="hold" grpId="0" nodeType="withEffect">
                                  <p:stCondLst>
                                    <p:cond delay="0"/>
                                  </p:stCondLst>
                                  <p:childTnLst>
                                    <p:animRot by="120000">
                                      <p:cBhvr>
                                        <p:cTn id="18" dur="100" fill="hold">
                                          <p:stCondLst>
                                            <p:cond delay="0"/>
                                          </p:stCondLst>
                                        </p:cTn>
                                        <p:tgtEl>
                                          <p:spTgt spid="6"/>
                                        </p:tgtEl>
                                        <p:attrNameLst>
                                          <p:attrName>r</p:attrName>
                                        </p:attrNameLst>
                                      </p:cBhvr>
                                    </p:animRot>
                                    <p:animRot by="-240000">
                                      <p:cBhvr>
                                        <p:cTn id="19" dur="200" fill="hold">
                                          <p:stCondLst>
                                            <p:cond delay="200"/>
                                          </p:stCondLst>
                                        </p:cTn>
                                        <p:tgtEl>
                                          <p:spTgt spid="6"/>
                                        </p:tgtEl>
                                        <p:attrNameLst>
                                          <p:attrName>r</p:attrName>
                                        </p:attrNameLst>
                                      </p:cBhvr>
                                    </p:animRot>
                                    <p:animRot by="240000">
                                      <p:cBhvr>
                                        <p:cTn id="20" dur="200" fill="hold">
                                          <p:stCondLst>
                                            <p:cond delay="400"/>
                                          </p:stCondLst>
                                        </p:cTn>
                                        <p:tgtEl>
                                          <p:spTgt spid="6"/>
                                        </p:tgtEl>
                                        <p:attrNameLst>
                                          <p:attrName>r</p:attrName>
                                        </p:attrNameLst>
                                      </p:cBhvr>
                                    </p:animRot>
                                    <p:animRot by="-240000">
                                      <p:cBhvr>
                                        <p:cTn id="21" dur="200" fill="hold">
                                          <p:stCondLst>
                                            <p:cond delay="600"/>
                                          </p:stCondLst>
                                        </p:cTn>
                                        <p:tgtEl>
                                          <p:spTgt spid="6"/>
                                        </p:tgtEl>
                                        <p:attrNameLst>
                                          <p:attrName>r</p:attrName>
                                        </p:attrNameLst>
                                      </p:cBhvr>
                                    </p:animRot>
                                    <p:animRot by="120000">
                                      <p:cBhvr>
                                        <p:cTn id="22" dur="200" fill="hold">
                                          <p:stCondLst>
                                            <p:cond delay="800"/>
                                          </p:stCondLst>
                                        </p:cTn>
                                        <p:tgtEl>
                                          <p:spTgt spid="6"/>
                                        </p:tgtEl>
                                        <p:attrNameLst>
                                          <p:attrName>r</p:attrName>
                                        </p:attrNameLst>
                                      </p:cBhvr>
                                    </p:animRot>
                                  </p:childTnLst>
                                </p:cTn>
                              </p:par>
                              <p:par>
                                <p:cTn id="23" presetID="32" presetClass="emph" presetSubtype="0" fill="hold" grpId="0" nodeType="withEffect">
                                  <p:stCondLst>
                                    <p:cond delay="0"/>
                                  </p:stCondLst>
                                  <p:childTnLst>
                                    <p:animRot by="120000">
                                      <p:cBhvr>
                                        <p:cTn id="24" dur="100" fill="hold">
                                          <p:stCondLst>
                                            <p:cond delay="0"/>
                                          </p:stCondLst>
                                        </p:cTn>
                                        <p:tgtEl>
                                          <p:spTgt spid="7"/>
                                        </p:tgtEl>
                                        <p:attrNameLst>
                                          <p:attrName>r</p:attrName>
                                        </p:attrNameLst>
                                      </p:cBhvr>
                                    </p:animRot>
                                    <p:animRot by="-240000">
                                      <p:cBhvr>
                                        <p:cTn id="25" dur="200" fill="hold">
                                          <p:stCondLst>
                                            <p:cond delay="200"/>
                                          </p:stCondLst>
                                        </p:cTn>
                                        <p:tgtEl>
                                          <p:spTgt spid="7"/>
                                        </p:tgtEl>
                                        <p:attrNameLst>
                                          <p:attrName>r</p:attrName>
                                        </p:attrNameLst>
                                      </p:cBhvr>
                                    </p:animRot>
                                    <p:animRot by="240000">
                                      <p:cBhvr>
                                        <p:cTn id="26" dur="200" fill="hold">
                                          <p:stCondLst>
                                            <p:cond delay="400"/>
                                          </p:stCondLst>
                                        </p:cTn>
                                        <p:tgtEl>
                                          <p:spTgt spid="7"/>
                                        </p:tgtEl>
                                        <p:attrNameLst>
                                          <p:attrName>r</p:attrName>
                                        </p:attrNameLst>
                                      </p:cBhvr>
                                    </p:animRot>
                                    <p:animRot by="-240000">
                                      <p:cBhvr>
                                        <p:cTn id="27" dur="200" fill="hold">
                                          <p:stCondLst>
                                            <p:cond delay="600"/>
                                          </p:stCondLst>
                                        </p:cTn>
                                        <p:tgtEl>
                                          <p:spTgt spid="7"/>
                                        </p:tgtEl>
                                        <p:attrNameLst>
                                          <p:attrName>r</p:attrName>
                                        </p:attrNameLst>
                                      </p:cBhvr>
                                    </p:animRot>
                                    <p:animRot by="120000">
                                      <p:cBhvr>
                                        <p:cTn id="28" dur="200" fill="hold">
                                          <p:stCondLst>
                                            <p:cond delay="800"/>
                                          </p:stCondLst>
                                        </p:cTn>
                                        <p:tgtEl>
                                          <p:spTgt spid="7"/>
                                        </p:tgtEl>
                                        <p:attrNameLst>
                                          <p:attrName>r</p:attrName>
                                        </p:attrNameLst>
                                      </p:cBhvr>
                                    </p:animRot>
                                  </p:childTnLst>
                                </p:cTn>
                              </p:par>
                              <p:par>
                                <p:cTn id="29" presetID="32" presetClass="emph" presetSubtype="0" fill="hold" grpId="0" nodeType="withEffect">
                                  <p:stCondLst>
                                    <p:cond delay="0"/>
                                  </p:stCondLst>
                                  <p:childTnLst>
                                    <p:animRot by="120000">
                                      <p:cBhvr>
                                        <p:cTn id="30" dur="100" fill="hold">
                                          <p:stCondLst>
                                            <p:cond delay="0"/>
                                          </p:stCondLst>
                                        </p:cTn>
                                        <p:tgtEl>
                                          <p:spTgt spid="8"/>
                                        </p:tgtEl>
                                        <p:attrNameLst>
                                          <p:attrName>r</p:attrName>
                                        </p:attrNameLst>
                                      </p:cBhvr>
                                    </p:animRot>
                                    <p:animRot by="-240000">
                                      <p:cBhvr>
                                        <p:cTn id="31" dur="200" fill="hold">
                                          <p:stCondLst>
                                            <p:cond delay="200"/>
                                          </p:stCondLst>
                                        </p:cTn>
                                        <p:tgtEl>
                                          <p:spTgt spid="8"/>
                                        </p:tgtEl>
                                        <p:attrNameLst>
                                          <p:attrName>r</p:attrName>
                                        </p:attrNameLst>
                                      </p:cBhvr>
                                    </p:animRot>
                                    <p:animRot by="240000">
                                      <p:cBhvr>
                                        <p:cTn id="32" dur="200" fill="hold">
                                          <p:stCondLst>
                                            <p:cond delay="400"/>
                                          </p:stCondLst>
                                        </p:cTn>
                                        <p:tgtEl>
                                          <p:spTgt spid="8"/>
                                        </p:tgtEl>
                                        <p:attrNameLst>
                                          <p:attrName>r</p:attrName>
                                        </p:attrNameLst>
                                      </p:cBhvr>
                                    </p:animRot>
                                    <p:animRot by="-240000">
                                      <p:cBhvr>
                                        <p:cTn id="33" dur="200" fill="hold">
                                          <p:stCondLst>
                                            <p:cond delay="600"/>
                                          </p:stCondLst>
                                        </p:cTn>
                                        <p:tgtEl>
                                          <p:spTgt spid="8"/>
                                        </p:tgtEl>
                                        <p:attrNameLst>
                                          <p:attrName>r</p:attrName>
                                        </p:attrNameLst>
                                      </p:cBhvr>
                                    </p:animRot>
                                    <p:animRot by="120000">
                                      <p:cBhvr>
                                        <p:cTn id="34" dur="200" fill="hold">
                                          <p:stCondLst>
                                            <p:cond delay="800"/>
                                          </p:stCondLst>
                                        </p:cTn>
                                        <p:tgtEl>
                                          <p:spTgt spid="8"/>
                                        </p:tgtEl>
                                        <p:attrNameLst>
                                          <p:attrName>r</p:attrName>
                                        </p:attrNameLst>
                                      </p:cBhvr>
                                    </p:animRot>
                                  </p:childTnLst>
                                </p:cTn>
                              </p:par>
                              <p:par>
                                <p:cTn id="35" presetID="32" presetClass="emph" presetSubtype="0" fill="hold" nodeType="withEffect">
                                  <p:stCondLst>
                                    <p:cond delay="0"/>
                                  </p:stCondLst>
                                  <p:childTnLst>
                                    <p:animRot by="120000">
                                      <p:cBhvr>
                                        <p:cTn id="36" dur="100" fill="hold">
                                          <p:stCondLst>
                                            <p:cond delay="0"/>
                                          </p:stCondLst>
                                        </p:cTn>
                                        <p:tgtEl>
                                          <p:spTgt spid="10"/>
                                        </p:tgtEl>
                                        <p:attrNameLst>
                                          <p:attrName>r</p:attrName>
                                        </p:attrNameLst>
                                      </p:cBhvr>
                                    </p:animRot>
                                    <p:animRot by="-240000">
                                      <p:cBhvr>
                                        <p:cTn id="37" dur="200" fill="hold">
                                          <p:stCondLst>
                                            <p:cond delay="200"/>
                                          </p:stCondLst>
                                        </p:cTn>
                                        <p:tgtEl>
                                          <p:spTgt spid="10"/>
                                        </p:tgtEl>
                                        <p:attrNameLst>
                                          <p:attrName>r</p:attrName>
                                        </p:attrNameLst>
                                      </p:cBhvr>
                                    </p:animRot>
                                    <p:animRot by="240000">
                                      <p:cBhvr>
                                        <p:cTn id="38" dur="200" fill="hold">
                                          <p:stCondLst>
                                            <p:cond delay="400"/>
                                          </p:stCondLst>
                                        </p:cTn>
                                        <p:tgtEl>
                                          <p:spTgt spid="10"/>
                                        </p:tgtEl>
                                        <p:attrNameLst>
                                          <p:attrName>r</p:attrName>
                                        </p:attrNameLst>
                                      </p:cBhvr>
                                    </p:animRot>
                                    <p:animRot by="-240000">
                                      <p:cBhvr>
                                        <p:cTn id="39" dur="200" fill="hold">
                                          <p:stCondLst>
                                            <p:cond delay="600"/>
                                          </p:stCondLst>
                                        </p:cTn>
                                        <p:tgtEl>
                                          <p:spTgt spid="10"/>
                                        </p:tgtEl>
                                        <p:attrNameLst>
                                          <p:attrName>r</p:attrName>
                                        </p:attrNameLst>
                                      </p:cBhvr>
                                    </p:animRot>
                                    <p:animRot by="120000">
                                      <p:cBhvr>
                                        <p:cTn id="40" dur="200" fill="hold">
                                          <p:stCondLst>
                                            <p:cond delay="800"/>
                                          </p:stCondLst>
                                        </p:cTn>
                                        <p:tgtEl>
                                          <p:spTgt spid="10"/>
                                        </p:tgtEl>
                                        <p:attrNameLst>
                                          <p:attrName>r</p:attrName>
                                        </p:attrNameLst>
                                      </p:cBhvr>
                                    </p:animRot>
                                  </p:childTnLst>
                                </p:cTn>
                              </p:par>
                              <p:par>
                                <p:cTn id="41" presetID="32" presetClass="emph" presetSubtype="0" fill="hold" grpId="0" nodeType="withEffect">
                                  <p:stCondLst>
                                    <p:cond delay="0"/>
                                  </p:stCondLst>
                                  <p:childTnLst>
                                    <p:animRot by="120000">
                                      <p:cBhvr>
                                        <p:cTn id="42" dur="100" fill="hold">
                                          <p:stCondLst>
                                            <p:cond delay="0"/>
                                          </p:stCondLst>
                                        </p:cTn>
                                        <p:tgtEl>
                                          <p:spTgt spid="13"/>
                                        </p:tgtEl>
                                        <p:attrNameLst>
                                          <p:attrName>r</p:attrName>
                                        </p:attrNameLst>
                                      </p:cBhvr>
                                    </p:animRot>
                                    <p:animRot by="-240000">
                                      <p:cBhvr>
                                        <p:cTn id="43" dur="200" fill="hold">
                                          <p:stCondLst>
                                            <p:cond delay="200"/>
                                          </p:stCondLst>
                                        </p:cTn>
                                        <p:tgtEl>
                                          <p:spTgt spid="13"/>
                                        </p:tgtEl>
                                        <p:attrNameLst>
                                          <p:attrName>r</p:attrName>
                                        </p:attrNameLst>
                                      </p:cBhvr>
                                    </p:animRot>
                                    <p:animRot by="240000">
                                      <p:cBhvr>
                                        <p:cTn id="44" dur="200" fill="hold">
                                          <p:stCondLst>
                                            <p:cond delay="400"/>
                                          </p:stCondLst>
                                        </p:cTn>
                                        <p:tgtEl>
                                          <p:spTgt spid="13"/>
                                        </p:tgtEl>
                                        <p:attrNameLst>
                                          <p:attrName>r</p:attrName>
                                        </p:attrNameLst>
                                      </p:cBhvr>
                                    </p:animRot>
                                    <p:animRot by="-240000">
                                      <p:cBhvr>
                                        <p:cTn id="45" dur="200" fill="hold">
                                          <p:stCondLst>
                                            <p:cond delay="600"/>
                                          </p:stCondLst>
                                        </p:cTn>
                                        <p:tgtEl>
                                          <p:spTgt spid="13"/>
                                        </p:tgtEl>
                                        <p:attrNameLst>
                                          <p:attrName>r</p:attrName>
                                        </p:attrNameLst>
                                      </p:cBhvr>
                                    </p:animRot>
                                    <p:animRot by="120000">
                                      <p:cBhvr>
                                        <p:cTn id="46" dur="200" fill="hold">
                                          <p:stCondLst>
                                            <p:cond delay="800"/>
                                          </p:stCondLst>
                                        </p:cTn>
                                        <p:tgtEl>
                                          <p:spTgt spid="13"/>
                                        </p:tgtEl>
                                        <p:attrNameLst>
                                          <p:attrName>r</p:attrName>
                                        </p:attrNameLst>
                                      </p:cBhvr>
                                    </p:animRot>
                                  </p:childTnLst>
                                </p:cTn>
                              </p:par>
                              <p:par>
                                <p:cTn id="47" presetID="32" presetClass="emph" presetSubtype="0" fill="hold" grpId="0" nodeType="withEffect">
                                  <p:stCondLst>
                                    <p:cond delay="0"/>
                                  </p:stCondLst>
                                  <p:childTnLst>
                                    <p:animRot by="120000">
                                      <p:cBhvr>
                                        <p:cTn id="48" dur="100" fill="hold">
                                          <p:stCondLst>
                                            <p:cond delay="0"/>
                                          </p:stCondLst>
                                        </p:cTn>
                                        <p:tgtEl>
                                          <p:spTgt spid="14"/>
                                        </p:tgtEl>
                                        <p:attrNameLst>
                                          <p:attrName>r</p:attrName>
                                        </p:attrNameLst>
                                      </p:cBhvr>
                                    </p:animRot>
                                    <p:animRot by="-240000">
                                      <p:cBhvr>
                                        <p:cTn id="49" dur="200" fill="hold">
                                          <p:stCondLst>
                                            <p:cond delay="200"/>
                                          </p:stCondLst>
                                        </p:cTn>
                                        <p:tgtEl>
                                          <p:spTgt spid="14"/>
                                        </p:tgtEl>
                                        <p:attrNameLst>
                                          <p:attrName>r</p:attrName>
                                        </p:attrNameLst>
                                      </p:cBhvr>
                                    </p:animRot>
                                    <p:animRot by="240000">
                                      <p:cBhvr>
                                        <p:cTn id="50" dur="200" fill="hold">
                                          <p:stCondLst>
                                            <p:cond delay="400"/>
                                          </p:stCondLst>
                                        </p:cTn>
                                        <p:tgtEl>
                                          <p:spTgt spid="14"/>
                                        </p:tgtEl>
                                        <p:attrNameLst>
                                          <p:attrName>r</p:attrName>
                                        </p:attrNameLst>
                                      </p:cBhvr>
                                    </p:animRot>
                                    <p:animRot by="-240000">
                                      <p:cBhvr>
                                        <p:cTn id="51" dur="200" fill="hold">
                                          <p:stCondLst>
                                            <p:cond delay="600"/>
                                          </p:stCondLst>
                                        </p:cTn>
                                        <p:tgtEl>
                                          <p:spTgt spid="14"/>
                                        </p:tgtEl>
                                        <p:attrNameLst>
                                          <p:attrName>r</p:attrName>
                                        </p:attrNameLst>
                                      </p:cBhvr>
                                    </p:animRot>
                                    <p:animRot by="120000">
                                      <p:cBhvr>
                                        <p:cTn id="52" dur="200" fill="hold">
                                          <p:stCondLst>
                                            <p:cond delay="800"/>
                                          </p:stCondLst>
                                        </p:cTn>
                                        <p:tgtEl>
                                          <p:spTgt spid="14"/>
                                        </p:tgtEl>
                                        <p:attrNameLst>
                                          <p:attrName>r</p:attrName>
                                        </p:attrNameLst>
                                      </p:cBhvr>
                                    </p:animRot>
                                  </p:childTnLst>
                                </p:cTn>
                              </p:par>
                              <p:par>
                                <p:cTn id="53" presetID="32" presetClass="emph" presetSubtype="0" fill="hold" nodeType="withEffect">
                                  <p:stCondLst>
                                    <p:cond delay="0"/>
                                  </p:stCondLst>
                                  <p:childTnLst>
                                    <p:animRot by="120000">
                                      <p:cBhvr>
                                        <p:cTn id="54" dur="100" fill="hold">
                                          <p:stCondLst>
                                            <p:cond delay="0"/>
                                          </p:stCondLst>
                                        </p:cTn>
                                        <p:tgtEl>
                                          <p:spTgt spid="15"/>
                                        </p:tgtEl>
                                        <p:attrNameLst>
                                          <p:attrName>r</p:attrName>
                                        </p:attrNameLst>
                                      </p:cBhvr>
                                    </p:animRot>
                                    <p:animRot by="-240000">
                                      <p:cBhvr>
                                        <p:cTn id="55" dur="200" fill="hold">
                                          <p:stCondLst>
                                            <p:cond delay="200"/>
                                          </p:stCondLst>
                                        </p:cTn>
                                        <p:tgtEl>
                                          <p:spTgt spid="15"/>
                                        </p:tgtEl>
                                        <p:attrNameLst>
                                          <p:attrName>r</p:attrName>
                                        </p:attrNameLst>
                                      </p:cBhvr>
                                    </p:animRot>
                                    <p:animRot by="240000">
                                      <p:cBhvr>
                                        <p:cTn id="56" dur="200" fill="hold">
                                          <p:stCondLst>
                                            <p:cond delay="400"/>
                                          </p:stCondLst>
                                        </p:cTn>
                                        <p:tgtEl>
                                          <p:spTgt spid="15"/>
                                        </p:tgtEl>
                                        <p:attrNameLst>
                                          <p:attrName>r</p:attrName>
                                        </p:attrNameLst>
                                      </p:cBhvr>
                                    </p:animRot>
                                    <p:animRot by="-240000">
                                      <p:cBhvr>
                                        <p:cTn id="57" dur="200" fill="hold">
                                          <p:stCondLst>
                                            <p:cond delay="600"/>
                                          </p:stCondLst>
                                        </p:cTn>
                                        <p:tgtEl>
                                          <p:spTgt spid="15"/>
                                        </p:tgtEl>
                                        <p:attrNameLst>
                                          <p:attrName>r</p:attrName>
                                        </p:attrNameLst>
                                      </p:cBhvr>
                                    </p:animRot>
                                    <p:animRot by="120000">
                                      <p:cBhvr>
                                        <p:cTn id="58" dur="200" fill="hold">
                                          <p:stCondLst>
                                            <p:cond delay="800"/>
                                          </p:stCondLst>
                                        </p:cTn>
                                        <p:tgtEl>
                                          <p:spTgt spid="15"/>
                                        </p:tgtEl>
                                        <p:attrNameLst>
                                          <p:attrName>r</p:attrName>
                                        </p:attrNameLst>
                                      </p:cBhvr>
                                    </p:animRot>
                                  </p:childTnLst>
                                </p:cTn>
                              </p:par>
                              <p:par>
                                <p:cTn id="59" presetID="32" presetClass="emph" presetSubtype="0" fill="hold" nodeType="withEffect">
                                  <p:stCondLst>
                                    <p:cond delay="0"/>
                                  </p:stCondLst>
                                  <p:childTnLst>
                                    <p:animRot by="120000">
                                      <p:cBhvr>
                                        <p:cTn id="60" dur="100" fill="hold">
                                          <p:stCondLst>
                                            <p:cond delay="0"/>
                                          </p:stCondLst>
                                        </p:cTn>
                                        <p:tgtEl>
                                          <p:spTgt spid="16"/>
                                        </p:tgtEl>
                                        <p:attrNameLst>
                                          <p:attrName>r</p:attrName>
                                        </p:attrNameLst>
                                      </p:cBhvr>
                                    </p:animRot>
                                    <p:animRot by="-240000">
                                      <p:cBhvr>
                                        <p:cTn id="61" dur="200" fill="hold">
                                          <p:stCondLst>
                                            <p:cond delay="200"/>
                                          </p:stCondLst>
                                        </p:cTn>
                                        <p:tgtEl>
                                          <p:spTgt spid="16"/>
                                        </p:tgtEl>
                                        <p:attrNameLst>
                                          <p:attrName>r</p:attrName>
                                        </p:attrNameLst>
                                      </p:cBhvr>
                                    </p:animRot>
                                    <p:animRot by="240000">
                                      <p:cBhvr>
                                        <p:cTn id="62" dur="200" fill="hold">
                                          <p:stCondLst>
                                            <p:cond delay="400"/>
                                          </p:stCondLst>
                                        </p:cTn>
                                        <p:tgtEl>
                                          <p:spTgt spid="16"/>
                                        </p:tgtEl>
                                        <p:attrNameLst>
                                          <p:attrName>r</p:attrName>
                                        </p:attrNameLst>
                                      </p:cBhvr>
                                    </p:animRot>
                                    <p:animRot by="-240000">
                                      <p:cBhvr>
                                        <p:cTn id="63" dur="200" fill="hold">
                                          <p:stCondLst>
                                            <p:cond delay="600"/>
                                          </p:stCondLst>
                                        </p:cTn>
                                        <p:tgtEl>
                                          <p:spTgt spid="16"/>
                                        </p:tgtEl>
                                        <p:attrNameLst>
                                          <p:attrName>r</p:attrName>
                                        </p:attrNameLst>
                                      </p:cBhvr>
                                    </p:animRot>
                                    <p:animRot by="120000">
                                      <p:cBhvr>
                                        <p:cTn id="64" dur="200" fill="hold">
                                          <p:stCondLst>
                                            <p:cond delay="800"/>
                                          </p:stCondLst>
                                        </p:cTn>
                                        <p:tgtEl>
                                          <p:spTgt spid="16"/>
                                        </p:tgtEl>
                                        <p:attrNameLst>
                                          <p:attrName>r</p:attrName>
                                        </p:attrNameLst>
                                      </p:cBhvr>
                                    </p:animRot>
                                  </p:childTnLst>
                                </p:cTn>
                              </p:par>
                              <p:par>
                                <p:cTn id="65" presetID="32" presetClass="emph" presetSubtype="0" fill="hold" grpId="0" nodeType="withEffect">
                                  <p:stCondLst>
                                    <p:cond delay="0"/>
                                  </p:stCondLst>
                                  <p:childTnLst>
                                    <p:animRot by="120000">
                                      <p:cBhvr>
                                        <p:cTn id="66" dur="100" fill="hold">
                                          <p:stCondLst>
                                            <p:cond delay="0"/>
                                          </p:stCondLst>
                                        </p:cTn>
                                        <p:tgtEl>
                                          <p:spTgt spid="19"/>
                                        </p:tgtEl>
                                        <p:attrNameLst>
                                          <p:attrName>r</p:attrName>
                                        </p:attrNameLst>
                                      </p:cBhvr>
                                    </p:animRot>
                                    <p:animRot by="-240000">
                                      <p:cBhvr>
                                        <p:cTn id="67" dur="200" fill="hold">
                                          <p:stCondLst>
                                            <p:cond delay="200"/>
                                          </p:stCondLst>
                                        </p:cTn>
                                        <p:tgtEl>
                                          <p:spTgt spid="19"/>
                                        </p:tgtEl>
                                        <p:attrNameLst>
                                          <p:attrName>r</p:attrName>
                                        </p:attrNameLst>
                                      </p:cBhvr>
                                    </p:animRot>
                                    <p:animRot by="240000">
                                      <p:cBhvr>
                                        <p:cTn id="68" dur="200" fill="hold">
                                          <p:stCondLst>
                                            <p:cond delay="400"/>
                                          </p:stCondLst>
                                        </p:cTn>
                                        <p:tgtEl>
                                          <p:spTgt spid="19"/>
                                        </p:tgtEl>
                                        <p:attrNameLst>
                                          <p:attrName>r</p:attrName>
                                        </p:attrNameLst>
                                      </p:cBhvr>
                                    </p:animRot>
                                    <p:animRot by="-240000">
                                      <p:cBhvr>
                                        <p:cTn id="69" dur="200" fill="hold">
                                          <p:stCondLst>
                                            <p:cond delay="600"/>
                                          </p:stCondLst>
                                        </p:cTn>
                                        <p:tgtEl>
                                          <p:spTgt spid="19"/>
                                        </p:tgtEl>
                                        <p:attrNameLst>
                                          <p:attrName>r</p:attrName>
                                        </p:attrNameLst>
                                      </p:cBhvr>
                                    </p:animRot>
                                    <p:animRot by="120000">
                                      <p:cBhvr>
                                        <p:cTn id="70" dur="200" fill="hold">
                                          <p:stCondLst>
                                            <p:cond delay="800"/>
                                          </p:stCondLst>
                                        </p:cTn>
                                        <p:tgtEl>
                                          <p:spTgt spid="19"/>
                                        </p:tgtEl>
                                        <p:attrNameLst>
                                          <p:attrName>r</p:attrName>
                                        </p:attrNameLst>
                                      </p:cBhvr>
                                    </p:animRot>
                                  </p:childTnLst>
                                </p:cTn>
                              </p:par>
                              <p:par>
                                <p:cTn id="71" presetID="32" presetClass="emph" presetSubtype="0" fill="hold" grpId="0" nodeType="withEffect">
                                  <p:stCondLst>
                                    <p:cond delay="0"/>
                                  </p:stCondLst>
                                  <p:childTnLst>
                                    <p:animRot by="120000">
                                      <p:cBhvr>
                                        <p:cTn id="72" dur="100" fill="hold">
                                          <p:stCondLst>
                                            <p:cond delay="0"/>
                                          </p:stCondLst>
                                        </p:cTn>
                                        <p:tgtEl>
                                          <p:spTgt spid="20"/>
                                        </p:tgtEl>
                                        <p:attrNameLst>
                                          <p:attrName>r</p:attrName>
                                        </p:attrNameLst>
                                      </p:cBhvr>
                                    </p:animRot>
                                    <p:animRot by="-240000">
                                      <p:cBhvr>
                                        <p:cTn id="73" dur="200" fill="hold">
                                          <p:stCondLst>
                                            <p:cond delay="200"/>
                                          </p:stCondLst>
                                        </p:cTn>
                                        <p:tgtEl>
                                          <p:spTgt spid="20"/>
                                        </p:tgtEl>
                                        <p:attrNameLst>
                                          <p:attrName>r</p:attrName>
                                        </p:attrNameLst>
                                      </p:cBhvr>
                                    </p:animRot>
                                    <p:animRot by="240000">
                                      <p:cBhvr>
                                        <p:cTn id="74" dur="200" fill="hold">
                                          <p:stCondLst>
                                            <p:cond delay="400"/>
                                          </p:stCondLst>
                                        </p:cTn>
                                        <p:tgtEl>
                                          <p:spTgt spid="20"/>
                                        </p:tgtEl>
                                        <p:attrNameLst>
                                          <p:attrName>r</p:attrName>
                                        </p:attrNameLst>
                                      </p:cBhvr>
                                    </p:animRot>
                                    <p:animRot by="-240000">
                                      <p:cBhvr>
                                        <p:cTn id="75" dur="200" fill="hold">
                                          <p:stCondLst>
                                            <p:cond delay="600"/>
                                          </p:stCondLst>
                                        </p:cTn>
                                        <p:tgtEl>
                                          <p:spTgt spid="20"/>
                                        </p:tgtEl>
                                        <p:attrNameLst>
                                          <p:attrName>r</p:attrName>
                                        </p:attrNameLst>
                                      </p:cBhvr>
                                    </p:animRot>
                                    <p:animRot by="120000">
                                      <p:cBhvr>
                                        <p:cTn id="76" dur="200" fill="hold">
                                          <p:stCondLst>
                                            <p:cond delay="800"/>
                                          </p:stCondLst>
                                        </p:cTn>
                                        <p:tgtEl>
                                          <p:spTgt spid="20"/>
                                        </p:tgtEl>
                                        <p:attrNameLst>
                                          <p:attrName>r</p:attrName>
                                        </p:attrNameLst>
                                      </p:cBhvr>
                                    </p:animRot>
                                  </p:childTnLst>
                                </p:cTn>
                              </p:par>
                              <p:par>
                                <p:cTn id="77" presetID="32" presetClass="emph" presetSubtype="0" fill="hold" nodeType="withEffect">
                                  <p:stCondLst>
                                    <p:cond delay="0"/>
                                  </p:stCondLst>
                                  <p:childTnLst>
                                    <p:animRot by="120000">
                                      <p:cBhvr>
                                        <p:cTn id="78" dur="100" fill="hold">
                                          <p:stCondLst>
                                            <p:cond delay="0"/>
                                          </p:stCondLst>
                                        </p:cTn>
                                        <p:tgtEl>
                                          <p:spTgt spid="21"/>
                                        </p:tgtEl>
                                        <p:attrNameLst>
                                          <p:attrName>r</p:attrName>
                                        </p:attrNameLst>
                                      </p:cBhvr>
                                    </p:animRot>
                                    <p:animRot by="-240000">
                                      <p:cBhvr>
                                        <p:cTn id="79" dur="200" fill="hold">
                                          <p:stCondLst>
                                            <p:cond delay="200"/>
                                          </p:stCondLst>
                                        </p:cTn>
                                        <p:tgtEl>
                                          <p:spTgt spid="21"/>
                                        </p:tgtEl>
                                        <p:attrNameLst>
                                          <p:attrName>r</p:attrName>
                                        </p:attrNameLst>
                                      </p:cBhvr>
                                    </p:animRot>
                                    <p:animRot by="240000">
                                      <p:cBhvr>
                                        <p:cTn id="80" dur="200" fill="hold">
                                          <p:stCondLst>
                                            <p:cond delay="400"/>
                                          </p:stCondLst>
                                        </p:cTn>
                                        <p:tgtEl>
                                          <p:spTgt spid="21"/>
                                        </p:tgtEl>
                                        <p:attrNameLst>
                                          <p:attrName>r</p:attrName>
                                        </p:attrNameLst>
                                      </p:cBhvr>
                                    </p:animRot>
                                    <p:animRot by="-240000">
                                      <p:cBhvr>
                                        <p:cTn id="81" dur="200" fill="hold">
                                          <p:stCondLst>
                                            <p:cond delay="600"/>
                                          </p:stCondLst>
                                        </p:cTn>
                                        <p:tgtEl>
                                          <p:spTgt spid="21"/>
                                        </p:tgtEl>
                                        <p:attrNameLst>
                                          <p:attrName>r</p:attrName>
                                        </p:attrNameLst>
                                      </p:cBhvr>
                                    </p:animRot>
                                    <p:animRot by="120000">
                                      <p:cBhvr>
                                        <p:cTn id="82" dur="200" fill="hold">
                                          <p:stCondLst>
                                            <p:cond delay="800"/>
                                          </p:stCondLst>
                                        </p:cTn>
                                        <p:tgtEl>
                                          <p:spTgt spid="21"/>
                                        </p:tgtEl>
                                        <p:attrNameLst>
                                          <p:attrName>r</p:attrName>
                                        </p:attrNameLst>
                                      </p:cBhvr>
                                    </p:animRot>
                                  </p:childTnLst>
                                </p:cTn>
                              </p:par>
                              <p:par>
                                <p:cTn id="83" presetID="32" presetClass="emph" presetSubtype="0" fill="hold" nodeType="withEffect">
                                  <p:stCondLst>
                                    <p:cond delay="0"/>
                                  </p:stCondLst>
                                  <p:childTnLst>
                                    <p:animRot by="120000">
                                      <p:cBhvr>
                                        <p:cTn id="84" dur="100" fill="hold">
                                          <p:stCondLst>
                                            <p:cond delay="0"/>
                                          </p:stCondLst>
                                        </p:cTn>
                                        <p:tgtEl>
                                          <p:spTgt spid="22"/>
                                        </p:tgtEl>
                                        <p:attrNameLst>
                                          <p:attrName>r</p:attrName>
                                        </p:attrNameLst>
                                      </p:cBhvr>
                                    </p:animRot>
                                    <p:animRot by="-240000">
                                      <p:cBhvr>
                                        <p:cTn id="85" dur="200" fill="hold">
                                          <p:stCondLst>
                                            <p:cond delay="200"/>
                                          </p:stCondLst>
                                        </p:cTn>
                                        <p:tgtEl>
                                          <p:spTgt spid="22"/>
                                        </p:tgtEl>
                                        <p:attrNameLst>
                                          <p:attrName>r</p:attrName>
                                        </p:attrNameLst>
                                      </p:cBhvr>
                                    </p:animRot>
                                    <p:animRot by="240000">
                                      <p:cBhvr>
                                        <p:cTn id="86" dur="200" fill="hold">
                                          <p:stCondLst>
                                            <p:cond delay="400"/>
                                          </p:stCondLst>
                                        </p:cTn>
                                        <p:tgtEl>
                                          <p:spTgt spid="22"/>
                                        </p:tgtEl>
                                        <p:attrNameLst>
                                          <p:attrName>r</p:attrName>
                                        </p:attrNameLst>
                                      </p:cBhvr>
                                    </p:animRot>
                                    <p:animRot by="-240000">
                                      <p:cBhvr>
                                        <p:cTn id="87" dur="200" fill="hold">
                                          <p:stCondLst>
                                            <p:cond delay="600"/>
                                          </p:stCondLst>
                                        </p:cTn>
                                        <p:tgtEl>
                                          <p:spTgt spid="22"/>
                                        </p:tgtEl>
                                        <p:attrNameLst>
                                          <p:attrName>r</p:attrName>
                                        </p:attrNameLst>
                                      </p:cBhvr>
                                    </p:animRot>
                                    <p:animRot by="120000">
                                      <p:cBhvr>
                                        <p:cTn id="88" dur="200" fill="hold">
                                          <p:stCondLst>
                                            <p:cond delay="800"/>
                                          </p:stCondLst>
                                        </p:cTn>
                                        <p:tgtEl>
                                          <p:spTgt spid="22"/>
                                        </p:tgtEl>
                                        <p:attrNameLst>
                                          <p:attrName>r</p:attrName>
                                        </p:attrNameLst>
                                      </p:cBhvr>
                                    </p:animRot>
                                  </p:childTnLst>
                                </p:cTn>
                              </p:par>
                              <p:par>
                                <p:cTn id="89" presetID="32" presetClass="emph" presetSubtype="0" fill="hold" nodeType="withEffect">
                                  <p:stCondLst>
                                    <p:cond delay="0"/>
                                  </p:stCondLst>
                                  <p:childTnLst>
                                    <p:animRot by="120000">
                                      <p:cBhvr>
                                        <p:cTn id="90" dur="100" fill="hold">
                                          <p:stCondLst>
                                            <p:cond delay="0"/>
                                          </p:stCondLst>
                                        </p:cTn>
                                        <p:tgtEl>
                                          <p:spTgt spid="23"/>
                                        </p:tgtEl>
                                        <p:attrNameLst>
                                          <p:attrName>r</p:attrName>
                                        </p:attrNameLst>
                                      </p:cBhvr>
                                    </p:animRot>
                                    <p:animRot by="-240000">
                                      <p:cBhvr>
                                        <p:cTn id="91" dur="200" fill="hold">
                                          <p:stCondLst>
                                            <p:cond delay="200"/>
                                          </p:stCondLst>
                                        </p:cTn>
                                        <p:tgtEl>
                                          <p:spTgt spid="23"/>
                                        </p:tgtEl>
                                        <p:attrNameLst>
                                          <p:attrName>r</p:attrName>
                                        </p:attrNameLst>
                                      </p:cBhvr>
                                    </p:animRot>
                                    <p:animRot by="240000">
                                      <p:cBhvr>
                                        <p:cTn id="92" dur="200" fill="hold">
                                          <p:stCondLst>
                                            <p:cond delay="400"/>
                                          </p:stCondLst>
                                        </p:cTn>
                                        <p:tgtEl>
                                          <p:spTgt spid="23"/>
                                        </p:tgtEl>
                                        <p:attrNameLst>
                                          <p:attrName>r</p:attrName>
                                        </p:attrNameLst>
                                      </p:cBhvr>
                                    </p:animRot>
                                    <p:animRot by="-240000">
                                      <p:cBhvr>
                                        <p:cTn id="93" dur="200" fill="hold">
                                          <p:stCondLst>
                                            <p:cond delay="600"/>
                                          </p:stCondLst>
                                        </p:cTn>
                                        <p:tgtEl>
                                          <p:spTgt spid="23"/>
                                        </p:tgtEl>
                                        <p:attrNameLst>
                                          <p:attrName>r</p:attrName>
                                        </p:attrNameLst>
                                      </p:cBhvr>
                                    </p:animRot>
                                    <p:animRot by="120000">
                                      <p:cBhvr>
                                        <p:cTn id="94" dur="200" fill="hold">
                                          <p:stCondLst>
                                            <p:cond delay="800"/>
                                          </p:stCondLst>
                                        </p:cTn>
                                        <p:tgtEl>
                                          <p:spTgt spid="23"/>
                                        </p:tgtEl>
                                        <p:attrNameLst>
                                          <p:attrName>r</p:attrName>
                                        </p:attrNameLst>
                                      </p:cBhvr>
                                    </p:animRot>
                                  </p:childTnLst>
                                </p:cTn>
                              </p:par>
                              <p:par>
                                <p:cTn id="95" presetID="32" presetClass="emph" presetSubtype="0" fill="hold" nodeType="withEffect">
                                  <p:stCondLst>
                                    <p:cond delay="0"/>
                                  </p:stCondLst>
                                  <p:childTnLst>
                                    <p:animRot by="120000">
                                      <p:cBhvr>
                                        <p:cTn id="96" dur="100" fill="hold">
                                          <p:stCondLst>
                                            <p:cond delay="0"/>
                                          </p:stCondLst>
                                        </p:cTn>
                                        <p:tgtEl>
                                          <p:spTgt spid="24"/>
                                        </p:tgtEl>
                                        <p:attrNameLst>
                                          <p:attrName>r</p:attrName>
                                        </p:attrNameLst>
                                      </p:cBhvr>
                                    </p:animRot>
                                    <p:animRot by="-240000">
                                      <p:cBhvr>
                                        <p:cTn id="97" dur="200" fill="hold">
                                          <p:stCondLst>
                                            <p:cond delay="200"/>
                                          </p:stCondLst>
                                        </p:cTn>
                                        <p:tgtEl>
                                          <p:spTgt spid="24"/>
                                        </p:tgtEl>
                                        <p:attrNameLst>
                                          <p:attrName>r</p:attrName>
                                        </p:attrNameLst>
                                      </p:cBhvr>
                                    </p:animRot>
                                    <p:animRot by="240000">
                                      <p:cBhvr>
                                        <p:cTn id="98" dur="200" fill="hold">
                                          <p:stCondLst>
                                            <p:cond delay="400"/>
                                          </p:stCondLst>
                                        </p:cTn>
                                        <p:tgtEl>
                                          <p:spTgt spid="24"/>
                                        </p:tgtEl>
                                        <p:attrNameLst>
                                          <p:attrName>r</p:attrName>
                                        </p:attrNameLst>
                                      </p:cBhvr>
                                    </p:animRot>
                                    <p:animRot by="-240000">
                                      <p:cBhvr>
                                        <p:cTn id="99" dur="200" fill="hold">
                                          <p:stCondLst>
                                            <p:cond delay="600"/>
                                          </p:stCondLst>
                                        </p:cTn>
                                        <p:tgtEl>
                                          <p:spTgt spid="24"/>
                                        </p:tgtEl>
                                        <p:attrNameLst>
                                          <p:attrName>r</p:attrName>
                                        </p:attrNameLst>
                                      </p:cBhvr>
                                    </p:animRot>
                                    <p:animRot by="120000">
                                      <p:cBhvr>
                                        <p:cTn id="100" dur="200" fill="hold">
                                          <p:stCondLst>
                                            <p:cond delay="800"/>
                                          </p:stCondLst>
                                        </p:cTn>
                                        <p:tgtEl>
                                          <p:spTgt spid="24"/>
                                        </p:tgtEl>
                                        <p:attrNameLst>
                                          <p:attrName>r</p:attrName>
                                        </p:attrNameLst>
                                      </p:cBhvr>
                                    </p:animRot>
                                  </p:childTnLst>
                                </p:cTn>
                              </p:par>
                              <p:par>
                                <p:cTn id="101" presetID="32" presetClass="emph" presetSubtype="0" fill="hold" nodeType="withEffect">
                                  <p:stCondLst>
                                    <p:cond delay="0"/>
                                  </p:stCondLst>
                                  <p:childTnLst>
                                    <p:animRot by="120000">
                                      <p:cBhvr>
                                        <p:cTn id="102" dur="100" fill="hold">
                                          <p:stCondLst>
                                            <p:cond delay="0"/>
                                          </p:stCondLst>
                                        </p:cTn>
                                        <p:tgtEl>
                                          <p:spTgt spid="25"/>
                                        </p:tgtEl>
                                        <p:attrNameLst>
                                          <p:attrName>r</p:attrName>
                                        </p:attrNameLst>
                                      </p:cBhvr>
                                    </p:animRot>
                                    <p:animRot by="-240000">
                                      <p:cBhvr>
                                        <p:cTn id="103" dur="200" fill="hold">
                                          <p:stCondLst>
                                            <p:cond delay="200"/>
                                          </p:stCondLst>
                                        </p:cTn>
                                        <p:tgtEl>
                                          <p:spTgt spid="25"/>
                                        </p:tgtEl>
                                        <p:attrNameLst>
                                          <p:attrName>r</p:attrName>
                                        </p:attrNameLst>
                                      </p:cBhvr>
                                    </p:animRot>
                                    <p:animRot by="240000">
                                      <p:cBhvr>
                                        <p:cTn id="104" dur="200" fill="hold">
                                          <p:stCondLst>
                                            <p:cond delay="400"/>
                                          </p:stCondLst>
                                        </p:cTn>
                                        <p:tgtEl>
                                          <p:spTgt spid="25"/>
                                        </p:tgtEl>
                                        <p:attrNameLst>
                                          <p:attrName>r</p:attrName>
                                        </p:attrNameLst>
                                      </p:cBhvr>
                                    </p:animRot>
                                    <p:animRot by="-240000">
                                      <p:cBhvr>
                                        <p:cTn id="105" dur="200" fill="hold">
                                          <p:stCondLst>
                                            <p:cond delay="600"/>
                                          </p:stCondLst>
                                        </p:cTn>
                                        <p:tgtEl>
                                          <p:spTgt spid="25"/>
                                        </p:tgtEl>
                                        <p:attrNameLst>
                                          <p:attrName>r</p:attrName>
                                        </p:attrNameLst>
                                      </p:cBhvr>
                                    </p:animRot>
                                    <p:animRot by="120000">
                                      <p:cBhvr>
                                        <p:cTn id="106" dur="200" fill="hold">
                                          <p:stCondLst>
                                            <p:cond delay="800"/>
                                          </p:stCondLst>
                                        </p:cTn>
                                        <p:tgtEl>
                                          <p:spTgt spid="25"/>
                                        </p:tgtEl>
                                        <p:attrNameLst>
                                          <p:attrName>r</p:attrName>
                                        </p:attrNameLst>
                                      </p:cBhvr>
                                    </p:animRot>
                                  </p:childTnLst>
                                </p:cTn>
                              </p:par>
                              <p:par>
                                <p:cTn id="107" presetID="32" presetClass="emph" presetSubtype="0" fill="hold" nodeType="withEffect">
                                  <p:stCondLst>
                                    <p:cond delay="0"/>
                                  </p:stCondLst>
                                  <p:childTnLst>
                                    <p:animRot by="120000">
                                      <p:cBhvr>
                                        <p:cTn id="108" dur="100" fill="hold">
                                          <p:stCondLst>
                                            <p:cond delay="0"/>
                                          </p:stCondLst>
                                        </p:cTn>
                                        <p:tgtEl>
                                          <p:spTgt spid="26"/>
                                        </p:tgtEl>
                                        <p:attrNameLst>
                                          <p:attrName>r</p:attrName>
                                        </p:attrNameLst>
                                      </p:cBhvr>
                                    </p:animRot>
                                    <p:animRot by="-240000">
                                      <p:cBhvr>
                                        <p:cTn id="109" dur="200" fill="hold">
                                          <p:stCondLst>
                                            <p:cond delay="200"/>
                                          </p:stCondLst>
                                        </p:cTn>
                                        <p:tgtEl>
                                          <p:spTgt spid="26"/>
                                        </p:tgtEl>
                                        <p:attrNameLst>
                                          <p:attrName>r</p:attrName>
                                        </p:attrNameLst>
                                      </p:cBhvr>
                                    </p:animRot>
                                    <p:animRot by="240000">
                                      <p:cBhvr>
                                        <p:cTn id="110" dur="200" fill="hold">
                                          <p:stCondLst>
                                            <p:cond delay="400"/>
                                          </p:stCondLst>
                                        </p:cTn>
                                        <p:tgtEl>
                                          <p:spTgt spid="26"/>
                                        </p:tgtEl>
                                        <p:attrNameLst>
                                          <p:attrName>r</p:attrName>
                                        </p:attrNameLst>
                                      </p:cBhvr>
                                    </p:animRot>
                                    <p:animRot by="-240000">
                                      <p:cBhvr>
                                        <p:cTn id="111" dur="200" fill="hold">
                                          <p:stCondLst>
                                            <p:cond delay="600"/>
                                          </p:stCondLst>
                                        </p:cTn>
                                        <p:tgtEl>
                                          <p:spTgt spid="26"/>
                                        </p:tgtEl>
                                        <p:attrNameLst>
                                          <p:attrName>r</p:attrName>
                                        </p:attrNameLst>
                                      </p:cBhvr>
                                    </p:animRot>
                                    <p:animRot by="120000">
                                      <p:cBhvr>
                                        <p:cTn id="112" dur="200" fill="hold">
                                          <p:stCondLst>
                                            <p:cond delay="800"/>
                                          </p:stCondLst>
                                        </p:cTn>
                                        <p:tgtEl>
                                          <p:spTgt spid="26"/>
                                        </p:tgtEl>
                                        <p:attrNameLst>
                                          <p:attrName>r</p:attrName>
                                        </p:attrNameLst>
                                      </p:cBhvr>
                                    </p:animRot>
                                  </p:childTnLst>
                                </p:cTn>
                              </p:par>
                              <p:par>
                                <p:cTn id="113" presetID="32" presetClass="emph" presetSubtype="0" fill="hold" nodeType="withEffect">
                                  <p:stCondLst>
                                    <p:cond delay="0"/>
                                  </p:stCondLst>
                                  <p:childTnLst>
                                    <p:animRot by="120000">
                                      <p:cBhvr>
                                        <p:cTn id="114" dur="100" fill="hold">
                                          <p:stCondLst>
                                            <p:cond delay="0"/>
                                          </p:stCondLst>
                                        </p:cTn>
                                        <p:tgtEl>
                                          <p:spTgt spid="27"/>
                                        </p:tgtEl>
                                        <p:attrNameLst>
                                          <p:attrName>r</p:attrName>
                                        </p:attrNameLst>
                                      </p:cBhvr>
                                    </p:animRot>
                                    <p:animRot by="-240000">
                                      <p:cBhvr>
                                        <p:cTn id="115" dur="200" fill="hold">
                                          <p:stCondLst>
                                            <p:cond delay="200"/>
                                          </p:stCondLst>
                                        </p:cTn>
                                        <p:tgtEl>
                                          <p:spTgt spid="27"/>
                                        </p:tgtEl>
                                        <p:attrNameLst>
                                          <p:attrName>r</p:attrName>
                                        </p:attrNameLst>
                                      </p:cBhvr>
                                    </p:animRot>
                                    <p:animRot by="240000">
                                      <p:cBhvr>
                                        <p:cTn id="116" dur="200" fill="hold">
                                          <p:stCondLst>
                                            <p:cond delay="400"/>
                                          </p:stCondLst>
                                        </p:cTn>
                                        <p:tgtEl>
                                          <p:spTgt spid="27"/>
                                        </p:tgtEl>
                                        <p:attrNameLst>
                                          <p:attrName>r</p:attrName>
                                        </p:attrNameLst>
                                      </p:cBhvr>
                                    </p:animRot>
                                    <p:animRot by="-240000">
                                      <p:cBhvr>
                                        <p:cTn id="117" dur="200" fill="hold">
                                          <p:stCondLst>
                                            <p:cond delay="600"/>
                                          </p:stCondLst>
                                        </p:cTn>
                                        <p:tgtEl>
                                          <p:spTgt spid="27"/>
                                        </p:tgtEl>
                                        <p:attrNameLst>
                                          <p:attrName>r</p:attrName>
                                        </p:attrNameLst>
                                      </p:cBhvr>
                                    </p:animRot>
                                    <p:animRot by="120000">
                                      <p:cBhvr>
                                        <p:cTn id="118" dur="200" fill="hold">
                                          <p:stCondLst>
                                            <p:cond delay="800"/>
                                          </p:stCondLst>
                                        </p:cTn>
                                        <p:tgtEl>
                                          <p:spTgt spid="27"/>
                                        </p:tgtEl>
                                        <p:attrNameLst>
                                          <p:attrName>r</p:attrName>
                                        </p:attrNameLst>
                                      </p:cBhvr>
                                    </p:animRot>
                                  </p:childTnLst>
                                </p:cTn>
                              </p:par>
                              <p:par>
                                <p:cTn id="119" presetID="32" presetClass="emph" presetSubtype="0" fill="hold" nodeType="withEffect">
                                  <p:stCondLst>
                                    <p:cond delay="0"/>
                                  </p:stCondLst>
                                  <p:childTnLst>
                                    <p:animRot by="120000">
                                      <p:cBhvr>
                                        <p:cTn id="120" dur="100" fill="hold">
                                          <p:stCondLst>
                                            <p:cond delay="0"/>
                                          </p:stCondLst>
                                        </p:cTn>
                                        <p:tgtEl>
                                          <p:spTgt spid="31"/>
                                        </p:tgtEl>
                                        <p:attrNameLst>
                                          <p:attrName>r</p:attrName>
                                        </p:attrNameLst>
                                      </p:cBhvr>
                                    </p:animRot>
                                    <p:animRot by="-240000">
                                      <p:cBhvr>
                                        <p:cTn id="121" dur="200" fill="hold">
                                          <p:stCondLst>
                                            <p:cond delay="200"/>
                                          </p:stCondLst>
                                        </p:cTn>
                                        <p:tgtEl>
                                          <p:spTgt spid="31"/>
                                        </p:tgtEl>
                                        <p:attrNameLst>
                                          <p:attrName>r</p:attrName>
                                        </p:attrNameLst>
                                      </p:cBhvr>
                                    </p:animRot>
                                    <p:animRot by="240000">
                                      <p:cBhvr>
                                        <p:cTn id="122" dur="200" fill="hold">
                                          <p:stCondLst>
                                            <p:cond delay="400"/>
                                          </p:stCondLst>
                                        </p:cTn>
                                        <p:tgtEl>
                                          <p:spTgt spid="31"/>
                                        </p:tgtEl>
                                        <p:attrNameLst>
                                          <p:attrName>r</p:attrName>
                                        </p:attrNameLst>
                                      </p:cBhvr>
                                    </p:animRot>
                                    <p:animRot by="-240000">
                                      <p:cBhvr>
                                        <p:cTn id="123" dur="200" fill="hold">
                                          <p:stCondLst>
                                            <p:cond delay="600"/>
                                          </p:stCondLst>
                                        </p:cTn>
                                        <p:tgtEl>
                                          <p:spTgt spid="31"/>
                                        </p:tgtEl>
                                        <p:attrNameLst>
                                          <p:attrName>r</p:attrName>
                                        </p:attrNameLst>
                                      </p:cBhvr>
                                    </p:animRot>
                                    <p:animRot by="120000">
                                      <p:cBhvr>
                                        <p:cTn id="124" dur="200" fill="hold">
                                          <p:stCondLst>
                                            <p:cond delay="800"/>
                                          </p:stCondLst>
                                        </p:cTn>
                                        <p:tgtEl>
                                          <p:spTgt spid="31"/>
                                        </p:tgtEl>
                                        <p:attrNameLst>
                                          <p:attrName>r</p:attrName>
                                        </p:attrNameLst>
                                      </p:cBhvr>
                                    </p:animRot>
                                  </p:childTnLst>
                                </p:cTn>
                              </p:par>
                              <p:par>
                                <p:cTn id="125" presetID="32" presetClass="emph" presetSubtype="0" fill="hold" nodeType="withEffect">
                                  <p:stCondLst>
                                    <p:cond delay="0"/>
                                  </p:stCondLst>
                                  <p:childTnLst>
                                    <p:animRot by="120000">
                                      <p:cBhvr>
                                        <p:cTn id="126" dur="100" fill="hold">
                                          <p:stCondLst>
                                            <p:cond delay="0"/>
                                          </p:stCondLst>
                                        </p:cTn>
                                        <p:tgtEl>
                                          <p:spTgt spid="32"/>
                                        </p:tgtEl>
                                        <p:attrNameLst>
                                          <p:attrName>r</p:attrName>
                                        </p:attrNameLst>
                                      </p:cBhvr>
                                    </p:animRot>
                                    <p:animRot by="-240000">
                                      <p:cBhvr>
                                        <p:cTn id="127" dur="200" fill="hold">
                                          <p:stCondLst>
                                            <p:cond delay="200"/>
                                          </p:stCondLst>
                                        </p:cTn>
                                        <p:tgtEl>
                                          <p:spTgt spid="32"/>
                                        </p:tgtEl>
                                        <p:attrNameLst>
                                          <p:attrName>r</p:attrName>
                                        </p:attrNameLst>
                                      </p:cBhvr>
                                    </p:animRot>
                                    <p:animRot by="240000">
                                      <p:cBhvr>
                                        <p:cTn id="128" dur="200" fill="hold">
                                          <p:stCondLst>
                                            <p:cond delay="400"/>
                                          </p:stCondLst>
                                        </p:cTn>
                                        <p:tgtEl>
                                          <p:spTgt spid="32"/>
                                        </p:tgtEl>
                                        <p:attrNameLst>
                                          <p:attrName>r</p:attrName>
                                        </p:attrNameLst>
                                      </p:cBhvr>
                                    </p:animRot>
                                    <p:animRot by="-240000">
                                      <p:cBhvr>
                                        <p:cTn id="129" dur="200" fill="hold">
                                          <p:stCondLst>
                                            <p:cond delay="600"/>
                                          </p:stCondLst>
                                        </p:cTn>
                                        <p:tgtEl>
                                          <p:spTgt spid="32"/>
                                        </p:tgtEl>
                                        <p:attrNameLst>
                                          <p:attrName>r</p:attrName>
                                        </p:attrNameLst>
                                      </p:cBhvr>
                                    </p:animRot>
                                    <p:animRot by="120000">
                                      <p:cBhvr>
                                        <p:cTn id="130" dur="200" fill="hold">
                                          <p:stCondLst>
                                            <p:cond delay="800"/>
                                          </p:stCondLst>
                                        </p:cTn>
                                        <p:tgtEl>
                                          <p:spTgt spid="32"/>
                                        </p:tgtEl>
                                        <p:attrNameLst>
                                          <p:attrName>r</p:attrName>
                                        </p:attrNameLst>
                                      </p:cBhvr>
                                    </p:animRot>
                                  </p:childTnLst>
                                </p:cTn>
                              </p:par>
                              <p:par>
                                <p:cTn id="131" presetID="32" presetClass="emph" presetSubtype="0" fill="hold" nodeType="withEffect">
                                  <p:stCondLst>
                                    <p:cond delay="0"/>
                                  </p:stCondLst>
                                  <p:childTnLst>
                                    <p:animRot by="120000">
                                      <p:cBhvr>
                                        <p:cTn id="132" dur="100" fill="hold">
                                          <p:stCondLst>
                                            <p:cond delay="0"/>
                                          </p:stCondLst>
                                        </p:cTn>
                                        <p:tgtEl>
                                          <p:spTgt spid="33"/>
                                        </p:tgtEl>
                                        <p:attrNameLst>
                                          <p:attrName>r</p:attrName>
                                        </p:attrNameLst>
                                      </p:cBhvr>
                                    </p:animRot>
                                    <p:animRot by="-240000">
                                      <p:cBhvr>
                                        <p:cTn id="133" dur="200" fill="hold">
                                          <p:stCondLst>
                                            <p:cond delay="200"/>
                                          </p:stCondLst>
                                        </p:cTn>
                                        <p:tgtEl>
                                          <p:spTgt spid="33"/>
                                        </p:tgtEl>
                                        <p:attrNameLst>
                                          <p:attrName>r</p:attrName>
                                        </p:attrNameLst>
                                      </p:cBhvr>
                                    </p:animRot>
                                    <p:animRot by="240000">
                                      <p:cBhvr>
                                        <p:cTn id="134" dur="200" fill="hold">
                                          <p:stCondLst>
                                            <p:cond delay="400"/>
                                          </p:stCondLst>
                                        </p:cTn>
                                        <p:tgtEl>
                                          <p:spTgt spid="33"/>
                                        </p:tgtEl>
                                        <p:attrNameLst>
                                          <p:attrName>r</p:attrName>
                                        </p:attrNameLst>
                                      </p:cBhvr>
                                    </p:animRot>
                                    <p:animRot by="-240000">
                                      <p:cBhvr>
                                        <p:cTn id="135" dur="200" fill="hold">
                                          <p:stCondLst>
                                            <p:cond delay="600"/>
                                          </p:stCondLst>
                                        </p:cTn>
                                        <p:tgtEl>
                                          <p:spTgt spid="33"/>
                                        </p:tgtEl>
                                        <p:attrNameLst>
                                          <p:attrName>r</p:attrName>
                                        </p:attrNameLst>
                                      </p:cBhvr>
                                    </p:animRot>
                                    <p:animRot by="120000">
                                      <p:cBhvr>
                                        <p:cTn id="136" dur="200" fill="hold">
                                          <p:stCondLst>
                                            <p:cond delay="800"/>
                                          </p:stCondLst>
                                        </p:cTn>
                                        <p:tgtEl>
                                          <p:spTgt spid="33"/>
                                        </p:tgtEl>
                                        <p:attrNameLst>
                                          <p:attrName>r</p:attrName>
                                        </p:attrNameLst>
                                      </p:cBhvr>
                                    </p:animRot>
                                  </p:childTnLst>
                                </p:cTn>
                              </p:par>
                              <p:par>
                                <p:cTn id="137" presetID="32" presetClass="emph" presetSubtype="0" fill="hold" nodeType="withEffect">
                                  <p:stCondLst>
                                    <p:cond delay="0"/>
                                  </p:stCondLst>
                                  <p:childTnLst>
                                    <p:animRot by="120000">
                                      <p:cBhvr>
                                        <p:cTn id="138" dur="100" fill="hold">
                                          <p:stCondLst>
                                            <p:cond delay="0"/>
                                          </p:stCondLst>
                                        </p:cTn>
                                        <p:tgtEl>
                                          <p:spTgt spid="34"/>
                                        </p:tgtEl>
                                        <p:attrNameLst>
                                          <p:attrName>r</p:attrName>
                                        </p:attrNameLst>
                                      </p:cBhvr>
                                    </p:animRot>
                                    <p:animRot by="-240000">
                                      <p:cBhvr>
                                        <p:cTn id="139" dur="200" fill="hold">
                                          <p:stCondLst>
                                            <p:cond delay="200"/>
                                          </p:stCondLst>
                                        </p:cTn>
                                        <p:tgtEl>
                                          <p:spTgt spid="34"/>
                                        </p:tgtEl>
                                        <p:attrNameLst>
                                          <p:attrName>r</p:attrName>
                                        </p:attrNameLst>
                                      </p:cBhvr>
                                    </p:animRot>
                                    <p:animRot by="240000">
                                      <p:cBhvr>
                                        <p:cTn id="140" dur="200" fill="hold">
                                          <p:stCondLst>
                                            <p:cond delay="400"/>
                                          </p:stCondLst>
                                        </p:cTn>
                                        <p:tgtEl>
                                          <p:spTgt spid="34"/>
                                        </p:tgtEl>
                                        <p:attrNameLst>
                                          <p:attrName>r</p:attrName>
                                        </p:attrNameLst>
                                      </p:cBhvr>
                                    </p:animRot>
                                    <p:animRot by="-240000">
                                      <p:cBhvr>
                                        <p:cTn id="141" dur="200" fill="hold">
                                          <p:stCondLst>
                                            <p:cond delay="600"/>
                                          </p:stCondLst>
                                        </p:cTn>
                                        <p:tgtEl>
                                          <p:spTgt spid="34"/>
                                        </p:tgtEl>
                                        <p:attrNameLst>
                                          <p:attrName>r</p:attrName>
                                        </p:attrNameLst>
                                      </p:cBhvr>
                                    </p:animRot>
                                    <p:animRot by="120000">
                                      <p:cBhvr>
                                        <p:cTn id="142" dur="200" fill="hold">
                                          <p:stCondLst>
                                            <p:cond delay="800"/>
                                          </p:stCondLst>
                                        </p:cTn>
                                        <p:tgtEl>
                                          <p:spTgt spid="34"/>
                                        </p:tgtEl>
                                        <p:attrNameLst>
                                          <p:attrName>r</p:attrName>
                                        </p:attrNameLst>
                                      </p:cBhvr>
                                    </p:animRot>
                                  </p:childTnLst>
                                </p:cTn>
                              </p:par>
                              <p:par>
                                <p:cTn id="143" presetID="32" presetClass="emph" presetSubtype="0" fill="hold" nodeType="withEffect">
                                  <p:stCondLst>
                                    <p:cond delay="0"/>
                                  </p:stCondLst>
                                  <p:childTnLst>
                                    <p:animRot by="120000">
                                      <p:cBhvr>
                                        <p:cTn id="144" dur="100" fill="hold">
                                          <p:stCondLst>
                                            <p:cond delay="0"/>
                                          </p:stCondLst>
                                        </p:cTn>
                                        <p:tgtEl>
                                          <p:spTgt spid="35"/>
                                        </p:tgtEl>
                                        <p:attrNameLst>
                                          <p:attrName>r</p:attrName>
                                        </p:attrNameLst>
                                      </p:cBhvr>
                                    </p:animRot>
                                    <p:animRot by="-240000">
                                      <p:cBhvr>
                                        <p:cTn id="145" dur="200" fill="hold">
                                          <p:stCondLst>
                                            <p:cond delay="200"/>
                                          </p:stCondLst>
                                        </p:cTn>
                                        <p:tgtEl>
                                          <p:spTgt spid="35"/>
                                        </p:tgtEl>
                                        <p:attrNameLst>
                                          <p:attrName>r</p:attrName>
                                        </p:attrNameLst>
                                      </p:cBhvr>
                                    </p:animRot>
                                    <p:animRot by="240000">
                                      <p:cBhvr>
                                        <p:cTn id="146" dur="200" fill="hold">
                                          <p:stCondLst>
                                            <p:cond delay="400"/>
                                          </p:stCondLst>
                                        </p:cTn>
                                        <p:tgtEl>
                                          <p:spTgt spid="35"/>
                                        </p:tgtEl>
                                        <p:attrNameLst>
                                          <p:attrName>r</p:attrName>
                                        </p:attrNameLst>
                                      </p:cBhvr>
                                    </p:animRot>
                                    <p:animRot by="-240000">
                                      <p:cBhvr>
                                        <p:cTn id="147" dur="200" fill="hold">
                                          <p:stCondLst>
                                            <p:cond delay="600"/>
                                          </p:stCondLst>
                                        </p:cTn>
                                        <p:tgtEl>
                                          <p:spTgt spid="35"/>
                                        </p:tgtEl>
                                        <p:attrNameLst>
                                          <p:attrName>r</p:attrName>
                                        </p:attrNameLst>
                                      </p:cBhvr>
                                    </p:animRot>
                                    <p:animRot by="120000">
                                      <p:cBhvr>
                                        <p:cTn id="148" dur="200" fill="hold">
                                          <p:stCondLst>
                                            <p:cond delay="800"/>
                                          </p:stCondLst>
                                        </p:cTn>
                                        <p:tgtEl>
                                          <p:spTgt spid="35"/>
                                        </p:tgtEl>
                                        <p:attrNameLst>
                                          <p:attrName>r</p:attrName>
                                        </p:attrNameLst>
                                      </p:cBhvr>
                                    </p:animRot>
                                  </p:childTnLst>
                                </p:cTn>
                              </p:par>
                              <p:par>
                                <p:cTn id="149" presetID="32" presetClass="emph" presetSubtype="0" fill="hold" nodeType="withEffect">
                                  <p:stCondLst>
                                    <p:cond delay="0"/>
                                  </p:stCondLst>
                                  <p:childTnLst>
                                    <p:animRot by="120000">
                                      <p:cBhvr>
                                        <p:cTn id="150" dur="100" fill="hold">
                                          <p:stCondLst>
                                            <p:cond delay="0"/>
                                          </p:stCondLst>
                                        </p:cTn>
                                        <p:tgtEl>
                                          <p:spTgt spid="36"/>
                                        </p:tgtEl>
                                        <p:attrNameLst>
                                          <p:attrName>r</p:attrName>
                                        </p:attrNameLst>
                                      </p:cBhvr>
                                    </p:animRot>
                                    <p:animRot by="-240000">
                                      <p:cBhvr>
                                        <p:cTn id="151" dur="200" fill="hold">
                                          <p:stCondLst>
                                            <p:cond delay="200"/>
                                          </p:stCondLst>
                                        </p:cTn>
                                        <p:tgtEl>
                                          <p:spTgt spid="36"/>
                                        </p:tgtEl>
                                        <p:attrNameLst>
                                          <p:attrName>r</p:attrName>
                                        </p:attrNameLst>
                                      </p:cBhvr>
                                    </p:animRot>
                                    <p:animRot by="240000">
                                      <p:cBhvr>
                                        <p:cTn id="152" dur="200" fill="hold">
                                          <p:stCondLst>
                                            <p:cond delay="400"/>
                                          </p:stCondLst>
                                        </p:cTn>
                                        <p:tgtEl>
                                          <p:spTgt spid="36"/>
                                        </p:tgtEl>
                                        <p:attrNameLst>
                                          <p:attrName>r</p:attrName>
                                        </p:attrNameLst>
                                      </p:cBhvr>
                                    </p:animRot>
                                    <p:animRot by="-240000">
                                      <p:cBhvr>
                                        <p:cTn id="153" dur="200" fill="hold">
                                          <p:stCondLst>
                                            <p:cond delay="600"/>
                                          </p:stCondLst>
                                        </p:cTn>
                                        <p:tgtEl>
                                          <p:spTgt spid="36"/>
                                        </p:tgtEl>
                                        <p:attrNameLst>
                                          <p:attrName>r</p:attrName>
                                        </p:attrNameLst>
                                      </p:cBhvr>
                                    </p:animRot>
                                    <p:animRot by="120000">
                                      <p:cBhvr>
                                        <p:cTn id="154" dur="200" fill="hold">
                                          <p:stCondLst>
                                            <p:cond delay="800"/>
                                          </p:stCondLst>
                                        </p:cTn>
                                        <p:tgtEl>
                                          <p:spTgt spid="36"/>
                                        </p:tgtEl>
                                        <p:attrNameLst>
                                          <p:attrName>r</p:attrName>
                                        </p:attrNameLst>
                                      </p:cBhvr>
                                    </p:animRot>
                                  </p:childTnLst>
                                </p:cTn>
                              </p:par>
                              <p:par>
                                <p:cTn id="155" presetID="32" presetClass="emph" presetSubtype="0" fill="hold" nodeType="withEffect">
                                  <p:stCondLst>
                                    <p:cond delay="0"/>
                                  </p:stCondLst>
                                  <p:childTnLst>
                                    <p:animRot by="120000">
                                      <p:cBhvr>
                                        <p:cTn id="156" dur="100" fill="hold">
                                          <p:stCondLst>
                                            <p:cond delay="0"/>
                                          </p:stCondLst>
                                        </p:cTn>
                                        <p:tgtEl>
                                          <p:spTgt spid="37"/>
                                        </p:tgtEl>
                                        <p:attrNameLst>
                                          <p:attrName>r</p:attrName>
                                        </p:attrNameLst>
                                      </p:cBhvr>
                                    </p:animRot>
                                    <p:animRot by="-240000">
                                      <p:cBhvr>
                                        <p:cTn id="157" dur="200" fill="hold">
                                          <p:stCondLst>
                                            <p:cond delay="200"/>
                                          </p:stCondLst>
                                        </p:cTn>
                                        <p:tgtEl>
                                          <p:spTgt spid="37"/>
                                        </p:tgtEl>
                                        <p:attrNameLst>
                                          <p:attrName>r</p:attrName>
                                        </p:attrNameLst>
                                      </p:cBhvr>
                                    </p:animRot>
                                    <p:animRot by="240000">
                                      <p:cBhvr>
                                        <p:cTn id="158" dur="200" fill="hold">
                                          <p:stCondLst>
                                            <p:cond delay="400"/>
                                          </p:stCondLst>
                                        </p:cTn>
                                        <p:tgtEl>
                                          <p:spTgt spid="37"/>
                                        </p:tgtEl>
                                        <p:attrNameLst>
                                          <p:attrName>r</p:attrName>
                                        </p:attrNameLst>
                                      </p:cBhvr>
                                    </p:animRot>
                                    <p:animRot by="-240000">
                                      <p:cBhvr>
                                        <p:cTn id="159" dur="200" fill="hold">
                                          <p:stCondLst>
                                            <p:cond delay="600"/>
                                          </p:stCondLst>
                                        </p:cTn>
                                        <p:tgtEl>
                                          <p:spTgt spid="37"/>
                                        </p:tgtEl>
                                        <p:attrNameLst>
                                          <p:attrName>r</p:attrName>
                                        </p:attrNameLst>
                                      </p:cBhvr>
                                    </p:animRot>
                                    <p:animRot by="120000">
                                      <p:cBhvr>
                                        <p:cTn id="160" dur="200" fill="hold">
                                          <p:stCondLst>
                                            <p:cond delay="800"/>
                                          </p:stCondLst>
                                        </p:cTn>
                                        <p:tgtEl>
                                          <p:spTgt spid="37"/>
                                        </p:tgtEl>
                                        <p:attrNameLst>
                                          <p:attrName>r</p:attrName>
                                        </p:attrNameLst>
                                      </p:cBhvr>
                                    </p:animRot>
                                  </p:childTnLst>
                                </p:cTn>
                              </p:par>
                              <p:par>
                                <p:cTn id="161" presetID="32" presetClass="emph" presetSubtype="0" fill="hold" nodeType="withEffect">
                                  <p:stCondLst>
                                    <p:cond delay="0"/>
                                  </p:stCondLst>
                                  <p:childTnLst>
                                    <p:animRot by="120000">
                                      <p:cBhvr>
                                        <p:cTn id="162" dur="100" fill="hold">
                                          <p:stCondLst>
                                            <p:cond delay="0"/>
                                          </p:stCondLst>
                                        </p:cTn>
                                        <p:tgtEl>
                                          <p:spTgt spid="38"/>
                                        </p:tgtEl>
                                        <p:attrNameLst>
                                          <p:attrName>r</p:attrName>
                                        </p:attrNameLst>
                                      </p:cBhvr>
                                    </p:animRot>
                                    <p:animRot by="-240000">
                                      <p:cBhvr>
                                        <p:cTn id="163" dur="200" fill="hold">
                                          <p:stCondLst>
                                            <p:cond delay="200"/>
                                          </p:stCondLst>
                                        </p:cTn>
                                        <p:tgtEl>
                                          <p:spTgt spid="38"/>
                                        </p:tgtEl>
                                        <p:attrNameLst>
                                          <p:attrName>r</p:attrName>
                                        </p:attrNameLst>
                                      </p:cBhvr>
                                    </p:animRot>
                                    <p:animRot by="240000">
                                      <p:cBhvr>
                                        <p:cTn id="164" dur="200" fill="hold">
                                          <p:stCondLst>
                                            <p:cond delay="400"/>
                                          </p:stCondLst>
                                        </p:cTn>
                                        <p:tgtEl>
                                          <p:spTgt spid="38"/>
                                        </p:tgtEl>
                                        <p:attrNameLst>
                                          <p:attrName>r</p:attrName>
                                        </p:attrNameLst>
                                      </p:cBhvr>
                                    </p:animRot>
                                    <p:animRot by="-240000">
                                      <p:cBhvr>
                                        <p:cTn id="165" dur="200" fill="hold">
                                          <p:stCondLst>
                                            <p:cond delay="600"/>
                                          </p:stCondLst>
                                        </p:cTn>
                                        <p:tgtEl>
                                          <p:spTgt spid="38"/>
                                        </p:tgtEl>
                                        <p:attrNameLst>
                                          <p:attrName>r</p:attrName>
                                        </p:attrNameLst>
                                      </p:cBhvr>
                                    </p:animRot>
                                    <p:animRot by="120000">
                                      <p:cBhvr>
                                        <p:cTn id="166" dur="200" fill="hold">
                                          <p:stCondLst>
                                            <p:cond delay="800"/>
                                          </p:stCondLst>
                                        </p:cTn>
                                        <p:tgtEl>
                                          <p:spTgt spid="38"/>
                                        </p:tgtEl>
                                        <p:attrNameLst>
                                          <p:attrName>r</p:attrName>
                                        </p:attrNameLst>
                                      </p:cBhvr>
                                    </p:animRot>
                                  </p:childTnLst>
                                </p:cTn>
                              </p:par>
                              <p:par>
                                <p:cTn id="167" presetID="32" presetClass="emph" presetSubtype="0" fill="hold" nodeType="withEffect">
                                  <p:stCondLst>
                                    <p:cond delay="0"/>
                                  </p:stCondLst>
                                  <p:childTnLst>
                                    <p:animRot by="120000">
                                      <p:cBhvr>
                                        <p:cTn id="168" dur="100" fill="hold">
                                          <p:stCondLst>
                                            <p:cond delay="0"/>
                                          </p:stCondLst>
                                        </p:cTn>
                                        <p:tgtEl>
                                          <p:spTgt spid="44"/>
                                        </p:tgtEl>
                                        <p:attrNameLst>
                                          <p:attrName>r</p:attrName>
                                        </p:attrNameLst>
                                      </p:cBhvr>
                                    </p:animRot>
                                    <p:animRot by="-240000">
                                      <p:cBhvr>
                                        <p:cTn id="169" dur="200" fill="hold">
                                          <p:stCondLst>
                                            <p:cond delay="200"/>
                                          </p:stCondLst>
                                        </p:cTn>
                                        <p:tgtEl>
                                          <p:spTgt spid="44"/>
                                        </p:tgtEl>
                                        <p:attrNameLst>
                                          <p:attrName>r</p:attrName>
                                        </p:attrNameLst>
                                      </p:cBhvr>
                                    </p:animRot>
                                    <p:animRot by="240000">
                                      <p:cBhvr>
                                        <p:cTn id="170" dur="200" fill="hold">
                                          <p:stCondLst>
                                            <p:cond delay="400"/>
                                          </p:stCondLst>
                                        </p:cTn>
                                        <p:tgtEl>
                                          <p:spTgt spid="44"/>
                                        </p:tgtEl>
                                        <p:attrNameLst>
                                          <p:attrName>r</p:attrName>
                                        </p:attrNameLst>
                                      </p:cBhvr>
                                    </p:animRot>
                                    <p:animRot by="-240000">
                                      <p:cBhvr>
                                        <p:cTn id="171" dur="200" fill="hold">
                                          <p:stCondLst>
                                            <p:cond delay="600"/>
                                          </p:stCondLst>
                                        </p:cTn>
                                        <p:tgtEl>
                                          <p:spTgt spid="44"/>
                                        </p:tgtEl>
                                        <p:attrNameLst>
                                          <p:attrName>r</p:attrName>
                                        </p:attrNameLst>
                                      </p:cBhvr>
                                    </p:animRot>
                                    <p:animRot by="120000">
                                      <p:cBhvr>
                                        <p:cTn id="172" dur="200" fill="hold">
                                          <p:stCondLst>
                                            <p:cond delay="800"/>
                                          </p:stCondLst>
                                        </p:cTn>
                                        <p:tgtEl>
                                          <p:spTgt spid="44"/>
                                        </p:tgtEl>
                                        <p:attrNameLst>
                                          <p:attrName>r</p:attrName>
                                        </p:attrNameLst>
                                      </p:cBhvr>
                                    </p:animRot>
                                  </p:childTnLst>
                                </p:cTn>
                              </p:par>
                              <p:par>
                                <p:cTn id="173" presetID="32" presetClass="emph" presetSubtype="0" fill="hold" nodeType="withEffect">
                                  <p:stCondLst>
                                    <p:cond delay="0"/>
                                  </p:stCondLst>
                                  <p:childTnLst>
                                    <p:animRot by="120000">
                                      <p:cBhvr>
                                        <p:cTn id="174" dur="100" fill="hold">
                                          <p:stCondLst>
                                            <p:cond delay="0"/>
                                          </p:stCondLst>
                                        </p:cTn>
                                        <p:tgtEl>
                                          <p:spTgt spid="45"/>
                                        </p:tgtEl>
                                        <p:attrNameLst>
                                          <p:attrName>r</p:attrName>
                                        </p:attrNameLst>
                                      </p:cBhvr>
                                    </p:animRot>
                                    <p:animRot by="-240000">
                                      <p:cBhvr>
                                        <p:cTn id="175" dur="200" fill="hold">
                                          <p:stCondLst>
                                            <p:cond delay="200"/>
                                          </p:stCondLst>
                                        </p:cTn>
                                        <p:tgtEl>
                                          <p:spTgt spid="45"/>
                                        </p:tgtEl>
                                        <p:attrNameLst>
                                          <p:attrName>r</p:attrName>
                                        </p:attrNameLst>
                                      </p:cBhvr>
                                    </p:animRot>
                                    <p:animRot by="240000">
                                      <p:cBhvr>
                                        <p:cTn id="176" dur="200" fill="hold">
                                          <p:stCondLst>
                                            <p:cond delay="400"/>
                                          </p:stCondLst>
                                        </p:cTn>
                                        <p:tgtEl>
                                          <p:spTgt spid="45"/>
                                        </p:tgtEl>
                                        <p:attrNameLst>
                                          <p:attrName>r</p:attrName>
                                        </p:attrNameLst>
                                      </p:cBhvr>
                                    </p:animRot>
                                    <p:animRot by="-240000">
                                      <p:cBhvr>
                                        <p:cTn id="177" dur="200" fill="hold">
                                          <p:stCondLst>
                                            <p:cond delay="600"/>
                                          </p:stCondLst>
                                        </p:cTn>
                                        <p:tgtEl>
                                          <p:spTgt spid="45"/>
                                        </p:tgtEl>
                                        <p:attrNameLst>
                                          <p:attrName>r</p:attrName>
                                        </p:attrNameLst>
                                      </p:cBhvr>
                                    </p:animRot>
                                    <p:animRot by="120000">
                                      <p:cBhvr>
                                        <p:cTn id="178" dur="200" fill="hold">
                                          <p:stCondLst>
                                            <p:cond delay="800"/>
                                          </p:stCondLst>
                                        </p:cTn>
                                        <p:tgtEl>
                                          <p:spTgt spid="45"/>
                                        </p:tgtEl>
                                        <p:attrNameLst>
                                          <p:attrName>r</p:attrName>
                                        </p:attrNameLst>
                                      </p:cBhvr>
                                    </p:animRot>
                                  </p:childTnLst>
                                </p:cTn>
                              </p:par>
                              <p:par>
                                <p:cTn id="179" presetID="32" presetClass="emph" presetSubtype="0" fill="hold" nodeType="withEffect">
                                  <p:stCondLst>
                                    <p:cond delay="0"/>
                                  </p:stCondLst>
                                  <p:childTnLst>
                                    <p:animRot by="120000">
                                      <p:cBhvr>
                                        <p:cTn id="180" dur="100" fill="hold">
                                          <p:stCondLst>
                                            <p:cond delay="0"/>
                                          </p:stCondLst>
                                        </p:cTn>
                                        <p:tgtEl>
                                          <p:spTgt spid="46"/>
                                        </p:tgtEl>
                                        <p:attrNameLst>
                                          <p:attrName>r</p:attrName>
                                        </p:attrNameLst>
                                      </p:cBhvr>
                                    </p:animRot>
                                    <p:animRot by="-240000">
                                      <p:cBhvr>
                                        <p:cTn id="181" dur="200" fill="hold">
                                          <p:stCondLst>
                                            <p:cond delay="200"/>
                                          </p:stCondLst>
                                        </p:cTn>
                                        <p:tgtEl>
                                          <p:spTgt spid="46"/>
                                        </p:tgtEl>
                                        <p:attrNameLst>
                                          <p:attrName>r</p:attrName>
                                        </p:attrNameLst>
                                      </p:cBhvr>
                                    </p:animRot>
                                    <p:animRot by="240000">
                                      <p:cBhvr>
                                        <p:cTn id="182" dur="200" fill="hold">
                                          <p:stCondLst>
                                            <p:cond delay="400"/>
                                          </p:stCondLst>
                                        </p:cTn>
                                        <p:tgtEl>
                                          <p:spTgt spid="46"/>
                                        </p:tgtEl>
                                        <p:attrNameLst>
                                          <p:attrName>r</p:attrName>
                                        </p:attrNameLst>
                                      </p:cBhvr>
                                    </p:animRot>
                                    <p:animRot by="-240000">
                                      <p:cBhvr>
                                        <p:cTn id="183" dur="200" fill="hold">
                                          <p:stCondLst>
                                            <p:cond delay="600"/>
                                          </p:stCondLst>
                                        </p:cTn>
                                        <p:tgtEl>
                                          <p:spTgt spid="46"/>
                                        </p:tgtEl>
                                        <p:attrNameLst>
                                          <p:attrName>r</p:attrName>
                                        </p:attrNameLst>
                                      </p:cBhvr>
                                    </p:animRot>
                                    <p:animRot by="120000">
                                      <p:cBhvr>
                                        <p:cTn id="184" dur="200" fill="hold">
                                          <p:stCondLst>
                                            <p:cond delay="800"/>
                                          </p:stCondLst>
                                        </p:cTn>
                                        <p:tgtEl>
                                          <p:spTgt spid="46"/>
                                        </p:tgtEl>
                                        <p:attrNameLst>
                                          <p:attrName>r</p:attrName>
                                        </p:attrNameLst>
                                      </p:cBhvr>
                                    </p:animRot>
                                  </p:childTnLst>
                                </p:cTn>
                              </p:par>
                              <p:par>
                                <p:cTn id="185" presetID="32" presetClass="emph" presetSubtype="0" fill="hold" grpId="0" nodeType="withEffect">
                                  <p:stCondLst>
                                    <p:cond delay="0"/>
                                  </p:stCondLst>
                                  <p:childTnLst>
                                    <p:animRot by="120000">
                                      <p:cBhvr>
                                        <p:cTn id="186" dur="100" fill="hold">
                                          <p:stCondLst>
                                            <p:cond delay="0"/>
                                          </p:stCondLst>
                                        </p:cTn>
                                        <p:tgtEl>
                                          <p:spTgt spid="47"/>
                                        </p:tgtEl>
                                        <p:attrNameLst>
                                          <p:attrName>r</p:attrName>
                                        </p:attrNameLst>
                                      </p:cBhvr>
                                    </p:animRot>
                                    <p:animRot by="-240000">
                                      <p:cBhvr>
                                        <p:cTn id="187" dur="200" fill="hold">
                                          <p:stCondLst>
                                            <p:cond delay="200"/>
                                          </p:stCondLst>
                                        </p:cTn>
                                        <p:tgtEl>
                                          <p:spTgt spid="47"/>
                                        </p:tgtEl>
                                        <p:attrNameLst>
                                          <p:attrName>r</p:attrName>
                                        </p:attrNameLst>
                                      </p:cBhvr>
                                    </p:animRot>
                                    <p:animRot by="240000">
                                      <p:cBhvr>
                                        <p:cTn id="188" dur="200" fill="hold">
                                          <p:stCondLst>
                                            <p:cond delay="400"/>
                                          </p:stCondLst>
                                        </p:cTn>
                                        <p:tgtEl>
                                          <p:spTgt spid="47"/>
                                        </p:tgtEl>
                                        <p:attrNameLst>
                                          <p:attrName>r</p:attrName>
                                        </p:attrNameLst>
                                      </p:cBhvr>
                                    </p:animRot>
                                    <p:animRot by="-240000">
                                      <p:cBhvr>
                                        <p:cTn id="189" dur="200" fill="hold">
                                          <p:stCondLst>
                                            <p:cond delay="600"/>
                                          </p:stCondLst>
                                        </p:cTn>
                                        <p:tgtEl>
                                          <p:spTgt spid="47"/>
                                        </p:tgtEl>
                                        <p:attrNameLst>
                                          <p:attrName>r</p:attrName>
                                        </p:attrNameLst>
                                      </p:cBhvr>
                                    </p:animRot>
                                    <p:animRot by="120000">
                                      <p:cBhvr>
                                        <p:cTn id="190" dur="200" fill="hold">
                                          <p:stCondLst>
                                            <p:cond delay="800"/>
                                          </p:stCondLst>
                                        </p:cTn>
                                        <p:tgtEl>
                                          <p:spTgt spid="47"/>
                                        </p:tgtEl>
                                        <p:attrNameLst>
                                          <p:attrName>r</p:attrName>
                                        </p:attrNameLst>
                                      </p:cBhvr>
                                    </p:animRot>
                                  </p:childTnLst>
                                </p:cTn>
                              </p:par>
                              <p:par>
                                <p:cTn id="191" presetID="32" presetClass="emph" presetSubtype="0" fill="hold" nodeType="withEffect">
                                  <p:stCondLst>
                                    <p:cond delay="0"/>
                                  </p:stCondLst>
                                  <p:childTnLst>
                                    <p:animRot by="120000">
                                      <p:cBhvr>
                                        <p:cTn id="192" dur="100" fill="hold">
                                          <p:stCondLst>
                                            <p:cond delay="0"/>
                                          </p:stCondLst>
                                        </p:cTn>
                                        <p:tgtEl>
                                          <p:spTgt spid="48"/>
                                        </p:tgtEl>
                                        <p:attrNameLst>
                                          <p:attrName>r</p:attrName>
                                        </p:attrNameLst>
                                      </p:cBhvr>
                                    </p:animRot>
                                    <p:animRot by="-240000">
                                      <p:cBhvr>
                                        <p:cTn id="193" dur="200" fill="hold">
                                          <p:stCondLst>
                                            <p:cond delay="200"/>
                                          </p:stCondLst>
                                        </p:cTn>
                                        <p:tgtEl>
                                          <p:spTgt spid="48"/>
                                        </p:tgtEl>
                                        <p:attrNameLst>
                                          <p:attrName>r</p:attrName>
                                        </p:attrNameLst>
                                      </p:cBhvr>
                                    </p:animRot>
                                    <p:animRot by="240000">
                                      <p:cBhvr>
                                        <p:cTn id="194" dur="200" fill="hold">
                                          <p:stCondLst>
                                            <p:cond delay="400"/>
                                          </p:stCondLst>
                                        </p:cTn>
                                        <p:tgtEl>
                                          <p:spTgt spid="48"/>
                                        </p:tgtEl>
                                        <p:attrNameLst>
                                          <p:attrName>r</p:attrName>
                                        </p:attrNameLst>
                                      </p:cBhvr>
                                    </p:animRot>
                                    <p:animRot by="-240000">
                                      <p:cBhvr>
                                        <p:cTn id="195" dur="200" fill="hold">
                                          <p:stCondLst>
                                            <p:cond delay="600"/>
                                          </p:stCondLst>
                                        </p:cTn>
                                        <p:tgtEl>
                                          <p:spTgt spid="48"/>
                                        </p:tgtEl>
                                        <p:attrNameLst>
                                          <p:attrName>r</p:attrName>
                                        </p:attrNameLst>
                                      </p:cBhvr>
                                    </p:animRot>
                                    <p:animRot by="120000">
                                      <p:cBhvr>
                                        <p:cTn id="196" dur="200" fill="hold">
                                          <p:stCondLst>
                                            <p:cond delay="800"/>
                                          </p:stCondLst>
                                        </p:cTn>
                                        <p:tgtEl>
                                          <p:spTgt spid="48"/>
                                        </p:tgtEl>
                                        <p:attrNameLst>
                                          <p:attrName>r</p:attrName>
                                        </p:attrNameLst>
                                      </p:cBhvr>
                                    </p:animRot>
                                  </p:childTnLst>
                                </p:cTn>
                              </p:par>
                              <p:par>
                                <p:cTn id="197" presetID="32" presetClass="emph" presetSubtype="0" fill="hold" grpId="0" nodeType="withEffect">
                                  <p:stCondLst>
                                    <p:cond delay="0"/>
                                  </p:stCondLst>
                                  <p:childTnLst>
                                    <p:animRot by="120000">
                                      <p:cBhvr>
                                        <p:cTn id="198" dur="100" fill="hold">
                                          <p:stCondLst>
                                            <p:cond delay="0"/>
                                          </p:stCondLst>
                                        </p:cTn>
                                        <p:tgtEl>
                                          <p:spTgt spid="49"/>
                                        </p:tgtEl>
                                        <p:attrNameLst>
                                          <p:attrName>r</p:attrName>
                                        </p:attrNameLst>
                                      </p:cBhvr>
                                    </p:animRot>
                                    <p:animRot by="-240000">
                                      <p:cBhvr>
                                        <p:cTn id="199" dur="200" fill="hold">
                                          <p:stCondLst>
                                            <p:cond delay="200"/>
                                          </p:stCondLst>
                                        </p:cTn>
                                        <p:tgtEl>
                                          <p:spTgt spid="49"/>
                                        </p:tgtEl>
                                        <p:attrNameLst>
                                          <p:attrName>r</p:attrName>
                                        </p:attrNameLst>
                                      </p:cBhvr>
                                    </p:animRot>
                                    <p:animRot by="240000">
                                      <p:cBhvr>
                                        <p:cTn id="200" dur="200" fill="hold">
                                          <p:stCondLst>
                                            <p:cond delay="400"/>
                                          </p:stCondLst>
                                        </p:cTn>
                                        <p:tgtEl>
                                          <p:spTgt spid="49"/>
                                        </p:tgtEl>
                                        <p:attrNameLst>
                                          <p:attrName>r</p:attrName>
                                        </p:attrNameLst>
                                      </p:cBhvr>
                                    </p:animRot>
                                    <p:animRot by="-240000">
                                      <p:cBhvr>
                                        <p:cTn id="201" dur="200" fill="hold">
                                          <p:stCondLst>
                                            <p:cond delay="600"/>
                                          </p:stCondLst>
                                        </p:cTn>
                                        <p:tgtEl>
                                          <p:spTgt spid="49"/>
                                        </p:tgtEl>
                                        <p:attrNameLst>
                                          <p:attrName>r</p:attrName>
                                        </p:attrNameLst>
                                      </p:cBhvr>
                                    </p:animRot>
                                    <p:animRot by="120000">
                                      <p:cBhvr>
                                        <p:cTn id="202" dur="200" fill="hold">
                                          <p:stCondLst>
                                            <p:cond delay="800"/>
                                          </p:stCondLst>
                                        </p:cTn>
                                        <p:tgtEl>
                                          <p:spTgt spid="49"/>
                                        </p:tgtEl>
                                        <p:attrNameLst>
                                          <p:attrName>r</p:attrName>
                                        </p:attrNameLst>
                                      </p:cBhvr>
                                    </p:animRot>
                                  </p:childTnLst>
                                </p:cTn>
                              </p:par>
                              <p:par>
                                <p:cTn id="203" presetID="32" presetClass="emph" presetSubtype="0" fill="hold" nodeType="withEffect">
                                  <p:stCondLst>
                                    <p:cond delay="0"/>
                                  </p:stCondLst>
                                  <p:childTnLst>
                                    <p:animRot by="120000">
                                      <p:cBhvr>
                                        <p:cTn id="204" dur="100" fill="hold">
                                          <p:stCondLst>
                                            <p:cond delay="0"/>
                                          </p:stCondLst>
                                        </p:cTn>
                                        <p:tgtEl>
                                          <p:spTgt spid="50"/>
                                        </p:tgtEl>
                                        <p:attrNameLst>
                                          <p:attrName>r</p:attrName>
                                        </p:attrNameLst>
                                      </p:cBhvr>
                                    </p:animRot>
                                    <p:animRot by="-240000">
                                      <p:cBhvr>
                                        <p:cTn id="205" dur="200" fill="hold">
                                          <p:stCondLst>
                                            <p:cond delay="200"/>
                                          </p:stCondLst>
                                        </p:cTn>
                                        <p:tgtEl>
                                          <p:spTgt spid="50"/>
                                        </p:tgtEl>
                                        <p:attrNameLst>
                                          <p:attrName>r</p:attrName>
                                        </p:attrNameLst>
                                      </p:cBhvr>
                                    </p:animRot>
                                    <p:animRot by="240000">
                                      <p:cBhvr>
                                        <p:cTn id="206" dur="200" fill="hold">
                                          <p:stCondLst>
                                            <p:cond delay="400"/>
                                          </p:stCondLst>
                                        </p:cTn>
                                        <p:tgtEl>
                                          <p:spTgt spid="50"/>
                                        </p:tgtEl>
                                        <p:attrNameLst>
                                          <p:attrName>r</p:attrName>
                                        </p:attrNameLst>
                                      </p:cBhvr>
                                    </p:animRot>
                                    <p:animRot by="-240000">
                                      <p:cBhvr>
                                        <p:cTn id="207" dur="200" fill="hold">
                                          <p:stCondLst>
                                            <p:cond delay="600"/>
                                          </p:stCondLst>
                                        </p:cTn>
                                        <p:tgtEl>
                                          <p:spTgt spid="50"/>
                                        </p:tgtEl>
                                        <p:attrNameLst>
                                          <p:attrName>r</p:attrName>
                                        </p:attrNameLst>
                                      </p:cBhvr>
                                    </p:animRot>
                                    <p:animRot by="120000">
                                      <p:cBhvr>
                                        <p:cTn id="208" dur="200" fill="hold">
                                          <p:stCondLst>
                                            <p:cond delay="800"/>
                                          </p:stCondLst>
                                        </p:cTn>
                                        <p:tgtEl>
                                          <p:spTgt spid="50"/>
                                        </p:tgtEl>
                                        <p:attrNameLst>
                                          <p:attrName>r</p:attrName>
                                        </p:attrNameLst>
                                      </p:cBhvr>
                                    </p:animRot>
                                  </p:childTnLst>
                                </p:cTn>
                              </p:par>
                              <p:par>
                                <p:cTn id="209" presetID="32" presetClass="emph" presetSubtype="0" fill="hold" nodeType="withEffect">
                                  <p:stCondLst>
                                    <p:cond delay="0"/>
                                  </p:stCondLst>
                                  <p:childTnLst>
                                    <p:animRot by="120000">
                                      <p:cBhvr>
                                        <p:cTn id="210" dur="100" fill="hold">
                                          <p:stCondLst>
                                            <p:cond delay="0"/>
                                          </p:stCondLst>
                                        </p:cTn>
                                        <p:tgtEl>
                                          <p:spTgt spid="69"/>
                                        </p:tgtEl>
                                        <p:attrNameLst>
                                          <p:attrName>r</p:attrName>
                                        </p:attrNameLst>
                                      </p:cBhvr>
                                    </p:animRot>
                                    <p:animRot by="-240000">
                                      <p:cBhvr>
                                        <p:cTn id="211" dur="200" fill="hold">
                                          <p:stCondLst>
                                            <p:cond delay="200"/>
                                          </p:stCondLst>
                                        </p:cTn>
                                        <p:tgtEl>
                                          <p:spTgt spid="69"/>
                                        </p:tgtEl>
                                        <p:attrNameLst>
                                          <p:attrName>r</p:attrName>
                                        </p:attrNameLst>
                                      </p:cBhvr>
                                    </p:animRot>
                                    <p:animRot by="240000">
                                      <p:cBhvr>
                                        <p:cTn id="212" dur="200" fill="hold">
                                          <p:stCondLst>
                                            <p:cond delay="400"/>
                                          </p:stCondLst>
                                        </p:cTn>
                                        <p:tgtEl>
                                          <p:spTgt spid="69"/>
                                        </p:tgtEl>
                                        <p:attrNameLst>
                                          <p:attrName>r</p:attrName>
                                        </p:attrNameLst>
                                      </p:cBhvr>
                                    </p:animRot>
                                    <p:animRot by="-240000">
                                      <p:cBhvr>
                                        <p:cTn id="213" dur="200" fill="hold">
                                          <p:stCondLst>
                                            <p:cond delay="600"/>
                                          </p:stCondLst>
                                        </p:cTn>
                                        <p:tgtEl>
                                          <p:spTgt spid="69"/>
                                        </p:tgtEl>
                                        <p:attrNameLst>
                                          <p:attrName>r</p:attrName>
                                        </p:attrNameLst>
                                      </p:cBhvr>
                                    </p:animRot>
                                    <p:animRot by="120000">
                                      <p:cBhvr>
                                        <p:cTn id="214" dur="200" fill="hold">
                                          <p:stCondLst>
                                            <p:cond delay="800"/>
                                          </p:stCondLst>
                                        </p:cTn>
                                        <p:tgtEl>
                                          <p:spTgt spid="69"/>
                                        </p:tgtEl>
                                        <p:attrNameLst>
                                          <p:attrName>r</p:attrName>
                                        </p:attrNameLst>
                                      </p:cBhvr>
                                    </p:animRot>
                                  </p:childTnLst>
                                </p:cTn>
                              </p:par>
                              <p:par>
                                <p:cTn id="215" presetID="32" presetClass="emph" presetSubtype="0" fill="hold" nodeType="withEffect">
                                  <p:stCondLst>
                                    <p:cond delay="0"/>
                                  </p:stCondLst>
                                  <p:childTnLst>
                                    <p:animRot by="120000">
                                      <p:cBhvr>
                                        <p:cTn id="216" dur="100" fill="hold">
                                          <p:stCondLst>
                                            <p:cond delay="0"/>
                                          </p:stCondLst>
                                        </p:cTn>
                                        <p:tgtEl>
                                          <p:spTgt spid="70"/>
                                        </p:tgtEl>
                                        <p:attrNameLst>
                                          <p:attrName>r</p:attrName>
                                        </p:attrNameLst>
                                      </p:cBhvr>
                                    </p:animRot>
                                    <p:animRot by="-240000">
                                      <p:cBhvr>
                                        <p:cTn id="217" dur="200" fill="hold">
                                          <p:stCondLst>
                                            <p:cond delay="200"/>
                                          </p:stCondLst>
                                        </p:cTn>
                                        <p:tgtEl>
                                          <p:spTgt spid="70"/>
                                        </p:tgtEl>
                                        <p:attrNameLst>
                                          <p:attrName>r</p:attrName>
                                        </p:attrNameLst>
                                      </p:cBhvr>
                                    </p:animRot>
                                    <p:animRot by="240000">
                                      <p:cBhvr>
                                        <p:cTn id="218" dur="200" fill="hold">
                                          <p:stCondLst>
                                            <p:cond delay="400"/>
                                          </p:stCondLst>
                                        </p:cTn>
                                        <p:tgtEl>
                                          <p:spTgt spid="70"/>
                                        </p:tgtEl>
                                        <p:attrNameLst>
                                          <p:attrName>r</p:attrName>
                                        </p:attrNameLst>
                                      </p:cBhvr>
                                    </p:animRot>
                                    <p:animRot by="-240000">
                                      <p:cBhvr>
                                        <p:cTn id="219" dur="200" fill="hold">
                                          <p:stCondLst>
                                            <p:cond delay="600"/>
                                          </p:stCondLst>
                                        </p:cTn>
                                        <p:tgtEl>
                                          <p:spTgt spid="70"/>
                                        </p:tgtEl>
                                        <p:attrNameLst>
                                          <p:attrName>r</p:attrName>
                                        </p:attrNameLst>
                                      </p:cBhvr>
                                    </p:animRot>
                                    <p:animRot by="120000">
                                      <p:cBhvr>
                                        <p:cTn id="220" dur="200" fill="hold">
                                          <p:stCondLst>
                                            <p:cond delay="800"/>
                                          </p:stCondLst>
                                        </p:cTn>
                                        <p:tgtEl>
                                          <p:spTgt spid="70"/>
                                        </p:tgtEl>
                                        <p:attrNameLst>
                                          <p:attrName>r</p:attrName>
                                        </p:attrNameLst>
                                      </p:cBhvr>
                                    </p:animRot>
                                  </p:childTnLst>
                                </p:cTn>
                              </p:par>
                              <p:par>
                                <p:cTn id="221" presetID="32" presetClass="emph" presetSubtype="0" fill="hold" nodeType="withEffect">
                                  <p:stCondLst>
                                    <p:cond delay="0"/>
                                  </p:stCondLst>
                                  <p:childTnLst>
                                    <p:animRot by="120000">
                                      <p:cBhvr>
                                        <p:cTn id="222" dur="100" fill="hold">
                                          <p:stCondLst>
                                            <p:cond delay="0"/>
                                          </p:stCondLst>
                                        </p:cTn>
                                        <p:tgtEl>
                                          <p:spTgt spid="71"/>
                                        </p:tgtEl>
                                        <p:attrNameLst>
                                          <p:attrName>r</p:attrName>
                                        </p:attrNameLst>
                                      </p:cBhvr>
                                    </p:animRot>
                                    <p:animRot by="-240000">
                                      <p:cBhvr>
                                        <p:cTn id="223" dur="200" fill="hold">
                                          <p:stCondLst>
                                            <p:cond delay="200"/>
                                          </p:stCondLst>
                                        </p:cTn>
                                        <p:tgtEl>
                                          <p:spTgt spid="71"/>
                                        </p:tgtEl>
                                        <p:attrNameLst>
                                          <p:attrName>r</p:attrName>
                                        </p:attrNameLst>
                                      </p:cBhvr>
                                    </p:animRot>
                                    <p:animRot by="240000">
                                      <p:cBhvr>
                                        <p:cTn id="224" dur="200" fill="hold">
                                          <p:stCondLst>
                                            <p:cond delay="400"/>
                                          </p:stCondLst>
                                        </p:cTn>
                                        <p:tgtEl>
                                          <p:spTgt spid="71"/>
                                        </p:tgtEl>
                                        <p:attrNameLst>
                                          <p:attrName>r</p:attrName>
                                        </p:attrNameLst>
                                      </p:cBhvr>
                                    </p:animRot>
                                    <p:animRot by="-240000">
                                      <p:cBhvr>
                                        <p:cTn id="225" dur="200" fill="hold">
                                          <p:stCondLst>
                                            <p:cond delay="600"/>
                                          </p:stCondLst>
                                        </p:cTn>
                                        <p:tgtEl>
                                          <p:spTgt spid="71"/>
                                        </p:tgtEl>
                                        <p:attrNameLst>
                                          <p:attrName>r</p:attrName>
                                        </p:attrNameLst>
                                      </p:cBhvr>
                                    </p:animRot>
                                    <p:animRot by="120000">
                                      <p:cBhvr>
                                        <p:cTn id="226" dur="200" fill="hold">
                                          <p:stCondLst>
                                            <p:cond delay="800"/>
                                          </p:stCondLst>
                                        </p:cTn>
                                        <p:tgtEl>
                                          <p:spTgt spid="71"/>
                                        </p:tgtEl>
                                        <p:attrNameLst>
                                          <p:attrName>r</p:attrName>
                                        </p:attrNameLst>
                                      </p:cBhvr>
                                    </p:animRot>
                                  </p:childTnLst>
                                </p:cTn>
                              </p:par>
                              <p:par>
                                <p:cTn id="227" presetID="32" presetClass="emph" presetSubtype="0" fill="hold" nodeType="withEffect">
                                  <p:stCondLst>
                                    <p:cond delay="0"/>
                                  </p:stCondLst>
                                  <p:childTnLst>
                                    <p:animRot by="120000">
                                      <p:cBhvr>
                                        <p:cTn id="228" dur="100" fill="hold">
                                          <p:stCondLst>
                                            <p:cond delay="0"/>
                                          </p:stCondLst>
                                        </p:cTn>
                                        <p:tgtEl>
                                          <p:spTgt spid="72"/>
                                        </p:tgtEl>
                                        <p:attrNameLst>
                                          <p:attrName>r</p:attrName>
                                        </p:attrNameLst>
                                      </p:cBhvr>
                                    </p:animRot>
                                    <p:animRot by="-240000">
                                      <p:cBhvr>
                                        <p:cTn id="229" dur="200" fill="hold">
                                          <p:stCondLst>
                                            <p:cond delay="200"/>
                                          </p:stCondLst>
                                        </p:cTn>
                                        <p:tgtEl>
                                          <p:spTgt spid="72"/>
                                        </p:tgtEl>
                                        <p:attrNameLst>
                                          <p:attrName>r</p:attrName>
                                        </p:attrNameLst>
                                      </p:cBhvr>
                                    </p:animRot>
                                    <p:animRot by="240000">
                                      <p:cBhvr>
                                        <p:cTn id="230" dur="200" fill="hold">
                                          <p:stCondLst>
                                            <p:cond delay="400"/>
                                          </p:stCondLst>
                                        </p:cTn>
                                        <p:tgtEl>
                                          <p:spTgt spid="72"/>
                                        </p:tgtEl>
                                        <p:attrNameLst>
                                          <p:attrName>r</p:attrName>
                                        </p:attrNameLst>
                                      </p:cBhvr>
                                    </p:animRot>
                                    <p:animRot by="-240000">
                                      <p:cBhvr>
                                        <p:cTn id="231" dur="200" fill="hold">
                                          <p:stCondLst>
                                            <p:cond delay="600"/>
                                          </p:stCondLst>
                                        </p:cTn>
                                        <p:tgtEl>
                                          <p:spTgt spid="72"/>
                                        </p:tgtEl>
                                        <p:attrNameLst>
                                          <p:attrName>r</p:attrName>
                                        </p:attrNameLst>
                                      </p:cBhvr>
                                    </p:animRot>
                                    <p:animRot by="120000">
                                      <p:cBhvr>
                                        <p:cTn id="232" dur="200" fill="hold">
                                          <p:stCondLst>
                                            <p:cond delay="800"/>
                                          </p:stCondLst>
                                        </p:cTn>
                                        <p:tgtEl>
                                          <p:spTgt spid="72"/>
                                        </p:tgtEl>
                                        <p:attrNameLst>
                                          <p:attrName>r</p:attrName>
                                        </p:attrNameLst>
                                      </p:cBhvr>
                                    </p:animRot>
                                  </p:childTnLst>
                                </p:cTn>
                              </p:par>
                              <p:par>
                                <p:cTn id="233" presetID="32" presetClass="emph" presetSubtype="0" fill="hold" grpId="0" nodeType="withEffect">
                                  <p:stCondLst>
                                    <p:cond delay="0"/>
                                  </p:stCondLst>
                                  <p:childTnLst>
                                    <p:animRot by="120000">
                                      <p:cBhvr>
                                        <p:cTn id="234" dur="100" fill="hold">
                                          <p:stCondLst>
                                            <p:cond delay="0"/>
                                          </p:stCondLst>
                                        </p:cTn>
                                        <p:tgtEl>
                                          <p:spTgt spid="73"/>
                                        </p:tgtEl>
                                        <p:attrNameLst>
                                          <p:attrName>r</p:attrName>
                                        </p:attrNameLst>
                                      </p:cBhvr>
                                    </p:animRot>
                                    <p:animRot by="-240000">
                                      <p:cBhvr>
                                        <p:cTn id="235" dur="200" fill="hold">
                                          <p:stCondLst>
                                            <p:cond delay="200"/>
                                          </p:stCondLst>
                                        </p:cTn>
                                        <p:tgtEl>
                                          <p:spTgt spid="73"/>
                                        </p:tgtEl>
                                        <p:attrNameLst>
                                          <p:attrName>r</p:attrName>
                                        </p:attrNameLst>
                                      </p:cBhvr>
                                    </p:animRot>
                                    <p:animRot by="240000">
                                      <p:cBhvr>
                                        <p:cTn id="236" dur="200" fill="hold">
                                          <p:stCondLst>
                                            <p:cond delay="400"/>
                                          </p:stCondLst>
                                        </p:cTn>
                                        <p:tgtEl>
                                          <p:spTgt spid="73"/>
                                        </p:tgtEl>
                                        <p:attrNameLst>
                                          <p:attrName>r</p:attrName>
                                        </p:attrNameLst>
                                      </p:cBhvr>
                                    </p:animRot>
                                    <p:animRot by="-240000">
                                      <p:cBhvr>
                                        <p:cTn id="237" dur="200" fill="hold">
                                          <p:stCondLst>
                                            <p:cond delay="600"/>
                                          </p:stCondLst>
                                        </p:cTn>
                                        <p:tgtEl>
                                          <p:spTgt spid="73"/>
                                        </p:tgtEl>
                                        <p:attrNameLst>
                                          <p:attrName>r</p:attrName>
                                        </p:attrNameLst>
                                      </p:cBhvr>
                                    </p:animRot>
                                    <p:animRot by="120000">
                                      <p:cBhvr>
                                        <p:cTn id="238" dur="200" fill="hold">
                                          <p:stCondLst>
                                            <p:cond delay="800"/>
                                          </p:stCondLst>
                                        </p:cTn>
                                        <p:tgtEl>
                                          <p:spTgt spid="73"/>
                                        </p:tgtEl>
                                        <p:attrNameLst>
                                          <p:attrName>r</p:attrName>
                                        </p:attrNameLst>
                                      </p:cBhvr>
                                    </p:animRot>
                                  </p:childTnLst>
                                </p:cTn>
                              </p:par>
                              <p:par>
                                <p:cTn id="239" presetID="32" presetClass="emph" presetSubtype="0" fill="hold" grpId="0" nodeType="withEffect">
                                  <p:stCondLst>
                                    <p:cond delay="0"/>
                                  </p:stCondLst>
                                  <p:childTnLst>
                                    <p:animRot by="120000">
                                      <p:cBhvr>
                                        <p:cTn id="240" dur="100" fill="hold">
                                          <p:stCondLst>
                                            <p:cond delay="0"/>
                                          </p:stCondLst>
                                        </p:cTn>
                                        <p:tgtEl>
                                          <p:spTgt spid="74"/>
                                        </p:tgtEl>
                                        <p:attrNameLst>
                                          <p:attrName>r</p:attrName>
                                        </p:attrNameLst>
                                      </p:cBhvr>
                                    </p:animRot>
                                    <p:animRot by="-240000">
                                      <p:cBhvr>
                                        <p:cTn id="241" dur="200" fill="hold">
                                          <p:stCondLst>
                                            <p:cond delay="200"/>
                                          </p:stCondLst>
                                        </p:cTn>
                                        <p:tgtEl>
                                          <p:spTgt spid="74"/>
                                        </p:tgtEl>
                                        <p:attrNameLst>
                                          <p:attrName>r</p:attrName>
                                        </p:attrNameLst>
                                      </p:cBhvr>
                                    </p:animRot>
                                    <p:animRot by="240000">
                                      <p:cBhvr>
                                        <p:cTn id="242" dur="200" fill="hold">
                                          <p:stCondLst>
                                            <p:cond delay="400"/>
                                          </p:stCondLst>
                                        </p:cTn>
                                        <p:tgtEl>
                                          <p:spTgt spid="74"/>
                                        </p:tgtEl>
                                        <p:attrNameLst>
                                          <p:attrName>r</p:attrName>
                                        </p:attrNameLst>
                                      </p:cBhvr>
                                    </p:animRot>
                                    <p:animRot by="-240000">
                                      <p:cBhvr>
                                        <p:cTn id="243" dur="200" fill="hold">
                                          <p:stCondLst>
                                            <p:cond delay="600"/>
                                          </p:stCondLst>
                                        </p:cTn>
                                        <p:tgtEl>
                                          <p:spTgt spid="74"/>
                                        </p:tgtEl>
                                        <p:attrNameLst>
                                          <p:attrName>r</p:attrName>
                                        </p:attrNameLst>
                                      </p:cBhvr>
                                    </p:animRot>
                                    <p:animRot by="120000">
                                      <p:cBhvr>
                                        <p:cTn id="244" dur="200" fill="hold">
                                          <p:stCondLst>
                                            <p:cond delay="800"/>
                                          </p:stCondLst>
                                        </p:cTn>
                                        <p:tgtEl>
                                          <p:spTgt spid="74"/>
                                        </p:tgtEl>
                                        <p:attrNameLst>
                                          <p:attrName>r</p:attrName>
                                        </p:attrNameLst>
                                      </p:cBhvr>
                                    </p:animRot>
                                  </p:childTnLst>
                                </p:cTn>
                              </p:par>
                              <p:par>
                                <p:cTn id="245" presetID="32" presetClass="emph" presetSubtype="0" fill="hold" nodeType="withEffect">
                                  <p:stCondLst>
                                    <p:cond delay="0"/>
                                  </p:stCondLst>
                                  <p:childTnLst>
                                    <p:animRot by="120000">
                                      <p:cBhvr>
                                        <p:cTn id="246" dur="100" fill="hold">
                                          <p:stCondLst>
                                            <p:cond delay="0"/>
                                          </p:stCondLst>
                                        </p:cTn>
                                        <p:tgtEl>
                                          <p:spTgt spid="75"/>
                                        </p:tgtEl>
                                        <p:attrNameLst>
                                          <p:attrName>r</p:attrName>
                                        </p:attrNameLst>
                                      </p:cBhvr>
                                    </p:animRot>
                                    <p:animRot by="-240000">
                                      <p:cBhvr>
                                        <p:cTn id="247" dur="200" fill="hold">
                                          <p:stCondLst>
                                            <p:cond delay="200"/>
                                          </p:stCondLst>
                                        </p:cTn>
                                        <p:tgtEl>
                                          <p:spTgt spid="75"/>
                                        </p:tgtEl>
                                        <p:attrNameLst>
                                          <p:attrName>r</p:attrName>
                                        </p:attrNameLst>
                                      </p:cBhvr>
                                    </p:animRot>
                                    <p:animRot by="240000">
                                      <p:cBhvr>
                                        <p:cTn id="248" dur="200" fill="hold">
                                          <p:stCondLst>
                                            <p:cond delay="400"/>
                                          </p:stCondLst>
                                        </p:cTn>
                                        <p:tgtEl>
                                          <p:spTgt spid="75"/>
                                        </p:tgtEl>
                                        <p:attrNameLst>
                                          <p:attrName>r</p:attrName>
                                        </p:attrNameLst>
                                      </p:cBhvr>
                                    </p:animRot>
                                    <p:animRot by="-240000">
                                      <p:cBhvr>
                                        <p:cTn id="249" dur="200" fill="hold">
                                          <p:stCondLst>
                                            <p:cond delay="600"/>
                                          </p:stCondLst>
                                        </p:cTn>
                                        <p:tgtEl>
                                          <p:spTgt spid="75"/>
                                        </p:tgtEl>
                                        <p:attrNameLst>
                                          <p:attrName>r</p:attrName>
                                        </p:attrNameLst>
                                      </p:cBhvr>
                                    </p:animRot>
                                    <p:animRot by="120000">
                                      <p:cBhvr>
                                        <p:cTn id="250" dur="200" fill="hold">
                                          <p:stCondLst>
                                            <p:cond delay="800"/>
                                          </p:stCondLst>
                                        </p:cTn>
                                        <p:tgtEl>
                                          <p:spTgt spid="75"/>
                                        </p:tgtEl>
                                        <p:attrNameLst>
                                          <p:attrName>r</p:attrName>
                                        </p:attrNameLst>
                                      </p:cBhvr>
                                    </p:animRot>
                                  </p:childTnLst>
                                </p:cTn>
                              </p:par>
                              <p:par>
                                <p:cTn id="251" presetID="32" presetClass="emph" presetSubtype="0" fill="hold" grpId="0" nodeType="withEffect">
                                  <p:stCondLst>
                                    <p:cond delay="0"/>
                                  </p:stCondLst>
                                  <p:childTnLst>
                                    <p:animRot by="120000">
                                      <p:cBhvr>
                                        <p:cTn id="252" dur="100" fill="hold">
                                          <p:stCondLst>
                                            <p:cond delay="0"/>
                                          </p:stCondLst>
                                        </p:cTn>
                                        <p:tgtEl>
                                          <p:spTgt spid="76"/>
                                        </p:tgtEl>
                                        <p:attrNameLst>
                                          <p:attrName>r</p:attrName>
                                        </p:attrNameLst>
                                      </p:cBhvr>
                                    </p:animRot>
                                    <p:animRot by="-240000">
                                      <p:cBhvr>
                                        <p:cTn id="253" dur="200" fill="hold">
                                          <p:stCondLst>
                                            <p:cond delay="200"/>
                                          </p:stCondLst>
                                        </p:cTn>
                                        <p:tgtEl>
                                          <p:spTgt spid="76"/>
                                        </p:tgtEl>
                                        <p:attrNameLst>
                                          <p:attrName>r</p:attrName>
                                        </p:attrNameLst>
                                      </p:cBhvr>
                                    </p:animRot>
                                    <p:animRot by="240000">
                                      <p:cBhvr>
                                        <p:cTn id="254" dur="200" fill="hold">
                                          <p:stCondLst>
                                            <p:cond delay="400"/>
                                          </p:stCondLst>
                                        </p:cTn>
                                        <p:tgtEl>
                                          <p:spTgt spid="76"/>
                                        </p:tgtEl>
                                        <p:attrNameLst>
                                          <p:attrName>r</p:attrName>
                                        </p:attrNameLst>
                                      </p:cBhvr>
                                    </p:animRot>
                                    <p:animRot by="-240000">
                                      <p:cBhvr>
                                        <p:cTn id="255" dur="200" fill="hold">
                                          <p:stCondLst>
                                            <p:cond delay="600"/>
                                          </p:stCondLst>
                                        </p:cTn>
                                        <p:tgtEl>
                                          <p:spTgt spid="76"/>
                                        </p:tgtEl>
                                        <p:attrNameLst>
                                          <p:attrName>r</p:attrName>
                                        </p:attrNameLst>
                                      </p:cBhvr>
                                    </p:animRot>
                                    <p:animRot by="120000">
                                      <p:cBhvr>
                                        <p:cTn id="256" dur="200" fill="hold">
                                          <p:stCondLst>
                                            <p:cond delay="800"/>
                                          </p:stCondLst>
                                        </p:cTn>
                                        <p:tgtEl>
                                          <p:spTgt spid="76"/>
                                        </p:tgtEl>
                                        <p:attrNameLst>
                                          <p:attrName>r</p:attrName>
                                        </p:attrNameLst>
                                      </p:cBhvr>
                                    </p:animRot>
                                  </p:childTnLst>
                                </p:cTn>
                              </p:par>
                              <p:par>
                                <p:cTn id="257" presetID="32" presetClass="emph" presetSubtype="0" fill="hold" grpId="0" nodeType="withEffect">
                                  <p:stCondLst>
                                    <p:cond delay="0"/>
                                  </p:stCondLst>
                                  <p:childTnLst>
                                    <p:animRot by="120000">
                                      <p:cBhvr>
                                        <p:cTn id="258" dur="100" fill="hold">
                                          <p:stCondLst>
                                            <p:cond delay="0"/>
                                          </p:stCondLst>
                                        </p:cTn>
                                        <p:tgtEl>
                                          <p:spTgt spid="77"/>
                                        </p:tgtEl>
                                        <p:attrNameLst>
                                          <p:attrName>r</p:attrName>
                                        </p:attrNameLst>
                                      </p:cBhvr>
                                    </p:animRot>
                                    <p:animRot by="-240000">
                                      <p:cBhvr>
                                        <p:cTn id="259" dur="200" fill="hold">
                                          <p:stCondLst>
                                            <p:cond delay="200"/>
                                          </p:stCondLst>
                                        </p:cTn>
                                        <p:tgtEl>
                                          <p:spTgt spid="77"/>
                                        </p:tgtEl>
                                        <p:attrNameLst>
                                          <p:attrName>r</p:attrName>
                                        </p:attrNameLst>
                                      </p:cBhvr>
                                    </p:animRot>
                                    <p:animRot by="240000">
                                      <p:cBhvr>
                                        <p:cTn id="260" dur="200" fill="hold">
                                          <p:stCondLst>
                                            <p:cond delay="400"/>
                                          </p:stCondLst>
                                        </p:cTn>
                                        <p:tgtEl>
                                          <p:spTgt spid="77"/>
                                        </p:tgtEl>
                                        <p:attrNameLst>
                                          <p:attrName>r</p:attrName>
                                        </p:attrNameLst>
                                      </p:cBhvr>
                                    </p:animRot>
                                    <p:animRot by="-240000">
                                      <p:cBhvr>
                                        <p:cTn id="261" dur="200" fill="hold">
                                          <p:stCondLst>
                                            <p:cond delay="600"/>
                                          </p:stCondLst>
                                        </p:cTn>
                                        <p:tgtEl>
                                          <p:spTgt spid="77"/>
                                        </p:tgtEl>
                                        <p:attrNameLst>
                                          <p:attrName>r</p:attrName>
                                        </p:attrNameLst>
                                      </p:cBhvr>
                                    </p:animRot>
                                    <p:animRot by="120000">
                                      <p:cBhvr>
                                        <p:cTn id="262" dur="200" fill="hold">
                                          <p:stCondLst>
                                            <p:cond delay="800"/>
                                          </p:stCondLst>
                                        </p:cTn>
                                        <p:tgtEl>
                                          <p:spTgt spid="77"/>
                                        </p:tgtEl>
                                        <p:attrNameLst>
                                          <p:attrName>r</p:attrName>
                                        </p:attrNameLst>
                                      </p:cBhvr>
                                    </p:animRot>
                                  </p:childTnLst>
                                </p:cTn>
                              </p:par>
                              <p:par>
                                <p:cTn id="263" presetID="32" presetClass="emph" presetSubtype="0" fill="hold" grpId="0" nodeType="withEffect">
                                  <p:stCondLst>
                                    <p:cond delay="0"/>
                                  </p:stCondLst>
                                  <p:childTnLst>
                                    <p:animRot by="120000">
                                      <p:cBhvr>
                                        <p:cTn id="264" dur="100" fill="hold">
                                          <p:stCondLst>
                                            <p:cond delay="0"/>
                                          </p:stCondLst>
                                        </p:cTn>
                                        <p:tgtEl>
                                          <p:spTgt spid="78"/>
                                        </p:tgtEl>
                                        <p:attrNameLst>
                                          <p:attrName>r</p:attrName>
                                        </p:attrNameLst>
                                      </p:cBhvr>
                                    </p:animRot>
                                    <p:animRot by="-240000">
                                      <p:cBhvr>
                                        <p:cTn id="265" dur="200" fill="hold">
                                          <p:stCondLst>
                                            <p:cond delay="200"/>
                                          </p:stCondLst>
                                        </p:cTn>
                                        <p:tgtEl>
                                          <p:spTgt spid="78"/>
                                        </p:tgtEl>
                                        <p:attrNameLst>
                                          <p:attrName>r</p:attrName>
                                        </p:attrNameLst>
                                      </p:cBhvr>
                                    </p:animRot>
                                    <p:animRot by="240000">
                                      <p:cBhvr>
                                        <p:cTn id="266" dur="200" fill="hold">
                                          <p:stCondLst>
                                            <p:cond delay="400"/>
                                          </p:stCondLst>
                                        </p:cTn>
                                        <p:tgtEl>
                                          <p:spTgt spid="78"/>
                                        </p:tgtEl>
                                        <p:attrNameLst>
                                          <p:attrName>r</p:attrName>
                                        </p:attrNameLst>
                                      </p:cBhvr>
                                    </p:animRot>
                                    <p:animRot by="-240000">
                                      <p:cBhvr>
                                        <p:cTn id="267" dur="200" fill="hold">
                                          <p:stCondLst>
                                            <p:cond delay="600"/>
                                          </p:stCondLst>
                                        </p:cTn>
                                        <p:tgtEl>
                                          <p:spTgt spid="78"/>
                                        </p:tgtEl>
                                        <p:attrNameLst>
                                          <p:attrName>r</p:attrName>
                                        </p:attrNameLst>
                                      </p:cBhvr>
                                    </p:animRot>
                                    <p:animRot by="120000">
                                      <p:cBhvr>
                                        <p:cTn id="268" dur="200" fill="hold">
                                          <p:stCondLst>
                                            <p:cond delay="800"/>
                                          </p:stCondLst>
                                        </p:cTn>
                                        <p:tgtEl>
                                          <p:spTgt spid="78"/>
                                        </p:tgtEl>
                                        <p:attrNameLst>
                                          <p:attrName>r</p:attrName>
                                        </p:attrNameLst>
                                      </p:cBhvr>
                                    </p:animRot>
                                  </p:childTnLst>
                                </p:cTn>
                              </p:par>
                              <p:par>
                                <p:cTn id="269" presetID="32" presetClass="emph" presetSubtype="0" fill="hold" nodeType="withEffect">
                                  <p:stCondLst>
                                    <p:cond delay="0"/>
                                  </p:stCondLst>
                                  <p:childTnLst>
                                    <p:animRot by="120000">
                                      <p:cBhvr>
                                        <p:cTn id="270" dur="100" fill="hold">
                                          <p:stCondLst>
                                            <p:cond delay="0"/>
                                          </p:stCondLst>
                                        </p:cTn>
                                        <p:tgtEl>
                                          <p:spTgt spid="79"/>
                                        </p:tgtEl>
                                        <p:attrNameLst>
                                          <p:attrName>r</p:attrName>
                                        </p:attrNameLst>
                                      </p:cBhvr>
                                    </p:animRot>
                                    <p:animRot by="-240000">
                                      <p:cBhvr>
                                        <p:cTn id="271" dur="200" fill="hold">
                                          <p:stCondLst>
                                            <p:cond delay="200"/>
                                          </p:stCondLst>
                                        </p:cTn>
                                        <p:tgtEl>
                                          <p:spTgt spid="79"/>
                                        </p:tgtEl>
                                        <p:attrNameLst>
                                          <p:attrName>r</p:attrName>
                                        </p:attrNameLst>
                                      </p:cBhvr>
                                    </p:animRot>
                                    <p:animRot by="240000">
                                      <p:cBhvr>
                                        <p:cTn id="272" dur="200" fill="hold">
                                          <p:stCondLst>
                                            <p:cond delay="400"/>
                                          </p:stCondLst>
                                        </p:cTn>
                                        <p:tgtEl>
                                          <p:spTgt spid="79"/>
                                        </p:tgtEl>
                                        <p:attrNameLst>
                                          <p:attrName>r</p:attrName>
                                        </p:attrNameLst>
                                      </p:cBhvr>
                                    </p:animRot>
                                    <p:animRot by="-240000">
                                      <p:cBhvr>
                                        <p:cTn id="273" dur="200" fill="hold">
                                          <p:stCondLst>
                                            <p:cond delay="600"/>
                                          </p:stCondLst>
                                        </p:cTn>
                                        <p:tgtEl>
                                          <p:spTgt spid="79"/>
                                        </p:tgtEl>
                                        <p:attrNameLst>
                                          <p:attrName>r</p:attrName>
                                        </p:attrNameLst>
                                      </p:cBhvr>
                                    </p:animRot>
                                    <p:animRot by="120000">
                                      <p:cBhvr>
                                        <p:cTn id="274" dur="200" fill="hold">
                                          <p:stCondLst>
                                            <p:cond delay="800"/>
                                          </p:stCondLst>
                                        </p:cTn>
                                        <p:tgtEl>
                                          <p:spTgt spid="79"/>
                                        </p:tgtEl>
                                        <p:attrNameLst>
                                          <p:attrName>r</p:attrName>
                                        </p:attrNameLst>
                                      </p:cBhvr>
                                    </p:animRot>
                                  </p:childTnLst>
                                </p:cTn>
                              </p:par>
                              <p:par>
                                <p:cTn id="275" presetID="32" presetClass="emph" presetSubtype="0" fill="hold" nodeType="withEffect">
                                  <p:stCondLst>
                                    <p:cond delay="0"/>
                                  </p:stCondLst>
                                  <p:childTnLst>
                                    <p:animRot by="120000">
                                      <p:cBhvr>
                                        <p:cTn id="276" dur="100" fill="hold">
                                          <p:stCondLst>
                                            <p:cond delay="0"/>
                                          </p:stCondLst>
                                        </p:cTn>
                                        <p:tgtEl>
                                          <p:spTgt spid="80"/>
                                        </p:tgtEl>
                                        <p:attrNameLst>
                                          <p:attrName>r</p:attrName>
                                        </p:attrNameLst>
                                      </p:cBhvr>
                                    </p:animRot>
                                    <p:animRot by="-240000">
                                      <p:cBhvr>
                                        <p:cTn id="277" dur="200" fill="hold">
                                          <p:stCondLst>
                                            <p:cond delay="200"/>
                                          </p:stCondLst>
                                        </p:cTn>
                                        <p:tgtEl>
                                          <p:spTgt spid="80"/>
                                        </p:tgtEl>
                                        <p:attrNameLst>
                                          <p:attrName>r</p:attrName>
                                        </p:attrNameLst>
                                      </p:cBhvr>
                                    </p:animRot>
                                    <p:animRot by="240000">
                                      <p:cBhvr>
                                        <p:cTn id="278" dur="200" fill="hold">
                                          <p:stCondLst>
                                            <p:cond delay="400"/>
                                          </p:stCondLst>
                                        </p:cTn>
                                        <p:tgtEl>
                                          <p:spTgt spid="80"/>
                                        </p:tgtEl>
                                        <p:attrNameLst>
                                          <p:attrName>r</p:attrName>
                                        </p:attrNameLst>
                                      </p:cBhvr>
                                    </p:animRot>
                                    <p:animRot by="-240000">
                                      <p:cBhvr>
                                        <p:cTn id="279" dur="200" fill="hold">
                                          <p:stCondLst>
                                            <p:cond delay="600"/>
                                          </p:stCondLst>
                                        </p:cTn>
                                        <p:tgtEl>
                                          <p:spTgt spid="80"/>
                                        </p:tgtEl>
                                        <p:attrNameLst>
                                          <p:attrName>r</p:attrName>
                                        </p:attrNameLst>
                                      </p:cBhvr>
                                    </p:animRot>
                                    <p:animRot by="120000">
                                      <p:cBhvr>
                                        <p:cTn id="280" dur="200" fill="hold">
                                          <p:stCondLst>
                                            <p:cond delay="800"/>
                                          </p:stCondLst>
                                        </p:cTn>
                                        <p:tgtEl>
                                          <p:spTgt spid="8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3" grpId="0" animBg="1"/>
      <p:bldP spid="14" grpId="0" animBg="1"/>
      <p:bldP spid="19" grpId="0" animBg="1"/>
      <p:bldP spid="20" grpId="0" animBg="1"/>
      <p:bldP spid="47" grpId="0" animBg="1"/>
      <p:bldP spid="49" grpId="0" animBg="1"/>
      <p:bldP spid="73" grpId="0" animBg="1"/>
      <p:bldP spid="74" grpId="0" animBg="1"/>
      <p:bldP spid="76" grpId="0" animBg="1"/>
      <p:bldP spid="77" grpId="0"/>
      <p:bldP spid="78"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83569" y="328112"/>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（十）创新校园云</a:t>
            </a:r>
            <a:endParaRPr lang="zh-CN" altLang="en-US" sz="1400" b="0" dirty="0">
              <a:latin typeface="微软雅黑" panose="020B0503020204020204" pitchFamily="34" charset="-122"/>
              <a:ea typeface="微软雅黑" panose="020B0503020204020204" pitchFamily="34" charset="-122"/>
            </a:endParaRPr>
          </a:p>
        </p:txBody>
      </p:sp>
      <p:sp>
        <p:nvSpPr>
          <p:cNvPr id="3" name="云形 2"/>
          <p:cNvSpPr/>
          <p:nvPr/>
        </p:nvSpPr>
        <p:spPr bwMode="gray">
          <a:xfrm>
            <a:off x="1518049" y="987575"/>
            <a:ext cx="6107906" cy="3882425"/>
          </a:xfrm>
          <a:prstGeom prst="cloud">
            <a:avLst/>
          </a:prstGeom>
          <a:gradFill rotWithShape="1">
            <a:gsLst>
              <a:gs pos="0">
                <a:srgbClr val="99CC00"/>
              </a:gs>
              <a:gs pos="100000">
                <a:srgbClr val="99CC00">
                  <a:gamma/>
                  <a:shade val="72549"/>
                  <a:invGamma/>
                </a:srgbClr>
              </a:gs>
            </a:gsLst>
            <a:lin ang="2700000" scaled="1"/>
          </a:gradFill>
          <a:ln w="9525" algn="ctr">
            <a:noFill/>
            <a:round/>
            <a:headEnd/>
            <a:tailEnd/>
          </a:ln>
          <a:effectLst/>
        </p:spPr>
        <p:txBody>
          <a:bodyPr wrap="none" anchor="ctr"/>
          <a:lstStyle/>
          <a:p>
            <a:pPr marL="257175" indent="-257175" algn="ctr">
              <a:defRPr/>
            </a:pPr>
            <a:endParaRPr lang="zh-CN" altLang="en-US" sz="1350" kern="0" dirty="0">
              <a:solidFill>
                <a:sysClr val="windowText" lastClr="000000"/>
              </a:solidFill>
              <a:latin typeface="微软雅黑" pitchFamily="34" charset="-122"/>
              <a:ea typeface="微软雅黑" pitchFamily="34" charset="-122"/>
            </a:endParaRPr>
          </a:p>
        </p:txBody>
      </p:sp>
      <p:grpSp>
        <p:nvGrpSpPr>
          <p:cNvPr id="4" name="Group 2"/>
          <p:cNvGrpSpPr>
            <a:grpSpLocks/>
          </p:cNvGrpSpPr>
          <p:nvPr/>
        </p:nvGrpSpPr>
        <p:grpSpPr bwMode="auto">
          <a:xfrm>
            <a:off x="2857500" y="1390800"/>
            <a:ext cx="3563541" cy="2601764"/>
            <a:chOff x="1280" y="1104"/>
            <a:chExt cx="2993" cy="2573"/>
          </a:xfrm>
        </p:grpSpPr>
        <p:grpSp>
          <p:nvGrpSpPr>
            <p:cNvPr id="5" name="Group 3"/>
            <p:cNvGrpSpPr>
              <a:grpSpLocks/>
            </p:cNvGrpSpPr>
            <p:nvPr/>
          </p:nvGrpSpPr>
          <p:grpSpPr bwMode="auto">
            <a:xfrm>
              <a:off x="2514" y="1350"/>
              <a:ext cx="486" cy="433"/>
              <a:chOff x="2644" y="2841"/>
              <a:chExt cx="563" cy="529"/>
            </a:xfrm>
          </p:grpSpPr>
          <p:sp>
            <p:nvSpPr>
              <p:cNvPr id="48" name="AutoShape 4"/>
              <p:cNvSpPr>
                <a:spLocks noChangeArrowheads="1"/>
              </p:cNvSpPr>
              <p:nvPr/>
            </p:nvSpPr>
            <p:spPr bwMode="gray">
              <a:xfrm>
                <a:off x="2644" y="2932"/>
                <a:ext cx="563" cy="438"/>
              </a:xfrm>
              <a:prstGeom prst="diamond">
                <a:avLst/>
              </a:prstGeom>
              <a:solidFill>
                <a:srgbClr val="4D4D4D"/>
              </a:solidFill>
              <a:ln w="9525">
                <a:miter lim="800000"/>
                <a:headEnd/>
                <a:tailEnd/>
              </a:ln>
              <a:scene3d>
                <a:camera prst="legacyObliqueBottom"/>
                <a:lightRig rig="legacyFlat2" dir="t"/>
              </a:scene3d>
              <a:sp3d extrusionH="163500" prstMaterial="legacyMatte">
                <a:bevelT w="13500" h="13500" prst="angle"/>
                <a:bevelB w="13500" h="13500" prst="angle"/>
                <a:extrusionClr>
                  <a:srgbClr val="4D4D4D"/>
                </a:extrusionClr>
                <a:contourClr>
                  <a:srgbClr val="4D4D4D"/>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49" name="AutoShape 5"/>
              <p:cNvSpPr>
                <a:spLocks noChangeArrowheads="1"/>
              </p:cNvSpPr>
              <p:nvPr/>
            </p:nvSpPr>
            <p:spPr bwMode="gray">
              <a:xfrm>
                <a:off x="2644" y="2888"/>
                <a:ext cx="563" cy="439"/>
              </a:xfrm>
              <a:prstGeom prst="diamond">
                <a:avLst/>
              </a:prstGeom>
              <a:solidFill>
                <a:srgbClr val="969696"/>
              </a:solidFill>
              <a:ln w="9525">
                <a:miter lim="800000"/>
                <a:headEnd/>
                <a:tailEnd/>
              </a:ln>
              <a:scene3d>
                <a:camera prst="legacyObliqueBottom"/>
                <a:lightRig rig="legacyFlat2" dir="t"/>
              </a:scene3d>
              <a:sp3d extrusionH="163500" prstMaterial="legacyMatte">
                <a:bevelT w="13500" h="13500" prst="angle"/>
                <a:bevelB w="13500" h="13500" prst="angle"/>
                <a:extrusionClr>
                  <a:srgbClr val="969696"/>
                </a:extrusionClr>
                <a:contourClr>
                  <a:srgbClr val="969696"/>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50" name="AutoShape 6"/>
              <p:cNvSpPr>
                <a:spLocks noChangeArrowheads="1"/>
              </p:cNvSpPr>
              <p:nvPr/>
            </p:nvSpPr>
            <p:spPr bwMode="gray">
              <a:xfrm>
                <a:off x="2644" y="2841"/>
                <a:ext cx="563" cy="438"/>
              </a:xfrm>
              <a:prstGeom prst="diamond">
                <a:avLst/>
              </a:prstGeom>
              <a:gradFill rotWithShape="1">
                <a:gsLst>
                  <a:gs pos="0">
                    <a:srgbClr val="B2B2B2"/>
                  </a:gs>
                  <a:gs pos="100000">
                    <a:srgbClr val="ABABAB"/>
                  </a:gs>
                </a:gsLst>
                <a:lin ang="5400000" scaled="1"/>
              </a:gradFill>
              <a:ln w="9525">
                <a:miter lim="800000"/>
                <a:headEnd/>
                <a:tailEnd/>
              </a:ln>
              <a:scene3d>
                <a:camera prst="legacyObliqueBottom"/>
                <a:lightRig rig="legacyFlat2" dir="t"/>
              </a:scene3d>
              <a:sp3d extrusionH="163500" prstMaterial="legacyMatte">
                <a:bevelT w="13500" h="13500" prst="angle"/>
                <a:bevelB w="13500" h="13500" prst="angle"/>
                <a:extrusionClr>
                  <a:srgbClr val="B2B2B2"/>
                </a:extrusionClr>
                <a:contourClr>
                  <a:srgbClr val="B2B2B2"/>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grpSp>
        <p:grpSp>
          <p:nvGrpSpPr>
            <p:cNvPr id="6" name="Group 7"/>
            <p:cNvGrpSpPr>
              <a:grpSpLocks/>
            </p:cNvGrpSpPr>
            <p:nvPr/>
          </p:nvGrpSpPr>
          <p:grpSpPr bwMode="auto">
            <a:xfrm>
              <a:off x="2770" y="1108"/>
              <a:ext cx="1503" cy="1320"/>
              <a:chOff x="2897" y="845"/>
              <a:chExt cx="1743" cy="1611"/>
            </a:xfrm>
          </p:grpSpPr>
          <p:sp>
            <p:nvSpPr>
              <p:cNvPr id="45" name="AutoShape 8"/>
              <p:cNvSpPr>
                <a:spLocks noChangeArrowheads="1"/>
              </p:cNvSpPr>
              <p:nvPr/>
            </p:nvSpPr>
            <p:spPr bwMode="gray">
              <a:xfrm>
                <a:off x="2897" y="1109"/>
                <a:ext cx="1731" cy="1347"/>
              </a:xfrm>
              <a:prstGeom prst="diamond">
                <a:avLst/>
              </a:prstGeom>
              <a:solidFill>
                <a:srgbClr val="FFFFCC"/>
              </a:solidFill>
              <a:ln w="9525">
                <a:miter lim="800000"/>
                <a:headEnd/>
                <a:tailEnd/>
              </a:ln>
              <a:scene3d>
                <a:camera prst="legacyObliqueBottom"/>
                <a:lightRig rig="legacyFlat2" dir="t"/>
              </a:scene3d>
              <a:sp3d extrusionH="227000" prstMaterial="legacyMatte">
                <a:bevelT w="13500" h="13500" prst="angle"/>
                <a:bevelB w="13500" h="13500" prst="angle"/>
                <a:extrusionClr>
                  <a:srgbClr val="FFFFCC"/>
                </a:extrusionClr>
                <a:contourClr>
                  <a:srgbClr val="FFFFCC"/>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46" name="AutoShape 9"/>
              <p:cNvSpPr>
                <a:spLocks noChangeArrowheads="1"/>
              </p:cNvSpPr>
              <p:nvPr/>
            </p:nvSpPr>
            <p:spPr bwMode="gray">
              <a:xfrm>
                <a:off x="2898" y="966"/>
                <a:ext cx="1731" cy="1347"/>
              </a:xfrm>
              <a:prstGeom prst="diamond">
                <a:avLst/>
              </a:prstGeom>
              <a:solidFill>
                <a:srgbClr val="FFCC66"/>
              </a:solidFill>
              <a:ln w="9525">
                <a:miter lim="800000"/>
                <a:headEnd/>
                <a:tailEnd/>
              </a:ln>
              <a:scene3d>
                <a:camera prst="legacyObliqueBottom"/>
                <a:lightRig rig="legacyFlat2" dir="t"/>
              </a:scene3d>
              <a:sp3d extrusionH="227000" prstMaterial="legacyMatte">
                <a:bevelT w="13500" h="13500" prst="angle"/>
                <a:bevelB w="13500" h="13500" prst="angle"/>
                <a:extrusionClr>
                  <a:srgbClr val="FFCC66"/>
                </a:extrusionClr>
                <a:contourClr>
                  <a:srgbClr val="FFCC66"/>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47" name="AutoShape 10"/>
              <p:cNvSpPr>
                <a:spLocks noChangeArrowheads="1"/>
              </p:cNvSpPr>
              <p:nvPr/>
            </p:nvSpPr>
            <p:spPr bwMode="gray">
              <a:xfrm>
                <a:off x="2909" y="845"/>
                <a:ext cx="1731" cy="1347"/>
              </a:xfrm>
              <a:prstGeom prst="diamond">
                <a:avLst/>
              </a:prstGeom>
              <a:gradFill rotWithShape="1">
                <a:gsLst>
                  <a:gs pos="0">
                    <a:srgbClr val="A96500"/>
                  </a:gs>
                  <a:gs pos="100000">
                    <a:srgbClr val="FF9900"/>
                  </a:gs>
                </a:gsLst>
                <a:lin ang="5400000" scaled="1"/>
              </a:gradFill>
              <a:ln w="9525">
                <a:miter lim="800000"/>
                <a:headEnd/>
                <a:tailEnd/>
              </a:ln>
              <a:scene3d>
                <a:camera prst="legacyObliqueBottom"/>
                <a:lightRig rig="legacyFlat2" dir="t"/>
              </a:scene3d>
              <a:sp3d extrusionH="227000" prstMaterial="legacyMatte">
                <a:bevelT w="13500" h="13500" prst="angle"/>
                <a:bevelB w="13500" h="13500" prst="angle"/>
                <a:extrusionClr>
                  <a:srgbClr val="FF9900"/>
                </a:extrusionClr>
                <a:contourClr>
                  <a:srgbClr val="A96500"/>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grpSp>
        <p:grpSp>
          <p:nvGrpSpPr>
            <p:cNvPr id="7" name="Group 11"/>
            <p:cNvGrpSpPr>
              <a:grpSpLocks/>
            </p:cNvGrpSpPr>
            <p:nvPr/>
          </p:nvGrpSpPr>
          <p:grpSpPr bwMode="auto">
            <a:xfrm>
              <a:off x="1281" y="1104"/>
              <a:ext cx="1503" cy="1312"/>
              <a:chOff x="1179" y="849"/>
              <a:chExt cx="1743" cy="1601"/>
            </a:xfrm>
          </p:grpSpPr>
          <p:sp>
            <p:nvSpPr>
              <p:cNvPr id="42" name="AutoShape 12"/>
              <p:cNvSpPr>
                <a:spLocks noChangeArrowheads="1"/>
              </p:cNvSpPr>
              <p:nvPr/>
            </p:nvSpPr>
            <p:spPr bwMode="gray">
              <a:xfrm>
                <a:off x="1179" y="1103"/>
                <a:ext cx="1731" cy="1347"/>
              </a:xfrm>
              <a:prstGeom prst="diamond">
                <a:avLst/>
              </a:prstGeom>
              <a:solidFill>
                <a:srgbClr val="CCECFF"/>
              </a:solidFill>
              <a:ln w="9525">
                <a:miter lim="800000"/>
                <a:headEnd/>
                <a:tailEnd/>
              </a:ln>
              <a:scene3d>
                <a:camera prst="legacyObliqueBottom"/>
                <a:lightRig rig="legacyFlat2" dir="t"/>
              </a:scene3d>
              <a:sp3d extrusionH="227000" prstMaterial="legacyMatte">
                <a:bevelT w="13500" h="13500" prst="angle"/>
                <a:bevelB w="13500" h="13500" prst="angle"/>
                <a:extrusionClr>
                  <a:srgbClr val="CCECFF"/>
                </a:extrusionClr>
                <a:contourClr>
                  <a:srgbClr val="CCECFF"/>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43" name="AutoShape 13"/>
              <p:cNvSpPr>
                <a:spLocks noChangeArrowheads="1"/>
              </p:cNvSpPr>
              <p:nvPr/>
            </p:nvSpPr>
            <p:spPr bwMode="gray">
              <a:xfrm>
                <a:off x="1180" y="970"/>
                <a:ext cx="1731" cy="1347"/>
              </a:xfrm>
              <a:prstGeom prst="diamond">
                <a:avLst/>
              </a:prstGeom>
              <a:solidFill>
                <a:srgbClr val="CC99FF"/>
              </a:solidFill>
              <a:ln w="9525">
                <a:miter lim="800000"/>
                <a:headEnd/>
                <a:tailEnd/>
              </a:ln>
              <a:scene3d>
                <a:camera prst="legacyObliqueBottom"/>
                <a:lightRig rig="legacyFlat2" dir="t"/>
              </a:scene3d>
              <a:sp3d extrusionH="227000" prstMaterial="legacyMatte">
                <a:bevelT w="13500" h="13500" prst="angle"/>
                <a:bevelB w="13500" h="13500" prst="angle"/>
                <a:extrusionClr>
                  <a:srgbClr val="CC99FF"/>
                </a:extrusionClr>
                <a:contourClr>
                  <a:srgbClr val="CC99FF"/>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44" name="AutoShape 14"/>
              <p:cNvSpPr>
                <a:spLocks noChangeArrowheads="1"/>
              </p:cNvSpPr>
              <p:nvPr/>
            </p:nvSpPr>
            <p:spPr bwMode="gray">
              <a:xfrm>
                <a:off x="1191" y="849"/>
                <a:ext cx="1731" cy="1347"/>
              </a:xfrm>
              <a:prstGeom prst="diamond">
                <a:avLst/>
              </a:prstGeom>
              <a:gradFill rotWithShape="1">
                <a:gsLst>
                  <a:gs pos="0">
                    <a:srgbClr val="393956"/>
                  </a:gs>
                  <a:gs pos="100000">
                    <a:srgbClr val="666699"/>
                  </a:gs>
                </a:gsLst>
                <a:lin ang="5400000" scaled="1"/>
              </a:gradFill>
              <a:ln w="9525">
                <a:miter lim="800000"/>
                <a:headEnd/>
                <a:tailEnd/>
              </a:ln>
              <a:scene3d>
                <a:camera prst="legacyObliqueBottom"/>
                <a:lightRig rig="legacyFlat2" dir="t"/>
              </a:scene3d>
              <a:sp3d extrusionH="227000" prstMaterial="legacyMatte">
                <a:bevelT w="13500" h="13500" prst="angle"/>
                <a:bevelB w="13500" h="13500" prst="angle"/>
                <a:extrusionClr>
                  <a:srgbClr val="666699"/>
                </a:extrusionClr>
                <a:contourClr>
                  <a:srgbClr val="393956"/>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grpSp>
        <p:sp>
          <p:nvSpPr>
            <p:cNvPr id="8" name="Rectangle 15"/>
            <p:cNvSpPr>
              <a:spLocks noChangeArrowheads="1"/>
            </p:cNvSpPr>
            <p:nvPr/>
          </p:nvSpPr>
          <p:spPr bwMode="gray">
            <a:xfrm>
              <a:off x="1612" y="1578"/>
              <a:ext cx="963"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spcBef>
                  <a:spcPct val="0"/>
                </a:spcBef>
                <a:buFontTx/>
                <a:buNone/>
              </a:pPr>
              <a:r>
                <a:rPr lang="zh-CN" altLang="en-US" sz="1500" b="1">
                  <a:solidFill>
                    <a:srgbClr val="FFFFFF"/>
                  </a:solidFill>
                </a:rPr>
                <a:t>云基础平台</a:t>
              </a:r>
              <a:endParaRPr lang="en-US" altLang="zh-CN" sz="1500" b="1">
                <a:solidFill>
                  <a:srgbClr val="FFFFFF"/>
                </a:solidFill>
              </a:endParaRPr>
            </a:p>
          </p:txBody>
        </p:sp>
        <p:sp>
          <p:nvSpPr>
            <p:cNvPr id="10" name="Rectangle 16"/>
            <p:cNvSpPr>
              <a:spLocks noChangeArrowheads="1"/>
            </p:cNvSpPr>
            <p:nvPr/>
          </p:nvSpPr>
          <p:spPr bwMode="gray">
            <a:xfrm>
              <a:off x="3092" y="1578"/>
              <a:ext cx="963"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spcBef>
                  <a:spcPct val="0"/>
                </a:spcBef>
                <a:buFontTx/>
                <a:buNone/>
              </a:pPr>
              <a:r>
                <a:rPr lang="zh-CN" altLang="en-US" sz="1500" b="1">
                  <a:solidFill>
                    <a:srgbClr val="FFFFFF"/>
                  </a:solidFill>
                </a:rPr>
                <a:t>云应用平台</a:t>
              </a:r>
              <a:endParaRPr lang="en-US" altLang="zh-CN" sz="1500" b="1">
                <a:solidFill>
                  <a:srgbClr val="FFFFFF"/>
                </a:solidFill>
              </a:endParaRPr>
            </a:p>
          </p:txBody>
        </p:sp>
        <p:sp>
          <p:nvSpPr>
            <p:cNvPr id="11" name="Rectangle 17"/>
            <p:cNvSpPr>
              <a:spLocks noChangeArrowheads="1"/>
            </p:cNvSpPr>
            <p:nvPr/>
          </p:nvSpPr>
          <p:spPr bwMode="gray">
            <a:xfrm>
              <a:off x="2340" y="2165"/>
              <a:ext cx="834"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spcBef>
                  <a:spcPct val="0"/>
                </a:spcBef>
                <a:buFontTx/>
                <a:buNone/>
              </a:pPr>
              <a:r>
                <a:rPr lang="zh-CN" altLang="en-US" sz="2100" b="1">
                  <a:solidFill>
                    <a:srgbClr val="000000"/>
                  </a:solidFill>
                </a:rPr>
                <a:t>云平台</a:t>
              </a:r>
              <a:endParaRPr lang="en-US" altLang="zh-CN" sz="2100" b="1">
                <a:solidFill>
                  <a:srgbClr val="000000"/>
                </a:solidFill>
              </a:endParaRPr>
            </a:p>
          </p:txBody>
        </p:sp>
        <p:sp>
          <p:nvSpPr>
            <p:cNvPr id="12" name="Oval 18"/>
            <p:cNvSpPr>
              <a:spLocks noChangeArrowheads="1"/>
            </p:cNvSpPr>
            <p:nvPr/>
          </p:nvSpPr>
          <p:spPr bwMode="gray">
            <a:xfrm>
              <a:off x="1942" y="1290"/>
              <a:ext cx="303" cy="289"/>
            </a:xfrm>
            <a:prstGeom prst="ellipse">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13" name="Text Box 19"/>
            <p:cNvSpPr txBox="1">
              <a:spLocks noChangeArrowheads="1"/>
            </p:cNvSpPr>
            <p:nvPr/>
          </p:nvSpPr>
          <p:spPr bwMode="gray">
            <a:xfrm>
              <a:off x="1956" y="1312"/>
              <a:ext cx="276"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spcBef>
                  <a:spcPct val="0"/>
                </a:spcBef>
                <a:buFontTx/>
                <a:buNone/>
              </a:pPr>
              <a:r>
                <a:rPr lang="en-US" altLang="zh-CN" sz="1500" b="1">
                  <a:solidFill>
                    <a:srgbClr val="5F5F5F"/>
                  </a:solidFill>
                </a:rPr>
                <a:t>A</a:t>
              </a:r>
            </a:p>
          </p:txBody>
        </p:sp>
        <p:sp>
          <p:nvSpPr>
            <p:cNvPr id="14" name="Oval 20"/>
            <p:cNvSpPr>
              <a:spLocks noChangeArrowheads="1"/>
            </p:cNvSpPr>
            <p:nvPr/>
          </p:nvSpPr>
          <p:spPr bwMode="gray">
            <a:xfrm>
              <a:off x="3430" y="1290"/>
              <a:ext cx="304" cy="289"/>
            </a:xfrm>
            <a:prstGeom prst="ellipse">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15" name="Text Box 21"/>
            <p:cNvSpPr txBox="1">
              <a:spLocks noChangeArrowheads="1"/>
            </p:cNvSpPr>
            <p:nvPr/>
          </p:nvSpPr>
          <p:spPr bwMode="gray">
            <a:xfrm>
              <a:off x="3452" y="1314"/>
              <a:ext cx="266"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spcBef>
                  <a:spcPct val="0"/>
                </a:spcBef>
                <a:buFontTx/>
                <a:buNone/>
              </a:pPr>
              <a:r>
                <a:rPr lang="en-US" altLang="zh-CN" sz="1500" b="1">
                  <a:solidFill>
                    <a:srgbClr val="5F5F5F"/>
                  </a:solidFill>
                </a:rPr>
                <a:t>B</a:t>
              </a:r>
            </a:p>
          </p:txBody>
        </p:sp>
        <p:grpSp>
          <p:nvGrpSpPr>
            <p:cNvPr id="16" name="Group 22"/>
            <p:cNvGrpSpPr>
              <a:grpSpLocks/>
            </p:cNvGrpSpPr>
            <p:nvPr/>
          </p:nvGrpSpPr>
          <p:grpSpPr bwMode="auto">
            <a:xfrm>
              <a:off x="3537" y="2175"/>
              <a:ext cx="486" cy="434"/>
              <a:chOff x="2644" y="2841"/>
              <a:chExt cx="563" cy="529"/>
            </a:xfrm>
          </p:grpSpPr>
          <p:sp>
            <p:nvSpPr>
              <p:cNvPr id="39" name="AutoShape 23"/>
              <p:cNvSpPr>
                <a:spLocks noChangeArrowheads="1"/>
              </p:cNvSpPr>
              <p:nvPr/>
            </p:nvSpPr>
            <p:spPr bwMode="gray">
              <a:xfrm>
                <a:off x="2644" y="2932"/>
                <a:ext cx="563" cy="438"/>
              </a:xfrm>
              <a:prstGeom prst="diamond">
                <a:avLst/>
              </a:prstGeom>
              <a:solidFill>
                <a:srgbClr val="4D4D4D"/>
              </a:solidFill>
              <a:ln w="9525">
                <a:miter lim="800000"/>
                <a:headEnd/>
                <a:tailEnd/>
              </a:ln>
              <a:scene3d>
                <a:camera prst="legacyObliqueBottom"/>
                <a:lightRig rig="legacyFlat2" dir="t"/>
              </a:scene3d>
              <a:sp3d extrusionH="163500" prstMaterial="legacyMatte">
                <a:bevelT w="13500" h="13500" prst="angle"/>
                <a:bevelB w="13500" h="13500" prst="angle"/>
                <a:extrusionClr>
                  <a:srgbClr val="4D4D4D"/>
                </a:extrusionClr>
                <a:contourClr>
                  <a:srgbClr val="4D4D4D"/>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40" name="AutoShape 24"/>
              <p:cNvSpPr>
                <a:spLocks noChangeArrowheads="1"/>
              </p:cNvSpPr>
              <p:nvPr/>
            </p:nvSpPr>
            <p:spPr bwMode="gray">
              <a:xfrm>
                <a:off x="2644" y="2888"/>
                <a:ext cx="563" cy="439"/>
              </a:xfrm>
              <a:prstGeom prst="diamond">
                <a:avLst/>
              </a:prstGeom>
              <a:solidFill>
                <a:srgbClr val="969696"/>
              </a:solidFill>
              <a:ln w="9525">
                <a:miter lim="800000"/>
                <a:headEnd/>
                <a:tailEnd/>
              </a:ln>
              <a:scene3d>
                <a:camera prst="legacyObliqueBottom"/>
                <a:lightRig rig="legacyFlat2" dir="t"/>
              </a:scene3d>
              <a:sp3d extrusionH="163500" prstMaterial="legacyMatte">
                <a:bevelT w="13500" h="13500" prst="angle"/>
                <a:bevelB w="13500" h="13500" prst="angle"/>
                <a:extrusionClr>
                  <a:srgbClr val="969696"/>
                </a:extrusionClr>
                <a:contourClr>
                  <a:srgbClr val="969696"/>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41" name="AutoShape 25"/>
              <p:cNvSpPr>
                <a:spLocks noChangeArrowheads="1"/>
              </p:cNvSpPr>
              <p:nvPr/>
            </p:nvSpPr>
            <p:spPr bwMode="gray">
              <a:xfrm>
                <a:off x="2644" y="2841"/>
                <a:ext cx="563" cy="438"/>
              </a:xfrm>
              <a:prstGeom prst="diamond">
                <a:avLst/>
              </a:prstGeom>
              <a:gradFill rotWithShape="1">
                <a:gsLst>
                  <a:gs pos="0">
                    <a:srgbClr val="B2B2B2"/>
                  </a:gs>
                  <a:gs pos="100000">
                    <a:srgbClr val="B7B7B7"/>
                  </a:gs>
                </a:gsLst>
                <a:lin ang="5400000" scaled="1"/>
              </a:gradFill>
              <a:ln w="9525">
                <a:miter lim="800000"/>
                <a:headEnd/>
                <a:tailEnd/>
              </a:ln>
              <a:scene3d>
                <a:camera prst="legacyObliqueBottom"/>
                <a:lightRig rig="legacyFlat2" dir="t"/>
              </a:scene3d>
              <a:sp3d extrusionH="163500" prstMaterial="legacyMatte">
                <a:bevelT w="13500" h="13500" prst="angle"/>
                <a:bevelB w="13500" h="13500" prst="angle"/>
                <a:extrusionClr>
                  <a:srgbClr val="B2B2B2"/>
                </a:extrusionClr>
                <a:contourClr>
                  <a:srgbClr val="B2B2B2"/>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grpSp>
        <p:grpSp>
          <p:nvGrpSpPr>
            <p:cNvPr id="17" name="Group 26"/>
            <p:cNvGrpSpPr>
              <a:grpSpLocks/>
            </p:cNvGrpSpPr>
            <p:nvPr/>
          </p:nvGrpSpPr>
          <p:grpSpPr bwMode="auto">
            <a:xfrm>
              <a:off x="2770" y="2361"/>
              <a:ext cx="1503" cy="1316"/>
              <a:chOff x="2916" y="2200"/>
              <a:chExt cx="1743" cy="1605"/>
            </a:xfrm>
          </p:grpSpPr>
          <p:sp>
            <p:nvSpPr>
              <p:cNvPr id="36" name="AutoShape 27"/>
              <p:cNvSpPr>
                <a:spLocks noChangeArrowheads="1"/>
              </p:cNvSpPr>
              <p:nvPr/>
            </p:nvSpPr>
            <p:spPr bwMode="gray">
              <a:xfrm>
                <a:off x="2916" y="2458"/>
                <a:ext cx="1731" cy="1347"/>
              </a:xfrm>
              <a:prstGeom prst="diamond">
                <a:avLst/>
              </a:prstGeom>
              <a:solidFill>
                <a:srgbClr val="CCFFFF"/>
              </a:solidFill>
              <a:ln w="9525">
                <a:miter lim="800000"/>
                <a:headEnd/>
                <a:tailEnd/>
              </a:ln>
              <a:scene3d>
                <a:camera prst="legacyObliqueBottom"/>
                <a:lightRig rig="legacyFlat2" dir="t"/>
              </a:scene3d>
              <a:sp3d extrusionH="227000" prstMaterial="legacyMatte">
                <a:bevelT w="13500" h="13500" prst="angle"/>
                <a:bevelB w="13500" h="13500" prst="angle"/>
                <a:extrusionClr>
                  <a:srgbClr val="CCFFFF"/>
                </a:extrusionClr>
                <a:contourClr>
                  <a:srgbClr val="CCFFFF"/>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37" name="AutoShape 28"/>
              <p:cNvSpPr>
                <a:spLocks noChangeArrowheads="1"/>
              </p:cNvSpPr>
              <p:nvPr/>
            </p:nvSpPr>
            <p:spPr bwMode="gray">
              <a:xfrm>
                <a:off x="2917" y="2328"/>
                <a:ext cx="1731" cy="1347"/>
              </a:xfrm>
              <a:prstGeom prst="diamond">
                <a:avLst/>
              </a:prstGeom>
              <a:solidFill>
                <a:srgbClr val="33CCFF"/>
              </a:solidFill>
              <a:ln w="9525">
                <a:miter lim="800000"/>
                <a:headEnd/>
                <a:tailEnd/>
              </a:ln>
              <a:scene3d>
                <a:camera prst="legacyObliqueBottom"/>
                <a:lightRig rig="legacyFlat2" dir="t"/>
              </a:scene3d>
              <a:sp3d extrusionH="227000" prstMaterial="legacyMatte">
                <a:bevelT w="13500" h="13500" prst="angle"/>
                <a:bevelB w="13500" h="13500" prst="angle"/>
                <a:extrusionClr>
                  <a:srgbClr val="33CCFF"/>
                </a:extrusionClr>
                <a:contourClr>
                  <a:srgbClr val="33CCFF"/>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38" name="AutoShape 29"/>
              <p:cNvSpPr>
                <a:spLocks noChangeArrowheads="1"/>
              </p:cNvSpPr>
              <p:nvPr/>
            </p:nvSpPr>
            <p:spPr bwMode="gray">
              <a:xfrm>
                <a:off x="2928" y="2200"/>
                <a:ext cx="1731" cy="1347"/>
              </a:xfrm>
              <a:prstGeom prst="diamond">
                <a:avLst/>
              </a:prstGeom>
              <a:gradFill rotWithShape="1">
                <a:gsLst>
                  <a:gs pos="0">
                    <a:srgbClr val="006587"/>
                  </a:gs>
                  <a:gs pos="100000">
                    <a:srgbClr val="0099CC"/>
                  </a:gs>
                </a:gsLst>
                <a:lin ang="5400000" scaled="1"/>
              </a:gradFill>
              <a:ln w="9525">
                <a:miter lim="800000"/>
                <a:headEnd/>
                <a:tailEnd/>
              </a:ln>
              <a:scene3d>
                <a:camera prst="legacyObliqueBottom"/>
                <a:lightRig rig="legacyFlat2" dir="t"/>
              </a:scene3d>
              <a:sp3d extrusionH="227000" prstMaterial="legacyMatte">
                <a:bevelT w="13500" h="13500" prst="angle"/>
                <a:bevelB w="13500" h="13500" prst="angle"/>
                <a:extrusionClr>
                  <a:srgbClr val="0099CC"/>
                </a:extrusionClr>
                <a:contourClr>
                  <a:srgbClr val="006587"/>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grpSp>
        <p:sp>
          <p:nvSpPr>
            <p:cNvPr id="18" name="Rectangle 30"/>
            <p:cNvSpPr>
              <a:spLocks noChangeArrowheads="1"/>
            </p:cNvSpPr>
            <p:nvPr/>
          </p:nvSpPr>
          <p:spPr bwMode="gray">
            <a:xfrm>
              <a:off x="3080" y="2874"/>
              <a:ext cx="963"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spcBef>
                  <a:spcPct val="0"/>
                </a:spcBef>
                <a:buFontTx/>
                <a:buNone/>
              </a:pPr>
              <a:r>
                <a:rPr lang="zh-CN" altLang="en-US" sz="1500" b="1">
                  <a:solidFill>
                    <a:srgbClr val="FFFFFF"/>
                  </a:solidFill>
                </a:rPr>
                <a:t>云监控平台</a:t>
              </a:r>
              <a:endParaRPr lang="en-US" altLang="zh-CN" sz="1500" b="1">
                <a:solidFill>
                  <a:srgbClr val="FFFFFF"/>
                </a:solidFill>
              </a:endParaRPr>
            </a:p>
          </p:txBody>
        </p:sp>
        <p:sp>
          <p:nvSpPr>
            <p:cNvPr id="19" name="Oval 31"/>
            <p:cNvSpPr>
              <a:spLocks noChangeArrowheads="1"/>
            </p:cNvSpPr>
            <p:nvPr/>
          </p:nvSpPr>
          <p:spPr bwMode="gray">
            <a:xfrm>
              <a:off x="3422" y="2585"/>
              <a:ext cx="303" cy="289"/>
            </a:xfrm>
            <a:prstGeom prst="ellipse">
              <a:avLst/>
            </a:prstGeom>
            <a:solidFill>
              <a:srgbClr val="CCFFFF">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20" name="Text Box 32"/>
            <p:cNvSpPr txBox="1">
              <a:spLocks noChangeArrowheads="1"/>
            </p:cNvSpPr>
            <p:nvPr/>
          </p:nvSpPr>
          <p:spPr bwMode="gray">
            <a:xfrm>
              <a:off x="3440" y="2610"/>
              <a:ext cx="283"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spcBef>
                  <a:spcPct val="0"/>
                </a:spcBef>
                <a:buFontTx/>
                <a:buNone/>
              </a:pPr>
              <a:r>
                <a:rPr lang="en-US" altLang="zh-CN" sz="1500" b="1">
                  <a:solidFill>
                    <a:srgbClr val="5F5F5F"/>
                  </a:solidFill>
                </a:rPr>
                <a:t>D</a:t>
              </a:r>
            </a:p>
          </p:txBody>
        </p:sp>
        <p:grpSp>
          <p:nvGrpSpPr>
            <p:cNvPr id="21" name="Group 33"/>
            <p:cNvGrpSpPr>
              <a:grpSpLocks/>
            </p:cNvGrpSpPr>
            <p:nvPr/>
          </p:nvGrpSpPr>
          <p:grpSpPr bwMode="auto">
            <a:xfrm>
              <a:off x="1548" y="2205"/>
              <a:ext cx="486" cy="433"/>
              <a:chOff x="2644" y="2841"/>
              <a:chExt cx="563" cy="529"/>
            </a:xfrm>
          </p:grpSpPr>
          <p:sp>
            <p:nvSpPr>
              <p:cNvPr id="33" name="AutoShape 34"/>
              <p:cNvSpPr>
                <a:spLocks noChangeArrowheads="1"/>
              </p:cNvSpPr>
              <p:nvPr/>
            </p:nvSpPr>
            <p:spPr bwMode="gray">
              <a:xfrm>
                <a:off x="2644" y="2932"/>
                <a:ext cx="563" cy="438"/>
              </a:xfrm>
              <a:prstGeom prst="diamond">
                <a:avLst/>
              </a:prstGeom>
              <a:solidFill>
                <a:srgbClr val="4D4D4D"/>
              </a:solidFill>
              <a:ln w="9525">
                <a:miter lim="800000"/>
                <a:headEnd/>
                <a:tailEnd/>
              </a:ln>
              <a:scene3d>
                <a:camera prst="legacyObliqueBottom"/>
                <a:lightRig rig="legacyFlat2" dir="t"/>
              </a:scene3d>
              <a:sp3d extrusionH="163500" prstMaterial="legacyMatte">
                <a:bevelT w="13500" h="13500" prst="angle"/>
                <a:bevelB w="13500" h="13500" prst="angle"/>
                <a:extrusionClr>
                  <a:srgbClr val="4D4D4D"/>
                </a:extrusionClr>
                <a:contourClr>
                  <a:srgbClr val="4D4D4D"/>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34" name="AutoShape 35"/>
              <p:cNvSpPr>
                <a:spLocks noChangeArrowheads="1"/>
              </p:cNvSpPr>
              <p:nvPr/>
            </p:nvSpPr>
            <p:spPr bwMode="gray">
              <a:xfrm>
                <a:off x="2644" y="2888"/>
                <a:ext cx="563" cy="439"/>
              </a:xfrm>
              <a:prstGeom prst="diamond">
                <a:avLst/>
              </a:prstGeom>
              <a:solidFill>
                <a:srgbClr val="969696"/>
              </a:solidFill>
              <a:ln w="9525">
                <a:miter lim="800000"/>
                <a:headEnd/>
                <a:tailEnd/>
              </a:ln>
              <a:scene3d>
                <a:camera prst="legacyObliqueBottom"/>
                <a:lightRig rig="legacyFlat2" dir="t"/>
              </a:scene3d>
              <a:sp3d extrusionH="163500" prstMaterial="legacyMatte">
                <a:bevelT w="13500" h="13500" prst="angle"/>
                <a:bevelB w="13500" h="13500" prst="angle"/>
                <a:extrusionClr>
                  <a:srgbClr val="969696"/>
                </a:extrusionClr>
                <a:contourClr>
                  <a:srgbClr val="969696"/>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35" name="AutoShape 36"/>
              <p:cNvSpPr>
                <a:spLocks noChangeArrowheads="1"/>
              </p:cNvSpPr>
              <p:nvPr/>
            </p:nvSpPr>
            <p:spPr bwMode="gray">
              <a:xfrm>
                <a:off x="2644" y="2841"/>
                <a:ext cx="563" cy="438"/>
              </a:xfrm>
              <a:prstGeom prst="diamond">
                <a:avLst/>
              </a:prstGeom>
              <a:gradFill rotWithShape="1">
                <a:gsLst>
                  <a:gs pos="0">
                    <a:srgbClr val="B2B2B2"/>
                  </a:gs>
                  <a:gs pos="100000">
                    <a:srgbClr val="ABABAB"/>
                  </a:gs>
                </a:gsLst>
                <a:lin ang="5400000" scaled="1"/>
              </a:gradFill>
              <a:ln w="9525">
                <a:miter lim="800000"/>
                <a:headEnd/>
                <a:tailEnd/>
              </a:ln>
              <a:scene3d>
                <a:camera prst="legacyObliqueBottom"/>
                <a:lightRig rig="legacyFlat2" dir="t"/>
              </a:scene3d>
              <a:sp3d extrusionH="163500" prstMaterial="legacyMatte">
                <a:bevelT w="13500" h="13500" prst="angle"/>
                <a:bevelB w="13500" h="13500" prst="angle"/>
                <a:extrusionClr>
                  <a:srgbClr val="B2B2B2"/>
                </a:extrusionClr>
                <a:contourClr>
                  <a:srgbClr val="B2B2B2"/>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grpSp>
        <p:grpSp>
          <p:nvGrpSpPr>
            <p:cNvPr id="22" name="Group 37"/>
            <p:cNvGrpSpPr>
              <a:grpSpLocks/>
            </p:cNvGrpSpPr>
            <p:nvPr/>
          </p:nvGrpSpPr>
          <p:grpSpPr bwMode="auto">
            <a:xfrm>
              <a:off x="1280" y="2359"/>
              <a:ext cx="1503" cy="1311"/>
              <a:chOff x="1185" y="2206"/>
              <a:chExt cx="1743" cy="1599"/>
            </a:xfrm>
          </p:grpSpPr>
          <p:sp>
            <p:nvSpPr>
              <p:cNvPr id="30" name="AutoShape 38"/>
              <p:cNvSpPr>
                <a:spLocks noChangeArrowheads="1"/>
              </p:cNvSpPr>
              <p:nvPr/>
            </p:nvSpPr>
            <p:spPr bwMode="gray">
              <a:xfrm>
                <a:off x="1185" y="2458"/>
                <a:ext cx="1731" cy="1347"/>
              </a:xfrm>
              <a:prstGeom prst="diamond">
                <a:avLst/>
              </a:prstGeom>
              <a:solidFill>
                <a:srgbClr val="CCFFCC"/>
              </a:solidFill>
              <a:ln w="9525">
                <a:miter lim="800000"/>
                <a:headEnd/>
                <a:tailEnd/>
              </a:ln>
              <a:scene3d>
                <a:camera prst="legacyObliqueBottom"/>
                <a:lightRig rig="legacyFlat2" dir="t"/>
              </a:scene3d>
              <a:sp3d extrusionH="227000" prstMaterial="legacyMatte">
                <a:bevelT w="13500" h="13500" prst="angle"/>
                <a:bevelB w="13500" h="13500" prst="angle"/>
                <a:extrusionClr>
                  <a:srgbClr val="CCFFCC"/>
                </a:extrusionClr>
                <a:contourClr>
                  <a:srgbClr val="CCFFCC"/>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31" name="AutoShape 39"/>
              <p:cNvSpPr>
                <a:spLocks noChangeArrowheads="1"/>
              </p:cNvSpPr>
              <p:nvPr/>
            </p:nvSpPr>
            <p:spPr bwMode="gray">
              <a:xfrm>
                <a:off x="1186" y="2327"/>
                <a:ext cx="1731" cy="1347"/>
              </a:xfrm>
              <a:prstGeom prst="diamond">
                <a:avLst/>
              </a:prstGeom>
              <a:solidFill>
                <a:srgbClr val="66FF66"/>
              </a:solidFill>
              <a:ln w="9525">
                <a:miter lim="800000"/>
                <a:headEnd/>
                <a:tailEnd/>
              </a:ln>
              <a:scene3d>
                <a:camera prst="legacyObliqueBottom"/>
                <a:lightRig rig="legacyFlat2" dir="t"/>
              </a:scene3d>
              <a:sp3d extrusionH="227000" prstMaterial="legacyMatte">
                <a:bevelT w="13500" h="13500" prst="angle"/>
                <a:bevelB w="13500" h="13500" prst="angle"/>
                <a:extrusionClr>
                  <a:srgbClr val="66FF66"/>
                </a:extrusionClr>
                <a:contourClr>
                  <a:srgbClr val="66FF66"/>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32" name="AutoShape 40"/>
              <p:cNvSpPr>
                <a:spLocks noChangeArrowheads="1"/>
              </p:cNvSpPr>
              <p:nvPr/>
            </p:nvSpPr>
            <p:spPr bwMode="gray">
              <a:xfrm>
                <a:off x="1197" y="2206"/>
                <a:ext cx="1731" cy="1347"/>
              </a:xfrm>
              <a:prstGeom prst="diamond">
                <a:avLst/>
              </a:prstGeom>
              <a:gradFill rotWithShape="1">
                <a:gsLst>
                  <a:gs pos="0">
                    <a:srgbClr val="009B4E"/>
                  </a:gs>
                  <a:gs pos="100000">
                    <a:srgbClr val="00CC66"/>
                  </a:gs>
                </a:gsLst>
                <a:lin ang="5400000" scaled="1"/>
              </a:gradFill>
              <a:ln w="9525">
                <a:miter lim="800000"/>
                <a:headEnd/>
                <a:tailEnd/>
              </a:ln>
              <a:scene3d>
                <a:camera prst="legacyObliqueBottom"/>
                <a:lightRig rig="legacyFlat2" dir="t"/>
              </a:scene3d>
              <a:sp3d extrusionH="227000" prstMaterial="legacyMatte">
                <a:bevelT w="13500" h="13500" prst="angle"/>
                <a:bevelB w="13500" h="13500" prst="angle"/>
                <a:extrusionClr>
                  <a:srgbClr val="00CC66"/>
                </a:extrusionClr>
                <a:contourClr>
                  <a:srgbClr val="009B4E"/>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grpSp>
        <p:sp>
          <p:nvSpPr>
            <p:cNvPr id="23" name="Rectangle 41"/>
            <p:cNvSpPr>
              <a:spLocks noChangeArrowheads="1"/>
            </p:cNvSpPr>
            <p:nvPr/>
          </p:nvSpPr>
          <p:spPr bwMode="gray">
            <a:xfrm>
              <a:off x="1567" y="2886"/>
              <a:ext cx="963"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spcBef>
                  <a:spcPct val="0"/>
                </a:spcBef>
                <a:buFontTx/>
                <a:buNone/>
              </a:pPr>
              <a:r>
                <a:rPr lang="zh-CN" altLang="en-US" sz="1500" b="1">
                  <a:solidFill>
                    <a:srgbClr val="FFFFFF"/>
                  </a:solidFill>
                </a:rPr>
                <a:t>云管理平台</a:t>
              </a:r>
              <a:endParaRPr lang="en-US" altLang="zh-CN" sz="1500" b="1">
                <a:solidFill>
                  <a:srgbClr val="FFFFFF"/>
                </a:solidFill>
              </a:endParaRPr>
            </a:p>
          </p:txBody>
        </p:sp>
        <p:sp>
          <p:nvSpPr>
            <p:cNvPr id="24" name="Oval 42"/>
            <p:cNvSpPr>
              <a:spLocks noChangeArrowheads="1"/>
            </p:cNvSpPr>
            <p:nvPr/>
          </p:nvSpPr>
          <p:spPr bwMode="gray">
            <a:xfrm>
              <a:off x="1942" y="2585"/>
              <a:ext cx="303" cy="289"/>
            </a:xfrm>
            <a:prstGeom prst="ellipse">
              <a:avLst/>
            </a:prstGeom>
            <a:solidFill>
              <a:srgbClr val="CCFFCC">
                <a:alpha val="7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25" name="Text Box 43"/>
            <p:cNvSpPr txBox="1">
              <a:spLocks noChangeArrowheads="1"/>
            </p:cNvSpPr>
            <p:nvPr/>
          </p:nvSpPr>
          <p:spPr bwMode="gray">
            <a:xfrm>
              <a:off x="1964" y="2612"/>
              <a:ext cx="264"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a:spcBef>
                  <a:spcPct val="0"/>
                </a:spcBef>
                <a:buFontTx/>
                <a:buNone/>
              </a:pPr>
              <a:r>
                <a:rPr lang="en-US" altLang="zh-CN" sz="1500" b="1">
                  <a:solidFill>
                    <a:srgbClr val="5F5F5F"/>
                  </a:solidFill>
                </a:rPr>
                <a:t>C</a:t>
              </a:r>
            </a:p>
          </p:txBody>
        </p:sp>
        <p:grpSp>
          <p:nvGrpSpPr>
            <p:cNvPr id="26" name="Group 44"/>
            <p:cNvGrpSpPr>
              <a:grpSpLocks/>
            </p:cNvGrpSpPr>
            <p:nvPr/>
          </p:nvGrpSpPr>
          <p:grpSpPr bwMode="auto">
            <a:xfrm>
              <a:off x="2514" y="3057"/>
              <a:ext cx="486" cy="434"/>
              <a:chOff x="2644" y="2841"/>
              <a:chExt cx="563" cy="529"/>
            </a:xfrm>
          </p:grpSpPr>
          <p:sp>
            <p:nvSpPr>
              <p:cNvPr id="27" name="AutoShape 45"/>
              <p:cNvSpPr>
                <a:spLocks noChangeArrowheads="1"/>
              </p:cNvSpPr>
              <p:nvPr/>
            </p:nvSpPr>
            <p:spPr bwMode="gray">
              <a:xfrm>
                <a:off x="2644" y="2932"/>
                <a:ext cx="563" cy="438"/>
              </a:xfrm>
              <a:prstGeom prst="diamond">
                <a:avLst/>
              </a:prstGeom>
              <a:solidFill>
                <a:srgbClr val="4D4D4D"/>
              </a:solidFill>
              <a:ln w="9525">
                <a:miter lim="800000"/>
                <a:headEnd/>
                <a:tailEnd/>
              </a:ln>
              <a:scene3d>
                <a:camera prst="legacyObliqueBottom"/>
                <a:lightRig rig="legacyFlat2" dir="t"/>
              </a:scene3d>
              <a:sp3d extrusionH="163500" prstMaterial="legacyMatte">
                <a:bevelT w="13500" h="13500" prst="angle"/>
                <a:bevelB w="13500" h="13500" prst="angle"/>
                <a:extrusionClr>
                  <a:srgbClr val="4D4D4D"/>
                </a:extrusionClr>
                <a:contourClr>
                  <a:srgbClr val="4D4D4D"/>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28" name="AutoShape 46"/>
              <p:cNvSpPr>
                <a:spLocks noChangeArrowheads="1"/>
              </p:cNvSpPr>
              <p:nvPr/>
            </p:nvSpPr>
            <p:spPr bwMode="gray">
              <a:xfrm>
                <a:off x="2644" y="2888"/>
                <a:ext cx="563" cy="439"/>
              </a:xfrm>
              <a:prstGeom prst="diamond">
                <a:avLst/>
              </a:prstGeom>
              <a:solidFill>
                <a:srgbClr val="969696"/>
              </a:solidFill>
              <a:ln w="9525">
                <a:miter lim="800000"/>
                <a:headEnd/>
                <a:tailEnd/>
              </a:ln>
              <a:scene3d>
                <a:camera prst="legacyObliqueBottom"/>
                <a:lightRig rig="legacyFlat2" dir="t"/>
              </a:scene3d>
              <a:sp3d extrusionH="163500" prstMaterial="legacyMatte">
                <a:bevelT w="13500" h="13500" prst="angle"/>
                <a:bevelB w="13500" h="13500" prst="angle"/>
                <a:extrusionClr>
                  <a:srgbClr val="969696"/>
                </a:extrusionClr>
                <a:contourClr>
                  <a:srgbClr val="969696"/>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sp>
            <p:nvSpPr>
              <p:cNvPr id="29" name="AutoShape 47"/>
              <p:cNvSpPr>
                <a:spLocks noChangeArrowheads="1"/>
              </p:cNvSpPr>
              <p:nvPr/>
            </p:nvSpPr>
            <p:spPr bwMode="gray">
              <a:xfrm>
                <a:off x="2644" y="2841"/>
                <a:ext cx="563" cy="438"/>
              </a:xfrm>
              <a:prstGeom prst="diamond">
                <a:avLst/>
              </a:prstGeom>
              <a:gradFill rotWithShape="1">
                <a:gsLst>
                  <a:gs pos="0">
                    <a:srgbClr val="B2B2B2"/>
                  </a:gs>
                  <a:gs pos="100000">
                    <a:srgbClr val="ABABAB"/>
                  </a:gs>
                </a:gsLst>
                <a:lin ang="5400000" scaled="1"/>
              </a:gradFill>
              <a:ln w="9525">
                <a:miter lim="800000"/>
                <a:headEnd/>
                <a:tailEnd/>
              </a:ln>
              <a:scene3d>
                <a:camera prst="legacyObliqueBottom"/>
                <a:lightRig rig="legacyFlat2" dir="t"/>
              </a:scene3d>
              <a:sp3d extrusionH="163500" prstMaterial="legacyMatte">
                <a:bevelT w="13500" h="13500" prst="angle"/>
                <a:bevelB w="13500" h="13500" prst="angle"/>
                <a:extrusionClr>
                  <a:srgbClr val="B2B2B2"/>
                </a:extrusionClr>
                <a:contourClr>
                  <a:srgbClr val="B2B2B2"/>
                </a:contourClr>
              </a:sp3d>
            </p:spPr>
            <p:txBody>
              <a:bodyPr wrap="none" anchor="ctr">
                <a:flatTx/>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endParaRPr lang="zh-CN" altLang="en-US" sz="1800" b="1">
                  <a:solidFill>
                    <a:srgbClr val="000000"/>
                  </a:solidFill>
                </a:endParaRPr>
              </a:p>
            </p:txBody>
          </p:sp>
        </p:grpSp>
      </p:grpSp>
      <p:sp>
        <p:nvSpPr>
          <p:cNvPr id="51" name="圆角矩形 50"/>
          <p:cNvSpPr/>
          <p:nvPr/>
        </p:nvSpPr>
        <p:spPr>
          <a:xfrm>
            <a:off x="1439652" y="987575"/>
            <a:ext cx="1132083" cy="4032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350" b="1" dirty="0"/>
              <a:t>总体架构</a:t>
            </a:r>
          </a:p>
        </p:txBody>
      </p:sp>
    </p:spTree>
    <p:extLst>
      <p:ext uri="{BB962C8B-B14F-4D97-AF65-F5344CB8AC3E}">
        <p14:creationId xmlns:p14="http://schemas.microsoft.com/office/powerpoint/2010/main" val="79115800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83569" y="328112"/>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（十）创新校园云</a:t>
            </a:r>
            <a:endParaRPr lang="zh-CN" altLang="en-US" sz="1400" b="0" dirty="0">
              <a:latin typeface="微软雅黑" panose="020B0503020204020204" pitchFamily="34" charset="-122"/>
              <a:ea typeface="微软雅黑" panose="020B0503020204020204" pitchFamily="34" charset="-122"/>
            </a:endParaRPr>
          </a:p>
        </p:txBody>
      </p:sp>
      <p:sp>
        <p:nvSpPr>
          <p:cNvPr id="52" name="圆角矩形 51"/>
          <p:cNvSpPr/>
          <p:nvPr/>
        </p:nvSpPr>
        <p:spPr>
          <a:xfrm>
            <a:off x="1439652" y="815658"/>
            <a:ext cx="1134126" cy="4032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350" b="1" dirty="0"/>
              <a:t>云管理平台</a:t>
            </a:r>
          </a:p>
        </p:txBody>
      </p:sp>
      <p:graphicFrame>
        <p:nvGraphicFramePr>
          <p:cNvPr id="53" name="图示 52"/>
          <p:cNvGraphicFramePr/>
          <p:nvPr>
            <p:extLst>
              <p:ext uri="{D42A27DB-BD31-4B8C-83A1-F6EECF244321}">
                <p14:modId xmlns:p14="http://schemas.microsoft.com/office/powerpoint/2010/main" val="471550116"/>
              </p:ext>
            </p:extLst>
          </p:nvPr>
        </p:nvGraphicFramePr>
        <p:xfrm>
          <a:off x="1331640" y="1336813"/>
          <a:ext cx="4806534" cy="3583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4" name="文本框 1"/>
          <p:cNvSpPr txBox="1">
            <a:spLocks noChangeArrowheads="1"/>
          </p:cNvSpPr>
          <p:nvPr/>
        </p:nvSpPr>
        <p:spPr bwMode="auto">
          <a:xfrm>
            <a:off x="1385887" y="1545197"/>
            <a:ext cx="70127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buFontTx/>
              <a:buNone/>
            </a:pPr>
            <a:r>
              <a:rPr lang="zh-CN" altLang="en-US" sz="1350" b="1" dirty="0">
                <a:solidFill>
                  <a:schemeClr val="tx1"/>
                </a:solidFill>
              </a:rPr>
              <a:t>总校端</a:t>
            </a:r>
          </a:p>
        </p:txBody>
      </p:sp>
      <p:sp>
        <p:nvSpPr>
          <p:cNvPr id="55" name="文本框 5"/>
          <p:cNvSpPr txBox="1">
            <a:spLocks noChangeArrowheads="1"/>
          </p:cNvSpPr>
          <p:nvPr/>
        </p:nvSpPr>
        <p:spPr bwMode="auto">
          <a:xfrm>
            <a:off x="3950495" y="1475347"/>
            <a:ext cx="70246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r>
              <a:rPr lang="zh-CN" altLang="en-US" sz="1350" b="1" dirty="0">
                <a:solidFill>
                  <a:schemeClr val="tx1"/>
                </a:solidFill>
              </a:rPr>
              <a:t>分校端</a:t>
            </a:r>
          </a:p>
        </p:txBody>
      </p:sp>
      <p:graphicFrame>
        <p:nvGraphicFramePr>
          <p:cNvPr id="56" name="图示 55"/>
          <p:cNvGraphicFramePr/>
          <p:nvPr>
            <p:extLst>
              <p:ext uri="{D42A27DB-BD31-4B8C-83A1-F6EECF244321}">
                <p14:modId xmlns:p14="http://schemas.microsoft.com/office/powerpoint/2010/main" val="312697137"/>
              </p:ext>
            </p:extLst>
          </p:nvPr>
        </p:nvGraphicFramePr>
        <p:xfrm>
          <a:off x="5895528" y="1489625"/>
          <a:ext cx="2240868" cy="30875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7" name="闪电形 56"/>
          <p:cNvSpPr/>
          <p:nvPr/>
        </p:nvSpPr>
        <p:spPr>
          <a:xfrm rot="8570207">
            <a:off x="5261373" y="2411973"/>
            <a:ext cx="1382315" cy="561975"/>
          </a:xfrm>
          <a:prstGeom prst="lightningBol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zh-CN" altLang="en-US" sz="1350"/>
          </a:p>
        </p:txBody>
      </p:sp>
    </p:spTree>
    <p:extLst>
      <p:ext uri="{BB962C8B-B14F-4D97-AF65-F5344CB8AC3E}">
        <p14:creationId xmlns:p14="http://schemas.microsoft.com/office/powerpoint/2010/main" val="89798433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500" fill="hold"/>
                                        <p:tgtEl>
                                          <p:spTgt spid="53"/>
                                        </p:tgtEl>
                                        <p:attrNameLst>
                                          <p:attrName>ppt_w</p:attrName>
                                        </p:attrNameLst>
                                      </p:cBhvr>
                                      <p:tavLst>
                                        <p:tav tm="0">
                                          <p:val>
                                            <p:fltVal val="0"/>
                                          </p:val>
                                        </p:tav>
                                        <p:tav tm="100000">
                                          <p:val>
                                            <p:strVal val="#ppt_w"/>
                                          </p:val>
                                        </p:tav>
                                      </p:tavLst>
                                    </p:anim>
                                    <p:anim calcmode="lin" valueType="num">
                                      <p:cBhvr>
                                        <p:cTn id="8" dur="500" fill="hold"/>
                                        <p:tgtEl>
                                          <p:spTgt spid="53"/>
                                        </p:tgtEl>
                                        <p:attrNameLst>
                                          <p:attrName>ppt_h</p:attrName>
                                        </p:attrNameLst>
                                      </p:cBhvr>
                                      <p:tavLst>
                                        <p:tav tm="0">
                                          <p:val>
                                            <p:fltVal val="0"/>
                                          </p:val>
                                        </p:tav>
                                        <p:tav tm="100000">
                                          <p:val>
                                            <p:strVal val="#ppt_h"/>
                                          </p:val>
                                        </p:tav>
                                      </p:tavLst>
                                    </p:anim>
                                    <p:anim calcmode="lin" valueType="num">
                                      <p:cBhvr>
                                        <p:cTn id="9" dur="500" fill="hold"/>
                                        <p:tgtEl>
                                          <p:spTgt spid="53"/>
                                        </p:tgtEl>
                                        <p:attrNameLst>
                                          <p:attrName>style.rotation</p:attrName>
                                        </p:attrNameLst>
                                      </p:cBhvr>
                                      <p:tavLst>
                                        <p:tav tm="0">
                                          <p:val>
                                            <p:fltVal val="90"/>
                                          </p:val>
                                        </p:tav>
                                        <p:tav tm="100000">
                                          <p:val>
                                            <p:fltVal val="0"/>
                                          </p:val>
                                        </p:tav>
                                      </p:tavLst>
                                    </p:anim>
                                    <p:animEffect transition="in" filter="fade">
                                      <p:cBhvr>
                                        <p:cTn id="10" dur="500"/>
                                        <p:tgtEl>
                                          <p:spTgt spid="5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anim calcmode="lin" valueType="num">
                                      <p:cBhvr>
                                        <p:cTn id="13" dur="500" fill="hold"/>
                                        <p:tgtEl>
                                          <p:spTgt spid="54"/>
                                        </p:tgtEl>
                                        <p:attrNameLst>
                                          <p:attrName>ppt_w</p:attrName>
                                        </p:attrNameLst>
                                      </p:cBhvr>
                                      <p:tavLst>
                                        <p:tav tm="0">
                                          <p:val>
                                            <p:fltVal val="0"/>
                                          </p:val>
                                        </p:tav>
                                        <p:tav tm="100000">
                                          <p:val>
                                            <p:strVal val="#ppt_w"/>
                                          </p:val>
                                        </p:tav>
                                      </p:tavLst>
                                    </p:anim>
                                    <p:anim calcmode="lin" valueType="num">
                                      <p:cBhvr>
                                        <p:cTn id="14" dur="500" fill="hold"/>
                                        <p:tgtEl>
                                          <p:spTgt spid="54"/>
                                        </p:tgtEl>
                                        <p:attrNameLst>
                                          <p:attrName>ppt_h</p:attrName>
                                        </p:attrNameLst>
                                      </p:cBhvr>
                                      <p:tavLst>
                                        <p:tav tm="0">
                                          <p:val>
                                            <p:fltVal val="0"/>
                                          </p:val>
                                        </p:tav>
                                        <p:tav tm="100000">
                                          <p:val>
                                            <p:strVal val="#ppt_h"/>
                                          </p:val>
                                        </p:tav>
                                      </p:tavLst>
                                    </p:anim>
                                    <p:anim calcmode="lin" valueType="num">
                                      <p:cBhvr>
                                        <p:cTn id="15" dur="500" fill="hold"/>
                                        <p:tgtEl>
                                          <p:spTgt spid="54"/>
                                        </p:tgtEl>
                                        <p:attrNameLst>
                                          <p:attrName>style.rotation</p:attrName>
                                        </p:attrNameLst>
                                      </p:cBhvr>
                                      <p:tavLst>
                                        <p:tav tm="0">
                                          <p:val>
                                            <p:fltVal val="90"/>
                                          </p:val>
                                        </p:tav>
                                        <p:tav tm="100000">
                                          <p:val>
                                            <p:fltVal val="0"/>
                                          </p:val>
                                        </p:tav>
                                      </p:tavLst>
                                    </p:anim>
                                    <p:animEffect transition="in" filter="fade">
                                      <p:cBhvr>
                                        <p:cTn id="16" dur="500"/>
                                        <p:tgtEl>
                                          <p:spTgt spid="54"/>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anim calcmode="lin" valueType="num">
                                      <p:cBhvr>
                                        <p:cTn id="19" dur="500" fill="hold"/>
                                        <p:tgtEl>
                                          <p:spTgt spid="55"/>
                                        </p:tgtEl>
                                        <p:attrNameLst>
                                          <p:attrName>ppt_w</p:attrName>
                                        </p:attrNameLst>
                                      </p:cBhvr>
                                      <p:tavLst>
                                        <p:tav tm="0">
                                          <p:val>
                                            <p:fltVal val="0"/>
                                          </p:val>
                                        </p:tav>
                                        <p:tav tm="100000">
                                          <p:val>
                                            <p:strVal val="#ppt_w"/>
                                          </p:val>
                                        </p:tav>
                                      </p:tavLst>
                                    </p:anim>
                                    <p:anim calcmode="lin" valueType="num">
                                      <p:cBhvr>
                                        <p:cTn id="20" dur="500" fill="hold"/>
                                        <p:tgtEl>
                                          <p:spTgt spid="55"/>
                                        </p:tgtEl>
                                        <p:attrNameLst>
                                          <p:attrName>ppt_h</p:attrName>
                                        </p:attrNameLst>
                                      </p:cBhvr>
                                      <p:tavLst>
                                        <p:tav tm="0">
                                          <p:val>
                                            <p:fltVal val="0"/>
                                          </p:val>
                                        </p:tav>
                                        <p:tav tm="100000">
                                          <p:val>
                                            <p:strVal val="#ppt_h"/>
                                          </p:val>
                                        </p:tav>
                                      </p:tavLst>
                                    </p:anim>
                                    <p:anim calcmode="lin" valueType="num">
                                      <p:cBhvr>
                                        <p:cTn id="21" dur="500" fill="hold"/>
                                        <p:tgtEl>
                                          <p:spTgt spid="55"/>
                                        </p:tgtEl>
                                        <p:attrNameLst>
                                          <p:attrName>style.rotation</p:attrName>
                                        </p:attrNameLst>
                                      </p:cBhvr>
                                      <p:tavLst>
                                        <p:tav tm="0">
                                          <p:val>
                                            <p:fltVal val="90"/>
                                          </p:val>
                                        </p:tav>
                                        <p:tav tm="100000">
                                          <p:val>
                                            <p:fltVal val="0"/>
                                          </p:val>
                                        </p:tav>
                                      </p:tavLst>
                                    </p:anim>
                                    <p:animEffect transition="in" filter="fade">
                                      <p:cBhvr>
                                        <p:cTn id="22" dur="500"/>
                                        <p:tgtEl>
                                          <p:spTgt spid="55"/>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56"/>
                                        </p:tgtEl>
                                        <p:attrNameLst>
                                          <p:attrName>style.visibility</p:attrName>
                                        </p:attrNameLst>
                                      </p:cBhvr>
                                      <p:to>
                                        <p:strVal val="visible"/>
                                      </p:to>
                                    </p:set>
                                    <p:anim calcmode="lin" valueType="num">
                                      <p:cBhvr>
                                        <p:cTn id="25" dur="500" fill="hold"/>
                                        <p:tgtEl>
                                          <p:spTgt spid="56"/>
                                        </p:tgtEl>
                                        <p:attrNameLst>
                                          <p:attrName>ppt_w</p:attrName>
                                        </p:attrNameLst>
                                      </p:cBhvr>
                                      <p:tavLst>
                                        <p:tav tm="0">
                                          <p:val>
                                            <p:fltVal val="0"/>
                                          </p:val>
                                        </p:tav>
                                        <p:tav tm="100000">
                                          <p:val>
                                            <p:strVal val="#ppt_w"/>
                                          </p:val>
                                        </p:tav>
                                      </p:tavLst>
                                    </p:anim>
                                    <p:anim calcmode="lin" valueType="num">
                                      <p:cBhvr>
                                        <p:cTn id="26" dur="500" fill="hold"/>
                                        <p:tgtEl>
                                          <p:spTgt spid="56"/>
                                        </p:tgtEl>
                                        <p:attrNameLst>
                                          <p:attrName>ppt_h</p:attrName>
                                        </p:attrNameLst>
                                      </p:cBhvr>
                                      <p:tavLst>
                                        <p:tav tm="0">
                                          <p:val>
                                            <p:fltVal val="0"/>
                                          </p:val>
                                        </p:tav>
                                        <p:tav tm="100000">
                                          <p:val>
                                            <p:strVal val="#ppt_h"/>
                                          </p:val>
                                        </p:tav>
                                      </p:tavLst>
                                    </p:anim>
                                    <p:anim calcmode="lin" valueType="num">
                                      <p:cBhvr>
                                        <p:cTn id="27" dur="500" fill="hold"/>
                                        <p:tgtEl>
                                          <p:spTgt spid="56"/>
                                        </p:tgtEl>
                                        <p:attrNameLst>
                                          <p:attrName>style.rotation</p:attrName>
                                        </p:attrNameLst>
                                      </p:cBhvr>
                                      <p:tavLst>
                                        <p:tav tm="0">
                                          <p:val>
                                            <p:fltVal val="90"/>
                                          </p:val>
                                        </p:tav>
                                        <p:tav tm="100000">
                                          <p:val>
                                            <p:fltVal val="0"/>
                                          </p:val>
                                        </p:tav>
                                      </p:tavLst>
                                    </p:anim>
                                    <p:animEffect transition="in" filter="fade">
                                      <p:cBhvr>
                                        <p:cTn id="28" dur="500"/>
                                        <p:tgtEl>
                                          <p:spTgt spid="56"/>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57"/>
                                        </p:tgtEl>
                                        <p:attrNameLst>
                                          <p:attrName>style.visibility</p:attrName>
                                        </p:attrNameLst>
                                      </p:cBhvr>
                                      <p:to>
                                        <p:strVal val="visible"/>
                                      </p:to>
                                    </p:set>
                                    <p:anim calcmode="lin" valueType="num">
                                      <p:cBhvr>
                                        <p:cTn id="31" dur="500" fill="hold"/>
                                        <p:tgtEl>
                                          <p:spTgt spid="57"/>
                                        </p:tgtEl>
                                        <p:attrNameLst>
                                          <p:attrName>ppt_w</p:attrName>
                                        </p:attrNameLst>
                                      </p:cBhvr>
                                      <p:tavLst>
                                        <p:tav tm="0">
                                          <p:val>
                                            <p:fltVal val="0"/>
                                          </p:val>
                                        </p:tav>
                                        <p:tav tm="100000">
                                          <p:val>
                                            <p:strVal val="#ppt_w"/>
                                          </p:val>
                                        </p:tav>
                                      </p:tavLst>
                                    </p:anim>
                                    <p:anim calcmode="lin" valueType="num">
                                      <p:cBhvr>
                                        <p:cTn id="32" dur="500" fill="hold"/>
                                        <p:tgtEl>
                                          <p:spTgt spid="57"/>
                                        </p:tgtEl>
                                        <p:attrNameLst>
                                          <p:attrName>ppt_h</p:attrName>
                                        </p:attrNameLst>
                                      </p:cBhvr>
                                      <p:tavLst>
                                        <p:tav tm="0">
                                          <p:val>
                                            <p:fltVal val="0"/>
                                          </p:val>
                                        </p:tav>
                                        <p:tav tm="100000">
                                          <p:val>
                                            <p:strVal val="#ppt_h"/>
                                          </p:val>
                                        </p:tav>
                                      </p:tavLst>
                                    </p:anim>
                                    <p:anim calcmode="lin" valueType="num">
                                      <p:cBhvr>
                                        <p:cTn id="33" dur="500" fill="hold"/>
                                        <p:tgtEl>
                                          <p:spTgt spid="57"/>
                                        </p:tgtEl>
                                        <p:attrNameLst>
                                          <p:attrName>style.rotation</p:attrName>
                                        </p:attrNameLst>
                                      </p:cBhvr>
                                      <p:tavLst>
                                        <p:tav tm="0">
                                          <p:val>
                                            <p:fltVal val="90"/>
                                          </p:val>
                                        </p:tav>
                                        <p:tav tm="100000">
                                          <p:val>
                                            <p:fltVal val="0"/>
                                          </p:val>
                                        </p:tav>
                                      </p:tavLst>
                                    </p:anim>
                                    <p:animEffect transition="in" filter="fade">
                                      <p:cBhvr>
                                        <p:cTn id="3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3" grpId="0">
        <p:bldAsOne/>
      </p:bldGraphic>
      <p:bldP spid="54" grpId="0"/>
      <p:bldP spid="55" grpId="0"/>
      <p:bldGraphic spid="56" grpId="0">
        <p:bldAsOne/>
      </p:bldGraphic>
      <p:bldP spid="57"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83569" y="328112"/>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（十）创新校园云</a:t>
            </a:r>
            <a:endParaRPr lang="zh-CN" altLang="en-US" sz="1400" b="0" dirty="0">
              <a:latin typeface="微软雅黑" panose="020B0503020204020204" pitchFamily="34" charset="-122"/>
              <a:ea typeface="微软雅黑" panose="020B0503020204020204" pitchFamily="34" charset="-122"/>
            </a:endParaRPr>
          </a:p>
        </p:txBody>
      </p:sp>
      <p:sp>
        <p:nvSpPr>
          <p:cNvPr id="3" name="圆角矩形 2"/>
          <p:cNvSpPr/>
          <p:nvPr/>
        </p:nvSpPr>
        <p:spPr>
          <a:xfrm>
            <a:off x="1393864" y="709802"/>
            <a:ext cx="1134126" cy="4032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350" b="1" dirty="0"/>
              <a:t>云监控平台</a:t>
            </a:r>
          </a:p>
        </p:txBody>
      </p:sp>
      <p:graphicFrame>
        <p:nvGraphicFramePr>
          <p:cNvPr id="4" name="图示 3"/>
          <p:cNvGraphicFramePr/>
          <p:nvPr>
            <p:extLst/>
          </p:nvPr>
        </p:nvGraphicFramePr>
        <p:xfrm>
          <a:off x="1285852" y="1285866"/>
          <a:ext cx="4806534" cy="3528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图示 4"/>
          <p:cNvGraphicFramePr/>
          <p:nvPr>
            <p:extLst/>
          </p:nvPr>
        </p:nvGraphicFramePr>
        <p:xfrm>
          <a:off x="5895528" y="555526"/>
          <a:ext cx="2240868" cy="44557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闪电形 5"/>
          <p:cNvSpPr/>
          <p:nvPr/>
        </p:nvSpPr>
        <p:spPr>
          <a:xfrm rot="8570207">
            <a:off x="5261373" y="2135312"/>
            <a:ext cx="1382315" cy="561975"/>
          </a:xfrm>
          <a:prstGeom prst="lightningBol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zh-CN" altLang="en-US" sz="1350"/>
          </a:p>
        </p:txBody>
      </p:sp>
      <p:sp>
        <p:nvSpPr>
          <p:cNvPr id="7" name="文本框 9"/>
          <p:cNvSpPr txBox="1">
            <a:spLocks noChangeArrowheads="1"/>
          </p:cNvSpPr>
          <p:nvPr/>
        </p:nvSpPr>
        <p:spPr bwMode="auto">
          <a:xfrm>
            <a:off x="1340099" y="1709653"/>
            <a:ext cx="70127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buFontTx/>
              <a:buNone/>
            </a:pPr>
            <a:r>
              <a:rPr lang="zh-CN" altLang="en-US" sz="1350" b="1" dirty="0">
                <a:solidFill>
                  <a:schemeClr val="tx1"/>
                </a:solidFill>
              </a:rPr>
              <a:t>总校端</a:t>
            </a:r>
          </a:p>
        </p:txBody>
      </p:sp>
      <p:sp>
        <p:nvSpPr>
          <p:cNvPr id="8" name="文本框 10"/>
          <p:cNvSpPr txBox="1">
            <a:spLocks noChangeArrowheads="1"/>
          </p:cNvSpPr>
          <p:nvPr/>
        </p:nvSpPr>
        <p:spPr bwMode="auto">
          <a:xfrm>
            <a:off x="3904707" y="1636057"/>
            <a:ext cx="70246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r>
              <a:rPr lang="zh-CN" altLang="en-US" sz="1350" b="1" dirty="0">
                <a:solidFill>
                  <a:schemeClr val="tx1"/>
                </a:solidFill>
              </a:rPr>
              <a:t>分校端</a:t>
            </a:r>
          </a:p>
        </p:txBody>
      </p:sp>
      <p:sp>
        <p:nvSpPr>
          <p:cNvPr id="10" name="灯片编号占位符 3"/>
          <p:cNvSpPr>
            <a:spLocks noGrp="1"/>
          </p:cNvSpPr>
          <p:nvPr>
            <p:ph type="sldNum" sz="quarter" idx="4294967295"/>
          </p:nvPr>
        </p:nvSpPr>
        <p:spPr>
          <a:xfrm>
            <a:off x="7582512" y="4834656"/>
            <a:ext cx="425804" cy="273844"/>
          </a:xfrm>
          <a:prstGeom prst="rect">
            <a:avLst/>
          </a:prstGeom>
        </p:spPr>
        <p:txBody>
          <a:bodyPr/>
          <a:lstStyle/>
          <a:p>
            <a:fld id="{0C913308-F349-4B6D-A68A-DD1791B4A57B}" type="slidenum">
              <a:rPr lang="zh-CN" altLang="en-US" smtClean="0"/>
              <a:pPr/>
              <a:t>94</a:t>
            </a:fld>
            <a:endParaRPr lang="zh-CN" altLang="en-US" dirty="0"/>
          </a:p>
        </p:txBody>
      </p:sp>
    </p:spTree>
    <p:extLst>
      <p:ext uri="{BB962C8B-B14F-4D97-AF65-F5344CB8AC3E}">
        <p14:creationId xmlns:p14="http://schemas.microsoft.com/office/powerpoint/2010/main" val="269072824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90"/>
                                          </p:val>
                                        </p:tav>
                                        <p:tav tm="100000">
                                          <p:val>
                                            <p:fltVal val="0"/>
                                          </p:val>
                                        </p:tav>
                                      </p:tavLst>
                                    </p:anim>
                                    <p:animEffect transition="in" filter="fade">
                                      <p:cBhvr>
                                        <p:cTn id="10" dur="5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 calcmode="lin" valueType="num">
                                      <p:cBhvr>
                                        <p:cTn id="15" dur="500" fill="hold"/>
                                        <p:tgtEl>
                                          <p:spTgt spid="5"/>
                                        </p:tgtEl>
                                        <p:attrNameLst>
                                          <p:attrName>style.rotation</p:attrName>
                                        </p:attrNameLst>
                                      </p:cBhvr>
                                      <p:tavLst>
                                        <p:tav tm="0">
                                          <p:val>
                                            <p:fltVal val="90"/>
                                          </p:val>
                                        </p:tav>
                                        <p:tav tm="100000">
                                          <p:val>
                                            <p:fltVal val="0"/>
                                          </p:val>
                                        </p:tav>
                                      </p:tavLst>
                                    </p:anim>
                                    <p:animEffect transition="in" filter="fade">
                                      <p:cBhvr>
                                        <p:cTn id="16" dur="500"/>
                                        <p:tgtEl>
                                          <p:spTgt spid="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 calcmode="lin" valueType="num">
                                      <p:cBhvr>
                                        <p:cTn id="21" dur="500" fill="hold"/>
                                        <p:tgtEl>
                                          <p:spTgt spid="6"/>
                                        </p:tgtEl>
                                        <p:attrNameLst>
                                          <p:attrName>style.rotation</p:attrName>
                                        </p:attrNameLst>
                                      </p:cBhvr>
                                      <p:tavLst>
                                        <p:tav tm="0">
                                          <p:val>
                                            <p:fltVal val="90"/>
                                          </p:val>
                                        </p:tav>
                                        <p:tav tm="100000">
                                          <p:val>
                                            <p:fltVal val="0"/>
                                          </p:val>
                                        </p:tav>
                                      </p:tavLst>
                                    </p:anim>
                                    <p:animEffect transition="in" filter="fade">
                                      <p:cBhvr>
                                        <p:cTn id="22" dur="500"/>
                                        <p:tgtEl>
                                          <p:spTgt spid="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 calcmode="lin" valueType="num">
                                      <p:cBhvr>
                                        <p:cTn id="27" dur="500" fill="hold"/>
                                        <p:tgtEl>
                                          <p:spTgt spid="7"/>
                                        </p:tgtEl>
                                        <p:attrNameLst>
                                          <p:attrName>style.rotation</p:attrName>
                                        </p:attrNameLst>
                                      </p:cBhvr>
                                      <p:tavLst>
                                        <p:tav tm="0">
                                          <p:val>
                                            <p:fltVal val="90"/>
                                          </p:val>
                                        </p:tav>
                                        <p:tav tm="100000">
                                          <p:val>
                                            <p:fltVal val="0"/>
                                          </p:val>
                                        </p:tav>
                                      </p:tavLst>
                                    </p:anim>
                                    <p:animEffect transition="in" filter="fade">
                                      <p:cBhvr>
                                        <p:cTn id="28" dur="500"/>
                                        <p:tgtEl>
                                          <p:spTgt spid="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 calcmode="lin" valueType="num">
                                      <p:cBhvr>
                                        <p:cTn id="33" dur="500" fill="hold"/>
                                        <p:tgtEl>
                                          <p:spTgt spid="8"/>
                                        </p:tgtEl>
                                        <p:attrNameLst>
                                          <p:attrName>style.rotation</p:attrName>
                                        </p:attrNameLst>
                                      </p:cBhvr>
                                      <p:tavLst>
                                        <p:tav tm="0">
                                          <p:val>
                                            <p:fltVal val="90"/>
                                          </p:val>
                                        </p:tav>
                                        <p:tav tm="100000">
                                          <p:val>
                                            <p:fltVal val="0"/>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P spid="6" grpId="0" animBg="1"/>
      <p:bldP spid="7" grpId="0"/>
      <p:bldP spid="8"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83569" y="328112"/>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（十）创新校园云</a:t>
            </a:r>
            <a:endParaRPr lang="zh-CN" altLang="en-US" sz="1400" b="0" dirty="0">
              <a:latin typeface="微软雅黑" panose="020B0503020204020204" pitchFamily="34" charset="-122"/>
              <a:ea typeface="微软雅黑" panose="020B0503020204020204" pitchFamily="34" charset="-122"/>
            </a:endParaRPr>
          </a:p>
        </p:txBody>
      </p:sp>
      <p:sp>
        <p:nvSpPr>
          <p:cNvPr id="3" name="圆角矩形 2"/>
          <p:cNvSpPr/>
          <p:nvPr/>
        </p:nvSpPr>
        <p:spPr>
          <a:xfrm>
            <a:off x="1547664" y="843559"/>
            <a:ext cx="1350150" cy="4032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350" b="1" dirty="0"/>
              <a:t>云诊断和升级</a:t>
            </a:r>
          </a:p>
        </p:txBody>
      </p:sp>
      <p:graphicFrame>
        <p:nvGraphicFramePr>
          <p:cNvPr id="4" name="图示 3"/>
          <p:cNvGraphicFramePr/>
          <p:nvPr>
            <p:extLst>
              <p:ext uri="{D42A27DB-BD31-4B8C-83A1-F6EECF244321}">
                <p14:modId xmlns:p14="http://schemas.microsoft.com/office/powerpoint/2010/main" val="1737852625"/>
              </p:ext>
            </p:extLst>
          </p:nvPr>
        </p:nvGraphicFramePr>
        <p:xfrm>
          <a:off x="1331640" y="1419622"/>
          <a:ext cx="4806534" cy="3456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图示 4"/>
          <p:cNvGraphicFramePr/>
          <p:nvPr>
            <p:extLst>
              <p:ext uri="{D42A27DB-BD31-4B8C-83A1-F6EECF244321}">
                <p14:modId xmlns:p14="http://schemas.microsoft.com/office/powerpoint/2010/main" val="4072635490"/>
              </p:ext>
            </p:extLst>
          </p:nvPr>
        </p:nvGraphicFramePr>
        <p:xfrm>
          <a:off x="5904742" y="689282"/>
          <a:ext cx="2240868" cy="44557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闪电形 5"/>
          <p:cNvSpPr/>
          <p:nvPr/>
        </p:nvSpPr>
        <p:spPr>
          <a:xfrm rot="8570207">
            <a:off x="5270588" y="2269068"/>
            <a:ext cx="1382315" cy="561975"/>
          </a:xfrm>
          <a:prstGeom prst="lightningBol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zh-CN" altLang="en-US" sz="1350"/>
          </a:p>
        </p:txBody>
      </p:sp>
      <p:sp>
        <p:nvSpPr>
          <p:cNvPr id="7" name="文本框 9"/>
          <p:cNvSpPr txBox="1">
            <a:spLocks noChangeArrowheads="1"/>
          </p:cNvSpPr>
          <p:nvPr/>
        </p:nvSpPr>
        <p:spPr bwMode="auto">
          <a:xfrm>
            <a:off x="1385887" y="1987426"/>
            <a:ext cx="70127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buFontTx/>
              <a:buNone/>
            </a:pPr>
            <a:r>
              <a:rPr lang="zh-CN" altLang="en-US" sz="1350" b="1" dirty="0">
                <a:solidFill>
                  <a:schemeClr val="tx1"/>
                </a:solidFill>
              </a:rPr>
              <a:t>总校端</a:t>
            </a:r>
          </a:p>
        </p:txBody>
      </p:sp>
      <p:sp>
        <p:nvSpPr>
          <p:cNvPr id="8" name="文本框 10"/>
          <p:cNvSpPr txBox="1">
            <a:spLocks noChangeArrowheads="1"/>
          </p:cNvSpPr>
          <p:nvPr/>
        </p:nvSpPr>
        <p:spPr bwMode="auto">
          <a:xfrm>
            <a:off x="3815526" y="1985838"/>
            <a:ext cx="70246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FontTx/>
              <a:buNone/>
            </a:pPr>
            <a:r>
              <a:rPr lang="zh-CN" altLang="en-US" sz="1350" b="1" dirty="0">
                <a:solidFill>
                  <a:schemeClr val="tx1"/>
                </a:solidFill>
              </a:rPr>
              <a:t>分校端</a:t>
            </a:r>
          </a:p>
        </p:txBody>
      </p:sp>
    </p:spTree>
    <p:extLst>
      <p:ext uri="{BB962C8B-B14F-4D97-AF65-F5344CB8AC3E}">
        <p14:creationId xmlns:p14="http://schemas.microsoft.com/office/powerpoint/2010/main" val="97767694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90"/>
                                          </p:val>
                                        </p:tav>
                                        <p:tav tm="100000">
                                          <p:val>
                                            <p:fltVal val="0"/>
                                          </p:val>
                                        </p:tav>
                                      </p:tavLst>
                                    </p:anim>
                                    <p:animEffect transition="in" filter="fade">
                                      <p:cBhvr>
                                        <p:cTn id="10" dur="5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 calcmode="lin" valueType="num">
                                      <p:cBhvr>
                                        <p:cTn id="15" dur="500" fill="hold"/>
                                        <p:tgtEl>
                                          <p:spTgt spid="5"/>
                                        </p:tgtEl>
                                        <p:attrNameLst>
                                          <p:attrName>style.rotation</p:attrName>
                                        </p:attrNameLst>
                                      </p:cBhvr>
                                      <p:tavLst>
                                        <p:tav tm="0">
                                          <p:val>
                                            <p:fltVal val="90"/>
                                          </p:val>
                                        </p:tav>
                                        <p:tav tm="100000">
                                          <p:val>
                                            <p:fltVal val="0"/>
                                          </p:val>
                                        </p:tav>
                                      </p:tavLst>
                                    </p:anim>
                                    <p:animEffect transition="in" filter="fade">
                                      <p:cBhvr>
                                        <p:cTn id="16" dur="500"/>
                                        <p:tgtEl>
                                          <p:spTgt spid="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 calcmode="lin" valueType="num">
                                      <p:cBhvr>
                                        <p:cTn id="21" dur="500" fill="hold"/>
                                        <p:tgtEl>
                                          <p:spTgt spid="6"/>
                                        </p:tgtEl>
                                        <p:attrNameLst>
                                          <p:attrName>style.rotation</p:attrName>
                                        </p:attrNameLst>
                                      </p:cBhvr>
                                      <p:tavLst>
                                        <p:tav tm="0">
                                          <p:val>
                                            <p:fltVal val="90"/>
                                          </p:val>
                                        </p:tav>
                                        <p:tav tm="100000">
                                          <p:val>
                                            <p:fltVal val="0"/>
                                          </p:val>
                                        </p:tav>
                                      </p:tavLst>
                                    </p:anim>
                                    <p:animEffect transition="in" filter="fade">
                                      <p:cBhvr>
                                        <p:cTn id="22" dur="500"/>
                                        <p:tgtEl>
                                          <p:spTgt spid="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 calcmode="lin" valueType="num">
                                      <p:cBhvr>
                                        <p:cTn id="27" dur="500" fill="hold"/>
                                        <p:tgtEl>
                                          <p:spTgt spid="7"/>
                                        </p:tgtEl>
                                        <p:attrNameLst>
                                          <p:attrName>style.rotation</p:attrName>
                                        </p:attrNameLst>
                                      </p:cBhvr>
                                      <p:tavLst>
                                        <p:tav tm="0">
                                          <p:val>
                                            <p:fltVal val="90"/>
                                          </p:val>
                                        </p:tav>
                                        <p:tav tm="100000">
                                          <p:val>
                                            <p:fltVal val="0"/>
                                          </p:val>
                                        </p:tav>
                                      </p:tavLst>
                                    </p:anim>
                                    <p:animEffect transition="in" filter="fade">
                                      <p:cBhvr>
                                        <p:cTn id="28" dur="500"/>
                                        <p:tgtEl>
                                          <p:spTgt spid="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 calcmode="lin" valueType="num">
                                      <p:cBhvr>
                                        <p:cTn id="33" dur="500" fill="hold"/>
                                        <p:tgtEl>
                                          <p:spTgt spid="8"/>
                                        </p:tgtEl>
                                        <p:attrNameLst>
                                          <p:attrName>style.rotation</p:attrName>
                                        </p:attrNameLst>
                                      </p:cBhvr>
                                      <p:tavLst>
                                        <p:tav tm="0">
                                          <p:val>
                                            <p:fltVal val="90"/>
                                          </p:val>
                                        </p:tav>
                                        <p:tav tm="100000">
                                          <p:val>
                                            <p:fltVal val="0"/>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P spid="6" grpId="0" animBg="1"/>
      <p:bldP spid="7" grpId="0"/>
      <p:bldP spid="8"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83569" y="328112"/>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（十）创新校园云</a:t>
            </a:r>
            <a:endParaRPr lang="zh-CN" altLang="en-US" sz="1400" b="0" dirty="0">
              <a:latin typeface="微软雅黑" panose="020B0503020204020204" pitchFamily="34" charset="-122"/>
              <a:ea typeface="微软雅黑" panose="020B0503020204020204" pitchFamily="34" charset="-122"/>
            </a:endParaRPr>
          </a:p>
        </p:txBody>
      </p:sp>
      <p:sp>
        <p:nvSpPr>
          <p:cNvPr id="3" name="圆角矩形 2"/>
          <p:cNvSpPr/>
          <p:nvPr/>
        </p:nvSpPr>
        <p:spPr>
          <a:xfrm>
            <a:off x="1877168" y="882425"/>
            <a:ext cx="1583469" cy="4032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350" b="1" dirty="0" smtClean="0">
                <a:latin typeface="微软雅黑" panose="020B0503020204020204" pitchFamily="34" charset="-122"/>
                <a:ea typeface="微软雅黑" panose="020B0503020204020204" pitchFamily="34" charset="-122"/>
              </a:rPr>
              <a:t>实施云整合</a:t>
            </a:r>
            <a:endParaRPr lang="zh-CN" altLang="en-US" sz="1350" b="1" dirty="0">
              <a:latin typeface="微软雅黑" panose="020B0503020204020204" pitchFamily="34" charset="-122"/>
              <a:ea typeface="微软雅黑" panose="020B0503020204020204" pitchFamily="34" charset="-122"/>
            </a:endParaRPr>
          </a:p>
        </p:txBody>
      </p:sp>
      <p:sp>
        <p:nvSpPr>
          <p:cNvPr id="4" name="Rectangle 3"/>
          <p:cNvSpPr>
            <a:spLocks noChangeArrowheads="1"/>
          </p:cNvSpPr>
          <p:nvPr/>
        </p:nvSpPr>
        <p:spPr bwMode="auto">
          <a:xfrm>
            <a:off x="6130530" y="2315618"/>
            <a:ext cx="1215628" cy="401638"/>
          </a:xfrm>
          <a:prstGeom prst="rect">
            <a:avLst/>
          </a:prstGeom>
          <a:solidFill>
            <a:srgbClr val="5F5F5F"/>
          </a:solidFill>
          <a:ln w="9525">
            <a:solidFill>
              <a:srgbClr val="969696"/>
            </a:solidFill>
            <a:miter lim="800000"/>
            <a:headEnd/>
            <a:tailEnd/>
          </a:ln>
        </p:spPr>
        <p:txBody>
          <a:bodyPr wrap="none" anchor="ctr"/>
          <a:lstStyle/>
          <a:p>
            <a:pPr algn="ctr">
              <a:defRPr/>
            </a:pPr>
            <a:r>
              <a:rPr lang="zh-CN" altLang="en-US" sz="600" kern="0" dirty="0">
                <a:solidFill>
                  <a:schemeClr val="bg1"/>
                </a:solidFill>
                <a:latin typeface="微软雅黑" pitchFamily="34" charset="-122"/>
                <a:ea typeface="微软雅黑" pitchFamily="34" charset="-122"/>
              </a:rPr>
              <a:t>分校端：无足够设备</a:t>
            </a:r>
            <a:r>
              <a:rPr lang="en-US" altLang="zh-CN" sz="600" kern="0" dirty="0">
                <a:solidFill>
                  <a:schemeClr val="bg1"/>
                </a:solidFill>
                <a:latin typeface="微软雅黑" pitchFamily="34" charset="-122"/>
                <a:ea typeface="微软雅黑" pitchFamily="34" charset="-122"/>
              </a:rPr>
              <a:t>/</a:t>
            </a:r>
            <a:r>
              <a:rPr lang="zh-CN" altLang="en-US" sz="600" kern="0" dirty="0">
                <a:solidFill>
                  <a:schemeClr val="bg1"/>
                </a:solidFill>
                <a:latin typeface="微软雅黑" pitchFamily="34" charset="-122"/>
                <a:ea typeface="微软雅黑" pitchFamily="34" charset="-122"/>
              </a:rPr>
              <a:t>应用系统</a:t>
            </a:r>
          </a:p>
        </p:txBody>
      </p:sp>
      <p:sp>
        <p:nvSpPr>
          <p:cNvPr id="5" name="AutoShape 4"/>
          <p:cNvSpPr>
            <a:spLocks noChangeArrowheads="1"/>
          </p:cNvSpPr>
          <p:nvPr/>
        </p:nvSpPr>
        <p:spPr bwMode="auto">
          <a:xfrm>
            <a:off x="6119814" y="3795166"/>
            <a:ext cx="1888502" cy="848286"/>
          </a:xfrm>
          <a:prstGeom prst="roundRect">
            <a:avLst>
              <a:gd name="adj" fmla="val 0"/>
            </a:avLst>
          </a:prstGeom>
          <a:noFill/>
          <a:ln w="3175" algn="ctr">
            <a:solidFill>
              <a:srgbClr val="969696"/>
            </a:solidFill>
            <a:round/>
            <a:headEnd/>
            <a:tailEnd/>
          </a:ln>
        </p:spPr>
        <p:txBody>
          <a:bodyPr/>
          <a:lstStyle/>
          <a:p>
            <a:pPr marL="214313" indent="-214313">
              <a:buFont typeface="Wingdings" pitchFamily="2" charset="2"/>
              <a:buChar char="Ø"/>
              <a:defRPr/>
            </a:pPr>
            <a:r>
              <a:rPr lang="zh-CN" altLang="en-US" sz="750" dirty="0">
                <a:latin typeface="微软雅黑" pitchFamily="34" charset="-122"/>
                <a:ea typeface="微软雅黑" pitchFamily="34" charset="-122"/>
              </a:rPr>
              <a:t>学校没有足够设备</a:t>
            </a:r>
            <a:r>
              <a:rPr lang="en-US" altLang="zh-CN" sz="750" dirty="0">
                <a:latin typeface="微软雅黑" pitchFamily="34" charset="-122"/>
                <a:ea typeface="微软雅黑" pitchFamily="34" charset="-122"/>
              </a:rPr>
              <a:t>/</a:t>
            </a:r>
            <a:r>
              <a:rPr lang="zh-CN" altLang="en-US" sz="750" dirty="0">
                <a:latin typeface="微软雅黑" pitchFamily="34" charset="-122"/>
                <a:ea typeface="微软雅黑" pitchFamily="34" charset="-122"/>
              </a:rPr>
              <a:t>应用服务，可选择接入云平台服务。</a:t>
            </a:r>
            <a:endParaRPr lang="en-US" altLang="zh-CN" sz="750" dirty="0">
              <a:latin typeface="微软雅黑" pitchFamily="34" charset="-122"/>
              <a:ea typeface="微软雅黑" pitchFamily="34" charset="-122"/>
            </a:endParaRPr>
          </a:p>
          <a:p>
            <a:pPr marL="214313" indent="-214313">
              <a:buFont typeface="Wingdings" pitchFamily="2" charset="2"/>
              <a:buChar char="Ø"/>
              <a:defRPr/>
            </a:pPr>
            <a:r>
              <a:rPr lang="zh-CN" altLang="en-US" sz="750" dirty="0">
                <a:latin typeface="微软雅黑" pitchFamily="34" charset="-122"/>
                <a:ea typeface="微软雅黑" pitchFamily="34" charset="-122"/>
              </a:rPr>
              <a:t>学校无需购买多余硬件设备，通过接入总校端即可实现学校的信息化建设。</a:t>
            </a:r>
            <a:endParaRPr lang="en-US" altLang="zh-CN" sz="750" dirty="0">
              <a:latin typeface="微软雅黑" pitchFamily="34" charset="-122"/>
              <a:ea typeface="微软雅黑" pitchFamily="34" charset="-122"/>
            </a:endParaRPr>
          </a:p>
          <a:p>
            <a:pPr>
              <a:defRPr/>
            </a:pPr>
            <a:endParaRPr lang="en-US" altLang="zh-CN" sz="900" dirty="0">
              <a:latin typeface="微软雅黑" pitchFamily="34" charset="-122"/>
              <a:ea typeface="微软雅黑" pitchFamily="34" charset="-122"/>
            </a:endParaRPr>
          </a:p>
          <a:p>
            <a:pPr>
              <a:defRPr/>
            </a:pPr>
            <a:endParaRPr lang="en-US" altLang="zh-CN" sz="1050" dirty="0">
              <a:latin typeface="微软雅黑" pitchFamily="34" charset="-122"/>
              <a:ea typeface="微软雅黑" pitchFamily="34" charset="-122"/>
            </a:endParaRPr>
          </a:p>
        </p:txBody>
      </p:sp>
      <p:sp>
        <p:nvSpPr>
          <p:cNvPr id="6" name="Rectangle 5"/>
          <p:cNvSpPr>
            <a:spLocks noChangeArrowheads="1"/>
          </p:cNvSpPr>
          <p:nvPr/>
        </p:nvSpPr>
        <p:spPr bwMode="auto">
          <a:xfrm>
            <a:off x="1877616" y="2304504"/>
            <a:ext cx="1227534" cy="392111"/>
          </a:xfrm>
          <a:prstGeom prst="rect">
            <a:avLst/>
          </a:prstGeom>
          <a:solidFill>
            <a:srgbClr val="5F5F5F"/>
          </a:solidFill>
          <a:ln w="9525">
            <a:solidFill>
              <a:srgbClr val="969696"/>
            </a:solidFill>
            <a:miter lim="800000"/>
            <a:headEnd/>
            <a:tailEnd/>
          </a:ln>
        </p:spPr>
        <p:txBody>
          <a:bodyPr wrap="none" anchor="ctr"/>
          <a:lstStyle/>
          <a:p>
            <a:pPr algn="ctr">
              <a:defRPr/>
            </a:pPr>
            <a:r>
              <a:rPr lang="zh-CN" altLang="en-US" sz="600" kern="0" dirty="0">
                <a:solidFill>
                  <a:schemeClr val="bg1"/>
                </a:solidFill>
                <a:latin typeface="微软雅黑" pitchFamily="34" charset="-122"/>
                <a:ea typeface="微软雅黑" pitchFamily="34" charset="-122"/>
              </a:rPr>
              <a:t>分校端：有足够设备</a:t>
            </a:r>
            <a:r>
              <a:rPr lang="en-US" altLang="zh-CN" sz="600" kern="0" dirty="0">
                <a:solidFill>
                  <a:schemeClr val="bg1"/>
                </a:solidFill>
                <a:latin typeface="微软雅黑" pitchFamily="34" charset="-122"/>
                <a:ea typeface="微软雅黑" pitchFamily="34" charset="-122"/>
              </a:rPr>
              <a:t>/</a:t>
            </a:r>
            <a:r>
              <a:rPr lang="zh-CN" altLang="en-US" sz="600" kern="0" dirty="0">
                <a:solidFill>
                  <a:schemeClr val="bg1"/>
                </a:solidFill>
                <a:latin typeface="微软雅黑" pitchFamily="34" charset="-122"/>
                <a:ea typeface="微软雅黑" pitchFamily="34" charset="-122"/>
              </a:rPr>
              <a:t>应用系统</a:t>
            </a:r>
            <a:endParaRPr lang="en-US" sz="600" kern="0" dirty="0">
              <a:solidFill>
                <a:schemeClr val="bg1"/>
              </a:solidFill>
              <a:latin typeface="微软雅黑" pitchFamily="34" charset="-122"/>
              <a:ea typeface="微软雅黑" pitchFamily="34" charset="-122"/>
            </a:endParaRPr>
          </a:p>
        </p:txBody>
      </p:sp>
      <p:sp>
        <p:nvSpPr>
          <p:cNvPr id="7" name="AutoShape 6"/>
          <p:cNvSpPr>
            <a:spLocks noChangeArrowheads="1"/>
          </p:cNvSpPr>
          <p:nvPr/>
        </p:nvSpPr>
        <p:spPr bwMode="auto">
          <a:xfrm>
            <a:off x="1877617" y="3560217"/>
            <a:ext cx="1804851" cy="1083235"/>
          </a:xfrm>
          <a:prstGeom prst="roundRect">
            <a:avLst>
              <a:gd name="adj" fmla="val 0"/>
            </a:avLst>
          </a:prstGeom>
          <a:noFill/>
          <a:ln w="3175" algn="ctr">
            <a:solidFill>
              <a:srgbClr val="969696"/>
            </a:solidFill>
            <a:round/>
            <a:headEnd/>
            <a:tailEnd/>
          </a:ln>
          <a:extLst>
            <a:ext uri="{909E8E84-426E-40DD-AFC4-6F175D3DCCD1}">
              <a14:hiddenFill xmlns:a14="http://schemas.microsoft.com/office/drawing/2010/main">
                <a:solidFill>
                  <a:srgbClr val="FFFFFF"/>
                </a:solidFill>
              </a14:hiddenFill>
            </a:ext>
          </a:extLst>
        </p:spPr>
        <p:txBody>
          <a:bodyPr/>
          <a:lstStyle>
            <a:lvl1pPr marL="285750" indent="-285750">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 typeface="Wingdings" panose="05000000000000000000" pitchFamily="2" charset="2"/>
              <a:buChar char="Ø"/>
            </a:pPr>
            <a:r>
              <a:rPr lang="zh-CN" altLang="en-US" sz="700" dirty="0">
                <a:solidFill>
                  <a:schemeClr val="tx1"/>
                </a:solidFill>
              </a:rPr>
              <a:t>利用学校现有服务器，即可组成学校私有云服务集群。同时可与总校端公有云进行对接，提高学校应用使用效率。</a:t>
            </a:r>
            <a:endParaRPr lang="en-US" altLang="zh-CN" sz="700" dirty="0">
              <a:solidFill>
                <a:schemeClr val="tx1"/>
              </a:solidFill>
            </a:endParaRPr>
          </a:p>
          <a:p>
            <a:pPr>
              <a:spcBef>
                <a:spcPct val="0"/>
              </a:spcBef>
              <a:buFont typeface="Wingdings" panose="05000000000000000000" pitchFamily="2" charset="2"/>
              <a:buChar char="Ø"/>
            </a:pPr>
            <a:r>
              <a:rPr lang="zh-CN" altLang="en-US" sz="700" dirty="0">
                <a:solidFill>
                  <a:schemeClr val="tx1"/>
                </a:solidFill>
              </a:rPr>
              <a:t>学校现有的台式机</a:t>
            </a:r>
            <a:r>
              <a:rPr lang="en-US" altLang="zh-CN" sz="700" dirty="0">
                <a:solidFill>
                  <a:schemeClr val="tx1"/>
                </a:solidFill>
              </a:rPr>
              <a:t>/</a:t>
            </a:r>
            <a:r>
              <a:rPr lang="zh-CN" altLang="en-US" sz="700" dirty="0">
                <a:solidFill>
                  <a:schemeClr val="tx1"/>
                </a:solidFill>
              </a:rPr>
              <a:t>笔记本等终端设备可以作为云平台服务的终端设备继续使用。</a:t>
            </a:r>
            <a:endParaRPr lang="en-US" altLang="zh-CN" sz="700" dirty="0">
              <a:solidFill>
                <a:schemeClr val="tx1"/>
              </a:solidFill>
            </a:endParaRPr>
          </a:p>
          <a:p>
            <a:pPr>
              <a:spcBef>
                <a:spcPct val="0"/>
              </a:spcBef>
              <a:buFont typeface="Wingdings" panose="05000000000000000000" pitchFamily="2" charset="2"/>
              <a:buChar char="Ø"/>
            </a:pPr>
            <a:r>
              <a:rPr lang="zh-CN" altLang="en-US" sz="700" dirty="0">
                <a:solidFill>
                  <a:schemeClr val="tx1"/>
                </a:solidFill>
              </a:rPr>
              <a:t>现有信息化系统可根据实际情况迁移到云平台中。</a:t>
            </a:r>
            <a:endParaRPr lang="en-US" altLang="zh-CN" sz="700" dirty="0">
              <a:solidFill>
                <a:schemeClr val="tx1"/>
              </a:solidFill>
            </a:endParaRPr>
          </a:p>
        </p:txBody>
      </p:sp>
      <p:sp>
        <p:nvSpPr>
          <p:cNvPr id="8" name="Rectangle 7"/>
          <p:cNvSpPr>
            <a:spLocks noChangeArrowheads="1"/>
          </p:cNvSpPr>
          <p:nvPr/>
        </p:nvSpPr>
        <p:spPr bwMode="auto">
          <a:xfrm>
            <a:off x="3492104" y="896392"/>
            <a:ext cx="1200150" cy="328613"/>
          </a:xfrm>
          <a:prstGeom prst="rect">
            <a:avLst/>
          </a:prstGeom>
          <a:solidFill>
            <a:srgbClr val="5F5F5F"/>
          </a:solidFill>
          <a:ln w="9525">
            <a:solidFill>
              <a:srgbClr val="969696"/>
            </a:solidFill>
            <a:miter lim="800000"/>
            <a:headEnd/>
            <a:tailEnd/>
          </a:ln>
        </p:spPr>
        <p:txBody>
          <a:bodyPr wrap="none" anchor="ctr"/>
          <a:lstStyle/>
          <a:p>
            <a:pPr algn="ctr">
              <a:defRPr/>
            </a:pPr>
            <a:r>
              <a:rPr lang="zh-CN" altLang="en-US" sz="600" kern="0" dirty="0">
                <a:solidFill>
                  <a:schemeClr val="bg1"/>
                </a:solidFill>
                <a:latin typeface="微软雅黑" pitchFamily="34" charset="-122"/>
                <a:ea typeface="微软雅黑" pitchFamily="34" charset="-122"/>
              </a:rPr>
              <a:t>总校端：有设备</a:t>
            </a:r>
            <a:r>
              <a:rPr lang="en-US" altLang="zh-CN" sz="600" kern="0" dirty="0">
                <a:solidFill>
                  <a:schemeClr val="bg1"/>
                </a:solidFill>
                <a:latin typeface="微软雅黑" pitchFamily="34" charset="-122"/>
                <a:ea typeface="微软雅黑" pitchFamily="34" charset="-122"/>
              </a:rPr>
              <a:t>/</a:t>
            </a:r>
            <a:r>
              <a:rPr lang="zh-CN" altLang="en-US" sz="600" kern="0" dirty="0">
                <a:solidFill>
                  <a:schemeClr val="bg1"/>
                </a:solidFill>
                <a:latin typeface="微软雅黑" pitchFamily="34" charset="-122"/>
                <a:ea typeface="微软雅黑" pitchFamily="34" charset="-122"/>
              </a:rPr>
              <a:t>信息化系统</a:t>
            </a:r>
          </a:p>
        </p:txBody>
      </p:sp>
      <p:sp>
        <p:nvSpPr>
          <p:cNvPr id="10" name="AutoShape 8"/>
          <p:cNvSpPr>
            <a:spLocks noChangeArrowheads="1"/>
          </p:cNvSpPr>
          <p:nvPr/>
        </p:nvSpPr>
        <p:spPr bwMode="auto">
          <a:xfrm>
            <a:off x="4705351" y="896392"/>
            <a:ext cx="1213247" cy="1419225"/>
          </a:xfrm>
          <a:prstGeom prst="roundRect">
            <a:avLst>
              <a:gd name="adj" fmla="val 0"/>
            </a:avLst>
          </a:prstGeom>
          <a:noFill/>
          <a:ln w="3175" algn="ctr">
            <a:solidFill>
              <a:srgbClr val="969696"/>
            </a:solidFill>
            <a:round/>
            <a:headEnd/>
            <a:tailEnd/>
          </a:ln>
          <a:extLst>
            <a:ext uri="{909E8E84-426E-40DD-AFC4-6F175D3DCCD1}">
              <a14:hiddenFill xmlns:a14="http://schemas.microsoft.com/office/drawing/2010/main">
                <a:solidFill>
                  <a:srgbClr val="FFFFFF"/>
                </a:solidFill>
              </a14:hiddenFill>
            </a:ext>
          </a:extLst>
        </p:spPr>
        <p:txBody>
          <a:bodyPr/>
          <a:lstStyle>
            <a:lvl1pPr marL="285750" indent="-285750">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 typeface="Wingdings" panose="05000000000000000000" pitchFamily="2" charset="2"/>
              <a:buChar char="Ø"/>
            </a:pPr>
            <a:r>
              <a:rPr lang="zh-CN" altLang="en-US" sz="750">
                <a:solidFill>
                  <a:schemeClr val="tx1"/>
                </a:solidFill>
              </a:rPr>
              <a:t>可利用现有设备组成信息中心公有云平台服务集群</a:t>
            </a:r>
            <a:r>
              <a:rPr lang="en-US" altLang="zh-CN" sz="750">
                <a:solidFill>
                  <a:schemeClr val="tx1"/>
                </a:solidFill>
              </a:rPr>
              <a:t>,</a:t>
            </a:r>
            <a:r>
              <a:rPr lang="zh-CN" altLang="en-US" sz="750">
                <a:solidFill>
                  <a:schemeClr val="tx1"/>
                </a:solidFill>
              </a:rPr>
              <a:t>基本无需再次投入</a:t>
            </a:r>
            <a:r>
              <a:rPr lang="en-US" altLang="zh-CN" sz="750">
                <a:solidFill>
                  <a:schemeClr val="tx1"/>
                </a:solidFill>
              </a:rPr>
              <a:t>.</a:t>
            </a:r>
          </a:p>
          <a:p>
            <a:pPr>
              <a:spcBef>
                <a:spcPct val="0"/>
              </a:spcBef>
              <a:buFont typeface="Wingdings" panose="05000000000000000000" pitchFamily="2" charset="2"/>
              <a:buChar char="Ø"/>
            </a:pPr>
            <a:r>
              <a:rPr lang="zh-CN" altLang="en-US" sz="750">
                <a:solidFill>
                  <a:schemeClr val="tx1"/>
                </a:solidFill>
              </a:rPr>
              <a:t>现有信息化系统可根据实际情况迁移到云平台中。</a:t>
            </a:r>
            <a:endParaRPr lang="en-US" altLang="zh-CN" sz="750">
              <a:solidFill>
                <a:schemeClr val="tx1"/>
              </a:solidFill>
            </a:endParaRPr>
          </a:p>
        </p:txBody>
      </p:sp>
      <p:sp>
        <p:nvSpPr>
          <p:cNvPr id="11" name="AutoShape 9"/>
          <p:cNvSpPr>
            <a:spLocks noChangeArrowheads="1"/>
          </p:cNvSpPr>
          <p:nvPr/>
        </p:nvSpPr>
        <p:spPr bwMode="auto">
          <a:xfrm>
            <a:off x="6130530" y="2717254"/>
            <a:ext cx="1215628" cy="1073150"/>
          </a:xfrm>
          <a:prstGeom prst="roundRect">
            <a:avLst>
              <a:gd name="adj" fmla="val 0"/>
            </a:avLst>
          </a:prstGeom>
          <a:blipFill dpi="0" rotWithShape="1">
            <a:blip r:embed="rId2" cstate="print"/>
            <a:srcRect/>
            <a:stretch>
              <a:fillRect/>
            </a:stretch>
          </a:blipFill>
          <a:ln w="3175">
            <a:solidFill>
              <a:srgbClr val="C0C0C0"/>
            </a:solidFill>
            <a:round/>
            <a:headEnd/>
            <a:tailEnd/>
          </a:ln>
        </p:spPr>
        <p:txBody>
          <a:bodyPr/>
          <a:lstStyle/>
          <a:p>
            <a:pPr marL="267891" indent="-267891">
              <a:defRPr/>
            </a:pPr>
            <a:endParaRPr lang="en-US" altLang="zh-CN" sz="1050" kern="0">
              <a:solidFill>
                <a:srgbClr val="000000"/>
              </a:solidFill>
              <a:latin typeface="微软雅黑" pitchFamily="34" charset="-122"/>
              <a:ea typeface="微软雅黑" pitchFamily="34" charset="-122"/>
            </a:endParaRPr>
          </a:p>
        </p:txBody>
      </p:sp>
      <p:sp>
        <p:nvSpPr>
          <p:cNvPr id="12" name="AutoShape 11"/>
          <p:cNvSpPr>
            <a:spLocks noChangeArrowheads="1"/>
          </p:cNvSpPr>
          <p:nvPr/>
        </p:nvSpPr>
        <p:spPr bwMode="auto">
          <a:xfrm>
            <a:off x="3492104" y="1207542"/>
            <a:ext cx="1200150" cy="1096963"/>
          </a:xfrm>
          <a:prstGeom prst="roundRect">
            <a:avLst>
              <a:gd name="adj" fmla="val 0"/>
            </a:avLst>
          </a:prstGeom>
          <a:blipFill dpi="0" rotWithShape="1">
            <a:blip r:embed="rId3" cstate="print"/>
            <a:srcRect/>
            <a:stretch>
              <a:fillRect/>
            </a:stretch>
          </a:blipFill>
          <a:ln w="3175">
            <a:solidFill>
              <a:srgbClr val="C0C0C0"/>
            </a:solidFill>
            <a:round/>
            <a:headEnd/>
            <a:tailEnd/>
          </a:ln>
        </p:spPr>
        <p:txBody>
          <a:bodyPr/>
          <a:lstStyle/>
          <a:p>
            <a:pPr marL="267891" indent="-267891">
              <a:defRPr/>
            </a:pPr>
            <a:endParaRPr lang="en-US" altLang="zh-CN" sz="1050" kern="0">
              <a:solidFill>
                <a:srgbClr val="000000"/>
              </a:solidFill>
              <a:latin typeface="微软雅黑" pitchFamily="34" charset="-122"/>
              <a:ea typeface="微软雅黑" pitchFamily="34" charset="-122"/>
            </a:endParaRPr>
          </a:p>
        </p:txBody>
      </p:sp>
      <p:pic>
        <p:nvPicPr>
          <p:cNvPr id="13" name="Picture 2" descr="C:\Users\Administrator\Desktop\QQ截图2014080410463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30530" y="2696616"/>
            <a:ext cx="1215628"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C:\Users\Administrator\Desktop\QQ截图2014080410474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7617" y="2696616"/>
            <a:ext cx="1231106" cy="863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C:\Users\Administrator\Desktop\QQ截图20140804104856.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92104" y="1207542"/>
            <a:ext cx="12001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36194" y="2582317"/>
            <a:ext cx="1704975"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7"/>
          <p:cNvSpPr txBox="1">
            <a:spLocks noChangeArrowheads="1"/>
          </p:cNvSpPr>
          <p:nvPr/>
        </p:nvSpPr>
        <p:spPr bwMode="auto">
          <a:xfrm>
            <a:off x="4286248" y="3500444"/>
            <a:ext cx="105608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r>
              <a:rPr lang="zh-CN" altLang="en-US" sz="900" b="1" dirty="0">
                <a:solidFill>
                  <a:srgbClr val="FF0000"/>
                </a:solidFill>
              </a:rPr>
              <a:t>总校端公有云</a:t>
            </a:r>
          </a:p>
        </p:txBody>
      </p:sp>
      <p:pic>
        <p:nvPicPr>
          <p:cNvPr id="18"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42202" y="4253249"/>
            <a:ext cx="972740" cy="731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9"/>
          <p:cNvSpPr txBox="1">
            <a:spLocks noChangeArrowheads="1"/>
          </p:cNvSpPr>
          <p:nvPr/>
        </p:nvSpPr>
        <p:spPr bwMode="auto">
          <a:xfrm>
            <a:off x="4269586" y="4785036"/>
            <a:ext cx="91797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r>
              <a:rPr lang="zh-CN" altLang="en-US" sz="900" b="1" dirty="0">
                <a:solidFill>
                  <a:srgbClr val="FF0000"/>
                </a:solidFill>
              </a:rPr>
              <a:t>分校端私有云</a:t>
            </a:r>
          </a:p>
        </p:txBody>
      </p:sp>
      <p:sp>
        <p:nvSpPr>
          <p:cNvPr id="20" name="左右箭头 19"/>
          <p:cNvSpPr/>
          <p:nvPr/>
        </p:nvSpPr>
        <p:spPr>
          <a:xfrm>
            <a:off x="5723532" y="3177658"/>
            <a:ext cx="360637" cy="202454"/>
          </a:xfrm>
          <a:prstGeom prst="leftRightArrow">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900" dirty="0">
              <a:solidFill>
                <a:srgbClr val="002060"/>
              </a:solidFill>
              <a:latin typeface="微软雅黑" pitchFamily="34" charset="-122"/>
              <a:ea typeface="微软雅黑" pitchFamily="34" charset="-122"/>
            </a:endParaRPr>
          </a:p>
        </p:txBody>
      </p:sp>
      <p:sp>
        <p:nvSpPr>
          <p:cNvPr id="21" name="左右箭头 20"/>
          <p:cNvSpPr/>
          <p:nvPr/>
        </p:nvSpPr>
        <p:spPr>
          <a:xfrm>
            <a:off x="3275857" y="3142690"/>
            <a:ext cx="360637" cy="202454"/>
          </a:xfrm>
          <a:prstGeom prst="leftRightArrow">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900" dirty="0">
              <a:solidFill>
                <a:srgbClr val="002060"/>
              </a:solidFill>
              <a:latin typeface="微软雅黑" pitchFamily="34" charset="-122"/>
              <a:ea typeface="微软雅黑" pitchFamily="34" charset="-122"/>
            </a:endParaRPr>
          </a:p>
        </p:txBody>
      </p:sp>
      <p:sp>
        <p:nvSpPr>
          <p:cNvPr id="22" name="左右箭头 21"/>
          <p:cNvSpPr/>
          <p:nvPr/>
        </p:nvSpPr>
        <p:spPr>
          <a:xfrm rot="5400000">
            <a:off x="4484723" y="2473469"/>
            <a:ext cx="399664" cy="143983"/>
          </a:xfrm>
          <a:prstGeom prst="leftRightArrow">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900" dirty="0">
              <a:solidFill>
                <a:srgbClr val="002060"/>
              </a:solidFill>
              <a:latin typeface="微软雅黑" pitchFamily="34" charset="-122"/>
              <a:ea typeface="微软雅黑" pitchFamily="34" charset="-122"/>
            </a:endParaRPr>
          </a:p>
        </p:txBody>
      </p:sp>
      <p:sp>
        <p:nvSpPr>
          <p:cNvPr id="23" name="左右箭头 22"/>
          <p:cNvSpPr/>
          <p:nvPr/>
        </p:nvSpPr>
        <p:spPr>
          <a:xfrm>
            <a:off x="3857620" y="4500576"/>
            <a:ext cx="360637" cy="202454"/>
          </a:xfrm>
          <a:prstGeom prst="leftRightArrow">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900" dirty="0">
              <a:solidFill>
                <a:srgbClr val="002060"/>
              </a:solidFill>
              <a:latin typeface="微软雅黑" pitchFamily="34" charset="-122"/>
              <a:ea typeface="微软雅黑" pitchFamily="34" charset="-122"/>
            </a:endParaRPr>
          </a:p>
        </p:txBody>
      </p:sp>
      <p:sp>
        <p:nvSpPr>
          <p:cNvPr id="24" name="左右箭头 23"/>
          <p:cNvSpPr/>
          <p:nvPr/>
        </p:nvSpPr>
        <p:spPr>
          <a:xfrm rot="5400000">
            <a:off x="4440202" y="3936904"/>
            <a:ext cx="480849" cy="151841"/>
          </a:xfrm>
          <a:prstGeom prst="leftRightArrow">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900" dirty="0">
              <a:solidFill>
                <a:srgbClr val="002060"/>
              </a:solidFill>
              <a:latin typeface="微软雅黑" pitchFamily="34" charset="-122"/>
              <a:ea typeface="微软雅黑" pitchFamily="34" charset="-122"/>
            </a:endParaRPr>
          </a:p>
        </p:txBody>
      </p:sp>
      <p:sp>
        <p:nvSpPr>
          <p:cNvPr id="26" name="左右箭头 25"/>
          <p:cNvSpPr/>
          <p:nvPr/>
        </p:nvSpPr>
        <p:spPr>
          <a:xfrm>
            <a:off x="5214942" y="4500576"/>
            <a:ext cx="360637" cy="202454"/>
          </a:xfrm>
          <a:prstGeom prst="leftRightArrow">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900" dirty="0">
              <a:solidFill>
                <a:srgbClr val="002060"/>
              </a:solidFill>
              <a:latin typeface="微软雅黑" pitchFamily="34" charset="-122"/>
              <a:ea typeface="微软雅黑" pitchFamily="34" charset="-122"/>
            </a:endParaRPr>
          </a:p>
        </p:txBody>
      </p:sp>
    </p:spTree>
    <p:extLst>
      <p:ext uri="{BB962C8B-B14F-4D97-AF65-F5344CB8AC3E}">
        <p14:creationId xmlns:p14="http://schemas.microsoft.com/office/powerpoint/2010/main" val="109899243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500"/>
                                        <p:tgtEl>
                                          <p:spTgt spid="11"/>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par>
                                <p:cTn id="29" presetID="14" presetClass="entr" presetSubtype="1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randombar(horizontal)">
                                      <p:cBhvr>
                                        <p:cTn id="31" dur="500"/>
                                        <p:tgtEl>
                                          <p:spTgt spid="13"/>
                                        </p:tgtEl>
                                      </p:cBhvr>
                                    </p:animEffect>
                                  </p:childTnLst>
                                </p:cTn>
                              </p:par>
                              <p:par>
                                <p:cTn id="32" presetID="14" presetClass="entr" presetSubtype="1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randombar(horizontal)">
                                      <p:cBhvr>
                                        <p:cTn id="34" dur="500"/>
                                        <p:tgtEl>
                                          <p:spTgt spid="14"/>
                                        </p:tgtEl>
                                      </p:cBhvr>
                                    </p:animEffect>
                                  </p:childTnLst>
                                </p:cTn>
                              </p:par>
                              <p:par>
                                <p:cTn id="35" presetID="14" presetClass="entr" presetSubtype="1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randombar(horizontal)">
                                      <p:cBhvr>
                                        <p:cTn id="37" dur="500"/>
                                        <p:tgtEl>
                                          <p:spTgt spid="15"/>
                                        </p:tgtEl>
                                      </p:cBhvr>
                                    </p:animEffect>
                                  </p:childTnLst>
                                </p:cTn>
                              </p:par>
                              <p:par>
                                <p:cTn id="38" presetID="14" presetClass="entr" presetSubtype="1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randombar(horizontal)">
                                      <p:cBhvr>
                                        <p:cTn id="40" dur="500"/>
                                        <p:tgtEl>
                                          <p:spTgt spid="1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randombar(horizontal)">
                                      <p:cBhvr>
                                        <p:cTn id="43" dur="500"/>
                                        <p:tgtEl>
                                          <p:spTgt spid="17"/>
                                        </p:tgtEl>
                                      </p:cBhvr>
                                    </p:animEffect>
                                  </p:childTnLst>
                                </p:cTn>
                              </p:par>
                              <p:par>
                                <p:cTn id="44" presetID="14" presetClass="entr" presetSubtype="1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randombar(horizontal)">
                                      <p:cBhvr>
                                        <p:cTn id="46" dur="500"/>
                                        <p:tgtEl>
                                          <p:spTgt spid="18"/>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randombar(horizontal)">
                                      <p:cBhvr>
                                        <p:cTn id="49" dur="500"/>
                                        <p:tgtEl>
                                          <p:spTgt spid="19"/>
                                        </p:tgtEl>
                                      </p:cBhvr>
                                    </p:animEffect>
                                  </p:childTnLst>
                                </p:cTn>
                              </p:par>
                              <p:par>
                                <p:cTn id="50" presetID="14" presetClass="entr" presetSubtype="1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randombar(horizontal)">
                                      <p:cBhvr>
                                        <p:cTn id="52" dur="500"/>
                                        <p:tgtEl>
                                          <p:spTgt spid="20"/>
                                        </p:tgtEl>
                                      </p:cBhvr>
                                    </p:animEffect>
                                  </p:childTnLst>
                                </p:cTn>
                              </p:par>
                              <p:par>
                                <p:cTn id="53" presetID="14" presetClass="entr" presetSubtype="10"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randombar(horizontal)">
                                      <p:cBhvr>
                                        <p:cTn id="55" dur="500"/>
                                        <p:tgtEl>
                                          <p:spTgt spid="21"/>
                                        </p:tgtEl>
                                      </p:cBhvr>
                                    </p:animEffect>
                                  </p:childTnLst>
                                </p:cTn>
                              </p:par>
                              <p:par>
                                <p:cTn id="56" presetID="14" presetClass="entr" presetSubtype="10" fill="hold"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randombar(horizontal)">
                                      <p:cBhvr>
                                        <p:cTn id="58" dur="500"/>
                                        <p:tgtEl>
                                          <p:spTgt spid="22"/>
                                        </p:tgtEl>
                                      </p:cBhvr>
                                    </p:animEffect>
                                  </p:childTnLst>
                                </p:cTn>
                              </p:par>
                              <p:par>
                                <p:cTn id="59" presetID="14" presetClass="entr" presetSubtype="10" fill="hold"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randombar(horizontal)">
                                      <p:cBhvr>
                                        <p:cTn id="61" dur="500"/>
                                        <p:tgtEl>
                                          <p:spTgt spid="23"/>
                                        </p:tgtEl>
                                      </p:cBhvr>
                                    </p:animEffect>
                                  </p:childTnLst>
                                </p:cTn>
                              </p:par>
                              <p:par>
                                <p:cTn id="62" presetID="14" presetClass="entr" presetSubtype="10" fill="hold"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randombar(horizontal)">
                                      <p:cBhvr>
                                        <p:cTn id="64" dur="500"/>
                                        <p:tgtEl>
                                          <p:spTgt spid="24"/>
                                        </p:tgtEl>
                                      </p:cBhvr>
                                    </p:animEffect>
                                  </p:childTnLst>
                                </p:cTn>
                              </p:par>
                              <p:par>
                                <p:cTn id="65" presetID="14" presetClass="entr" presetSubtype="10" fill="hold"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randombar(horizontal)">
                                      <p:cBhvr>
                                        <p:cTn id="6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animBg="1"/>
      <p:bldP spid="11" grpId="0" animBg="1"/>
      <p:bldP spid="12" grpId="0" animBg="1"/>
      <p:bldP spid="17" grpId="0"/>
      <p:bldP spid="19"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583569" y="328112"/>
            <a:ext cx="4134955" cy="476846"/>
          </a:xfrm>
        </p:spPr>
        <p:txBody>
          <a:bodyPr>
            <a:noAutofit/>
          </a:bodyPr>
          <a:lstStyle/>
          <a:p>
            <a:r>
              <a:rPr lang="zh-CN" altLang="en-US" sz="1600" b="0" dirty="0" smtClean="0">
                <a:latin typeface="黑体" pitchFamily="49" charset="-122"/>
                <a:ea typeface="黑体" pitchFamily="49" charset="-122"/>
              </a:rPr>
              <a:t>三、创新建设思路</a:t>
            </a:r>
            <a:r>
              <a:rPr lang="en-US" altLang="zh-CN" sz="1600" b="0" dirty="0" smtClean="0">
                <a:latin typeface="黑体" pitchFamily="49" charset="-122"/>
                <a:ea typeface="黑体" pitchFamily="49" charset="-122"/>
              </a:rPr>
              <a:t/>
            </a:r>
            <a:br>
              <a:rPr lang="en-US" altLang="zh-CN" sz="1600" b="0" dirty="0" smtClean="0">
                <a:latin typeface="黑体" pitchFamily="49" charset="-122"/>
                <a:ea typeface="黑体" pitchFamily="49" charset="-122"/>
              </a:rPr>
            </a:br>
            <a:r>
              <a:rPr lang="zh-CN" altLang="en-US" sz="1400" dirty="0" smtClean="0">
                <a:latin typeface="黑体" pitchFamily="49" charset="-122"/>
                <a:ea typeface="黑体" pitchFamily="49" charset="-122"/>
              </a:rPr>
              <a:t>（十）创新校园云</a:t>
            </a:r>
            <a:endParaRPr lang="zh-CN" altLang="en-US" sz="1400" b="0" dirty="0">
              <a:latin typeface="微软雅黑" panose="020B0503020204020204" pitchFamily="34" charset="-122"/>
              <a:ea typeface="微软雅黑" panose="020B0503020204020204" pitchFamily="34" charset="-122"/>
            </a:endParaRPr>
          </a:p>
        </p:txBody>
      </p:sp>
      <p:sp>
        <p:nvSpPr>
          <p:cNvPr id="3" name="圆角矩形 2"/>
          <p:cNvSpPr/>
          <p:nvPr/>
        </p:nvSpPr>
        <p:spPr>
          <a:xfrm>
            <a:off x="5433506" y="919170"/>
            <a:ext cx="2106234" cy="4032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350" b="1" dirty="0" smtClean="0">
                <a:latin typeface="微软雅黑" panose="020B0503020204020204" pitchFamily="34" charset="-122"/>
                <a:ea typeface="微软雅黑" panose="020B0503020204020204" pitchFamily="34" charset="-122"/>
              </a:rPr>
              <a:t>实施云安全建设</a:t>
            </a:r>
            <a:endParaRPr lang="zh-CN" altLang="en-US" sz="1350" b="1" dirty="0">
              <a:latin typeface="微软雅黑" panose="020B0503020204020204" pitchFamily="34" charset="-122"/>
              <a:ea typeface="微软雅黑" panose="020B0503020204020204" pitchFamily="34" charset="-122"/>
            </a:endParaRPr>
          </a:p>
        </p:txBody>
      </p:sp>
      <p:grpSp>
        <p:nvGrpSpPr>
          <p:cNvPr id="5" name="Group 248"/>
          <p:cNvGrpSpPr>
            <a:grpSpLocks/>
          </p:cNvGrpSpPr>
          <p:nvPr/>
        </p:nvGrpSpPr>
        <p:grpSpPr bwMode="auto">
          <a:xfrm>
            <a:off x="3334033" y="3585585"/>
            <a:ext cx="1199060" cy="914841"/>
            <a:chOff x="708" y="3373"/>
            <a:chExt cx="1858" cy="1225"/>
          </a:xfrm>
        </p:grpSpPr>
        <p:grpSp>
          <p:nvGrpSpPr>
            <p:cNvPr id="6" name="Group 249"/>
            <p:cNvGrpSpPr>
              <a:grpSpLocks noChangeAspect="1"/>
            </p:cNvGrpSpPr>
            <p:nvPr/>
          </p:nvGrpSpPr>
          <p:grpSpPr bwMode="auto">
            <a:xfrm>
              <a:off x="1389" y="3564"/>
              <a:ext cx="496" cy="798"/>
              <a:chOff x="2462" y="1202"/>
              <a:chExt cx="834" cy="1344"/>
            </a:xfrm>
          </p:grpSpPr>
          <p:sp>
            <p:nvSpPr>
              <p:cNvPr id="100" name="AutoShape 250"/>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01" name="AutoShape 251"/>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02" name="AutoShape 252"/>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 name="Group 253"/>
            <p:cNvGrpSpPr>
              <a:grpSpLocks noChangeAspect="1"/>
            </p:cNvGrpSpPr>
            <p:nvPr/>
          </p:nvGrpSpPr>
          <p:grpSpPr bwMode="auto">
            <a:xfrm>
              <a:off x="1616" y="3603"/>
              <a:ext cx="496" cy="798"/>
              <a:chOff x="2462" y="1202"/>
              <a:chExt cx="834" cy="1344"/>
            </a:xfrm>
          </p:grpSpPr>
          <p:sp>
            <p:nvSpPr>
              <p:cNvPr id="97" name="AutoShape 254"/>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98" name="AutoShape 255"/>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99" name="AutoShape 256"/>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8" name="Group 257"/>
            <p:cNvGrpSpPr>
              <a:grpSpLocks noChangeAspect="1"/>
            </p:cNvGrpSpPr>
            <p:nvPr/>
          </p:nvGrpSpPr>
          <p:grpSpPr bwMode="auto">
            <a:xfrm>
              <a:off x="1843" y="3643"/>
              <a:ext cx="496" cy="798"/>
              <a:chOff x="2462" y="1202"/>
              <a:chExt cx="834" cy="1344"/>
            </a:xfrm>
          </p:grpSpPr>
          <p:sp>
            <p:nvSpPr>
              <p:cNvPr id="94" name="AutoShape 258"/>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95" name="AutoShape 259"/>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96" name="AutoShape 260"/>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0" name="Group 261"/>
            <p:cNvGrpSpPr>
              <a:grpSpLocks noChangeAspect="1"/>
            </p:cNvGrpSpPr>
            <p:nvPr/>
          </p:nvGrpSpPr>
          <p:grpSpPr bwMode="auto">
            <a:xfrm>
              <a:off x="2070" y="3682"/>
              <a:ext cx="496" cy="798"/>
              <a:chOff x="2462" y="1202"/>
              <a:chExt cx="834" cy="1344"/>
            </a:xfrm>
          </p:grpSpPr>
          <p:sp>
            <p:nvSpPr>
              <p:cNvPr id="91" name="AutoShape 262"/>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92" name="AutoShape 263"/>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93" name="AutoShape 264"/>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 name="Group 265"/>
            <p:cNvGrpSpPr>
              <a:grpSpLocks noChangeAspect="1"/>
            </p:cNvGrpSpPr>
            <p:nvPr/>
          </p:nvGrpSpPr>
          <p:grpSpPr bwMode="auto">
            <a:xfrm>
              <a:off x="1162" y="3603"/>
              <a:ext cx="496" cy="798"/>
              <a:chOff x="2462" y="1202"/>
              <a:chExt cx="834" cy="1344"/>
            </a:xfrm>
          </p:grpSpPr>
          <p:sp>
            <p:nvSpPr>
              <p:cNvPr id="88" name="AutoShape 266"/>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9" name="AutoShape 267"/>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90" name="AutoShape 268"/>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2" name="Group 269"/>
            <p:cNvGrpSpPr>
              <a:grpSpLocks noChangeAspect="1"/>
            </p:cNvGrpSpPr>
            <p:nvPr/>
          </p:nvGrpSpPr>
          <p:grpSpPr bwMode="auto">
            <a:xfrm>
              <a:off x="1389" y="3642"/>
              <a:ext cx="496" cy="798"/>
              <a:chOff x="2462" y="1202"/>
              <a:chExt cx="834" cy="1344"/>
            </a:xfrm>
          </p:grpSpPr>
          <p:sp>
            <p:nvSpPr>
              <p:cNvPr id="85" name="AutoShape 270"/>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6" name="AutoShape 271"/>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7" name="AutoShape 272"/>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3" name="Group 273"/>
            <p:cNvGrpSpPr>
              <a:grpSpLocks noChangeAspect="1"/>
            </p:cNvGrpSpPr>
            <p:nvPr/>
          </p:nvGrpSpPr>
          <p:grpSpPr bwMode="auto">
            <a:xfrm>
              <a:off x="1616" y="3682"/>
              <a:ext cx="496" cy="798"/>
              <a:chOff x="2462" y="1202"/>
              <a:chExt cx="834" cy="1344"/>
            </a:xfrm>
          </p:grpSpPr>
          <p:sp>
            <p:nvSpPr>
              <p:cNvPr id="82" name="AutoShape 274"/>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3" name="AutoShape 275"/>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4" name="AutoShape 276"/>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4" name="Group 277"/>
            <p:cNvGrpSpPr>
              <a:grpSpLocks noChangeAspect="1"/>
            </p:cNvGrpSpPr>
            <p:nvPr/>
          </p:nvGrpSpPr>
          <p:grpSpPr bwMode="auto">
            <a:xfrm>
              <a:off x="1843" y="3721"/>
              <a:ext cx="496" cy="798"/>
              <a:chOff x="2462" y="1202"/>
              <a:chExt cx="834" cy="1344"/>
            </a:xfrm>
          </p:grpSpPr>
          <p:sp>
            <p:nvSpPr>
              <p:cNvPr id="79" name="AutoShape 278"/>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0" name="AutoShape 279"/>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1" name="AutoShape 280"/>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5" name="Group 281"/>
            <p:cNvGrpSpPr>
              <a:grpSpLocks noChangeAspect="1"/>
            </p:cNvGrpSpPr>
            <p:nvPr/>
          </p:nvGrpSpPr>
          <p:grpSpPr bwMode="auto">
            <a:xfrm>
              <a:off x="935" y="3643"/>
              <a:ext cx="496" cy="798"/>
              <a:chOff x="2462" y="1202"/>
              <a:chExt cx="834" cy="1344"/>
            </a:xfrm>
          </p:grpSpPr>
          <p:sp>
            <p:nvSpPr>
              <p:cNvPr id="76" name="AutoShape 282"/>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7" name="AutoShape 283"/>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8" name="AutoShape 284"/>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6" name="Group 285"/>
            <p:cNvGrpSpPr>
              <a:grpSpLocks noChangeAspect="1"/>
            </p:cNvGrpSpPr>
            <p:nvPr/>
          </p:nvGrpSpPr>
          <p:grpSpPr bwMode="auto">
            <a:xfrm>
              <a:off x="1162" y="3682"/>
              <a:ext cx="496" cy="798"/>
              <a:chOff x="2462" y="1202"/>
              <a:chExt cx="834" cy="1344"/>
            </a:xfrm>
          </p:grpSpPr>
          <p:sp>
            <p:nvSpPr>
              <p:cNvPr id="73" name="AutoShape 286"/>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4" name="AutoShape 287"/>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5" name="AutoShape 288"/>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7" name="Group 289"/>
            <p:cNvGrpSpPr>
              <a:grpSpLocks noChangeAspect="1"/>
            </p:cNvGrpSpPr>
            <p:nvPr/>
          </p:nvGrpSpPr>
          <p:grpSpPr bwMode="auto">
            <a:xfrm>
              <a:off x="1389" y="3722"/>
              <a:ext cx="496" cy="798"/>
              <a:chOff x="2462" y="1202"/>
              <a:chExt cx="834" cy="1344"/>
            </a:xfrm>
          </p:grpSpPr>
          <p:sp>
            <p:nvSpPr>
              <p:cNvPr id="70" name="AutoShape 290"/>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1" name="AutoShape 291"/>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2" name="AutoShape 292"/>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8" name="Group 293"/>
            <p:cNvGrpSpPr>
              <a:grpSpLocks noChangeAspect="1"/>
            </p:cNvGrpSpPr>
            <p:nvPr/>
          </p:nvGrpSpPr>
          <p:grpSpPr bwMode="auto">
            <a:xfrm>
              <a:off x="1616" y="3761"/>
              <a:ext cx="496" cy="798"/>
              <a:chOff x="2462" y="1202"/>
              <a:chExt cx="834" cy="1344"/>
            </a:xfrm>
          </p:grpSpPr>
          <p:sp>
            <p:nvSpPr>
              <p:cNvPr id="67" name="AutoShape 294"/>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8" name="AutoShape 295"/>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9" name="AutoShape 296"/>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9" name="Group 297"/>
            <p:cNvGrpSpPr>
              <a:grpSpLocks noChangeAspect="1"/>
            </p:cNvGrpSpPr>
            <p:nvPr/>
          </p:nvGrpSpPr>
          <p:grpSpPr bwMode="auto">
            <a:xfrm>
              <a:off x="708" y="3682"/>
              <a:ext cx="496" cy="798"/>
              <a:chOff x="2462" y="1202"/>
              <a:chExt cx="834" cy="1344"/>
            </a:xfrm>
          </p:grpSpPr>
          <p:sp>
            <p:nvSpPr>
              <p:cNvPr id="64" name="AutoShape 298"/>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5" name="AutoShape 299"/>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6" name="AutoShape 300"/>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0" name="Group 301"/>
            <p:cNvGrpSpPr>
              <a:grpSpLocks noChangeAspect="1"/>
            </p:cNvGrpSpPr>
            <p:nvPr/>
          </p:nvGrpSpPr>
          <p:grpSpPr bwMode="auto">
            <a:xfrm>
              <a:off x="935" y="3721"/>
              <a:ext cx="496" cy="798"/>
              <a:chOff x="2462" y="1202"/>
              <a:chExt cx="834" cy="1344"/>
            </a:xfrm>
          </p:grpSpPr>
          <p:sp>
            <p:nvSpPr>
              <p:cNvPr id="61" name="AutoShape 302"/>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2" name="AutoShape 303"/>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3" name="AutoShape 304"/>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 name="Group 305"/>
            <p:cNvGrpSpPr>
              <a:grpSpLocks noChangeAspect="1"/>
            </p:cNvGrpSpPr>
            <p:nvPr/>
          </p:nvGrpSpPr>
          <p:grpSpPr bwMode="auto">
            <a:xfrm>
              <a:off x="1162" y="3761"/>
              <a:ext cx="496" cy="798"/>
              <a:chOff x="2462" y="1202"/>
              <a:chExt cx="834" cy="1344"/>
            </a:xfrm>
          </p:grpSpPr>
          <p:sp>
            <p:nvSpPr>
              <p:cNvPr id="58" name="AutoShape 306"/>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9" name="AutoShape 307"/>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0" name="AutoShape 308"/>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2" name="Group 309"/>
            <p:cNvGrpSpPr>
              <a:grpSpLocks noChangeAspect="1"/>
            </p:cNvGrpSpPr>
            <p:nvPr/>
          </p:nvGrpSpPr>
          <p:grpSpPr bwMode="auto">
            <a:xfrm>
              <a:off x="1389" y="3800"/>
              <a:ext cx="496" cy="798"/>
              <a:chOff x="2462" y="1202"/>
              <a:chExt cx="834" cy="1344"/>
            </a:xfrm>
          </p:grpSpPr>
          <p:sp>
            <p:nvSpPr>
              <p:cNvPr id="55" name="AutoShape 310"/>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6" name="AutoShape 311"/>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7" name="AutoShape 312"/>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3" name="Group 313"/>
            <p:cNvGrpSpPr>
              <a:grpSpLocks noChangeAspect="1"/>
            </p:cNvGrpSpPr>
            <p:nvPr/>
          </p:nvGrpSpPr>
          <p:grpSpPr bwMode="auto">
            <a:xfrm>
              <a:off x="1843" y="3373"/>
              <a:ext cx="496" cy="798"/>
              <a:chOff x="2462" y="1202"/>
              <a:chExt cx="834" cy="1344"/>
            </a:xfrm>
          </p:grpSpPr>
          <p:sp>
            <p:nvSpPr>
              <p:cNvPr id="52" name="AutoShape 314"/>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3" name="AutoShape 315"/>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4" name="AutoShape 316"/>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4" name="Group 317"/>
            <p:cNvGrpSpPr>
              <a:grpSpLocks noChangeAspect="1"/>
            </p:cNvGrpSpPr>
            <p:nvPr/>
          </p:nvGrpSpPr>
          <p:grpSpPr bwMode="auto">
            <a:xfrm>
              <a:off x="2070" y="3412"/>
              <a:ext cx="496" cy="798"/>
              <a:chOff x="2462" y="1202"/>
              <a:chExt cx="834" cy="1344"/>
            </a:xfrm>
          </p:grpSpPr>
          <p:sp>
            <p:nvSpPr>
              <p:cNvPr id="49" name="AutoShape 318"/>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0" name="AutoShape 319"/>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1" name="AutoShape 320"/>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5" name="Group 321"/>
            <p:cNvGrpSpPr>
              <a:grpSpLocks noChangeAspect="1"/>
            </p:cNvGrpSpPr>
            <p:nvPr/>
          </p:nvGrpSpPr>
          <p:grpSpPr bwMode="auto">
            <a:xfrm>
              <a:off x="1616" y="3412"/>
              <a:ext cx="496" cy="798"/>
              <a:chOff x="2462" y="1202"/>
              <a:chExt cx="834" cy="1344"/>
            </a:xfrm>
          </p:grpSpPr>
          <p:sp>
            <p:nvSpPr>
              <p:cNvPr id="46" name="AutoShape 322"/>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7" name="AutoShape 323"/>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8" name="AutoShape 324"/>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6" name="Group 325"/>
            <p:cNvGrpSpPr>
              <a:grpSpLocks noChangeAspect="1"/>
            </p:cNvGrpSpPr>
            <p:nvPr/>
          </p:nvGrpSpPr>
          <p:grpSpPr bwMode="auto">
            <a:xfrm>
              <a:off x="1843" y="3451"/>
              <a:ext cx="496" cy="798"/>
              <a:chOff x="2462" y="1202"/>
              <a:chExt cx="834" cy="1344"/>
            </a:xfrm>
          </p:grpSpPr>
          <p:sp>
            <p:nvSpPr>
              <p:cNvPr id="43" name="AutoShape 326"/>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4" name="AutoShape 327"/>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5" name="AutoShape 328"/>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7" name="Group 329"/>
            <p:cNvGrpSpPr>
              <a:grpSpLocks noChangeAspect="1"/>
            </p:cNvGrpSpPr>
            <p:nvPr/>
          </p:nvGrpSpPr>
          <p:grpSpPr bwMode="auto">
            <a:xfrm>
              <a:off x="1389" y="3452"/>
              <a:ext cx="496" cy="798"/>
              <a:chOff x="2462" y="1202"/>
              <a:chExt cx="834" cy="1344"/>
            </a:xfrm>
          </p:grpSpPr>
          <p:sp>
            <p:nvSpPr>
              <p:cNvPr id="40" name="AutoShape 330"/>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1" name="AutoShape 331"/>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2" name="AutoShape 332"/>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8" name="Group 333"/>
            <p:cNvGrpSpPr>
              <a:grpSpLocks noChangeAspect="1"/>
            </p:cNvGrpSpPr>
            <p:nvPr/>
          </p:nvGrpSpPr>
          <p:grpSpPr bwMode="auto">
            <a:xfrm>
              <a:off x="1616" y="3491"/>
              <a:ext cx="496" cy="798"/>
              <a:chOff x="2462" y="1202"/>
              <a:chExt cx="834" cy="1344"/>
            </a:xfrm>
          </p:grpSpPr>
          <p:sp>
            <p:nvSpPr>
              <p:cNvPr id="37" name="AutoShape 334"/>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8" name="AutoShape 335"/>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9" name="AutoShape 336"/>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9" name="Group 337"/>
            <p:cNvGrpSpPr>
              <a:grpSpLocks noChangeAspect="1"/>
            </p:cNvGrpSpPr>
            <p:nvPr/>
          </p:nvGrpSpPr>
          <p:grpSpPr bwMode="auto">
            <a:xfrm>
              <a:off x="1162" y="3491"/>
              <a:ext cx="496" cy="798"/>
              <a:chOff x="2462" y="1202"/>
              <a:chExt cx="834" cy="1344"/>
            </a:xfrm>
          </p:grpSpPr>
          <p:sp>
            <p:nvSpPr>
              <p:cNvPr id="34" name="AutoShape 338"/>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5" name="AutoShape 339"/>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6" name="AutoShape 340"/>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0" name="Group 341"/>
            <p:cNvGrpSpPr>
              <a:grpSpLocks noChangeAspect="1"/>
            </p:cNvGrpSpPr>
            <p:nvPr/>
          </p:nvGrpSpPr>
          <p:grpSpPr bwMode="auto">
            <a:xfrm>
              <a:off x="1389" y="3530"/>
              <a:ext cx="496" cy="798"/>
              <a:chOff x="2462" y="1202"/>
              <a:chExt cx="834" cy="1344"/>
            </a:xfrm>
          </p:grpSpPr>
          <p:sp>
            <p:nvSpPr>
              <p:cNvPr id="31" name="AutoShape 342"/>
              <p:cNvSpPr>
                <a:spLocks noChangeAspect="1" noChangeArrowheads="1"/>
              </p:cNvSpPr>
              <p:nvPr/>
            </p:nvSpPr>
            <p:spPr bwMode="auto">
              <a:xfrm>
                <a:off x="2500" y="1202"/>
                <a:ext cx="754" cy="1344"/>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2" name="AutoShape 343"/>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3" name="AutoShape 344"/>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grpSp>
        <p:nvGrpSpPr>
          <p:cNvPr id="103" name="Group 345"/>
          <p:cNvGrpSpPr>
            <a:grpSpLocks/>
          </p:cNvGrpSpPr>
          <p:nvPr/>
        </p:nvGrpSpPr>
        <p:grpSpPr bwMode="auto">
          <a:xfrm>
            <a:off x="1980034" y="3092064"/>
            <a:ext cx="1197868" cy="914460"/>
            <a:chOff x="1345" y="3058"/>
            <a:chExt cx="1858" cy="1228"/>
          </a:xfrm>
        </p:grpSpPr>
        <p:grpSp>
          <p:nvGrpSpPr>
            <p:cNvPr id="104" name="Group 346"/>
            <p:cNvGrpSpPr>
              <a:grpSpLocks noChangeAspect="1"/>
            </p:cNvGrpSpPr>
            <p:nvPr/>
          </p:nvGrpSpPr>
          <p:grpSpPr bwMode="auto">
            <a:xfrm>
              <a:off x="2026" y="3328"/>
              <a:ext cx="496" cy="801"/>
              <a:chOff x="3573" y="1201"/>
              <a:chExt cx="834" cy="1349"/>
            </a:xfrm>
          </p:grpSpPr>
          <p:sp>
            <p:nvSpPr>
              <p:cNvPr id="197" name="AutoShape 347"/>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98" name="AutoShape 348"/>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99" name="AutoShape 349"/>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05" name="Group 350"/>
            <p:cNvGrpSpPr>
              <a:grpSpLocks noChangeAspect="1"/>
            </p:cNvGrpSpPr>
            <p:nvPr/>
          </p:nvGrpSpPr>
          <p:grpSpPr bwMode="auto">
            <a:xfrm>
              <a:off x="2253" y="3367"/>
              <a:ext cx="496" cy="801"/>
              <a:chOff x="3573" y="1201"/>
              <a:chExt cx="834" cy="1349"/>
            </a:xfrm>
          </p:grpSpPr>
          <p:sp>
            <p:nvSpPr>
              <p:cNvPr id="194" name="AutoShape 351"/>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95" name="AutoShape 352"/>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96" name="AutoShape 353"/>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06" name="Group 354"/>
            <p:cNvGrpSpPr>
              <a:grpSpLocks noChangeAspect="1"/>
            </p:cNvGrpSpPr>
            <p:nvPr/>
          </p:nvGrpSpPr>
          <p:grpSpPr bwMode="auto">
            <a:xfrm>
              <a:off x="1799" y="3367"/>
              <a:ext cx="496" cy="801"/>
              <a:chOff x="3573" y="1201"/>
              <a:chExt cx="834" cy="1349"/>
            </a:xfrm>
          </p:grpSpPr>
          <p:sp>
            <p:nvSpPr>
              <p:cNvPr id="191" name="AutoShape 355"/>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92" name="AutoShape 356"/>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93" name="AutoShape 357"/>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07" name="Group 358"/>
            <p:cNvGrpSpPr>
              <a:grpSpLocks noChangeAspect="1"/>
            </p:cNvGrpSpPr>
            <p:nvPr/>
          </p:nvGrpSpPr>
          <p:grpSpPr bwMode="auto">
            <a:xfrm>
              <a:off x="2026" y="3406"/>
              <a:ext cx="496" cy="801"/>
              <a:chOff x="3573" y="1201"/>
              <a:chExt cx="834" cy="1349"/>
            </a:xfrm>
          </p:grpSpPr>
          <p:sp>
            <p:nvSpPr>
              <p:cNvPr id="188" name="AutoShape 359"/>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89" name="AutoShape 360"/>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90" name="AutoShape 361"/>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08" name="Group 362"/>
            <p:cNvGrpSpPr>
              <a:grpSpLocks noChangeAspect="1"/>
            </p:cNvGrpSpPr>
            <p:nvPr/>
          </p:nvGrpSpPr>
          <p:grpSpPr bwMode="auto">
            <a:xfrm>
              <a:off x="1572" y="3407"/>
              <a:ext cx="496" cy="801"/>
              <a:chOff x="3573" y="1201"/>
              <a:chExt cx="834" cy="1349"/>
            </a:xfrm>
          </p:grpSpPr>
          <p:sp>
            <p:nvSpPr>
              <p:cNvPr id="185" name="AutoShape 363"/>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86" name="AutoShape 364"/>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87" name="AutoShape 365"/>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09" name="Group 366"/>
            <p:cNvGrpSpPr>
              <a:grpSpLocks noChangeAspect="1"/>
            </p:cNvGrpSpPr>
            <p:nvPr/>
          </p:nvGrpSpPr>
          <p:grpSpPr bwMode="auto">
            <a:xfrm>
              <a:off x="1799" y="3446"/>
              <a:ext cx="496" cy="801"/>
              <a:chOff x="3573" y="1201"/>
              <a:chExt cx="834" cy="1349"/>
            </a:xfrm>
          </p:grpSpPr>
          <p:sp>
            <p:nvSpPr>
              <p:cNvPr id="182" name="AutoShape 367"/>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83" name="AutoShape 368"/>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84" name="AutoShape 369"/>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0" name="Group 370"/>
            <p:cNvGrpSpPr>
              <a:grpSpLocks noChangeAspect="1"/>
            </p:cNvGrpSpPr>
            <p:nvPr/>
          </p:nvGrpSpPr>
          <p:grpSpPr bwMode="auto">
            <a:xfrm>
              <a:off x="1345" y="3446"/>
              <a:ext cx="496" cy="801"/>
              <a:chOff x="3573" y="1201"/>
              <a:chExt cx="834" cy="1349"/>
            </a:xfrm>
          </p:grpSpPr>
          <p:sp>
            <p:nvSpPr>
              <p:cNvPr id="179" name="AutoShape 371"/>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80" name="AutoShape 372"/>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81" name="AutoShape 373"/>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1" name="Group 374"/>
            <p:cNvGrpSpPr>
              <a:grpSpLocks noChangeAspect="1"/>
            </p:cNvGrpSpPr>
            <p:nvPr/>
          </p:nvGrpSpPr>
          <p:grpSpPr bwMode="auto">
            <a:xfrm>
              <a:off x="1572" y="3485"/>
              <a:ext cx="496" cy="801"/>
              <a:chOff x="3573" y="1201"/>
              <a:chExt cx="834" cy="1349"/>
            </a:xfrm>
          </p:grpSpPr>
          <p:sp>
            <p:nvSpPr>
              <p:cNvPr id="176" name="AutoShape 375"/>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77" name="AutoShape 376"/>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78" name="AutoShape 377"/>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2" name="Group 378"/>
            <p:cNvGrpSpPr>
              <a:grpSpLocks noChangeAspect="1"/>
            </p:cNvGrpSpPr>
            <p:nvPr/>
          </p:nvGrpSpPr>
          <p:grpSpPr bwMode="auto">
            <a:xfrm>
              <a:off x="2026" y="3058"/>
              <a:ext cx="496" cy="801"/>
              <a:chOff x="3573" y="1201"/>
              <a:chExt cx="834" cy="1349"/>
            </a:xfrm>
          </p:grpSpPr>
          <p:sp>
            <p:nvSpPr>
              <p:cNvPr id="173" name="AutoShape 379"/>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74" name="AutoShape 380"/>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75" name="AutoShape 381"/>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3" name="Group 382"/>
            <p:cNvGrpSpPr>
              <a:grpSpLocks noChangeAspect="1"/>
            </p:cNvGrpSpPr>
            <p:nvPr/>
          </p:nvGrpSpPr>
          <p:grpSpPr bwMode="auto">
            <a:xfrm>
              <a:off x="2253" y="3097"/>
              <a:ext cx="496" cy="801"/>
              <a:chOff x="3573" y="1201"/>
              <a:chExt cx="834" cy="1349"/>
            </a:xfrm>
          </p:grpSpPr>
          <p:sp>
            <p:nvSpPr>
              <p:cNvPr id="170" name="AutoShape 383"/>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71" name="AutoShape 384"/>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72" name="AutoShape 385"/>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4" name="Group 386"/>
            <p:cNvGrpSpPr>
              <a:grpSpLocks noChangeAspect="1"/>
            </p:cNvGrpSpPr>
            <p:nvPr/>
          </p:nvGrpSpPr>
          <p:grpSpPr bwMode="auto">
            <a:xfrm>
              <a:off x="2480" y="3137"/>
              <a:ext cx="496" cy="801"/>
              <a:chOff x="3573" y="1201"/>
              <a:chExt cx="834" cy="1349"/>
            </a:xfrm>
          </p:grpSpPr>
          <p:sp>
            <p:nvSpPr>
              <p:cNvPr id="167" name="AutoShape 387"/>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68" name="AutoShape 388"/>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69" name="AutoShape 389"/>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5" name="Group 390"/>
            <p:cNvGrpSpPr>
              <a:grpSpLocks noChangeAspect="1"/>
            </p:cNvGrpSpPr>
            <p:nvPr/>
          </p:nvGrpSpPr>
          <p:grpSpPr bwMode="auto">
            <a:xfrm>
              <a:off x="2707" y="3176"/>
              <a:ext cx="496" cy="801"/>
              <a:chOff x="3573" y="1201"/>
              <a:chExt cx="834" cy="1349"/>
            </a:xfrm>
          </p:grpSpPr>
          <p:sp>
            <p:nvSpPr>
              <p:cNvPr id="164" name="AutoShape 391"/>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65" name="AutoShape 392"/>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66" name="AutoShape 393"/>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6" name="Group 394"/>
            <p:cNvGrpSpPr>
              <a:grpSpLocks noChangeAspect="1"/>
            </p:cNvGrpSpPr>
            <p:nvPr/>
          </p:nvGrpSpPr>
          <p:grpSpPr bwMode="auto">
            <a:xfrm>
              <a:off x="1799" y="3097"/>
              <a:ext cx="496" cy="801"/>
              <a:chOff x="3573" y="1201"/>
              <a:chExt cx="834" cy="1349"/>
            </a:xfrm>
          </p:grpSpPr>
          <p:sp>
            <p:nvSpPr>
              <p:cNvPr id="161" name="AutoShape 395"/>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62" name="AutoShape 396"/>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63" name="AutoShape 397"/>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7" name="Group 398"/>
            <p:cNvGrpSpPr>
              <a:grpSpLocks noChangeAspect="1"/>
            </p:cNvGrpSpPr>
            <p:nvPr/>
          </p:nvGrpSpPr>
          <p:grpSpPr bwMode="auto">
            <a:xfrm>
              <a:off x="2026" y="3136"/>
              <a:ext cx="496" cy="801"/>
              <a:chOff x="3573" y="1201"/>
              <a:chExt cx="834" cy="1349"/>
            </a:xfrm>
          </p:grpSpPr>
          <p:sp>
            <p:nvSpPr>
              <p:cNvPr id="158" name="AutoShape 399"/>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59" name="AutoShape 400"/>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60" name="AutoShape 401"/>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8" name="Group 402"/>
            <p:cNvGrpSpPr>
              <a:grpSpLocks noChangeAspect="1"/>
            </p:cNvGrpSpPr>
            <p:nvPr/>
          </p:nvGrpSpPr>
          <p:grpSpPr bwMode="auto">
            <a:xfrm>
              <a:off x="2253" y="3176"/>
              <a:ext cx="496" cy="801"/>
              <a:chOff x="3573" y="1201"/>
              <a:chExt cx="834" cy="1349"/>
            </a:xfrm>
          </p:grpSpPr>
          <p:sp>
            <p:nvSpPr>
              <p:cNvPr id="155" name="AutoShape 403"/>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56" name="AutoShape 404"/>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57" name="AutoShape 405"/>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19" name="Group 406"/>
            <p:cNvGrpSpPr>
              <a:grpSpLocks noChangeAspect="1"/>
            </p:cNvGrpSpPr>
            <p:nvPr/>
          </p:nvGrpSpPr>
          <p:grpSpPr bwMode="auto">
            <a:xfrm>
              <a:off x="2480" y="3215"/>
              <a:ext cx="496" cy="801"/>
              <a:chOff x="3573" y="1201"/>
              <a:chExt cx="834" cy="1349"/>
            </a:xfrm>
          </p:grpSpPr>
          <p:sp>
            <p:nvSpPr>
              <p:cNvPr id="152" name="AutoShape 407"/>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53" name="AutoShape 408"/>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54" name="AutoShape 409"/>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20" name="Group 410"/>
            <p:cNvGrpSpPr>
              <a:grpSpLocks noChangeAspect="1"/>
            </p:cNvGrpSpPr>
            <p:nvPr/>
          </p:nvGrpSpPr>
          <p:grpSpPr bwMode="auto">
            <a:xfrm>
              <a:off x="1572" y="3137"/>
              <a:ext cx="496" cy="801"/>
              <a:chOff x="3573" y="1201"/>
              <a:chExt cx="834" cy="1349"/>
            </a:xfrm>
          </p:grpSpPr>
          <p:sp>
            <p:nvSpPr>
              <p:cNvPr id="149" name="AutoShape 411"/>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50" name="AutoShape 412"/>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51" name="AutoShape 413"/>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21" name="Group 414"/>
            <p:cNvGrpSpPr>
              <a:grpSpLocks noChangeAspect="1"/>
            </p:cNvGrpSpPr>
            <p:nvPr/>
          </p:nvGrpSpPr>
          <p:grpSpPr bwMode="auto">
            <a:xfrm>
              <a:off x="1799" y="3176"/>
              <a:ext cx="496" cy="801"/>
              <a:chOff x="3573" y="1201"/>
              <a:chExt cx="834" cy="1349"/>
            </a:xfrm>
          </p:grpSpPr>
          <p:sp>
            <p:nvSpPr>
              <p:cNvPr id="146" name="AutoShape 415"/>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47" name="AutoShape 416"/>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48" name="AutoShape 417"/>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22" name="Group 418"/>
            <p:cNvGrpSpPr>
              <a:grpSpLocks noChangeAspect="1"/>
            </p:cNvGrpSpPr>
            <p:nvPr/>
          </p:nvGrpSpPr>
          <p:grpSpPr bwMode="auto">
            <a:xfrm>
              <a:off x="2026" y="3216"/>
              <a:ext cx="496" cy="801"/>
              <a:chOff x="3573" y="1201"/>
              <a:chExt cx="834" cy="1349"/>
            </a:xfrm>
          </p:grpSpPr>
          <p:sp>
            <p:nvSpPr>
              <p:cNvPr id="143" name="AutoShape 419"/>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44" name="AutoShape 420"/>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45" name="AutoShape 421"/>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23" name="Group 422"/>
            <p:cNvGrpSpPr>
              <a:grpSpLocks noChangeAspect="1"/>
            </p:cNvGrpSpPr>
            <p:nvPr/>
          </p:nvGrpSpPr>
          <p:grpSpPr bwMode="auto">
            <a:xfrm>
              <a:off x="2253" y="3255"/>
              <a:ext cx="496" cy="801"/>
              <a:chOff x="3573" y="1201"/>
              <a:chExt cx="834" cy="1349"/>
            </a:xfrm>
          </p:grpSpPr>
          <p:sp>
            <p:nvSpPr>
              <p:cNvPr id="140" name="AutoShape 423"/>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41" name="AutoShape 424"/>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42" name="AutoShape 425"/>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24" name="Group 426"/>
            <p:cNvGrpSpPr>
              <a:grpSpLocks noChangeAspect="1"/>
            </p:cNvGrpSpPr>
            <p:nvPr/>
          </p:nvGrpSpPr>
          <p:grpSpPr bwMode="auto">
            <a:xfrm>
              <a:off x="1345" y="3176"/>
              <a:ext cx="496" cy="801"/>
              <a:chOff x="3573" y="1201"/>
              <a:chExt cx="834" cy="1349"/>
            </a:xfrm>
          </p:grpSpPr>
          <p:sp>
            <p:nvSpPr>
              <p:cNvPr id="137" name="AutoShape 427"/>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38" name="AutoShape 428"/>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39" name="AutoShape 429"/>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25" name="Group 430"/>
            <p:cNvGrpSpPr>
              <a:grpSpLocks noChangeAspect="1"/>
            </p:cNvGrpSpPr>
            <p:nvPr/>
          </p:nvGrpSpPr>
          <p:grpSpPr bwMode="auto">
            <a:xfrm>
              <a:off x="1572" y="3215"/>
              <a:ext cx="496" cy="801"/>
              <a:chOff x="3573" y="1201"/>
              <a:chExt cx="834" cy="1349"/>
            </a:xfrm>
          </p:grpSpPr>
          <p:sp>
            <p:nvSpPr>
              <p:cNvPr id="134" name="AutoShape 431"/>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35" name="AutoShape 432"/>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36" name="AutoShape 433"/>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26" name="Group 434"/>
            <p:cNvGrpSpPr>
              <a:grpSpLocks noChangeAspect="1"/>
            </p:cNvGrpSpPr>
            <p:nvPr/>
          </p:nvGrpSpPr>
          <p:grpSpPr bwMode="auto">
            <a:xfrm>
              <a:off x="1799" y="3255"/>
              <a:ext cx="496" cy="801"/>
              <a:chOff x="3573" y="1201"/>
              <a:chExt cx="834" cy="1349"/>
            </a:xfrm>
          </p:grpSpPr>
          <p:sp>
            <p:nvSpPr>
              <p:cNvPr id="131" name="AutoShape 435"/>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32" name="AutoShape 436"/>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33" name="AutoShape 437"/>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127" name="Group 438"/>
            <p:cNvGrpSpPr>
              <a:grpSpLocks noChangeAspect="1"/>
            </p:cNvGrpSpPr>
            <p:nvPr/>
          </p:nvGrpSpPr>
          <p:grpSpPr bwMode="auto">
            <a:xfrm>
              <a:off x="2026" y="3294"/>
              <a:ext cx="496" cy="801"/>
              <a:chOff x="3573" y="1201"/>
              <a:chExt cx="834" cy="1349"/>
            </a:xfrm>
          </p:grpSpPr>
          <p:sp>
            <p:nvSpPr>
              <p:cNvPr id="128" name="AutoShape 439"/>
              <p:cNvSpPr>
                <a:spLocks noChangeAspect="1" noChangeArrowheads="1"/>
              </p:cNvSpPr>
              <p:nvPr/>
            </p:nvSpPr>
            <p:spPr bwMode="auto">
              <a:xfrm>
                <a:off x="3611" y="1201"/>
                <a:ext cx="754" cy="1349"/>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29" name="AutoShape 440"/>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130" name="AutoShape 441"/>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grpSp>
        <p:nvGrpSpPr>
          <p:cNvPr id="200" name="Group 442"/>
          <p:cNvGrpSpPr>
            <a:grpSpLocks/>
          </p:cNvGrpSpPr>
          <p:nvPr/>
        </p:nvGrpSpPr>
        <p:grpSpPr bwMode="auto">
          <a:xfrm>
            <a:off x="3361696" y="1708759"/>
            <a:ext cx="1199060" cy="944108"/>
            <a:chOff x="301" y="2227"/>
            <a:chExt cx="1858" cy="1267"/>
          </a:xfrm>
        </p:grpSpPr>
        <p:grpSp>
          <p:nvGrpSpPr>
            <p:cNvPr id="201" name="Group 443"/>
            <p:cNvGrpSpPr>
              <a:grpSpLocks noChangeAspect="1"/>
            </p:cNvGrpSpPr>
            <p:nvPr/>
          </p:nvGrpSpPr>
          <p:grpSpPr bwMode="auto">
            <a:xfrm>
              <a:off x="982" y="2458"/>
              <a:ext cx="496" cy="800"/>
              <a:chOff x="232" y="2699"/>
              <a:chExt cx="834" cy="1348"/>
            </a:xfrm>
          </p:grpSpPr>
          <p:sp>
            <p:nvSpPr>
              <p:cNvPr id="298" name="AutoShape 444"/>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99" name="AutoShape 445"/>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00" name="AutoShape 446"/>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02" name="Group 447"/>
            <p:cNvGrpSpPr>
              <a:grpSpLocks noChangeAspect="1"/>
            </p:cNvGrpSpPr>
            <p:nvPr/>
          </p:nvGrpSpPr>
          <p:grpSpPr bwMode="auto">
            <a:xfrm>
              <a:off x="1209" y="2497"/>
              <a:ext cx="496" cy="800"/>
              <a:chOff x="232" y="2699"/>
              <a:chExt cx="834" cy="1348"/>
            </a:xfrm>
          </p:grpSpPr>
          <p:sp>
            <p:nvSpPr>
              <p:cNvPr id="295" name="AutoShape 448"/>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96" name="AutoShape 449"/>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97" name="AutoShape 450"/>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03" name="Group 451"/>
            <p:cNvGrpSpPr>
              <a:grpSpLocks noChangeAspect="1"/>
            </p:cNvGrpSpPr>
            <p:nvPr/>
          </p:nvGrpSpPr>
          <p:grpSpPr bwMode="auto">
            <a:xfrm>
              <a:off x="1436" y="2537"/>
              <a:ext cx="496" cy="800"/>
              <a:chOff x="232" y="2699"/>
              <a:chExt cx="834" cy="1348"/>
            </a:xfrm>
          </p:grpSpPr>
          <p:sp>
            <p:nvSpPr>
              <p:cNvPr id="292" name="AutoShape 452"/>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93" name="AutoShape 453"/>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94" name="AutoShape 454"/>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04" name="Group 455"/>
            <p:cNvGrpSpPr>
              <a:grpSpLocks noChangeAspect="1"/>
            </p:cNvGrpSpPr>
            <p:nvPr/>
          </p:nvGrpSpPr>
          <p:grpSpPr bwMode="auto">
            <a:xfrm>
              <a:off x="1663" y="2576"/>
              <a:ext cx="496" cy="800"/>
              <a:chOff x="232" y="2699"/>
              <a:chExt cx="834" cy="1348"/>
            </a:xfrm>
          </p:grpSpPr>
          <p:sp>
            <p:nvSpPr>
              <p:cNvPr id="289" name="AutoShape 456"/>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90" name="AutoShape 457"/>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91" name="AutoShape 458"/>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05" name="Group 459"/>
            <p:cNvGrpSpPr>
              <a:grpSpLocks noChangeAspect="1"/>
            </p:cNvGrpSpPr>
            <p:nvPr/>
          </p:nvGrpSpPr>
          <p:grpSpPr bwMode="auto">
            <a:xfrm>
              <a:off x="755" y="2497"/>
              <a:ext cx="496" cy="800"/>
              <a:chOff x="232" y="2699"/>
              <a:chExt cx="834" cy="1348"/>
            </a:xfrm>
          </p:grpSpPr>
          <p:sp>
            <p:nvSpPr>
              <p:cNvPr id="286" name="AutoShape 460"/>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87" name="AutoShape 461"/>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88" name="AutoShape 462"/>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06" name="Group 463"/>
            <p:cNvGrpSpPr>
              <a:grpSpLocks noChangeAspect="1"/>
            </p:cNvGrpSpPr>
            <p:nvPr/>
          </p:nvGrpSpPr>
          <p:grpSpPr bwMode="auto">
            <a:xfrm>
              <a:off x="982" y="2536"/>
              <a:ext cx="496" cy="800"/>
              <a:chOff x="232" y="2699"/>
              <a:chExt cx="834" cy="1348"/>
            </a:xfrm>
          </p:grpSpPr>
          <p:sp>
            <p:nvSpPr>
              <p:cNvPr id="283" name="AutoShape 464"/>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84" name="AutoShape 465"/>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85" name="AutoShape 466"/>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07" name="Group 467"/>
            <p:cNvGrpSpPr>
              <a:grpSpLocks noChangeAspect="1"/>
            </p:cNvGrpSpPr>
            <p:nvPr/>
          </p:nvGrpSpPr>
          <p:grpSpPr bwMode="auto">
            <a:xfrm>
              <a:off x="1209" y="2576"/>
              <a:ext cx="496" cy="800"/>
              <a:chOff x="232" y="2699"/>
              <a:chExt cx="834" cy="1348"/>
            </a:xfrm>
          </p:grpSpPr>
          <p:sp>
            <p:nvSpPr>
              <p:cNvPr id="280" name="AutoShape 468"/>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81" name="AutoShape 469"/>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82" name="AutoShape 470"/>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08" name="Group 471"/>
            <p:cNvGrpSpPr>
              <a:grpSpLocks noChangeAspect="1"/>
            </p:cNvGrpSpPr>
            <p:nvPr/>
          </p:nvGrpSpPr>
          <p:grpSpPr bwMode="auto">
            <a:xfrm>
              <a:off x="1436" y="2615"/>
              <a:ext cx="496" cy="800"/>
              <a:chOff x="232" y="2699"/>
              <a:chExt cx="834" cy="1348"/>
            </a:xfrm>
          </p:grpSpPr>
          <p:sp>
            <p:nvSpPr>
              <p:cNvPr id="277" name="AutoShape 472"/>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78" name="AutoShape 473"/>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79" name="AutoShape 474"/>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09" name="Group 475"/>
            <p:cNvGrpSpPr>
              <a:grpSpLocks noChangeAspect="1"/>
            </p:cNvGrpSpPr>
            <p:nvPr/>
          </p:nvGrpSpPr>
          <p:grpSpPr bwMode="auto">
            <a:xfrm>
              <a:off x="528" y="2537"/>
              <a:ext cx="496" cy="800"/>
              <a:chOff x="232" y="2699"/>
              <a:chExt cx="834" cy="1348"/>
            </a:xfrm>
          </p:grpSpPr>
          <p:sp>
            <p:nvSpPr>
              <p:cNvPr id="274" name="AutoShape 476"/>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75" name="AutoShape 477"/>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76" name="AutoShape 478"/>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0" name="Group 479"/>
            <p:cNvGrpSpPr>
              <a:grpSpLocks noChangeAspect="1"/>
            </p:cNvGrpSpPr>
            <p:nvPr/>
          </p:nvGrpSpPr>
          <p:grpSpPr bwMode="auto">
            <a:xfrm>
              <a:off x="755" y="2576"/>
              <a:ext cx="496" cy="800"/>
              <a:chOff x="232" y="2699"/>
              <a:chExt cx="834" cy="1348"/>
            </a:xfrm>
          </p:grpSpPr>
          <p:sp>
            <p:nvSpPr>
              <p:cNvPr id="271" name="AutoShape 480"/>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72" name="AutoShape 481"/>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73" name="AutoShape 482"/>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1" name="Group 483"/>
            <p:cNvGrpSpPr>
              <a:grpSpLocks noChangeAspect="1"/>
            </p:cNvGrpSpPr>
            <p:nvPr/>
          </p:nvGrpSpPr>
          <p:grpSpPr bwMode="auto">
            <a:xfrm>
              <a:off x="982" y="2616"/>
              <a:ext cx="496" cy="800"/>
              <a:chOff x="232" y="2699"/>
              <a:chExt cx="834" cy="1348"/>
            </a:xfrm>
          </p:grpSpPr>
          <p:sp>
            <p:nvSpPr>
              <p:cNvPr id="268" name="AutoShape 484"/>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69" name="AutoShape 485"/>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70" name="AutoShape 486"/>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2" name="Group 487"/>
            <p:cNvGrpSpPr>
              <a:grpSpLocks noChangeAspect="1"/>
            </p:cNvGrpSpPr>
            <p:nvPr/>
          </p:nvGrpSpPr>
          <p:grpSpPr bwMode="auto">
            <a:xfrm>
              <a:off x="1209" y="2655"/>
              <a:ext cx="496" cy="800"/>
              <a:chOff x="232" y="2699"/>
              <a:chExt cx="834" cy="1348"/>
            </a:xfrm>
          </p:grpSpPr>
          <p:sp>
            <p:nvSpPr>
              <p:cNvPr id="265" name="AutoShape 488"/>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66" name="AutoShape 489"/>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67" name="AutoShape 490"/>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3" name="Group 491"/>
            <p:cNvGrpSpPr>
              <a:grpSpLocks noChangeAspect="1"/>
            </p:cNvGrpSpPr>
            <p:nvPr/>
          </p:nvGrpSpPr>
          <p:grpSpPr bwMode="auto">
            <a:xfrm>
              <a:off x="301" y="2576"/>
              <a:ext cx="496" cy="800"/>
              <a:chOff x="232" y="2699"/>
              <a:chExt cx="834" cy="1348"/>
            </a:xfrm>
          </p:grpSpPr>
          <p:sp>
            <p:nvSpPr>
              <p:cNvPr id="262" name="AutoShape 492"/>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63" name="AutoShape 493"/>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64" name="AutoShape 494"/>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4" name="Group 495"/>
            <p:cNvGrpSpPr>
              <a:grpSpLocks noChangeAspect="1"/>
            </p:cNvGrpSpPr>
            <p:nvPr/>
          </p:nvGrpSpPr>
          <p:grpSpPr bwMode="auto">
            <a:xfrm>
              <a:off x="528" y="2615"/>
              <a:ext cx="496" cy="800"/>
              <a:chOff x="232" y="2699"/>
              <a:chExt cx="834" cy="1348"/>
            </a:xfrm>
          </p:grpSpPr>
          <p:sp>
            <p:nvSpPr>
              <p:cNvPr id="259" name="AutoShape 496"/>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60" name="AutoShape 497"/>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61" name="AutoShape 498"/>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5" name="Group 499"/>
            <p:cNvGrpSpPr>
              <a:grpSpLocks noChangeAspect="1"/>
            </p:cNvGrpSpPr>
            <p:nvPr/>
          </p:nvGrpSpPr>
          <p:grpSpPr bwMode="auto">
            <a:xfrm>
              <a:off x="755" y="2655"/>
              <a:ext cx="496" cy="800"/>
              <a:chOff x="232" y="2699"/>
              <a:chExt cx="834" cy="1348"/>
            </a:xfrm>
          </p:grpSpPr>
          <p:sp>
            <p:nvSpPr>
              <p:cNvPr id="256" name="AutoShape 500"/>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57" name="AutoShape 501"/>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58" name="AutoShape 502"/>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6" name="Group 503"/>
            <p:cNvGrpSpPr>
              <a:grpSpLocks noChangeAspect="1"/>
            </p:cNvGrpSpPr>
            <p:nvPr/>
          </p:nvGrpSpPr>
          <p:grpSpPr bwMode="auto">
            <a:xfrm>
              <a:off x="982" y="2694"/>
              <a:ext cx="496" cy="800"/>
              <a:chOff x="232" y="2699"/>
              <a:chExt cx="834" cy="1348"/>
            </a:xfrm>
          </p:grpSpPr>
          <p:sp>
            <p:nvSpPr>
              <p:cNvPr id="253" name="AutoShape 504"/>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54" name="AutoShape 505"/>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55" name="AutoShape 506"/>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7" name="Group 507"/>
            <p:cNvGrpSpPr>
              <a:grpSpLocks noChangeAspect="1"/>
            </p:cNvGrpSpPr>
            <p:nvPr/>
          </p:nvGrpSpPr>
          <p:grpSpPr bwMode="auto">
            <a:xfrm>
              <a:off x="1209" y="2227"/>
              <a:ext cx="496" cy="800"/>
              <a:chOff x="232" y="2699"/>
              <a:chExt cx="834" cy="1348"/>
            </a:xfrm>
          </p:grpSpPr>
          <p:sp>
            <p:nvSpPr>
              <p:cNvPr id="250" name="AutoShape 508"/>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51" name="AutoShape 509"/>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52" name="AutoShape 510"/>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8" name="Group 511"/>
            <p:cNvGrpSpPr>
              <a:grpSpLocks noChangeAspect="1"/>
            </p:cNvGrpSpPr>
            <p:nvPr/>
          </p:nvGrpSpPr>
          <p:grpSpPr bwMode="auto">
            <a:xfrm>
              <a:off x="1436" y="2267"/>
              <a:ext cx="496" cy="800"/>
              <a:chOff x="232" y="2699"/>
              <a:chExt cx="834" cy="1348"/>
            </a:xfrm>
          </p:grpSpPr>
          <p:sp>
            <p:nvSpPr>
              <p:cNvPr id="247" name="AutoShape 512"/>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48" name="AutoShape 513"/>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49" name="AutoShape 514"/>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19" name="Group 515"/>
            <p:cNvGrpSpPr>
              <a:grpSpLocks noChangeAspect="1"/>
            </p:cNvGrpSpPr>
            <p:nvPr/>
          </p:nvGrpSpPr>
          <p:grpSpPr bwMode="auto">
            <a:xfrm>
              <a:off x="1663" y="2306"/>
              <a:ext cx="496" cy="800"/>
              <a:chOff x="232" y="2699"/>
              <a:chExt cx="834" cy="1348"/>
            </a:xfrm>
          </p:grpSpPr>
          <p:sp>
            <p:nvSpPr>
              <p:cNvPr id="244" name="AutoShape 516"/>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45" name="AutoShape 517"/>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46" name="AutoShape 518"/>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20" name="Group 519"/>
            <p:cNvGrpSpPr>
              <a:grpSpLocks noChangeAspect="1"/>
            </p:cNvGrpSpPr>
            <p:nvPr/>
          </p:nvGrpSpPr>
          <p:grpSpPr bwMode="auto">
            <a:xfrm>
              <a:off x="982" y="2266"/>
              <a:ext cx="496" cy="800"/>
              <a:chOff x="232" y="2699"/>
              <a:chExt cx="834" cy="1348"/>
            </a:xfrm>
          </p:grpSpPr>
          <p:sp>
            <p:nvSpPr>
              <p:cNvPr id="241" name="AutoShape 520"/>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42" name="AutoShape 521"/>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43" name="AutoShape 522"/>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21" name="Group 523"/>
            <p:cNvGrpSpPr>
              <a:grpSpLocks noChangeAspect="1"/>
            </p:cNvGrpSpPr>
            <p:nvPr/>
          </p:nvGrpSpPr>
          <p:grpSpPr bwMode="auto">
            <a:xfrm>
              <a:off x="1209" y="2306"/>
              <a:ext cx="496" cy="800"/>
              <a:chOff x="232" y="2699"/>
              <a:chExt cx="834" cy="1348"/>
            </a:xfrm>
          </p:grpSpPr>
          <p:sp>
            <p:nvSpPr>
              <p:cNvPr id="238" name="AutoShape 524"/>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39" name="AutoShape 525"/>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40" name="AutoShape 526"/>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22" name="Group 527"/>
            <p:cNvGrpSpPr>
              <a:grpSpLocks noChangeAspect="1"/>
            </p:cNvGrpSpPr>
            <p:nvPr/>
          </p:nvGrpSpPr>
          <p:grpSpPr bwMode="auto">
            <a:xfrm>
              <a:off x="755" y="2306"/>
              <a:ext cx="496" cy="800"/>
              <a:chOff x="232" y="2699"/>
              <a:chExt cx="834" cy="1348"/>
            </a:xfrm>
          </p:grpSpPr>
          <p:sp>
            <p:nvSpPr>
              <p:cNvPr id="235" name="AutoShape 528"/>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36" name="AutoShape 529"/>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37" name="AutoShape 530"/>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23" name="Group 531"/>
            <p:cNvGrpSpPr>
              <a:grpSpLocks noChangeAspect="1"/>
            </p:cNvGrpSpPr>
            <p:nvPr/>
          </p:nvGrpSpPr>
          <p:grpSpPr bwMode="auto">
            <a:xfrm>
              <a:off x="982" y="2346"/>
              <a:ext cx="496" cy="800"/>
              <a:chOff x="232" y="2699"/>
              <a:chExt cx="834" cy="1348"/>
            </a:xfrm>
          </p:grpSpPr>
          <p:sp>
            <p:nvSpPr>
              <p:cNvPr id="232" name="AutoShape 532"/>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33" name="AutoShape 533"/>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34" name="AutoShape 534"/>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24" name="Group 535"/>
            <p:cNvGrpSpPr>
              <a:grpSpLocks noChangeAspect="1"/>
            </p:cNvGrpSpPr>
            <p:nvPr/>
          </p:nvGrpSpPr>
          <p:grpSpPr bwMode="auto">
            <a:xfrm>
              <a:off x="528" y="2345"/>
              <a:ext cx="496" cy="800"/>
              <a:chOff x="232" y="2699"/>
              <a:chExt cx="834" cy="1348"/>
            </a:xfrm>
          </p:grpSpPr>
          <p:sp>
            <p:nvSpPr>
              <p:cNvPr id="229" name="AutoShape 536"/>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30" name="AutoShape 537"/>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31" name="AutoShape 538"/>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225" name="Group 539"/>
            <p:cNvGrpSpPr>
              <a:grpSpLocks noChangeAspect="1"/>
            </p:cNvGrpSpPr>
            <p:nvPr/>
          </p:nvGrpSpPr>
          <p:grpSpPr bwMode="auto">
            <a:xfrm>
              <a:off x="755" y="2385"/>
              <a:ext cx="496" cy="800"/>
              <a:chOff x="232" y="2699"/>
              <a:chExt cx="834" cy="1348"/>
            </a:xfrm>
          </p:grpSpPr>
          <p:sp>
            <p:nvSpPr>
              <p:cNvPr id="226" name="AutoShape 540"/>
              <p:cNvSpPr>
                <a:spLocks noChangeAspect="1" noChangeArrowheads="1"/>
              </p:cNvSpPr>
              <p:nvPr/>
            </p:nvSpPr>
            <p:spPr bwMode="auto">
              <a:xfrm>
                <a:off x="270" y="2699"/>
                <a:ext cx="754" cy="1348"/>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27" name="AutoShape 541"/>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228" name="AutoShape 542"/>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grpSp>
        <p:nvGrpSpPr>
          <p:cNvPr id="301" name="Group 543"/>
          <p:cNvGrpSpPr>
            <a:grpSpLocks/>
          </p:cNvGrpSpPr>
          <p:nvPr/>
        </p:nvGrpSpPr>
        <p:grpSpPr bwMode="auto">
          <a:xfrm>
            <a:off x="1972691" y="1034614"/>
            <a:ext cx="1197868" cy="974173"/>
            <a:chOff x="301" y="1324"/>
            <a:chExt cx="1858" cy="1305"/>
          </a:xfrm>
        </p:grpSpPr>
        <p:grpSp>
          <p:nvGrpSpPr>
            <p:cNvPr id="302" name="Group 544"/>
            <p:cNvGrpSpPr>
              <a:grpSpLocks noChangeAspect="1"/>
            </p:cNvGrpSpPr>
            <p:nvPr/>
          </p:nvGrpSpPr>
          <p:grpSpPr bwMode="auto">
            <a:xfrm>
              <a:off x="982" y="1594"/>
              <a:ext cx="496" cy="799"/>
              <a:chOff x="240" y="1201"/>
              <a:chExt cx="834" cy="1346"/>
            </a:xfrm>
          </p:grpSpPr>
          <p:sp>
            <p:nvSpPr>
              <p:cNvPr id="411" name="AutoShape 545"/>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12" name="AutoShape 54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13" name="AutoShape 54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03" name="Group 548"/>
            <p:cNvGrpSpPr>
              <a:grpSpLocks noChangeAspect="1"/>
            </p:cNvGrpSpPr>
            <p:nvPr/>
          </p:nvGrpSpPr>
          <p:grpSpPr bwMode="auto">
            <a:xfrm>
              <a:off x="1209" y="1633"/>
              <a:ext cx="496" cy="799"/>
              <a:chOff x="240" y="1201"/>
              <a:chExt cx="834" cy="1346"/>
            </a:xfrm>
          </p:grpSpPr>
          <p:sp>
            <p:nvSpPr>
              <p:cNvPr id="408" name="AutoShape 549"/>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09" name="AutoShape 55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10" name="AutoShape 55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04" name="Group 552"/>
            <p:cNvGrpSpPr>
              <a:grpSpLocks noChangeAspect="1"/>
            </p:cNvGrpSpPr>
            <p:nvPr/>
          </p:nvGrpSpPr>
          <p:grpSpPr bwMode="auto">
            <a:xfrm>
              <a:off x="1436" y="1673"/>
              <a:ext cx="496" cy="799"/>
              <a:chOff x="240" y="1201"/>
              <a:chExt cx="834" cy="1346"/>
            </a:xfrm>
          </p:grpSpPr>
          <p:sp>
            <p:nvSpPr>
              <p:cNvPr id="405" name="AutoShape 553"/>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06" name="AutoShape 55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07" name="AutoShape 55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05" name="Group 556"/>
            <p:cNvGrpSpPr>
              <a:grpSpLocks noChangeAspect="1"/>
            </p:cNvGrpSpPr>
            <p:nvPr/>
          </p:nvGrpSpPr>
          <p:grpSpPr bwMode="auto">
            <a:xfrm>
              <a:off x="755" y="1633"/>
              <a:ext cx="496" cy="799"/>
              <a:chOff x="240" y="1201"/>
              <a:chExt cx="834" cy="1346"/>
            </a:xfrm>
          </p:grpSpPr>
          <p:sp>
            <p:nvSpPr>
              <p:cNvPr id="402" name="AutoShape 557"/>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03" name="AutoShape 558"/>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04" name="AutoShape 559"/>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06" name="Group 560"/>
            <p:cNvGrpSpPr>
              <a:grpSpLocks noChangeAspect="1"/>
            </p:cNvGrpSpPr>
            <p:nvPr/>
          </p:nvGrpSpPr>
          <p:grpSpPr bwMode="auto">
            <a:xfrm>
              <a:off x="982" y="1672"/>
              <a:ext cx="496" cy="799"/>
              <a:chOff x="240" y="1201"/>
              <a:chExt cx="834" cy="1346"/>
            </a:xfrm>
          </p:grpSpPr>
          <p:sp>
            <p:nvSpPr>
              <p:cNvPr id="399" name="AutoShape 561"/>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00" name="AutoShape 56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01" name="AutoShape 56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07" name="Group 564"/>
            <p:cNvGrpSpPr>
              <a:grpSpLocks noChangeAspect="1"/>
            </p:cNvGrpSpPr>
            <p:nvPr/>
          </p:nvGrpSpPr>
          <p:grpSpPr bwMode="auto">
            <a:xfrm>
              <a:off x="1209" y="1712"/>
              <a:ext cx="496" cy="799"/>
              <a:chOff x="240" y="1201"/>
              <a:chExt cx="834" cy="1346"/>
            </a:xfrm>
          </p:grpSpPr>
          <p:sp>
            <p:nvSpPr>
              <p:cNvPr id="396" name="AutoShape 565"/>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97" name="AutoShape 56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98" name="AutoShape 56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08" name="Group 568"/>
            <p:cNvGrpSpPr>
              <a:grpSpLocks noChangeAspect="1"/>
            </p:cNvGrpSpPr>
            <p:nvPr/>
          </p:nvGrpSpPr>
          <p:grpSpPr bwMode="auto">
            <a:xfrm>
              <a:off x="1436" y="1751"/>
              <a:ext cx="496" cy="799"/>
              <a:chOff x="240" y="1201"/>
              <a:chExt cx="834" cy="1346"/>
            </a:xfrm>
          </p:grpSpPr>
          <p:sp>
            <p:nvSpPr>
              <p:cNvPr id="393" name="AutoShape 569"/>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94" name="AutoShape 57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95" name="AutoShape 57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09" name="Group 572"/>
            <p:cNvGrpSpPr>
              <a:grpSpLocks noChangeAspect="1"/>
            </p:cNvGrpSpPr>
            <p:nvPr/>
          </p:nvGrpSpPr>
          <p:grpSpPr bwMode="auto">
            <a:xfrm>
              <a:off x="528" y="1673"/>
              <a:ext cx="496" cy="799"/>
              <a:chOff x="240" y="1201"/>
              <a:chExt cx="834" cy="1346"/>
            </a:xfrm>
          </p:grpSpPr>
          <p:sp>
            <p:nvSpPr>
              <p:cNvPr id="390" name="AutoShape 573"/>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91" name="AutoShape 57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92" name="AutoShape 57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10" name="Group 576"/>
            <p:cNvGrpSpPr>
              <a:grpSpLocks noChangeAspect="1"/>
            </p:cNvGrpSpPr>
            <p:nvPr/>
          </p:nvGrpSpPr>
          <p:grpSpPr bwMode="auto">
            <a:xfrm>
              <a:off x="982" y="1752"/>
              <a:ext cx="496" cy="799"/>
              <a:chOff x="240" y="1201"/>
              <a:chExt cx="834" cy="1346"/>
            </a:xfrm>
          </p:grpSpPr>
          <p:sp>
            <p:nvSpPr>
              <p:cNvPr id="387" name="AutoShape 577"/>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88" name="AutoShape 578"/>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89" name="AutoShape 579"/>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11" name="Group 580"/>
            <p:cNvGrpSpPr>
              <a:grpSpLocks noChangeAspect="1"/>
            </p:cNvGrpSpPr>
            <p:nvPr/>
          </p:nvGrpSpPr>
          <p:grpSpPr bwMode="auto">
            <a:xfrm>
              <a:off x="1209" y="1791"/>
              <a:ext cx="496" cy="799"/>
              <a:chOff x="240" y="1201"/>
              <a:chExt cx="834" cy="1346"/>
            </a:xfrm>
          </p:grpSpPr>
          <p:sp>
            <p:nvSpPr>
              <p:cNvPr id="384" name="AutoShape 581"/>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85" name="AutoShape 58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86" name="AutoShape 58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12" name="Group 584"/>
            <p:cNvGrpSpPr>
              <a:grpSpLocks noChangeAspect="1"/>
            </p:cNvGrpSpPr>
            <p:nvPr/>
          </p:nvGrpSpPr>
          <p:grpSpPr bwMode="auto">
            <a:xfrm>
              <a:off x="301" y="1712"/>
              <a:ext cx="496" cy="799"/>
              <a:chOff x="240" y="1201"/>
              <a:chExt cx="834" cy="1346"/>
            </a:xfrm>
          </p:grpSpPr>
          <p:sp>
            <p:nvSpPr>
              <p:cNvPr id="381" name="AutoShape 585"/>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82" name="AutoShape 58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83" name="AutoShape 58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13" name="Group 588"/>
            <p:cNvGrpSpPr>
              <a:grpSpLocks noChangeAspect="1"/>
            </p:cNvGrpSpPr>
            <p:nvPr/>
          </p:nvGrpSpPr>
          <p:grpSpPr bwMode="auto">
            <a:xfrm>
              <a:off x="982" y="1830"/>
              <a:ext cx="496" cy="799"/>
              <a:chOff x="240" y="1201"/>
              <a:chExt cx="834" cy="1346"/>
            </a:xfrm>
          </p:grpSpPr>
          <p:sp>
            <p:nvSpPr>
              <p:cNvPr id="378" name="AutoShape 589"/>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79" name="AutoShape 59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80" name="AutoShape 59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14" name="Group 592"/>
            <p:cNvGrpSpPr>
              <a:grpSpLocks noChangeAspect="1"/>
            </p:cNvGrpSpPr>
            <p:nvPr/>
          </p:nvGrpSpPr>
          <p:grpSpPr bwMode="auto">
            <a:xfrm>
              <a:off x="982" y="1324"/>
              <a:ext cx="496" cy="799"/>
              <a:chOff x="240" y="1201"/>
              <a:chExt cx="834" cy="1346"/>
            </a:xfrm>
          </p:grpSpPr>
          <p:sp>
            <p:nvSpPr>
              <p:cNvPr id="375" name="AutoShape 593"/>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76" name="AutoShape 59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77" name="AutoShape 59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15" name="Group 596"/>
            <p:cNvGrpSpPr>
              <a:grpSpLocks noChangeAspect="1"/>
            </p:cNvGrpSpPr>
            <p:nvPr/>
          </p:nvGrpSpPr>
          <p:grpSpPr bwMode="auto">
            <a:xfrm>
              <a:off x="1209" y="1363"/>
              <a:ext cx="496" cy="799"/>
              <a:chOff x="240" y="1201"/>
              <a:chExt cx="834" cy="1346"/>
            </a:xfrm>
          </p:grpSpPr>
          <p:sp>
            <p:nvSpPr>
              <p:cNvPr id="372" name="AutoShape 597"/>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73" name="AutoShape 598"/>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74" name="AutoShape 599"/>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16" name="Group 600"/>
            <p:cNvGrpSpPr>
              <a:grpSpLocks noChangeAspect="1"/>
            </p:cNvGrpSpPr>
            <p:nvPr/>
          </p:nvGrpSpPr>
          <p:grpSpPr bwMode="auto">
            <a:xfrm>
              <a:off x="1436" y="1403"/>
              <a:ext cx="496" cy="799"/>
              <a:chOff x="240" y="1201"/>
              <a:chExt cx="834" cy="1346"/>
            </a:xfrm>
          </p:grpSpPr>
          <p:sp>
            <p:nvSpPr>
              <p:cNvPr id="369" name="AutoShape 601"/>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70" name="AutoShape 60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71" name="AutoShape 60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17" name="Group 604"/>
            <p:cNvGrpSpPr>
              <a:grpSpLocks noChangeAspect="1"/>
            </p:cNvGrpSpPr>
            <p:nvPr/>
          </p:nvGrpSpPr>
          <p:grpSpPr bwMode="auto">
            <a:xfrm>
              <a:off x="1663" y="1442"/>
              <a:ext cx="496" cy="799"/>
              <a:chOff x="240" y="1201"/>
              <a:chExt cx="834" cy="1346"/>
            </a:xfrm>
          </p:grpSpPr>
          <p:sp>
            <p:nvSpPr>
              <p:cNvPr id="366" name="AutoShape 605"/>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67" name="AutoShape 60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68" name="AutoShape 60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18" name="Group 608"/>
            <p:cNvGrpSpPr>
              <a:grpSpLocks noChangeAspect="1"/>
            </p:cNvGrpSpPr>
            <p:nvPr/>
          </p:nvGrpSpPr>
          <p:grpSpPr bwMode="auto">
            <a:xfrm>
              <a:off x="755" y="1363"/>
              <a:ext cx="496" cy="799"/>
              <a:chOff x="240" y="1201"/>
              <a:chExt cx="834" cy="1346"/>
            </a:xfrm>
          </p:grpSpPr>
          <p:sp>
            <p:nvSpPr>
              <p:cNvPr id="363" name="AutoShape 609"/>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64" name="AutoShape 61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65" name="AutoShape 61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19" name="Group 612"/>
            <p:cNvGrpSpPr>
              <a:grpSpLocks noChangeAspect="1"/>
            </p:cNvGrpSpPr>
            <p:nvPr/>
          </p:nvGrpSpPr>
          <p:grpSpPr bwMode="auto">
            <a:xfrm>
              <a:off x="982" y="1402"/>
              <a:ext cx="496" cy="799"/>
              <a:chOff x="240" y="1201"/>
              <a:chExt cx="834" cy="1346"/>
            </a:xfrm>
          </p:grpSpPr>
          <p:sp>
            <p:nvSpPr>
              <p:cNvPr id="360" name="AutoShape 613"/>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61" name="AutoShape 61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62" name="AutoShape 61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20" name="Group 616"/>
            <p:cNvGrpSpPr>
              <a:grpSpLocks noChangeAspect="1"/>
            </p:cNvGrpSpPr>
            <p:nvPr/>
          </p:nvGrpSpPr>
          <p:grpSpPr bwMode="auto">
            <a:xfrm>
              <a:off x="1209" y="1442"/>
              <a:ext cx="496" cy="799"/>
              <a:chOff x="240" y="1201"/>
              <a:chExt cx="834" cy="1346"/>
            </a:xfrm>
          </p:grpSpPr>
          <p:sp>
            <p:nvSpPr>
              <p:cNvPr id="357" name="AutoShape 617"/>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58" name="AutoShape 618"/>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59" name="AutoShape 619"/>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21" name="Group 620"/>
            <p:cNvGrpSpPr>
              <a:grpSpLocks noChangeAspect="1"/>
            </p:cNvGrpSpPr>
            <p:nvPr/>
          </p:nvGrpSpPr>
          <p:grpSpPr bwMode="auto">
            <a:xfrm>
              <a:off x="1436" y="1481"/>
              <a:ext cx="496" cy="799"/>
              <a:chOff x="240" y="1201"/>
              <a:chExt cx="834" cy="1346"/>
            </a:xfrm>
          </p:grpSpPr>
          <p:sp>
            <p:nvSpPr>
              <p:cNvPr id="354" name="AutoShape 621"/>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55" name="AutoShape 62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56" name="AutoShape 62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22" name="Group 624"/>
            <p:cNvGrpSpPr>
              <a:grpSpLocks noChangeAspect="1"/>
            </p:cNvGrpSpPr>
            <p:nvPr/>
          </p:nvGrpSpPr>
          <p:grpSpPr bwMode="auto">
            <a:xfrm>
              <a:off x="528" y="1403"/>
              <a:ext cx="496" cy="799"/>
              <a:chOff x="240" y="1201"/>
              <a:chExt cx="834" cy="1346"/>
            </a:xfrm>
          </p:grpSpPr>
          <p:sp>
            <p:nvSpPr>
              <p:cNvPr id="351" name="AutoShape 625"/>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52" name="AutoShape 62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53" name="AutoShape 62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23" name="Group 628"/>
            <p:cNvGrpSpPr>
              <a:grpSpLocks noChangeAspect="1"/>
            </p:cNvGrpSpPr>
            <p:nvPr/>
          </p:nvGrpSpPr>
          <p:grpSpPr bwMode="auto">
            <a:xfrm>
              <a:off x="755" y="1442"/>
              <a:ext cx="496" cy="799"/>
              <a:chOff x="240" y="1201"/>
              <a:chExt cx="834" cy="1346"/>
            </a:xfrm>
          </p:grpSpPr>
          <p:sp>
            <p:nvSpPr>
              <p:cNvPr id="348" name="AutoShape 629"/>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49" name="AutoShape 63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50" name="AutoShape 63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24" name="Group 632"/>
            <p:cNvGrpSpPr>
              <a:grpSpLocks noChangeAspect="1"/>
            </p:cNvGrpSpPr>
            <p:nvPr/>
          </p:nvGrpSpPr>
          <p:grpSpPr bwMode="auto">
            <a:xfrm>
              <a:off x="982" y="1482"/>
              <a:ext cx="496" cy="799"/>
              <a:chOff x="240" y="1201"/>
              <a:chExt cx="834" cy="1346"/>
            </a:xfrm>
          </p:grpSpPr>
          <p:sp>
            <p:nvSpPr>
              <p:cNvPr id="345" name="AutoShape 633"/>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46" name="AutoShape 63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47" name="AutoShape 63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25" name="Group 636"/>
            <p:cNvGrpSpPr>
              <a:grpSpLocks noChangeAspect="1"/>
            </p:cNvGrpSpPr>
            <p:nvPr/>
          </p:nvGrpSpPr>
          <p:grpSpPr bwMode="auto">
            <a:xfrm>
              <a:off x="1209" y="1521"/>
              <a:ext cx="496" cy="799"/>
              <a:chOff x="240" y="1201"/>
              <a:chExt cx="834" cy="1346"/>
            </a:xfrm>
          </p:grpSpPr>
          <p:sp>
            <p:nvSpPr>
              <p:cNvPr id="342" name="AutoShape 637"/>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43" name="AutoShape 638"/>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44" name="AutoShape 639"/>
              <p:cNvSpPr>
                <a:spLocks noChangeAspect="1" noChangeArrowheads="1"/>
              </p:cNvSpPr>
              <p:nvPr/>
            </p:nvSpPr>
            <p:spPr bwMode="auto">
              <a:xfrm rot="21030677">
                <a:off x="611" y="1349"/>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26" name="Group 640"/>
            <p:cNvGrpSpPr>
              <a:grpSpLocks noChangeAspect="1"/>
            </p:cNvGrpSpPr>
            <p:nvPr/>
          </p:nvGrpSpPr>
          <p:grpSpPr bwMode="auto">
            <a:xfrm>
              <a:off x="301" y="1442"/>
              <a:ext cx="496" cy="799"/>
              <a:chOff x="240" y="1201"/>
              <a:chExt cx="834" cy="1346"/>
            </a:xfrm>
          </p:grpSpPr>
          <p:sp>
            <p:nvSpPr>
              <p:cNvPr id="339" name="AutoShape 641"/>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40" name="AutoShape 64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41" name="AutoShape 64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27" name="Group 644"/>
            <p:cNvGrpSpPr>
              <a:grpSpLocks noChangeAspect="1"/>
            </p:cNvGrpSpPr>
            <p:nvPr/>
          </p:nvGrpSpPr>
          <p:grpSpPr bwMode="auto">
            <a:xfrm>
              <a:off x="528" y="1481"/>
              <a:ext cx="496" cy="799"/>
              <a:chOff x="240" y="1201"/>
              <a:chExt cx="834" cy="1346"/>
            </a:xfrm>
          </p:grpSpPr>
          <p:sp>
            <p:nvSpPr>
              <p:cNvPr id="336" name="AutoShape 645"/>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37" name="AutoShape 64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38" name="AutoShape 64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28" name="Group 648"/>
            <p:cNvGrpSpPr>
              <a:grpSpLocks noChangeAspect="1"/>
            </p:cNvGrpSpPr>
            <p:nvPr/>
          </p:nvGrpSpPr>
          <p:grpSpPr bwMode="auto">
            <a:xfrm>
              <a:off x="755" y="1521"/>
              <a:ext cx="496" cy="799"/>
              <a:chOff x="240" y="1201"/>
              <a:chExt cx="834" cy="1346"/>
            </a:xfrm>
          </p:grpSpPr>
          <p:sp>
            <p:nvSpPr>
              <p:cNvPr id="333" name="AutoShape 649"/>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34" name="AutoShape 65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35" name="AutoShape 65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329" name="Group 652"/>
            <p:cNvGrpSpPr>
              <a:grpSpLocks noChangeAspect="1"/>
            </p:cNvGrpSpPr>
            <p:nvPr/>
          </p:nvGrpSpPr>
          <p:grpSpPr bwMode="auto">
            <a:xfrm>
              <a:off x="982" y="1560"/>
              <a:ext cx="496" cy="799"/>
              <a:chOff x="240" y="1201"/>
              <a:chExt cx="834" cy="1346"/>
            </a:xfrm>
          </p:grpSpPr>
          <p:sp>
            <p:nvSpPr>
              <p:cNvPr id="330" name="AutoShape 653"/>
              <p:cNvSpPr>
                <a:spLocks noChangeAspect="1" noChangeArrowheads="1"/>
              </p:cNvSpPr>
              <p:nvPr/>
            </p:nvSpPr>
            <p:spPr bwMode="auto">
              <a:xfrm>
                <a:off x="278" y="1201"/>
                <a:ext cx="754" cy="134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31" name="AutoShape 65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332" name="AutoShape 65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sp>
        <p:nvSpPr>
          <p:cNvPr id="414" name="Freeform 710"/>
          <p:cNvSpPr>
            <a:spLocks/>
          </p:cNvSpPr>
          <p:nvPr/>
        </p:nvSpPr>
        <p:spPr bwMode="auto">
          <a:xfrm>
            <a:off x="3009775" y="2904083"/>
            <a:ext cx="485775" cy="496887"/>
          </a:xfrm>
          <a:custGeom>
            <a:avLst/>
            <a:gdLst>
              <a:gd name="T0" fmla="*/ 2147483646 w 479"/>
              <a:gd name="T1" fmla="*/ 0 h 424"/>
              <a:gd name="T2" fmla="*/ 0 w 479"/>
              <a:gd name="T3" fmla="*/ 2147483646 h 424"/>
              <a:gd name="T4" fmla="*/ 0 w 479"/>
              <a:gd name="T5" fmla="*/ 2147483646 h 424"/>
              <a:gd name="T6" fmla="*/ 0 60000 65536"/>
              <a:gd name="T7" fmla="*/ 0 60000 65536"/>
              <a:gd name="T8" fmla="*/ 0 60000 65536"/>
              <a:gd name="T9" fmla="*/ 0 w 479"/>
              <a:gd name="T10" fmla="*/ 0 h 424"/>
              <a:gd name="T11" fmla="*/ 479 w 479"/>
              <a:gd name="T12" fmla="*/ 424 h 424"/>
            </a:gdLst>
            <a:ahLst/>
            <a:cxnLst>
              <a:cxn ang="T6">
                <a:pos x="T0" y="T1"/>
              </a:cxn>
              <a:cxn ang="T7">
                <a:pos x="T2" y="T3"/>
              </a:cxn>
              <a:cxn ang="T8">
                <a:pos x="T4" y="T5"/>
              </a:cxn>
            </a:cxnLst>
            <a:rect l="T9" t="T10" r="T11" b="T12"/>
            <a:pathLst>
              <a:path w="479" h="424">
                <a:moveTo>
                  <a:pt x="479" y="0"/>
                </a:moveTo>
                <a:lnTo>
                  <a:pt x="0" y="152"/>
                </a:lnTo>
                <a:lnTo>
                  <a:pt x="0" y="424"/>
                </a:lnTo>
              </a:path>
            </a:pathLst>
          </a:custGeom>
          <a:noFill/>
          <a:ln w="9525">
            <a:solidFill>
              <a:schemeClr val="bg1"/>
            </a:solidFill>
            <a:prstDash val="dash"/>
            <a:round/>
            <a:headEnd type="oval"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zh-CN" altLang="en-US" sz="1350"/>
          </a:p>
        </p:txBody>
      </p:sp>
      <p:sp>
        <p:nvSpPr>
          <p:cNvPr id="415" name="Text Box 1187"/>
          <p:cNvSpPr txBox="1">
            <a:spLocks noChangeArrowheads="1"/>
          </p:cNvSpPr>
          <p:nvPr/>
        </p:nvSpPr>
        <p:spPr bwMode="auto">
          <a:xfrm>
            <a:off x="1957263" y="1981744"/>
            <a:ext cx="184731" cy="276999"/>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itchFamily="34" charset="0"/>
                <a:ea typeface="宋体" pitchFamily="2" charset="-122"/>
              </a:defRPr>
            </a:lvl1pPr>
            <a:lvl2pPr marL="742950" indent="-285750">
              <a:defRPr kumimoji="1" sz="2400">
                <a:solidFill>
                  <a:schemeClr val="tx1"/>
                </a:solidFill>
                <a:latin typeface="Arial" pitchFamily="34" charset="0"/>
                <a:ea typeface="宋体" pitchFamily="2" charset="-122"/>
              </a:defRPr>
            </a:lvl2pPr>
            <a:lvl3pPr marL="1143000" indent="-228600">
              <a:defRPr kumimoji="1" sz="2400">
                <a:solidFill>
                  <a:schemeClr val="tx1"/>
                </a:solidFill>
                <a:latin typeface="Arial" pitchFamily="34" charset="0"/>
                <a:ea typeface="宋体" pitchFamily="2" charset="-122"/>
              </a:defRPr>
            </a:lvl3pPr>
            <a:lvl4pPr marL="1600200" indent="-228600">
              <a:defRPr kumimoji="1" sz="2400">
                <a:solidFill>
                  <a:schemeClr val="tx1"/>
                </a:solidFill>
                <a:latin typeface="Arial" pitchFamily="34" charset="0"/>
                <a:ea typeface="宋体" pitchFamily="2" charset="-122"/>
              </a:defRPr>
            </a:lvl4pPr>
            <a:lvl5pPr marL="2057400" indent="-228600">
              <a:defRPr kumimoji="1" sz="2400">
                <a:solidFill>
                  <a:schemeClr val="tx1"/>
                </a:solidFill>
                <a:latin typeface="Arial" pitchFamily="34" charset="0"/>
                <a:ea typeface="宋体" pitchFamily="2" charset="-122"/>
              </a:defRPr>
            </a:lvl5pPr>
            <a:lvl6pPr marL="2514600" indent="-228600" fontAlgn="base">
              <a:spcBef>
                <a:spcPct val="0"/>
              </a:spcBef>
              <a:spcAft>
                <a:spcPct val="0"/>
              </a:spcAft>
              <a:defRPr kumimoji="1" sz="2400">
                <a:solidFill>
                  <a:schemeClr val="tx1"/>
                </a:solidFill>
                <a:latin typeface="Arial" pitchFamily="34" charset="0"/>
                <a:ea typeface="宋体" pitchFamily="2" charset="-122"/>
              </a:defRPr>
            </a:lvl6pPr>
            <a:lvl7pPr marL="2971800" indent="-228600" fontAlgn="base">
              <a:spcBef>
                <a:spcPct val="0"/>
              </a:spcBef>
              <a:spcAft>
                <a:spcPct val="0"/>
              </a:spcAft>
              <a:defRPr kumimoji="1" sz="2400">
                <a:solidFill>
                  <a:schemeClr val="tx1"/>
                </a:solidFill>
                <a:latin typeface="Arial" pitchFamily="34" charset="0"/>
                <a:ea typeface="宋体" pitchFamily="2" charset="-122"/>
              </a:defRPr>
            </a:lvl7pPr>
            <a:lvl8pPr marL="3429000" indent="-228600" fontAlgn="base">
              <a:spcBef>
                <a:spcPct val="0"/>
              </a:spcBef>
              <a:spcAft>
                <a:spcPct val="0"/>
              </a:spcAft>
              <a:defRPr kumimoji="1" sz="2400">
                <a:solidFill>
                  <a:schemeClr val="tx1"/>
                </a:solidFill>
                <a:latin typeface="Arial" pitchFamily="34" charset="0"/>
                <a:ea typeface="宋体" pitchFamily="2" charset="-122"/>
              </a:defRPr>
            </a:lvl8pPr>
            <a:lvl9pPr marL="3886200" indent="-228600" fontAlgn="base">
              <a:spcBef>
                <a:spcPct val="0"/>
              </a:spcBef>
              <a:spcAft>
                <a:spcPct val="0"/>
              </a:spcAft>
              <a:defRPr kumimoji="1" sz="2400">
                <a:solidFill>
                  <a:schemeClr val="tx1"/>
                </a:solidFill>
                <a:latin typeface="Arial" pitchFamily="34" charset="0"/>
                <a:ea typeface="宋体" pitchFamily="2" charset="-122"/>
              </a:defRPr>
            </a:lvl9pPr>
          </a:lstStyle>
          <a:p>
            <a:pPr>
              <a:defRPr/>
            </a:pPr>
            <a:endParaRPr kumimoji="0" lang="en-US" altLang="ko-KR" sz="12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416" name="Rectangle 247"/>
          <p:cNvSpPr>
            <a:spLocks noChangeArrowheads="1"/>
          </p:cNvSpPr>
          <p:nvPr/>
        </p:nvSpPr>
        <p:spPr bwMode="auto">
          <a:xfrm>
            <a:off x="1594598" y="908860"/>
            <a:ext cx="3344466" cy="4166917"/>
          </a:xfrm>
          <a:prstGeom prst="rect">
            <a:avLst/>
          </a:prstGeom>
          <a:noFill/>
          <a:ln w="9525">
            <a:solidFill>
              <a:schemeClr val="folHlink"/>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17" name="矩形 416"/>
          <p:cNvSpPr>
            <a:spLocks noChangeArrowheads="1"/>
          </p:cNvSpPr>
          <p:nvPr/>
        </p:nvSpPr>
        <p:spPr bwMode="auto">
          <a:xfrm>
            <a:off x="1889397" y="1994445"/>
            <a:ext cx="1314450" cy="9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r>
              <a:rPr lang="zh-CN" altLang="en-US" sz="825" b="1">
                <a:solidFill>
                  <a:schemeClr val="tx1"/>
                </a:solidFill>
              </a:rPr>
              <a:t>管理安全</a:t>
            </a:r>
            <a:r>
              <a:rPr lang="zh-CN" altLang="en-US" sz="825">
                <a:solidFill>
                  <a:schemeClr val="tx1"/>
                </a:solidFill>
              </a:rPr>
              <a:t>：前端设备如笔记本、瘦客户端、智能终端接入虚拟桌面不传输业务数据，仅传输图像和指令信息。实现数据不落地，保障信息安全。</a:t>
            </a:r>
            <a:endParaRPr lang="en-US" altLang="zh-CN" sz="825">
              <a:solidFill>
                <a:schemeClr val="tx1"/>
              </a:solidFill>
            </a:endParaRPr>
          </a:p>
        </p:txBody>
      </p:sp>
      <p:sp>
        <p:nvSpPr>
          <p:cNvPr id="418" name="文本框 418"/>
          <p:cNvSpPr txBox="1">
            <a:spLocks noChangeArrowheads="1"/>
          </p:cNvSpPr>
          <p:nvPr/>
        </p:nvSpPr>
        <p:spPr bwMode="auto">
          <a:xfrm>
            <a:off x="3371725" y="2662782"/>
            <a:ext cx="1301354" cy="9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r>
              <a:rPr lang="zh-CN" altLang="en-US" sz="825" b="1" dirty="0">
                <a:solidFill>
                  <a:schemeClr val="tx1"/>
                </a:solidFill>
              </a:rPr>
              <a:t>数据安全</a:t>
            </a:r>
            <a:r>
              <a:rPr lang="zh-CN" altLang="en-US" sz="825" dirty="0">
                <a:solidFill>
                  <a:schemeClr val="tx1"/>
                </a:solidFill>
              </a:rPr>
              <a:t>：云平台使用数据多副本容错、计算节点同构，使本地操作更加安全，从而确保信息安全。存储端将数据集中存储至云平台，通过云存储保存信息。</a:t>
            </a:r>
          </a:p>
        </p:txBody>
      </p:sp>
      <p:sp>
        <p:nvSpPr>
          <p:cNvPr id="419" name="矩形 418"/>
          <p:cNvSpPr>
            <a:spLocks noChangeArrowheads="1"/>
          </p:cNvSpPr>
          <p:nvPr/>
        </p:nvSpPr>
        <p:spPr bwMode="auto">
          <a:xfrm>
            <a:off x="3203848" y="4443958"/>
            <a:ext cx="157757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r>
              <a:rPr lang="zh-CN" altLang="en-US" sz="825" b="1">
                <a:solidFill>
                  <a:schemeClr val="tx1"/>
                </a:solidFill>
              </a:rPr>
              <a:t>身份安全管理</a:t>
            </a:r>
            <a:r>
              <a:rPr lang="zh-CN" altLang="en-US" sz="825">
                <a:solidFill>
                  <a:schemeClr val="tx1"/>
                </a:solidFill>
              </a:rPr>
              <a:t>：通过云平台的云安全认证、云安全登录、原安全桌面、云单点登录和云接入管理等确保用户身份安全。</a:t>
            </a:r>
            <a:endParaRPr lang="en-US" altLang="zh-CN" sz="825">
              <a:solidFill>
                <a:schemeClr val="tx1"/>
              </a:solidFill>
            </a:endParaRPr>
          </a:p>
        </p:txBody>
      </p:sp>
      <p:grpSp>
        <p:nvGrpSpPr>
          <p:cNvPr id="420" name="Group 725"/>
          <p:cNvGrpSpPr>
            <a:grpSpLocks noChangeAspect="1"/>
          </p:cNvGrpSpPr>
          <p:nvPr/>
        </p:nvGrpSpPr>
        <p:grpSpPr bwMode="auto">
          <a:xfrm>
            <a:off x="6475686" y="3914212"/>
            <a:ext cx="372665" cy="595883"/>
            <a:chOff x="2462" y="1214"/>
            <a:chExt cx="834" cy="996"/>
          </a:xfrm>
        </p:grpSpPr>
        <p:sp>
          <p:nvSpPr>
            <p:cNvPr id="421" name="AutoShape 726"/>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22" name="AutoShape 727"/>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23" name="AutoShape 728"/>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24" name="Group 729"/>
          <p:cNvGrpSpPr>
            <a:grpSpLocks noChangeAspect="1"/>
          </p:cNvGrpSpPr>
          <p:nvPr/>
        </p:nvGrpSpPr>
        <p:grpSpPr bwMode="auto">
          <a:xfrm>
            <a:off x="6647136" y="3953900"/>
            <a:ext cx="373856" cy="595883"/>
            <a:chOff x="2462" y="1214"/>
            <a:chExt cx="834" cy="996"/>
          </a:xfrm>
        </p:grpSpPr>
        <p:sp>
          <p:nvSpPr>
            <p:cNvPr id="425" name="AutoShape 730"/>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26" name="AutoShape 731"/>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27" name="AutoShape 732"/>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28" name="Group 733"/>
          <p:cNvGrpSpPr>
            <a:grpSpLocks noChangeAspect="1"/>
          </p:cNvGrpSpPr>
          <p:nvPr/>
        </p:nvGrpSpPr>
        <p:grpSpPr bwMode="auto">
          <a:xfrm>
            <a:off x="6818586" y="3995887"/>
            <a:ext cx="373856" cy="595907"/>
            <a:chOff x="2462" y="1215"/>
            <a:chExt cx="834" cy="1001"/>
          </a:xfrm>
        </p:grpSpPr>
        <p:sp>
          <p:nvSpPr>
            <p:cNvPr id="429" name="AutoShape 734"/>
            <p:cNvSpPr>
              <a:spLocks noChangeAspect="1" noChangeArrowheads="1"/>
            </p:cNvSpPr>
            <p:nvPr/>
          </p:nvSpPr>
          <p:spPr bwMode="auto">
            <a:xfrm>
              <a:off x="2500" y="1215"/>
              <a:ext cx="754" cy="1001"/>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30" name="AutoShape 735"/>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31" name="AutoShape 736"/>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32" name="Group 737"/>
          <p:cNvGrpSpPr>
            <a:grpSpLocks noChangeAspect="1"/>
          </p:cNvGrpSpPr>
          <p:nvPr/>
        </p:nvGrpSpPr>
        <p:grpSpPr bwMode="auto">
          <a:xfrm>
            <a:off x="6990036" y="4033275"/>
            <a:ext cx="373856" cy="595883"/>
            <a:chOff x="2462" y="1214"/>
            <a:chExt cx="834" cy="996"/>
          </a:xfrm>
        </p:grpSpPr>
        <p:sp>
          <p:nvSpPr>
            <p:cNvPr id="433" name="AutoShape 738"/>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34" name="AutoShape 739"/>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35" name="AutoShape 740"/>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36" name="Group 741"/>
          <p:cNvGrpSpPr>
            <a:grpSpLocks noChangeAspect="1"/>
          </p:cNvGrpSpPr>
          <p:nvPr/>
        </p:nvGrpSpPr>
        <p:grpSpPr bwMode="auto">
          <a:xfrm>
            <a:off x="6303045" y="3953900"/>
            <a:ext cx="373856" cy="595883"/>
            <a:chOff x="2462" y="1214"/>
            <a:chExt cx="834" cy="996"/>
          </a:xfrm>
        </p:grpSpPr>
        <p:sp>
          <p:nvSpPr>
            <p:cNvPr id="437" name="AutoShape 742"/>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38" name="AutoShape 743"/>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39" name="AutoShape 744"/>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40" name="Group 745"/>
          <p:cNvGrpSpPr>
            <a:grpSpLocks noChangeAspect="1"/>
          </p:cNvGrpSpPr>
          <p:nvPr/>
        </p:nvGrpSpPr>
        <p:grpSpPr bwMode="auto">
          <a:xfrm>
            <a:off x="6475686" y="3993587"/>
            <a:ext cx="372665" cy="595883"/>
            <a:chOff x="2462" y="1214"/>
            <a:chExt cx="834" cy="996"/>
          </a:xfrm>
        </p:grpSpPr>
        <p:sp>
          <p:nvSpPr>
            <p:cNvPr id="441" name="AutoShape 746"/>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42" name="AutoShape 747"/>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43" name="AutoShape 748"/>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44" name="Group 749"/>
          <p:cNvGrpSpPr>
            <a:grpSpLocks noChangeAspect="1"/>
          </p:cNvGrpSpPr>
          <p:nvPr/>
        </p:nvGrpSpPr>
        <p:grpSpPr bwMode="auto">
          <a:xfrm>
            <a:off x="6647136" y="4033275"/>
            <a:ext cx="373856" cy="595883"/>
            <a:chOff x="2462" y="1214"/>
            <a:chExt cx="834" cy="996"/>
          </a:xfrm>
        </p:grpSpPr>
        <p:sp>
          <p:nvSpPr>
            <p:cNvPr id="445" name="AutoShape 750"/>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46" name="AutoShape 751"/>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47" name="AutoShape 752"/>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48" name="Group 753"/>
          <p:cNvGrpSpPr>
            <a:grpSpLocks noChangeAspect="1"/>
          </p:cNvGrpSpPr>
          <p:nvPr/>
        </p:nvGrpSpPr>
        <p:grpSpPr bwMode="auto">
          <a:xfrm>
            <a:off x="6818586" y="4072962"/>
            <a:ext cx="373856" cy="595883"/>
            <a:chOff x="2462" y="1214"/>
            <a:chExt cx="834" cy="996"/>
          </a:xfrm>
        </p:grpSpPr>
        <p:sp>
          <p:nvSpPr>
            <p:cNvPr id="449" name="AutoShape 754"/>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50" name="AutoShape 755"/>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51" name="AutoShape 756"/>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52" name="Group 757"/>
          <p:cNvGrpSpPr>
            <a:grpSpLocks noChangeAspect="1"/>
          </p:cNvGrpSpPr>
          <p:nvPr/>
        </p:nvGrpSpPr>
        <p:grpSpPr bwMode="auto">
          <a:xfrm>
            <a:off x="6131594" y="3995887"/>
            <a:ext cx="373856" cy="595907"/>
            <a:chOff x="2462" y="1215"/>
            <a:chExt cx="834" cy="1001"/>
          </a:xfrm>
        </p:grpSpPr>
        <p:sp>
          <p:nvSpPr>
            <p:cNvPr id="453" name="AutoShape 758"/>
            <p:cNvSpPr>
              <a:spLocks noChangeAspect="1" noChangeArrowheads="1"/>
            </p:cNvSpPr>
            <p:nvPr/>
          </p:nvSpPr>
          <p:spPr bwMode="auto">
            <a:xfrm>
              <a:off x="2500" y="1215"/>
              <a:ext cx="754" cy="1001"/>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54" name="AutoShape 759"/>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55" name="AutoShape 760"/>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56" name="Group 761"/>
          <p:cNvGrpSpPr>
            <a:grpSpLocks noChangeAspect="1"/>
          </p:cNvGrpSpPr>
          <p:nvPr/>
        </p:nvGrpSpPr>
        <p:grpSpPr bwMode="auto">
          <a:xfrm>
            <a:off x="6303045" y="4033275"/>
            <a:ext cx="373856" cy="595883"/>
            <a:chOff x="2462" y="1214"/>
            <a:chExt cx="834" cy="996"/>
          </a:xfrm>
        </p:grpSpPr>
        <p:sp>
          <p:nvSpPr>
            <p:cNvPr id="457" name="AutoShape 762"/>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58" name="AutoShape 763"/>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59" name="AutoShape 764"/>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60" name="Group 765"/>
          <p:cNvGrpSpPr>
            <a:grpSpLocks noChangeAspect="1"/>
          </p:cNvGrpSpPr>
          <p:nvPr/>
        </p:nvGrpSpPr>
        <p:grpSpPr bwMode="auto">
          <a:xfrm>
            <a:off x="6475686" y="4075262"/>
            <a:ext cx="372665" cy="595907"/>
            <a:chOff x="2462" y="1215"/>
            <a:chExt cx="834" cy="1001"/>
          </a:xfrm>
        </p:grpSpPr>
        <p:sp>
          <p:nvSpPr>
            <p:cNvPr id="461" name="AutoShape 766"/>
            <p:cNvSpPr>
              <a:spLocks noChangeAspect="1" noChangeArrowheads="1"/>
            </p:cNvSpPr>
            <p:nvPr/>
          </p:nvSpPr>
          <p:spPr bwMode="auto">
            <a:xfrm>
              <a:off x="2500" y="1215"/>
              <a:ext cx="754" cy="1001"/>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62" name="AutoShape 767"/>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63" name="AutoShape 768"/>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64" name="Group 769"/>
          <p:cNvGrpSpPr>
            <a:grpSpLocks noChangeAspect="1"/>
          </p:cNvGrpSpPr>
          <p:nvPr/>
        </p:nvGrpSpPr>
        <p:grpSpPr bwMode="auto">
          <a:xfrm>
            <a:off x="6647136" y="4114948"/>
            <a:ext cx="373856" cy="595910"/>
            <a:chOff x="2462" y="1215"/>
            <a:chExt cx="834" cy="1001"/>
          </a:xfrm>
        </p:grpSpPr>
        <p:sp>
          <p:nvSpPr>
            <p:cNvPr id="465" name="AutoShape 770"/>
            <p:cNvSpPr>
              <a:spLocks noChangeAspect="1" noChangeArrowheads="1"/>
            </p:cNvSpPr>
            <p:nvPr/>
          </p:nvSpPr>
          <p:spPr bwMode="auto">
            <a:xfrm>
              <a:off x="2500" y="1215"/>
              <a:ext cx="754" cy="1001"/>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66" name="AutoShape 771"/>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67" name="AutoShape 772"/>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68" name="Group 773"/>
          <p:cNvGrpSpPr>
            <a:grpSpLocks noChangeAspect="1"/>
          </p:cNvGrpSpPr>
          <p:nvPr/>
        </p:nvGrpSpPr>
        <p:grpSpPr bwMode="auto">
          <a:xfrm>
            <a:off x="5960145" y="4033275"/>
            <a:ext cx="373856" cy="595883"/>
            <a:chOff x="2462" y="1214"/>
            <a:chExt cx="834" cy="996"/>
          </a:xfrm>
        </p:grpSpPr>
        <p:sp>
          <p:nvSpPr>
            <p:cNvPr id="469" name="AutoShape 774"/>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70" name="AutoShape 775"/>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71" name="AutoShape 776"/>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72" name="Group 777"/>
          <p:cNvGrpSpPr>
            <a:grpSpLocks noChangeAspect="1"/>
          </p:cNvGrpSpPr>
          <p:nvPr/>
        </p:nvGrpSpPr>
        <p:grpSpPr bwMode="auto">
          <a:xfrm>
            <a:off x="6131594" y="4072962"/>
            <a:ext cx="373856" cy="595883"/>
            <a:chOff x="2462" y="1214"/>
            <a:chExt cx="834" cy="996"/>
          </a:xfrm>
        </p:grpSpPr>
        <p:sp>
          <p:nvSpPr>
            <p:cNvPr id="473" name="AutoShape 778"/>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74" name="AutoShape 779"/>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75" name="AutoShape 780"/>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76" name="Group 781"/>
          <p:cNvGrpSpPr>
            <a:grpSpLocks noChangeAspect="1"/>
          </p:cNvGrpSpPr>
          <p:nvPr/>
        </p:nvGrpSpPr>
        <p:grpSpPr bwMode="auto">
          <a:xfrm>
            <a:off x="6303045" y="4114948"/>
            <a:ext cx="373856" cy="595910"/>
            <a:chOff x="2462" y="1215"/>
            <a:chExt cx="834" cy="1001"/>
          </a:xfrm>
        </p:grpSpPr>
        <p:sp>
          <p:nvSpPr>
            <p:cNvPr id="477" name="AutoShape 782"/>
            <p:cNvSpPr>
              <a:spLocks noChangeAspect="1" noChangeArrowheads="1"/>
            </p:cNvSpPr>
            <p:nvPr/>
          </p:nvSpPr>
          <p:spPr bwMode="auto">
            <a:xfrm>
              <a:off x="2500" y="1215"/>
              <a:ext cx="754" cy="1001"/>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78" name="AutoShape 783"/>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79" name="AutoShape 784"/>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80" name="Group 785"/>
          <p:cNvGrpSpPr>
            <a:grpSpLocks noChangeAspect="1"/>
          </p:cNvGrpSpPr>
          <p:nvPr/>
        </p:nvGrpSpPr>
        <p:grpSpPr bwMode="auto">
          <a:xfrm>
            <a:off x="6475686" y="4152337"/>
            <a:ext cx="372665" cy="595883"/>
            <a:chOff x="2462" y="1214"/>
            <a:chExt cx="834" cy="996"/>
          </a:xfrm>
        </p:grpSpPr>
        <p:sp>
          <p:nvSpPr>
            <p:cNvPr id="481" name="AutoShape 786"/>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82" name="AutoShape 787"/>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83" name="AutoShape 788"/>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84" name="Group 822"/>
          <p:cNvGrpSpPr>
            <a:grpSpLocks noChangeAspect="1"/>
          </p:cNvGrpSpPr>
          <p:nvPr/>
        </p:nvGrpSpPr>
        <p:grpSpPr bwMode="auto">
          <a:xfrm>
            <a:off x="6475686" y="3637112"/>
            <a:ext cx="372665" cy="595907"/>
            <a:chOff x="3573" y="1215"/>
            <a:chExt cx="834" cy="1001"/>
          </a:xfrm>
        </p:grpSpPr>
        <p:sp>
          <p:nvSpPr>
            <p:cNvPr id="485" name="AutoShape 823"/>
            <p:cNvSpPr>
              <a:spLocks noChangeAspect="1" noChangeArrowheads="1"/>
            </p:cNvSpPr>
            <p:nvPr/>
          </p:nvSpPr>
          <p:spPr bwMode="auto">
            <a:xfrm>
              <a:off x="3611" y="1215"/>
              <a:ext cx="754" cy="1001"/>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86" name="AutoShape 824"/>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87" name="AutoShape 825"/>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88" name="Group 826"/>
          <p:cNvGrpSpPr>
            <a:grpSpLocks noChangeAspect="1"/>
          </p:cNvGrpSpPr>
          <p:nvPr/>
        </p:nvGrpSpPr>
        <p:grpSpPr bwMode="auto">
          <a:xfrm>
            <a:off x="6647136" y="3674500"/>
            <a:ext cx="373856" cy="595883"/>
            <a:chOff x="3573" y="1214"/>
            <a:chExt cx="834" cy="996"/>
          </a:xfrm>
        </p:grpSpPr>
        <p:sp>
          <p:nvSpPr>
            <p:cNvPr id="489" name="AutoShape 827"/>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90" name="AutoShape 828"/>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91" name="AutoShape 829"/>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92" name="Group 830"/>
          <p:cNvGrpSpPr>
            <a:grpSpLocks noChangeAspect="1"/>
          </p:cNvGrpSpPr>
          <p:nvPr/>
        </p:nvGrpSpPr>
        <p:grpSpPr bwMode="auto">
          <a:xfrm>
            <a:off x="6303045" y="3674500"/>
            <a:ext cx="373856" cy="595883"/>
            <a:chOff x="3573" y="1214"/>
            <a:chExt cx="834" cy="996"/>
          </a:xfrm>
        </p:grpSpPr>
        <p:sp>
          <p:nvSpPr>
            <p:cNvPr id="493" name="AutoShape 831"/>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94" name="AutoShape 832"/>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95" name="AutoShape 833"/>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496" name="Group 834"/>
          <p:cNvGrpSpPr>
            <a:grpSpLocks noChangeAspect="1"/>
          </p:cNvGrpSpPr>
          <p:nvPr/>
        </p:nvGrpSpPr>
        <p:grpSpPr bwMode="auto">
          <a:xfrm>
            <a:off x="6475686" y="3714187"/>
            <a:ext cx="372665" cy="595883"/>
            <a:chOff x="3573" y="1214"/>
            <a:chExt cx="834" cy="996"/>
          </a:xfrm>
        </p:grpSpPr>
        <p:sp>
          <p:nvSpPr>
            <p:cNvPr id="497" name="AutoShape 835"/>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98" name="AutoShape 836"/>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499" name="AutoShape 837"/>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00" name="Group 838"/>
          <p:cNvGrpSpPr>
            <a:grpSpLocks noChangeAspect="1"/>
          </p:cNvGrpSpPr>
          <p:nvPr/>
        </p:nvGrpSpPr>
        <p:grpSpPr bwMode="auto">
          <a:xfrm>
            <a:off x="6131594" y="3716487"/>
            <a:ext cx="373856" cy="595907"/>
            <a:chOff x="3573" y="1215"/>
            <a:chExt cx="834" cy="1001"/>
          </a:xfrm>
        </p:grpSpPr>
        <p:sp>
          <p:nvSpPr>
            <p:cNvPr id="501" name="AutoShape 839"/>
            <p:cNvSpPr>
              <a:spLocks noChangeAspect="1" noChangeArrowheads="1"/>
            </p:cNvSpPr>
            <p:nvPr/>
          </p:nvSpPr>
          <p:spPr bwMode="auto">
            <a:xfrm>
              <a:off x="3611" y="1215"/>
              <a:ext cx="754" cy="1001"/>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02" name="AutoShape 840"/>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03" name="AutoShape 841"/>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04" name="Group 842"/>
          <p:cNvGrpSpPr>
            <a:grpSpLocks noChangeAspect="1"/>
          </p:cNvGrpSpPr>
          <p:nvPr/>
        </p:nvGrpSpPr>
        <p:grpSpPr bwMode="auto">
          <a:xfrm>
            <a:off x="6303045" y="3756173"/>
            <a:ext cx="373856" cy="595910"/>
            <a:chOff x="3573" y="1215"/>
            <a:chExt cx="834" cy="1001"/>
          </a:xfrm>
        </p:grpSpPr>
        <p:sp>
          <p:nvSpPr>
            <p:cNvPr id="505" name="AutoShape 843"/>
            <p:cNvSpPr>
              <a:spLocks noChangeAspect="1" noChangeArrowheads="1"/>
            </p:cNvSpPr>
            <p:nvPr/>
          </p:nvSpPr>
          <p:spPr bwMode="auto">
            <a:xfrm>
              <a:off x="3611" y="1215"/>
              <a:ext cx="754" cy="1001"/>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06" name="AutoShape 844"/>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07" name="AutoShape 845"/>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08" name="Group 846"/>
          <p:cNvGrpSpPr>
            <a:grpSpLocks noChangeAspect="1"/>
          </p:cNvGrpSpPr>
          <p:nvPr/>
        </p:nvGrpSpPr>
        <p:grpSpPr bwMode="auto">
          <a:xfrm>
            <a:off x="5960145" y="3756173"/>
            <a:ext cx="373856" cy="595910"/>
            <a:chOff x="3573" y="1215"/>
            <a:chExt cx="834" cy="1001"/>
          </a:xfrm>
        </p:grpSpPr>
        <p:sp>
          <p:nvSpPr>
            <p:cNvPr id="509" name="AutoShape 847"/>
            <p:cNvSpPr>
              <a:spLocks noChangeAspect="1" noChangeArrowheads="1"/>
            </p:cNvSpPr>
            <p:nvPr/>
          </p:nvSpPr>
          <p:spPr bwMode="auto">
            <a:xfrm>
              <a:off x="3611" y="1215"/>
              <a:ext cx="754" cy="1001"/>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10" name="AutoShape 848"/>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11" name="AutoShape 849"/>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12" name="Group 850"/>
          <p:cNvGrpSpPr>
            <a:grpSpLocks noChangeAspect="1"/>
          </p:cNvGrpSpPr>
          <p:nvPr/>
        </p:nvGrpSpPr>
        <p:grpSpPr bwMode="auto">
          <a:xfrm>
            <a:off x="6131594" y="3793562"/>
            <a:ext cx="373856" cy="595883"/>
            <a:chOff x="3573" y="1214"/>
            <a:chExt cx="834" cy="996"/>
          </a:xfrm>
        </p:grpSpPr>
        <p:sp>
          <p:nvSpPr>
            <p:cNvPr id="513" name="AutoShape 851"/>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14" name="AutoShape 852"/>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15" name="AutoShape 853"/>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16" name="Group 854"/>
          <p:cNvGrpSpPr>
            <a:grpSpLocks noChangeAspect="1"/>
          </p:cNvGrpSpPr>
          <p:nvPr/>
        </p:nvGrpSpPr>
        <p:grpSpPr bwMode="auto">
          <a:xfrm>
            <a:off x="6475686" y="3363350"/>
            <a:ext cx="372665" cy="595883"/>
            <a:chOff x="3573" y="1214"/>
            <a:chExt cx="834" cy="996"/>
          </a:xfrm>
        </p:grpSpPr>
        <p:sp>
          <p:nvSpPr>
            <p:cNvPr id="517" name="AutoShape 855"/>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18" name="AutoShape 856"/>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19" name="AutoShape 857"/>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20" name="Group 858"/>
          <p:cNvGrpSpPr>
            <a:grpSpLocks noChangeAspect="1"/>
          </p:cNvGrpSpPr>
          <p:nvPr/>
        </p:nvGrpSpPr>
        <p:grpSpPr bwMode="auto">
          <a:xfrm>
            <a:off x="6647136" y="3403748"/>
            <a:ext cx="373856" cy="595910"/>
            <a:chOff x="3573" y="1215"/>
            <a:chExt cx="834" cy="1001"/>
          </a:xfrm>
        </p:grpSpPr>
        <p:sp>
          <p:nvSpPr>
            <p:cNvPr id="521" name="AutoShape 859"/>
            <p:cNvSpPr>
              <a:spLocks noChangeAspect="1" noChangeArrowheads="1"/>
            </p:cNvSpPr>
            <p:nvPr/>
          </p:nvSpPr>
          <p:spPr bwMode="auto">
            <a:xfrm>
              <a:off x="3611" y="1215"/>
              <a:ext cx="754" cy="1001"/>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22" name="AutoShape 860"/>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23" name="AutoShape 861"/>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24" name="Group 862"/>
          <p:cNvGrpSpPr>
            <a:grpSpLocks noChangeAspect="1"/>
          </p:cNvGrpSpPr>
          <p:nvPr/>
        </p:nvGrpSpPr>
        <p:grpSpPr bwMode="auto">
          <a:xfrm>
            <a:off x="6818586" y="3442725"/>
            <a:ext cx="373856" cy="595883"/>
            <a:chOff x="3573" y="1214"/>
            <a:chExt cx="834" cy="996"/>
          </a:xfrm>
        </p:grpSpPr>
        <p:sp>
          <p:nvSpPr>
            <p:cNvPr id="525" name="AutoShape 863"/>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26" name="AutoShape 864"/>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27" name="AutoShape 865"/>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28" name="Group 870"/>
          <p:cNvGrpSpPr>
            <a:grpSpLocks noChangeAspect="1"/>
          </p:cNvGrpSpPr>
          <p:nvPr/>
        </p:nvGrpSpPr>
        <p:grpSpPr bwMode="auto">
          <a:xfrm>
            <a:off x="6303045" y="3403748"/>
            <a:ext cx="373856" cy="595910"/>
            <a:chOff x="3573" y="1215"/>
            <a:chExt cx="834" cy="1001"/>
          </a:xfrm>
        </p:grpSpPr>
        <p:sp>
          <p:nvSpPr>
            <p:cNvPr id="529" name="AutoShape 871"/>
            <p:cNvSpPr>
              <a:spLocks noChangeAspect="1" noChangeArrowheads="1"/>
            </p:cNvSpPr>
            <p:nvPr/>
          </p:nvSpPr>
          <p:spPr bwMode="auto">
            <a:xfrm>
              <a:off x="3611" y="1215"/>
              <a:ext cx="754" cy="1001"/>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30" name="AutoShape 872"/>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31" name="AutoShape 873"/>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32" name="Group 874"/>
          <p:cNvGrpSpPr>
            <a:grpSpLocks noChangeAspect="1"/>
          </p:cNvGrpSpPr>
          <p:nvPr/>
        </p:nvGrpSpPr>
        <p:grpSpPr bwMode="auto">
          <a:xfrm>
            <a:off x="6475686" y="3443437"/>
            <a:ext cx="372665" cy="595907"/>
            <a:chOff x="3573" y="1215"/>
            <a:chExt cx="834" cy="1001"/>
          </a:xfrm>
        </p:grpSpPr>
        <p:sp>
          <p:nvSpPr>
            <p:cNvPr id="533" name="AutoShape 875"/>
            <p:cNvSpPr>
              <a:spLocks noChangeAspect="1" noChangeArrowheads="1"/>
            </p:cNvSpPr>
            <p:nvPr/>
          </p:nvSpPr>
          <p:spPr bwMode="auto">
            <a:xfrm>
              <a:off x="3611" y="1215"/>
              <a:ext cx="754" cy="1001"/>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34" name="AutoShape 876"/>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35" name="AutoShape 877"/>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36" name="Group 878"/>
          <p:cNvGrpSpPr>
            <a:grpSpLocks noChangeAspect="1"/>
          </p:cNvGrpSpPr>
          <p:nvPr/>
        </p:nvGrpSpPr>
        <p:grpSpPr bwMode="auto">
          <a:xfrm>
            <a:off x="6647136" y="3482412"/>
            <a:ext cx="373856" cy="595883"/>
            <a:chOff x="3573" y="1214"/>
            <a:chExt cx="834" cy="996"/>
          </a:xfrm>
        </p:grpSpPr>
        <p:sp>
          <p:nvSpPr>
            <p:cNvPr id="537" name="AutoShape 879"/>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38" name="AutoShape 880"/>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39" name="AutoShape 881"/>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40" name="Group 886"/>
          <p:cNvGrpSpPr>
            <a:grpSpLocks noChangeAspect="1"/>
          </p:cNvGrpSpPr>
          <p:nvPr/>
        </p:nvGrpSpPr>
        <p:grpSpPr bwMode="auto">
          <a:xfrm>
            <a:off x="6131594" y="3442725"/>
            <a:ext cx="373856" cy="595883"/>
            <a:chOff x="3573" y="1214"/>
            <a:chExt cx="834" cy="996"/>
          </a:xfrm>
        </p:grpSpPr>
        <p:sp>
          <p:nvSpPr>
            <p:cNvPr id="541" name="AutoShape 887"/>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42" name="AutoShape 888"/>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43" name="AutoShape 889"/>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44" name="Group 890"/>
          <p:cNvGrpSpPr>
            <a:grpSpLocks noChangeAspect="1"/>
          </p:cNvGrpSpPr>
          <p:nvPr/>
        </p:nvGrpSpPr>
        <p:grpSpPr bwMode="auto">
          <a:xfrm>
            <a:off x="6303045" y="3482412"/>
            <a:ext cx="373856" cy="595883"/>
            <a:chOff x="3573" y="1214"/>
            <a:chExt cx="834" cy="996"/>
          </a:xfrm>
        </p:grpSpPr>
        <p:sp>
          <p:nvSpPr>
            <p:cNvPr id="545" name="AutoShape 891"/>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46" name="AutoShape 892"/>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47" name="AutoShape 893"/>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48" name="Group 894"/>
          <p:cNvGrpSpPr>
            <a:grpSpLocks noChangeAspect="1"/>
          </p:cNvGrpSpPr>
          <p:nvPr/>
        </p:nvGrpSpPr>
        <p:grpSpPr bwMode="auto">
          <a:xfrm>
            <a:off x="6475686" y="3522100"/>
            <a:ext cx="372665" cy="595883"/>
            <a:chOff x="3573" y="1214"/>
            <a:chExt cx="834" cy="996"/>
          </a:xfrm>
        </p:grpSpPr>
        <p:sp>
          <p:nvSpPr>
            <p:cNvPr id="549" name="AutoShape 895"/>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50" name="AutoShape 896"/>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51" name="AutoShape 897"/>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52" name="Group 902"/>
          <p:cNvGrpSpPr>
            <a:grpSpLocks noChangeAspect="1"/>
          </p:cNvGrpSpPr>
          <p:nvPr/>
        </p:nvGrpSpPr>
        <p:grpSpPr bwMode="auto">
          <a:xfrm>
            <a:off x="5960145" y="3482412"/>
            <a:ext cx="373856" cy="595883"/>
            <a:chOff x="3573" y="1214"/>
            <a:chExt cx="834" cy="996"/>
          </a:xfrm>
        </p:grpSpPr>
        <p:sp>
          <p:nvSpPr>
            <p:cNvPr id="553" name="AutoShape 903"/>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54" name="AutoShape 904"/>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55" name="AutoShape 905"/>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56" name="Group 906"/>
          <p:cNvGrpSpPr>
            <a:grpSpLocks noChangeAspect="1"/>
          </p:cNvGrpSpPr>
          <p:nvPr/>
        </p:nvGrpSpPr>
        <p:grpSpPr bwMode="auto">
          <a:xfrm>
            <a:off x="6131594" y="3522812"/>
            <a:ext cx="373856" cy="595907"/>
            <a:chOff x="3573" y="1215"/>
            <a:chExt cx="834" cy="1001"/>
          </a:xfrm>
        </p:grpSpPr>
        <p:sp>
          <p:nvSpPr>
            <p:cNvPr id="557" name="AutoShape 907"/>
            <p:cNvSpPr>
              <a:spLocks noChangeAspect="1" noChangeArrowheads="1"/>
            </p:cNvSpPr>
            <p:nvPr/>
          </p:nvSpPr>
          <p:spPr bwMode="auto">
            <a:xfrm>
              <a:off x="3611" y="1215"/>
              <a:ext cx="754" cy="1001"/>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58" name="AutoShape 908"/>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59" name="AutoShape 909"/>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60" name="Group 789"/>
          <p:cNvGrpSpPr>
            <a:grpSpLocks noChangeAspect="1"/>
          </p:cNvGrpSpPr>
          <p:nvPr/>
        </p:nvGrpSpPr>
        <p:grpSpPr bwMode="auto">
          <a:xfrm>
            <a:off x="6818586" y="3722125"/>
            <a:ext cx="373856" cy="595883"/>
            <a:chOff x="2462" y="1214"/>
            <a:chExt cx="834" cy="996"/>
          </a:xfrm>
        </p:grpSpPr>
        <p:sp>
          <p:nvSpPr>
            <p:cNvPr id="561" name="AutoShape 790"/>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62" name="AutoShape 791"/>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63" name="AutoShape 792"/>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64" name="Group 793"/>
          <p:cNvGrpSpPr>
            <a:grpSpLocks noChangeAspect="1"/>
          </p:cNvGrpSpPr>
          <p:nvPr/>
        </p:nvGrpSpPr>
        <p:grpSpPr bwMode="auto">
          <a:xfrm>
            <a:off x="6990036" y="3762523"/>
            <a:ext cx="373856" cy="595910"/>
            <a:chOff x="2462" y="1215"/>
            <a:chExt cx="834" cy="1001"/>
          </a:xfrm>
        </p:grpSpPr>
        <p:sp>
          <p:nvSpPr>
            <p:cNvPr id="565" name="AutoShape 794"/>
            <p:cNvSpPr>
              <a:spLocks noChangeAspect="1" noChangeArrowheads="1"/>
            </p:cNvSpPr>
            <p:nvPr/>
          </p:nvSpPr>
          <p:spPr bwMode="auto">
            <a:xfrm>
              <a:off x="2500" y="1215"/>
              <a:ext cx="754" cy="1001"/>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66" name="AutoShape 795"/>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67" name="AutoShape 796"/>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68" name="Group 797"/>
          <p:cNvGrpSpPr>
            <a:grpSpLocks noChangeAspect="1"/>
          </p:cNvGrpSpPr>
          <p:nvPr/>
        </p:nvGrpSpPr>
        <p:grpSpPr bwMode="auto">
          <a:xfrm>
            <a:off x="6647136" y="3762523"/>
            <a:ext cx="373856" cy="595910"/>
            <a:chOff x="2462" y="1215"/>
            <a:chExt cx="834" cy="1001"/>
          </a:xfrm>
        </p:grpSpPr>
        <p:sp>
          <p:nvSpPr>
            <p:cNvPr id="569" name="AutoShape 798"/>
            <p:cNvSpPr>
              <a:spLocks noChangeAspect="1" noChangeArrowheads="1"/>
            </p:cNvSpPr>
            <p:nvPr/>
          </p:nvSpPr>
          <p:spPr bwMode="auto">
            <a:xfrm>
              <a:off x="2500" y="1215"/>
              <a:ext cx="754" cy="1001"/>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70" name="AutoShape 799"/>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71" name="AutoShape 800"/>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72" name="Group 801"/>
          <p:cNvGrpSpPr>
            <a:grpSpLocks noChangeAspect="1"/>
          </p:cNvGrpSpPr>
          <p:nvPr/>
        </p:nvGrpSpPr>
        <p:grpSpPr bwMode="auto">
          <a:xfrm>
            <a:off x="6818586" y="3802212"/>
            <a:ext cx="373856" cy="595907"/>
            <a:chOff x="2462" y="1215"/>
            <a:chExt cx="834" cy="1001"/>
          </a:xfrm>
        </p:grpSpPr>
        <p:sp>
          <p:nvSpPr>
            <p:cNvPr id="573" name="AutoShape 802"/>
            <p:cNvSpPr>
              <a:spLocks noChangeAspect="1" noChangeArrowheads="1"/>
            </p:cNvSpPr>
            <p:nvPr/>
          </p:nvSpPr>
          <p:spPr bwMode="auto">
            <a:xfrm>
              <a:off x="2500" y="1215"/>
              <a:ext cx="754" cy="1001"/>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74" name="AutoShape 803"/>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75" name="AutoShape 804"/>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76" name="Group 805"/>
          <p:cNvGrpSpPr>
            <a:grpSpLocks noChangeAspect="1"/>
          </p:cNvGrpSpPr>
          <p:nvPr/>
        </p:nvGrpSpPr>
        <p:grpSpPr bwMode="auto">
          <a:xfrm>
            <a:off x="6475686" y="3801500"/>
            <a:ext cx="372665" cy="595883"/>
            <a:chOff x="2462" y="1214"/>
            <a:chExt cx="834" cy="996"/>
          </a:xfrm>
        </p:grpSpPr>
        <p:sp>
          <p:nvSpPr>
            <p:cNvPr id="577" name="AutoShape 806"/>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78" name="AutoShape 807"/>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79" name="AutoShape 808"/>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80" name="Group 809"/>
          <p:cNvGrpSpPr>
            <a:grpSpLocks noChangeAspect="1"/>
          </p:cNvGrpSpPr>
          <p:nvPr/>
        </p:nvGrpSpPr>
        <p:grpSpPr bwMode="auto">
          <a:xfrm>
            <a:off x="6647136" y="3841187"/>
            <a:ext cx="373856" cy="595883"/>
            <a:chOff x="2462" y="1214"/>
            <a:chExt cx="834" cy="996"/>
          </a:xfrm>
        </p:grpSpPr>
        <p:sp>
          <p:nvSpPr>
            <p:cNvPr id="581" name="AutoShape 810"/>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82" name="AutoShape 811"/>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83" name="AutoShape 812"/>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84" name="Group 813"/>
          <p:cNvGrpSpPr>
            <a:grpSpLocks noChangeAspect="1"/>
          </p:cNvGrpSpPr>
          <p:nvPr/>
        </p:nvGrpSpPr>
        <p:grpSpPr bwMode="auto">
          <a:xfrm>
            <a:off x="6303045" y="3841187"/>
            <a:ext cx="373856" cy="595883"/>
            <a:chOff x="2462" y="1214"/>
            <a:chExt cx="834" cy="996"/>
          </a:xfrm>
        </p:grpSpPr>
        <p:sp>
          <p:nvSpPr>
            <p:cNvPr id="585" name="AutoShape 814"/>
            <p:cNvSpPr>
              <a:spLocks noChangeAspect="1" noChangeArrowheads="1"/>
            </p:cNvSpPr>
            <p:nvPr/>
          </p:nvSpPr>
          <p:spPr bwMode="auto">
            <a:xfrm>
              <a:off x="2500" y="1214"/>
              <a:ext cx="754" cy="996"/>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86" name="AutoShape 815"/>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87" name="AutoShape 816"/>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88" name="Group 817"/>
          <p:cNvGrpSpPr>
            <a:grpSpLocks noChangeAspect="1"/>
          </p:cNvGrpSpPr>
          <p:nvPr/>
        </p:nvGrpSpPr>
        <p:grpSpPr bwMode="auto">
          <a:xfrm>
            <a:off x="6475686" y="3881587"/>
            <a:ext cx="372665" cy="595907"/>
            <a:chOff x="2462" y="1215"/>
            <a:chExt cx="834" cy="1001"/>
          </a:xfrm>
        </p:grpSpPr>
        <p:sp>
          <p:nvSpPr>
            <p:cNvPr id="589" name="AutoShape 818"/>
            <p:cNvSpPr>
              <a:spLocks noChangeAspect="1" noChangeArrowheads="1"/>
            </p:cNvSpPr>
            <p:nvPr/>
          </p:nvSpPr>
          <p:spPr bwMode="auto">
            <a:xfrm>
              <a:off x="2500" y="1215"/>
              <a:ext cx="754" cy="1001"/>
            </a:xfrm>
            <a:prstGeom prst="diamond">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90" name="AutoShape 819"/>
            <p:cNvSpPr>
              <a:spLocks noChangeAspect="1" noChangeArrowheads="1"/>
            </p:cNvSpPr>
            <p:nvPr/>
          </p:nvSpPr>
          <p:spPr bwMode="auto">
            <a:xfrm rot="583211" flipH="1">
              <a:off x="2462" y="1350"/>
              <a:ext cx="455" cy="438"/>
            </a:xfrm>
            <a:prstGeom prst="parallelogram">
              <a:avLst>
                <a:gd name="adj" fmla="val 16068"/>
              </a:avLst>
            </a:prstGeom>
            <a:solidFill>
              <a:srgbClr val="0099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91" name="AutoShape 820"/>
            <p:cNvSpPr>
              <a:spLocks noChangeAspect="1" noChangeArrowheads="1"/>
            </p:cNvSpPr>
            <p:nvPr/>
          </p:nvSpPr>
          <p:spPr bwMode="auto">
            <a:xfrm rot="-569323">
              <a:off x="2833" y="1350"/>
              <a:ext cx="463" cy="439"/>
            </a:xfrm>
            <a:prstGeom prst="parallelogram">
              <a:avLst>
                <a:gd name="adj" fmla="val 17900"/>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92" name="Group 866"/>
          <p:cNvGrpSpPr>
            <a:grpSpLocks noChangeAspect="1"/>
          </p:cNvGrpSpPr>
          <p:nvPr/>
        </p:nvGrpSpPr>
        <p:grpSpPr bwMode="auto">
          <a:xfrm>
            <a:off x="6990036" y="3482412"/>
            <a:ext cx="373856" cy="595883"/>
            <a:chOff x="3573" y="1214"/>
            <a:chExt cx="834" cy="996"/>
          </a:xfrm>
        </p:grpSpPr>
        <p:sp>
          <p:nvSpPr>
            <p:cNvPr id="593" name="AutoShape 867"/>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94" name="AutoShape 868"/>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95" name="AutoShape 869"/>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596" name="Group 882"/>
          <p:cNvGrpSpPr>
            <a:grpSpLocks noChangeAspect="1"/>
          </p:cNvGrpSpPr>
          <p:nvPr/>
        </p:nvGrpSpPr>
        <p:grpSpPr bwMode="auto">
          <a:xfrm>
            <a:off x="6818586" y="3522812"/>
            <a:ext cx="373856" cy="595907"/>
            <a:chOff x="3573" y="1215"/>
            <a:chExt cx="834" cy="1001"/>
          </a:xfrm>
        </p:grpSpPr>
        <p:sp>
          <p:nvSpPr>
            <p:cNvPr id="597" name="AutoShape 883"/>
            <p:cNvSpPr>
              <a:spLocks noChangeAspect="1" noChangeArrowheads="1"/>
            </p:cNvSpPr>
            <p:nvPr/>
          </p:nvSpPr>
          <p:spPr bwMode="auto">
            <a:xfrm>
              <a:off x="3611" y="1215"/>
              <a:ext cx="754" cy="1001"/>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98" name="AutoShape 884"/>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599" name="AutoShape 885"/>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00" name="Group 898"/>
          <p:cNvGrpSpPr>
            <a:grpSpLocks noChangeAspect="1"/>
          </p:cNvGrpSpPr>
          <p:nvPr/>
        </p:nvGrpSpPr>
        <p:grpSpPr bwMode="auto">
          <a:xfrm>
            <a:off x="6647136" y="3561787"/>
            <a:ext cx="373856" cy="595883"/>
            <a:chOff x="3573" y="1214"/>
            <a:chExt cx="834" cy="996"/>
          </a:xfrm>
        </p:grpSpPr>
        <p:sp>
          <p:nvSpPr>
            <p:cNvPr id="601" name="AutoShape 899"/>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02" name="AutoShape 900"/>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03" name="AutoShape 901"/>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04" name="Group 910"/>
          <p:cNvGrpSpPr>
            <a:grpSpLocks noChangeAspect="1"/>
          </p:cNvGrpSpPr>
          <p:nvPr/>
        </p:nvGrpSpPr>
        <p:grpSpPr bwMode="auto">
          <a:xfrm>
            <a:off x="6303045" y="3561787"/>
            <a:ext cx="373856" cy="595883"/>
            <a:chOff x="3573" y="1214"/>
            <a:chExt cx="834" cy="996"/>
          </a:xfrm>
        </p:grpSpPr>
        <p:sp>
          <p:nvSpPr>
            <p:cNvPr id="605" name="AutoShape 911"/>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06" name="AutoShape 912"/>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07" name="AutoShape 913"/>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08" name="Group 914"/>
          <p:cNvGrpSpPr>
            <a:grpSpLocks noChangeAspect="1"/>
          </p:cNvGrpSpPr>
          <p:nvPr/>
        </p:nvGrpSpPr>
        <p:grpSpPr bwMode="auto">
          <a:xfrm>
            <a:off x="6475686" y="3601475"/>
            <a:ext cx="372665" cy="595883"/>
            <a:chOff x="3573" y="1214"/>
            <a:chExt cx="834" cy="996"/>
          </a:xfrm>
        </p:grpSpPr>
        <p:sp>
          <p:nvSpPr>
            <p:cNvPr id="609" name="AutoShape 915"/>
            <p:cNvSpPr>
              <a:spLocks noChangeAspect="1" noChangeArrowheads="1"/>
            </p:cNvSpPr>
            <p:nvPr/>
          </p:nvSpPr>
          <p:spPr bwMode="auto">
            <a:xfrm>
              <a:off x="3611" y="1214"/>
              <a:ext cx="754" cy="996"/>
            </a:xfrm>
            <a:prstGeom prst="diamond">
              <a:avLst/>
            </a:prstGeom>
            <a:solidFill>
              <a:srgbClr val="FA9B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10" name="AutoShape 916"/>
            <p:cNvSpPr>
              <a:spLocks noChangeAspect="1" noChangeArrowheads="1"/>
            </p:cNvSpPr>
            <p:nvPr/>
          </p:nvSpPr>
          <p:spPr bwMode="auto">
            <a:xfrm rot="583211" flipH="1">
              <a:off x="3573" y="1350"/>
              <a:ext cx="455" cy="438"/>
            </a:xfrm>
            <a:prstGeom prst="parallelogram">
              <a:avLst>
                <a:gd name="adj" fmla="val 16068"/>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11" name="AutoShape 917"/>
            <p:cNvSpPr>
              <a:spLocks noChangeAspect="1" noChangeArrowheads="1"/>
            </p:cNvSpPr>
            <p:nvPr/>
          </p:nvSpPr>
          <p:spPr bwMode="auto">
            <a:xfrm rot="-569323">
              <a:off x="3944" y="1350"/>
              <a:ext cx="463" cy="439"/>
            </a:xfrm>
            <a:prstGeom prst="parallelogram">
              <a:avLst>
                <a:gd name="adj" fmla="val 17900"/>
              </a:avLst>
            </a:prstGeom>
            <a:solidFill>
              <a:srgbClr val="CC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12" name="Group 967"/>
          <p:cNvGrpSpPr>
            <a:grpSpLocks noChangeAspect="1"/>
          </p:cNvGrpSpPr>
          <p:nvPr/>
        </p:nvGrpSpPr>
        <p:grpSpPr bwMode="auto">
          <a:xfrm>
            <a:off x="5960145" y="3211661"/>
            <a:ext cx="373856" cy="595907"/>
            <a:chOff x="232" y="2712"/>
            <a:chExt cx="834" cy="1001"/>
          </a:xfrm>
        </p:grpSpPr>
        <p:sp>
          <p:nvSpPr>
            <p:cNvPr id="613" name="AutoShape 968"/>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14" name="AutoShape 969"/>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15" name="AutoShape 970"/>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16" name="Group 1032"/>
          <p:cNvGrpSpPr>
            <a:grpSpLocks noChangeAspect="1"/>
          </p:cNvGrpSpPr>
          <p:nvPr/>
        </p:nvGrpSpPr>
        <p:grpSpPr bwMode="auto">
          <a:xfrm>
            <a:off x="6303045" y="2853762"/>
            <a:ext cx="373856" cy="595883"/>
            <a:chOff x="240" y="1214"/>
            <a:chExt cx="834" cy="996"/>
          </a:xfrm>
        </p:grpSpPr>
        <p:sp>
          <p:nvSpPr>
            <p:cNvPr id="617" name="AutoShape 1033"/>
            <p:cNvSpPr>
              <a:spLocks noChangeAspect="1" noChangeArrowheads="1"/>
            </p:cNvSpPr>
            <p:nvPr/>
          </p:nvSpPr>
          <p:spPr bwMode="auto">
            <a:xfrm>
              <a:off x="278" y="1214"/>
              <a:ext cx="754" cy="99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18" name="AutoShape 103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19" name="AutoShape 103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20" name="Group 1048"/>
          <p:cNvGrpSpPr>
            <a:grpSpLocks noChangeAspect="1"/>
          </p:cNvGrpSpPr>
          <p:nvPr/>
        </p:nvGrpSpPr>
        <p:grpSpPr bwMode="auto">
          <a:xfrm>
            <a:off x="6131594" y="2895748"/>
            <a:ext cx="373856" cy="595910"/>
            <a:chOff x="240" y="1215"/>
            <a:chExt cx="834" cy="1001"/>
          </a:xfrm>
        </p:grpSpPr>
        <p:sp>
          <p:nvSpPr>
            <p:cNvPr id="621" name="AutoShape 1049"/>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22" name="AutoShape 105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23" name="AutoShape 105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24" name="Group 1084"/>
          <p:cNvGrpSpPr>
            <a:grpSpLocks noChangeAspect="1"/>
          </p:cNvGrpSpPr>
          <p:nvPr/>
        </p:nvGrpSpPr>
        <p:grpSpPr bwMode="auto">
          <a:xfrm>
            <a:off x="6303045" y="2583012"/>
            <a:ext cx="373856" cy="595907"/>
            <a:chOff x="240" y="1215"/>
            <a:chExt cx="834" cy="1001"/>
          </a:xfrm>
        </p:grpSpPr>
        <p:sp>
          <p:nvSpPr>
            <p:cNvPr id="625" name="AutoShape 1085"/>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26" name="AutoShape 108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27" name="AutoShape 108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28" name="Group 1100"/>
          <p:cNvGrpSpPr>
            <a:grpSpLocks noChangeAspect="1"/>
          </p:cNvGrpSpPr>
          <p:nvPr/>
        </p:nvGrpSpPr>
        <p:grpSpPr bwMode="auto">
          <a:xfrm>
            <a:off x="6131594" y="2621986"/>
            <a:ext cx="373856" cy="595883"/>
            <a:chOff x="240" y="1214"/>
            <a:chExt cx="834" cy="996"/>
          </a:xfrm>
        </p:grpSpPr>
        <p:sp>
          <p:nvSpPr>
            <p:cNvPr id="629" name="AutoShape 1101"/>
            <p:cNvSpPr>
              <a:spLocks noChangeAspect="1" noChangeArrowheads="1"/>
            </p:cNvSpPr>
            <p:nvPr/>
          </p:nvSpPr>
          <p:spPr bwMode="auto">
            <a:xfrm>
              <a:off x="278" y="1214"/>
              <a:ext cx="754" cy="99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30" name="AutoShape 110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31" name="AutoShape 110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32" name="Group 1104"/>
          <p:cNvGrpSpPr>
            <a:grpSpLocks noChangeAspect="1"/>
          </p:cNvGrpSpPr>
          <p:nvPr/>
        </p:nvGrpSpPr>
        <p:grpSpPr bwMode="auto">
          <a:xfrm>
            <a:off x="6303045" y="2662387"/>
            <a:ext cx="373856" cy="595907"/>
            <a:chOff x="240" y="1215"/>
            <a:chExt cx="834" cy="1001"/>
          </a:xfrm>
        </p:grpSpPr>
        <p:sp>
          <p:nvSpPr>
            <p:cNvPr id="633" name="AutoShape 1105"/>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34" name="AutoShape 110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35" name="AutoShape 110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36" name="Group 1060"/>
          <p:cNvGrpSpPr>
            <a:grpSpLocks noChangeAspect="1"/>
          </p:cNvGrpSpPr>
          <p:nvPr/>
        </p:nvGrpSpPr>
        <p:grpSpPr bwMode="auto">
          <a:xfrm>
            <a:off x="5960145" y="2935437"/>
            <a:ext cx="373856" cy="595907"/>
            <a:chOff x="240" y="1215"/>
            <a:chExt cx="834" cy="1001"/>
          </a:xfrm>
        </p:grpSpPr>
        <p:sp>
          <p:nvSpPr>
            <p:cNvPr id="637" name="AutoShape 1061"/>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38" name="AutoShape 106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39" name="AutoShape 106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40" name="Group 919"/>
          <p:cNvGrpSpPr>
            <a:grpSpLocks noChangeAspect="1"/>
          </p:cNvGrpSpPr>
          <p:nvPr/>
        </p:nvGrpSpPr>
        <p:grpSpPr bwMode="auto">
          <a:xfrm>
            <a:off x="6475686" y="3092599"/>
            <a:ext cx="372665" cy="595910"/>
            <a:chOff x="232" y="2712"/>
            <a:chExt cx="834" cy="1001"/>
          </a:xfrm>
        </p:grpSpPr>
        <p:sp>
          <p:nvSpPr>
            <p:cNvPr id="641" name="AutoShape 920"/>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42" name="AutoShape 921"/>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43" name="AutoShape 922"/>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44" name="Group 923"/>
          <p:cNvGrpSpPr>
            <a:grpSpLocks noChangeAspect="1"/>
          </p:cNvGrpSpPr>
          <p:nvPr/>
        </p:nvGrpSpPr>
        <p:grpSpPr bwMode="auto">
          <a:xfrm>
            <a:off x="6647136" y="3132286"/>
            <a:ext cx="373856" cy="595907"/>
            <a:chOff x="232" y="2712"/>
            <a:chExt cx="834" cy="1001"/>
          </a:xfrm>
        </p:grpSpPr>
        <p:sp>
          <p:nvSpPr>
            <p:cNvPr id="645" name="AutoShape 924"/>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46" name="AutoShape 925"/>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47" name="AutoShape 926"/>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48" name="Group 927"/>
          <p:cNvGrpSpPr>
            <a:grpSpLocks noChangeAspect="1"/>
          </p:cNvGrpSpPr>
          <p:nvPr/>
        </p:nvGrpSpPr>
        <p:grpSpPr bwMode="auto">
          <a:xfrm>
            <a:off x="6818586" y="3171975"/>
            <a:ext cx="373856" cy="595910"/>
            <a:chOff x="232" y="2712"/>
            <a:chExt cx="834" cy="1001"/>
          </a:xfrm>
        </p:grpSpPr>
        <p:sp>
          <p:nvSpPr>
            <p:cNvPr id="649" name="AutoShape 928"/>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50" name="AutoShape 929"/>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51" name="AutoShape 930"/>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52" name="Group 931"/>
          <p:cNvGrpSpPr>
            <a:grpSpLocks noChangeAspect="1"/>
          </p:cNvGrpSpPr>
          <p:nvPr/>
        </p:nvGrpSpPr>
        <p:grpSpPr bwMode="auto">
          <a:xfrm>
            <a:off x="6990036" y="3211661"/>
            <a:ext cx="373856" cy="595907"/>
            <a:chOff x="232" y="2712"/>
            <a:chExt cx="834" cy="1001"/>
          </a:xfrm>
        </p:grpSpPr>
        <p:sp>
          <p:nvSpPr>
            <p:cNvPr id="653" name="AutoShape 932"/>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54" name="AutoShape 933"/>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55" name="AutoShape 934"/>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56" name="Group 935"/>
          <p:cNvGrpSpPr>
            <a:grpSpLocks noChangeAspect="1"/>
          </p:cNvGrpSpPr>
          <p:nvPr/>
        </p:nvGrpSpPr>
        <p:grpSpPr bwMode="auto">
          <a:xfrm>
            <a:off x="6303045" y="3132286"/>
            <a:ext cx="373856" cy="595907"/>
            <a:chOff x="232" y="2712"/>
            <a:chExt cx="834" cy="1001"/>
          </a:xfrm>
        </p:grpSpPr>
        <p:sp>
          <p:nvSpPr>
            <p:cNvPr id="657" name="AutoShape 936"/>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58" name="AutoShape 937"/>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59" name="AutoShape 938"/>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60" name="Group 939"/>
          <p:cNvGrpSpPr>
            <a:grpSpLocks noChangeAspect="1"/>
          </p:cNvGrpSpPr>
          <p:nvPr/>
        </p:nvGrpSpPr>
        <p:grpSpPr bwMode="auto">
          <a:xfrm>
            <a:off x="6475686" y="3169676"/>
            <a:ext cx="372665" cy="595883"/>
            <a:chOff x="232" y="2711"/>
            <a:chExt cx="834" cy="996"/>
          </a:xfrm>
        </p:grpSpPr>
        <p:sp>
          <p:nvSpPr>
            <p:cNvPr id="661" name="AutoShape 940"/>
            <p:cNvSpPr>
              <a:spLocks noChangeAspect="1" noChangeArrowheads="1"/>
            </p:cNvSpPr>
            <p:nvPr/>
          </p:nvSpPr>
          <p:spPr bwMode="auto">
            <a:xfrm>
              <a:off x="270" y="2711"/>
              <a:ext cx="754" cy="996"/>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62" name="AutoShape 941"/>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63" name="AutoShape 942"/>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64" name="Group 943"/>
          <p:cNvGrpSpPr>
            <a:grpSpLocks noChangeAspect="1"/>
          </p:cNvGrpSpPr>
          <p:nvPr/>
        </p:nvGrpSpPr>
        <p:grpSpPr bwMode="auto">
          <a:xfrm>
            <a:off x="6647136" y="3211661"/>
            <a:ext cx="373856" cy="595907"/>
            <a:chOff x="232" y="2712"/>
            <a:chExt cx="834" cy="1001"/>
          </a:xfrm>
        </p:grpSpPr>
        <p:sp>
          <p:nvSpPr>
            <p:cNvPr id="665" name="AutoShape 944"/>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66" name="AutoShape 945"/>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67" name="AutoShape 946"/>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68" name="Group 947"/>
          <p:cNvGrpSpPr>
            <a:grpSpLocks noChangeAspect="1"/>
          </p:cNvGrpSpPr>
          <p:nvPr/>
        </p:nvGrpSpPr>
        <p:grpSpPr bwMode="auto">
          <a:xfrm>
            <a:off x="6818586" y="3249052"/>
            <a:ext cx="373856" cy="595883"/>
            <a:chOff x="232" y="2711"/>
            <a:chExt cx="834" cy="996"/>
          </a:xfrm>
        </p:grpSpPr>
        <p:sp>
          <p:nvSpPr>
            <p:cNvPr id="669" name="AutoShape 948"/>
            <p:cNvSpPr>
              <a:spLocks noChangeAspect="1" noChangeArrowheads="1"/>
            </p:cNvSpPr>
            <p:nvPr/>
          </p:nvSpPr>
          <p:spPr bwMode="auto">
            <a:xfrm>
              <a:off x="270" y="2711"/>
              <a:ext cx="754" cy="996"/>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70" name="AutoShape 949"/>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71" name="AutoShape 950"/>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72" name="Group 951"/>
          <p:cNvGrpSpPr>
            <a:grpSpLocks noChangeAspect="1"/>
          </p:cNvGrpSpPr>
          <p:nvPr/>
        </p:nvGrpSpPr>
        <p:grpSpPr bwMode="auto">
          <a:xfrm>
            <a:off x="6131594" y="3171975"/>
            <a:ext cx="373856" cy="595910"/>
            <a:chOff x="232" y="2712"/>
            <a:chExt cx="834" cy="1001"/>
          </a:xfrm>
        </p:grpSpPr>
        <p:sp>
          <p:nvSpPr>
            <p:cNvPr id="673" name="AutoShape 952"/>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74" name="AutoShape 953"/>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75" name="AutoShape 954"/>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76" name="Group 955"/>
          <p:cNvGrpSpPr>
            <a:grpSpLocks noChangeAspect="1"/>
          </p:cNvGrpSpPr>
          <p:nvPr/>
        </p:nvGrpSpPr>
        <p:grpSpPr bwMode="auto">
          <a:xfrm>
            <a:off x="6303045" y="3211661"/>
            <a:ext cx="373856" cy="595907"/>
            <a:chOff x="232" y="2712"/>
            <a:chExt cx="834" cy="1001"/>
          </a:xfrm>
        </p:grpSpPr>
        <p:sp>
          <p:nvSpPr>
            <p:cNvPr id="677" name="AutoShape 956"/>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78" name="AutoShape 957"/>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79" name="AutoShape 958"/>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80" name="Group 959"/>
          <p:cNvGrpSpPr>
            <a:grpSpLocks noChangeAspect="1"/>
          </p:cNvGrpSpPr>
          <p:nvPr/>
        </p:nvGrpSpPr>
        <p:grpSpPr bwMode="auto">
          <a:xfrm>
            <a:off x="6475686" y="3251350"/>
            <a:ext cx="372665" cy="595910"/>
            <a:chOff x="232" y="2712"/>
            <a:chExt cx="834" cy="1001"/>
          </a:xfrm>
        </p:grpSpPr>
        <p:sp>
          <p:nvSpPr>
            <p:cNvPr id="681" name="AutoShape 960"/>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82" name="AutoShape 961"/>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83" name="AutoShape 962"/>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84" name="Group 963"/>
          <p:cNvGrpSpPr>
            <a:grpSpLocks noChangeAspect="1"/>
          </p:cNvGrpSpPr>
          <p:nvPr/>
        </p:nvGrpSpPr>
        <p:grpSpPr bwMode="auto">
          <a:xfrm>
            <a:off x="6647136" y="3291036"/>
            <a:ext cx="373856" cy="595907"/>
            <a:chOff x="232" y="2712"/>
            <a:chExt cx="834" cy="1001"/>
          </a:xfrm>
        </p:grpSpPr>
        <p:sp>
          <p:nvSpPr>
            <p:cNvPr id="685" name="AutoShape 964"/>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86" name="AutoShape 965"/>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87" name="AutoShape 966"/>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88" name="Group 971"/>
          <p:cNvGrpSpPr>
            <a:grpSpLocks noChangeAspect="1"/>
          </p:cNvGrpSpPr>
          <p:nvPr/>
        </p:nvGrpSpPr>
        <p:grpSpPr bwMode="auto">
          <a:xfrm>
            <a:off x="6131594" y="3249052"/>
            <a:ext cx="373856" cy="595883"/>
            <a:chOff x="232" y="2711"/>
            <a:chExt cx="834" cy="996"/>
          </a:xfrm>
        </p:grpSpPr>
        <p:sp>
          <p:nvSpPr>
            <p:cNvPr id="689" name="AutoShape 972"/>
            <p:cNvSpPr>
              <a:spLocks noChangeAspect="1" noChangeArrowheads="1"/>
            </p:cNvSpPr>
            <p:nvPr/>
          </p:nvSpPr>
          <p:spPr bwMode="auto">
            <a:xfrm>
              <a:off x="270" y="2711"/>
              <a:ext cx="754" cy="996"/>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90" name="AutoShape 973"/>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91" name="AutoShape 974"/>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92" name="Group 975"/>
          <p:cNvGrpSpPr>
            <a:grpSpLocks noChangeAspect="1"/>
          </p:cNvGrpSpPr>
          <p:nvPr/>
        </p:nvGrpSpPr>
        <p:grpSpPr bwMode="auto">
          <a:xfrm>
            <a:off x="6303045" y="3291036"/>
            <a:ext cx="373856" cy="595907"/>
            <a:chOff x="232" y="2712"/>
            <a:chExt cx="834" cy="1001"/>
          </a:xfrm>
        </p:grpSpPr>
        <p:sp>
          <p:nvSpPr>
            <p:cNvPr id="693" name="AutoShape 976"/>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94" name="AutoShape 977"/>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95" name="AutoShape 978"/>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696" name="Group 979"/>
          <p:cNvGrpSpPr>
            <a:grpSpLocks noChangeAspect="1"/>
          </p:cNvGrpSpPr>
          <p:nvPr/>
        </p:nvGrpSpPr>
        <p:grpSpPr bwMode="auto">
          <a:xfrm>
            <a:off x="6475686" y="3330724"/>
            <a:ext cx="372665" cy="595910"/>
            <a:chOff x="232" y="2712"/>
            <a:chExt cx="834" cy="1001"/>
          </a:xfrm>
        </p:grpSpPr>
        <p:sp>
          <p:nvSpPr>
            <p:cNvPr id="697" name="AutoShape 980"/>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98" name="AutoShape 981"/>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699" name="AutoShape 982"/>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00" name="Group 983"/>
          <p:cNvGrpSpPr>
            <a:grpSpLocks noChangeAspect="1"/>
          </p:cNvGrpSpPr>
          <p:nvPr/>
        </p:nvGrpSpPr>
        <p:grpSpPr bwMode="auto">
          <a:xfrm>
            <a:off x="6647136" y="2859236"/>
            <a:ext cx="373856" cy="595907"/>
            <a:chOff x="232" y="2712"/>
            <a:chExt cx="834" cy="1001"/>
          </a:xfrm>
        </p:grpSpPr>
        <p:sp>
          <p:nvSpPr>
            <p:cNvPr id="701" name="AutoShape 984"/>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02" name="AutoShape 985"/>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03" name="AutoShape 986"/>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04" name="Group 987"/>
          <p:cNvGrpSpPr>
            <a:grpSpLocks noChangeAspect="1"/>
          </p:cNvGrpSpPr>
          <p:nvPr/>
        </p:nvGrpSpPr>
        <p:grpSpPr bwMode="auto">
          <a:xfrm>
            <a:off x="6818586" y="2898213"/>
            <a:ext cx="373856" cy="595883"/>
            <a:chOff x="232" y="2711"/>
            <a:chExt cx="834" cy="996"/>
          </a:xfrm>
        </p:grpSpPr>
        <p:sp>
          <p:nvSpPr>
            <p:cNvPr id="705" name="AutoShape 988"/>
            <p:cNvSpPr>
              <a:spLocks noChangeAspect="1" noChangeArrowheads="1"/>
            </p:cNvSpPr>
            <p:nvPr/>
          </p:nvSpPr>
          <p:spPr bwMode="auto">
            <a:xfrm>
              <a:off x="270" y="2711"/>
              <a:ext cx="754" cy="996"/>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06" name="AutoShape 989"/>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07" name="AutoShape 990"/>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08" name="Group 991"/>
          <p:cNvGrpSpPr>
            <a:grpSpLocks noChangeAspect="1"/>
          </p:cNvGrpSpPr>
          <p:nvPr/>
        </p:nvGrpSpPr>
        <p:grpSpPr bwMode="auto">
          <a:xfrm>
            <a:off x="6990036" y="2937901"/>
            <a:ext cx="373856" cy="595883"/>
            <a:chOff x="232" y="2711"/>
            <a:chExt cx="834" cy="996"/>
          </a:xfrm>
        </p:grpSpPr>
        <p:sp>
          <p:nvSpPr>
            <p:cNvPr id="709" name="AutoShape 992"/>
            <p:cNvSpPr>
              <a:spLocks noChangeAspect="1" noChangeArrowheads="1"/>
            </p:cNvSpPr>
            <p:nvPr/>
          </p:nvSpPr>
          <p:spPr bwMode="auto">
            <a:xfrm>
              <a:off x="270" y="2711"/>
              <a:ext cx="754" cy="996"/>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10" name="AutoShape 993"/>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11" name="AutoShape 994"/>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12" name="Group 995"/>
          <p:cNvGrpSpPr>
            <a:grpSpLocks noChangeAspect="1"/>
          </p:cNvGrpSpPr>
          <p:nvPr/>
        </p:nvGrpSpPr>
        <p:grpSpPr bwMode="auto">
          <a:xfrm>
            <a:off x="6475686" y="2898925"/>
            <a:ext cx="372665" cy="595910"/>
            <a:chOff x="232" y="2712"/>
            <a:chExt cx="834" cy="1001"/>
          </a:xfrm>
        </p:grpSpPr>
        <p:sp>
          <p:nvSpPr>
            <p:cNvPr id="713" name="AutoShape 996"/>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14" name="AutoShape 997"/>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15" name="AutoShape 998"/>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16" name="Group 999"/>
          <p:cNvGrpSpPr>
            <a:grpSpLocks noChangeAspect="1"/>
          </p:cNvGrpSpPr>
          <p:nvPr/>
        </p:nvGrpSpPr>
        <p:grpSpPr bwMode="auto">
          <a:xfrm>
            <a:off x="6647136" y="2937901"/>
            <a:ext cx="373856" cy="595883"/>
            <a:chOff x="232" y="2711"/>
            <a:chExt cx="834" cy="996"/>
          </a:xfrm>
        </p:grpSpPr>
        <p:sp>
          <p:nvSpPr>
            <p:cNvPr id="717" name="AutoShape 1000"/>
            <p:cNvSpPr>
              <a:spLocks noChangeAspect="1" noChangeArrowheads="1"/>
            </p:cNvSpPr>
            <p:nvPr/>
          </p:nvSpPr>
          <p:spPr bwMode="auto">
            <a:xfrm>
              <a:off x="270" y="2711"/>
              <a:ext cx="754" cy="996"/>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18" name="AutoShape 1001"/>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19" name="AutoShape 1002"/>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20" name="Group 1003"/>
          <p:cNvGrpSpPr>
            <a:grpSpLocks noChangeAspect="1"/>
          </p:cNvGrpSpPr>
          <p:nvPr/>
        </p:nvGrpSpPr>
        <p:grpSpPr bwMode="auto">
          <a:xfrm>
            <a:off x="6303045" y="2937901"/>
            <a:ext cx="373856" cy="595883"/>
            <a:chOff x="232" y="2711"/>
            <a:chExt cx="834" cy="996"/>
          </a:xfrm>
        </p:grpSpPr>
        <p:sp>
          <p:nvSpPr>
            <p:cNvPr id="721" name="AutoShape 1004"/>
            <p:cNvSpPr>
              <a:spLocks noChangeAspect="1" noChangeArrowheads="1"/>
            </p:cNvSpPr>
            <p:nvPr/>
          </p:nvSpPr>
          <p:spPr bwMode="auto">
            <a:xfrm>
              <a:off x="270" y="2711"/>
              <a:ext cx="754" cy="996"/>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22" name="AutoShape 1005"/>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23" name="AutoShape 1006"/>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24" name="Group 1007"/>
          <p:cNvGrpSpPr>
            <a:grpSpLocks noChangeAspect="1"/>
          </p:cNvGrpSpPr>
          <p:nvPr/>
        </p:nvGrpSpPr>
        <p:grpSpPr bwMode="auto">
          <a:xfrm>
            <a:off x="6475686" y="2979886"/>
            <a:ext cx="372665" cy="595907"/>
            <a:chOff x="232" y="2712"/>
            <a:chExt cx="834" cy="1001"/>
          </a:xfrm>
        </p:grpSpPr>
        <p:sp>
          <p:nvSpPr>
            <p:cNvPr id="725" name="AutoShape 1008"/>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26" name="AutoShape 1009"/>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27" name="AutoShape 1010"/>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28" name="Group 1011"/>
          <p:cNvGrpSpPr>
            <a:grpSpLocks noChangeAspect="1"/>
          </p:cNvGrpSpPr>
          <p:nvPr/>
        </p:nvGrpSpPr>
        <p:grpSpPr bwMode="auto">
          <a:xfrm>
            <a:off x="6131594" y="2978299"/>
            <a:ext cx="373856" cy="595910"/>
            <a:chOff x="232" y="2712"/>
            <a:chExt cx="834" cy="1001"/>
          </a:xfrm>
        </p:grpSpPr>
        <p:sp>
          <p:nvSpPr>
            <p:cNvPr id="729" name="AutoShape 1012"/>
            <p:cNvSpPr>
              <a:spLocks noChangeAspect="1" noChangeArrowheads="1"/>
            </p:cNvSpPr>
            <p:nvPr/>
          </p:nvSpPr>
          <p:spPr bwMode="auto">
            <a:xfrm>
              <a:off x="270" y="2712"/>
              <a:ext cx="754" cy="1001"/>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30" name="AutoShape 1013"/>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31" name="AutoShape 1014"/>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32" name="Group 1015"/>
          <p:cNvGrpSpPr>
            <a:grpSpLocks noChangeAspect="1"/>
          </p:cNvGrpSpPr>
          <p:nvPr/>
        </p:nvGrpSpPr>
        <p:grpSpPr bwMode="auto">
          <a:xfrm>
            <a:off x="6303045" y="3017276"/>
            <a:ext cx="373856" cy="595883"/>
            <a:chOff x="232" y="2711"/>
            <a:chExt cx="834" cy="996"/>
          </a:xfrm>
        </p:grpSpPr>
        <p:sp>
          <p:nvSpPr>
            <p:cNvPr id="733" name="AutoShape 1016"/>
            <p:cNvSpPr>
              <a:spLocks noChangeAspect="1" noChangeArrowheads="1"/>
            </p:cNvSpPr>
            <p:nvPr/>
          </p:nvSpPr>
          <p:spPr bwMode="auto">
            <a:xfrm>
              <a:off x="270" y="2711"/>
              <a:ext cx="754" cy="996"/>
            </a:xfrm>
            <a:prstGeom prst="diamond">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34" name="AutoShape 1017"/>
            <p:cNvSpPr>
              <a:spLocks noChangeAspect="1" noChangeArrowheads="1"/>
            </p:cNvSpPr>
            <p:nvPr/>
          </p:nvSpPr>
          <p:spPr bwMode="auto">
            <a:xfrm rot="583211" flipH="1">
              <a:off x="232" y="2847"/>
              <a:ext cx="455" cy="438"/>
            </a:xfrm>
            <a:prstGeom prst="parallelogram">
              <a:avLst>
                <a:gd name="adj" fmla="val 16068"/>
              </a:avLst>
            </a:prstGeom>
            <a:solidFill>
              <a:srgbClr val="00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35" name="AutoShape 1018"/>
            <p:cNvSpPr>
              <a:spLocks noChangeAspect="1" noChangeArrowheads="1"/>
            </p:cNvSpPr>
            <p:nvPr/>
          </p:nvSpPr>
          <p:spPr bwMode="auto">
            <a:xfrm rot="-569323">
              <a:off x="603" y="2847"/>
              <a:ext cx="463" cy="439"/>
            </a:xfrm>
            <a:prstGeom prst="parallelogram">
              <a:avLst>
                <a:gd name="adj" fmla="val 17900"/>
              </a:avLst>
            </a:prstGeom>
            <a:solidFill>
              <a:srgbClr val="00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36" name="Group 1020"/>
          <p:cNvGrpSpPr>
            <a:grpSpLocks noChangeAspect="1"/>
          </p:cNvGrpSpPr>
          <p:nvPr/>
        </p:nvGrpSpPr>
        <p:grpSpPr bwMode="auto">
          <a:xfrm>
            <a:off x="6475686" y="2816373"/>
            <a:ext cx="372665" cy="595910"/>
            <a:chOff x="240" y="1215"/>
            <a:chExt cx="834" cy="1001"/>
          </a:xfrm>
        </p:grpSpPr>
        <p:sp>
          <p:nvSpPr>
            <p:cNvPr id="737" name="AutoShape 1021"/>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38" name="AutoShape 102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39" name="AutoShape 102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40" name="Group 1024"/>
          <p:cNvGrpSpPr>
            <a:grpSpLocks noChangeAspect="1"/>
          </p:cNvGrpSpPr>
          <p:nvPr/>
        </p:nvGrpSpPr>
        <p:grpSpPr bwMode="auto">
          <a:xfrm>
            <a:off x="6647136" y="2853762"/>
            <a:ext cx="373856" cy="595883"/>
            <a:chOff x="240" y="1214"/>
            <a:chExt cx="834" cy="996"/>
          </a:xfrm>
        </p:grpSpPr>
        <p:sp>
          <p:nvSpPr>
            <p:cNvPr id="741" name="AutoShape 1025"/>
            <p:cNvSpPr>
              <a:spLocks noChangeAspect="1" noChangeArrowheads="1"/>
            </p:cNvSpPr>
            <p:nvPr/>
          </p:nvSpPr>
          <p:spPr bwMode="auto">
            <a:xfrm>
              <a:off x="278" y="1214"/>
              <a:ext cx="754" cy="99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42" name="AutoShape 102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43" name="AutoShape 102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44" name="Group 1028"/>
          <p:cNvGrpSpPr>
            <a:grpSpLocks noChangeAspect="1"/>
          </p:cNvGrpSpPr>
          <p:nvPr/>
        </p:nvGrpSpPr>
        <p:grpSpPr bwMode="auto">
          <a:xfrm>
            <a:off x="6818586" y="2895748"/>
            <a:ext cx="373856" cy="595910"/>
            <a:chOff x="240" y="1215"/>
            <a:chExt cx="834" cy="1001"/>
          </a:xfrm>
        </p:grpSpPr>
        <p:sp>
          <p:nvSpPr>
            <p:cNvPr id="745" name="AutoShape 1029"/>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46" name="AutoShape 103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47" name="AutoShape 103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48" name="Group 1036"/>
          <p:cNvGrpSpPr>
            <a:grpSpLocks noChangeAspect="1"/>
          </p:cNvGrpSpPr>
          <p:nvPr/>
        </p:nvGrpSpPr>
        <p:grpSpPr bwMode="auto">
          <a:xfrm>
            <a:off x="6475686" y="2893450"/>
            <a:ext cx="372665" cy="595883"/>
            <a:chOff x="240" y="1214"/>
            <a:chExt cx="834" cy="996"/>
          </a:xfrm>
        </p:grpSpPr>
        <p:sp>
          <p:nvSpPr>
            <p:cNvPr id="749" name="AutoShape 1037"/>
            <p:cNvSpPr>
              <a:spLocks noChangeAspect="1" noChangeArrowheads="1"/>
            </p:cNvSpPr>
            <p:nvPr/>
          </p:nvSpPr>
          <p:spPr bwMode="auto">
            <a:xfrm>
              <a:off x="278" y="1214"/>
              <a:ext cx="754" cy="99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50" name="AutoShape 1038"/>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51" name="AutoShape 1039"/>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52" name="Group 1040"/>
          <p:cNvGrpSpPr>
            <a:grpSpLocks noChangeAspect="1"/>
          </p:cNvGrpSpPr>
          <p:nvPr/>
        </p:nvGrpSpPr>
        <p:grpSpPr bwMode="auto">
          <a:xfrm>
            <a:off x="6647136" y="2935437"/>
            <a:ext cx="373856" cy="595907"/>
            <a:chOff x="240" y="1215"/>
            <a:chExt cx="834" cy="1001"/>
          </a:xfrm>
        </p:grpSpPr>
        <p:sp>
          <p:nvSpPr>
            <p:cNvPr id="753" name="AutoShape 1041"/>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54" name="AutoShape 104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55" name="AutoShape 104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56" name="Group 1044"/>
          <p:cNvGrpSpPr>
            <a:grpSpLocks noChangeAspect="1"/>
          </p:cNvGrpSpPr>
          <p:nvPr/>
        </p:nvGrpSpPr>
        <p:grpSpPr bwMode="auto">
          <a:xfrm>
            <a:off x="6818586" y="2972825"/>
            <a:ext cx="373856" cy="595883"/>
            <a:chOff x="240" y="1214"/>
            <a:chExt cx="834" cy="996"/>
          </a:xfrm>
        </p:grpSpPr>
        <p:sp>
          <p:nvSpPr>
            <p:cNvPr id="757" name="AutoShape 1045"/>
            <p:cNvSpPr>
              <a:spLocks noChangeAspect="1" noChangeArrowheads="1"/>
            </p:cNvSpPr>
            <p:nvPr/>
          </p:nvSpPr>
          <p:spPr bwMode="auto">
            <a:xfrm>
              <a:off x="278" y="1214"/>
              <a:ext cx="754" cy="99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58" name="AutoShape 104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59" name="AutoShape 104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60" name="Group 1052"/>
          <p:cNvGrpSpPr>
            <a:grpSpLocks noChangeAspect="1"/>
          </p:cNvGrpSpPr>
          <p:nvPr/>
        </p:nvGrpSpPr>
        <p:grpSpPr bwMode="auto">
          <a:xfrm>
            <a:off x="6475686" y="2975123"/>
            <a:ext cx="372665" cy="595910"/>
            <a:chOff x="240" y="1215"/>
            <a:chExt cx="834" cy="1001"/>
          </a:xfrm>
        </p:grpSpPr>
        <p:sp>
          <p:nvSpPr>
            <p:cNvPr id="761" name="AutoShape 1053"/>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62" name="AutoShape 105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63" name="AutoShape 105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64" name="Group 1056"/>
          <p:cNvGrpSpPr>
            <a:grpSpLocks noChangeAspect="1"/>
          </p:cNvGrpSpPr>
          <p:nvPr/>
        </p:nvGrpSpPr>
        <p:grpSpPr bwMode="auto">
          <a:xfrm>
            <a:off x="6647136" y="3014812"/>
            <a:ext cx="373856" cy="595907"/>
            <a:chOff x="240" y="1215"/>
            <a:chExt cx="834" cy="1001"/>
          </a:xfrm>
        </p:grpSpPr>
        <p:sp>
          <p:nvSpPr>
            <p:cNvPr id="765" name="AutoShape 1057"/>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66" name="AutoShape 1058"/>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67" name="AutoShape 1059"/>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68" name="Group 1064"/>
          <p:cNvGrpSpPr>
            <a:grpSpLocks noChangeAspect="1"/>
          </p:cNvGrpSpPr>
          <p:nvPr/>
        </p:nvGrpSpPr>
        <p:grpSpPr bwMode="auto">
          <a:xfrm>
            <a:off x="6475686" y="3054498"/>
            <a:ext cx="372665" cy="595910"/>
            <a:chOff x="240" y="1215"/>
            <a:chExt cx="834" cy="1001"/>
          </a:xfrm>
        </p:grpSpPr>
        <p:sp>
          <p:nvSpPr>
            <p:cNvPr id="769" name="AutoShape 1065"/>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70" name="AutoShape 106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71" name="AutoShape 106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72" name="Group 1068"/>
          <p:cNvGrpSpPr>
            <a:grpSpLocks noChangeAspect="1"/>
          </p:cNvGrpSpPr>
          <p:nvPr/>
        </p:nvGrpSpPr>
        <p:grpSpPr bwMode="auto">
          <a:xfrm>
            <a:off x="6475686" y="2543323"/>
            <a:ext cx="372665" cy="595910"/>
            <a:chOff x="240" y="1215"/>
            <a:chExt cx="834" cy="1001"/>
          </a:xfrm>
        </p:grpSpPr>
        <p:sp>
          <p:nvSpPr>
            <p:cNvPr id="773" name="AutoShape 1069"/>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74" name="AutoShape 107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75" name="AutoShape 107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76" name="Group 1072"/>
          <p:cNvGrpSpPr>
            <a:grpSpLocks noChangeAspect="1"/>
          </p:cNvGrpSpPr>
          <p:nvPr/>
        </p:nvGrpSpPr>
        <p:grpSpPr bwMode="auto">
          <a:xfrm>
            <a:off x="6647136" y="2583012"/>
            <a:ext cx="373856" cy="595907"/>
            <a:chOff x="240" y="1215"/>
            <a:chExt cx="834" cy="1001"/>
          </a:xfrm>
        </p:grpSpPr>
        <p:sp>
          <p:nvSpPr>
            <p:cNvPr id="777" name="AutoShape 1073"/>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78" name="AutoShape 107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79" name="AutoShape 107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80" name="Group 1076"/>
          <p:cNvGrpSpPr>
            <a:grpSpLocks noChangeAspect="1"/>
          </p:cNvGrpSpPr>
          <p:nvPr/>
        </p:nvGrpSpPr>
        <p:grpSpPr bwMode="auto">
          <a:xfrm>
            <a:off x="6818586" y="2621986"/>
            <a:ext cx="373856" cy="595883"/>
            <a:chOff x="240" y="1214"/>
            <a:chExt cx="834" cy="996"/>
          </a:xfrm>
        </p:grpSpPr>
        <p:sp>
          <p:nvSpPr>
            <p:cNvPr id="781" name="AutoShape 1077"/>
            <p:cNvSpPr>
              <a:spLocks noChangeAspect="1" noChangeArrowheads="1"/>
            </p:cNvSpPr>
            <p:nvPr/>
          </p:nvSpPr>
          <p:spPr bwMode="auto">
            <a:xfrm>
              <a:off x="278" y="1214"/>
              <a:ext cx="754" cy="99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82" name="AutoShape 1078"/>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83" name="AutoShape 1079"/>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84" name="Group 1080"/>
          <p:cNvGrpSpPr>
            <a:grpSpLocks noChangeAspect="1"/>
          </p:cNvGrpSpPr>
          <p:nvPr/>
        </p:nvGrpSpPr>
        <p:grpSpPr bwMode="auto">
          <a:xfrm>
            <a:off x="6990036" y="2662387"/>
            <a:ext cx="373856" cy="595907"/>
            <a:chOff x="240" y="1215"/>
            <a:chExt cx="834" cy="1001"/>
          </a:xfrm>
        </p:grpSpPr>
        <p:sp>
          <p:nvSpPr>
            <p:cNvPr id="785" name="AutoShape 1081"/>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86" name="AutoShape 108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87" name="AutoShape 108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88" name="Group 1088"/>
          <p:cNvGrpSpPr>
            <a:grpSpLocks noChangeAspect="1"/>
          </p:cNvGrpSpPr>
          <p:nvPr/>
        </p:nvGrpSpPr>
        <p:grpSpPr bwMode="auto">
          <a:xfrm>
            <a:off x="6475686" y="2622698"/>
            <a:ext cx="372665" cy="595910"/>
            <a:chOff x="240" y="1215"/>
            <a:chExt cx="834" cy="1001"/>
          </a:xfrm>
        </p:grpSpPr>
        <p:sp>
          <p:nvSpPr>
            <p:cNvPr id="789" name="AutoShape 1089"/>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90" name="AutoShape 109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91" name="AutoShape 109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92" name="Group 1092"/>
          <p:cNvGrpSpPr>
            <a:grpSpLocks noChangeAspect="1"/>
          </p:cNvGrpSpPr>
          <p:nvPr/>
        </p:nvGrpSpPr>
        <p:grpSpPr bwMode="auto">
          <a:xfrm>
            <a:off x="6647136" y="2662387"/>
            <a:ext cx="373856" cy="595907"/>
            <a:chOff x="240" y="1215"/>
            <a:chExt cx="834" cy="1001"/>
          </a:xfrm>
        </p:grpSpPr>
        <p:sp>
          <p:nvSpPr>
            <p:cNvPr id="793" name="AutoShape 1093"/>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94" name="AutoShape 109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95" name="AutoShape 109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796" name="Group 1096"/>
          <p:cNvGrpSpPr>
            <a:grpSpLocks noChangeAspect="1"/>
          </p:cNvGrpSpPr>
          <p:nvPr/>
        </p:nvGrpSpPr>
        <p:grpSpPr bwMode="auto">
          <a:xfrm>
            <a:off x="6818586" y="2702073"/>
            <a:ext cx="373856" cy="595910"/>
            <a:chOff x="240" y="1215"/>
            <a:chExt cx="834" cy="1001"/>
          </a:xfrm>
        </p:grpSpPr>
        <p:sp>
          <p:nvSpPr>
            <p:cNvPr id="797" name="AutoShape 1097"/>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98" name="AutoShape 1098"/>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799" name="AutoShape 1099"/>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800" name="Group 1108"/>
          <p:cNvGrpSpPr>
            <a:grpSpLocks noChangeAspect="1"/>
          </p:cNvGrpSpPr>
          <p:nvPr/>
        </p:nvGrpSpPr>
        <p:grpSpPr bwMode="auto">
          <a:xfrm>
            <a:off x="6475686" y="2701362"/>
            <a:ext cx="372665" cy="595883"/>
            <a:chOff x="240" y="1214"/>
            <a:chExt cx="834" cy="996"/>
          </a:xfrm>
        </p:grpSpPr>
        <p:sp>
          <p:nvSpPr>
            <p:cNvPr id="801" name="AutoShape 1109"/>
            <p:cNvSpPr>
              <a:spLocks noChangeAspect="1" noChangeArrowheads="1"/>
            </p:cNvSpPr>
            <p:nvPr/>
          </p:nvSpPr>
          <p:spPr bwMode="auto">
            <a:xfrm>
              <a:off x="278" y="1214"/>
              <a:ext cx="754" cy="99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02" name="AutoShape 111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03" name="AutoShape 111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804" name="Group 1112"/>
          <p:cNvGrpSpPr>
            <a:grpSpLocks noChangeAspect="1"/>
          </p:cNvGrpSpPr>
          <p:nvPr/>
        </p:nvGrpSpPr>
        <p:grpSpPr bwMode="auto">
          <a:xfrm>
            <a:off x="6647136" y="2741050"/>
            <a:ext cx="373856" cy="595883"/>
            <a:chOff x="240" y="1214"/>
            <a:chExt cx="834" cy="996"/>
          </a:xfrm>
        </p:grpSpPr>
        <p:sp>
          <p:nvSpPr>
            <p:cNvPr id="805" name="AutoShape 1113"/>
            <p:cNvSpPr>
              <a:spLocks noChangeAspect="1" noChangeArrowheads="1"/>
            </p:cNvSpPr>
            <p:nvPr/>
          </p:nvSpPr>
          <p:spPr bwMode="auto">
            <a:xfrm>
              <a:off x="278" y="1214"/>
              <a:ext cx="754" cy="99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06" name="AutoShape 1114"/>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07" name="AutoShape 1115"/>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808" name="Group 1116"/>
          <p:cNvGrpSpPr>
            <a:grpSpLocks noChangeAspect="1"/>
          </p:cNvGrpSpPr>
          <p:nvPr/>
        </p:nvGrpSpPr>
        <p:grpSpPr bwMode="auto">
          <a:xfrm>
            <a:off x="5960145" y="2662387"/>
            <a:ext cx="373856" cy="595907"/>
            <a:chOff x="240" y="1215"/>
            <a:chExt cx="834" cy="1001"/>
          </a:xfrm>
        </p:grpSpPr>
        <p:sp>
          <p:nvSpPr>
            <p:cNvPr id="809" name="AutoShape 1117"/>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10" name="AutoShape 1118"/>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11" name="AutoShape 1119"/>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812" name="Group 1120"/>
          <p:cNvGrpSpPr>
            <a:grpSpLocks noChangeAspect="1"/>
          </p:cNvGrpSpPr>
          <p:nvPr/>
        </p:nvGrpSpPr>
        <p:grpSpPr bwMode="auto">
          <a:xfrm>
            <a:off x="6131594" y="2702073"/>
            <a:ext cx="373856" cy="595910"/>
            <a:chOff x="240" y="1215"/>
            <a:chExt cx="834" cy="1001"/>
          </a:xfrm>
        </p:grpSpPr>
        <p:sp>
          <p:nvSpPr>
            <p:cNvPr id="813" name="AutoShape 1121"/>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14" name="AutoShape 1122"/>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15" name="AutoShape 1123"/>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816" name="Group 1124"/>
          <p:cNvGrpSpPr>
            <a:grpSpLocks noChangeAspect="1"/>
          </p:cNvGrpSpPr>
          <p:nvPr/>
        </p:nvGrpSpPr>
        <p:grpSpPr bwMode="auto">
          <a:xfrm>
            <a:off x="6303045" y="2741050"/>
            <a:ext cx="373856" cy="595883"/>
            <a:chOff x="240" y="1214"/>
            <a:chExt cx="834" cy="996"/>
          </a:xfrm>
        </p:grpSpPr>
        <p:sp>
          <p:nvSpPr>
            <p:cNvPr id="817" name="AutoShape 1125"/>
            <p:cNvSpPr>
              <a:spLocks noChangeAspect="1" noChangeArrowheads="1"/>
            </p:cNvSpPr>
            <p:nvPr/>
          </p:nvSpPr>
          <p:spPr bwMode="auto">
            <a:xfrm>
              <a:off x="278" y="1214"/>
              <a:ext cx="754" cy="996"/>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18" name="AutoShape 1126"/>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19" name="AutoShape 1127"/>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grpSp>
        <p:nvGrpSpPr>
          <p:cNvPr id="820" name="Group 1128"/>
          <p:cNvGrpSpPr>
            <a:grpSpLocks noChangeAspect="1"/>
          </p:cNvGrpSpPr>
          <p:nvPr/>
        </p:nvGrpSpPr>
        <p:grpSpPr bwMode="auto">
          <a:xfrm>
            <a:off x="6475686" y="2781448"/>
            <a:ext cx="372665" cy="595910"/>
            <a:chOff x="240" y="1215"/>
            <a:chExt cx="834" cy="1001"/>
          </a:xfrm>
        </p:grpSpPr>
        <p:sp>
          <p:nvSpPr>
            <p:cNvPr id="821" name="AutoShape 1129"/>
            <p:cNvSpPr>
              <a:spLocks noChangeAspect="1" noChangeArrowheads="1"/>
            </p:cNvSpPr>
            <p:nvPr/>
          </p:nvSpPr>
          <p:spPr bwMode="auto">
            <a:xfrm>
              <a:off x="278" y="1215"/>
              <a:ext cx="754" cy="1001"/>
            </a:xfrm>
            <a:prstGeom prst="diamond">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22" name="AutoShape 1130"/>
            <p:cNvSpPr>
              <a:spLocks noChangeAspect="1" noChangeArrowheads="1"/>
            </p:cNvSpPr>
            <p:nvPr/>
          </p:nvSpPr>
          <p:spPr bwMode="auto">
            <a:xfrm rot="583211" flipH="1">
              <a:off x="240" y="1350"/>
              <a:ext cx="455" cy="438"/>
            </a:xfrm>
            <a:prstGeom prst="parallelogram">
              <a:avLst>
                <a:gd name="adj" fmla="val 16068"/>
              </a:avLst>
            </a:prstGeom>
            <a:solidFill>
              <a:srgbClr val="CC0099"/>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sp>
          <p:nvSpPr>
            <p:cNvPr id="823" name="AutoShape 1131"/>
            <p:cNvSpPr>
              <a:spLocks noChangeAspect="1" noChangeArrowheads="1"/>
            </p:cNvSpPr>
            <p:nvPr/>
          </p:nvSpPr>
          <p:spPr bwMode="auto">
            <a:xfrm rot="-569323">
              <a:off x="611" y="1350"/>
              <a:ext cx="463" cy="439"/>
            </a:xfrm>
            <a:prstGeom prst="parallelogram">
              <a:avLst>
                <a:gd name="adj" fmla="val 17900"/>
              </a:avLst>
            </a:prstGeom>
            <a:solidFill>
              <a:srgbClr val="66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65485" tIns="33338" rIns="65485" bIns="33338" anchor="ct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endParaRPr lang="zh-CN" altLang="en-US" sz="1350">
                <a:solidFill>
                  <a:schemeClr val="tx1"/>
                </a:solidFill>
                <a:latin typeface="Arial" panose="020B0604020202020204" pitchFamily="34" charset="0"/>
                <a:ea typeface="宋体" panose="02010600030101010101" pitchFamily="2" charset="-122"/>
              </a:endParaRPr>
            </a:p>
          </p:txBody>
        </p:sp>
      </p:grpSp>
      <p:sp>
        <p:nvSpPr>
          <p:cNvPr id="824" name="右箭头 823"/>
          <p:cNvSpPr/>
          <p:nvPr/>
        </p:nvSpPr>
        <p:spPr bwMode="auto">
          <a:xfrm>
            <a:off x="5079081" y="2807245"/>
            <a:ext cx="457200" cy="690563"/>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a:lstStyle/>
          <a:p>
            <a:pPr>
              <a:defRPr/>
            </a:pPr>
            <a:endParaRPr lang="zh-CN" altLang="en-US" sz="1350">
              <a:ln>
                <a:solidFill>
                  <a:srgbClr val="00B050"/>
                </a:solidFill>
              </a:ln>
              <a:solidFill>
                <a:srgbClr val="00B050"/>
              </a:solidFill>
              <a:latin typeface="Arial" charset="0"/>
            </a:endParaRPr>
          </a:p>
        </p:txBody>
      </p:sp>
      <p:sp>
        <p:nvSpPr>
          <p:cNvPr id="825" name="文本框 418"/>
          <p:cNvSpPr txBox="1">
            <a:spLocks noChangeArrowheads="1"/>
          </p:cNvSpPr>
          <p:nvPr/>
        </p:nvSpPr>
        <p:spPr bwMode="auto">
          <a:xfrm>
            <a:off x="1914400" y="3977233"/>
            <a:ext cx="1300163" cy="854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595959"/>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1400">
                <a:solidFill>
                  <a:srgbClr val="595959"/>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000">
                <a:solidFill>
                  <a:schemeClr val="tx1"/>
                </a:solidFill>
                <a:latin typeface="微软雅黑" panose="020B0503020204020204" pitchFamily="34" charset="-122"/>
                <a:ea typeface="微软雅黑" panose="020B0503020204020204" pitchFamily="34" charset="-122"/>
              </a:defRPr>
            </a:lvl9pPr>
          </a:lstStyle>
          <a:p>
            <a:pPr>
              <a:spcBef>
                <a:spcPct val="0"/>
              </a:spcBef>
              <a:buFontTx/>
              <a:buNone/>
            </a:pPr>
            <a:r>
              <a:rPr lang="zh-CN" altLang="en-US" sz="825" b="1">
                <a:solidFill>
                  <a:schemeClr val="tx1"/>
                </a:solidFill>
              </a:rPr>
              <a:t>网络安全</a:t>
            </a:r>
            <a:r>
              <a:rPr lang="zh-CN" altLang="en-US" sz="825">
                <a:solidFill>
                  <a:schemeClr val="tx1"/>
                </a:solidFill>
              </a:rPr>
              <a:t>：通过 对网络的管理，防病毒、防</a:t>
            </a:r>
            <a:r>
              <a:rPr lang="en-US" altLang="zh-CN" sz="825">
                <a:solidFill>
                  <a:schemeClr val="tx1"/>
                </a:solidFill>
              </a:rPr>
              <a:t>SQL</a:t>
            </a:r>
            <a:r>
              <a:rPr lang="zh-CN" altLang="en-US" sz="825">
                <a:solidFill>
                  <a:schemeClr val="tx1"/>
                </a:solidFill>
              </a:rPr>
              <a:t>注入、防挂马、防</a:t>
            </a:r>
            <a:r>
              <a:rPr lang="en-US" altLang="zh-CN" sz="825">
                <a:solidFill>
                  <a:schemeClr val="tx1"/>
                </a:solidFill>
              </a:rPr>
              <a:t>webshell</a:t>
            </a:r>
            <a:r>
              <a:rPr lang="zh-CN" altLang="en-US" sz="825">
                <a:solidFill>
                  <a:schemeClr val="tx1"/>
                </a:solidFill>
              </a:rPr>
              <a:t>等。并对平台进行漏洞扫描，提高云平台服务的网络安全。</a:t>
            </a:r>
          </a:p>
        </p:txBody>
      </p:sp>
    </p:spTree>
    <p:extLst>
      <p:ext uri="{BB962C8B-B14F-4D97-AF65-F5344CB8AC3E}">
        <p14:creationId xmlns:p14="http://schemas.microsoft.com/office/powerpoint/2010/main" val="340681573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randombar(horizontal)">
                                      <p:cBhvr>
                                        <p:cTn id="10" dur="500"/>
                                        <p:tgtEl>
                                          <p:spTgt spid="103"/>
                                        </p:tgtEl>
                                      </p:cBhvr>
                                    </p:animEffect>
                                  </p:childTnLst>
                                </p:cTn>
                              </p:par>
                              <p:par>
                                <p:cTn id="11" presetID="14" presetClass="entr" presetSubtype="10" fill="hold" nodeType="withEffect">
                                  <p:stCondLst>
                                    <p:cond delay="0"/>
                                  </p:stCondLst>
                                  <p:childTnLst>
                                    <p:set>
                                      <p:cBhvr>
                                        <p:cTn id="12" dur="1" fill="hold">
                                          <p:stCondLst>
                                            <p:cond delay="0"/>
                                          </p:stCondLst>
                                        </p:cTn>
                                        <p:tgtEl>
                                          <p:spTgt spid="200"/>
                                        </p:tgtEl>
                                        <p:attrNameLst>
                                          <p:attrName>style.visibility</p:attrName>
                                        </p:attrNameLst>
                                      </p:cBhvr>
                                      <p:to>
                                        <p:strVal val="visible"/>
                                      </p:to>
                                    </p:set>
                                    <p:animEffect transition="in" filter="randombar(horizontal)">
                                      <p:cBhvr>
                                        <p:cTn id="13" dur="500"/>
                                        <p:tgtEl>
                                          <p:spTgt spid="200"/>
                                        </p:tgtEl>
                                      </p:cBhvr>
                                    </p:animEffect>
                                  </p:childTnLst>
                                </p:cTn>
                              </p:par>
                              <p:par>
                                <p:cTn id="14" presetID="14" presetClass="entr" presetSubtype="10" fill="hold" nodeType="withEffect">
                                  <p:stCondLst>
                                    <p:cond delay="0"/>
                                  </p:stCondLst>
                                  <p:childTnLst>
                                    <p:set>
                                      <p:cBhvr>
                                        <p:cTn id="15" dur="1" fill="hold">
                                          <p:stCondLst>
                                            <p:cond delay="0"/>
                                          </p:stCondLst>
                                        </p:cTn>
                                        <p:tgtEl>
                                          <p:spTgt spid="301"/>
                                        </p:tgtEl>
                                        <p:attrNameLst>
                                          <p:attrName>style.visibility</p:attrName>
                                        </p:attrNameLst>
                                      </p:cBhvr>
                                      <p:to>
                                        <p:strVal val="visible"/>
                                      </p:to>
                                    </p:set>
                                    <p:animEffect transition="in" filter="randombar(horizontal)">
                                      <p:cBhvr>
                                        <p:cTn id="16" dur="500"/>
                                        <p:tgtEl>
                                          <p:spTgt spid="301"/>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14"/>
                                        </p:tgtEl>
                                        <p:attrNameLst>
                                          <p:attrName>style.visibility</p:attrName>
                                        </p:attrNameLst>
                                      </p:cBhvr>
                                      <p:to>
                                        <p:strVal val="visible"/>
                                      </p:to>
                                    </p:set>
                                    <p:animEffect transition="in" filter="randombar(horizontal)">
                                      <p:cBhvr>
                                        <p:cTn id="19" dur="500"/>
                                        <p:tgtEl>
                                          <p:spTgt spid="414"/>
                                        </p:tgtEl>
                                      </p:cBhvr>
                                    </p:animEffect>
                                  </p:childTnLst>
                                </p:cTn>
                              </p:par>
                              <p:par>
                                <p:cTn id="20" presetID="14" presetClass="entr" presetSubtype="10" fill="hold" grpId="0" nodeType="withEffect" nodePh="1">
                                  <p:stCondLst>
                                    <p:cond delay="0"/>
                                  </p:stCondLst>
                                  <p:endCondLst>
                                    <p:cond evt="begin" delay="0">
                                      <p:tn val="20"/>
                                    </p:cond>
                                  </p:endCondLst>
                                  <p:childTnLst>
                                    <p:set>
                                      <p:cBhvr>
                                        <p:cTn id="21" dur="1" fill="hold">
                                          <p:stCondLst>
                                            <p:cond delay="0"/>
                                          </p:stCondLst>
                                        </p:cTn>
                                        <p:tgtEl>
                                          <p:spTgt spid="415"/>
                                        </p:tgtEl>
                                        <p:attrNameLst>
                                          <p:attrName>style.visibility</p:attrName>
                                        </p:attrNameLst>
                                      </p:cBhvr>
                                      <p:to>
                                        <p:strVal val="visible"/>
                                      </p:to>
                                    </p:set>
                                    <p:animEffect transition="in" filter="randombar(horizontal)">
                                      <p:cBhvr>
                                        <p:cTn id="22" dur="500"/>
                                        <p:tgtEl>
                                          <p:spTgt spid="41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416"/>
                                        </p:tgtEl>
                                        <p:attrNameLst>
                                          <p:attrName>style.visibility</p:attrName>
                                        </p:attrNameLst>
                                      </p:cBhvr>
                                      <p:to>
                                        <p:strVal val="visible"/>
                                      </p:to>
                                    </p:set>
                                    <p:animEffect transition="in" filter="randombar(horizontal)">
                                      <p:cBhvr>
                                        <p:cTn id="25" dur="500"/>
                                        <p:tgtEl>
                                          <p:spTgt spid="41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417"/>
                                        </p:tgtEl>
                                        <p:attrNameLst>
                                          <p:attrName>style.visibility</p:attrName>
                                        </p:attrNameLst>
                                      </p:cBhvr>
                                      <p:to>
                                        <p:strVal val="visible"/>
                                      </p:to>
                                    </p:set>
                                    <p:animEffect transition="in" filter="randombar(horizontal)">
                                      <p:cBhvr>
                                        <p:cTn id="28" dur="500"/>
                                        <p:tgtEl>
                                          <p:spTgt spid="41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418"/>
                                        </p:tgtEl>
                                        <p:attrNameLst>
                                          <p:attrName>style.visibility</p:attrName>
                                        </p:attrNameLst>
                                      </p:cBhvr>
                                      <p:to>
                                        <p:strVal val="visible"/>
                                      </p:to>
                                    </p:set>
                                    <p:animEffect transition="in" filter="randombar(horizontal)">
                                      <p:cBhvr>
                                        <p:cTn id="31" dur="500"/>
                                        <p:tgtEl>
                                          <p:spTgt spid="418"/>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419"/>
                                        </p:tgtEl>
                                        <p:attrNameLst>
                                          <p:attrName>style.visibility</p:attrName>
                                        </p:attrNameLst>
                                      </p:cBhvr>
                                      <p:to>
                                        <p:strVal val="visible"/>
                                      </p:to>
                                    </p:set>
                                    <p:animEffect transition="in" filter="randombar(horizontal)">
                                      <p:cBhvr>
                                        <p:cTn id="34" dur="500"/>
                                        <p:tgtEl>
                                          <p:spTgt spid="419"/>
                                        </p:tgtEl>
                                      </p:cBhvr>
                                    </p:animEffect>
                                  </p:childTnLst>
                                </p:cTn>
                              </p:par>
                              <p:par>
                                <p:cTn id="35" presetID="14" presetClass="entr" presetSubtype="10" fill="hold" nodeType="withEffect">
                                  <p:stCondLst>
                                    <p:cond delay="0"/>
                                  </p:stCondLst>
                                  <p:childTnLst>
                                    <p:set>
                                      <p:cBhvr>
                                        <p:cTn id="36" dur="1" fill="hold">
                                          <p:stCondLst>
                                            <p:cond delay="0"/>
                                          </p:stCondLst>
                                        </p:cTn>
                                        <p:tgtEl>
                                          <p:spTgt spid="420"/>
                                        </p:tgtEl>
                                        <p:attrNameLst>
                                          <p:attrName>style.visibility</p:attrName>
                                        </p:attrNameLst>
                                      </p:cBhvr>
                                      <p:to>
                                        <p:strVal val="visible"/>
                                      </p:to>
                                    </p:set>
                                    <p:animEffect transition="in" filter="randombar(horizontal)">
                                      <p:cBhvr>
                                        <p:cTn id="37" dur="500"/>
                                        <p:tgtEl>
                                          <p:spTgt spid="420"/>
                                        </p:tgtEl>
                                      </p:cBhvr>
                                    </p:animEffect>
                                  </p:childTnLst>
                                </p:cTn>
                              </p:par>
                              <p:par>
                                <p:cTn id="38" presetID="14" presetClass="entr" presetSubtype="10" fill="hold" nodeType="withEffect">
                                  <p:stCondLst>
                                    <p:cond delay="0"/>
                                  </p:stCondLst>
                                  <p:childTnLst>
                                    <p:set>
                                      <p:cBhvr>
                                        <p:cTn id="39" dur="1" fill="hold">
                                          <p:stCondLst>
                                            <p:cond delay="0"/>
                                          </p:stCondLst>
                                        </p:cTn>
                                        <p:tgtEl>
                                          <p:spTgt spid="424"/>
                                        </p:tgtEl>
                                        <p:attrNameLst>
                                          <p:attrName>style.visibility</p:attrName>
                                        </p:attrNameLst>
                                      </p:cBhvr>
                                      <p:to>
                                        <p:strVal val="visible"/>
                                      </p:to>
                                    </p:set>
                                    <p:animEffect transition="in" filter="randombar(horizontal)">
                                      <p:cBhvr>
                                        <p:cTn id="40" dur="500"/>
                                        <p:tgtEl>
                                          <p:spTgt spid="424"/>
                                        </p:tgtEl>
                                      </p:cBhvr>
                                    </p:animEffect>
                                  </p:childTnLst>
                                </p:cTn>
                              </p:par>
                              <p:par>
                                <p:cTn id="41" presetID="14" presetClass="entr" presetSubtype="10" fill="hold" nodeType="withEffect">
                                  <p:stCondLst>
                                    <p:cond delay="0"/>
                                  </p:stCondLst>
                                  <p:childTnLst>
                                    <p:set>
                                      <p:cBhvr>
                                        <p:cTn id="42" dur="1" fill="hold">
                                          <p:stCondLst>
                                            <p:cond delay="0"/>
                                          </p:stCondLst>
                                        </p:cTn>
                                        <p:tgtEl>
                                          <p:spTgt spid="428"/>
                                        </p:tgtEl>
                                        <p:attrNameLst>
                                          <p:attrName>style.visibility</p:attrName>
                                        </p:attrNameLst>
                                      </p:cBhvr>
                                      <p:to>
                                        <p:strVal val="visible"/>
                                      </p:to>
                                    </p:set>
                                    <p:animEffect transition="in" filter="randombar(horizontal)">
                                      <p:cBhvr>
                                        <p:cTn id="43" dur="500"/>
                                        <p:tgtEl>
                                          <p:spTgt spid="428"/>
                                        </p:tgtEl>
                                      </p:cBhvr>
                                    </p:animEffect>
                                  </p:childTnLst>
                                </p:cTn>
                              </p:par>
                              <p:par>
                                <p:cTn id="44" presetID="14" presetClass="entr" presetSubtype="10" fill="hold" nodeType="withEffect">
                                  <p:stCondLst>
                                    <p:cond delay="0"/>
                                  </p:stCondLst>
                                  <p:childTnLst>
                                    <p:set>
                                      <p:cBhvr>
                                        <p:cTn id="45" dur="1" fill="hold">
                                          <p:stCondLst>
                                            <p:cond delay="0"/>
                                          </p:stCondLst>
                                        </p:cTn>
                                        <p:tgtEl>
                                          <p:spTgt spid="432"/>
                                        </p:tgtEl>
                                        <p:attrNameLst>
                                          <p:attrName>style.visibility</p:attrName>
                                        </p:attrNameLst>
                                      </p:cBhvr>
                                      <p:to>
                                        <p:strVal val="visible"/>
                                      </p:to>
                                    </p:set>
                                    <p:animEffect transition="in" filter="randombar(horizontal)">
                                      <p:cBhvr>
                                        <p:cTn id="46" dur="500"/>
                                        <p:tgtEl>
                                          <p:spTgt spid="432"/>
                                        </p:tgtEl>
                                      </p:cBhvr>
                                    </p:animEffect>
                                  </p:childTnLst>
                                </p:cTn>
                              </p:par>
                              <p:par>
                                <p:cTn id="47" presetID="14" presetClass="entr" presetSubtype="10" fill="hold" nodeType="withEffect">
                                  <p:stCondLst>
                                    <p:cond delay="0"/>
                                  </p:stCondLst>
                                  <p:childTnLst>
                                    <p:set>
                                      <p:cBhvr>
                                        <p:cTn id="48" dur="1" fill="hold">
                                          <p:stCondLst>
                                            <p:cond delay="0"/>
                                          </p:stCondLst>
                                        </p:cTn>
                                        <p:tgtEl>
                                          <p:spTgt spid="436"/>
                                        </p:tgtEl>
                                        <p:attrNameLst>
                                          <p:attrName>style.visibility</p:attrName>
                                        </p:attrNameLst>
                                      </p:cBhvr>
                                      <p:to>
                                        <p:strVal val="visible"/>
                                      </p:to>
                                    </p:set>
                                    <p:animEffect transition="in" filter="randombar(horizontal)">
                                      <p:cBhvr>
                                        <p:cTn id="49" dur="500"/>
                                        <p:tgtEl>
                                          <p:spTgt spid="436"/>
                                        </p:tgtEl>
                                      </p:cBhvr>
                                    </p:animEffect>
                                  </p:childTnLst>
                                </p:cTn>
                              </p:par>
                              <p:par>
                                <p:cTn id="50" presetID="14" presetClass="entr" presetSubtype="10" fill="hold" nodeType="withEffect">
                                  <p:stCondLst>
                                    <p:cond delay="0"/>
                                  </p:stCondLst>
                                  <p:childTnLst>
                                    <p:set>
                                      <p:cBhvr>
                                        <p:cTn id="51" dur="1" fill="hold">
                                          <p:stCondLst>
                                            <p:cond delay="0"/>
                                          </p:stCondLst>
                                        </p:cTn>
                                        <p:tgtEl>
                                          <p:spTgt spid="440"/>
                                        </p:tgtEl>
                                        <p:attrNameLst>
                                          <p:attrName>style.visibility</p:attrName>
                                        </p:attrNameLst>
                                      </p:cBhvr>
                                      <p:to>
                                        <p:strVal val="visible"/>
                                      </p:to>
                                    </p:set>
                                    <p:animEffect transition="in" filter="randombar(horizontal)">
                                      <p:cBhvr>
                                        <p:cTn id="52" dur="500"/>
                                        <p:tgtEl>
                                          <p:spTgt spid="440"/>
                                        </p:tgtEl>
                                      </p:cBhvr>
                                    </p:animEffect>
                                  </p:childTnLst>
                                </p:cTn>
                              </p:par>
                              <p:par>
                                <p:cTn id="53" presetID="14" presetClass="entr" presetSubtype="10" fill="hold" nodeType="withEffect">
                                  <p:stCondLst>
                                    <p:cond delay="0"/>
                                  </p:stCondLst>
                                  <p:childTnLst>
                                    <p:set>
                                      <p:cBhvr>
                                        <p:cTn id="54" dur="1" fill="hold">
                                          <p:stCondLst>
                                            <p:cond delay="0"/>
                                          </p:stCondLst>
                                        </p:cTn>
                                        <p:tgtEl>
                                          <p:spTgt spid="444"/>
                                        </p:tgtEl>
                                        <p:attrNameLst>
                                          <p:attrName>style.visibility</p:attrName>
                                        </p:attrNameLst>
                                      </p:cBhvr>
                                      <p:to>
                                        <p:strVal val="visible"/>
                                      </p:to>
                                    </p:set>
                                    <p:animEffect transition="in" filter="randombar(horizontal)">
                                      <p:cBhvr>
                                        <p:cTn id="55" dur="500"/>
                                        <p:tgtEl>
                                          <p:spTgt spid="444"/>
                                        </p:tgtEl>
                                      </p:cBhvr>
                                    </p:animEffect>
                                  </p:childTnLst>
                                </p:cTn>
                              </p:par>
                              <p:par>
                                <p:cTn id="56" presetID="14" presetClass="entr" presetSubtype="10" fill="hold" nodeType="withEffect">
                                  <p:stCondLst>
                                    <p:cond delay="0"/>
                                  </p:stCondLst>
                                  <p:childTnLst>
                                    <p:set>
                                      <p:cBhvr>
                                        <p:cTn id="57" dur="1" fill="hold">
                                          <p:stCondLst>
                                            <p:cond delay="0"/>
                                          </p:stCondLst>
                                        </p:cTn>
                                        <p:tgtEl>
                                          <p:spTgt spid="448"/>
                                        </p:tgtEl>
                                        <p:attrNameLst>
                                          <p:attrName>style.visibility</p:attrName>
                                        </p:attrNameLst>
                                      </p:cBhvr>
                                      <p:to>
                                        <p:strVal val="visible"/>
                                      </p:to>
                                    </p:set>
                                    <p:animEffect transition="in" filter="randombar(horizontal)">
                                      <p:cBhvr>
                                        <p:cTn id="58" dur="500"/>
                                        <p:tgtEl>
                                          <p:spTgt spid="448"/>
                                        </p:tgtEl>
                                      </p:cBhvr>
                                    </p:animEffect>
                                  </p:childTnLst>
                                </p:cTn>
                              </p:par>
                              <p:par>
                                <p:cTn id="59" presetID="14" presetClass="entr" presetSubtype="10" fill="hold" nodeType="withEffect">
                                  <p:stCondLst>
                                    <p:cond delay="0"/>
                                  </p:stCondLst>
                                  <p:childTnLst>
                                    <p:set>
                                      <p:cBhvr>
                                        <p:cTn id="60" dur="1" fill="hold">
                                          <p:stCondLst>
                                            <p:cond delay="0"/>
                                          </p:stCondLst>
                                        </p:cTn>
                                        <p:tgtEl>
                                          <p:spTgt spid="452"/>
                                        </p:tgtEl>
                                        <p:attrNameLst>
                                          <p:attrName>style.visibility</p:attrName>
                                        </p:attrNameLst>
                                      </p:cBhvr>
                                      <p:to>
                                        <p:strVal val="visible"/>
                                      </p:to>
                                    </p:set>
                                    <p:animEffect transition="in" filter="randombar(horizontal)">
                                      <p:cBhvr>
                                        <p:cTn id="61" dur="500"/>
                                        <p:tgtEl>
                                          <p:spTgt spid="452"/>
                                        </p:tgtEl>
                                      </p:cBhvr>
                                    </p:animEffect>
                                  </p:childTnLst>
                                </p:cTn>
                              </p:par>
                              <p:par>
                                <p:cTn id="62" presetID="14" presetClass="entr" presetSubtype="10" fill="hold" nodeType="withEffect">
                                  <p:stCondLst>
                                    <p:cond delay="0"/>
                                  </p:stCondLst>
                                  <p:childTnLst>
                                    <p:set>
                                      <p:cBhvr>
                                        <p:cTn id="63" dur="1" fill="hold">
                                          <p:stCondLst>
                                            <p:cond delay="0"/>
                                          </p:stCondLst>
                                        </p:cTn>
                                        <p:tgtEl>
                                          <p:spTgt spid="456"/>
                                        </p:tgtEl>
                                        <p:attrNameLst>
                                          <p:attrName>style.visibility</p:attrName>
                                        </p:attrNameLst>
                                      </p:cBhvr>
                                      <p:to>
                                        <p:strVal val="visible"/>
                                      </p:to>
                                    </p:set>
                                    <p:animEffect transition="in" filter="randombar(horizontal)">
                                      <p:cBhvr>
                                        <p:cTn id="64" dur="500"/>
                                        <p:tgtEl>
                                          <p:spTgt spid="456"/>
                                        </p:tgtEl>
                                      </p:cBhvr>
                                    </p:animEffect>
                                  </p:childTnLst>
                                </p:cTn>
                              </p:par>
                              <p:par>
                                <p:cTn id="65" presetID="14" presetClass="entr" presetSubtype="10" fill="hold" nodeType="withEffect">
                                  <p:stCondLst>
                                    <p:cond delay="0"/>
                                  </p:stCondLst>
                                  <p:childTnLst>
                                    <p:set>
                                      <p:cBhvr>
                                        <p:cTn id="66" dur="1" fill="hold">
                                          <p:stCondLst>
                                            <p:cond delay="0"/>
                                          </p:stCondLst>
                                        </p:cTn>
                                        <p:tgtEl>
                                          <p:spTgt spid="460"/>
                                        </p:tgtEl>
                                        <p:attrNameLst>
                                          <p:attrName>style.visibility</p:attrName>
                                        </p:attrNameLst>
                                      </p:cBhvr>
                                      <p:to>
                                        <p:strVal val="visible"/>
                                      </p:to>
                                    </p:set>
                                    <p:animEffect transition="in" filter="randombar(horizontal)">
                                      <p:cBhvr>
                                        <p:cTn id="67" dur="500"/>
                                        <p:tgtEl>
                                          <p:spTgt spid="460"/>
                                        </p:tgtEl>
                                      </p:cBhvr>
                                    </p:animEffect>
                                  </p:childTnLst>
                                </p:cTn>
                              </p:par>
                              <p:par>
                                <p:cTn id="68" presetID="14" presetClass="entr" presetSubtype="10" fill="hold" nodeType="withEffect">
                                  <p:stCondLst>
                                    <p:cond delay="0"/>
                                  </p:stCondLst>
                                  <p:childTnLst>
                                    <p:set>
                                      <p:cBhvr>
                                        <p:cTn id="69" dur="1" fill="hold">
                                          <p:stCondLst>
                                            <p:cond delay="0"/>
                                          </p:stCondLst>
                                        </p:cTn>
                                        <p:tgtEl>
                                          <p:spTgt spid="464"/>
                                        </p:tgtEl>
                                        <p:attrNameLst>
                                          <p:attrName>style.visibility</p:attrName>
                                        </p:attrNameLst>
                                      </p:cBhvr>
                                      <p:to>
                                        <p:strVal val="visible"/>
                                      </p:to>
                                    </p:set>
                                    <p:animEffect transition="in" filter="randombar(horizontal)">
                                      <p:cBhvr>
                                        <p:cTn id="70" dur="500"/>
                                        <p:tgtEl>
                                          <p:spTgt spid="464"/>
                                        </p:tgtEl>
                                      </p:cBhvr>
                                    </p:animEffect>
                                  </p:childTnLst>
                                </p:cTn>
                              </p:par>
                              <p:par>
                                <p:cTn id="71" presetID="14" presetClass="entr" presetSubtype="10" fill="hold" nodeType="withEffect">
                                  <p:stCondLst>
                                    <p:cond delay="0"/>
                                  </p:stCondLst>
                                  <p:childTnLst>
                                    <p:set>
                                      <p:cBhvr>
                                        <p:cTn id="72" dur="1" fill="hold">
                                          <p:stCondLst>
                                            <p:cond delay="0"/>
                                          </p:stCondLst>
                                        </p:cTn>
                                        <p:tgtEl>
                                          <p:spTgt spid="468"/>
                                        </p:tgtEl>
                                        <p:attrNameLst>
                                          <p:attrName>style.visibility</p:attrName>
                                        </p:attrNameLst>
                                      </p:cBhvr>
                                      <p:to>
                                        <p:strVal val="visible"/>
                                      </p:to>
                                    </p:set>
                                    <p:animEffect transition="in" filter="randombar(horizontal)">
                                      <p:cBhvr>
                                        <p:cTn id="73" dur="500"/>
                                        <p:tgtEl>
                                          <p:spTgt spid="468"/>
                                        </p:tgtEl>
                                      </p:cBhvr>
                                    </p:animEffect>
                                  </p:childTnLst>
                                </p:cTn>
                              </p:par>
                              <p:par>
                                <p:cTn id="74" presetID="14" presetClass="entr" presetSubtype="10" fill="hold" nodeType="withEffect">
                                  <p:stCondLst>
                                    <p:cond delay="0"/>
                                  </p:stCondLst>
                                  <p:childTnLst>
                                    <p:set>
                                      <p:cBhvr>
                                        <p:cTn id="75" dur="1" fill="hold">
                                          <p:stCondLst>
                                            <p:cond delay="0"/>
                                          </p:stCondLst>
                                        </p:cTn>
                                        <p:tgtEl>
                                          <p:spTgt spid="472"/>
                                        </p:tgtEl>
                                        <p:attrNameLst>
                                          <p:attrName>style.visibility</p:attrName>
                                        </p:attrNameLst>
                                      </p:cBhvr>
                                      <p:to>
                                        <p:strVal val="visible"/>
                                      </p:to>
                                    </p:set>
                                    <p:animEffect transition="in" filter="randombar(horizontal)">
                                      <p:cBhvr>
                                        <p:cTn id="76" dur="500"/>
                                        <p:tgtEl>
                                          <p:spTgt spid="472"/>
                                        </p:tgtEl>
                                      </p:cBhvr>
                                    </p:animEffect>
                                  </p:childTnLst>
                                </p:cTn>
                              </p:par>
                              <p:par>
                                <p:cTn id="77" presetID="14" presetClass="entr" presetSubtype="10" fill="hold" nodeType="withEffect">
                                  <p:stCondLst>
                                    <p:cond delay="0"/>
                                  </p:stCondLst>
                                  <p:childTnLst>
                                    <p:set>
                                      <p:cBhvr>
                                        <p:cTn id="78" dur="1" fill="hold">
                                          <p:stCondLst>
                                            <p:cond delay="0"/>
                                          </p:stCondLst>
                                        </p:cTn>
                                        <p:tgtEl>
                                          <p:spTgt spid="476"/>
                                        </p:tgtEl>
                                        <p:attrNameLst>
                                          <p:attrName>style.visibility</p:attrName>
                                        </p:attrNameLst>
                                      </p:cBhvr>
                                      <p:to>
                                        <p:strVal val="visible"/>
                                      </p:to>
                                    </p:set>
                                    <p:animEffect transition="in" filter="randombar(horizontal)">
                                      <p:cBhvr>
                                        <p:cTn id="79" dur="500"/>
                                        <p:tgtEl>
                                          <p:spTgt spid="476"/>
                                        </p:tgtEl>
                                      </p:cBhvr>
                                    </p:animEffect>
                                  </p:childTnLst>
                                </p:cTn>
                              </p:par>
                              <p:par>
                                <p:cTn id="80" presetID="14" presetClass="entr" presetSubtype="10" fill="hold" nodeType="withEffect">
                                  <p:stCondLst>
                                    <p:cond delay="0"/>
                                  </p:stCondLst>
                                  <p:childTnLst>
                                    <p:set>
                                      <p:cBhvr>
                                        <p:cTn id="81" dur="1" fill="hold">
                                          <p:stCondLst>
                                            <p:cond delay="0"/>
                                          </p:stCondLst>
                                        </p:cTn>
                                        <p:tgtEl>
                                          <p:spTgt spid="480"/>
                                        </p:tgtEl>
                                        <p:attrNameLst>
                                          <p:attrName>style.visibility</p:attrName>
                                        </p:attrNameLst>
                                      </p:cBhvr>
                                      <p:to>
                                        <p:strVal val="visible"/>
                                      </p:to>
                                    </p:set>
                                    <p:animEffect transition="in" filter="randombar(horizontal)">
                                      <p:cBhvr>
                                        <p:cTn id="82" dur="500"/>
                                        <p:tgtEl>
                                          <p:spTgt spid="480"/>
                                        </p:tgtEl>
                                      </p:cBhvr>
                                    </p:animEffect>
                                  </p:childTnLst>
                                </p:cTn>
                              </p:par>
                              <p:par>
                                <p:cTn id="83" presetID="14" presetClass="entr" presetSubtype="10" fill="hold" nodeType="withEffect">
                                  <p:stCondLst>
                                    <p:cond delay="0"/>
                                  </p:stCondLst>
                                  <p:childTnLst>
                                    <p:set>
                                      <p:cBhvr>
                                        <p:cTn id="84" dur="1" fill="hold">
                                          <p:stCondLst>
                                            <p:cond delay="0"/>
                                          </p:stCondLst>
                                        </p:cTn>
                                        <p:tgtEl>
                                          <p:spTgt spid="484"/>
                                        </p:tgtEl>
                                        <p:attrNameLst>
                                          <p:attrName>style.visibility</p:attrName>
                                        </p:attrNameLst>
                                      </p:cBhvr>
                                      <p:to>
                                        <p:strVal val="visible"/>
                                      </p:to>
                                    </p:set>
                                    <p:animEffect transition="in" filter="randombar(horizontal)">
                                      <p:cBhvr>
                                        <p:cTn id="85" dur="500"/>
                                        <p:tgtEl>
                                          <p:spTgt spid="484"/>
                                        </p:tgtEl>
                                      </p:cBhvr>
                                    </p:animEffect>
                                  </p:childTnLst>
                                </p:cTn>
                              </p:par>
                              <p:par>
                                <p:cTn id="86" presetID="14" presetClass="entr" presetSubtype="10" fill="hold" nodeType="withEffect">
                                  <p:stCondLst>
                                    <p:cond delay="0"/>
                                  </p:stCondLst>
                                  <p:childTnLst>
                                    <p:set>
                                      <p:cBhvr>
                                        <p:cTn id="87" dur="1" fill="hold">
                                          <p:stCondLst>
                                            <p:cond delay="0"/>
                                          </p:stCondLst>
                                        </p:cTn>
                                        <p:tgtEl>
                                          <p:spTgt spid="488"/>
                                        </p:tgtEl>
                                        <p:attrNameLst>
                                          <p:attrName>style.visibility</p:attrName>
                                        </p:attrNameLst>
                                      </p:cBhvr>
                                      <p:to>
                                        <p:strVal val="visible"/>
                                      </p:to>
                                    </p:set>
                                    <p:animEffect transition="in" filter="randombar(horizontal)">
                                      <p:cBhvr>
                                        <p:cTn id="88" dur="500"/>
                                        <p:tgtEl>
                                          <p:spTgt spid="488"/>
                                        </p:tgtEl>
                                      </p:cBhvr>
                                    </p:animEffect>
                                  </p:childTnLst>
                                </p:cTn>
                              </p:par>
                              <p:par>
                                <p:cTn id="89" presetID="14" presetClass="entr" presetSubtype="10" fill="hold" nodeType="withEffect">
                                  <p:stCondLst>
                                    <p:cond delay="0"/>
                                  </p:stCondLst>
                                  <p:childTnLst>
                                    <p:set>
                                      <p:cBhvr>
                                        <p:cTn id="90" dur="1" fill="hold">
                                          <p:stCondLst>
                                            <p:cond delay="0"/>
                                          </p:stCondLst>
                                        </p:cTn>
                                        <p:tgtEl>
                                          <p:spTgt spid="492"/>
                                        </p:tgtEl>
                                        <p:attrNameLst>
                                          <p:attrName>style.visibility</p:attrName>
                                        </p:attrNameLst>
                                      </p:cBhvr>
                                      <p:to>
                                        <p:strVal val="visible"/>
                                      </p:to>
                                    </p:set>
                                    <p:animEffect transition="in" filter="randombar(horizontal)">
                                      <p:cBhvr>
                                        <p:cTn id="91" dur="500"/>
                                        <p:tgtEl>
                                          <p:spTgt spid="492"/>
                                        </p:tgtEl>
                                      </p:cBhvr>
                                    </p:animEffect>
                                  </p:childTnLst>
                                </p:cTn>
                              </p:par>
                              <p:par>
                                <p:cTn id="92" presetID="14" presetClass="entr" presetSubtype="10" fill="hold" nodeType="withEffect">
                                  <p:stCondLst>
                                    <p:cond delay="0"/>
                                  </p:stCondLst>
                                  <p:childTnLst>
                                    <p:set>
                                      <p:cBhvr>
                                        <p:cTn id="93" dur="1" fill="hold">
                                          <p:stCondLst>
                                            <p:cond delay="0"/>
                                          </p:stCondLst>
                                        </p:cTn>
                                        <p:tgtEl>
                                          <p:spTgt spid="496"/>
                                        </p:tgtEl>
                                        <p:attrNameLst>
                                          <p:attrName>style.visibility</p:attrName>
                                        </p:attrNameLst>
                                      </p:cBhvr>
                                      <p:to>
                                        <p:strVal val="visible"/>
                                      </p:to>
                                    </p:set>
                                    <p:animEffect transition="in" filter="randombar(horizontal)">
                                      <p:cBhvr>
                                        <p:cTn id="94" dur="500"/>
                                        <p:tgtEl>
                                          <p:spTgt spid="496"/>
                                        </p:tgtEl>
                                      </p:cBhvr>
                                    </p:animEffect>
                                  </p:childTnLst>
                                </p:cTn>
                              </p:par>
                              <p:par>
                                <p:cTn id="95" presetID="14" presetClass="entr" presetSubtype="10" fill="hold" nodeType="withEffect">
                                  <p:stCondLst>
                                    <p:cond delay="0"/>
                                  </p:stCondLst>
                                  <p:childTnLst>
                                    <p:set>
                                      <p:cBhvr>
                                        <p:cTn id="96" dur="1" fill="hold">
                                          <p:stCondLst>
                                            <p:cond delay="0"/>
                                          </p:stCondLst>
                                        </p:cTn>
                                        <p:tgtEl>
                                          <p:spTgt spid="500"/>
                                        </p:tgtEl>
                                        <p:attrNameLst>
                                          <p:attrName>style.visibility</p:attrName>
                                        </p:attrNameLst>
                                      </p:cBhvr>
                                      <p:to>
                                        <p:strVal val="visible"/>
                                      </p:to>
                                    </p:set>
                                    <p:animEffect transition="in" filter="randombar(horizontal)">
                                      <p:cBhvr>
                                        <p:cTn id="97" dur="500"/>
                                        <p:tgtEl>
                                          <p:spTgt spid="500"/>
                                        </p:tgtEl>
                                      </p:cBhvr>
                                    </p:animEffect>
                                  </p:childTnLst>
                                </p:cTn>
                              </p:par>
                              <p:par>
                                <p:cTn id="98" presetID="14" presetClass="entr" presetSubtype="10" fill="hold" nodeType="withEffect">
                                  <p:stCondLst>
                                    <p:cond delay="0"/>
                                  </p:stCondLst>
                                  <p:childTnLst>
                                    <p:set>
                                      <p:cBhvr>
                                        <p:cTn id="99" dur="1" fill="hold">
                                          <p:stCondLst>
                                            <p:cond delay="0"/>
                                          </p:stCondLst>
                                        </p:cTn>
                                        <p:tgtEl>
                                          <p:spTgt spid="504"/>
                                        </p:tgtEl>
                                        <p:attrNameLst>
                                          <p:attrName>style.visibility</p:attrName>
                                        </p:attrNameLst>
                                      </p:cBhvr>
                                      <p:to>
                                        <p:strVal val="visible"/>
                                      </p:to>
                                    </p:set>
                                    <p:animEffect transition="in" filter="randombar(horizontal)">
                                      <p:cBhvr>
                                        <p:cTn id="100" dur="500"/>
                                        <p:tgtEl>
                                          <p:spTgt spid="504"/>
                                        </p:tgtEl>
                                      </p:cBhvr>
                                    </p:animEffect>
                                  </p:childTnLst>
                                </p:cTn>
                              </p:par>
                              <p:par>
                                <p:cTn id="101" presetID="14" presetClass="entr" presetSubtype="10" fill="hold" nodeType="withEffect">
                                  <p:stCondLst>
                                    <p:cond delay="0"/>
                                  </p:stCondLst>
                                  <p:childTnLst>
                                    <p:set>
                                      <p:cBhvr>
                                        <p:cTn id="102" dur="1" fill="hold">
                                          <p:stCondLst>
                                            <p:cond delay="0"/>
                                          </p:stCondLst>
                                        </p:cTn>
                                        <p:tgtEl>
                                          <p:spTgt spid="508"/>
                                        </p:tgtEl>
                                        <p:attrNameLst>
                                          <p:attrName>style.visibility</p:attrName>
                                        </p:attrNameLst>
                                      </p:cBhvr>
                                      <p:to>
                                        <p:strVal val="visible"/>
                                      </p:to>
                                    </p:set>
                                    <p:animEffect transition="in" filter="randombar(horizontal)">
                                      <p:cBhvr>
                                        <p:cTn id="103" dur="500"/>
                                        <p:tgtEl>
                                          <p:spTgt spid="508"/>
                                        </p:tgtEl>
                                      </p:cBhvr>
                                    </p:animEffect>
                                  </p:childTnLst>
                                </p:cTn>
                              </p:par>
                              <p:par>
                                <p:cTn id="104" presetID="14" presetClass="entr" presetSubtype="10" fill="hold" nodeType="withEffect">
                                  <p:stCondLst>
                                    <p:cond delay="0"/>
                                  </p:stCondLst>
                                  <p:childTnLst>
                                    <p:set>
                                      <p:cBhvr>
                                        <p:cTn id="105" dur="1" fill="hold">
                                          <p:stCondLst>
                                            <p:cond delay="0"/>
                                          </p:stCondLst>
                                        </p:cTn>
                                        <p:tgtEl>
                                          <p:spTgt spid="512"/>
                                        </p:tgtEl>
                                        <p:attrNameLst>
                                          <p:attrName>style.visibility</p:attrName>
                                        </p:attrNameLst>
                                      </p:cBhvr>
                                      <p:to>
                                        <p:strVal val="visible"/>
                                      </p:to>
                                    </p:set>
                                    <p:animEffect transition="in" filter="randombar(horizontal)">
                                      <p:cBhvr>
                                        <p:cTn id="106" dur="500"/>
                                        <p:tgtEl>
                                          <p:spTgt spid="512"/>
                                        </p:tgtEl>
                                      </p:cBhvr>
                                    </p:animEffect>
                                  </p:childTnLst>
                                </p:cTn>
                              </p:par>
                              <p:par>
                                <p:cTn id="107" presetID="14" presetClass="entr" presetSubtype="10" fill="hold" nodeType="withEffect">
                                  <p:stCondLst>
                                    <p:cond delay="0"/>
                                  </p:stCondLst>
                                  <p:childTnLst>
                                    <p:set>
                                      <p:cBhvr>
                                        <p:cTn id="108" dur="1" fill="hold">
                                          <p:stCondLst>
                                            <p:cond delay="0"/>
                                          </p:stCondLst>
                                        </p:cTn>
                                        <p:tgtEl>
                                          <p:spTgt spid="516"/>
                                        </p:tgtEl>
                                        <p:attrNameLst>
                                          <p:attrName>style.visibility</p:attrName>
                                        </p:attrNameLst>
                                      </p:cBhvr>
                                      <p:to>
                                        <p:strVal val="visible"/>
                                      </p:to>
                                    </p:set>
                                    <p:animEffect transition="in" filter="randombar(horizontal)">
                                      <p:cBhvr>
                                        <p:cTn id="109" dur="500"/>
                                        <p:tgtEl>
                                          <p:spTgt spid="516"/>
                                        </p:tgtEl>
                                      </p:cBhvr>
                                    </p:animEffect>
                                  </p:childTnLst>
                                </p:cTn>
                              </p:par>
                              <p:par>
                                <p:cTn id="110" presetID="14" presetClass="entr" presetSubtype="10" fill="hold" nodeType="withEffect">
                                  <p:stCondLst>
                                    <p:cond delay="0"/>
                                  </p:stCondLst>
                                  <p:childTnLst>
                                    <p:set>
                                      <p:cBhvr>
                                        <p:cTn id="111" dur="1" fill="hold">
                                          <p:stCondLst>
                                            <p:cond delay="0"/>
                                          </p:stCondLst>
                                        </p:cTn>
                                        <p:tgtEl>
                                          <p:spTgt spid="520"/>
                                        </p:tgtEl>
                                        <p:attrNameLst>
                                          <p:attrName>style.visibility</p:attrName>
                                        </p:attrNameLst>
                                      </p:cBhvr>
                                      <p:to>
                                        <p:strVal val="visible"/>
                                      </p:to>
                                    </p:set>
                                    <p:animEffect transition="in" filter="randombar(horizontal)">
                                      <p:cBhvr>
                                        <p:cTn id="112" dur="500"/>
                                        <p:tgtEl>
                                          <p:spTgt spid="520"/>
                                        </p:tgtEl>
                                      </p:cBhvr>
                                    </p:animEffect>
                                  </p:childTnLst>
                                </p:cTn>
                              </p:par>
                              <p:par>
                                <p:cTn id="113" presetID="14" presetClass="entr" presetSubtype="10" fill="hold" nodeType="withEffect">
                                  <p:stCondLst>
                                    <p:cond delay="0"/>
                                  </p:stCondLst>
                                  <p:childTnLst>
                                    <p:set>
                                      <p:cBhvr>
                                        <p:cTn id="114" dur="1" fill="hold">
                                          <p:stCondLst>
                                            <p:cond delay="0"/>
                                          </p:stCondLst>
                                        </p:cTn>
                                        <p:tgtEl>
                                          <p:spTgt spid="524"/>
                                        </p:tgtEl>
                                        <p:attrNameLst>
                                          <p:attrName>style.visibility</p:attrName>
                                        </p:attrNameLst>
                                      </p:cBhvr>
                                      <p:to>
                                        <p:strVal val="visible"/>
                                      </p:to>
                                    </p:set>
                                    <p:animEffect transition="in" filter="randombar(horizontal)">
                                      <p:cBhvr>
                                        <p:cTn id="115" dur="500"/>
                                        <p:tgtEl>
                                          <p:spTgt spid="524"/>
                                        </p:tgtEl>
                                      </p:cBhvr>
                                    </p:animEffect>
                                  </p:childTnLst>
                                </p:cTn>
                              </p:par>
                              <p:par>
                                <p:cTn id="116" presetID="14" presetClass="entr" presetSubtype="10" fill="hold" nodeType="withEffect">
                                  <p:stCondLst>
                                    <p:cond delay="0"/>
                                  </p:stCondLst>
                                  <p:childTnLst>
                                    <p:set>
                                      <p:cBhvr>
                                        <p:cTn id="117" dur="1" fill="hold">
                                          <p:stCondLst>
                                            <p:cond delay="0"/>
                                          </p:stCondLst>
                                        </p:cTn>
                                        <p:tgtEl>
                                          <p:spTgt spid="528"/>
                                        </p:tgtEl>
                                        <p:attrNameLst>
                                          <p:attrName>style.visibility</p:attrName>
                                        </p:attrNameLst>
                                      </p:cBhvr>
                                      <p:to>
                                        <p:strVal val="visible"/>
                                      </p:to>
                                    </p:set>
                                    <p:animEffect transition="in" filter="randombar(horizontal)">
                                      <p:cBhvr>
                                        <p:cTn id="118" dur="500"/>
                                        <p:tgtEl>
                                          <p:spTgt spid="528"/>
                                        </p:tgtEl>
                                      </p:cBhvr>
                                    </p:animEffect>
                                  </p:childTnLst>
                                </p:cTn>
                              </p:par>
                              <p:par>
                                <p:cTn id="119" presetID="14" presetClass="entr" presetSubtype="10" fill="hold" nodeType="withEffect">
                                  <p:stCondLst>
                                    <p:cond delay="0"/>
                                  </p:stCondLst>
                                  <p:childTnLst>
                                    <p:set>
                                      <p:cBhvr>
                                        <p:cTn id="120" dur="1" fill="hold">
                                          <p:stCondLst>
                                            <p:cond delay="0"/>
                                          </p:stCondLst>
                                        </p:cTn>
                                        <p:tgtEl>
                                          <p:spTgt spid="532"/>
                                        </p:tgtEl>
                                        <p:attrNameLst>
                                          <p:attrName>style.visibility</p:attrName>
                                        </p:attrNameLst>
                                      </p:cBhvr>
                                      <p:to>
                                        <p:strVal val="visible"/>
                                      </p:to>
                                    </p:set>
                                    <p:animEffect transition="in" filter="randombar(horizontal)">
                                      <p:cBhvr>
                                        <p:cTn id="121" dur="500"/>
                                        <p:tgtEl>
                                          <p:spTgt spid="532"/>
                                        </p:tgtEl>
                                      </p:cBhvr>
                                    </p:animEffect>
                                  </p:childTnLst>
                                </p:cTn>
                              </p:par>
                              <p:par>
                                <p:cTn id="122" presetID="14" presetClass="entr" presetSubtype="10" fill="hold" nodeType="withEffect">
                                  <p:stCondLst>
                                    <p:cond delay="0"/>
                                  </p:stCondLst>
                                  <p:childTnLst>
                                    <p:set>
                                      <p:cBhvr>
                                        <p:cTn id="123" dur="1" fill="hold">
                                          <p:stCondLst>
                                            <p:cond delay="0"/>
                                          </p:stCondLst>
                                        </p:cTn>
                                        <p:tgtEl>
                                          <p:spTgt spid="536"/>
                                        </p:tgtEl>
                                        <p:attrNameLst>
                                          <p:attrName>style.visibility</p:attrName>
                                        </p:attrNameLst>
                                      </p:cBhvr>
                                      <p:to>
                                        <p:strVal val="visible"/>
                                      </p:to>
                                    </p:set>
                                    <p:animEffect transition="in" filter="randombar(horizontal)">
                                      <p:cBhvr>
                                        <p:cTn id="124" dur="500"/>
                                        <p:tgtEl>
                                          <p:spTgt spid="536"/>
                                        </p:tgtEl>
                                      </p:cBhvr>
                                    </p:animEffect>
                                  </p:childTnLst>
                                </p:cTn>
                              </p:par>
                              <p:par>
                                <p:cTn id="125" presetID="14" presetClass="entr" presetSubtype="10" fill="hold" nodeType="withEffect">
                                  <p:stCondLst>
                                    <p:cond delay="0"/>
                                  </p:stCondLst>
                                  <p:childTnLst>
                                    <p:set>
                                      <p:cBhvr>
                                        <p:cTn id="126" dur="1" fill="hold">
                                          <p:stCondLst>
                                            <p:cond delay="0"/>
                                          </p:stCondLst>
                                        </p:cTn>
                                        <p:tgtEl>
                                          <p:spTgt spid="540"/>
                                        </p:tgtEl>
                                        <p:attrNameLst>
                                          <p:attrName>style.visibility</p:attrName>
                                        </p:attrNameLst>
                                      </p:cBhvr>
                                      <p:to>
                                        <p:strVal val="visible"/>
                                      </p:to>
                                    </p:set>
                                    <p:animEffect transition="in" filter="randombar(horizontal)">
                                      <p:cBhvr>
                                        <p:cTn id="127" dur="500"/>
                                        <p:tgtEl>
                                          <p:spTgt spid="540"/>
                                        </p:tgtEl>
                                      </p:cBhvr>
                                    </p:animEffect>
                                  </p:childTnLst>
                                </p:cTn>
                              </p:par>
                              <p:par>
                                <p:cTn id="128" presetID="14" presetClass="entr" presetSubtype="10" fill="hold" nodeType="withEffect">
                                  <p:stCondLst>
                                    <p:cond delay="0"/>
                                  </p:stCondLst>
                                  <p:childTnLst>
                                    <p:set>
                                      <p:cBhvr>
                                        <p:cTn id="129" dur="1" fill="hold">
                                          <p:stCondLst>
                                            <p:cond delay="0"/>
                                          </p:stCondLst>
                                        </p:cTn>
                                        <p:tgtEl>
                                          <p:spTgt spid="544"/>
                                        </p:tgtEl>
                                        <p:attrNameLst>
                                          <p:attrName>style.visibility</p:attrName>
                                        </p:attrNameLst>
                                      </p:cBhvr>
                                      <p:to>
                                        <p:strVal val="visible"/>
                                      </p:to>
                                    </p:set>
                                    <p:animEffect transition="in" filter="randombar(horizontal)">
                                      <p:cBhvr>
                                        <p:cTn id="130" dur="500"/>
                                        <p:tgtEl>
                                          <p:spTgt spid="544"/>
                                        </p:tgtEl>
                                      </p:cBhvr>
                                    </p:animEffect>
                                  </p:childTnLst>
                                </p:cTn>
                              </p:par>
                              <p:par>
                                <p:cTn id="131" presetID="14" presetClass="entr" presetSubtype="10" fill="hold" nodeType="withEffect">
                                  <p:stCondLst>
                                    <p:cond delay="0"/>
                                  </p:stCondLst>
                                  <p:childTnLst>
                                    <p:set>
                                      <p:cBhvr>
                                        <p:cTn id="132" dur="1" fill="hold">
                                          <p:stCondLst>
                                            <p:cond delay="0"/>
                                          </p:stCondLst>
                                        </p:cTn>
                                        <p:tgtEl>
                                          <p:spTgt spid="548"/>
                                        </p:tgtEl>
                                        <p:attrNameLst>
                                          <p:attrName>style.visibility</p:attrName>
                                        </p:attrNameLst>
                                      </p:cBhvr>
                                      <p:to>
                                        <p:strVal val="visible"/>
                                      </p:to>
                                    </p:set>
                                    <p:animEffect transition="in" filter="randombar(horizontal)">
                                      <p:cBhvr>
                                        <p:cTn id="133" dur="500"/>
                                        <p:tgtEl>
                                          <p:spTgt spid="548"/>
                                        </p:tgtEl>
                                      </p:cBhvr>
                                    </p:animEffect>
                                  </p:childTnLst>
                                </p:cTn>
                              </p:par>
                              <p:par>
                                <p:cTn id="134" presetID="14" presetClass="entr" presetSubtype="10" fill="hold" nodeType="withEffect">
                                  <p:stCondLst>
                                    <p:cond delay="0"/>
                                  </p:stCondLst>
                                  <p:childTnLst>
                                    <p:set>
                                      <p:cBhvr>
                                        <p:cTn id="135" dur="1" fill="hold">
                                          <p:stCondLst>
                                            <p:cond delay="0"/>
                                          </p:stCondLst>
                                        </p:cTn>
                                        <p:tgtEl>
                                          <p:spTgt spid="552"/>
                                        </p:tgtEl>
                                        <p:attrNameLst>
                                          <p:attrName>style.visibility</p:attrName>
                                        </p:attrNameLst>
                                      </p:cBhvr>
                                      <p:to>
                                        <p:strVal val="visible"/>
                                      </p:to>
                                    </p:set>
                                    <p:animEffect transition="in" filter="randombar(horizontal)">
                                      <p:cBhvr>
                                        <p:cTn id="136" dur="500"/>
                                        <p:tgtEl>
                                          <p:spTgt spid="552"/>
                                        </p:tgtEl>
                                      </p:cBhvr>
                                    </p:animEffect>
                                  </p:childTnLst>
                                </p:cTn>
                              </p:par>
                              <p:par>
                                <p:cTn id="137" presetID="14" presetClass="entr" presetSubtype="10" fill="hold" nodeType="withEffect">
                                  <p:stCondLst>
                                    <p:cond delay="0"/>
                                  </p:stCondLst>
                                  <p:childTnLst>
                                    <p:set>
                                      <p:cBhvr>
                                        <p:cTn id="138" dur="1" fill="hold">
                                          <p:stCondLst>
                                            <p:cond delay="0"/>
                                          </p:stCondLst>
                                        </p:cTn>
                                        <p:tgtEl>
                                          <p:spTgt spid="556"/>
                                        </p:tgtEl>
                                        <p:attrNameLst>
                                          <p:attrName>style.visibility</p:attrName>
                                        </p:attrNameLst>
                                      </p:cBhvr>
                                      <p:to>
                                        <p:strVal val="visible"/>
                                      </p:to>
                                    </p:set>
                                    <p:animEffect transition="in" filter="randombar(horizontal)">
                                      <p:cBhvr>
                                        <p:cTn id="139" dur="500"/>
                                        <p:tgtEl>
                                          <p:spTgt spid="556"/>
                                        </p:tgtEl>
                                      </p:cBhvr>
                                    </p:animEffect>
                                  </p:childTnLst>
                                </p:cTn>
                              </p:par>
                              <p:par>
                                <p:cTn id="140" presetID="14" presetClass="entr" presetSubtype="10" fill="hold" nodeType="withEffect">
                                  <p:stCondLst>
                                    <p:cond delay="0"/>
                                  </p:stCondLst>
                                  <p:childTnLst>
                                    <p:set>
                                      <p:cBhvr>
                                        <p:cTn id="141" dur="1" fill="hold">
                                          <p:stCondLst>
                                            <p:cond delay="0"/>
                                          </p:stCondLst>
                                        </p:cTn>
                                        <p:tgtEl>
                                          <p:spTgt spid="560"/>
                                        </p:tgtEl>
                                        <p:attrNameLst>
                                          <p:attrName>style.visibility</p:attrName>
                                        </p:attrNameLst>
                                      </p:cBhvr>
                                      <p:to>
                                        <p:strVal val="visible"/>
                                      </p:to>
                                    </p:set>
                                    <p:animEffect transition="in" filter="randombar(horizontal)">
                                      <p:cBhvr>
                                        <p:cTn id="142" dur="500"/>
                                        <p:tgtEl>
                                          <p:spTgt spid="560"/>
                                        </p:tgtEl>
                                      </p:cBhvr>
                                    </p:animEffect>
                                  </p:childTnLst>
                                </p:cTn>
                              </p:par>
                              <p:par>
                                <p:cTn id="143" presetID="14" presetClass="entr" presetSubtype="10" fill="hold" nodeType="withEffect">
                                  <p:stCondLst>
                                    <p:cond delay="0"/>
                                  </p:stCondLst>
                                  <p:childTnLst>
                                    <p:set>
                                      <p:cBhvr>
                                        <p:cTn id="144" dur="1" fill="hold">
                                          <p:stCondLst>
                                            <p:cond delay="0"/>
                                          </p:stCondLst>
                                        </p:cTn>
                                        <p:tgtEl>
                                          <p:spTgt spid="564"/>
                                        </p:tgtEl>
                                        <p:attrNameLst>
                                          <p:attrName>style.visibility</p:attrName>
                                        </p:attrNameLst>
                                      </p:cBhvr>
                                      <p:to>
                                        <p:strVal val="visible"/>
                                      </p:to>
                                    </p:set>
                                    <p:animEffect transition="in" filter="randombar(horizontal)">
                                      <p:cBhvr>
                                        <p:cTn id="145" dur="500"/>
                                        <p:tgtEl>
                                          <p:spTgt spid="564"/>
                                        </p:tgtEl>
                                      </p:cBhvr>
                                    </p:animEffect>
                                  </p:childTnLst>
                                </p:cTn>
                              </p:par>
                              <p:par>
                                <p:cTn id="146" presetID="14" presetClass="entr" presetSubtype="10" fill="hold" nodeType="withEffect">
                                  <p:stCondLst>
                                    <p:cond delay="0"/>
                                  </p:stCondLst>
                                  <p:childTnLst>
                                    <p:set>
                                      <p:cBhvr>
                                        <p:cTn id="147" dur="1" fill="hold">
                                          <p:stCondLst>
                                            <p:cond delay="0"/>
                                          </p:stCondLst>
                                        </p:cTn>
                                        <p:tgtEl>
                                          <p:spTgt spid="568"/>
                                        </p:tgtEl>
                                        <p:attrNameLst>
                                          <p:attrName>style.visibility</p:attrName>
                                        </p:attrNameLst>
                                      </p:cBhvr>
                                      <p:to>
                                        <p:strVal val="visible"/>
                                      </p:to>
                                    </p:set>
                                    <p:animEffect transition="in" filter="randombar(horizontal)">
                                      <p:cBhvr>
                                        <p:cTn id="148" dur="500"/>
                                        <p:tgtEl>
                                          <p:spTgt spid="568"/>
                                        </p:tgtEl>
                                      </p:cBhvr>
                                    </p:animEffect>
                                  </p:childTnLst>
                                </p:cTn>
                              </p:par>
                              <p:par>
                                <p:cTn id="149" presetID="14" presetClass="entr" presetSubtype="10" fill="hold" nodeType="withEffect">
                                  <p:stCondLst>
                                    <p:cond delay="0"/>
                                  </p:stCondLst>
                                  <p:childTnLst>
                                    <p:set>
                                      <p:cBhvr>
                                        <p:cTn id="150" dur="1" fill="hold">
                                          <p:stCondLst>
                                            <p:cond delay="0"/>
                                          </p:stCondLst>
                                        </p:cTn>
                                        <p:tgtEl>
                                          <p:spTgt spid="572"/>
                                        </p:tgtEl>
                                        <p:attrNameLst>
                                          <p:attrName>style.visibility</p:attrName>
                                        </p:attrNameLst>
                                      </p:cBhvr>
                                      <p:to>
                                        <p:strVal val="visible"/>
                                      </p:to>
                                    </p:set>
                                    <p:animEffect transition="in" filter="randombar(horizontal)">
                                      <p:cBhvr>
                                        <p:cTn id="151" dur="500"/>
                                        <p:tgtEl>
                                          <p:spTgt spid="572"/>
                                        </p:tgtEl>
                                      </p:cBhvr>
                                    </p:animEffect>
                                  </p:childTnLst>
                                </p:cTn>
                              </p:par>
                              <p:par>
                                <p:cTn id="152" presetID="14" presetClass="entr" presetSubtype="10" fill="hold" nodeType="withEffect">
                                  <p:stCondLst>
                                    <p:cond delay="0"/>
                                  </p:stCondLst>
                                  <p:childTnLst>
                                    <p:set>
                                      <p:cBhvr>
                                        <p:cTn id="153" dur="1" fill="hold">
                                          <p:stCondLst>
                                            <p:cond delay="0"/>
                                          </p:stCondLst>
                                        </p:cTn>
                                        <p:tgtEl>
                                          <p:spTgt spid="576"/>
                                        </p:tgtEl>
                                        <p:attrNameLst>
                                          <p:attrName>style.visibility</p:attrName>
                                        </p:attrNameLst>
                                      </p:cBhvr>
                                      <p:to>
                                        <p:strVal val="visible"/>
                                      </p:to>
                                    </p:set>
                                    <p:animEffect transition="in" filter="randombar(horizontal)">
                                      <p:cBhvr>
                                        <p:cTn id="154" dur="500"/>
                                        <p:tgtEl>
                                          <p:spTgt spid="576"/>
                                        </p:tgtEl>
                                      </p:cBhvr>
                                    </p:animEffect>
                                  </p:childTnLst>
                                </p:cTn>
                              </p:par>
                              <p:par>
                                <p:cTn id="155" presetID="14" presetClass="entr" presetSubtype="10" fill="hold" nodeType="withEffect">
                                  <p:stCondLst>
                                    <p:cond delay="0"/>
                                  </p:stCondLst>
                                  <p:childTnLst>
                                    <p:set>
                                      <p:cBhvr>
                                        <p:cTn id="156" dur="1" fill="hold">
                                          <p:stCondLst>
                                            <p:cond delay="0"/>
                                          </p:stCondLst>
                                        </p:cTn>
                                        <p:tgtEl>
                                          <p:spTgt spid="580"/>
                                        </p:tgtEl>
                                        <p:attrNameLst>
                                          <p:attrName>style.visibility</p:attrName>
                                        </p:attrNameLst>
                                      </p:cBhvr>
                                      <p:to>
                                        <p:strVal val="visible"/>
                                      </p:to>
                                    </p:set>
                                    <p:animEffect transition="in" filter="randombar(horizontal)">
                                      <p:cBhvr>
                                        <p:cTn id="157" dur="500"/>
                                        <p:tgtEl>
                                          <p:spTgt spid="580"/>
                                        </p:tgtEl>
                                      </p:cBhvr>
                                    </p:animEffect>
                                  </p:childTnLst>
                                </p:cTn>
                              </p:par>
                              <p:par>
                                <p:cTn id="158" presetID="14" presetClass="entr" presetSubtype="10" fill="hold" nodeType="withEffect">
                                  <p:stCondLst>
                                    <p:cond delay="0"/>
                                  </p:stCondLst>
                                  <p:childTnLst>
                                    <p:set>
                                      <p:cBhvr>
                                        <p:cTn id="159" dur="1" fill="hold">
                                          <p:stCondLst>
                                            <p:cond delay="0"/>
                                          </p:stCondLst>
                                        </p:cTn>
                                        <p:tgtEl>
                                          <p:spTgt spid="584"/>
                                        </p:tgtEl>
                                        <p:attrNameLst>
                                          <p:attrName>style.visibility</p:attrName>
                                        </p:attrNameLst>
                                      </p:cBhvr>
                                      <p:to>
                                        <p:strVal val="visible"/>
                                      </p:to>
                                    </p:set>
                                    <p:animEffect transition="in" filter="randombar(horizontal)">
                                      <p:cBhvr>
                                        <p:cTn id="160" dur="500"/>
                                        <p:tgtEl>
                                          <p:spTgt spid="584"/>
                                        </p:tgtEl>
                                      </p:cBhvr>
                                    </p:animEffect>
                                  </p:childTnLst>
                                </p:cTn>
                              </p:par>
                              <p:par>
                                <p:cTn id="161" presetID="14" presetClass="entr" presetSubtype="10" fill="hold" nodeType="withEffect">
                                  <p:stCondLst>
                                    <p:cond delay="0"/>
                                  </p:stCondLst>
                                  <p:childTnLst>
                                    <p:set>
                                      <p:cBhvr>
                                        <p:cTn id="162" dur="1" fill="hold">
                                          <p:stCondLst>
                                            <p:cond delay="0"/>
                                          </p:stCondLst>
                                        </p:cTn>
                                        <p:tgtEl>
                                          <p:spTgt spid="588"/>
                                        </p:tgtEl>
                                        <p:attrNameLst>
                                          <p:attrName>style.visibility</p:attrName>
                                        </p:attrNameLst>
                                      </p:cBhvr>
                                      <p:to>
                                        <p:strVal val="visible"/>
                                      </p:to>
                                    </p:set>
                                    <p:animEffect transition="in" filter="randombar(horizontal)">
                                      <p:cBhvr>
                                        <p:cTn id="163" dur="500"/>
                                        <p:tgtEl>
                                          <p:spTgt spid="588"/>
                                        </p:tgtEl>
                                      </p:cBhvr>
                                    </p:animEffect>
                                  </p:childTnLst>
                                </p:cTn>
                              </p:par>
                              <p:par>
                                <p:cTn id="164" presetID="14" presetClass="entr" presetSubtype="10" fill="hold" nodeType="withEffect">
                                  <p:stCondLst>
                                    <p:cond delay="0"/>
                                  </p:stCondLst>
                                  <p:childTnLst>
                                    <p:set>
                                      <p:cBhvr>
                                        <p:cTn id="165" dur="1" fill="hold">
                                          <p:stCondLst>
                                            <p:cond delay="0"/>
                                          </p:stCondLst>
                                        </p:cTn>
                                        <p:tgtEl>
                                          <p:spTgt spid="592"/>
                                        </p:tgtEl>
                                        <p:attrNameLst>
                                          <p:attrName>style.visibility</p:attrName>
                                        </p:attrNameLst>
                                      </p:cBhvr>
                                      <p:to>
                                        <p:strVal val="visible"/>
                                      </p:to>
                                    </p:set>
                                    <p:animEffect transition="in" filter="randombar(horizontal)">
                                      <p:cBhvr>
                                        <p:cTn id="166" dur="500"/>
                                        <p:tgtEl>
                                          <p:spTgt spid="592"/>
                                        </p:tgtEl>
                                      </p:cBhvr>
                                    </p:animEffect>
                                  </p:childTnLst>
                                </p:cTn>
                              </p:par>
                              <p:par>
                                <p:cTn id="167" presetID="14" presetClass="entr" presetSubtype="10" fill="hold" nodeType="withEffect">
                                  <p:stCondLst>
                                    <p:cond delay="0"/>
                                  </p:stCondLst>
                                  <p:childTnLst>
                                    <p:set>
                                      <p:cBhvr>
                                        <p:cTn id="168" dur="1" fill="hold">
                                          <p:stCondLst>
                                            <p:cond delay="0"/>
                                          </p:stCondLst>
                                        </p:cTn>
                                        <p:tgtEl>
                                          <p:spTgt spid="596"/>
                                        </p:tgtEl>
                                        <p:attrNameLst>
                                          <p:attrName>style.visibility</p:attrName>
                                        </p:attrNameLst>
                                      </p:cBhvr>
                                      <p:to>
                                        <p:strVal val="visible"/>
                                      </p:to>
                                    </p:set>
                                    <p:animEffect transition="in" filter="randombar(horizontal)">
                                      <p:cBhvr>
                                        <p:cTn id="169" dur="500"/>
                                        <p:tgtEl>
                                          <p:spTgt spid="596"/>
                                        </p:tgtEl>
                                      </p:cBhvr>
                                    </p:animEffect>
                                  </p:childTnLst>
                                </p:cTn>
                              </p:par>
                              <p:par>
                                <p:cTn id="170" presetID="14" presetClass="entr" presetSubtype="10" fill="hold" nodeType="withEffect">
                                  <p:stCondLst>
                                    <p:cond delay="0"/>
                                  </p:stCondLst>
                                  <p:childTnLst>
                                    <p:set>
                                      <p:cBhvr>
                                        <p:cTn id="171" dur="1" fill="hold">
                                          <p:stCondLst>
                                            <p:cond delay="0"/>
                                          </p:stCondLst>
                                        </p:cTn>
                                        <p:tgtEl>
                                          <p:spTgt spid="600"/>
                                        </p:tgtEl>
                                        <p:attrNameLst>
                                          <p:attrName>style.visibility</p:attrName>
                                        </p:attrNameLst>
                                      </p:cBhvr>
                                      <p:to>
                                        <p:strVal val="visible"/>
                                      </p:to>
                                    </p:set>
                                    <p:animEffect transition="in" filter="randombar(horizontal)">
                                      <p:cBhvr>
                                        <p:cTn id="172" dur="500"/>
                                        <p:tgtEl>
                                          <p:spTgt spid="600"/>
                                        </p:tgtEl>
                                      </p:cBhvr>
                                    </p:animEffect>
                                  </p:childTnLst>
                                </p:cTn>
                              </p:par>
                              <p:par>
                                <p:cTn id="173" presetID="14" presetClass="entr" presetSubtype="10" fill="hold" nodeType="withEffect">
                                  <p:stCondLst>
                                    <p:cond delay="0"/>
                                  </p:stCondLst>
                                  <p:childTnLst>
                                    <p:set>
                                      <p:cBhvr>
                                        <p:cTn id="174" dur="1" fill="hold">
                                          <p:stCondLst>
                                            <p:cond delay="0"/>
                                          </p:stCondLst>
                                        </p:cTn>
                                        <p:tgtEl>
                                          <p:spTgt spid="604"/>
                                        </p:tgtEl>
                                        <p:attrNameLst>
                                          <p:attrName>style.visibility</p:attrName>
                                        </p:attrNameLst>
                                      </p:cBhvr>
                                      <p:to>
                                        <p:strVal val="visible"/>
                                      </p:to>
                                    </p:set>
                                    <p:animEffect transition="in" filter="randombar(horizontal)">
                                      <p:cBhvr>
                                        <p:cTn id="175" dur="500"/>
                                        <p:tgtEl>
                                          <p:spTgt spid="604"/>
                                        </p:tgtEl>
                                      </p:cBhvr>
                                    </p:animEffect>
                                  </p:childTnLst>
                                </p:cTn>
                              </p:par>
                              <p:par>
                                <p:cTn id="176" presetID="14" presetClass="entr" presetSubtype="10" fill="hold" nodeType="withEffect">
                                  <p:stCondLst>
                                    <p:cond delay="0"/>
                                  </p:stCondLst>
                                  <p:childTnLst>
                                    <p:set>
                                      <p:cBhvr>
                                        <p:cTn id="177" dur="1" fill="hold">
                                          <p:stCondLst>
                                            <p:cond delay="0"/>
                                          </p:stCondLst>
                                        </p:cTn>
                                        <p:tgtEl>
                                          <p:spTgt spid="608"/>
                                        </p:tgtEl>
                                        <p:attrNameLst>
                                          <p:attrName>style.visibility</p:attrName>
                                        </p:attrNameLst>
                                      </p:cBhvr>
                                      <p:to>
                                        <p:strVal val="visible"/>
                                      </p:to>
                                    </p:set>
                                    <p:animEffect transition="in" filter="randombar(horizontal)">
                                      <p:cBhvr>
                                        <p:cTn id="178" dur="500"/>
                                        <p:tgtEl>
                                          <p:spTgt spid="608"/>
                                        </p:tgtEl>
                                      </p:cBhvr>
                                    </p:animEffect>
                                  </p:childTnLst>
                                </p:cTn>
                              </p:par>
                              <p:par>
                                <p:cTn id="179" presetID="14" presetClass="entr" presetSubtype="10" fill="hold" nodeType="withEffect">
                                  <p:stCondLst>
                                    <p:cond delay="0"/>
                                  </p:stCondLst>
                                  <p:childTnLst>
                                    <p:set>
                                      <p:cBhvr>
                                        <p:cTn id="180" dur="1" fill="hold">
                                          <p:stCondLst>
                                            <p:cond delay="0"/>
                                          </p:stCondLst>
                                        </p:cTn>
                                        <p:tgtEl>
                                          <p:spTgt spid="612"/>
                                        </p:tgtEl>
                                        <p:attrNameLst>
                                          <p:attrName>style.visibility</p:attrName>
                                        </p:attrNameLst>
                                      </p:cBhvr>
                                      <p:to>
                                        <p:strVal val="visible"/>
                                      </p:to>
                                    </p:set>
                                    <p:animEffect transition="in" filter="randombar(horizontal)">
                                      <p:cBhvr>
                                        <p:cTn id="181" dur="500"/>
                                        <p:tgtEl>
                                          <p:spTgt spid="612"/>
                                        </p:tgtEl>
                                      </p:cBhvr>
                                    </p:animEffect>
                                  </p:childTnLst>
                                </p:cTn>
                              </p:par>
                              <p:par>
                                <p:cTn id="182" presetID="14" presetClass="entr" presetSubtype="10" fill="hold" nodeType="withEffect">
                                  <p:stCondLst>
                                    <p:cond delay="0"/>
                                  </p:stCondLst>
                                  <p:childTnLst>
                                    <p:set>
                                      <p:cBhvr>
                                        <p:cTn id="183" dur="1" fill="hold">
                                          <p:stCondLst>
                                            <p:cond delay="0"/>
                                          </p:stCondLst>
                                        </p:cTn>
                                        <p:tgtEl>
                                          <p:spTgt spid="616"/>
                                        </p:tgtEl>
                                        <p:attrNameLst>
                                          <p:attrName>style.visibility</p:attrName>
                                        </p:attrNameLst>
                                      </p:cBhvr>
                                      <p:to>
                                        <p:strVal val="visible"/>
                                      </p:to>
                                    </p:set>
                                    <p:animEffect transition="in" filter="randombar(horizontal)">
                                      <p:cBhvr>
                                        <p:cTn id="184" dur="500"/>
                                        <p:tgtEl>
                                          <p:spTgt spid="616"/>
                                        </p:tgtEl>
                                      </p:cBhvr>
                                    </p:animEffect>
                                  </p:childTnLst>
                                </p:cTn>
                              </p:par>
                              <p:par>
                                <p:cTn id="185" presetID="14" presetClass="entr" presetSubtype="10" fill="hold" nodeType="withEffect">
                                  <p:stCondLst>
                                    <p:cond delay="0"/>
                                  </p:stCondLst>
                                  <p:childTnLst>
                                    <p:set>
                                      <p:cBhvr>
                                        <p:cTn id="186" dur="1" fill="hold">
                                          <p:stCondLst>
                                            <p:cond delay="0"/>
                                          </p:stCondLst>
                                        </p:cTn>
                                        <p:tgtEl>
                                          <p:spTgt spid="620"/>
                                        </p:tgtEl>
                                        <p:attrNameLst>
                                          <p:attrName>style.visibility</p:attrName>
                                        </p:attrNameLst>
                                      </p:cBhvr>
                                      <p:to>
                                        <p:strVal val="visible"/>
                                      </p:to>
                                    </p:set>
                                    <p:animEffect transition="in" filter="randombar(horizontal)">
                                      <p:cBhvr>
                                        <p:cTn id="187" dur="500"/>
                                        <p:tgtEl>
                                          <p:spTgt spid="620"/>
                                        </p:tgtEl>
                                      </p:cBhvr>
                                    </p:animEffect>
                                  </p:childTnLst>
                                </p:cTn>
                              </p:par>
                              <p:par>
                                <p:cTn id="188" presetID="14" presetClass="entr" presetSubtype="10" fill="hold" nodeType="withEffect">
                                  <p:stCondLst>
                                    <p:cond delay="0"/>
                                  </p:stCondLst>
                                  <p:childTnLst>
                                    <p:set>
                                      <p:cBhvr>
                                        <p:cTn id="189" dur="1" fill="hold">
                                          <p:stCondLst>
                                            <p:cond delay="0"/>
                                          </p:stCondLst>
                                        </p:cTn>
                                        <p:tgtEl>
                                          <p:spTgt spid="624"/>
                                        </p:tgtEl>
                                        <p:attrNameLst>
                                          <p:attrName>style.visibility</p:attrName>
                                        </p:attrNameLst>
                                      </p:cBhvr>
                                      <p:to>
                                        <p:strVal val="visible"/>
                                      </p:to>
                                    </p:set>
                                    <p:animEffect transition="in" filter="randombar(horizontal)">
                                      <p:cBhvr>
                                        <p:cTn id="190" dur="500"/>
                                        <p:tgtEl>
                                          <p:spTgt spid="624"/>
                                        </p:tgtEl>
                                      </p:cBhvr>
                                    </p:animEffect>
                                  </p:childTnLst>
                                </p:cTn>
                              </p:par>
                              <p:par>
                                <p:cTn id="191" presetID="14" presetClass="entr" presetSubtype="10" fill="hold" nodeType="withEffect">
                                  <p:stCondLst>
                                    <p:cond delay="0"/>
                                  </p:stCondLst>
                                  <p:childTnLst>
                                    <p:set>
                                      <p:cBhvr>
                                        <p:cTn id="192" dur="1" fill="hold">
                                          <p:stCondLst>
                                            <p:cond delay="0"/>
                                          </p:stCondLst>
                                        </p:cTn>
                                        <p:tgtEl>
                                          <p:spTgt spid="628"/>
                                        </p:tgtEl>
                                        <p:attrNameLst>
                                          <p:attrName>style.visibility</p:attrName>
                                        </p:attrNameLst>
                                      </p:cBhvr>
                                      <p:to>
                                        <p:strVal val="visible"/>
                                      </p:to>
                                    </p:set>
                                    <p:animEffect transition="in" filter="randombar(horizontal)">
                                      <p:cBhvr>
                                        <p:cTn id="193" dur="500"/>
                                        <p:tgtEl>
                                          <p:spTgt spid="628"/>
                                        </p:tgtEl>
                                      </p:cBhvr>
                                    </p:animEffect>
                                  </p:childTnLst>
                                </p:cTn>
                              </p:par>
                              <p:par>
                                <p:cTn id="194" presetID="14" presetClass="entr" presetSubtype="10" fill="hold" nodeType="withEffect">
                                  <p:stCondLst>
                                    <p:cond delay="0"/>
                                  </p:stCondLst>
                                  <p:childTnLst>
                                    <p:set>
                                      <p:cBhvr>
                                        <p:cTn id="195" dur="1" fill="hold">
                                          <p:stCondLst>
                                            <p:cond delay="0"/>
                                          </p:stCondLst>
                                        </p:cTn>
                                        <p:tgtEl>
                                          <p:spTgt spid="632"/>
                                        </p:tgtEl>
                                        <p:attrNameLst>
                                          <p:attrName>style.visibility</p:attrName>
                                        </p:attrNameLst>
                                      </p:cBhvr>
                                      <p:to>
                                        <p:strVal val="visible"/>
                                      </p:to>
                                    </p:set>
                                    <p:animEffect transition="in" filter="randombar(horizontal)">
                                      <p:cBhvr>
                                        <p:cTn id="196" dur="500"/>
                                        <p:tgtEl>
                                          <p:spTgt spid="632"/>
                                        </p:tgtEl>
                                      </p:cBhvr>
                                    </p:animEffect>
                                  </p:childTnLst>
                                </p:cTn>
                              </p:par>
                              <p:par>
                                <p:cTn id="197" presetID="14" presetClass="entr" presetSubtype="10" fill="hold" nodeType="withEffect">
                                  <p:stCondLst>
                                    <p:cond delay="0"/>
                                  </p:stCondLst>
                                  <p:childTnLst>
                                    <p:set>
                                      <p:cBhvr>
                                        <p:cTn id="198" dur="1" fill="hold">
                                          <p:stCondLst>
                                            <p:cond delay="0"/>
                                          </p:stCondLst>
                                        </p:cTn>
                                        <p:tgtEl>
                                          <p:spTgt spid="636"/>
                                        </p:tgtEl>
                                        <p:attrNameLst>
                                          <p:attrName>style.visibility</p:attrName>
                                        </p:attrNameLst>
                                      </p:cBhvr>
                                      <p:to>
                                        <p:strVal val="visible"/>
                                      </p:to>
                                    </p:set>
                                    <p:animEffect transition="in" filter="randombar(horizontal)">
                                      <p:cBhvr>
                                        <p:cTn id="199" dur="500"/>
                                        <p:tgtEl>
                                          <p:spTgt spid="636"/>
                                        </p:tgtEl>
                                      </p:cBhvr>
                                    </p:animEffect>
                                  </p:childTnLst>
                                </p:cTn>
                              </p:par>
                              <p:par>
                                <p:cTn id="200" presetID="14" presetClass="entr" presetSubtype="10" fill="hold" nodeType="withEffect">
                                  <p:stCondLst>
                                    <p:cond delay="0"/>
                                  </p:stCondLst>
                                  <p:childTnLst>
                                    <p:set>
                                      <p:cBhvr>
                                        <p:cTn id="201" dur="1" fill="hold">
                                          <p:stCondLst>
                                            <p:cond delay="0"/>
                                          </p:stCondLst>
                                        </p:cTn>
                                        <p:tgtEl>
                                          <p:spTgt spid="640"/>
                                        </p:tgtEl>
                                        <p:attrNameLst>
                                          <p:attrName>style.visibility</p:attrName>
                                        </p:attrNameLst>
                                      </p:cBhvr>
                                      <p:to>
                                        <p:strVal val="visible"/>
                                      </p:to>
                                    </p:set>
                                    <p:animEffect transition="in" filter="randombar(horizontal)">
                                      <p:cBhvr>
                                        <p:cTn id="202" dur="500"/>
                                        <p:tgtEl>
                                          <p:spTgt spid="640"/>
                                        </p:tgtEl>
                                      </p:cBhvr>
                                    </p:animEffect>
                                  </p:childTnLst>
                                </p:cTn>
                              </p:par>
                              <p:par>
                                <p:cTn id="203" presetID="14" presetClass="entr" presetSubtype="10" fill="hold" nodeType="withEffect">
                                  <p:stCondLst>
                                    <p:cond delay="0"/>
                                  </p:stCondLst>
                                  <p:childTnLst>
                                    <p:set>
                                      <p:cBhvr>
                                        <p:cTn id="204" dur="1" fill="hold">
                                          <p:stCondLst>
                                            <p:cond delay="0"/>
                                          </p:stCondLst>
                                        </p:cTn>
                                        <p:tgtEl>
                                          <p:spTgt spid="644"/>
                                        </p:tgtEl>
                                        <p:attrNameLst>
                                          <p:attrName>style.visibility</p:attrName>
                                        </p:attrNameLst>
                                      </p:cBhvr>
                                      <p:to>
                                        <p:strVal val="visible"/>
                                      </p:to>
                                    </p:set>
                                    <p:animEffect transition="in" filter="randombar(horizontal)">
                                      <p:cBhvr>
                                        <p:cTn id="205" dur="500"/>
                                        <p:tgtEl>
                                          <p:spTgt spid="644"/>
                                        </p:tgtEl>
                                      </p:cBhvr>
                                    </p:animEffect>
                                  </p:childTnLst>
                                </p:cTn>
                              </p:par>
                              <p:par>
                                <p:cTn id="206" presetID="14" presetClass="entr" presetSubtype="10" fill="hold" nodeType="withEffect">
                                  <p:stCondLst>
                                    <p:cond delay="0"/>
                                  </p:stCondLst>
                                  <p:childTnLst>
                                    <p:set>
                                      <p:cBhvr>
                                        <p:cTn id="207" dur="1" fill="hold">
                                          <p:stCondLst>
                                            <p:cond delay="0"/>
                                          </p:stCondLst>
                                        </p:cTn>
                                        <p:tgtEl>
                                          <p:spTgt spid="648"/>
                                        </p:tgtEl>
                                        <p:attrNameLst>
                                          <p:attrName>style.visibility</p:attrName>
                                        </p:attrNameLst>
                                      </p:cBhvr>
                                      <p:to>
                                        <p:strVal val="visible"/>
                                      </p:to>
                                    </p:set>
                                    <p:animEffect transition="in" filter="randombar(horizontal)">
                                      <p:cBhvr>
                                        <p:cTn id="208" dur="500"/>
                                        <p:tgtEl>
                                          <p:spTgt spid="648"/>
                                        </p:tgtEl>
                                      </p:cBhvr>
                                    </p:animEffect>
                                  </p:childTnLst>
                                </p:cTn>
                              </p:par>
                              <p:par>
                                <p:cTn id="209" presetID="14" presetClass="entr" presetSubtype="10" fill="hold" nodeType="withEffect">
                                  <p:stCondLst>
                                    <p:cond delay="0"/>
                                  </p:stCondLst>
                                  <p:childTnLst>
                                    <p:set>
                                      <p:cBhvr>
                                        <p:cTn id="210" dur="1" fill="hold">
                                          <p:stCondLst>
                                            <p:cond delay="0"/>
                                          </p:stCondLst>
                                        </p:cTn>
                                        <p:tgtEl>
                                          <p:spTgt spid="652"/>
                                        </p:tgtEl>
                                        <p:attrNameLst>
                                          <p:attrName>style.visibility</p:attrName>
                                        </p:attrNameLst>
                                      </p:cBhvr>
                                      <p:to>
                                        <p:strVal val="visible"/>
                                      </p:to>
                                    </p:set>
                                    <p:animEffect transition="in" filter="randombar(horizontal)">
                                      <p:cBhvr>
                                        <p:cTn id="211" dur="500"/>
                                        <p:tgtEl>
                                          <p:spTgt spid="652"/>
                                        </p:tgtEl>
                                      </p:cBhvr>
                                    </p:animEffect>
                                  </p:childTnLst>
                                </p:cTn>
                              </p:par>
                              <p:par>
                                <p:cTn id="212" presetID="14" presetClass="entr" presetSubtype="10" fill="hold" nodeType="withEffect">
                                  <p:stCondLst>
                                    <p:cond delay="0"/>
                                  </p:stCondLst>
                                  <p:childTnLst>
                                    <p:set>
                                      <p:cBhvr>
                                        <p:cTn id="213" dur="1" fill="hold">
                                          <p:stCondLst>
                                            <p:cond delay="0"/>
                                          </p:stCondLst>
                                        </p:cTn>
                                        <p:tgtEl>
                                          <p:spTgt spid="656"/>
                                        </p:tgtEl>
                                        <p:attrNameLst>
                                          <p:attrName>style.visibility</p:attrName>
                                        </p:attrNameLst>
                                      </p:cBhvr>
                                      <p:to>
                                        <p:strVal val="visible"/>
                                      </p:to>
                                    </p:set>
                                    <p:animEffect transition="in" filter="randombar(horizontal)">
                                      <p:cBhvr>
                                        <p:cTn id="214" dur="500"/>
                                        <p:tgtEl>
                                          <p:spTgt spid="656"/>
                                        </p:tgtEl>
                                      </p:cBhvr>
                                    </p:animEffect>
                                  </p:childTnLst>
                                </p:cTn>
                              </p:par>
                              <p:par>
                                <p:cTn id="215" presetID="14" presetClass="entr" presetSubtype="10" fill="hold" nodeType="withEffect">
                                  <p:stCondLst>
                                    <p:cond delay="0"/>
                                  </p:stCondLst>
                                  <p:childTnLst>
                                    <p:set>
                                      <p:cBhvr>
                                        <p:cTn id="216" dur="1" fill="hold">
                                          <p:stCondLst>
                                            <p:cond delay="0"/>
                                          </p:stCondLst>
                                        </p:cTn>
                                        <p:tgtEl>
                                          <p:spTgt spid="660"/>
                                        </p:tgtEl>
                                        <p:attrNameLst>
                                          <p:attrName>style.visibility</p:attrName>
                                        </p:attrNameLst>
                                      </p:cBhvr>
                                      <p:to>
                                        <p:strVal val="visible"/>
                                      </p:to>
                                    </p:set>
                                    <p:animEffect transition="in" filter="randombar(horizontal)">
                                      <p:cBhvr>
                                        <p:cTn id="217" dur="500"/>
                                        <p:tgtEl>
                                          <p:spTgt spid="660"/>
                                        </p:tgtEl>
                                      </p:cBhvr>
                                    </p:animEffect>
                                  </p:childTnLst>
                                </p:cTn>
                              </p:par>
                              <p:par>
                                <p:cTn id="218" presetID="14" presetClass="entr" presetSubtype="10" fill="hold" nodeType="withEffect">
                                  <p:stCondLst>
                                    <p:cond delay="0"/>
                                  </p:stCondLst>
                                  <p:childTnLst>
                                    <p:set>
                                      <p:cBhvr>
                                        <p:cTn id="219" dur="1" fill="hold">
                                          <p:stCondLst>
                                            <p:cond delay="0"/>
                                          </p:stCondLst>
                                        </p:cTn>
                                        <p:tgtEl>
                                          <p:spTgt spid="664"/>
                                        </p:tgtEl>
                                        <p:attrNameLst>
                                          <p:attrName>style.visibility</p:attrName>
                                        </p:attrNameLst>
                                      </p:cBhvr>
                                      <p:to>
                                        <p:strVal val="visible"/>
                                      </p:to>
                                    </p:set>
                                    <p:animEffect transition="in" filter="randombar(horizontal)">
                                      <p:cBhvr>
                                        <p:cTn id="220" dur="500"/>
                                        <p:tgtEl>
                                          <p:spTgt spid="664"/>
                                        </p:tgtEl>
                                      </p:cBhvr>
                                    </p:animEffect>
                                  </p:childTnLst>
                                </p:cTn>
                              </p:par>
                              <p:par>
                                <p:cTn id="221" presetID="14" presetClass="entr" presetSubtype="10" fill="hold" nodeType="withEffect">
                                  <p:stCondLst>
                                    <p:cond delay="0"/>
                                  </p:stCondLst>
                                  <p:childTnLst>
                                    <p:set>
                                      <p:cBhvr>
                                        <p:cTn id="222" dur="1" fill="hold">
                                          <p:stCondLst>
                                            <p:cond delay="0"/>
                                          </p:stCondLst>
                                        </p:cTn>
                                        <p:tgtEl>
                                          <p:spTgt spid="668"/>
                                        </p:tgtEl>
                                        <p:attrNameLst>
                                          <p:attrName>style.visibility</p:attrName>
                                        </p:attrNameLst>
                                      </p:cBhvr>
                                      <p:to>
                                        <p:strVal val="visible"/>
                                      </p:to>
                                    </p:set>
                                    <p:animEffect transition="in" filter="randombar(horizontal)">
                                      <p:cBhvr>
                                        <p:cTn id="223" dur="500"/>
                                        <p:tgtEl>
                                          <p:spTgt spid="668"/>
                                        </p:tgtEl>
                                      </p:cBhvr>
                                    </p:animEffect>
                                  </p:childTnLst>
                                </p:cTn>
                              </p:par>
                              <p:par>
                                <p:cTn id="224" presetID="14" presetClass="entr" presetSubtype="10" fill="hold" nodeType="withEffect">
                                  <p:stCondLst>
                                    <p:cond delay="0"/>
                                  </p:stCondLst>
                                  <p:childTnLst>
                                    <p:set>
                                      <p:cBhvr>
                                        <p:cTn id="225" dur="1" fill="hold">
                                          <p:stCondLst>
                                            <p:cond delay="0"/>
                                          </p:stCondLst>
                                        </p:cTn>
                                        <p:tgtEl>
                                          <p:spTgt spid="672"/>
                                        </p:tgtEl>
                                        <p:attrNameLst>
                                          <p:attrName>style.visibility</p:attrName>
                                        </p:attrNameLst>
                                      </p:cBhvr>
                                      <p:to>
                                        <p:strVal val="visible"/>
                                      </p:to>
                                    </p:set>
                                    <p:animEffect transition="in" filter="randombar(horizontal)">
                                      <p:cBhvr>
                                        <p:cTn id="226" dur="500"/>
                                        <p:tgtEl>
                                          <p:spTgt spid="672"/>
                                        </p:tgtEl>
                                      </p:cBhvr>
                                    </p:animEffect>
                                  </p:childTnLst>
                                </p:cTn>
                              </p:par>
                              <p:par>
                                <p:cTn id="227" presetID="14" presetClass="entr" presetSubtype="10" fill="hold" nodeType="withEffect">
                                  <p:stCondLst>
                                    <p:cond delay="0"/>
                                  </p:stCondLst>
                                  <p:childTnLst>
                                    <p:set>
                                      <p:cBhvr>
                                        <p:cTn id="228" dur="1" fill="hold">
                                          <p:stCondLst>
                                            <p:cond delay="0"/>
                                          </p:stCondLst>
                                        </p:cTn>
                                        <p:tgtEl>
                                          <p:spTgt spid="676"/>
                                        </p:tgtEl>
                                        <p:attrNameLst>
                                          <p:attrName>style.visibility</p:attrName>
                                        </p:attrNameLst>
                                      </p:cBhvr>
                                      <p:to>
                                        <p:strVal val="visible"/>
                                      </p:to>
                                    </p:set>
                                    <p:animEffect transition="in" filter="randombar(horizontal)">
                                      <p:cBhvr>
                                        <p:cTn id="229" dur="500"/>
                                        <p:tgtEl>
                                          <p:spTgt spid="676"/>
                                        </p:tgtEl>
                                      </p:cBhvr>
                                    </p:animEffect>
                                  </p:childTnLst>
                                </p:cTn>
                              </p:par>
                              <p:par>
                                <p:cTn id="230" presetID="14" presetClass="entr" presetSubtype="10" fill="hold" nodeType="withEffect">
                                  <p:stCondLst>
                                    <p:cond delay="0"/>
                                  </p:stCondLst>
                                  <p:childTnLst>
                                    <p:set>
                                      <p:cBhvr>
                                        <p:cTn id="231" dur="1" fill="hold">
                                          <p:stCondLst>
                                            <p:cond delay="0"/>
                                          </p:stCondLst>
                                        </p:cTn>
                                        <p:tgtEl>
                                          <p:spTgt spid="680"/>
                                        </p:tgtEl>
                                        <p:attrNameLst>
                                          <p:attrName>style.visibility</p:attrName>
                                        </p:attrNameLst>
                                      </p:cBhvr>
                                      <p:to>
                                        <p:strVal val="visible"/>
                                      </p:to>
                                    </p:set>
                                    <p:animEffect transition="in" filter="randombar(horizontal)">
                                      <p:cBhvr>
                                        <p:cTn id="232" dur="500"/>
                                        <p:tgtEl>
                                          <p:spTgt spid="680"/>
                                        </p:tgtEl>
                                      </p:cBhvr>
                                    </p:animEffect>
                                  </p:childTnLst>
                                </p:cTn>
                              </p:par>
                              <p:par>
                                <p:cTn id="233" presetID="14" presetClass="entr" presetSubtype="10" fill="hold" nodeType="withEffect">
                                  <p:stCondLst>
                                    <p:cond delay="0"/>
                                  </p:stCondLst>
                                  <p:childTnLst>
                                    <p:set>
                                      <p:cBhvr>
                                        <p:cTn id="234" dur="1" fill="hold">
                                          <p:stCondLst>
                                            <p:cond delay="0"/>
                                          </p:stCondLst>
                                        </p:cTn>
                                        <p:tgtEl>
                                          <p:spTgt spid="684"/>
                                        </p:tgtEl>
                                        <p:attrNameLst>
                                          <p:attrName>style.visibility</p:attrName>
                                        </p:attrNameLst>
                                      </p:cBhvr>
                                      <p:to>
                                        <p:strVal val="visible"/>
                                      </p:to>
                                    </p:set>
                                    <p:animEffect transition="in" filter="randombar(horizontal)">
                                      <p:cBhvr>
                                        <p:cTn id="235" dur="500"/>
                                        <p:tgtEl>
                                          <p:spTgt spid="684"/>
                                        </p:tgtEl>
                                      </p:cBhvr>
                                    </p:animEffect>
                                  </p:childTnLst>
                                </p:cTn>
                              </p:par>
                              <p:par>
                                <p:cTn id="236" presetID="14" presetClass="entr" presetSubtype="10" fill="hold" nodeType="withEffect">
                                  <p:stCondLst>
                                    <p:cond delay="0"/>
                                  </p:stCondLst>
                                  <p:childTnLst>
                                    <p:set>
                                      <p:cBhvr>
                                        <p:cTn id="237" dur="1" fill="hold">
                                          <p:stCondLst>
                                            <p:cond delay="0"/>
                                          </p:stCondLst>
                                        </p:cTn>
                                        <p:tgtEl>
                                          <p:spTgt spid="688"/>
                                        </p:tgtEl>
                                        <p:attrNameLst>
                                          <p:attrName>style.visibility</p:attrName>
                                        </p:attrNameLst>
                                      </p:cBhvr>
                                      <p:to>
                                        <p:strVal val="visible"/>
                                      </p:to>
                                    </p:set>
                                    <p:animEffect transition="in" filter="randombar(horizontal)">
                                      <p:cBhvr>
                                        <p:cTn id="238" dur="500"/>
                                        <p:tgtEl>
                                          <p:spTgt spid="688"/>
                                        </p:tgtEl>
                                      </p:cBhvr>
                                    </p:animEffect>
                                  </p:childTnLst>
                                </p:cTn>
                              </p:par>
                              <p:par>
                                <p:cTn id="239" presetID="14" presetClass="entr" presetSubtype="10" fill="hold" nodeType="withEffect">
                                  <p:stCondLst>
                                    <p:cond delay="0"/>
                                  </p:stCondLst>
                                  <p:childTnLst>
                                    <p:set>
                                      <p:cBhvr>
                                        <p:cTn id="240" dur="1" fill="hold">
                                          <p:stCondLst>
                                            <p:cond delay="0"/>
                                          </p:stCondLst>
                                        </p:cTn>
                                        <p:tgtEl>
                                          <p:spTgt spid="692"/>
                                        </p:tgtEl>
                                        <p:attrNameLst>
                                          <p:attrName>style.visibility</p:attrName>
                                        </p:attrNameLst>
                                      </p:cBhvr>
                                      <p:to>
                                        <p:strVal val="visible"/>
                                      </p:to>
                                    </p:set>
                                    <p:animEffect transition="in" filter="randombar(horizontal)">
                                      <p:cBhvr>
                                        <p:cTn id="241" dur="500"/>
                                        <p:tgtEl>
                                          <p:spTgt spid="692"/>
                                        </p:tgtEl>
                                      </p:cBhvr>
                                    </p:animEffect>
                                  </p:childTnLst>
                                </p:cTn>
                              </p:par>
                              <p:par>
                                <p:cTn id="242" presetID="14" presetClass="entr" presetSubtype="10" fill="hold" nodeType="withEffect">
                                  <p:stCondLst>
                                    <p:cond delay="0"/>
                                  </p:stCondLst>
                                  <p:childTnLst>
                                    <p:set>
                                      <p:cBhvr>
                                        <p:cTn id="243" dur="1" fill="hold">
                                          <p:stCondLst>
                                            <p:cond delay="0"/>
                                          </p:stCondLst>
                                        </p:cTn>
                                        <p:tgtEl>
                                          <p:spTgt spid="696"/>
                                        </p:tgtEl>
                                        <p:attrNameLst>
                                          <p:attrName>style.visibility</p:attrName>
                                        </p:attrNameLst>
                                      </p:cBhvr>
                                      <p:to>
                                        <p:strVal val="visible"/>
                                      </p:to>
                                    </p:set>
                                    <p:animEffect transition="in" filter="randombar(horizontal)">
                                      <p:cBhvr>
                                        <p:cTn id="244" dur="500"/>
                                        <p:tgtEl>
                                          <p:spTgt spid="696"/>
                                        </p:tgtEl>
                                      </p:cBhvr>
                                    </p:animEffect>
                                  </p:childTnLst>
                                </p:cTn>
                              </p:par>
                              <p:par>
                                <p:cTn id="245" presetID="14" presetClass="entr" presetSubtype="10" fill="hold" nodeType="withEffect">
                                  <p:stCondLst>
                                    <p:cond delay="0"/>
                                  </p:stCondLst>
                                  <p:childTnLst>
                                    <p:set>
                                      <p:cBhvr>
                                        <p:cTn id="246" dur="1" fill="hold">
                                          <p:stCondLst>
                                            <p:cond delay="0"/>
                                          </p:stCondLst>
                                        </p:cTn>
                                        <p:tgtEl>
                                          <p:spTgt spid="700"/>
                                        </p:tgtEl>
                                        <p:attrNameLst>
                                          <p:attrName>style.visibility</p:attrName>
                                        </p:attrNameLst>
                                      </p:cBhvr>
                                      <p:to>
                                        <p:strVal val="visible"/>
                                      </p:to>
                                    </p:set>
                                    <p:animEffect transition="in" filter="randombar(horizontal)">
                                      <p:cBhvr>
                                        <p:cTn id="247" dur="500"/>
                                        <p:tgtEl>
                                          <p:spTgt spid="700"/>
                                        </p:tgtEl>
                                      </p:cBhvr>
                                    </p:animEffect>
                                  </p:childTnLst>
                                </p:cTn>
                              </p:par>
                              <p:par>
                                <p:cTn id="248" presetID="14" presetClass="entr" presetSubtype="10" fill="hold" nodeType="withEffect">
                                  <p:stCondLst>
                                    <p:cond delay="0"/>
                                  </p:stCondLst>
                                  <p:childTnLst>
                                    <p:set>
                                      <p:cBhvr>
                                        <p:cTn id="249" dur="1" fill="hold">
                                          <p:stCondLst>
                                            <p:cond delay="0"/>
                                          </p:stCondLst>
                                        </p:cTn>
                                        <p:tgtEl>
                                          <p:spTgt spid="704"/>
                                        </p:tgtEl>
                                        <p:attrNameLst>
                                          <p:attrName>style.visibility</p:attrName>
                                        </p:attrNameLst>
                                      </p:cBhvr>
                                      <p:to>
                                        <p:strVal val="visible"/>
                                      </p:to>
                                    </p:set>
                                    <p:animEffect transition="in" filter="randombar(horizontal)">
                                      <p:cBhvr>
                                        <p:cTn id="250" dur="500"/>
                                        <p:tgtEl>
                                          <p:spTgt spid="704"/>
                                        </p:tgtEl>
                                      </p:cBhvr>
                                    </p:animEffect>
                                  </p:childTnLst>
                                </p:cTn>
                              </p:par>
                              <p:par>
                                <p:cTn id="251" presetID="14" presetClass="entr" presetSubtype="10" fill="hold" nodeType="withEffect">
                                  <p:stCondLst>
                                    <p:cond delay="0"/>
                                  </p:stCondLst>
                                  <p:childTnLst>
                                    <p:set>
                                      <p:cBhvr>
                                        <p:cTn id="252" dur="1" fill="hold">
                                          <p:stCondLst>
                                            <p:cond delay="0"/>
                                          </p:stCondLst>
                                        </p:cTn>
                                        <p:tgtEl>
                                          <p:spTgt spid="708"/>
                                        </p:tgtEl>
                                        <p:attrNameLst>
                                          <p:attrName>style.visibility</p:attrName>
                                        </p:attrNameLst>
                                      </p:cBhvr>
                                      <p:to>
                                        <p:strVal val="visible"/>
                                      </p:to>
                                    </p:set>
                                    <p:animEffect transition="in" filter="randombar(horizontal)">
                                      <p:cBhvr>
                                        <p:cTn id="253" dur="500"/>
                                        <p:tgtEl>
                                          <p:spTgt spid="708"/>
                                        </p:tgtEl>
                                      </p:cBhvr>
                                    </p:animEffect>
                                  </p:childTnLst>
                                </p:cTn>
                              </p:par>
                              <p:par>
                                <p:cTn id="254" presetID="14" presetClass="entr" presetSubtype="10" fill="hold" nodeType="withEffect">
                                  <p:stCondLst>
                                    <p:cond delay="0"/>
                                  </p:stCondLst>
                                  <p:childTnLst>
                                    <p:set>
                                      <p:cBhvr>
                                        <p:cTn id="255" dur="1" fill="hold">
                                          <p:stCondLst>
                                            <p:cond delay="0"/>
                                          </p:stCondLst>
                                        </p:cTn>
                                        <p:tgtEl>
                                          <p:spTgt spid="712"/>
                                        </p:tgtEl>
                                        <p:attrNameLst>
                                          <p:attrName>style.visibility</p:attrName>
                                        </p:attrNameLst>
                                      </p:cBhvr>
                                      <p:to>
                                        <p:strVal val="visible"/>
                                      </p:to>
                                    </p:set>
                                    <p:animEffect transition="in" filter="randombar(horizontal)">
                                      <p:cBhvr>
                                        <p:cTn id="256" dur="500"/>
                                        <p:tgtEl>
                                          <p:spTgt spid="712"/>
                                        </p:tgtEl>
                                      </p:cBhvr>
                                    </p:animEffect>
                                  </p:childTnLst>
                                </p:cTn>
                              </p:par>
                              <p:par>
                                <p:cTn id="257" presetID="14" presetClass="entr" presetSubtype="10" fill="hold" nodeType="withEffect">
                                  <p:stCondLst>
                                    <p:cond delay="0"/>
                                  </p:stCondLst>
                                  <p:childTnLst>
                                    <p:set>
                                      <p:cBhvr>
                                        <p:cTn id="258" dur="1" fill="hold">
                                          <p:stCondLst>
                                            <p:cond delay="0"/>
                                          </p:stCondLst>
                                        </p:cTn>
                                        <p:tgtEl>
                                          <p:spTgt spid="716"/>
                                        </p:tgtEl>
                                        <p:attrNameLst>
                                          <p:attrName>style.visibility</p:attrName>
                                        </p:attrNameLst>
                                      </p:cBhvr>
                                      <p:to>
                                        <p:strVal val="visible"/>
                                      </p:to>
                                    </p:set>
                                    <p:animEffect transition="in" filter="randombar(horizontal)">
                                      <p:cBhvr>
                                        <p:cTn id="259" dur="500"/>
                                        <p:tgtEl>
                                          <p:spTgt spid="716"/>
                                        </p:tgtEl>
                                      </p:cBhvr>
                                    </p:animEffect>
                                  </p:childTnLst>
                                </p:cTn>
                              </p:par>
                              <p:par>
                                <p:cTn id="260" presetID="14" presetClass="entr" presetSubtype="10" fill="hold" nodeType="withEffect">
                                  <p:stCondLst>
                                    <p:cond delay="0"/>
                                  </p:stCondLst>
                                  <p:childTnLst>
                                    <p:set>
                                      <p:cBhvr>
                                        <p:cTn id="261" dur="1" fill="hold">
                                          <p:stCondLst>
                                            <p:cond delay="0"/>
                                          </p:stCondLst>
                                        </p:cTn>
                                        <p:tgtEl>
                                          <p:spTgt spid="720"/>
                                        </p:tgtEl>
                                        <p:attrNameLst>
                                          <p:attrName>style.visibility</p:attrName>
                                        </p:attrNameLst>
                                      </p:cBhvr>
                                      <p:to>
                                        <p:strVal val="visible"/>
                                      </p:to>
                                    </p:set>
                                    <p:animEffect transition="in" filter="randombar(horizontal)">
                                      <p:cBhvr>
                                        <p:cTn id="262" dur="500"/>
                                        <p:tgtEl>
                                          <p:spTgt spid="720"/>
                                        </p:tgtEl>
                                      </p:cBhvr>
                                    </p:animEffect>
                                  </p:childTnLst>
                                </p:cTn>
                              </p:par>
                              <p:par>
                                <p:cTn id="263" presetID="14" presetClass="entr" presetSubtype="10" fill="hold" nodeType="withEffect">
                                  <p:stCondLst>
                                    <p:cond delay="0"/>
                                  </p:stCondLst>
                                  <p:childTnLst>
                                    <p:set>
                                      <p:cBhvr>
                                        <p:cTn id="264" dur="1" fill="hold">
                                          <p:stCondLst>
                                            <p:cond delay="0"/>
                                          </p:stCondLst>
                                        </p:cTn>
                                        <p:tgtEl>
                                          <p:spTgt spid="724"/>
                                        </p:tgtEl>
                                        <p:attrNameLst>
                                          <p:attrName>style.visibility</p:attrName>
                                        </p:attrNameLst>
                                      </p:cBhvr>
                                      <p:to>
                                        <p:strVal val="visible"/>
                                      </p:to>
                                    </p:set>
                                    <p:animEffect transition="in" filter="randombar(horizontal)">
                                      <p:cBhvr>
                                        <p:cTn id="265" dur="500"/>
                                        <p:tgtEl>
                                          <p:spTgt spid="724"/>
                                        </p:tgtEl>
                                      </p:cBhvr>
                                    </p:animEffect>
                                  </p:childTnLst>
                                </p:cTn>
                              </p:par>
                              <p:par>
                                <p:cTn id="266" presetID="14" presetClass="entr" presetSubtype="10" fill="hold" nodeType="withEffect">
                                  <p:stCondLst>
                                    <p:cond delay="0"/>
                                  </p:stCondLst>
                                  <p:childTnLst>
                                    <p:set>
                                      <p:cBhvr>
                                        <p:cTn id="267" dur="1" fill="hold">
                                          <p:stCondLst>
                                            <p:cond delay="0"/>
                                          </p:stCondLst>
                                        </p:cTn>
                                        <p:tgtEl>
                                          <p:spTgt spid="728"/>
                                        </p:tgtEl>
                                        <p:attrNameLst>
                                          <p:attrName>style.visibility</p:attrName>
                                        </p:attrNameLst>
                                      </p:cBhvr>
                                      <p:to>
                                        <p:strVal val="visible"/>
                                      </p:to>
                                    </p:set>
                                    <p:animEffect transition="in" filter="randombar(horizontal)">
                                      <p:cBhvr>
                                        <p:cTn id="268" dur="500"/>
                                        <p:tgtEl>
                                          <p:spTgt spid="728"/>
                                        </p:tgtEl>
                                      </p:cBhvr>
                                    </p:animEffect>
                                  </p:childTnLst>
                                </p:cTn>
                              </p:par>
                              <p:par>
                                <p:cTn id="269" presetID="14" presetClass="entr" presetSubtype="10" fill="hold" nodeType="withEffect">
                                  <p:stCondLst>
                                    <p:cond delay="0"/>
                                  </p:stCondLst>
                                  <p:childTnLst>
                                    <p:set>
                                      <p:cBhvr>
                                        <p:cTn id="270" dur="1" fill="hold">
                                          <p:stCondLst>
                                            <p:cond delay="0"/>
                                          </p:stCondLst>
                                        </p:cTn>
                                        <p:tgtEl>
                                          <p:spTgt spid="732"/>
                                        </p:tgtEl>
                                        <p:attrNameLst>
                                          <p:attrName>style.visibility</p:attrName>
                                        </p:attrNameLst>
                                      </p:cBhvr>
                                      <p:to>
                                        <p:strVal val="visible"/>
                                      </p:to>
                                    </p:set>
                                    <p:animEffect transition="in" filter="randombar(horizontal)">
                                      <p:cBhvr>
                                        <p:cTn id="271" dur="500"/>
                                        <p:tgtEl>
                                          <p:spTgt spid="732"/>
                                        </p:tgtEl>
                                      </p:cBhvr>
                                    </p:animEffect>
                                  </p:childTnLst>
                                </p:cTn>
                              </p:par>
                              <p:par>
                                <p:cTn id="272" presetID="14" presetClass="entr" presetSubtype="10" fill="hold" nodeType="withEffect">
                                  <p:stCondLst>
                                    <p:cond delay="0"/>
                                  </p:stCondLst>
                                  <p:childTnLst>
                                    <p:set>
                                      <p:cBhvr>
                                        <p:cTn id="273" dur="1" fill="hold">
                                          <p:stCondLst>
                                            <p:cond delay="0"/>
                                          </p:stCondLst>
                                        </p:cTn>
                                        <p:tgtEl>
                                          <p:spTgt spid="736"/>
                                        </p:tgtEl>
                                        <p:attrNameLst>
                                          <p:attrName>style.visibility</p:attrName>
                                        </p:attrNameLst>
                                      </p:cBhvr>
                                      <p:to>
                                        <p:strVal val="visible"/>
                                      </p:to>
                                    </p:set>
                                    <p:animEffect transition="in" filter="randombar(horizontal)">
                                      <p:cBhvr>
                                        <p:cTn id="274" dur="500"/>
                                        <p:tgtEl>
                                          <p:spTgt spid="736"/>
                                        </p:tgtEl>
                                      </p:cBhvr>
                                    </p:animEffect>
                                  </p:childTnLst>
                                </p:cTn>
                              </p:par>
                              <p:par>
                                <p:cTn id="275" presetID="14" presetClass="entr" presetSubtype="10" fill="hold" nodeType="withEffect">
                                  <p:stCondLst>
                                    <p:cond delay="0"/>
                                  </p:stCondLst>
                                  <p:childTnLst>
                                    <p:set>
                                      <p:cBhvr>
                                        <p:cTn id="276" dur="1" fill="hold">
                                          <p:stCondLst>
                                            <p:cond delay="0"/>
                                          </p:stCondLst>
                                        </p:cTn>
                                        <p:tgtEl>
                                          <p:spTgt spid="740"/>
                                        </p:tgtEl>
                                        <p:attrNameLst>
                                          <p:attrName>style.visibility</p:attrName>
                                        </p:attrNameLst>
                                      </p:cBhvr>
                                      <p:to>
                                        <p:strVal val="visible"/>
                                      </p:to>
                                    </p:set>
                                    <p:animEffect transition="in" filter="randombar(horizontal)">
                                      <p:cBhvr>
                                        <p:cTn id="277" dur="500"/>
                                        <p:tgtEl>
                                          <p:spTgt spid="740"/>
                                        </p:tgtEl>
                                      </p:cBhvr>
                                    </p:animEffect>
                                  </p:childTnLst>
                                </p:cTn>
                              </p:par>
                              <p:par>
                                <p:cTn id="278" presetID="14" presetClass="entr" presetSubtype="10" fill="hold" nodeType="withEffect">
                                  <p:stCondLst>
                                    <p:cond delay="0"/>
                                  </p:stCondLst>
                                  <p:childTnLst>
                                    <p:set>
                                      <p:cBhvr>
                                        <p:cTn id="279" dur="1" fill="hold">
                                          <p:stCondLst>
                                            <p:cond delay="0"/>
                                          </p:stCondLst>
                                        </p:cTn>
                                        <p:tgtEl>
                                          <p:spTgt spid="744"/>
                                        </p:tgtEl>
                                        <p:attrNameLst>
                                          <p:attrName>style.visibility</p:attrName>
                                        </p:attrNameLst>
                                      </p:cBhvr>
                                      <p:to>
                                        <p:strVal val="visible"/>
                                      </p:to>
                                    </p:set>
                                    <p:animEffect transition="in" filter="randombar(horizontal)">
                                      <p:cBhvr>
                                        <p:cTn id="280" dur="500"/>
                                        <p:tgtEl>
                                          <p:spTgt spid="744"/>
                                        </p:tgtEl>
                                      </p:cBhvr>
                                    </p:animEffect>
                                  </p:childTnLst>
                                </p:cTn>
                              </p:par>
                              <p:par>
                                <p:cTn id="281" presetID="14" presetClass="entr" presetSubtype="10" fill="hold" nodeType="withEffect">
                                  <p:stCondLst>
                                    <p:cond delay="0"/>
                                  </p:stCondLst>
                                  <p:childTnLst>
                                    <p:set>
                                      <p:cBhvr>
                                        <p:cTn id="282" dur="1" fill="hold">
                                          <p:stCondLst>
                                            <p:cond delay="0"/>
                                          </p:stCondLst>
                                        </p:cTn>
                                        <p:tgtEl>
                                          <p:spTgt spid="748"/>
                                        </p:tgtEl>
                                        <p:attrNameLst>
                                          <p:attrName>style.visibility</p:attrName>
                                        </p:attrNameLst>
                                      </p:cBhvr>
                                      <p:to>
                                        <p:strVal val="visible"/>
                                      </p:to>
                                    </p:set>
                                    <p:animEffect transition="in" filter="randombar(horizontal)">
                                      <p:cBhvr>
                                        <p:cTn id="283" dur="500"/>
                                        <p:tgtEl>
                                          <p:spTgt spid="748"/>
                                        </p:tgtEl>
                                      </p:cBhvr>
                                    </p:animEffect>
                                  </p:childTnLst>
                                </p:cTn>
                              </p:par>
                              <p:par>
                                <p:cTn id="284" presetID="14" presetClass="entr" presetSubtype="10" fill="hold" nodeType="withEffect">
                                  <p:stCondLst>
                                    <p:cond delay="0"/>
                                  </p:stCondLst>
                                  <p:childTnLst>
                                    <p:set>
                                      <p:cBhvr>
                                        <p:cTn id="285" dur="1" fill="hold">
                                          <p:stCondLst>
                                            <p:cond delay="0"/>
                                          </p:stCondLst>
                                        </p:cTn>
                                        <p:tgtEl>
                                          <p:spTgt spid="752"/>
                                        </p:tgtEl>
                                        <p:attrNameLst>
                                          <p:attrName>style.visibility</p:attrName>
                                        </p:attrNameLst>
                                      </p:cBhvr>
                                      <p:to>
                                        <p:strVal val="visible"/>
                                      </p:to>
                                    </p:set>
                                    <p:animEffect transition="in" filter="randombar(horizontal)">
                                      <p:cBhvr>
                                        <p:cTn id="286" dur="500"/>
                                        <p:tgtEl>
                                          <p:spTgt spid="752"/>
                                        </p:tgtEl>
                                      </p:cBhvr>
                                    </p:animEffect>
                                  </p:childTnLst>
                                </p:cTn>
                              </p:par>
                              <p:par>
                                <p:cTn id="287" presetID="14" presetClass="entr" presetSubtype="10" fill="hold" nodeType="withEffect">
                                  <p:stCondLst>
                                    <p:cond delay="0"/>
                                  </p:stCondLst>
                                  <p:childTnLst>
                                    <p:set>
                                      <p:cBhvr>
                                        <p:cTn id="288" dur="1" fill="hold">
                                          <p:stCondLst>
                                            <p:cond delay="0"/>
                                          </p:stCondLst>
                                        </p:cTn>
                                        <p:tgtEl>
                                          <p:spTgt spid="756"/>
                                        </p:tgtEl>
                                        <p:attrNameLst>
                                          <p:attrName>style.visibility</p:attrName>
                                        </p:attrNameLst>
                                      </p:cBhvr>
                                      <p:to>
                                        <p:strVal val="visible"/>
                                      </p:to>
                                    </p:set>
                                    <p:animEffect transition="in" filter="randombar(horizontal)">
                                      <p:cBhvr>
                                        <p:cTn id="289" dur="500"/>
                                        <p:tgtEl>
                                          <p:spTgt spid="756"/>
                                        </p:tgtEl>
                                      </p:cBhvr>
                                    </p:animEffect>
                                  </p:childTnLst>
                                </p:cTn>
                              </p:par>
                              <p:par>
                                <p:cTn id="290" presetID="14" presetClass="entr" presetSubtype="10" fill="hold" nodeType="withEffect">
                                  <p:stCondLst>
                                    <p:cond delay="0"/>
                                  </p:stCondLst>
                                  <p:childTnLst>
                                    <p:set>
                                      <p:cBhvr>
                                        <p:cTn id="291" dur="1" fill="hold">
                                          <p:stCondLst>
                                            <p:cond delay="0"/>
                                          </p:stCondLst>
                                        </p:cTn>
                                        <p:tgtEl>
                                          <p:spTgt spid="760"/>
                                        </p:tgtEl>
                                        <p:attrNameLst>
                                          <p:attrName>style.visibility</p:attrName>
                                        </p:attrNameLst>
                                      </p:cBhvr>
                                      <p:to>
                                        <p:strVal val="visible"/>
                                      </p:to>
                                    </p:set>
                                    <p:animEffect transition="in" filter="randombar(horizontal)">
                                      <p:cBhvr>
                                        <p:cTn id="292" dur="500"/>
                                        <p:tgtEl>
                                          <p:spTgt spid="760"/>
                                        </p:tgtEl>
                                      </p:cBhvr>
                                    </p:animEffect>
                                  </p:childTnLst>
                                </p:cTn>
                              </p:par>
                              <p:par>
                                <p:cTn id="293" presetID="14" presetClass="entr" presetSubtype="10" fill="hold" nodeType="withEffect">
                                  <p:stCondLst>
                                    <p:cond delay="0"/>
                                  </p:stCondLst>
                                  <p:childTnLst>
                                    <p:set>
                                      <p:cBhvr>
                                        <p:cTn id="294" dur="1" fill="hold">
                                          <p:stCondLst>
                                            <p:cond delay="0"/>
                                          </p:stCondLst>
                                        </p:cTn>
                                        <p:tgtEl>
                                          <p:spTgt spid="764"/>
                                        </p:tgtEl>
                                        <p:attrNameLst>
                                          <p:attrName>style.visibility</p:attrName>
                                        </p:attrNameLst>
                                      </p:cBhvr>
                                      <p:to>
                                        <p:strVal val="visible"/>
                                      </p:to>
                                    </p:set>
                                    <p:animEffect transition="in" filter="randombar(horizontal)">
                                      <p:cBhvr>
                                        <p:cTn id="295" dur="500"/>
                                        <p:tgtEl>
                                          <p:spTgt spid="764"/>
                                        </p:tgtEl>
                                      </p:cBhvr>
                                    </p:animEffect>
                                  </p:childTnLst>
                                </p:cTn>
                              </p:par>
                              <p:par>
                                <p:cTn id="296" presetID="14" presetClass="entr" presetSubtype="10" fill="hold" nodeType="withEffect">
                                  <p:stCondLst>
                                    <p:cond delay="0"/>
                                  </p:stCondLst>
                                  <p:childTnLst>
                                    <p:set>
                                      <p:cBhvr>
                                        <p:cTn id="297" dur="1" fill="hold">
                                          <p:stCondLst>
                                            <p:cond delay="0"/>
                                          </p:stCondLst>
                                        </p:cTn>
                                        <p:tgtEl>
                                          <p:spTgt spid="768"/>
                                        </p:tgtEl>
                                        <p:attrNameLst>
                                          <p:attrName>style.visibility</p:attrName>
                                        </p:attrNameLst>
                                      </p:cBhvr>
                                      <p:to>
                                        <p:strVal val="visible"/>
                                      </p:to>
                                    </p:set>
                                    <p:animEffect transition="in" filter="randombar(horizontal)">
                                      <p:cBhvr>
                                        <p:cTn id="298" dur="500"/>
                                        <p:tgtEl>
                                          <p:spTgt spid="768"/>
                                        </p:tgtEl>
                                      </p:cBhvr>
                                    </p:animEffect>
                                  </p:childTnLst>
                                </p:cTn>
                              </p:par>
                              <p:par>
                                <p:cTn id="299" presetID="14" presetClass="entr" presetSubtype="10" fill="hold" nodeType="withEffect">
                                  <p:stCondLst>
                                    <p:cond delay="0"/>
                                  </p:stCondLst>
                                  <p:childTnLst>
                                    <p:set>
                                      <p:cBhvr>
                                        <p:cTn id="300" dur="1" fill="hold">
                                          <p:stCondLst>
                                            <p:cond delay="0"/>
                                          </p:stCondLst>
                                        </p:cTn>
                                        <p:tgtEl>
                                          <p:spTgt spid="772"/>
                                        </p:tgtEl>
                                        <p:attrNameLst>
                                          <p:attrName>style.visibility</p:attrName>
                                        </p:attrNameLst>
                                      </p:cBhvr>
                                      <p:to>
                                        <p:strVal val="visible"/>
                                      </p:to>
                                    </p:set>
                                    <p:animEffect transition="in" filter="randombar(horizontal)">
                                      <p:cBhvr>
                                        <p:cTn id="301" dur="500"/>
                                        <p:tgtEl>
                                          <p:spTgt spid="772"/>
                                        </p:tgtEl>
                                      </p:cBhvr>
                                    </p:animEffect>
                                  </p:childTnLst>
                                </p:cTn>
                              </p:par>
                              <p:par>
                                <p:cTn id="302" presetID="14" presetClass="entr" presetSubtype="10" fill="hold" nodeType="withEffect">
                                  <p:stCondLst>
                                    <p:cond delay="0"/>
                                  </p:stCondLst>
                                  <p:childTnLst>
                                    <p:set>
                                      <p:cBhvr>
                                        <p:cTn id="303" dur="1" fill="hold">
                                          <p:stCondLst>
                                            <p:cond delay="0"/>
                                          </p:stCondLst>
                                        </p:cTn>
                                        <p:tgtEl>
                                          <p:spTgt spid="776"/>
                                        </p:tgtEl>
                                        <p:attrNameLst>
                                          <p:attrName>style.visibility</p:attrName>
                                        </p:attrNameLst>
                                      </p:cBhvr>
                                      <p:to>
                                        <p:strVal val="visible"/>
                                      </p:to>
                                    </p:set>
                                    <p:animEffect transition="in" filter="randombar(horizontal)">
                                      <p:cBhvr>
                                        <p:cTn id="304" dur="500"/>
                                        <p:tgtEl>
                                          <p:spTgt spid="776"/>
                                        </p:tgtEl>
                                      </p:cBhvr>
                                    </p:animEffect>
                                  </p:childTnLst>
                                </p:cTn>
                              </p:par>
                              <p:par>
                                <p:cTn id="305" presetID="14" presetClass="entr" presetSubtype="10" fill="hold" nodeType="withEffect">
                                  <p:stCondLst>
                                    <p:cond delay="0"/>
                                  </p:stCondLst>
                                  <p:childTnLst>
                                    <p:set>
                                      <p:cBhvr>
                                        <p:cTn id="306" dur="1" fill="hold">
                                          <p:stCondLst>
                                            <p:cond delay="0"/>
                                          </p:stCondLst>
                                        </p:cTn>
                                        <p:tgtEl>
                                          <p:spTgt spid="780"/>
                                        </p:tgtEl>
                                        <p:attrNameLst>
                                          <p:attrName>style.visibility</p:attrName>
                                        </p:attrNameLst>
                                      </p:cBhvr>
                                      <p:to>
                                        <p:strVal val="visible"/>
                                      </p:to>
                                    </p:set>
                                    <p:animEffect transition="in" filter="randombar(horizontal)">
                                      <p:cBhvr>
                                        <p:cTn id="307" dur="500"/>
                                        <p:tgtEl>
                                          <p:spTgt spid="780"/>
                                        </p:tgtEl>
                                      </p:cBhvr>
                                    </p:animEffect>
                                  </p:childTnLst>
                                </p:cTn>
                              </p:par>
                              <p:par>
                                <p:cTn id="308" presetID="14" presetClass="entr" presetSubtype="10" fill="hold" nodeType="withEffect">
                                  <p:stCondLst>
                                    <p:cond delay="0"/>
                                  </p:stCondLst>
                                  <p:childTnLst>
                                    <p:set>
                                      <p:cBhvr>
                                        <p:cTn id="309" dur="1" fill="hold">
                                          <p:stCondLst>
                                            <p:cond delay="0"/>
                                          </p:stCondLst>
                                        </p:cTn>
                                        <p:tgtEl>
                                          <p:spTgt spid="784"/>
                                        </p:tgtEl>
                                        <p:attrNameLst>
                                          <p:attrName>style.visibility</p:attrName>
                                        </p:attrNameLst>
                                      </p:cBhvr>
                                      <p:to>
                                        <p:strVal val="visible"/>
                                      </p:to>
                                    </p:set>
                                    <p:animEffect transition="in" filter="randombar(horizontal)">
                                      <p:cBhvr>
                                        <p:cTn id="310" dur="500"/>
                                        <p:tgtEl>
                                          <p:spTgt spid="784"/>
                                        </p:tgtEl>
                                      </p:cBhvr>
                                    </p:animEffect>
                                  </p:childTnLst>
                                </p:cTn>
                              </p:par>
                              <p:par>
                                <p:cTn id="311" presetID="14" presetClass="entr" presetSubtype="10" fill="hold" nodeType="withEffect">
                                  <p:stCondLst>
                                    <p:cond delay="0"/>
                                  </p:stCondLst>
                                  <p:childTnLst>
                                    <p:set>
                                      <p:cBhvr>
                                        <p:cTn id="312" dur="1" fill="hold">
                                          <p:stCondLst>
                                            <p:cond delay="0"/>
                                          </p:stCondLst>
                                        </p:cTn>
                                        <p:tgtEl>
                                          <p:spTgt spid="788"/>
                                        </p:tgtEl>
                                        <p:attrNameLst>
                                          <p:attrName>style.visibility</p:attrName>
                                        </p:attrNameLst>
                                      </p:cBhvr>
                                      <p:to>
                                        <p:strVal val="visible"/>
                                      </p:to>
                                    </p:set>
                                    <p:animEffect transition="in" filter="randombar(horizontal)">
                                      <p:cBhvr>
                                        <p:cTn id="313" dur="500"/>
                                        <p:tgtEl>
                                          <p:spTgt spid="788"/>
                                        </p:tgtEl>
                                      </p:cBhvr>
                                    </p:animEffect>
                                  </p:childTnLst>
                                </p:cTn>
                              </p:par>
                              <p:par>
                                <p:cTn id="314" presetID="14" presetClass="entr" presetSubtype="10" fill="hold" nodeType="withEffect">
                                  <p:stCondLst>
                                    <p:cond delay="0"/>
                                  </p:stCondLst>
                                  <p:childTnLst>
                                    <p:set>
                                      <p:cBhvr>
                                        <p:cTn id="315" dur="1" fill="hold">
                                          <p:stCondLst>
                                            <p:cond delay="0"/>
                                          </p:stCondLst>
                                        </p:cTn>
                                        <p:tgtEl>
                                          <p:spTgt spid="792"/>
                                        </p:tgtEl>
                                        <p:attrNameLst>
                                          <p:attrName>style.visibility</p:attrName>
                                        </p:attrNameLst>
                                      </p:cBhvr>
                                      <p:to>
                                        <p:strVal val="visible"/>
                                      </p:to>
                                    </p:set>
                                    <p:animEffect transition="in" filter="randombar(horizontal)">
                                      <p:cBhvr>
                                        <p:cTn id="316" dur="500"/>
                                        <p:tgtEl>
                                          <p:spTgt spid="792"/>
                                        </p:tgtEl>
                                      </p:cBhvr>
                                    </p:animEffect>
                                  </p:childTnLst>
                                </p:cTn>
                              </p:par>
                              <p:par>
                                <p:cTn id="317" presetID="14" presetClass="entr" presetSubtype="10" fill="hold" nodeType="withEffect">
                                  <p:stCondLst>
                                    <p:cond delay="0"/>
                                  </p:stCondLst>
                                  <p:childTnLst>
                                    <p:set>
                                      <p:cBhvr>
                                        <p:cTn id="318" dur="1" fill="hold">
                                          <p:stCondLst>
                                            <p:cond delay="0"/>
                                          </p:stCondLst>
                                        </p:cTn>
                                        <p:tgtEl>
                                          <p:spTgt spid="796"/>
                                        </p:tgtEl>
                                        <p:attrNameLst>
                                          <p:attrName>style.visibility</p:attrName>
                                        </p:attrNameLst>
                                      </p:cBhvr>
                                      <p:to>
                                        <p:strVal val="visible"/>
                                      </p:to>
                                    </p:set>
                                    <p:animEffect transition="in" filter="randombar(horizontal)">
                                      <p:cBhvr>
                                        <p:cTn id="319" dur="500"/>
                                        <p:tgtEl>
                                          <p:spTgt spid="796"/>
                                        </p:tgtEl>
                                      </p:cBhvr>
                                    </p:animEffect>
                                  </p:childTnLst>
                                </p:cTn>
                              </p:par>
                              <p:par>
                                <p:cTn id="320" presetID="14" presetClass="entr" presetSubtype="10" fill="hold" nodeType="withEffect">
                                  <p:stCondLst>
                                    <p:cond delay="0"/>
                                  </p:stCondLst>
                                  <p:childTnLst>
                                    <p:set>
                                      <p:cBhvr>
                                        <p:cTn id="321" dur="1" fill="hold">
                                          <p:stCondLst>
                                            <p:cond delay="0"/>
                                          </p:stCondLst>
                                        </p:cTn>
                                        <p:tgtEl>
                                          <p:spTgt spid="800"/>
                                        </p:tgtEl>
                                        <p:attrNameLst>
                                          <p:attrName>style.visibility</p:attrName>
                                        </p:attrNameLst>
                                      </p:cBhvr>
                                      <p:to>
                                        <p:strVal val="visible"/>
                                      </p:to>
                                    </p:set>
                                    <p:animEffect transition="in" filter="randombar(horizontal)">
                                      <p:cBhvr>
                                        <p:cTn id="322" dur="500"/>
                                        <p:tgtEl>
                                          <p:spTgt spid="800"/>
                                        </p:tgtEl>
                                      </p:cBhvr>
                                    </p:animEffect>
                                  </p:childTnLst>
                                </p:cTn>
                              </p:par>
                              <p:par>
                                <p:cTn id="323" presetID="14" presetClass="entr" presetSubtype="10" fill="hold" nodeType="withEffect">
                                  <p:stCondLst>
                                    <p:cond delay="0"/>
                                  </p:stCondLst>
                                  <p:childTnLst>
                                    <p:set>
                                      <p:cBhvr>
                                        <p:cTn id="324" dur="1" fill="hold">
                                          <p:stCondLst>
                                            <p:cond delay="0"/>
                                          </p:stCondLst>
                                        </p:cTn>
                                        <p:tgtEl>
                                          <p:spTgt spid="804"/>
                                        </p:tgtEl>
                                        <p:attrNameLst>
                                          <p:attrName>style.visibility</p:attrName>
                                        </p:attrNameLst>
                                      </p:cBhvr>
                                      <p:to>
                                        <p:strVal val="visible"/>
                                      </p:to>
                                    </p:set>
                                    <p:animEffect transition="in" filter="randombar(horizontal)">
                                      <p:cBhvr>
                                        <p:cTn id="325" dur="500"/>
                                        <p:tgtEl>
                                          <p:spTgt spid="804"/>
                                        </p:tgtEl>
                                      </p:cBhvr>
                                    </p:animEffect>
                                  </p:childTnLst>
                                </p:cTn>
                              </p:par>
                              <p:par>
                                <p:cTn id="326" presetID="14" presetClass="entr" presetSubtype="10" fill="hold" nodeType="withEffect">
                                  <p:stCondLst>
                                    <p:cond delay="0"/>
                                  </p:stCondLst>
                                  <p:childTnLst>
                                    <p:set>
                                      <p:cBhvr>
                                        <p:cTn id="327" dur="1" fill="hold">
                                          <p:stCondLst>
                                            <p:cond delay="0"/>
                                          </p:stCondLst>
                                        </p:cTn>
                                        <p:tgtEl>
                                          <p:spTgt spid="808"/>
                                        </p:tgtEl>
                                        <p:attrNameLst>
                                          <p:attrName>style.visibility</p:attrName>
                                        </p:attrNameLst>
                                      </p:cBhvr>
                                      <p:to>
                                        <p:strVal val="visible"/>
                                      </p:to>
                                    </p:set>
                                    <p:animEffect transition="in" filter="randombar(horizontal)">
                                      <p:cBhvr>
                                        <p:cTn id="328" dur="500"/>
                                        <p:tgtEl>
                                          <p:spTgt spid="808"/>
                                        </p:tgtEl>
                                      </p:cBhvr>
                                    </p:animEffect>
                                  </p:childTnLst>
                                </p:cTn>
                              </p:par>
                              <p:par>
                                <p:cTn id="329" presetID="14" presetClass="entr" presetSubtype="10" fill="hold" nodeType="withEffect">
                                  <p:stCondLst>
                                    <p:cond delay="0"/>
                                  </p:stCondLst>
                                  <p:childTnLst>
                                    <p:set>
                                      <p:cBhvr>
                                        <p:cTn id="330" dur="1" fill="hold">
                                          <p:stCondLst>
                                            <p:cond delay="0"/>
                                          </p:stCondLst>
                                        </p:cTn>
                                        <p:tgtEl>
                                          <p:spTgt spid="812"/>
                                        </p:tgtEl>
                                        <p:attrNameLst>
                                          <p:attrName>style.visibility</p:attrName>
                                        </p:attrNameLst>
                                      </p:cBhvr>
                                      <p:to>
                                        <p:strVal val="visible"/>
                                      </p:to>
                                    </p:set>
                                    <p:animEffect transition="in" filter="randombar(horizontal)">
                                      <p:cBhvr>
                                        <p:cTn id="331" dur="500"/>
                                        <p:tgtEl>
                                          <p:spTgt spid="812"/>
                                        </p:tgtEl>
                                      </p:cBhvr>
                                    </p:animEffect>
                                  </p:childTnLst>
                                </p:cTn>
                              </p:par>
                              <p:par>
                                <p:cTn id="332" presetID="14" presetClass="entr" presetSubtype="10" fill="hold" nodeType="withEffect">
                                  <p:stCondLst>
                                    <p:cond delay="0"/>
                                  </p:stCondLst>
                                  <p:childTnLst>
                                    <p:set>
                                      <p:cBhvr>
                                        <p:cTn id="333" dur="1" fill="hold">
                                          <p:stCondLst>
                                            <p:cond delay="0"/>
                                          </p:stCondLst>
                                        </p:cTn>
                                        <p:tgtEl>
                                          <p:spTgt spid="816"/>
                                        </p:tgtEl>
                                        <p:attrNameLst>
                                          <p:attrName>style.visibility</p:attrName>
                                        </p:attrNameLst>
                                      </p:cBhvr>
                                      <p:to>
                                        <p:strVal val="visible"/>
                                      </p:to>
                                    </p:set>
                                    <p:animEffect transition="in" filter="randombar(horizontal)">
                                      <p:cBhvr>
                                        <p:cTn id="334" dur="500"/>
                                        <p:tgtEl>
                                          <p:spTgt spid="816"/>
                                        </p:tgtEl>
                                      </p:cBhvr>
                                    </p:animEffect>
                                  </p:childTnLst>
                                </p:cTn>
                              </p:par>
                              <p:par>
                                <p:cTn id="335" presetID="14" presetClass="entr" presetSubtype="10" fill="hold" nodeType="withEffect">
                                  <p:stCondLst>
                                    <p:cond delay="0"/>
                                  </p:stCondLst>
                                  <p:childTnLst>
                                    <p:set>
                                      <p:cBhvr>
                                        <p:cTn id="336" dur="1" fill="hold">
                                          <p:stCondLst>
                                            <p:cond delay="0"/>
                                          </p:stCondLst>
                                        </p:cTn>
                                        <p:tgtEl>
                                          <p:spTgt spid="820"/>
                                        </p:tgtEl>
                                        <p:attrNameLst>
                                          <p:attrName>style.visibility</p:attrName>
                                        </p:attrNameLst>
                                      </p:cBhvr>
                                      <p:to>
                                        <p:strVal val="visible"/>
                                      </p:to>
                                    </p:set>
                                    <p:animEffect transition="in" filter="randombar(horizontal)">
                                      <p:cBhvr>
                                        <p:cTn id="337" dur="500"/>
                                        <p:tgtEl>
                                          <p:spTgt spid="820"/>
                                        </p:tgtEl>
                                      </p:cBhvr>
                                    </p:animEffect>
                                  </p:childTnLst>
                                </p:cTn>
                              </p:par>
                              <p:par>
                                <p:cTn id="338" presetID="14" presetClass="entr" presetSubtype="10" fill="hold" grpId="0" nodeType="withEffect">
                                  <p:stCondLst>
                                    <p:cond delay="0"/>
                                  </p:stCondLst>
                                  <p:childTnLst>
                                    <p:set>
                                      <p:cBhvr>
                                        <p:cTn id="339" dur="1" fill="hold">
                                          <p:stCondLst>
                                            <p:cond delay="0"/>
                                          </p:stCondLst>
                                        </p:cTn>
                                        <p:tgtEl>
                                          <p:spTgt spid="824"/>
                                        </p:tgtEl>
                                        <p:attrNameLst>
                                          <p:attrName>style.visibility</p:attrName>
                                        </p:attrNameLst>
                                      </p:cBhvr>
                                      <p:to>
                                        <p:strVal val="visible"/>
                                      </p:to>
                                    </p:set>
                                    <p:animEffect transition="in" filter="randombar(horizontal)">
                                      <p:cBhvr>
                                        <p:cTn id="340" dur="500"/>
                                        <p:tgtEl>
                                          <p:spTgt spid="824"/>
                                        </p:tgtEl>
                                      </p:cBhvr>
                                    </p:animEffect>
                                  </p:childTnLst>
                                </p:cTn>
                              </p:par>
                              <p:par>
                                <p:cTn id="341" presetID="14" presetClass="entr" presetSubtype="10" fill="hold" grpId="0" nodeType="withEffect">
                                  <p:stCondLst>
                                    <p:cond delay="0"/>
                                  </p:stCondLst>
                                  <p:childTnLst>
                                    <p:set>
                                      <p:cBhvr>
                                        <p:cTn id="342" dur="1" fill="hold">
                                          <p:stCondLst>
                                            <p:cond delay="0"/>
                                          </p:stCondLst>
                                        </p:cTn>
                                        <p:tgtEl>
                                          <p:spTgt spid="825"/>
                                        </p:tgtEl>
                                        <p:attrNameLst>
                                          <p:attrName>style.visibility</p:attrName>
                                        </p:attrNameLst>
                                      </p:cBhvr>
                                      <p:to>
                                        <p:strVal val="visible"/>
                                      </p:to>
                                    </p:set>
                                    <p:animEffect transition="in" filter="randombar(horizontal)">
                                      <p:cBhvr>
                                        <p:cTn id="343" dur="500"/>
                                        <p:tgtEl>
                                          <p:spTgt spid="8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 grpId="0" animBg="1"/>
      <p:bldP spid="415" grpId="0"/>
      <p:bldP spid="416" grpId="0" animBg="1"/>
      <p:bldP spid="417" grpId="0"/>
      <p:bldP spid="418" grpId="0"/>
      <p:bldP spid="419" grpId="0"/>
      <p:bldP spid="824" grpId="0" animBg="1"/>
      <p:bldP spid="825"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699792" y="576313"/>
            <a:ext cx="4134955" cy="476846"/>
          </a:xfrm>
        </p:spPr>
        <p:txBody>
          <a:bodyPr>
            <a:noAutofit/>
          </a:bodyPr>
          <a:lstStyle/>
          <a:p>
            <a:r>
              <a:rPr lang="zh-CN" altLang="en-US" sz="2000" b="0" dirty="0" smtClean="0">
                <a:latin typeface="黑体" pitchFamily="49" charset="-122"/>
                <a:ea typeface="黑体" pitchFamily="49" charset="-122"/>
              </a:rPr>
              <a:t>三、创新建设思路</a:t>
            </a:r>
            <a:r>
              <a:rPr lang="en-US" altLang="zh-CN" sz="2000" b="0" dirty="0" smtClean="0">
                <a:latin typeface="黑体" pitchFamily="49" charset="-122"/>
                <a:ea typeface="黑体" pitchFamily="49" charset="-122"/>
              </a:rPr>
              <a:t/>
            </a:r>
            <a:br>
              <a:rPr lang="en-US" altLang="zh-CN" sz="2000" b="0" dirty="0" smtClean="0">
                <a:latin typeface="黑体" pitchFamily="49" charset="-122"/>
                <a:ea typeface="黑体" pitchFamily="49" charset="-122"/>
              </a:rPr>
            </a:br>
            <a:r>
              <a:rPr lang="zh-CN" altLang="en-US" sz="1600" dirty="0" smtClean="0">
                <a:latin typeface="黑体" pitchFamily="49" charset="-122"/>
                <a:ea typeface="黑体" pitchFamily="49" charset="-122"/>
              </a:rPr>
              <a:t>（十）创新校园云</a:t>
            </a:r>
            <a:endParaRPr lang="zh-CN" altLang="en-US" sz="1600" b="0" dirty="0">
              <a:latin typeface="微软雅黑" panose="020B0503020204020204" pitchFamily="34" charset="-122"/>
              <a:ea typeface="微软雅黑" panose="020B0503020204020204" pitchFamily="34" charset="-122"/>
            </a:endParaRPr>
          </a:p>
        </p:txBody>
      </p:sp>
      <p:sp>
        <p:nvSpPr>
          <p:cNvPr id="3" name="圆角矩形 2"/>
          <p:cNvSpPr/>
          <p:nvPr/>
        </p:nvSpPr>
        <p:spPr>
          <a:xfrm>
            <a:off x="1439652" y="1111265"/>
            <a:ext cx="1260140" cy="40322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350" b="1" dirty="0" smtClean="0">
                <a:latin typeface="微软雅黑" panose="020B0503020204020204" pitchFamily="34" charset="-122"/>
                <a:ea typeface="微软雅黑" panose="020B0503020204020204" pitchFamily="34" charset="-122"/>
              </a:rPr>
              <a:t>校园云优势</a:t>
            </a:r>
            <a:endParaRPr lang="zh-CN" altLang="en-US" sz="1350" b="1" dirty="0">
              <a:latin typeface="微软雅黑" panose="020B0503020204020204" pitchFamily="34" charset="-122"/>
              <a:ea typeface="微软雅黑" panose="020B0503020204020204" pitchFamily="34" charset="-122"/>
            </a:endParaRPr>
          </a:p>
        </p:txBody>
      </p:sp>
      <p:sp>
        <p:nvSpPr>
          <p:cNvPr id="4" name="文本框 1"/>
          <p:cNvSpPr txBox="1"/>
          <p:nvPr/>
        </p:nvSpPr>
        <p:spPr>
          <a:xfrm>
            <a:off x="1439652" y="1563639"/>
            <a:ext cx="6300700" cy="2585323"/>
          </a:xfrm>
          <a:prstGeom prst="rect">
            <a:avLst/>
          </a:prstGeom>
          <a:solidFill>
            <a:schemeClr val="bg1">
              <a:lumMod val="95000"/>
            </a:schemeClr>
          </a:solidFill>
        </p:spPr>
        <p:style>
          <a:lnRef idx="1">
            <a:schemeClr val="accent2"/>
          </a:lnRef>
          <a:fillRef idx="2">
            <a:schemeClr val="accent2"/>
          </a:fillRef>
          <a:effectRef idx="1">
            <a:schemeClr val="accent2"/>
          </a:effectRef>
          <a:fontRef idx="minor">
            <a:schemeClr val="dk1"/>
          </a:fontRef>
        </p:style>
        <p:txBody>
          <a:bodyPr wrap="square">
            <a:spAutoFit/>
          </a:bodyPr>
          <a:lstStyle/>
          <a:p>
            <a:pPr marL="214313" indent="-214313">
              <a:lnSpc>
                <a:spcPct val="150000"/>
              </a:lnSpc>
              <a:buFont typeface="Wingdings" panose="05000000000000000000" pitchFamily="2" charset="2"/>
              <a:buChar char="p"/>
              <a:defRPr/>
            </a:pPr>
            <a:r>
              <a:rPr lang="zh-CN" altLang="zh-CN" sz="1200" dirty="0">
                <a:latin typeface="微软雅黑" panose="020B0503020204020204" pitchFamily="34" charset="-122"/>
                <a:ea typeface="微软雅黑" panose="020B0503020204020204" pitchFamily="34" charset="-122"/>
              </a:rPr>
              <a:t>打通</a:t>
            </a:r>
            <a:r>
              <a:rPr lang="zh-CN" altLang="en-US" sz="1200" dirty="0">
                <a:latin typeface="微软雅黑" panose="020B0503020204020204" pitchFamily="34" charset="-122"/>
                <a:ea typeface="微软雅黑" panose="020B0503020204020204" pitchFamily="34" charset="-122"/>
              </a:rPr>
              <a:t>地理分割</a:t>
            </a:r>
            <a:r>
              <a:rPr lang="zh-CN" altLang="zh-CN" sz="1200" dirty="0">
                <a:latin typeface="微软雅黑" panose="020B0503020204020204" pitchFamily="34" charset="-122"/>
                <a:ea typeface="微软雅黑" panose="020B0503020204020204" pitchFamily="34" charset="-122"/>
              </a:rPr>
              <a:t>的壁垒，真正实现</a:t>
            </a:r>
            <a:r>
              <a:rPr lang="zh-CN" altLang="en-US" sz="1200" dirty="0">
                <a:latin typeface="微软雅黑" panose="020B0503020204020204" pitchFamily="34" charset="-122"/>
                <a:ea typeface="微软雅黑" panose="020B0503020204020204" pitchFamily="34" charset="-122"/>
              </a:rPr>
              <a:t>总校</a:t>
            </a:r>
            <a:r>
              <a:rPr lang="zh-CN" altLang="zh-CN" sz="1200" dirty="0">
                <a:latin typeface="微软雅黑" panose="020B0503020204020204" pitchFamily="34" charset="-122"/>
                <a:ea typeface="微软雅黑" panose="020B0503020204020204" pitchFamily="34" charset="-122"/>
              </a:rPr>
              <a:t>端和</a:t>
            </a:r>
            <a:r>
              <a:rPr lang="zh-CN" altLang="en-US" sz="1200" dirty="0">
                <a:latin typeface="微软雅黑" panose="020B0503020204020204" pitchFamily="34" charset="-122"/>
                <a:ea typeface="微软雅黑" panose="020B0503020204020204" pitchFamily="34" charset="-122"/>
              </a:rPr>
              <a:t>分</a:t>
            </a:r>
            <a:r>
              <a:rPr lang="zh-CN" altLang="zh-CN" sz="1200" dirty="0">
                <a:latin typeface="微软雅黑" panose="020B0503020204020204" pitchFamily="34" charset="-122"/>
                <a:ea typeface="微软雅黑" panose="020B0503020204020204" pitchFamily="34" charset="-122"/>
              </a:rPr>
              <a:t>校端的互通。</a:t>
            </a:r>
            <a:endParaRPr lang="en-US" altLang="zh-CN" sz="1200" dirty="0">
              <a:latin typeface="微软雅黑" panose="020B0503020204020204" pitchFamily="34" charset="-122"/>
              <a:ea typeface="微软雅黑" panose="020B0503020204020204" pitchFamily="34" charset="-122"/>
            </a:endParaRPr>
          </a:p>
          <a:p>
            <a:pPr marL="214313" indent="-214313">
              <a:lnSpc>
                <a:spcPct val="150000"/>
              </a:lnSpc>
              <a:buFont typeface="Wingdings" panose="05000000000000000000" pitchFamily="2" charset="2"/>
              <a:buChar char="p"/>
              <a:defRPr/>
            </a:pPr>
            <a:r>
              <a:rPr lang="zh-CN" altLang="zh-CN" sz="1200" dirty="0">
                <a:latin typeface="微软雅黑" panose="020B0503020204020204" pitchFamily="34" charset="-122"/>
                <a:ea typeface="微软雅黑" panose="020B0503020204020204" pitchFamily="34" charset="-122"/>
              </a:rPr>
              <a:t>把各</a:t>
            </a:r>
            <a:r>
              <a:rPr lang="zh-CN" altLang="en-US" sz="1200" dirty="0">
                <a:latin typeface="微软雅黑" panose="020B0503020204020204" pitchFamily="34" charset="-122"/>
                <a:ea typeface="微软雅黑" panose="020B0503020204020204" pitchFamily="34" charset="-122"/>
              </a:rPr>
              <a:t>分</a:t>
            </a:r>
            <a:r>
              <a:rPr lang="zh-CN" altLang="zh-CN" sz="1200" dirty="0">
                <a:latin typeface="微软雅黑" panose="020B0503020204020204" pitchFamily="34" charset="-122"/>
                <a:ea typeface="微软雅黑" panose="020B0503020204020204" pitchFamily="34" charset="-122"/>
              </a:rPr>
              <a:t>校的教学资源</a:t>
            </a:r>
            <a:r>
              <a:rPr lang="zh-CN" altLang="en-US" sz="1200" dirty="0">
                <a:latin typeface="微软雅黑" panose="020B0503020204020204" pitchFamily="34" charset="-122"/>
                <a:ea typeface="微软雅黑" panose="020B0503020204020204" pitchFamily="34" charset="-122"/>
              </a:rPr>
              <a:t>进行</a:t>
            </a:r>
            <a:r>
              <a:rPr lang="zh-CN" altLang="zh-CN" sz="1200" dirty="0">
                <a:latin typeface="微软雅黑" panose="020B0503020204020204" pitchFamily="34" charset="-122"/>
                <a:ea typeface="微软雅黑" panose="020B0503020204020204" pitchFamily="34" charset="-122"/>
              </a:rPr>
              <a:t>共享</a:t>
            </a:r>
            <a:r>
              <a:rPr lang="zh-CN" altLang="en-US" sz="1200" dirty="0">
                <a:latin typeface="微软雅黑" panose="020B0503020204020204" pitchFamily="34" charset="-122"/>
                <a:ea typeface="微软雅黑" panose="020B0503020204020204" pitchFamily="34" charset="-122"/>
              </a:rPr>
              <a:t>，管理数据共享。</a:t>
            </a:r>
            <a:endParaRPr lang="en-US" altLang="zh-CN" sz="1200" dirty="0">
              <a:latin typeface="微软雅黑" panose="020B0503020204020204" pitchFamily="34" charset="-122"/>
              <a:ea typeface="微软雅黑" panose="020B0503020204020204" pitchFamily="34" charset="-122"/>
            </a:endParaRPr>
          </a:p>
          <a:p>
            <a:pPr marL="214313" indent="-214313">
              <a:lnSpc>
                <a:spcPct val="150000"/>
              </a:lnSpc>
              <a:buFont typeface="Wingdings" panose="05000000000000000000" pitchFamily="2" charset="2"/>
              <a:buChar char="p"/>
              <a:defRPr/>
            </a:pPr>
            <a:r>
              <a:rPr lang="zh-CN" altLang="zh-CN" sz="1200" dirty="0">
                <a:latin typeface="微软雅黑" panose="020B0503020204020204" pitchFamily="34" charset="-122"/>
                <a:ea typeface="微软雅黑" panose="020B0503020204020204" pitchFamily="34" charset="-122"/>
              </a:rPr>
              <a:t>把各种通知消息及时上传下达到各校</a:t>
            </a:r>
            <a:r>
              <a:rPr lang="zh-CN" altLang="en-US" sz="1200" dirty="0">
                <a:latin typeface="微软雅黑" panose="020B0503020204020204" pitchFamily="34" charset="-122"/>
                <a:ea typeface="微软雅黑" panose="020B0503020204020204" pitchFamily="34" charset="-122"/>
              </a:rPr>
              <a:t>区</a:t>
            </a:r>
            <a:r>
              <a:rPr lang="zh-CN" altLang="zh-CN"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marL="214313" indent="-214313">
              <a:lnSpc>
                <a:spcPct val="150000"/>
              </a:lnSpc>
              <a:buFont typeface="Wingdings" panose="05000000000000000000" pitchFamily="2" charset="2"/>
              <a:buChar char="p"/>
              <a:defRPr/>
            </a:pPr>
            <a:r>
              <a:rPr lang="zh-CN" altLang="en-US" sz="1200" dirty="0">
                <a:latin typeface="微软雅黑" panose="020B0503020204020204" pitchFamily="34" charset="-122"/>
                <a:ea typeface="微软雅黑" panose="020B0503020204020204" pitchFamily="34" charset="-122"/>
              </a:rPr>
              <a:t>各校区</a:t>
            </a:r>
            <a:r>
              <a:rPr lang="zh-CN" altLang="zh-CN" sz="1200" dirty="0">
                <a:latin typeface="微软雅黑" panose="020B0503020204020204" pitchFamily="34" charset="-122"/>
                <a:ea typeface="微软雅黑" panose="020B0503020204020204" pitchFamily="34" charset="-122"/>
              </a:rPr>
              <a:t>可以在线提问或提需求，</a:t>
            </a:r>
            <a:r>
              <a:rPr lang="zh-CN" altLang="en-US" sz="1200" dirty="0">
                <a:latin typeface="微软雅黑" panose="020B0503020204020204" pitchFamily="34" charset="-122"/>
                <a:ea typeface="微软雅黑" panose="020B0503020204020204" pitchFamily="34" charset="-122"/>
              </a:rPr>
              <a:t>总校</a:t>
            </a:r>
            <a:r>
              <a:rPr lang="zh-CN" altLang="zh-CN" sz="1200" dirty="0">
                <a:latin typeface="微软雅黑" panose="020B0503020204020204" pitchFamily="34" charset="-122"/>
                <a:ea typeface="微软雅黑" panose="020B0503020204020204" pitchFamily="34" charset="-122"/>
              </a:rPr>
              <a:t>端可以在线对</a:t>
            </a:r>
            <a:r>
              <a:rPr lang="zh-CN" altLang="en-US" sz="1200" dirty="0">
                <a:latin typeface="微软雅黑" panose="020B0503020204020204" pitchFamily="34" charset="-122"/>
                <a:ea typeface="微软雅黑" panose="020B0503020204020204" pitchFamily="34" charset="-122"/>
              </a:rPr>
              <a:t>分</a:t>
            </a:r>
            <a:r>
              <a:rPr lang="zh-CN" altLang="zh-CN" sz="1200" dirty="0">
                <a:latin typeface="微软雅黑" panose="020B0503020204020204" pitchFamily="34" charset="-122"/>
                <a:ea typeface="微软雅黑" panose="020B0503020204020204" pitchFamily="34" charset="-122"/>
              </a:rPr>
              <a:t>校</a:t>
            </a:r>
            <a:r>
              <a:rPr lang="zh-CN" altLang="en-US" sz="1200" dirty="0">
                <a:latin typeface="微软雅黑" panose="020B0503020204020204" pitchFamily="34" charset="-122"/>
                <a:ea typeface="微软雅黑" panose="020B0503020204020204" pitchFamily="34" charset="-122"/>
              </a:rPr>
              <a:t>区</a:t>
            </a:r>
            <a:r>
              <a:rPr lang="zh-CN" altLang="zh-CN" sz="1200" dirty="0">
                <a:latin typeface="微软雅黑" panose="020B0503020204020204" pitchFamily="34" charset="-122"/>
                <a:ea typeface="微软雅黑" panose="020B0503020204020204" pitchFamily="34" charset="-122"/>
              </a:rPr>
              <a:t>的系统进行升级或打补丁，减少信息中心专业人员数量和运维工作量。</a:t>
            </a:r>
            <a:endParaRPr lang="en-US" altLang="zh-CN" sz="1200" dirty="0">
              <a:latin typeface="微软雅黑" panose="020B0503020204020204" pitchFamily="34" charset="-122"/>
              <a:ea typeface="微软雅黑" panose="020B0503020204020204" pitchFamily="34" charset="-122"/>
            </a:endParaRPr>
          </a:p>
          <a:p>
            <a:pPr marL="214313" indent="-214313">
              <a:lnSpc>
                <a:spcPct val="150000"/>
              </a:lnSpc>
              <a:buFont typeface="Wingdings" panose="05000000000000000000" pitchFamily="2" charset="2"/>
              <a:buChar char="p"/>
              <a:defRPr/>
            </a:pPr>
            <a:r>
              <a:rPr lang="zh-CN" altLang="zh-CN" sz="1200" dirty="0">
                <a:latin typeface="微软雅黑" panose="020B0503020204020204" pitchFamily="34" charset="-122"/>
                <a:ea typeface="微软雅黑" panose="020B0503020204020204" pitchFamily="34" charset="-122"/>
              </a:rPr>
              <a:t>让</a:t>
            </a:r>
            <a:r>
              <a:rPr lang="zh-CN" altLang="en-US" sz="1200" dirty="0">
                <a:latin typeface="微软雅黑" panose="020B0503020204020204" pitchFamily="34" charset="-122"/>
                <a:ea typeface="微软雅黑" panose="020B0503020204020204" pitchFamily="34" charset="-122"/>
              </a:rPr>
              <a:t>总校</a:t>
            </a:r>
            <a:r>
              <a:rPr lang="zh-CN" altLang="zh-CN" sz="1200" dirty="0">
                <a:latin typeface="微软雅黑" panose="020B0503020204020204" pitchFamily="34" charset="-122"/>
                <a:ea typeface="微软雅黑" panose="020B0503020204020204" pitchFamily="34" charset="-122"/>
              </a:rPr>
              <a:t>端很方便的</a:t>
            </a:r>
            <a:r>
              <a:rPr lang="zh-CN" altLang="en-US" sz="1200" dirty="0">
                <a:latin typeface="微软雅黑" panose="020B0503020204020204" pitchFamily="34" charset="-122"/>
                <a:ea typeface="微软雅黑" panose="020B0503020204020204" pitchFamily="34" charset="-122"/>
              </a:rPr>
              <a:t>了解</a:t>
            </a:r>
            <a:r>
              <a:rPr lang="zh-CN" altLang="zh-CN" sz="1200" dirty="0">
                <a:latin typeface="微软雅黑" panose="020B0503020204020204" pitchFamily="34" charset="-122"/>
                <a:ea typeface="微软雅黑" panose="020B0503020204020204" pitchFamily="34" charset="-122"/>
              </a:rPr>
              <a:t>到每个</a:t>
            </a:r>
            <a:r>
              <a:rPr lang="zh-CN" altLang="en-US" sz="1200" dirty="0">
                <a:latin typeface="微软雅黑" panose="020B0503020204020204" pitchFamily="34" charset="-122"/>
                <a:ea typeface="微软雅黑" panose="020B0503020204020204" pitchFamily="34" charset="-122"/>
              </a:rPr>
              <a:t>校区信息系统</a:t>
            </a:r>
            <a:r>
              <a:rPr lang="zh-CN" altLang="zh-CN" sz="1200" dirty="0">
                <a:latin typeface="微软雅黑" panose="020B0503020204020204" pitchFamily="34" charset="-122"/>
                <a:ea typeface="微软雅黑" panose="020B0503020204020204" pitchFamily="34" charset="-122"/>
              </a:rPr>
              <a:t>的运转情况（比如，每天都有谁在使用系统，使用了哪些功能，老师的教案、教学质量如何、学生考试成绩如何、专业建设情况、生源数量、顶岗实习情况、毕业去向等等）。</a:t>
            </a:r>
            <a:endParaRPr lang="en-US" altLang="zh-CN" sz="1200" dirty="0">
              <a:latin typeface="微软雅黑" panose="020B0503020204020204" pitchFamily="34" charset="-122"/>
              <a:ea typeface="微软雅黑" panose="020B0503020204020204" pitchFamily="34" charset="-122"/>
            </a:endParaRPr>
          </a:p>
          <a:p>
            <a:pPr marL="214313" indent="-214313">
              <a:lnSpc>
                <a:spcPct val="150000"/>
              </a:lnSpc>
              <a:buFont typeface="Wingdings" panose="05000000000000000000" pitchFamily="2" charset="2"/>
              <a:buChar char="p"/>
              <a:defRPr/>
            </a:pPr>
            <a:r>
              <a:rPr lang="zh-CN" altLang="zh-CN" sz="1200" dirty="0">
                <a:latin typeface="微软雅黑" panose="020B0503020204020204" pitchFamily="34" charset="-122"/>
                <a:ea typeface="微软雅黑" panose="020B0503020204020204" pitchFamily="34" charset="-122"/>
              </a:rPr>
              <a:t>降低</a:t>
            </a:r>
            <a:r>
              <a:rPr lang="zh-CN" altLang="en-US" sz="1200" dirty="0">
                <a:latin typeface="微软雅黑" panose="020B0503020204020204" pitchFamily="34" charset="-122"/>
                <a:ea typeface="微软雅黑" panose="020B0503020204020204" pitchFamily="34" charset="-122"/>
              </a:rPr>
              <a:t>各校区</a:t>
            </a:r>
            <a:r>
              <a:rPr lang="zh-CN" altLang="zh-CN" sz="1200" dirty="0">
                <a:latin typeface="微软雅黑" panose="020B0503020204020204" pitchFamily="34" charset="-122"/>
                <a:ea typeface="微软雅黑" panose="020B0503020204020204" pitchFamily="34" charset="-122"/>
              </a:rPr>
              <a:t>信息化重复投资，提高学校的教学管理水平和整体管理效率。</a:t>
            </a:r>
          </a:p>
        </p:txBody>
      </p:sp>
    </p:spTree>
    <p:extLst>
      <p:ext uri="{BB962C8B-B14F-4D97-AF65-F5344CB8AC3E}">
        <p14:creationId xmlns:p14="http://schemas.microsoft.com/office/powerpoint/2010/main" val="231685505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dissolve">
                                      <p:cBhvr>
                                        <p:cTn id="10" dur="500"/>
                                        <p:tgtEl>
                                          <p:spTgt spid="4">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dissolve">
                                      <p:cBhvr>
                                        <p:cTn id="13" dur="500"/>
                                        <p:tgtEl>
                                          <p:spTgt spid="4">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dissolve">
                                      <p:cBhvr>
                                        <p:cTn id="16" dur="500"/>
                                        <p:tgtEl>
                                          <p:spTgt spid="4">
                                            <p:txEl>
                                              <p:pRg st="3" end="3"/>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dissolve">
                                      <p:cBhvr>
                                        <p:cTn id="19" dur="500"/>
                                        <p:tgtEl>
                                          <p:spTgt spid="4">
                                            <p:txEl>
                                              <p:pRg st="4" end="4"/>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dissolve">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2496459" y="619427"/>
            <a:ext cx="4134955" cy="476846"/>
          </a:xfrm>
        </p:spPr>
        <p:txBody>
          <a:bodyPr>
            <a:noAutofit/>
          </a:bodyPr>
          <a:lstStyle/>
          <a:p>
            <a:r>
              <a:rPr lang="zh-CN" altLang="en-US" sz="2000" b="0" dirty="0" smtClean="0">
                <a:latin typeface="黑体" pitchFamily="49" charset="-122"/>
                <a:ea typeface="黑体" pitchFamily="49" charset="-122"/>
              </a:rPr>
              <a:t>三、创新建设思路</a:t>
            </a:r>
            <a:r>
              <a:rPr lang="en-US" altLang="zh-CN" sz="2000" b="0" dirty="0" smtClean="0">
                <a:latin typeface="黑体" pitchFamily="49" charset="-122"/>
                <a:ea typeface="黑体" pitchFamily="49" charset="-122"/>
              </a:rPr>
              <a:t/>
            </a:r>
            <a:br>
              <a:rPr lang="en-US" altLang="zh-CN" sz="2000" b="0" dirty="0" smtClean="0">
                <a:latin typeface="黑体" pitchFamily="49" charset="-122"/>
                <a:ea typeface="黑体" pitchFamily="49" charset="-122"/>
              </a:rPr>
            </a:br>
            <a:r>
              <a:rPr lang="en-US" altLang="zh-CN" sz="2000" b="0" dirty="0" smtClean="0">
                <a:latin typeface="黑体" pitchFamily="49" charset="-122"/>
                <a:ea typeface="黑体" pitchFamily="49" charset="-122"/>
              </a:rPr>
              <a:t/>
            </a:r>
            <a:br>
              <a:rPr lang="en-US" altLang="zh-CN" sz="2000" b="0" dirty="0" smtClean="0">
                <a:latin typeface="黑体" pitchFamily="49" charset="-122"/>
                <a:ea typeface="黑体" pitchFamily="49" charset="-122"/>
              </a:rPr>
            </a:br>
            <a:r>
              <a:rPr lang="zh-CN" altLang="en-US" sz="1600" dirty="0" smtClean="0">
                <a:latin typeface="黑体" pitchFamily="49" charset="-122"/>
                <a:ea typeface="黑体" pitchFamily="49" charset="-122"/>
              </a:rPr>
              <a:t>（十一）创新微信校园</a:t>
            </a:r>
            <a:endParaRPr lang="zh-CN" altLang="en-US" sz="1600" b="0" dirty="0">
              <a:latin typeface="微软雅黑" panose="020B0503020204020204" pitchFamily="34" charset="-122"/>
              <a:ea typeface="微软雅黑" panose="020B0503020204020204" pitchFamily="34" charset="-122"/>
            </a:endParaRPr>
          </a:p>
        </p:txBody>
      </p:sp>
      <p:grpSp>
        <p:nvGrpSpPr>
          <p:cNvPr id="3" name="组合 57"/>
          <p:cNvGrpSpPr/>
          <p:nvPr/>
        </p:nvGrpSpPr>
        <p:grpSpPr>
          <a:xfrm>
            <a:off x="1691680" y="1581269"/>
            <a:ext cx="5724636" cy="3384376"/>
            <a:chOff x="1337520" y="961267"/>
            <a:chExt cx="5956348" cy="4019857"/>
          </a:xfrm>
        </p:grpSpPr>
        <p:sp>
          <p:nvSpPr>
            <p:cNvPr id="4" name="Line 13"/>
            <p:cNvSpPr>
              <a:spLocks noChangeShapeType="1"/>
            </p:cNvSpPr>
            <p:nvPr/>
          </p:nvSpPr>
          <p:spPr bwMode="auto">
            <a:xfrm flipV="1">
              <a:off x="2026191" y="2997158"/>
              <a:ext cx="1508637" cy="599479"/>
            </a:xfrm>
            <a:prstGeom prst="line">
              <a:avLst/>
            </a:prstGeom>
            <a:noFill/>
            <a:ln w="31750" cap="rnd">
              <a:solidFill>
                <a:srgbClr val="808080"/>
              </a:solidFill>
              <a:prstDash val="sysDot"/>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zh-CN" altLang="en-US" sz="1350" b="1" kern="0">
                <a:solidFill>
                  <a:srgbClr val="000000"/>
                </a:solidFill>
                <a:latin typeface="Arial" charset="0"/>
                <a:ea typeface="微软雅黑" pitchFamily="34" charset="-122"/>
              </a:endParaRPr>
            </a:p>
          </p:txBody>
        </p:sp>
        <p:sp>
          <p:nvSpPr>
            <p:cNvPr id="5" name="Line 12"/>
            <p:cNvSpPr>
              <a:spLocks noChangeShapeType="1"/>
            </p:cNvSpPr>
            <p:nvPr/>
          </p:nvSpPr>
          <p:spPr bwMode="auto">
            <a:xfrm flipH="1" flipV="1">
              <a:off x="4756360" y="2694735"/>
              <a:ext cx="1742367" cy="111301"/>
            </a:xfrm>
            <a:prstGeom prst="line">
              <a:avLst/>
            </a:prstGeom>
            <a:noFill/>
            <a:ln w="31750" cap="rnd">
              <a:solidFill>
                <a:srgbClr val="808080"/>
              </a:solidFill>
              <a:prstDash val="sysDot"/>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zh-CN" altLang="en-US" sz="1350" b="1" kern="0">
                <a:solidFill>
                  <a:srgbClr val="000000"/>
                </a:solidFill>
                <a:latin typeface="Arial" charset="0"/>
                <a:ea typeface="微软雅黑" pitchFamily="34" charset="-122"/>
              </a:endParaRPr>
            </a:p>
          </p:txBody>
        </p:sp>
        <p:sp>
          <p:nvSpPr>
            <p:cNvPr id="6" name="Oval 2"/>
            <p:cNvSpPr>
              <a:spLocks noChangeArrowheads="1"/>
            </p:cNvSpPr>
            <p:nvPr/>
          </p:nvSpPr>
          <p:spPr bwMode="auto">
            <a:xfrm>
              <a:off x="2720418" y="1456170"/>
              <a:ext cx="1059494" cy="611524"/>
            </a:xfrm>
            <a:prstGeom prst="ellipse">
              <a:avLst/>
            </a:prstGeom>
            <a:gradFill rotWithShape="1">
              <a:gsLst>
                <a:gs pos="0">
                  <a:srgbClr val="000000">
                    <a:alpha val="75000"/>
                  </a:srgbClr>
                </a:gs>
                <a:gs pos="100000">
                  <a:srgbClr val="FFFFF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sp>
          <p:nvSpPr>
            <p:cNvPr id="7" name="Oval 3"/>
            <p:cNvSpPr>
              <a:spLocks noChangeArrowheads="1"/>
            </p:cNvSpPr>
            <p:nvPr/>
          </p:nvSpPr>
          <p:spPr bwMode="auto">
            <a:xfrm>
              <a:off x="1394458" y="2256297"/>
              <a:ext cx="1377342" cy="795590"/>
            </a:xfrm>
            <a:prstGeom prst="ellipse">
              <a:avLst/>
            </a:prstGeom>
            <a:gradFill rotWithShape="1">
              <a:gsLst>
                <a:gs pos="0">
                  <a:srgbClr val="000000">
                    <a:alpha val="75000"/>
                  </a:srgbClr>
                </a:gs>
                <a:gs pos="100000">
                  <a:srgbClr val="FFFFF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sp>
          <p:nvSpPr>
            <p:cNvPr id="8" name="Oval 4"/>
            <p:cNvSpPr>
              <a:spLocks noChangeArrowheads="1"/>
            </p:cNvSpPr>
            <p:nvPr/>
          </p:nvSpPr>
          <p:spPr bwMode="auto">
            <a:xfrm>
              <a:off x="3379020" y="2614003"/>
              <a:ext cx="1377342" cy="795590"/>
            </a:xfrm>
            <a:prstGeom prst="ellipse">
              <a:avLst/>
            </a:prstGeom>
            <a:gradFill rotWithShape="1">
              <a:gsLst>
                <a:gs pos="0">
                  <a:srgbClr val="000000">
                    <a:alpha val="75000"/>
                  </a:srgbClr>
                </a:gs>
                <a:gs pos="100000">
                  <a:srgbClr val="FFFFF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sp>
          <p:nvSpPr>
            <p:cNvPr id="10" name="Oval 6"/>
            <p:cNvSpPr>
              <a:spLocks noChangeArrowheads="1"/>
            </p:cNvSpPr>
            <p:nvPr/>
          </p:nvSpPr>
          <p:spPr bwMode="auto">
            <a:xfrm>
              <a:off x="5224934" y="1824250"/>
              <a:ext cx="1147266" cy="648109"/>
            </a:xfrm>
            <a:prstGeom prst="ellipse">
              <a:avLst/>
            </a:prstGeom>
            <a:gradFill rotWithShape="1">
              <a:gsLst>
                <a:gs pos="0">
                  <a:srgbClr val="000000">
                    <a:alpha val="75000"/>
                  </a:srgbClr>
                </a:gs>
                <a:gs pos="100000">
                  <a:srgbClr val="FFFFF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sp>
          <p:nvSpPr>
            <p:cNvPr id="11" name="Oval 8"/>
            <p:cNvSpPr>
              <a:spLocks noChangeArrowheads="1"/>
            </p:cNvSpPr>
            <p:nvPr/>
          </p:nvSpPr>
          <p:spPr bwMode="auto">
            <a:xfrm>
              <a:off x="3874489" y="2064849"/>
              <a:ext cx="353684" cy="345313"/>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sp>
          <p:nvSpPr>
            <p:cNvPr id="12" name="Oval 9"/>
            <p:cNvSpPr>
              <a:spLocks noChangeArrowheads="1"/>
            </p:cNvSpPr>
            <p:nvPr/>
          </p:nvSpPr>
          <p:spPr bwMode="auto">
            <a:xfrm>
              <a:off x="3995936" y="1384162"/>
              <a:ext cx="1059494" cy="611524"/>
            </a:xfrm>
            <a:prstGeom prst="ellipse">
              <a:avLst/>
            </a:prstGeom>
            <a:gradFill rotWithShape="1">
              <a:gsLst>
                <a:gs pos="0">
                  <a:srgbClr val="000000">
                    <a:alpha val="75000"/>
                  </a:srgbClr>
                </a:gs>
                <a:gs pos="100000">
                  <a:srgbClr val="FFFFF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sp>
          <p:nvSpPr>
            <p:cNvPr id="13" name="Line 10"/>
            <p:cNvSpPr>
              <a:spLocks noChangeShapeType="1"/>
            </p:cNvSpPr>
            <p:nvPr/>
          </p:nvSpPr>
          <p:spPr bwMode="auto">
            <a:xfrm flipV="1">
              <a:off x="3534829" y="3363838"/>
              <a:ext cx="461108" cy="842114"/>
            </a:xfrm>
            <a:prstGeom prst="line">
              <a:avLst/>
            </a:prstGeom>
            <a:noFill/>
            <a:ln w="31750" cap="rnd">
              <a:solidFill>
                <a:srgbClr val="808080"/>
              </a:solidFill>
              <a:prstDash val="sysDot"/>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zh-CN" altLang="en-US" sz="1350" b="1" kern="0">
                <a:solidFill>
                  <a:srgbClr val="000000"/>
                </a:solidFill>
                <a:latin typeface="Arial" charset="0"/>
                <a:ea typeface="微软雅黑" pitchFamily="34" charset="-122"/>
              </a:endParaRPr>
            </a:p>
          </p:txBody>
        </p:sp>
        <p:sp>
          <p:nvSpPr>
            <p:cNvPr id="14" name="Line 11"/>
            <p:cNvSpPr>
              <a:spLocks noChangeShapeType="1"/>
            </p:cNvSpPr>
            <p:nvPr/>
          </p:nvSpPr>
          <p:spPr bwMode="auto">
            <a:xfrm>
              <a:off x="4651970" y="3065801"/>
              <a:ext cx="1266773" cy="1038233"/>
            </a:xfrm>
            <a:prstGeom prst="line">
              <a:avLst/>
            </a:prstGeom>
            <a:noFill/>
            <a:ln w="31750" cap="rnd">
              <a:solidFill>
                <a:srgbClr val="808080"/>
              </a:solidFill>
              <a:prstDash val="sysDot"/>
              <a:round/>
              <a:headEnd type="triangle" w="med" len="med"/>
              <a:tailEnd/>
            </a:ln>
            <a:extLst>
              <a:ext uri="{909E8E84-426E-40DD-AFC4-6F175D3DCCD1}">
                <a14:hiddenFill xmlns:a14="http://schemas.microsoft.com/office/drawing/2010/main">
                  <a:noFill/>
                </a14:hiddenFill>
              </a:ext>
            </a:extLst>
          </p:spPr>
          <p:txBody>
            <a:bodyPr/>
            <a:lstStyle/>
            <a:p>
              <a:pPr defTabSz="685800">
                <a:defRPr/>
              </a:pPr>
              <a:endParaRPr lang="zh-CN" altLang="en-US" sz="1350" b="1" kern="0">
                <a:solidFill>
                  <a:srgbClr val="000000"/>
                </a:solidFill>
                <a:latin typeface="Arial" charset="0"/>
                <a:ea typeface="微软雅黑" pitchFamily="34" charset="-122"/>
              </a:endParaRPr>
            </a:p>
          </p:txBody>
        </p:sp>
        <p:sp>
          <p:nvSpPr>
            <p:cNvPr id="15" name="Line 12"/>
            <p:cNvSpPr>
              <a:spLocks noChangeShapeType="1"/>
            </p:cNvSpPr>
            <p:nvPr/>
          </p:nvSpPr>
          <p:spPr bwMode="auto">
            <a:xfrm flipH="1">
              <a:off x="4651970" y="1689925"/>
              <a:ext cx="1197329" cy="700774"/>
            </a:xfrm>
            <a:prstGeom prst="line">
              <a:avLst/>
            </a:prstGeom>
            <a:noFill/>
            <a:ln w="31750" cap="rnd">
              <a:solidFill>
                <a:srgbClr val="808080"/>
              </a:solidFill>
              <a:prstDash val="sysDot"/>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zh-CN" altLang="en-US" sz="1350" b="1" kern="0">
                <a:solidFill>
                  <a:srgbClr val="000000"/>
                </a:solidFill>
                <a:latin typeface="Arial" charset="0"/>
                <a:ea typeface="微软雅黑" pitchFamily="34" charset="-122"/>
              </a:endParaRPr>
            </a:p>
          </p:txBody>
        </p:sp>
        <p:sp>
          <p:nvSpPr>
            <p:cNvPr id="16" name="Line 13"/>
            <p:cNvSpPr>
              <a:spLocks noChangeShapeType="1"/>
            </p:cNvSpPr>
            <p:nvPr/>
          </p:nvSpPr>
          <p:spPr bwMode="auto">
            <a:xfrm>
              <a:off x="2104422" y="2211710"/>
              <a:ext cx="1355304" cy="329594"/>
            </a:xfrm>
            <a:prstGeom prst="line">
              <a:avLst/>
            </a:prstGeom>
            <a:noFill/>
            <a:ln w="31750" cap="rnd">
              <a:solidFill>
                <a:srgbClr val="808080"/>
              </a:solidFill>
              <a:prstDash val="sysDot"/>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zh-CN" altLang="en-US" sz="1350" b="1" kern="0">
                <a:solidFill>
                  <a:srgbClr val="000000"/>
                </a:solidFill>
                <a:latin typeface="Arial" charset="0"/>
                <a:ea typeface="微软雅黑" pitchFamily="34" charset="-122"/>
              </a:endParaRPr>
            </a:p>
          </p:txBody>
        </p:sp>
        <p:sp>
          <p:nvSpPr>
            <p:cNvPr id="17" name="Line 14"/>
            <p:cNvSpPr>
              <a:spLocks noChangeShapeType="1"/>
            </p:cNvSpPr>
            <p:nvPr/>
          </p:nvSpPr>
          <p:spPr bwMode="auto">
            <a:xfrm>
              <a:off x="3245490" y="1472094"/>
              <a:ext cx="428472" cy="588191"/>
            </a:xfrm>
            <a:prstGeom prst="line">
              <a:avLst/>
            </a:prstGeom>
            <a:noFill/>
            <a:ln w="31750" cap="rnd">
              <a:solidFill>
                <a:srgbClr val="808080"/>
              </a:solidFill>
              <a:prstDash val="sysDot"/>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zh-CN" altLang="en-US" sz="1350" b="1" kern="0">
                <a:solidFill>
                  <a:srgbClr val="000000"/>
                </a:solidFill>
                <a:latin typeface="Arial" charset="0"/>
                <a:ea typeface="微软雅黑" pitchFamily="34" charset="-122"/>
              </a:endParaRPr>
            </a:p>
          </p:txBody>
        </p:sp>
        <p:sp>
          <p:nvSpPr>
            <p:cNvPr id="18" name="Line 15"/>
            <p:cNvSpPr>
              <a:spLocks noChangeShapeType="1"/>
            </p:cNvSpPr>
            <p:nvPr/>
          </p:nvSpPr>
          <p:spPr bwMode="auto">
            <a:xfrm flipH="1">
              <a:off x="4271423" y="1409307"/>
              <a:ext cx="254260" cy="637319"/>
            </a:xfrm>
            <a:prstGeom prst="line">
              <a:avLst/>
            </a:prstGeom>
            <a:noFill/>
            <a:ln w="31750" cap="rnd">
              <a:solidFill>
                <a:srgbClr val="808080"/>
              </a:solidFill>
              <a:prstDash val="sysDot"/>
              <a:round/>
              <a:headEnd/>
              <a:tailEnd type="triangle" w="med" len="med"/>
            </a:ln>
            <a:extLst>
              <a:ext uri="{909E8E84-426E-40DD-AFC4-6F175D3DCCD1}">
                <a14:hiddenFill xmlns:a14="http://schemas.microsoft.com/office/drawing/2010/main">
                  <a:noFill/>
                </a14:hiddenFill>
              </a:ext>
            </a:extLst>
          </p:spPr>
          <p:txBody>
            <a:bodyPr/>
            <a:lstStyle/>
            <a:p>
              <a:pPr defTabSz="685800">
                <a:defRPr/>
              </a:pPr>
              <a:endParaRPr lang="zh-CN" altLang="en-US" sz="1350" b="1" kern="0">
                <a:solidFill>
                  <a:srgbClr val="000000"/>
                </a:solidFill>
                <a:latin typeface="Arial" charset="0"/>
                <a:ea typeface="微软雅黑" pitchFamily="34" charset="-122"/>
              </a:endParaRPr>
            </a:p>
          </p:txBody>
        </p:sp>
        <p:grpSp>
          <p:nvGrpSpPr>
            <p:cNvPr id="19" name="Group 16"/>
            <p:cNvGrpSpPr>
              <a:grpSpLocks/>
            </p:cNvGrpSpPr>
            <p:nvPr/>
          </p:nvGrpSpPr>
          <p:grpSpPr bwMode="auto">
            <a:xfrm>
              <a:off x="1536243" y="1635646"/>
              <a:ext cx="1131165" cy="1104394"/>
              <a:chOff x="2335" y="1139"/>
              <a:chExt cx="1089" cy="1089"/>
            </a:xfrm>
          </p:grpSpPr>
          <p:sp>
            <p:nvSpPr>
              <p:cNvPr id="54" name="Oval 17"/>
              <p:cNvSpPr>
                <a:spLocks noChangeArrowheads="1"/>
              </p:cNvSpPr>
              <p:nvPr/>
            </p:nvSpPr>
            <p:spPr bwMode="auto">
              <a:xfrm>
                <a:off x="2335" y="1139"/>
                <a:ext cx="1089" cy="1089"/>
              </a:xfrm>
              <a:prstGeom prst="ellipse">
                <a:avLst/>
              </a:prstGeom>
              <a:gradFill rotWithShape="1">
                <a:gsLst>
                  <a:gs pos="0">
                    <a:srgbClr val="3399FF"/>
                  </a:gs>
                  <a:gs pos="100000">
                    <a:srgbClr val="0E58C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ctr" defTabSz="685800" eaLnBrk="1" fontAlgn="base" hangingPunct="1">
                  <a:lnSpc>
                    <a:spcPct val="100000"/>
                  </a:lnSpc>
                  <a:spcBef>
                    <a:spcPct val="0"/>
                  </a:spcBef>
                  <a:buClrTx/>
                  <a:buSzTx/>
                  <a:buNone/>
                  <a:defRPr/>
                </a:pPr>
                <a:r>
                  <a:rPr lang="zh-CN" altLang="en-US" sz="1200" kern="0" dirty="0">
                    <a:solidFill>
                      <a:srgbClr val="FFFFFF"/>
                    </a:solidFill>
                  </a:rPr>
                  <a:t>微信</a:t>
                </a:r>
                <a:endParaRPr lang="en-US" altLang="zh-CN" sz="1200" kern="0" dirty="0">
                  <a:solidFill>
                    <a:srgbClr val="FFFFFF"/>
                  </a:solidFill>
                </a:endParaRPr>
              </a:p>
              <a:p>
                <a:pPr algn="ctr" defTabSz="685800" eaLnBrk="1" fontAlgn="base" hangingPunct="1">
                  <a:lnSpc>
                    <a:spcPct val="100000"/>
                  </a:lnSpc>
                  <a:spcBef>
                    <a:spcPct val="0"/>
                  </a:spcBef>
                  <a:buClrTx/>
                  <a:buSzTx/>
                  <a:buNone/>
                  <a:defRPr/>
                </a:pPr>
                <a:r>
                  <a:rPr lang="zh-CN" altLang="en-US" sz="1200" kern="0" dirty="0">
                    <a:solidFill>
                      <a:srgbClr val="FFFFFF"/>
                    </a:solidFill>
                  </a:rPr>
                  <a:t>人事</a:t>
                </a:r>
              </a:p>
            </p:txBody>
          </p:sp>
          <p:sp>
            <p:nvSpPr>
              <p:cNvPr id="55" name="Freeform 18"/>
              <p:cNvSpPr>
                <a:spLocks/>
              </p:cNvSpPr>
              <p:nvPr/>
            </p:nvSpPr>
            <p:spPr bwMode="auto">
              <a:xfrm>
                <a:off x="2428" y="1169"/>
                <a:ext cx="908" cy="296"/>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charset="0"/>
                    <a:ea typeface="华文细黑" pitchFamily="2" charset="-122"/>
                  </a:defRPr>
                </a:lvl1pPr>
                <a:lvl2pPr marL="742950" indent="-285750" eaLnBrk="0" hangingPunct="0">
                  <a:defRPr>
                    <a:solidFill>
                      <a:schemeClr val="tx1"/>
                    </a:solidFill>
                    <a:latin typeface="Arial" charset="0"/>
                    <a:ea typeface="华文细黑" pitchFamily="2" charset="-122"/>
                  </a:defRPr>
                </a:lvl2pPr>
                <a:lvl3pPr marL="1143000" indent="-228600" eaLnBrk="0" hangingPunct="0">
                  <a:defRPr>
                    <a:solidFill>
                      <a:schemeClr val="tx1"/>
                    </a:solidFill>
                    <a:latin typeface="Arial" charset="0"/>
                    <a:ea typeface="华文细黑" pitchFamily="2" charset="-122"/>
                  </a:defRPr>
                </a:lvl3pPr>
                <a:lvl4pPr marL="1600200" indent="-228600" eaLnBrk="0" hangingPunct="0">
                  <a:defRPr>
                    <a:solidFill>
                      <a:schemeClr val="tx1"/>
                    </a:solidFill>
                    <a:latin typeface="Arial" charset="0"/>
                    <a:ea typeface="华文细黑" pitchFamily="2" charset="-122"/>
                  </a:defRPr>
                </a:lvl4pPr>
                <a:lvl5pPr marL="2057400" indent="-228600" eaLnBrk="0" hangingPunct="0">
                  <a:defRPr>
                    <a:solidFill>
                      <a:schemeClr val="tx1"/>
                    </a:solidFill>
                    <a:latin typeface="Arial" charset="0"/>
                    <a:ea typeface="华文细黑" pitchFamily="2" charset="-122"/>
                  </a:defRPr>
                </a:lvl5pPr>
                <a:lvl6pPr marL="2514600" indent="-228600" eaLnBrk="0" fontAlgn="base" hangingPunct="0">
                  <a:spcBef>
                    <a:spcPct val="0"/>
                  </a:spcBef>
                  <a:spcAft>
                    <a:spcPct val="0"/>
                  </a:spcAft>
                  <a:defRPr>
                    <a:solidFill>
                      <a:schemeClr val="tx1"/>
                    </a:solidFill>
                    <a:latin typeface="Arial" charset="0"/>
                    <a:ea typeface="华文细黑" pitchFamily="2" charset="-122"/>
                  </a:defRPr>
                </a:lvl6pPr>
                <a:lvl7pPr marL="2971800" indent="-228600" eaLnBrk="0" fontAlgn="base" hangingPunct="0">
                  <a:spcBef>
                    <a:spcPct val="0"/>
                  </a:spcBef>
                  <a:spcAft>
                    <a:spcPct val="0"/>
                  </a:spcAft>
                  <a:defRPr>
                    <a:solidFill>
                      <a:schemeClr val="tx1"/>
                    </a:solidFill>
                    <a:latin typeface="Arial" charset="0"/>
                    <a:ea typeface="华文细黑" pitchFamily="2" charset="-122"/>
                  </a:defRPr>
                </a:lvl7pPr>
                <a:lvl8pPr marL="3429000" indent="-228600" eaLnBrk="0" fontAlgn="base" hangingPunct="0">
                  <a:spcBef>
                    <a:spcPct val="0"/>
                  </a:spcBef>
                  <a:spcAft>
                    <a:spcPct val="0"/>
                  </a:spcAft>
                  <a:defRPr>
                    <a:solidFill>
                      <a:schemeClr val="tx1"/>
                    </a:solidFill>
                    <a:latin typeface="Arial" charset="0"/>
                    <a:ea typeface="华文细黑" pitchFamily="2" charset="-122"/>
                  </a:defRPr>
                </a:lvl8pPr>
                <a:lvl9pPr marL="3886200" indent="-228600" eaLnBrk="0" fontAlgn="base" hangingPunct="0">
                  <a:spcBef>
                    <a:spcPct val="0"/>
                  </a:spcBef>
                  <a:spcAft>
                    <a:spcPct val="0"/>
                  </a:spcAft>
                  <a:defRPr>
                    <a:solidFill>
                      <a:schemeClr val="tx1"/>
                    </a:solidFill>
                    <a:latin typeface="Arial" charset="0"/>
                    <a:ea typeface="华文细黑" pitchFamily="2" charset="-122"/>
                  </a:defRPr>
                </a:lvl9pPr>
              </a:lstStyle>
              <a:p>
                <a:pPr defTabSz="685800" eaLnBrk="1" hangingPunct="1">
                  <a:defRPr/>
                </a:pPr>
                <a:endParaRPr lang="zh-CN" altLang="en-US" sz="1350" kern="0">
                  <a:solidFill>
                    <a:srgbClr val="000000"/>
                  </a:solidFill>
                  <a:ea typeface="微软雅黑" pitchFamily="34" charset="-122"/>
                </a:endParaRPr>
              </a:p>
            </p:txBody>
          </p:sp>
          <p:sp>
            <p:nvSpPr>
              <p:cNvPr id="56" name="Oval 19"/>
              <p:cNvSpPr>
                <a:spLocks noChangeArrowheads="1"/>
              </p:cNvSpPr>
              <p:nvPr/>
            </p:nvSpPr>
            <p:spPr bwMode="auto">
              <a:xfrm>
                <a:off x="2562" y="1184"/>
                <a:ext cx="228" cy="205"/>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grpSp>
          <p:nvGrpSpPr>
            <p:cNvPr id="20" name="Group 20"/>
            <p:cNvGrpSpPr>
              <a:grpSpLocks/>
            </p:cNvGrpSpPr>
            <p:nvPr/>
          </p:nvGrpSpPr>
          <p:grpSpPr bwMode="auto">
            <a:xfrm>
              <a:off x="3534828" y="2078540"/>
              <a:ext cx="1081307" cy="1055715"/>
              <a:chOff x="3152" y="2454"/>
              <a:chExt cx="1089" cy="1089"/>
            </a:xfrm>
          </p:grpSpPr>
          <p:sp>
            <p:nvSpPr>
              <p:cNvPr id="51" name="Oval 21"/>
              <p:cNvSpPr>
                <a:spLocks noChangeArrowheads="1"/>
              </p:cNvSpPr>
              <p:nvPr/>
            </p:nvSpPr>
            <p:spPr bwMode="auto">
              <a:xfrm>
                <a:off x="3152" y="2454"/>
                <a:ext cx="1089" cy="1089"/>
              </a:xfrm>
              <a:prstGeom prst="ellipse">
                <a:avLst/>
              </a:prstGeom>
              <a:gradFill rotWithShape="1">
                <a:gsLst>
                  <a:gs pos="0">
                    <a:srgbClr val="FF0000"/>
                  </a:gs>
                  <a:gs pos="100000">
                    <a:srgbClr val="CC00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ctr" defTabSz="685800" eaLnBrk="1" fontAlgn="base" hangingPunct="1">
                  <a:lnSpc>
                    <a:spcPct val="100000"/>
                  </a:lnSpc>
                  <a:spcBef>
                    <a:spcPct val="0"/>
                  </a:spcBef>
                  <a:buClrTx/>
                  <a:buSzTx/>
                  <a:buNone/>
                  <a:defRPr/>
                </a:pPr>
                <a:r>
                  <a:rPr lang="zh-CN" altLang="en-US" sz="1200" kern="0" dirty="0">
                    <a:solidFill>
                      <a:srgbClr val="FFFFFF"/>
                    </a:solidFill>
                  </a:rPr>
                  <a:t>微信</a:t>
                </a:r>
                <a:endParaRPr lang="en-US" altLang="zh-CN" sz="1200" kern="0" dirty="0">
                  <a:solidFill>
                    <a:srgbClr val="FFFFFF"/>
                  </a:solidFill>
                </a:endParaRPr>
              </a:p>
              <a:p>
                <a:pPr algn="ctr" defTabSz="685800" eaLnBrk="1" fontAlgn="base" hangingPunct="1">
                  <a:lnSpc>
                    <a:spcPct val="100000"/>
                  </a:lnSpc>
                  <a:spcBef>
                    <a:spcPct val="0"/>
                  </a:spcBef>
                  <a:buClrTx/>
                  <a:buSzTx/>
                  <a:buNone/>
                  <a:defRPr/>
                </a:pPr>
                <a:r>
                  <a:rPr lang="zh-CN" altLang="en-US" sz="1200" kern="0" dirty="0">
                    <a:solidFill>
                      <a:srgbClr val="FFFFFF"/>
                    </a:solidFill>
                  </a:rPr>
                  <a:t>校园</a:t>
                </a:r>
              </a:p>
            </p:txBody>
          </p:sp>
          <p:sp>
            <p:nvSpPr>
              <p:cNvPr id="52" name="Freeform 22"/>
              <p:cNvSpPr>
                <a:spLocks/>
              </p:cNvSpPr>
              <p:nvPr/>
            </p:nvSpPr>
            <p:spPr bwMode="auto">
              <a:xfrm>
                <a:off x="3243" y="2479"/>
                <a:ext cx="908" cy="297"/>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charset="0"/>
                    <a:ea typeface="华文细黑" pitchFamily="2" charset="-122"/>
                  </a:defRPr>
                </a:lvl1pPr>
                <a:lvl2pPr marL="742950" indent="-285750" eaLnBrk="0" hangingPunct="0">
                  <a:defRPr>
                    <a:solidFill>
                      <a:schemeClr val="tx1"/>
                    </a:solidFill>
                    <a:latin typeface="Arial" charset="0"/>
                    <a:ea typeface="华文细黑" pitchFamily="2" charset="-122"/>
                  </a:defRPr>
                </a:lvl2pPr>
                <a:lvl3pPr marL="1143000" indent="-228600" eaLnBrk="0" hangingPunct="0">
                  <a:defRPr>
                    <a:solidFill>
                      <a:schemeClr val="tx1"/>
                    </a:solidFill>
                    <a:latin typeface="Arial" charset="0"/>
                    <a:ea typeface="华文细黑" pitchFamily="2" charset="-122"/>
                  </a:defRPr>
                </a:lvl3pPr>
                <a:lvl4pPr marL="1600200" indent="-228600" eaLnBrk="0" hangingPunct="0">
                  <a:defRPr>
                    <a:solidFill>
                      <a:schemeClr val="tx1"/>
                    </a:solidFill>
                    <a:latin typeface="Arial" charset="0"/>
                    <a:ea typeface="华文细黑" pitchFamily="2" charset="-122"/>
                  </a:defRPr>
                </a:lvl4pPr>
                <a:lvl5pPr marL="2057400" indent="-228600" eaLnBrk="0" hangingPunct="0">
                  <a:defRPr>
                    <a:solidFill>
                      <a:schemeClr val="tx1"/>
                    </a:solidFill>
                    <a:latin typeface="Arial" charset="0"/>
                    <a:ea typeface="华文细黑" pitchFamily="2" charset="-122"/>
                  </a:defRPr>
                </a:lvl5pPr>
                <a:lvl6pPr marL="2514600" indent="-228600" eaLnBrk="0" fontAlgn="base" hangingPunct="0">
                  <a:spcBef>
                    <a:spcPct val="0"/>
                  </a:spcBef>
                  <a:spcAft>
                    <a:spcPct val="0"/>
                  </a:spcAft>
                  <a:defRPr>
                    <a:solidFill>
                      <a:schemeClr val="tx1"/>
                    </a:solidFill>
                    <a:latin typeface="Arial" charset="0"/>
                    <a:ea typeface="华文细黑" pitchFamily="2" charset="-122"/>
                  </a:defRPr>
                </a:lvl6pPr>
                <a:lvl7pPr marL="2971800" indent="-228600" eaLnBrk="0" fontAlgn="base" hangingPunct="0">
                  <a:spcBef>
                    <a:spcPct val="0"/>
                  </a:spcBef>
                  <a:spcAft>
                    <a:spcPct val="0"/>
                  </a:spcAft>
                  <a:defRPr>
                    <a:solidFill>
                      <a:schemeClr val="tx1"/>
                    </a:solidFill>
                    <a:latin typeface="Arial" charset="0"/>
                    <a:ea typeface="华文细黑" pitchFamily="2" charset="-122"/>
                  </a:defRPr>
                </a:lvl7pPr>
                <a:lvl8pPr marL="3429000" indent="-228600" eaLnBrk="0" fontAlgn="base" hangingPunct="0">
                  <a:spcBef>
                    <a:spcPct val="0"/>
                  </a:spcBef>
                  <a:spcAft>
                    <a:spcPct val="0"/>
                  </a:spcAft>
                  <a:defRPr>
                    <a:solidFill>
                      <a:schemeClr val="tx1"/>
                    </a:solidFill>
                    <a:latin typeface="Arial" charset="0"/>
                    <a:ea typeface="华文细黑" pitchFamily="2" charset="-122"/>
                  </a:defRPr>
                </a:lvl8pPr>
                <a:lvl9pPr marL="3886200" indent="-228600" eaLnBrk="0" fontAlgn="base" hangingPunct="0">
                  <a:spcBef>
                    <a:spcPct val="0"/>
                  </a:spcBef>
                  <a:spcAft>
                    <a:spcPct val="0"/>
                  </a:spcAft>
                  <a:defRPr>
                    <a:solidFill>
                      <a:schemeClr val="tx1"/>
                    </a:solidFill>
                    <a:latin typeface="Arial" charset="0"/>
                    <a:ea typeface="华文细黑" pitchFamily="2" charset="-122"/>
                  </a:defRPr>
                </a:lvl9pPr>
              </a:lstStyle>
              <a:p>
                <a:pPr defTabSz="685800" eaLnBrk="1" hangingPunct="1">
                  <a:defRPr/>
                </a:pPr>
                <a:endParaRPr lang="zh-CN" altLang="en-US" sz="1350" kern="0">
                  <a:solidFill>
                    <a:srgbClr val="000000"/>
                  </a:solidFill>
                  <a:ea typeface="微软雅黑" pitchFamily="34" charset="-122"/>
                </a:endParaRPr>
              </a:p>
            </p:txBody>
          </p:sp>
          <p:sp>
            <p:nvSpPr>
              <p:cNvPr id="53" name="Oval 23"/>
              <p:cNvSpPr>
                <a:spLocks noChangeArrowheads="1"/>
              </p:cNvSpPr>
              <p:nvPr/>
            </p:nvSpPr>
            <p:spPr bwMode="auto">
              <a:xfrm>
                <a:off x="3379" y="2545"/>
                <a:ext cx="228" cy="205"/>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grpSp>
          <p:nvGrpSpPr>
            <p:cNvPr id="21" name="Group 24"/>
            <p:cNvGrpSpPr>
              <a:grpSpLocks/>
            </p:cNvGrpSpPr>
            <p:nvPr/>
          </p:nvGrpSpPr>
          <p:grpSpPr bwMode="auto">
            <a:xfrm>
              <a:off x="5335558" y="1203598"/>
              <a:ext cx="942211" cy="899669"/>
              <a:chOff x="2336" y="1140"/>
              <a:chExt cx="1089" cy="1089"/>
            </a:xfrm>
          </p:grpSpPr>
          <p:sp>
            <p:nvSpPr>
              <p:cNvPr id="48" name="Oval 25"/>
              <p:cNvSpPr>
                <a:spLocks noChangeArrowheads="1"/>
              </p:cNvSpPr>
              <p:nvPr/>
            </p:nvSpPr>
            <p:spPr bwMode="auto">
              <a:xfrm>
                <a:off x="2336" y="1140"/>
                <a:ext cx="1089" cy="1089"/>
              </a:xfrm>
              <a:prstGeom prst="ellipse">
                <a:avLst/>
              </a:prstGeom>
              <a:gradFill rotWithShape="1">
                <a:gsLst>
                  <a:gs pos="0">
                    <a:srgbClr val="3399FF"/>
                  </a:gs>
                  <a:gs pos="100000">
                    <a:srgbClr val="0E58C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ctr" defTabSz="685800" eaLnBrk="1" fontAlgn="base" hangingPunct="1">
                  <a:lnSpc>
                    <a:spcPct val="100000"/>
                  </a:lnSpc>
                  <a:spcBef>
                    <a:spcPct val="0"/>
                  </a:spcBef>
                  <a:buClrTx/>
                  <a:buSzTx/>
                  <a:buNone/>
                  <a:defRPr/>
                </a:pPr>
                <a:r>
                  <a:rPr lang="zh-CN" altLang="en-US" sz="1200" kern="0" dirty="0">
                    <a:solidFill>
                      <a:srgbClr val="FFFFFF"/>
                    </a:solidFill>
                  </a:rPr>
                  <a:t>微信</a:t>
                </a:r>
                <a:endParaRPr lang="en-US" altLang="zh-CN" sz="1200" kern="0" dirty="0">
                  <a:solidFill>
                    <a:srgbClr val="FFFFFF"/>
                  </a:solidFill>
                </a:endParaRPr>
              </a:p>
              <a:p>
                <a:pPr algn="ctr" defTabSz="685800" eaLnBrk="1" fontAlgn="base" hangingPunct="1">
                  <a:lnSpc>
                    <a:spcPct val="100000"/>
                  </a:lnSpc>
                  <a:spcBef>
                    <a:spcPct val="0"/>
                  </a:spcBef>
                  <a:buClrTx/>
                  <a:buSzTx/>
                  <a:buNone/>
                  <a:defRPr/>
                </a:pPr>
                <a:r>
                  <a:rPr lang="zh-CN" altLang="en-US" sz="1200" kern="0" dirty="0">
                    <a:solidFill>
                      <a:srgbClr val="FFFFFF"/>
                    </a:solidFill>
                  </a:rPr>
                  <a:t>教务</a:t>
                </a:r>
              </a:p>
            </p:txBody>
          </p:sp>
          <p:sp>
            <p:nvSpPr>
              <p:cNvPr id="49" name="Freeform 26"/>
              <p:cNvSpPr>
                <a:spLocks/>
              </p:cNvSpPr>
              <p:nvPr/>
            </p:nvSpPr>
            <p:spPr bwMode="auto">
              <a:xfrm>
                <a:off x="2426" y="1169"/>
                <a:ext cx="908" cy="296"/>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charset="0"/>
                    <a:ea typeface="华文细黑" pitchFamily="2" charset="-122"/>
                  </a:defRPr>
                </a:lvl1pPr>
                <a:lvl2pPr marL="742950" indent="-285750" eaLnBrk="0" hangingPunct="0">
                  <a:defRPr>
                    <a:solidFill>
                      <a:schemeClr val="tx1"/>
                    </a:solidFill>
                    <a:latin typeface="Arial" charset="0"/>
                    <a:ea typeface="华文细黑" pitchFamily="2" charset="-122"/>
                  </a:defRPr>
                </a:lvl2pPr>
                <a:lvl3pPr marL="1143000" indent="-228600" eaLnBrk="0" hangingPunct="0">
                  <a:defRPr>
                    <a:solidFill>
                      <a:schemeClr val="tx1"/>
                    </a:solidFill>
                    <a:latin typeface="Arial" charset="0"/>
                    <a:ea typeface="华文细黑" pitchFamily="2" charset="-122"/>
                  </a:defRPr>
                </a:lvl3pPr>
                <a:lvl4pPr marL="1600200" indent="-228600" eaLnBrk="0" hangingPunct="0">
                  <a:defRPr>
                    <a:solidFill>
                      <a:schemeClr val="tx1"/>
                    </a:solidFill>
                    <a:latin typeface="Arial" charset="0"/>
                    <a:ea typeface="华文细黑" pitchFamily="2" charset="-122"/>
                  </a:defRPr>
                </a:lvl4pPr>
                <a:lvl5pPr marL="2057400" indent="-228600" eaLnBrk="0" hangingPunct="0">
                  <a:defRPr>
                    <a:solidFill>
                      <a:schemeClr val="tx1"/>
                    </a:solidFill>
                    <a:latin typeface="Arial" charset="0"/>
                    <a:ea typeface="华文细黑" pitchFamily="2" charset="-122"/>
                  </a:defRPr>
                </a:lvl5pPr>
                <a:lvl6pPr marL="2514600" indent="-228600" eaLnBrk="0" fontAlgn="base" hangingPunct="0">
                  <a:spcBef>
                    <a:spcPct val="0"/>
                  </a:spcBef>
                  <a:spcAft>
                    <a:spcPct val="0"/>
                  </a:spcAft>
                  <a:defRPr>
                    <a:solidFill>
                      <a:schemeClr val="tx1"/>
                    </a:solidFill>
                    <a:latin typeface="Arial" charset="0"/>
                    <a:ea typeface="华文细黑" pitchFamily="2" charset="-122"/>
                  </a:defRPr>
                </a:lvl6pPr>
                <a:lvl7pPr marL="2971800" indent="-228600" eaLnBrk="0" fontAlgn="base" hangingPunct="0">
                  <a:spcBef>
                    <a:spcPct val="0"/>
                  </a:spcBef>
                  <a:spcAft>
                    <a:spcPct val="0"/>
                  </a:spcAft>
                  <a:defRPr>
                    <a:solidFill>
                      <a:schemeClr val="tx1"/>
                    </a:solidFill>
                    <a:latin typeface="Arial" charset="0"/>
                    <a:ea typeface="华文细黑" pitchFamily="2" charset="-122"/>
                  </a:defRPr>
                </a:lvl7pPr>
                <a:lvl8pPr marL="3429000" indent="-228600" eaLnBrk="0" fontAlgn="base" hangingPunct="0">
                  <a:spcBef>
                    <a:spcPct val="0"/>
                  </a:spcBef>
                  <a:spcAft>
                    <a:spcPct val="0"/>
                  </a:spcAft>
                  <a:defRPr>
                    <a:solidFill>
                      <a:schemeClr val="tx1"/>
                    </a:solidFill>
                    <a:latin typeface="Arial" charset="0"/>
                    <a:ea typeface="华文细黑" pitchFamily="2" charset="-122"/>
                  </a:defRPr>
                </a:lvl8pPr>
                <a:lvl9pPr marL="3886200" indent="-228600" eaLnBrk="0" fontAlgn="base" hangingPunct="0">
                  <a:spcBef>
                    <a:spcPct val="0"/>
                  </a:spcBef>
                  <a:spcAft>
                    <a:spcPct val="0"/>
                  </a:spcAft>
                  <a:defRPr>
                    <a:solidFill>
                      <a:schemeClr val="tx1"/>
                    </a:solidFill>
                    <a:latin typeface="Arial" charset="0"/>
                    <a:ea typeface="华文细黑" pitchFamily="2" charset="-122"/>
                  </a:defRPr>
                </a:lvl9pPr>
              </a:lstStyle>
              <a:p>
                <a:pPr defTabSz="685800" eaLnBrk="1" hangingPunct="1">
                  <a:defRPr/>
                </a:pPr>
                <a:endParaRPr lang="zh-CN" altLang="en-US" sz="1350" kern="0">
                  <a:solidFill>
                    <a:srgbClr val="000000"/>
                  </a:solidFill>
                  <a:ea typeface="微软雅黑" pitchFamily="34" charset="-122"/>
                </a:endParaRPr>
              </a:p>
            </p:txBody>
          </p:sp>
          <p:sp>
            <p:nvSpPr>
              <p:cNvPr id="50" name="Oval 27"/>
              <p:cNvSpPr>
                <a:spLocks noChangeArrowheads="1"/>
              </p:cNvSpPr>
              <p:nvPr/>
            </p:nvSpPr>
            <p:spPr bwMode="auto">
              <a:xfrm>
                <a:off x="2562" y="1184"/>
                <a:ext cx="228" cy="205"/>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grpSp>
          <p:nvGrpSpPr>
            <p:cNvPr id="22" name="Group 28"/>
            <p:cNvGrpSpPr>
              <a:grpSpLocks/>
            </p:cNvGrpSpPr>
            <p:nvPr/>
          </p:nvGrpSpPr>
          <p:grpSpPr bwMode="auto">
            <a:xfrm>
              <a:off x="2705323" y="3430780"/>
              <a:ext cx="1612666" cy="1550344"/>
              <a:chOff x="2335" y="1139"/>
              <a:chExt cx="1089" cy="1089"/>
            </a:xfrm>
          </p:grpSpPr>
          <p:sp>
            <p:nvSpPr>
              <p:cNvPr id="45" name="Oval 29"/>
              <p:cNvSpPr>
                <a:spLocks noChangeArrowheads="1"/>
              </p:cNvSpPr>
              <p:nvPr/>
            </p:nvSpPr>
            <p:spPr bwMode="auto">
              <a:xfrm>
                <a:off x="2335" y="1139"/>
                <a:ext cx="1089" cy="1089"/>
              </a:xfrm>
              <a:prstGeom prst="ellipse">
                <a:avLst/>
              </a:prstGeom>
              <a:gradFill rotWithShape="1">
                <a:gsLst>
                  <a:gs pos="0">
                    <a:srgbClr val="3399FF"/>
                  </a:gs>
                  <a:gs pos="100000">
                    <a:srgbClr val="0E58C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ctr" defTabSz="685800" eaLnBrk="1" fontAlgn="base" hangingPunct="1">
                  <a:lnSpc>
                    <a:spcPct val="100000"/>
                  </a:lnSpc>
                  <a:spcBef>
                    <a:spcPct val="0"/>
                  </a:spcBef>
                  <a:buClrTx/>
                  <a:buSzTx/>
                  <a:buNone/>
                  <a:defRPr/>
                </a:pPr>
                <a:r>
                  <a:rPr lang="zh-CN" altLang="en-US" sz="1350" kern="0" dirty="0">
                    <a:solidFill>
                      <a:srgbClr val="FFFF00"/>
                    </a:solidFill>
                  </a:rPr>
                  <a:t>微信</a:t>
                </a:r>
                <a:endParaRPr lang="en-US" altLang="zh-CN" sz="1350" kern="0" dirty="0">
                  <a:solidFill>
                    <a:srgbClr val="FFFF00"/>
                  </a:solidFill>
                </a:endParaRPr>
              </a:p>
              <a:p>
                <a:pPr algn="ctr" defTabSz="685800" eaLnBrk="1" fontAlgn="base" hangingPunct="1">
                  <a:lnSpc>
                    <a:spcPct val="100000"/>
                  </a:lnSpc>
                  <a:spcBef>
                    <a:spcPct val="0"/>
                  </a:spcBef>
                  <a:buClrTx/>
                  <a:buSzTx/>
                  <a:buNone/>
                  <a:defRPr/>
                </a:pPr>
                <a:r>
                  <a:rPr lang="zh-CN" altLang="en-US" sz="1350" kern="0" dirty="0">
                    <a:solidFill>
                      <a:srgbClr val="FFFF00"/>
                    </a:solidFill>
                  </a:rPr>
                  <a:t>微课</a:t>
                </a:r>
              </a:p>
            </p:txBody>
          </p:sp>
          <p:sp>
            <p:nvSpPr>
              <p:cNvPr id="46" name="Freeform 30"/>
              <p:cNvSpPr>
                <a:spLocks/>
              </p:cNvSpPr>
              <p:nvPr/>
            </p:nvSpPr>
            <p:spPr bwMode="auto">
              <a:xfrm>
                <a:off x="2423" y="1169"/>
                <a:ext cx="911" cy="293"/>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charset="0"/>
                    <a:ea typeface="华文细黑" pitchFamily="2" charset="-122"/>
                  </a:defRPr>
                </a:lvl1pPr>
                <a:lvl2pPr marL="742950" indent="-285750" eaLnBrk="0" hangingPunct="0">
                  <a:defRPr>
                    <a:solidFill>
                      <a:schemeClr val="tx1"/>
                    </a:solidFill>
                    <a:latin typeface="Arial" charset="0"/>
                    <a:ea typeface="华文细黑" pitchFamily="2" charset="-122"/>
                  </a:defRPr>
                </a:lvl2pPr>
                <a:lvl3pPr marL="1143000" indent="-228600" eaLnBrk="0" hangingPunct="0">
                  <a:defRPr>
                    <a:solidFill>
                      <a:schemeClr val="tx1"/>
                    </a:solidFill>
                    <a:latin typeface="Arial" charset="0"/>
                    <a:ea typeface="华文细黑" pitchFamily="2" charset="-122"/>
                  </a:defRPr>
                </a:lvl3pPr>
                <a:lvl4pPr marL="1600200" indent="-228600" eaLnBrk="0" hangingPunct="0">
                  <a:defRPr>
                    <a:solidFill>
                      <a:schemeClr val="tx1"/>
                    </a:solidFill>
                    <a:latin typeface="Arial" charset="0"/>
                    <a:ea typeface="华文细黑" pitchFamily="2" charset="-122"/>
                  </a:defRPr>
                </a:lvl4pPr>
                <a:lvl5pPr marL="2057400" indent="-228600" eaLnBrk="0" hangingPunct="0">
                  <a:defRPr>
                    <a:solidFill>
                      <a:schemeClr val="tx1"/>
                    </a:solidFill>
                    <a:latin typeface="Arial" charset="0"/>
                    <a:ea typeface="华文细黑" pitchFamily="2" charset="-122"/>
                  </a:defRPr>
                </a:lvl5pPr>
                <a:lvl6pPr marL="2514600" indent="-228600" eaLnBrk="0" fontAlgn="base" hangingPunct="0">
                  <a:spcBef>
                    <a:spcPct val="0"/>
                  </a:spcBef>
                  <a:spcAft>
                    <a:spcPct val="0"/>
                  </a:spcAft>
                  <a:defRPr>
                    <a:solidFill>
                      <a:schemeClr val="tx1"/>
                    </a:solidFill>
                    <a:latin typeface="Arial" charset="0"/>
                    <a:ea typeface="华文细黑" pitchFamily="2" charset="-122"/>
                  </a:defRPr>
                </a:lvl6pPr>
                <a:lvl7pPr marL="2971800" indent="-228600" eaLnBrk="0" fontAlgn="base" hangingPunct="0">
                  <a:spcBef>
                    <a:spcPct val="0"/>
                  </a:spcBef>
                  <a:spcAft>
                    <a:spcPct val="0"/>
                  </a:spcAft>
                  <a:defRPr>
                    <a:solidFill>
                      <a:schemeClr val="tx1"/>
                    </a:solidFill>
                    <a:latin typeface="Arial" charset="0"/>
                    <a:ea typeface="华文细黑" pitchFamily="2" charset="-122"/>
                  </a:defRPr>
                </a:lvl7pPr>
                <a:lvl8pPr marL="3429000" indent="-228600" eaLnBrk="0" fontAlgn="base" hangingPunct="0">
                  <a:spcBef>
                    <a:spcPct val="0"/>
                  </a:spcBef>
                  <a:spcAft>
                    <a:spcPct val="0"/>
                  </a:spcAft>
                  <a:defRPr>
                    <a:solidFill>
                      <a:schemeClr val="tx1"/>
                    </a:solidFill>
                    <a:latin typeface="Arial" charset="0"/>
                    <a:ea typeface="华文细黑" pitchFamily="2" charset="-122"/>
                  </a:defRPr>
                </a:lvl8pPr>
                <a:lvl9pPr marL="3886200" indent="-228600" eaLnBrk="0" fontAlgn="base" hangingPunct="0">
                  <a:spcBef>
                    <a:spcPct val="0"/>
                  </a:spcBef>
                  <a:spcAft>
                    <a:spcPct val="0"/>
                  </a:spcAft>
                  <a:defRPr>
                    <a:solidFill>
                      <a:schemeClr val="tx1"/>
                    </a:solidFill>
                    <a:latin typeface="Arial" charset="0"/>
                    <a:ea typeface="华文细黑" pitchFamily="2" charset="-122"/>
                  </a:defRPr>
                </a:lvl9pPr>
              </a:lstStyle>
              <a:p>
                <a:pPr defTabSz="685800" eaLnBrk="1" hangingPunct="1">
                  <a:defRPr/>
                </a:pPr>
                <a:endParaRPr lang="zh-CN" altLang="en-US" sz="1350" kern="0">
                  <a:solidFill>
                    <a:srgbClr val="000000"/>
                  </a:solidFill>
                  <a:ea typeface="微软雅黑" pitchFamily="34" charset="-122"/>
                </a:endParaRPr>
              </a:p>
            </p:txBody>
          </p:sp>
          <p:sp>
            <p:nvSpPr>
              <p:cNvPr id="47" name="Oval 31"/>
              <p:cNvSpPr>
                <a:spLocks noChangeArrowheads="1"/>
              </p:cNvSpPr>
              <p:nvPr/>
            </p:nvSpPr>
            <p:spPr bwMode="auto">
              <a:xfrm>
                <a:off x="2562" y="1184"/>
                <a:ext cx="228" cy="205"/>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grpSp>
          <p:nvGrpSpPr>
            <p:cNvPr id="23" name="Group 32"/>
            <p:cNvGrpSpPr>
              <a:grpSpLocks/>
            </p:cNvGrpSpPr>
            <p:nvPr/>
          </p:nvGrpSpPr>
          <p:grpSpPr bwMode="auto">
            <a:xfrm>
              <a:off x="5324127" y="3481090"/>
              <a:ext cx="1256949" cy="1245889"/>
              <a:chOff x="2335" y="1139"/>
              <a:chExt cx="1089" cy="1089"/>
            </a:xfrm>
          </p:grpSpPr>
          <p:sp>
            <p:nvSpPr>
              <p:cNvPr id="42" name="Oval 33"/>
              <p:cNvSpPr>
                <a:spLocks noChangeArrowheads="1"/>
              </p:cNvSpPr>
              <p:nvPr/>
            </p:nvSpPr>
            <p:spPr bwMode="auto">
              <a:xfrm>
                <a:off x="2335" y="1139"/>
                <a:ext cx="1089" cy="1089"/>
              </a:xfrm>
              <a:prstGeom prst="ellipse">
                <a:avLst/>
              </a:prstGeom>
              <a:gradFill rotWithShape="1">
                <a:gsLst>
                  <a:gs pos="0">
                    <a:srgbClr val="3399FF"/>
                  </a:gs>
                  <a:gs pos="100000">
                    <a:srgbClr val="0E58C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ctr" defTabSz="685800" eaLnBrk="1" fontAlgn="base" hangingPunct="1">
                  <a:lnSpc>
                    <a:spcPct val="100000"/>
                  </a:lnSpc>
                  <a:spcBef>
                    <a:spcPct val="0"/>
                  </a:spcBef>
                  <a:buClrTx/>
                  <a:buSzTx/>
                  <a:buNone/>
                  <a:defRPr/>
                </a:pPr>
                <a:r>
                  <a:rPr lang="zh-CN" altLang="en-US" sz="1350" kern="0" dirty="0">
                    <a:solidFill>
                      <a:srgbClr val="FFFFFF"/>
                    </a:solidFill>
                  </a:rPr>
                  <a:t>微信</a:t>
                </a:r>
                <a:endParaRPr lang="en-US" altLang="zh-CN" sz="1350" kern="0" dirty="0">
                  <a:solidFill>
                    <a:srgbClr val="FFFFFF"/>
                  </a:solidFill>
                </a:endParaRPr>
              </a:p>
              <a:p>
                <a:pPr algn="ctr" defTabSz="685800" eaLnBrk="1" fontAlgn="base" hangingPunct="1">
                  <a:lnSpc>
                    <a:spcPct val="100000"/>
                  </a:lnSpc>
                  <a:spcBef>
                    <a:spcPct val="0"/>
                  </a:spcBef>
                  <a:buClrTx/>
                  <a:buSzTx/>
                  <a:buNone/>
                  <a:defRPr/>
                </a:pPr>
                <a:r>
                  <a:rPr lang="zh-CN" altLang="en-US" sz="1350" kern="0" dirty="0">
                    <a:solidFill>
                      <a:srgbClr val="FFFFFF"/>
                    </a:solidFill>
                  </a:rPr>
                  <a:t>资源</a:t>
                </a:r>
              </a:p>
            </p:txBody>
          </p:sp>
          <p:sp>
            <p:nvSpPr>
              <p:cNvPr id="43" name="Freeform 34"/>
              <p:cNvSpPr>
                <a:spLocks/>
              </p:cNvSpPr>
              <p:nvPr/>
            </p:nvSpPr>
            <p:spPr bwMode="auto">
              <a:xfrm>
                <a:off x="2426" y="1169"/>
                <a:ext cx="908" cy="293"/>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charset="0"/>
                    <a:ea typeface="华文细黑" pitchFamily="2" charset="-122"/>
                  </a:defRPr>
                </a:lvl1pPr>
                <a:lvl2pPr marL="742950" indent="-285750" eaLnBrk="0" hangingPunct="0">
                  <a:defRPr>
                    <a:solidFill>
                      <a:schemeClr val="tx1"/>
                    </a:solidFill>
                    <a:latin typeface="Arial" charset="0"/>
                    <a:ea typeface="华文细黑" pitchFamily="2" charset="-122"/>
                  </a:defRPr>
                </a:lvl2pPr>
                <a:lvl3pPr marL="1143000" indent="-228600" eaLnBrk="0" hangingPunct="0">
                  <a:defRPr>
                    <a:solidFill>
                      <a:schemeClr val="tx1"/>
                    </a:solidFill>
                    <a:latin typeface="Arial" charset="0"/>
                    <a:ea typeface="华文细黑" pitchFamily="2" charset="-122"/>
                  </a:defRPr>
                </a:lvl3pPr>
                <a:lvl4pPr marL="1600200" indent="-228600" eaLnBrk="0" hangingPunct="0">
                  <a:defRPr>
                    <a:solidFill>
                      <a:schemeClr val="tx1"/>
                    </a:solidFill>
                    <a:latin typeface="Arial" charset="0"/>
                    <a:ea typeface="华文细黑" pitchFamily="2" charset="-122"/>
                  </a:defRPr>
                </a:lvl4pPr>
                <a:lvl5pPr marL="2057400" indent="-228600" eaLnBrk="0" hangingPunct="0">
                  <a:defRPr>
                    <a:solidFill>
                      <a:schemeClr val="tx1"/>
                    </a:solidFill>
                    <a:latin typeface="Arial" charset="0"/>
                    <a:ea typeface="华文细黑" pitchFamily="2" charset="-122"/>
                  </a:defRPr>
                </a:lvl5pPr>
                <a:lvl6pPr marL="2514600" indent="-228600" eaLnBrk="0" fontAlgn="base" hangingPunct="0">
                  <a:spcBef>
                    <a:spcPct val="0"/>
                  </a:spcBef>
                  <a:spcAft>
                    <a:spcPct val="0"/>
                  </a:spcAft>
                  <a:defRPr>
                    <a:solidFill>
                      <a:schemeClr val="tx1"/>
                    </a:solidFill>
                    <a:latin typeface="Arial" charset="0"/>
                    <a:ea typeface="华文细黑" pitchFamily="2" charset="-122"/>
                  </a:defRPr>
                </a:lvl6pPr>
                <a:lvl7pPr marL="2971800" indent="-228600" eaLnBrk="0" fontAlgn="base" hangingPunct="0">
                  <a:spcBef>
                    <a:spcPct val="0"/>
                  </a:spcBef>
                  <a:spcAft>
                    <a:spcPct val="0"/>
                  </a:spcAft>
                  <a:defRPr>
                    <a:solidFill>
                      <a:schemeClr val="tx1"/>
                    </a:solidFill>
                    <a:latin typeface="Arial" charset="0"/>
                    <a:ea typeface="华文细黑" pitchFamily="2" charset="-122"/>
                  </a:defRPr>
                </a:lvl7pPr>
                <a:lvl8pPr marL="3429000" indent="-228600" eaLnBrk="0" fontAlgn="base" hangingPunct="0">
                  <a:spcBef>
                    <a:spcPct val="0"/>
                  </a:spcBef>
                  <a:spcAft>
                    <a:spcPct val="0"/>
                  </a:spcAft>
                  <a:defRPr>
                    <a:solidFill>
                      <a:schemeClr val="tx1"/>
                    </a:solidFill>
                    <a:latin typeface="Arial" charset="0"/>
                    <a:ea typeface="华文细黑" pitchFamily="2" charset="-122"/>
                  </a:defRPr>
                </a:lvl8pPr>
                <a:lvl9pPr marL="3886200" indent="-228600" eaLnBrk="0" fontAlgn="base" hangingPunct="0">
                  <a:spcBef>
                    <a:spcPct val="0"/>
                  </a:spcBef>
                  <a:spcAft>
                    <a:spcPct val="0"/>
                  </a:spcAft>
                  <a:defRPr>
                    <a:solidFill>
                      <a:schemeClr val="tx1"/>
                    </a:solidFill>
                    <a:latin typeface="Arial" charset="0"/>
                    <a:ea typeface="华文细黑" pitchFamily="2" charset="-122"/>
                  </a:defRPr>
                </a:lvl9pPr>
              </a:lstStyle>
              <a:p>
                <a:pPr defTabSz="685800" eaLnBrk="1" hangingPunct="1">
                  <a:defRPr/>
                </a:pPr>
                <a:endParaRPr lang="zh-CN" altLang="en-US" sz="1350" kern="0">
                  <a:solidFill>
                    <a:srgbClr val="000000"/>
                  </a:solidFill>
                  <a:ea typeface="微软雅黑" pitchFamily="34" charset="-122"/>
                </a:endParaRPr>
              </a:p>
            </p:txBody>
          </p:sp>
          <p:sp>
            <p:nvSpPr>
              <p:cNvPr id="44" name="Oval 35"/>
              <p:cNvSpPr>
                <a:spLocks noChangeArrowheads="1"/>
              </p:cNvSpPr>
              <p:nvPr/>
            </p:nvSpPr>
            <p:spPr bwMode="auto">
              <a:xfrm>
                <a:off x="2562" y="1184"/>
                <a:ext cx="228" cy="205"/>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grpSp>
          <p:nvGrpSpPr>
            <p:cNvPr id="24" name="Group 36"/>
            <p:cNvGrpSpPr>
              <a:grpSpLocks/>
            </p:cNvGrpSpPr>
            <p:nvPr/>
          </p:nvGrpSpPr>
          <p:grpSpPr bwMode="auto">
            <a:xfrm>
              <a:off x="2817019" y="1033275"/>
              <a:ext cx="856943" cy="836662"/>
              <a:chOff x="2335" y="1139"/>
              <a:chExt cx="1089" cy="1089"/>
            </a:xfrm>
          </p:grpSpPr>
          <p:sp>
            <p:nvSpPr>
              <p:cNvPr id="39" name="Oval 37"/>
              <p:cNvSpPr>
                <a:spLocks noChangeArrowheads="1"/>
              </p:cNvSpPr>
              <p:nvPr/>
            </p:nvSpPr>
            <p:spPr bwMode="auto">
              <a:xfrm>
                <a:off x="2335" y="1139"/>
                <a:ext cx="1089" cy="1089"/>
              </a:xfrm>
              <a:prstGeom prst="ellipse">
                <a:avLst/>
              </a:prstGeom>
              <a:gradFill rotWithShape="1">
                <a:gsLst>
                  <a:gs pos="0">
                    <a:srgbClr val="3399FF"/>
                  </a:gs>
                  <a:gs pos="100000">
                    <a:srgbClr val="0E58C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ctr" defTabSz="685800" eaLnBrk="1" fontAlgn="base" hangingPunct="1">
                  <a:lnSpc>
                    <a:spcPct val="100000"/>
                  </a:lnSpc>
                  <a:spcBef>
                    <a:spcPct val="0"/>
                  </a:spcBef>
                  <a:buClrTx/>
                  <a:buSzTx/>
                  <a:buNone/>
                  <a:defRPr/>
                </a:pPr>
                <a:r>
                  <a:rPr lang="zh-CN" altLang="en-US" sz="1050" kern="0" dirty="0">
                    <a:solidFill>
                      <a:srgbClr val="FFFFFF"/>
                    </a:solidFill>
                  </a:rPr>
                  <a:t>院校</a:t>
                </a:r>
                <a:endParaRPr lang="en-US" altLang="zh-CN" sz="1050" kern="0" dirty="0">
                  <a:solidFill>
                    <a:srgbClr val="FFFFFF"/>
                  </a:solidFill>
                </a:endParaRPr>
              </a:p>
              <a:p>
                <a:pPr algn="ctr" defTabSz="685800" eaLnBrk="1" fontAlgn="base" hangingPunct="1">
                  <a:lnSpc>
                    <a:spcPct val="100000"/>
                  </a:lnSpc>
                  <a:spcBef>
                    <a:spcPct val="0"/>
                  </a:spcBef>
                  <a:buClrTx/>
                  <a:buSzTx/>
                  <a:buNone/>
                  <a:defRPr/>
                </a:pPr>
                <a:r>
                  <a:rPr lang="zh-CN" altLang="en-US" sz="1050" kern="0" dirty="0">
                    <a:solidFill>
                      <a:srgbClr val="FFFFFF"/>
                    </a:solidFill>
                  </a:rPr>
                  <a:t>之窗</a:t>
                </a:r>
              </a:p>
            </p:txBody>
          </p:sp>
          <p:sp>
            <p:nvSpPr>
              <p:cNvPr id="40" name="Freeform 38"/>
              <p:cNvSpPr>
                <a:spLocks/>
              </p:cNvSpPr>
              <p:nvPr/>
            </p:nvSpPr>
            <p:spPr bwMode="auto">
              <a:xfrm>
                <a:off x="2427" y="1168"/>
                <a:ext cx="908" cy="296"/>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charset="0"/>
                    <a:ea typeface="华文细黑" pitchFamily="2" charset="-122"/>
                  </a:defRPr>
                </a:lvl1pPr>
                <a:lvl2pPr marL="742950" indent="-285750" eaLnBrk="0" hangingPunct="0">
                  <a:defRPr>
                    <a:solidFill>
                      <a:schemeClr val="tx1"/>
                    </a:solidFill>
                    <a:latin typeface="Arial" charset="0"/>
                    <a:ea typeface="华文细黑" pitchFamily="2" charset="-122"/>
                  </a:defRPr>
                </a:lvl2pPr>
                <a:lvl3pPr marL="1143000" indent="-228600" eaLnBrk="0" hangingPunct="0">
                  <a:defRPr>
                    <a:solidFill>
                      <a:schemeClr val="tx1"/>
                    </a:solidFill>
                    <a:latin typeface="Arial" charset="0"/>
                    <a:ea typeface="华文细黑" pitchFamily="2" charset="-122"/>
                  </a:defRPr>
                </a:lvl3pPr>
                <a:lvl4pPr marL="1600200" indent="-228600" eaLnBrk="0" hangingPunct="0">
                  <a:defRPr>
                    <a:solidFill>
                      <a:schemeClr val="tx1"/>
                    </a:solidFill>
                    <a:latin typeface="Arial" charset="0"/>
                    <a:ea typeface="华文细黑" pitchFamily="2" charset="-122"/>
                  </a:defRPr>
                </a:lvl4pPr>
                <a:lvl5pPr marL="2057400" indent="-228600" eaLnBrk="0" hangingPunct="0">
                  <a:defRPr>
                    <a:solidFill>
                      <a:schemeClr val="tx1"/>
                    </a:solidFill>
                    <a:latin typeface="Arial" charset="0"/>
                    <a:ea typeface="华文细黑" pitchFamily="2" charset="-122"/>
                  </a:defRPr>
                </a:lvl5pPr>
                <a:lvl6pPr marL="2514600" indent="-228600" eaLnBrk="0" fontAlgn="base" hangingPunct="0">
                  <a:spcBef>
                    <a:spcPct val="0"/>
                  </a:spcBef>
                  <a:spcAft>
                    <a:spcPct val="0"/>
                  </a:spcAft>
                  <a:defRPr>
                    <a:solidFill>
                      <a:schemeClr val="tx1"/>
                    </a:solidFill>
                    <a:latin typeface="Arial" charset="0"/>
                    <a:ea typeface="华文细黑" pitchFamily="2" charset="-122"/>
                  </a:defRPr>
                </a:lvl6pPr>
                <a:lvl7pPr marL="2971800" indent="-228600" eaLnBrk="0" fontAlgn="base" hangingPunct="0">
                  <a:spcBef>
                    <a:spcPct val="0"/>
                  </a:spcBef>
                  <a:spcAft>
                    <a:spcPct val="0"/>
                  </a:spcAft>
                  <a:defRPr>
                    <a:solidFill>
                      <a:schemeClr val="tx1"/>
                    </a:solidFill>
                    <a:latin typeface="Arial" charset="0"/>
                    <a:ea typeface="华文细黑" pitchFamily="2" charset="-122"/>
                  </a:defRPr>
                </a:lvl7pPr>
                <a:lvl8pPr marL="3429000" indent="-228600" eaLnBrk="0" fontAlgn="base" hangingPunct="0">
                  <a:spcBef>
                    <a:spcPct val="0"/>
                  </a:spcBef>
                  <a:spcAft>
                    <a:spcPct val="0"/>
                  </a:spcAft>
                  <a:defRPr>
                    <a:solidFill>
                      <a:schemeClr val="tx1"/>
                    </a:solidFill>
                    <a:latin typeface="Arial" charset="0"/>
                    <a:ea typeface="华文细黑" pitchFamily="2" charset="-122"/>
                  </a:defRPr>
                </a:lvl8pPr>
                <a:lvl9pPr marL="3886200" indent="-228600" eaLnBrk="0" fontAlgn="base" hangingPunct="0">
                  <a:spcBef>
                    <a:spcPct val="0"/>
                  </a:spcBef>
                  <a:spcAft>
                    <a:spcPct val="0"/>
                  </a:spcAft>
                  <a:defRPr>
                    <a:solidFill>
                      <a:schemeClr val="tx1"/>
                    </a:solidFill>
                    <a:latin typeface="Arial" charset="0"/>
                    <a:ea typeface="华文细黑" pitchFamily="2" charset="-122"/>
                  </a:defRPr>
                </a:lvl9pPr>
              </a:lstStyle>
              <a:p>
                <a:pPr defTabSz="685800" eaLnBrk="1" hangingPunct="1">
                  <a:defRPr/>
                </a:pPr>
                <a:endParaRPr lang="zh-CN" altLang="en-US" sz="1350" kern="0">
                  <a:solidFill>
                    <a:srgbClr val="000000"/>
                  </a:solidFill>
                  <a:ea typeface="微软雅黑" pitchFamily="34" charset="-122"/>
                </a:endParaRPr>
              </a:p>
            </p:txBody>
          </p:sp>
          <p:sp>
            <p:nvSpPr>
              <p:cNvPr id="41" name="Oval 39"/>
              <p:cNvSpPr>
                <a:spLocks noChangeArrowheads="1"/>
              </p:cNvSpPr>
              <p:nvPr/>
            </p:nvSpPr>
            <p:spPr bwMode="auto">
              <a:xfrm>
                <a:off x="2562" y="1184"/>
                <a:ext cx="228" cy="205"/>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grpSp>
          <p:nvGrpSpPr>
            <p:cNvPr id="25" name="Group 40"/>
            <p:cNvGrpSpPr>
              <a:grpSpLocks/>
            </p:cNvGrpSpPr>
            <p:nvPr/>
          </p:nvGrpSpPr>
          <p:grpSpPr bwMode="auto">
            <a:xfrm>
              <a:off x="4103444" y="961267"/>
              <a:ext cx="856943" cy="836662"/>
              <a:chOff x="2335" y="1139"/>
              <a:chExt cx="1089" cy="1089"/>
            </a:xfrm>
          </p:grpSpPr>
          <p:sp>
            <p:nvSpPr>
              <p:cNvPr id="36" name="Oval 41"/>
              <p:cNvSpPr>
                <a:spLocks noChangeArrowheads="1"/>
              </p:cNvSpPr>
              <p:nvPr/>
            </p:nvSpPr>
            <p:spPr bwMode="auto">
              <a:xfrm>
                <a:off x="2335" y="1139"/>
                <a:ext cx="1089" cy="1089"/>
              </a:xfrm>
              <a:prstGeom prst="ellipse">
                <a:avLst/>
              </a:prstGeom>
              <a:gradFill rotWithShape="1">
                <a:gsLst>
                  <a:gs pos="0">
                    <a:srgbClr val="3399FF"/>
                  </a:gs>
                  <a:gs pos="100000">
                    <a:srgbClr val="0E58C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ctr" defTabSz="685800" eaLnBrk="1" fontAlgn="base" hangingPunct="1">
                  <a:lnSpc>
                    <a:spcPct val="100000"/>
                  </a:lnSpc>
                  <a:spcBef>
                    <a:spcPct val="0"/>
                  </a:spcBef>
                  <a:buClrTx/>
                  <a:buSzTx/>
                  <a:buNone/>
                  <a:defRPr/>
                </a:pPr>
                <a:r>
                  <a:rPr lang="zh-CN" altLang="en-US" sz="1050" kern="0" dirty="0">
                    <a:solidFill>
                      <a:srgbClr val="FFFFFF"/>
                    </a:solidFill>
                  </a:rPr>
                  <a:t>职教</a:t>
                </a:r>
                <a:endParaRPr lang="en-US" altLang="zh-CN" sz="1050" kern="0" dirty="0">
                  <a:solidFill>
                    <a:srgbClr val="FFFFFF"/>
                  </a:solidFill>
                </a:endParaRPr>
              </a:p>
              <a:p>
                <a:pPr algn="ctr" defTabSz="685800" eaLnBrk="1" fontAlgn="base" hangingPunct="1">
                  <a:lnSpc>
                    <a:spcPct val="100000"/>
                  </a:lnSpc>
                  <a:spcBef>
                    <a:spcPct val="0"/>
                  </a:spcBef>
                  <a:buClrTx/>
                  <a:buSzTx/>
                  <a:buNone/>
                  <a:defRPr/>
                </a:pPr>
                <a:r>
                  <a:rPr lang="zh-CN" altLang="en-US" sz="1050" kern="0" dirty="0">
                    <a:solidFill>
                      <a:srgbClr val="FFFFFF"/>
                    </a:solidFill>
                  </a:rPr>
                  <a:t>咨询</a:t>
                </a:r>
              </a:p>
            </p:txBody>
          </p:sp>
          <p:sp>
            <p:nvSpPr>
              <p:cNvPr id="37" name="Freeform 42"/>
              <p:cNvSpPr>
                <a:spLocks/>
              </p:cNvSpPr>
              <p:nvPr/>
            </p:nvSpPr>
            <p:spPr bwMode="auto">
              <a:xfrm>
                <a:off x="2424" y="1168"/>
                <a:ext cx="913" cy="296"/>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charset="0"/>
                    <a:ea typeface="华文细黑" pitchFamily="2" charset="-122"/>
                  </a:defRPr>
                </a:lvl1pPr>
                <a:lvl2pPr marL="742950" indent="-285750" eaLnBrk="0" hangingPunct="0">
                  <a:defRPr>
                    <a:solidFill>
                      <a:schemeClr val="tx1"/>
                    </a:solidFill>
                    <a:latin typeface="Arial" charset="0"/>
                    <a:ea typeface="华文细黑" pitchFamily="2" charset="-122"/>
                  </a:defRPr>
                </a:lvl2pPr>
                <a:lvl3pPr marL="1143000" indent="-228600" eaLnBrk="0" hangingPunct="0">
                  <a:defRPr>
                    <a:solidFill>
                      <a:schemeClr val="tx1"/>
                    </a:solidFill>
                    <a:latin typeface="Arial" charset="0"/>
                    <a:ea typeface="华文细黑" pitchFamily="2" charset="-122"/>
                  </a:defRPr>
                </a:lvl3pPr>
                <a:lvl4pPr marL="1600200" indent="-228600" eaLnBrk="0" hangingPunct="0">
                  <a:defRPr>
                    <a:solidFill>
                      <a:schemeClr val="tx1"/>
                    </a:solidFill>
                    <a:latin typeface="Arial" charset="0"/>
                    <a:ea typeface="华文细黑" pitchFamily="2" charset="-122"/>
                  </a:defRPr>
                </a:lvl4pPr>
                <a:lvl5pPr marL="2057400" indent="-228600" eaLnBrk="0" hangingPunct="0">
                  <a:defRPr>
                    <a:solidFill>
                      <a:schemeClr val="tx1"/>
                    </a:solidFill>
                    <a:latin typeface="Arial" charset="0"/>
                    <a:ea typeface="华文细黑" pitchFamily="2" charset="-122"/>
                  </a:defRPr>
                </a:lvl5pPr>
                <a:lvl6pPr marL="2514600" indent="-228600" eaLnBrk="0" fontAlgn="base" hangingPunct="0">
                  <a:spcBef>
                    <a:spcPct val="0"/>
                  </a:spcBef>
                  <a:spcAft>
                    <a:spcPct val="0"/>
                  </a:spcAft>
                  <a:defRPr>
                    <a:solidFill>
                      <a:schemeClr val="tx1"/>
                    </a:solidFill>
                    <a:latin typeface="Arial" charset="0"/>
                    <a:ea typeface="华文细黑" pitchFamily="2" charset="-122"/>
                  </a:defRPr>
                </a:lvl6pPr>
                <a:lvl7pPr marL="2971800" indent="-228600" eaLnBrk="0" fontAlgn="base" hangingPunct="0">
                  <a:spcBef>
                    <a:spcPct val="0"/>
                  </a:spcBef>
                  <a:spcAft>
                    <a:spcPct val="0"/>
                  </a:spcAft>
                  <a:defRPr>
                    <a:solidFill>
                      <a:schemeClr val="tx1"/>
                    </a:solidFill>
                    <a:latin typeface="Arial" charset="0"/>
                    <a:ea typeface="华文细黑" pitchFamily="2" charset="-122"/>
                  </a:defRPr>
                </a:lvl7pPr>
                <a:lvl8pPr marL="3429000" indent="-228600" eaLnBrk="0" fontAlgn="base" hangingPunct="0">
                  <a:spcBef>
                    <a:spcPct val="0"/>
                  </a:spcBef>
                  <a:spcAft>
                    <a:spcPct val="0"/>
                  </a:spcAft>
                  <a:defRPr>
                    <a:solidFill>
                      <a:schemeClr val="tx1"/>
                    </a:solidFill>
                    <a:latin typeface="Arial" charset="0"/>
                    <a:ea typeface="华文细黑" pitchFamily="2" charset="-122"/>
                  </a:defRPr>
                </a:lvl8pPr>
                <a:lvl9pPr marL="3886200" indent="-228600" eaLnBrk="0" fontAlgn="base" hangingPunct="0">
                  <a:spcBef>
                    <a:spcPct val="0"/>
                  </a:spcBef>
                  <a:spcAft>
                    <a:spcPct val="0"/>
                  </a:spcAft>
                  <a:defRPr>
                    <a:solidFill>
                      <a:schemeClr val="tx1"/>
                    </a:solidFill>
                    <a:latin typeface="Arial" charset="0"/>
                    <a:ea typeface="华文细黑" pitchFamily="2" charset="-122"/>
                  </a:defRPr>
                </a:lvl9pPr>
              </a:lstStyle>
              <a:p>
                <a:pPr defTabSz="685800" eaLnBrk="1" hangingPunct="1">
                  <a:defRPr/>
                </a:pPr>
                <a:endParaRPr lang="zh-CN" altLang="en-US" sz="1350" kern="0">
                  <a:solidFill>
                    <a:srgbClr val="000000"/>
                  </a:solidFill>
                  <a:ea typeface="微软雅黑" pitchFamily="34" charset="-122"/>
                </a:endParaRPr>
              </a:p>
            </p:txBody>
          </p:sp>
          <p:sp>
            <p:nvSpPr>
              <p:cNvPr id="38" name="Oval 43"/>
              <p:cNvSpPr>
                <a:spLocks noChangeArrowheads="1"/>
              </p:cNvSpPr>
              <p:nvPr/>
            </p:nvSpPr>
            <p:spPr bwMode="auto">
              <a:xfrm>
                <a:off x="2562" y="1184"/>
                <a:ext cx="228" cy="205"/>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sp>
          <p:nvSpPr>
            <p:cNvPr id="26" name="Oval 6"/>
            <p:cNvSpPr>
              <a:spLocks noChangeArrowheads="1"/>
            </p:cNvSpPr>
            <p:nvPr/>
          </p:nvSpPr>
          <p:spPr bwMode="auto">
            <a:xfrm>
              <a:off x="5916526" y="2832361"/>
              <a:ext cx="1377342" cy="795590"/>
            </a:xfrm>
            <a:prstGeom prst="ellipse">
              <a:avLst/>
            </a:prstGeom>
            <a:gradFill rotWithShape="1">
              <a:gsLst>
                <a:gs pos="0">
                  <a:srgbClr val="000000">
                    <a:alpha val="75000"/>
                  </a:srgbClr>
                </a:gs>
                <a:gs pos="100000">
                  <a:srgbClr val="FFFFF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nvGrpSpPr>
            <p:cNvPr id="27" name="Group 24"/>
            <p:cNvGrpSpPr>
              <a:grpSpLocks/>
            </p:cNvGrpSpPr>
            <p:nvPr/>
          </p:nvGrpSpPr>
          <p:grpSpPr bwMode="auto">
            <a:xfrm>
              <a:off x="6027150" y="2211710"/>
              <a:ext cx="1131165" cy="1104394"/>
              <a:chOff x="2336" y="1140"/>
              <a:chExt cx="1089" cy="1089"/>
            </a:xfrm>
          </p:grpSpPr>
          <p:sp>
            <p:nvSpPr>
              <p:cNvPr id="33" name="Oval 25"/>
              <p:cNvSpPr>
                <a:spLocks noChangeArrowheads="1"/>
              </p:cNvSpPr>
              <p:nvPr/>
            </p:nvSpPr>
            <p:spPr bwMode="auto">
              <a:xfrm>
                <a:off x="2336" y="1140"/>
                <a:ext cx="1089" cy="1089"/>
              </a:xfrm>
              <a:prstGeom prst="ellipse">
                <a:avLst/>
              </a:prstGeom>
              <a:gradFill rotWithShape="1">
                <a:gsLst>
                  <a:gs pos="0">
                    <a:srgbClr val="3399FF"/>
                  </a:gs>
                  <a:gs pos="100000">
                    <a:srgbClr val="0E58C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ctr" defTabSz="685800" eaLnBrk="1" fontAlgn="base" hangingPunct="1">
                  <a:lnSpc>
                    <a:spcPct val="100000"/>
                  </a:lnSpc>
                  <a:spcBef>
                    <a:spcPct val="0"/>
                  </a:spcBef>
                  <a:buClrTx/>
                  <a:buSzTx/>
                  <a:buNone/>
                  <a:defRPr/>
                </a:pPr>
                <a:r>
                  <a:rPr lang="zh-CN" altLang="en-US" sz="1200" kern="0" dirty="0">
                    <a:solidFill>
                      <a:srgbClr val="FFFFFF"/>
                    </a:solidFill>
                  </a:rPr>
                  <a:t>微信</a:t>
                </a:r>
                <a:endParaRPr lang="en-US" altLang="zh-CN" sz="1200" kern="0" dirty="0">
                  <a:solidFill>
                    <a:srgbClr val="FFFFFF"/>
                  </a:solidFill>
                </a:endParaRPr>
              </a:p>
              <a:p>
                <a:pPr algn="ctr" defTabSz="685800" eaLnBrk="1" fontAlgn="base" hangingPunct="1">
                  <a:lnSpc>
                    <a:spcPct val="100000"/>
                  </a:lnSpc>
                  <a:spcBef>
                    <a:spcPct val="0"/>
                  </a:spcBef>
                  <a:buClrTx/>
                  <a:buSzTx/>
                  <a:buNone/>
                  <a:defRPr/>
                </a:pPr>
                <a:r>
                  <a:rPr lang="zh-CN" altLang="en-US" sz="1200" kern="0" dirty="0">
                    <a:solidFill>
                      <a:srgbClr val="FFFFFF"/>
                    </a:solidFill>
                  </a:rPr>
                  <a:t>学生</a:t>
                </a:r>
                <a:endParaRPr lang="en-US" altLang="zh-CN" sz="1200" kern="0" dirty="0">
                  <a:solidFill>
                    <a:srgbClr val="FFFFFF"/>
                  </a:solidFill>
                </a:endParaRPr>
              </a:p>
            </p:txBody>
          </p:sp>
          <p:sp>
            <p:nvSpPr>
              <p:cNvPr id="34" name="Freeform 26"/>
              <p:cNvSpPr>
                <a:spLocks/>
              </p:cNvSpPr>
              <p:nvPr/>
            </p:nvSpPr>
            <p:spPr bwMode="auto">
              <a:xfrm>
                <a:off x="2426" y="1169"/>
                <a:ext cx="908" cy="296"/>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charset="0"/>
                    <a:ea typeface="华文细黑" pitchFamily="2" charset="-122"/>
                  </a:defRPr>
                </a:lvl1pPr>
                <a:lvl2pPr marL="742950" indent="-285750" eaLnBrk="0" hangingPunct="0">
                  <a:defRPr>
                    <a:solidFill>
                      <a:schemeClr val="tx1"/>
                    </a:solidFill>
                    <a:latin typeface="Arial" charset="0"/>
                    <a:ea typeface="华文细黑" pitchFamily="2" charset="-122"/>
                  </a:defRPr>
                </a:lvl2pPr>
                <a:lvl3pPr marL="1143000" indent="-228600" eaLnBrk="0" hangingPunct="0">
                  <a:defRPr>
                    <a:solidFill>
                      <a:schemeClr val="tx1"/>
                    </a:solidFill>
                    <a:latin typeface="Arial" charset="0"/>
                    <a:ea typeface="华文细黑" pitchFamily="2" charset="-122"/>
                  </a:defRPr>
                </a:lvl3pPr>
                <a:lvl4pPr marL="1600200" indent="-228600" eaLnBrk="0" hangingPunct="0">
                  <a:defRPr>
                    <a:solidFill>
                      <a:schemeClr val="tx1"/>
                    </a:solidFill>
                    <a:latin typeface="Arial" charset="0"/>
                    <a:ea typeface="华文细黑" pitchFamily="2" charset="-122"/>
                  </a:defRPr>
                </a:lvl4pPr>
                <a:lvl5pPr marL="2057400" indent="-228600" eaLnBrk="0" hangingPunct="0">
                  <a:defRPr>
                    <a:solidFill>
                      <a:schemeClr val="tx1"/>
                    </a:solidFill>
                    <a:latin typeface="Arial" charset="0"/>
                    <a:ea typeface="华文细黑" pitchFamily="2" charset="-122"/>
                  </a:defRPr>
                </a:lvl5pPr>
                <a:lvl6pPr marL="2514600" indent="-228600" eaLnBrk="0" fontAlgn="base" hangingPunct="0">
                  <a:spcBef>
                    <a:spcPct val="0"/>
                  </a:spcBef>
                  <a:spcAft>
                    <a:spcPct val="0"/>
                  </a:spcAft>
                  <a:defRPr>
                    <a:solidFill>
                      <a:schemeClr val="tx1"/>
                    </a:solidFill>
                    <a:latin typeface="Arial" charset="0"/>
                    <a:ea typeface="华文细黑" pitchFamily="2" charset="-122"/>
                  </a:defRPr>
                </a:lvl6pPr>
                <a:lvl7pPr marL="2971800" indent="-228600" eaLnBrk="0" fontAlgn="base" hangingPunct="0">
                  <a:spcBef>
                    <a:spcPct val="0"/>
                  </a:spcBef>
                  <a:spcAft>
                    <a:spcPct val="0"/>
                  </a:spcAft>
                  <a:defRPr>
                    <a:solidFill>
                      <a:schemeClr val="tx1"/>
                    </a:solidFill>
                    <a:latin typeface="Arial" charset="0"/>
                    <a:ea typeface="华文细黑" pitchFamily="2" charset="-122"/>
                  </a:defRPr>
                </a:lvl7pPr>
                <a:lvl8pPr marL="3429000" indent="-228600" eaLnBrk="0" fontAlgn="base" hangingPunct="0">
                  <a:spcBef>
                    <a:spcPct val="0"/>
                  </a:spcBef>
                  <a:spcAft>
                    <a:spcPct val="0"/>
                  </a:spcAft>
                  <a:defRPr>
                    <a:solidFill>
                      <a:schemeClr val="tx1"/>
                    </a:solidFill>
                    <a:latin typeface="Arial" charset="0"/>
                    <a:ea typeface="华文细黑" pitchFamily="2" charset="-122"/>
                  </a:defRPr>
                </a:lvl8pPr>
                <a:lvl9pPr marL="3886200" indent="-228600" eaLnBrk="0" fontAlgn="base" hangingPunct="0">
                  <a:spcBef>
                    <a:spcPct val="0"/>
                  </a:spcBef>
                  <a:spcAft>
                    <a:spcPct val="0"/>
                  </a:spcAft>
                  <a:defRPr>
                    <a:solidFill>
                      <a:schemeClr val="tx1"/>
                    </a:solidFill>
                    <a:latin typeface="Arial" charset="0"/>
                    <a:ea typeface="华文细黑" pitchFamily="2" charset="-122"/>
                  </a:defRPr>
                </a:lvl9pPr>
              </a:lstStyle>
              <a:p>
                <a:pPr defTabSz="685800" eaLnBrk="1" hangingPunct="1">
                  <a:defRPr/>
                </a:pPr>
                <a:endParaRPr lang="zh-CN" altLang="en-US" sz="1350" kern="0">
                  <a:solidFill>
                    <a:srgbClr val="000000"/>
                  </a:solidFill>
                  <a:ea typeface="微软雅黑" pitchFamily="34" charset="-122"/>
                </a:endParaRPr>
              </a:p>
            </p:txBody>
          </p:sp>
          <p:sp>
            <p:nvSpPr>
              <p:cNvPr id="35" name="Oval 27"/>
              <p:cNvSpPr>
                <a:spLocks noChangeArrowheads="1"/>
              </p:cNvSpPr>
              <p:nvPr/>
            </p:nvSpPr>
            <p:spPr bwMode="auto">
              <a:xfrm>
                <a:off x="2562" y="1184"/>
                <a:ext cx="228" cy="205"/>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sp>
          <p:nvSpPr>
            <p:cNvPr id="28" name="Oval 3"/>
            <p:cNvSpPr>
              <a:spLocks noChangeArrowheads="1"/>
            </p:cNvSpPr>
            <p:nvPr/>
          </p:nvSpPr>
          <p:spPr bwMode="auto">
            <a:xfrm>
              <a:off x="1337520" y="3627951"/>
              <a:ext cx="1377342" cy="795590"/>
            </a:xfrm>
            <a:prstGeom prst="ellipse">
              <a:avLst/>
            </a:prstGeom>
            <a:gradFill rotWithShape="1">
              <a:gsLst>
                <a:gs pos="0">
                  <a:srgbClr val="000000">
                    <a:alpha val="75000"/>
                  </a:srgbClr>
                </a:gs>
                <a:gs pos="100000">
                  <a:srgbClr val="FFFFF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nvGrpSpPr>
            <p:cNvPr id="29" name="Group 16"/>
            <p:cNvGrpSpPr>
              <a:grpSpLocks/>
            </p:cNvGrpSpPr>
            <p:nvPr/>
          </p:nvGrpSpPr>
          <p:grpSpPr bwMode="auto">
            <a:xfrm>
              <a:off x="1479305" y="3007300"/>
              <a:ext cx="1131165" cy="1104394"/>
              <a:chOff x="2335" y="1139"/>
              <a:chExt cx="1089" cy="1089"/>
            </a:xfrm>
          </p:grpSpPr>
          <p:sp>
            <p:nvSpPr>
              <p:cNvPr id="30" name="Oval 17"/>
              <p:cNvSpPr>
                <a:spLocks noChangeArrowheads="1"/>
              </p:cNvSpPr>
              <p:nvPr/>
            </p:nvSpPr>
            <p:spPr bwMode="auto">
              <a:xfrm>
                <a:off x="2335" y="1139"/>
                <a:ext cx="1089" cy="1089"/>
              </a:xfrm>
              <a:prstGeom prst="ellipse">
                <a:avLst/>
              </a:prstGeom>
              <a:gradFill rotWithShape="1">
                <a:gsLst>
                  <a:gs pos="0">
                    <a:srgbClr val="3399FF"/>
                  </a:gs>
                  <a:gs pos="100000">
                    <a:srgbClr val="0E58C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ctr" defTabSz="685800" eaLnBrk="1" fontAlgn="base" hangingPunct="1">
                  <a:lnSpc>
                    <a:spcPct val="100000"/>
                  </a:lnSpc>
                  <a:spcBef>
                    <a:spcPct val="0"/>
                  </a:spcBef>
                  <a:buClrTx/>
                  <a:buSzTx/>
                  <a:buNone/>
                  <a:defRPr/>
                </a:pPr>
                <a:r>
                  <a:rPr lang="zh-CN" altLang="en-US" sz="1200" kern="0" dirty="0">
                    <a:solidFill>
                      <a:srgbClr val="FFFFFF"/>
                    </a:solidFill>
                  </a:rPr>
                  <a:t>微信</a:t>
                </a:r>
                <a:endParaRPr lang="en-US" altLang="zh-CN" sz="1200" kern="0" dirty="0">
                  <a:solidFill>
                    <a:srgbClr val="FFFFFF"/>
                  </a:solidFill>
                </a:endParaRPr>
              </a:p>
              <a:p>
                <a:pPr algn="ctr" defTabSz="685800" eaLnBrk="1" fontAlgn="base" hangingPunct="1">
                  <a:lnSpc>
                    <a:spcPct val="100000"/>
                  </a:lnSpc>
                  <a:spcBef>
                    <a:spcPct val="0"/>
                  </a:spcBef>
                  <a:buClrTx/>
                  <a:buSzTx/>
                  <a:buNone/>
                  <a:defRPr/>
                </a:pPr>
                <a:r>
                  <a:rPr lang="zh-CN" altLang="en-US" sz="1200" kern="0" dirty="0">
                    <a:solidFill>
                      <a:srgbClr val="FFFFFF"/>
                    </a:solidFill>
                  </a:rPr>
                  <a:t>办公</a:t>
                </a:r>
              </a:p>
            </p:txBody>
          </p:sp>
          <p:sp>
            <p:nvSpPr>
              <p:cNvPr id="31" name="Freeform 18"/>
              <p:cNvSpPr>
                <a:spLocks/>
              </p:cNvSpPr>
              <p:nvPr/>
            </p:nvSpPr>
            <p:spPr bwMode="auto">
              <a:xfrm>
                <a:off x="2428" y="1169"/>
                <a:ext cx="908" cy="296"/>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charset="0"/>
                    <a:ea typeface="华文细黑" pitchFamily="2" charset="-122"/>
                  </a:defRPr>
                </a:lvl1pPr>
                <a:lvl2pPr marL="742950" indent="-285750" eaLnBrk="0" hangingPunct="0">
                  <a:defRPr>
                    <a:solidFill>
                      <a:schemeClr val="tx1"/>
                    </a:solidFill>
                    <a:latin typeface="Arial" charset="0"/>
                    <a:ea typeface="华文细黑" pitchFamily="2" charset="-122"/>
                  </a:defRPr>
                </a:lvl2pPr>
                <a:lvl3pPr marL="1143000" indent="-228600" eaLnBrk="0" hangingPunct="0">
                  <a:defRPr>
                    <a:solidFill>
                      <a:schemeClr val="tx1"/>
                    </a:solidFill>
                    <a:latin typeface="Arial" charset="0"/>
                    <a:ea typeface="华文细黑" pitchFamily="2" charset="-122"/>
                  </a:defRPr>
                </a:lvl3pPr>
                <a:lvl4pPr marL="1600200" indent="-228600" eaLnBrk="0" hangingPunct="0">
                  <a:defRPr>
                    <a:solidFill>
                      <a:schemeClr val="tx1"/>
                    </a:solidFill>
                    <a:latin typeface="Arial" charset="0"/>
                    <a:ea typeface="华文细黑" pitchFamily="2" charset="-122"/>
                  </a:defRPr>
                </a:lvl4pPr>
                <a:lvl5pPr marL="2057400" indent="-228600" eaLnBrk="0" hangingPunct="0">
                  <a:defRPr>
                    <a:solidFill>
                      <a:schemeClr val="tx1"/>
                    </a:solidFill>
                    <a:latin typeface="Arial" charset="0"/>
                    <a:ea typeface="华文细黑" pitchFamily="2" charset="-122"/>
                  </a:defRPr>
                </a:lvl5pPr>
                <a:lvl6pPr marL="2514600" indent="-228600" eaLnBrk="0" fontAlgn="base" hangingPunct="0">
                  <a:spcBef>
                    <a:spcPct val="0"/>
                  </a:spcBef>
                  <a:spcAft>
                    <a:spcPct val="0"/>
                  </a:spcAft>
                  <a:defRPr>
                    <a:solidFill>
                      <a:schemeClr val="tx1"/>
                    </a:solidFill>
                    <a:latin typeface="Arial" charset="0"/>
                    <a:ea typeface="华文细黑" pitchFamily="2" charset="-122"/>
                  </a:defRPr>
                </a:lvl6pPr>
                <a:lvl7pPr marL="2971800" indent="-228600" eaLnBrk="0" fontAlgn="base" hangingPunct="0">
                  <a:spcBef>
                    <a:spcPct val="0"/>
                  </a:spcBef>
                  <a:spcAft>
                    <a:spcPct val="0"/>
                  </a:spcAft>
                  <a:defRPr>
                    <a:solidFill>
                      <a:schemeClr val="tx1"/>
                    </a:solidFill>
                    <a:latin typeface="Arial" charset="0"/>
                    <a:ea typeface="华文细黑" pitchFamily="2" charset="-122"/>
                  </a:defRPr>
                </a:lvl7pPr>
                <a:lvl8pPr marL="3429000" indent="-228600" eaLnBrk="0" fontAlgn="base" hangingPunct="0">
                  <a:spcBef>
                    <a:spcPct val="0"/>
                  </a:spcBef>
                  <a:spcAft>
                    <a:spcPct val="0"/>
                  </a:spcAft>
                  <a:defRPr>
                    <a:solidFill>
                      <a:schemeClr val="tx1"/>
                    </a:solidFill>
                    <a:latin typeface="Arial" charset="0"/>
                    <a:ea typeface="华文细黑" pitchFamily="2" charset="-122"/>
                  </a:defRPr>
                </a:lvl8pPr>
                <a:lvl9pPr marL="3886200" indent="-228600" eaLnBrk="0" fontAlgn="base" hangingPunct="0">
                  <a:spcBef>
                    <a:spcPct val="0"/>
                  </a:spcBef>
                  <a:spcAft>
                    <a:spcPct val="0"/>
                  </a:spcAft>
                  <a:defRPr>
                    <a:solidFill>
                      <a:schemeClr val="tx1"/>
                    </a:solidFill>
                    <a:latin typeface="Arial" charset="0"/>
                    <a:ea typeface="华文细黑" pitchFamily="2" charset="-122"/>
                  </a:defRPr>
                </a:lvl9pPr>
              </a:lstStyle>
              <a:p>
                <a:pPr defTabSz="685800" eaLnBrk="1" hangingPunct="1">
                  <a:defRPr/>
                </a:pPr>
                <a:endParaRPr lang="zh-CN" altLang="en-US" sz="1350" kern="0">
                  <a:solidFill>
                    <a:srgbClr val="000000"/>
                  </a:solidFill>
                  <a:ea typeface="微软雅黑" pitchFamily="34" charset="-122"/>
                </a:endParaRPr>
              </a:p>
            </p:txBody>
          </p:sp>
          <p:sp>
            <p:nvSpPr>
              <p:cNvPr id="32" name="Oval 19"/>
              <p:cNvSpPr>
                <a:spLocks noChangeArrowheads="1"/>
              </p:cNvSpPr>
              <p:nvPr/>
            </p:nvSpPr>
            <p:spPr bwMode="auto">
              <a:xfrm>
                <a:off x="2562" y="1184"/>
                <a:ext cx="228" cy="205"/>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defTabSz="685800" eaLnBrk="1" fontAlgn="base" hangingPunct="1">
                  <a:lnSpc>
                    <a:spcPct val="100000"/>
                  </a:lnSpc>
                  <a:spcBef>
                    <a:spcPct val="0"/>
                  </a:spcBef>
                  <a:buClrTx/>
                  <a:buSzTx/>
                  <a:buNone/>
                  <a:defRPr/>
                </a:pPr>
                <a:endParaRPr lang="zh-CN" altLang="en-US" sz="1350" b="0" kern="0">
                  <a:solidFill>
                    <a:srgbClr val="000000"/>
                  </a:solidFill>
                </a:endParaRPr>
              </a:p>
            </p:txBody>
          </p:sp>
        </p:grpSp>
      </p:grpSp>
    </p:spTree>
    <p:extLst>
      <p:ext uri="{BB962C8B-B14F-4D97-AF65-F5344CB8AC3E}">
        <p14:creationId xmlns:p14="http://schemas.microsoft.com/office/powerpoint/2010/main" val="2847216508"/>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2245</TotalTime>
  <Words>12102</Words>
  <Application>Microsoft Office PowerPoint</Application>
  <PresentationFormat>全屏显示(16:9)</PresentationFormat>
  <Paragraphs>2618</Paragraphs>
  <Slides>146</Slides>
  <Notes>5</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146</vt:i4>
      </vt:variant>
    </vt:vector>
  </HeadingPairs>
  <TitlesOfParts>
    <vt:vector size="163" baseType="lpstr">
      <vt:lpstr>휴먼엑스포</vt:lpstr>
      <vt:lpstr>Gulim</vt:lpstr>
      <vt:lpstr>HY견고딕</vt:lpstr>
      <vt:lpstr>맑은 고딕</vt:lpstr>
      <vt:lpstr>黑体</vt:lpstr>
      <vt:lpstr>华文细黑</vt:lpstr>
      <vt:lpstr>华文中宋</vt:lpstr>
      <vt:lpstr>楷体</vt:lpstr>
      <vt:lpstr>楷体_GB2312</vt:lpstr>
      <vt:lpstr>宋体</vt:lpstr>
      <vt:lpstr>微软雅黑</vt:lpstr>
      <vt:lpstr>Algerian</vt:lpstr>
      <vt:lpstr>Arial</vt:lpstr>
      <vt:lpstr>Calibri</vt:lpstr>
      <vt:lpstr>Times New Roman</vt:lpstr>
      <vt:lpstr>Wingdings</vt:lpstr>
      <vt:lpstr>Office 主题</vt:lpstr>
      <vt:lpstr>PowerPoint 演示文稿</vt:lpstr>
      <vt:lpstr>PowerPoint 演示文稿</vt:lpstr>
      <vt:lpstr> 一、时间性差异</vt:lpstr>
      <vt:lpstr> 二、工作计划差异</vt:lpstr>
      <vt:lpstr> 三、认识意识差异</vt:lpstr>
      <vt:lpstr> 四、理论研究差异</vt:lpstr>
      <vt:lpstr> 五、软件技术实现差异</vt:lpstr>
      <vt:lpstr> 六、结论</vt:lpstr>
      <vt:lpstr>PowerPoint 演示文稿</vt:lpstr>
      <vt:lpstr>PowerPoint 演示文稿</vt:lpstr>
      <vt:lpstr>一、编制《职业院校数字校园建设规范》目的</vt:lpstr>
      <vt:lpstr>二、编制《职业院校数字校园建设规范》重要会议</vt:lpstr>
      <vt:lpstr>三、编制《职业院校数字校园建设规范》重要阶段</vt:lpstr>
      <vt:lpstr>四、编制《职业院校数字校园建设规范》专家团队</vt:lpstr>
      <vt:lpstr>五、编制《职业院校数字校园建设规范》过程与方法</vt:lpstr>
      <vt:lpstr>职业院校数字校园建设现状分析</vt:lpstr>
      <vt:lpstr>职业院校数字校园建设现状分析</vt:lpstr>
      <vt:lpstr>职业院校数字校园建设现状分析</vt:lpstr>
      <vt:lpstr>职业院校数字校园建设现状分析</vt:lpstr>
      <vt:lpstr>职业院校数字校园建设现状分析</vt:lpstr>
      <vt:lpstr>职业院校数字校园建设现状分析</vt:lpstr>
      <vt:lpstr>五、编制《职业院校数字校园建设规范》过程与方法</vt:lpstr>
      <vt:lpstr>五、编制《职业院校数字校园建设规范》过程与方法</vt:lpstr>
      <vt:lpstr>五、编制《职业院校数字校园建设规范》过程与方法</vt:lpstr>
      <vt:lpstr>PowerPoint 演示文稿</vt:lpstr>
      <vt:lpstr>一、主要特点及推动性作用</vt:lpstr>
      <vt:lpstr>一、主要特点及推动性作用</vt:lpstr>
      <vt:lpstr>二、主要内容及关注</vt:lpstr>
      <vt:lpstr>二、主要内容及关注</vt:lpstr>
      <vt:lpstr>二、主要内容及关注</vt:lpstr>
      <vt:lpstr>二、主要内容及关注</vt:lpstr>
      <vt:lpstr>二、主要内容及关注</vt:lpstr>
      <vt:lpstr>二、主要内容及关注</vt:lpstr>
      <vt:lpstr>二、主要内容及关注</vt:lpstr>
      <vt:lpstr>二、主要内容及关注</vt:lpstr>
      <vt:lpstr>二、主要内容及关注</vt:lpstr>
      <vt:lpstr>二、主要内容及关注</vt:lpstr>
      <vt:lpstr>二、主要内容及关注</vt:lpstr>
      <vt:lpstr>二、主要内容及关注</vt:lpstr>
      <vt:lpstr>PowerPoint 演示文稿</vt:lpstr>
      <vt:lpstr>三、资源建设《规范》创新 （一）项目设计创新</vt:lpstr>
      <vt:lpstr>三、资源建设《规范》创新 （二）资源分类创新</vt:lpstr>
      <vt:lpstr>三、资源建设《规范》创新 （三）资源来源创新</vt:lpstr>
      <vt:lpstr>三、资源建设《规范》创新 （四）资源应用创新</vt:lpstr>
      <vt:lpstr>三、资源建设《规范》创新 （四）资源应用创新</vt:lpstr>
      <vt:lpstr>三、资源建设《规范》创新 （四）资源应用创新</vt:lpstr>
      <vt:lpstr>三、资源建设《规范》创新 （四）资源应用创新</vt:lpstr>
      <vt:lpstr>三、资源建设《规范》创新 （五）通用性资源创新</vt:lpstr>
      <vt:lpstr>三、资源建设《规范》创新 （六）仿真资源创新</vt:lpstr>
      <vt:lpstr>三、资源建设《规范》创新 （六）仿真资源创新</vt:lpstr>
      <vt:lpstr>三、资源建设《规范》创新 （六）仿真资源创新</vt:lpstr>
      <vt:lpstr>三、资源建设《规范》创新 （六）仿真资源创新</vt:lpstr>
      <vt:lpstr>三、资源建设《规范》创新 （六）仿真资源创新</vt:lpstr>
      <vt:lpstr>三、资源建设《规范》创新 （七）职业体验馆创新</vt:lpstr>
      <vt:lpstr>三、资源建设《规范》创新 （八）数字博物馆创新</vt:lpstr>
      <vt:lpstr>三、资源建设《规范》创新 （九）数字艺术馆创新</vt:lpstr>
      <vt:lpstr>三、资源建设《规范》创新 （十）数字科技馆创新</vt:lpstr>
      <vt:lpstr>三、资源建设《规范》创新 （十一）数字图书馆创新</vt:lpstr>
      <vt:lpstr>三、资源建设《规范》创新 （十一）数字图书馆创新</vt:lpstr>
      <vt:lpstr>三、资源建设《规范》创新 （十一）数字图书馆创新</vt:lpstr>
      <vt:lpstr>PowerPoint 演示文稿</vt:lpstr>
      <vt:lpstr>一、避免数字校园建设木桶效应</vt:lpstr>
      <vt:lpstr>二、遵守职业院校数字校园设计原则</vt:lpstr>
      <vt:lpstr>二、遵守职业院校数字校园设计原则</vt:lpstr>
      <vt:lpstr>二、遵守职业院校数字校园设计原则</vt:lpstr>
      <vt:lpstr>二、遵守职业院校数字校园设计原则</vt:lpstr>
      <vt:lpstr>三、创新建设思路 （一）创新职业院校数字校园建设全景图</vt:lpstr>
      <vt:lpstr>三、创新建设思路 （一）创新职业院校数字校园建设全景图</vt:lpstr>
      <vt:lpstr>三、创新建设思路 （二）创新统一管理平台</vt:lpstr>
      <vt:lpstr>三、创新建设思路 （二）创新统一管理平台</vt:lpstr>
      <vt:lpstr> 三、创新建设思路 （二）统一门户创新</vt:lpstr>
      <vt:lpstr> 三、创新建设思路 （二）统一门户创新</vt:lpstr>
      <vt:lpstr>三、创新建设思路 （三）创新联通式资源管理系统</vt:lpstr>
      <vt:lpstr>三、创新建设思路 （三）创新联通式资源管理系统</vt:lpstr>
      <vt:lpstr>三、创新建设思路 （四）创新生态式数字资源建设环境</vt:lpstr>
      <vt:lpstr>三、创新建设思路 （四）创新生态式数字资源建设环境</vt:lpstr>
      <vt:lpstr> 三、创新建设思路 （五）创新教学管理系统</vt:lpstr>
      <vt:lpstr> 三、创新建设思路 （五）创新教学管理系统</vt:lpstr>
      <vt:lpstr>三、创新建设思路 （六）创新学生管理系统</vt:lpstr>
      <vt:lpstr>三、创新建设思路 （六）创新学生管理系统</vt:lpstr>
      <vt:lpstr>三、创新建设思路 （六）创新学生管理系统</vt:lpstr>
      <vt:lpstr>三、创新建设思路 （六）创新学生管理系统</vt:lpstr>
      <vt:lpstr>三、创新建设思路 （七）创新互联网办公自动化</vt:lpstr>
      <vt:lpstr>三、创新建设思路 （七）创新互联网办公自动化</vt:lpstr>
      <vt:lpstr>三、创新建设思路 （七）创新互联网办公自动化</vt:lpstr>
      <vt:lpstr>三、创新建设思路 （七）创新互联网办公自动化</vt:lpstr>
      <vt:lpstr>三、创新建设思路 （八）创新招生就业管理系统</vt:lpstr>
      <vt:lpstr>三、创新建设思路 （八）创新招生就业管理系统</vt:lpstr>
      <vt:lpstr>三、创新建设思路 （九）创新顶岗实习、离校管理系统</vt:lpstr>
      <vt:lpstr>三、创新建设思路 （九）创新顶岗实习、离校管理系统</vt:lpstr>
      <vt:lpstr>三、创新建设思路 （十）创新校园云</vt:lpstr>
      <vt:lpstr>三、创新建设思路 （十）创新校园云</vt:lpstr>
      <vt:lpstr>三、创新建设思路 （十）创新校园云</vt:lpstr>
      <vt:lpstr>三、创新建设思路 （十）创新校园云</vt:lpstr>
      <vt:lpstr>三、创新建设思路 （十）创新校园云</vt:lpstr>
      <vt:lpstr>三、创新建设思路 （十）创新校园云</vt:lpstr>
      <vt:lpstr>三、创新建设思路 （十）创新校园云</vt:lpstr>
      <vt:lpstr>三、创新建设思路 （十）创新校园云</vt:lpstr>
      <vt:lpstr>三、创新建设思路  （十一）创新微信校园</vt:lpstr>
      <vt:lpstr>三、创新建设思路 （十一）创新微信校园</vt:lpstr>
      <vt:lpstr>三、创新建设思路 （十二）创新移动校园APP建设</vt:lpstr>
      <vt:lpstr>三、创新建设思路 （十二）创新移动校园APP建设</vt:lpstr>
      <vt:lpstr>三、创新建设思路 （十三）创新校园网基础建设 1.常规校园网络建设 </vt:lpstr>
      <vt:lpstr>三、创新建设思路 （十三）创新校园网基础建设 2.基础建设要点 </vt:lpstr>
      <vt:lpstr>三、创新建设思路 （十四）创新平安校园建设 2.创新建设 </vt:lpstr>
      <vt:lpstr>三、创新建设思路 （十四）创新平安校园建设 3.建设要点 </vt:lpstr>
      <vt:lpstr>三、创新建设思路 （十五）创新校园软件平台建设 </vt:lpstr>
      <vt:lpstr>三、创新建设思路 （十六）创新校园信息平台建设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一、校本资源库建设</vt:lpstr>
      <vt:lpstr>二、校本慕课平台（e-MOOC.ve）建设</vt:lpstr>
      <vt:lpstr>二、校本慕课平台（e-MOOC.ve）建设</vt:lpstr>
      <vt:lpstr>二、校本慕课平台（e-MOOC.ve）建设</vt:lpstr>
      <vt:lpstr>三、校园大数据、小数据建设</vt:lpstr>
      <vt:lpstr>四、插件组合式数字校园平台建设</vt:lpstr>
      <vt:lpstr>五、智慧教室建设</vt:lpstr>
      <vt:lpstr>五、智慧教室建设</vt:lpstr>
      <vt:lpstr>五、智慧教室建设</vt:lpstr>
      <vt:lpstr>五、智慧教室建设</vt:lpstr>
      <vt:lpstr>五、智慧教室建设</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iamisis</dc:creator>
  <cp:lastModifiedBy>Windows 用户</cp:lastModifiedBy>
  <cp:revision>228</cp:revision>
  <dcterms:created xsi:type="dcterms:W3CDTF">2012-04-11T02:39:08Z</dcterms:created>
  <dcterms:modified xsi:type="dcterms:W3CDTF">2016-01-15T12:44:03Z</dcterms:modified>
</cp:coreProperties>
</file>