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755" r:id="rId2"/>
    <p:sldId id="1071" r:id="rId3"/>
    <p:sldId id="998" r:id="rId4"/>
    <p:sldId id="985" r:id="rId5"/>
    <p:sldId id="992" r:id="rId6"/>
    <p:sldId id="1027" r:id="rId7"/>
    <p:sldId id="1070" r:id="rId8"/>
    <p:sldId id="1058" r:id="rId9"/>
    <p:sldId id="995" r:id="rId10"/>
    <p:sldId id="994" r:id="rId11"/>
    <p:sldId id="993" r:id="rId12"/>
    <p:sldId id="1024" r:id="rId13"/>
    <p:sldId id="1025" r:id="rId14"/>
    <p:sldId id="1021" r:id="rId15"/>
    <p:sldId id="1028" r:id="rId16"/>
    <p:sldId id="1023" r:id="rId17"/>
    <p:sldId id="988" r:id="rId18"/>
    <p:sldId id="989" r:id="rId19"/>
    <p:sldId id="1030" r:id="rId20"/>
    <p:sldId id="1018" r:id="rId21"/>
    <p:sldId id="1019" r:id="rId22"/>
    <p:sldId id="1020" r:id="rId23"/>
    <p:sldId id="986" r:id="rId24"/>
    <p:sldId id="1006" r:id="rId25"/>
    <p:sldId id="1067" r:id="rId26"/>
    <p:sldId id="1059" r:id="rId27"/>
    <p:sldId id="1060" r:id="rId28"/>
    <p:sldId id="1062" r:id="rId29"/>
    <p:sldId id="1052" r:id="rId30"/>
    <p:sldId id="1054" r:id="rId31"/>
    <p:sldId id="1055" r:id="rId32"/>
    <p:sldId id="1063" r:id="rId33"/>
    <p:sldId id="1056" r:id="rId34"/>
    <p:sldId id="1057" r:id="rId35"/>
    <p:sldId id="1065" r:id="rId36"/>
    <p:sldId id="1066" r:id="rId37"/>
    <p:sldId id="1051" r:id="rId38"/>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背景介绍" id="{B24B5AC0-FD48-4252-8C72-14E5E54CCFD8}">
          <p14:sldIdLst>
            <p14:sldId id="755"/>
            <p14:sldId id="1071"/>
            <p14:sldId id="998"/>
            <p14:sldId id="985"/>
            <p14:sldId id="992"/>
            <p14:sldId id="1027"/>
            <p14:sldId id="1070"/>
            <p14:sldId id="1058"/>
            <p14:sldId id="995"/>
            <p14:sldId id="994"/>
            <p14:sldId id="993"/>
            <p14:sldId id="1024"/>
            <p14:sldId id="1025"/>
            <p14:sldId id="1021"/>
            <p14:sldId id="1028"/>
            <p14:sldId id="1023"/>
            <p14:sldId id="988"/>
            <p14:sldId id="989"/>
            <p14:sldId id="1030"/>
            <p14:sldId id="1018"/>
            <p14:sldId id="1019"/>
            <p14:sldId id="1020"/>
            <p14:sldId id="986"/>
            <p14:sldId id="1006"/>
            <p14:sldId id="1067"/>
            <p14:sldId id="1059"/>
            <p14:sldId id="1060"/>
            <p14:sldId id="1062"/>
            <p14:sldId id="1052"/>
            <p14:sldId id="1054"/>
            <p14:sldId id="1055"/>
            <p14:sldId id="1063"/>
            <p14:sldId id="1056"/>
            <p14:sldId id="1057"/>
            <p14:sldId id="1065"/>
            <p14:sldId id="1066"/>
            <p14:sldId id="1051"/>
          </p14:sldIdLst>
        </p14:section>
      </p14:sectionLst>
    </p:ext>
    <p:ext uri="{EFAFB233-063F-42B5-8137-9DF3F51BA10A}">
      <p15:sldGuideLst xmlns:p15="http://schemas.microsoft.com/office/powerpoint/2012/main">
        <p15:guide id="1" orient="horz" pos="1575" userDrawn="1">
          <p15:clr>
            <a:srgbClr val="A4A3A4"/>
          </p15:clr>
        </p15:guide>
        <p15:guide id="2" pos="2880" userDrawn="1">
          <p15:clr>
            <a:srgbClr val="A4A3A4"/>
          </p15:clr>
        </p15:guide>
        <p15:guide id="3" pos="930" userDrawn="1">
          <p15:clr>
            <a:srgbClr val="A4A3A4"/>
          </p15:clr>
        </p15:guide>
        <p15:guide id="5" orient="horz" pos="248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FFC000"/>
    <a:srgbClr val="00B0F0"/>
    <a:srgbClr val="79C844"/>
    <a:srgbClr val="FF8989"/>
    <a:srgbClr val="CDB6F2"/>
    <a:srgbClr val="1E1C11"/>
    <a:srgbClr val="0070C0"/>
    <a:srgbClr val="00B05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浅色样式 1 - 强调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B301B821-A1FF-4177-AEE7-76D212191A09}" styleName="中度样式 1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47" autoAdjust="0"/>
    <p:restoredTop sz="87245" autoAdjust="0"/>
  </p:normalViewPr>
  <p:slideViewPr>
    <p:cSldViewPr>
      <p:cViewPr varScale="1">
        <p:scale>
          <a:sx n="90" d="100"/>
          <a:sy n="90" d="100"/>
        </p:scale>
        <p:origin x="528" y="90"/>
      </p:cViewPr>
      <p:guideLst>
        <p:guide orient="horz" pos="1575"/>
        <p:guide pos="2880"/>
        <p:guide pos="930"/>
        <p:guide orient="horz" pos="248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A04609-199B-4785-A595-8B642C99407B}" type="datetimeFigureOut">
              <a:rPr lang="zh-CN" altLang="en-US" smtClean="0"/>
              <a:t>2016/11/18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079105-4AC9-43A0-B643-64AFA59D011C}" type="slidenum">
              <a:rPr lang="zh-CN" altLang="en-US" smtClean="0"/>
              <a:t>‹#›</a:t>
            </a:fld>
            <a:endParaRPr lang="zh-CN" altLang="en-US"/>
          </a:p>
        </p:txBody>
      </p:sp>
    </p:spTree>
    <p:extLst>
      <p:ext uri="{BB962C8B-B14F-4D97-AF65-F5344CB8AC3E}">
        <p14:creationId xmlns:p14="http://schemas.microsoft.com/office/powerpoint/2010/main" val="2344948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0" rtl="0" eaLnBrk="0" fontAlgn="base" latinLnBrk="0" hangingPunct="0">
              <a:lnSpc>
                <a:spcPct val="100000"/>
              </a:lnSpc>
              <a:spcBef>
                <a:spcPct val="30000"/>
              </a:spcBef>
              <a:spcAft>
                <a:spcPct val="0"/>
              </a:spcAft>
              <a:buClrTx/>
              <a:buSzTx/>
              <a:buFontTx/>
              <a:buNone/>
              <a:tabLst/>
              <a:defRPr/>
            </a:pPr>
            <a:endParaRPr lang="en-US" altLang="zh-CN"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a:t>
            </a:fld>
            <a:endParaRPr lang="zh-CN" altLang="en-US"/>
          </a:p>
        </p:txBody>
      </p:sp>
    </p:spTree>
    <p:extLst>
      <p:ext uri="{BB962C8B-B14F-4D97-AF65-F5344CB8AC3E}">
        <p14:creationId xmlns:p14="http://schemas.microsoft.com/office/powerpoint/2010/main" val="243245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a:t>
            </a:fld>
            <a:endParaRPr lang="zh-CN" altLang="en-US"/>
          </a:p>
        </p:txBody>
      </p:sp>
    </p:spTree>
    <p:extLst>
      <p:ext uri="{BB962C8B-B14F-4D97-AF65-F5344CB8AC3E}">
        <p14:creationId xmlns:p14="http://schemas.microsoft.com/office/powerpoint/2010/main" val="1547780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4</a:t>
            </a:fld>
            <a:endParaRPr lang="zh-CN" altLang="en-US"/>
          </a:p>
        </p:txBody>
      </p:sp>
    </p:spTree>
    <p:extLst>
      <p:ext uri="{BB962C8B-B14F-4D97-AF65-F5344CB8AC3E}">
        <p14:creationId xmlns:p14="http://schemas.microsoft.com/office/powerpoint/2010/main" val="2419194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5</a:t>
            </a:fld>
            <a:endParaRPr lang="zh-CN" altLang="en-US"/>
          </a:p>
        </p:txBody>
      </p:sp>
    </p:spTree>
    <p:extLst>
      <p:ext uri="{BB962C8B-B14F-4D97-AF65-F5344CB8AC3E}">
        <p14:creationId xmlns:p14="http://schemas.microsoft.com/office/powerpoint/2010/main" val="546197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6</a:t>
            </a:fld>
            <a:endParaRPr lang="zh-CN" altLang="en-US"/>
          </a:p>
        </p:txBody>
      </p:sp>
    </p:spTree>
    <p:extLst>
      <p:ext uri="{BB962C8B-B14F-4D97-AF65-F5344CB8AC3E}">
        <p14:creationId xmlns:p14="http://schemas.microsoft.com/office/powerpoint/2010/main" val="1925623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8</a:t>
            </a:fld>
            <a:endParaRPr lang="zh-CN" altLang="en-US"/>
          </a:p>
        </p:txBody>
      </p:sp>
    </p:spTree>
    <p:extLst>
      <p:ext uri="{BB962C8B-B14F-4D97-AF65-F5344CB8AC3E}">
        <p14:creationId xmlns:p14="http://schemas.microsoft.com/office/powerpoint/2010/main" val="24099254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9</a:t>
            </a:fld>
            <a:endParaRPr lang="zh-CN" altLang="en-US"/>
          </a:p>
        </p:txBody>
      </p:sp>
    </p:spTree>
    <p:extLst>
      <p:ext uri="{BB962C8B-B14F-4D97-AF65-F5344CB8AC3E}">
        <p14:creationId xmlns:p14="http://schemas.microsoft.com/office/powerpoint/2010/main" val="3410191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10</a:t>
            </a:fld>
            <a:endParaRPr lang="zh-CN" altLang="en-US"/>
          </a:p>
        </p:txBody>
      </p:sp>
    </p:spTree>
    <p:extLst>
      <p:ext uri="{BB962C8B-B14F-4D97-AF65-F5344CB8AC3E}">
        <p14:creationId xmlns:p14="http://schemas.microsoft.com/office/powerpoint/2010/main" val="39352296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11</a:t>
            </a:fld>
            <a:endParaRPr lang="zh-CN" altLang="en-US"/>
          </a:p>
        </p:txBody>
      </p:sp>
    </p:spTree>
    <p:extLst>
      <p:ext uri="{BB962C8B-B14F-4D97-AF65-F5344CB8AC3E}">
        <p14:creationId xmlns:p14="http://schemas.microsoft.com/office/powerpoint/2010/main" val="4070496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12</a:t>
            </a:fld>
            <a:endParaRPr lang="zh-CN" altLang="en-US"/>
          </a:p>
        </p:txBody>
      </p:sp>
    </p:spTree>
    <p:extLst>
      <p:ext uri="{BB962C8B-B14F-4D97-AF65-F5344CB8AC3E}">
        <p14:creationId xmlns:p14="http://schemas.microsoft.com/office/powerpoint/2010/main" val="817436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13</a:t>
            </a:fld>
            <a:endParaRPr lang="zh-CN" altLang="en-US"/>
          </a:p>
        </p:txBody>
      </p:sp>
    </p:spTree>
    <p:extLst>
      <p:ext uri="{BB962C8B-B14F-4D97-AF65-F5344CB8AC3E}">
        <p14:creationId xmlns:p14="http://schemas.microsoft.com/office/powerpoint/2010/main" val="39525419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15</a:t>
            </a:fld>
            <a:endParaRPr lang="zh-CN" altLang="en-US"/>
          </a:p>
        </p:txBody>
      </p:sp>
    </p:spTree>
    <p:extLst>
      <p:ext uri="{BB962C8B-B14F-4D97-AF65-F5344CB8AC3E}">
        <p14:creationId xmlns:p14="http://schemas.microsoft.com/office/powerpoint/2010/main" val="4135563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1"/>
                </a:solidFill>
                <a:latin typeface="微软雅黑" panose="020B0503020204020204" pitchFamily="34" charset="-122"/>
                <a:ea typeface="微软雅黑" panose="020B0503020204020204" pitchFamily="34" charset="-122"/>
                <a:sym typeface="Impact" panose="020B0806030902050204" pitchFamily="34" charset="0"/>
              </a:rPr>
              <a:t>安全域边界消失</a:t>
            </a:r>
            <a:r>
              <a:rPr lang="en-US" altLang="zh-CN" sz="1200" dirty="0" smtClean="0">
                <a:solidFill>
                  <a:schemeClr val="bg1"/>
                </a:solidFill>
                <a:latin typeface="微软雅黑" panose="020B0503020204020204" pitchFamily="34" charset="-122"/>
                <a:ea typeface="微软雅黑" panose="020B0503020204020204" pitchFamily="34" charset="-122"/>
                <a:sym typeface="Impact" panose="020B0806030902050204" pitchFamily="34" charset="0"/>
              </a:rPr>
              <a:t>:</a:t>
            </a:r>
            <a:r>
              <a:rPr kumimoji="0" lang="zh-CN" altLang="en-US" sz="1200" dirty="0" smtClean="0">
                <a:solidFill>
                  <a:srgbClr val="FFFFFF"/>
                </a:solidFill>
                <a:latin typeface="微软雅黑" panose="020B0503020204020204" pitchFamily="34" charset="-122"/>
                <a:ea typeface="微软雅黑" panose="020B0503020204020204" pitchFamily="34" charset="-122"/>
              </a:rPr>
              <a:t>业务虚拟化后不同安全等级业务混合，边界消失</a:t>
            </a:r>
            <a:endParaRPr kumimoji="0" lang="en-US" altLang="zh-CN" sz="1200" dirty="0" smtClean="0">
              <a:solidFill>
                <a:srgbClr val="FFFFFF"/>
              </a:solidFill>
              <a:latin typeface="微软雅黑" panose="020B0503020204020204" pitchFamily="34" charset="-122"/>
              <a:ea typeface="微软雅黑" panose="020B0503020204020204" pitchFamily="34"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1"/>
                </a:solidFill>
                <a:latin typeface="微软雅黑" panose="020B0503020204020204" pitchFamily="34" charset="-122"/>
                <a:ea typeface="微软雅黑" panose="020B0503020204020204" pitchFamily="34" charset="-122"/>
                <a:sym typeface="Impact" panose="020B0806030902050204" pitchFamily="34" charset="0"/>
              </a:rPr>
              <a:t>业务间东西向流量不可视</a:t>
            </a:r>
            <a:r>
              <a:rPr lang="en-US" altLang="zh-CN" sz="1200" dirty="0" smtClean="0">
                <a:solidFill>
                  <a:schemeClr val="bg1"/>
                </a:solidFill>
                <a:latin typeface="微软雅黑" panose="020B0503020204020204" pitchFamily="34" charset="-122"/>
                <a:ea typeface="微软雅黑" panose="020B0503020204020204" pitchFamily="34" charset="-122"/>
                <a:sym typeface="Impact" panose="020B0806030902050204" pitchFamily="34" charset="0"/>
              </a:rPr>
              <a:t>:</a:t>
            </a:r>
            <a:r>
              <a:rPr kumimoji="0" lang="zh-CN" altLang="en-US" sz="1200" dirty="0" smtClean="0">
                <a:solidFill>
                  <a:srgbClr val="FFFFFF"/>
                </a:solidFill>
                <a:latin typeface="Impact" panose="020B0806030902050204" pitchFamily="34" charset="0"/>
                <a:ea typeface="微软雅黑" panose="020B0503020204020204" pitchFamily="34" charset="-122"/>
              </a:rPr>
              <a:t>虚机之间通过</a:t>
            </a:r>
            <a:r>
              <a:rPr kumimoji="0" lang="en-US" altLang="zh-CN" sz="1200" dirty="0" smtClean="0">
                <a:solidFill>
                  <a:srgbClr val="FFFFFF"/>
                </a:solidFill>
                <a:latin typeface="微软雅黑" panose="020B0503020204020204" pitchFamily="34" charset="-122"/>
                <a:ea typeface="微软雅黑" panose="020B0503020204020204" pitchFamily="34" charset="-122"/>
              </a:rPr>
              <a:t>Hypervisor</a:t>
            </a:r>
            <a:r>
              <a:rPr kumimoji="0" lang="zh-CN" altLang="en-US" sz="1200" dirty="0" smtClean="0">
                <a:solidFill>
                  <a:srgbClr val="FFFFFF"/>
                </a:solidFill>
                <a:latin typeface="微软雅黑" panose="020B0503020204020204" pitchFamily="34" charset="-122"/>
                <a:ea typeface="微软雅黑" panose="020B0503020204020204" pitchFamily="34" charset="-122"/>
              </a:rPr>
              <a:t>调用</a:t>
            </a:r>
            <a:r>
              <a:rPr kumimoji="0" lang="zh-CN" altLang="en-US" sz="1200" dirty="0" smtClean="0">
                <a:solidFill>
                  <a:srgbClr val="FFFFFF"/>
                </a:solidFill>
                <a:latin typeface="Impact" panose="020B0806030902050204" pitchFamily="34" charset="0"/>
                <a:ea typeface="微软雅黑" panose="020B0503020204020204" pitchFamily="34" charset="-122"/>
              </a:rPr>
              <a:t>通讯，流量不可视</a:t>
            </a: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1"/>
                </a:solidFill>
                <a:latin typeface="微软雅黑" panose="020B0503020204020204" pitchFamily="34" charset="-122"/>
                <a:ea typeface="微软雅黑" panose="020B0503020204020204" pitchFamily="34" charset="-122"/>
                <a:sym typeface="Impact" panose="020B0806030902050204" pitchFamily="34" charset="0"/>
              </a:rPr>
              <a:t>应用层风险在内部扩散不可控</a:t>
            </a:r>
            <a:r>
              <a:rPr lang="en-US" altLang="zh-CN" sz="1200" dirty="0" smtClean="0">
                <a:solidFill>
                  <a:schemeClr val="bg1"/>
                </a:solidFill>
                <a:latin typeface="微软雅黑" panose="020B0503020204020204" pitchFamily="34" charset="-122"/>
                <a:ea typeface="微软雅黑" panose="020B0503020204020204" pitchFamily="34" charset="-122"/>
                <a:sym typeface="Impact" panose="020B0806030902050204" pitchFamily="34" charset="0"/>
              </a:rPr>
              <a:t>:</a:t>
            </a:r>
            <a:r>
              <a:rPr kumimoji="0" lang="zh-CN" altLang="en-US" sz="1200" dirty="0" smtClean="0">
                <a:solidFill>
                  <a:srgbClr val="FFFFFF"/>
                </a:solidFill>
                <a:latin typeface="Impact" panose="020B0806030902050204" pitchFamily="34" charset="0"/>
                <a:ea typeface="微软雅黑" panose="020B0503020204020204" pitchFamily="34" charset="-122"/>
              </a:rPr>
              <a:t>一台主机失陷后，威胁横向扩散，影响其他主机</a:t>
            </a: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16</a:t>
            </a:fld>
            <a:endParaRPr lang="zh-CN" altLang="en-US"/>
          </a:p>
        </p:txBody>
      </p:sp>
    </p:spTree>
    <p:extLst>
      <p:ext uri="{BB962C8B-B14F-4D97-AF65-F5344CB8AC3E}">
        <p14:creationId xmlns:p14="http://schemas.microsoft.com/office/powerpoint/2010/main" val="37623107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17</a:t>
            </a:fld>
            <a:endParaRPr lang="zh-CN" altLang="en-US"/>
          </a:p>
        </p:txBody>
      </p:sp>
    </p:spTree>
    <p:extLst>
      <p:ext uri="{BB962C8B-B14F-4D97-AF65-F5344CB8AC3E}">
        <p14:creationId xmlns:p14="http://schemas.microsoft.com/office/powerpoint/2010/main" val="28742267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18</a:t>
            </a:fld>
            <a:endParaRPr lang="zh-CN" altLang="en-US"/>
          </a:p>
        </p:txBody>
      </p:sp>
    </p:spTree>
    <p:extLst>
      <p:ext uri="{BB962C8B-B14F-4D97-AF65-F5344CB8AC3E}">
        <p14:creationId xmlns:p14="http://schemas.microsoft.com/office/powerpoint/2010/main" val="2494066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19</a:t>
            </a:fld>
            <a:endParaRPr lang="zh-CN" altLang="en-US"/>
          </a:p>
        </p:txBody>
      </p:sp>
    </p:spTree>
    <p:extLst>
      <p:ext uri="{BB962C8B-B14F-4D97-AF65-F5344CB8AC3E}">
        <p14:creationId xmlns:p14="http://schemas.microsoft.com/office/powerpoint/2010/main" val="34319974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chemeClr val="bg1"/>
                </a:solidFill>
                <a:ea typeface="微软雅黑" panose="020B0503020204020204" pitchFamily="34" charset="-122"/>
              </a:rPr>
              <a:t>1 </a:t>
            </a:r>
            <a:r>
              <a:rPr lang="zh-CN" altLang="en-US" sz="1200" dirty="0" smtClean="0">
                <a:solidFill>
                  <a:schemeClr val="bg1"/>
                </a:solidFill>
                <a:ea typeface="微软雅黑" panose="020B0503020204020204" pitchFamily="34" charset="-122"/>
              </a:rPr>
              <a:t>帮助高校分析已购买资源的优化，减少资源浪费；</a:t>
            </a:r>
          </a:p>
          <a:p>
            <a:r>
              <a:rPr lang="zh-CN" altLang="en-US" sz="1200" dirty="0" smtClean="0">
                <a:solidFill>
                  <a:schemeClr val="bg1"/>
                </a:solidFill>
                <a:ea typeface="微软雅黑" panose="020B0503020204020204" pitchFamily="34" charset="-122"/>
              </a:rPr>
              <a:t> </a:t>
            </a:r>
            <a:r>
              <a:rPr lang="en-US" altLang="zh-CN" sz="1200" dirty="0" smtClean="0">
                <a:solidFill>
                  <a:schemeClr val="bg1"/>
                </a:solidFill>
                <a:ea typeface="微软雅黑" panose="020B0503020204020204" pitchFamily="34" charset="-122"/>
              </a:rPr>
              <a:t>2 </a:t>
            </a:r>
            <a:r>
              <a:rPr lang="zh-CN" altLang="en-US" sz="1200" dirty="0" smtClean="0">
                <a:solidFill>
                  <a:schemeClr val="bg1"/>
                </a:solidFill>
                <a:ea typeface="微软雅黑" panose="020B0503020204020204" pitchFamily="34" charset="-122"/>
              </a:rPr>
              <a:t>帮助高校分析未购买资源的热度，引入新的资源，给学校师生带来价值；</a:t>
            </a:r>
          </a:p>
          <a:p>
            <a:r>
              <a:rPr lang="en-US" altLang="zh-CN" sz="1200" dirty="0" smtClean="0">
                <a:solidFill>
                  <a:schemeClr val="bg1"/>
                </a:solidFill>
                <a:ea typeface="微软雅黑" panose="020B0503020204020204" pitchFamily="34" charset="-122"/>
              </a:rPr>
              <a:t> 3 </a:t>
            </a:r>
            <a:r>
              <a:rPr lang="zh-CN" altLang="en-US" sz="1200" dirty="0" smtClean="0">
                <a:solidFill>
                  <a:schemeClr val="bg1"/>
                </a:solidFill>
                <a:ea typeface="微软雅黑" panose="020B0503020204020204" pitchFamily="34" charset="-122"/>
              </a:rPr>
              <a:t>分析恶意下载行为，维护全体师生利益。</a:t>
            </a: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20</a:t>
            </a:fld>
            <a:endParaRPr lang="zh-CN" altLang="en-US"/>
          </a:p>
        </p:txBody>
      </p:sp>
    </p:spTree>
    <p:extLst>
      <p:ext uri="{BB962C8B-B14F-4D97-AF65-F5344CB8AC3E}">
        <p14:creationId xmlns:p14="http://schemas.microsoft.com/office/powerpoint/2010/main" val="3756929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1"/>
                </a:solidFill>
                <a:ea typeface="微软雅黑" panose="020B0503020204020204" pitchFamily="34" charset="-122"/>
              </a:rPr>
              <a:t>帮助学校发现沉迷网络的学生，便于进行有针对性的辅导和教育，拯救更多被网络毒害的学生</a:t>
            </a: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21</a:t>
            </a:fld>
            <a:endParaRPr lang="zh-CN" altLang="en-US"/>
          </a:p>
        </p:txBody>
      </p:sp>
    </p:spTree>
    <p:extLst>
      <p:ext uri="{BB962C8B-B14F-4D97-AF65-F5344CB8AC3E}">
        <p14:creationId xmlns:p14="http://schemas.microsoft.com/office/powerpoint/2010/main" val="15275416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1"/>
                </a:solidFill>
                <a:ea typeface="微软雅黑" panose="020B0503020204020204" pitchFamily="34" charset="-122"/>
              </a:rPr>
              <a:t>帮助学校及时发现高危网贷学生，提供及时准确的沟通辅导对象，防止不良后果发生。</a:t>
            </a: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22</a:t>
            </a:fld>
            <a:endParaRPr lang="zh-CN" altLang="en-US"/>
          </a:p>
        </p:txBody>
      </p:sp>
    </p:spTree>
    <p:extLst>
      <p:ext uri="{BB962C8B-B14F-4D97-AF65-F5344CB8AC3E}">
        <p14:creationId xmlns:p14="http://schemas.microsoft.com/office/powerpoint/2010/main" val="2998036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23</a:t>
            </a:fld>
            <a:endParaRPr lang="zh-CN" altLang="en-US"/>
          </a:p>
        </p:txBody>
      </p:sp>
    </p:spTree>
    <p:extLst>
      <p:ext uri="{BB962C8B-B14F-4D97-AF65-F5344CB8AC3E}">
        <p14:creationId xmlns:p14="http://schemas.microsoft.com/office/powerpoint/2010/main" val="10801215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noTextEdit="1"/>
          </p:cNvSpPr>
          <p:nvPr>
            <p:ph type="sldImg" idx="2"/>
          </p:nvPr>
        </p:nvSpPr>
        <p:spPr>
          <a:ln/>
        </p:spPr>
      </p:sp>
      <p:sp>
        <p:nvSpPr>
          <p:cNvPr id="30722" name="文本占位符 2"/>
          <p:cNvSpPr>
            <a:spLocks noGrp="1"/>
          </p:cNvSpPr>
          <p:nvPr>
            <p:ph type="body" idx="3"/>
          </p:nvPr>
        </p:nvSpPr>
        <p:spPr>
          <a:xfrm>
            <a:off x="685800" y="4343400"/>
            <a:ext cx="5486400" cy="4114800"/>
          </a:xfrm>
          <a:prstGeom prst="rect">
            <a:avLst/>
          </a:prstGeom>
          <a:noFill/>
          <a:ln w="9525">
            <a:noFill/>
          </a:ln>
        </p:spPr>
        <p:txBody>
          <a:bodyPr/>
          <a:lstStyle/>
          <a:p>
            <a:pPr lvl="0"/>
            <a:endParaRPr lang="zh-CN" altLang="en-US" dirty="0"/>
          </a:p>
        </p:txBody>
      </p:sp>
    </p:spTree>
    <p:extLst>
      <p:ext uri="{BB962C8B-B14F-4D97-AF65-F5344CB8AC3E}">
        <p14:creationId xmlns:p14="http://schemas.microsoft.com/office/powerpoint/2010/main" val="22438086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26</a:t>
            </a:fld>
            <a:endParaRPr lang="zh-CN" altLang="en-US"/>
          </a:p>
        </p:txBody>
      </p:sp>
    </p:spTree>
    <p:extLst>
      <p:ext uri="{BB962C8B-B14F-4D97-AF65-F5344CB8AC3E}">
        <p14:creationId xmlns:p14="http://schemas.microsoft.com/office/powerpoint/2010/main" val="20931403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27</a:t>
            </a:fld>
            <a:endParaRPr lang="zh-CN" altLang="en-US"/>
          </a:p>
        </p:txBody>
      </p:sp>
    </p:spTree>
    <p:extLst>
      <p:ext uri="{BB962C8B-B14F-4D97-AF65-F5344CB8AC3E}">
        <p14:creationId xmlns:p14="http://schemas.microsoft.com/office/powerpoint/2010/main" val="8911812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29</a:t>
            </a:fld>
            <a:endParaRPr lang="zh-CN" altLang="en-US"/>
          </a:p>
        </p:txBody>
      </p:sp>
    </p:spTree>
    <p:extLst>
      <p:ext uri="{BB962C8B-B14F-4D97-AF65-F5344CB8AC3E}">
        <p14:creationId xmlns:p14="http://schemas.microsoft.com/office/powerpoint/2010/main" val="24413084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CN" altLang="en-US" sz="1200" dirty="0" smtClean="0">
                <a:solidFill>
                  <a:schemeClr val="bg1"/>
                </a:solidFill>
                <a:latin typeface="微软雅黑" panose="020B0503020204020204" pitchFamily="34" charset="-122"/>
                <a:ea typeface="微软雅黑" panose="020B0503020204020204" pitchFamily="34" charset="-122"/>
              </a:rPr>
              <a:t>唯一支持手机在休眠状态下打卡</a:t>
            </a:r>
            <a:endParaRPr kumimoji="0" lang="en-US" altLang="zh-CN" sz="1200" dirty="0" smtClean="0">
              <a:solidFill>
                <a:schemeClr val="bg1"/>
              </a:solidFill>
              <a:latin typeface="微软雅黑" panose="020B0503020204020204" pitchFamily="34" charset="-122"/>
              <a:ea typeface="微软雅黑" panose="020B0503020204020204" pitchFamily="34" charset="-122"/>
            </a:endParaRPr>
          </a:p>
          <a:p>
            <a:r>
              <a:rPr kumimoji="0" lang="zh-CN" altLang="en-US" sz="1200" dirty="0" smtClean="0">
                <a:solidFill>
                  <a:schemeClr val="bg1"/>
                </a:solidFill>
                <a:latin typeface="微软雅黑" panose="020B0503020204020204" pitchFamily="34" charset="-122"/>
                <a:ea typeface="微软雅黑" panose="020B0503020204020204" pitchFamily="34" charset="-122"/>
              </a:rPr>
              <a:t>通过部署信锐无线设备，可做到按办公室、教师来定位考勤 </a:t>
            </a:r>
            <a:endParaRPr kumimoji="0" lang="en-US" altLang="zh-CN" sz="1200" dirty="0" smtClean="0">
              <a:solidFill>
                <a:schemeClr val="bg1"/>
              </a:solidFill>
              <a:latin typeface="微软雅黑" panose="020B0503020204020204" pitchFamily="34" charset="-122"/>
              <a:ea typeface="微软雅黑" panose="020B0503020204020204" pitchFamily="34" charset="-122"/>
            </a:endParaRPr>
          </a:p>
          <a:p>
            <a:r>
              <a:rPr kumimoji="0" lang="zh-CN" altLang="en-US" sz="1200" dirty="0" smtClean="0">
                <a:solidFill>
                  <a:schemeClr val="bg1"/>
                </a:solidFill>
                <a:latin typeface="微软雅黑" panose="020B0503020204020204" pitchFamily="34" charset="-122"/>
                <a:ea typeface="微软雅黑" panose="020B0503020204020204" pitchFamily="34" charset="-122"/>
              </a:rPr>
              <a:t>普通的手机</a:t>
            </a:r>
            <a:r>
              <a:rPr kumimoji="0" lang="en-US" altLang="zh-CN" sz="1200" dirty="0" smtClean="0">
                <a:solidFill>
                  <a:schemeClr val="bg1"/>
                </a:solidFill>
                <a:latin typeface="微软雅黑" panose="020B0503020204020204" pitchFamily="34" charset="-122"/>
                <a:ea typeface="微软雅黑" panose="020B0503020204020204" pitchFamily="34" charset="-122"/>
              </a:rPr>
              <a:t>GPS</a:t>
            </a:r>
            <a:r>
              <a:rPr kumimoji="0" lang="zh-CN" altLang="en-US" sz="1200" dirty="0" smtClean="0">
                <a:solidFill>
                  <a:schemeClr val="bg1"/>
                </a:solidFill>
                <a:latin typeface="微软雅黑" panose="020B0503020204020204" pitchFamily="34" charset="-122"/>
                <a:ea typeface="微软雅黑" panose="020B0503020204020204" pitchFamily="34" charset="-122"/>
              </a:rPr>
              <a:t>定位只能定位到一栋楼</a:t>
            </a:r>
            <a:endParaRPr kumimoji="0" lang="en-US" altLang="zh-CN" sz="1200" dirty="0" smtClean="0">
              <a:solidFill>
                <a:schemeClr val="bg1"/>
              </a:solidFill>
              <a:latin typeface="微软雅黑" panose="020B0503020204020204" pitchFamily="34" charset="-122"/>
              <a:ea typeface="微软雅黑" panose="020B0503020204020204" pitchFamily="34"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0" lang="zh-CN" altLang="en-US" sz="1200" dirty="0" smtClean="0">
                <a:solidFill>
                  <a:schemeClr val="bg1"/>
                </a:solidFill>
                <a:latin typeface="微软雅黑" panose="020B0503020204020204" pitchFamily="34" charset="-122"/>
                <a:ea typeface="微软雅黑" panose="020B0503020204020204" pitchFamily="34" charset="-122"/>
              </a:rPr>
              <a:t>老师及学校工作人员考勤</a:t>
            </a:r>
            <a:r>
              <a:rPr kumimoji="0" lang="zh-CN" altLang="zh-CN" sz="1200" dirty="0" smtClean="0">
                <a:solidFill>
                  <a:schemeClr val="bg1"/>
                </a:solidFill>
                <a:latin typeface="微软雅黑" panose="020B0503020204020204" pitchFamily="34" charset="-122"/>
                <a:ea typeface="微软雅黑" panose="020B0503020204020204" pitchFamily="34" charset="-122"/>
              </a:rPr>
              <a:t>、</a:t>
            </a:r>
            <a:r>
              <a:rPr kumimoji="0" lang="zh-CN" altLang="en-US" sz="1200" dirty="0" smtClean="0">
                <a:solidFill>
                  <a:schemeClr val="bg1"/>
                </a:solidFill>
                <a:latin typeface="微软雅黑" panose="020B0503020204020204" pitchFamily="34" charset="-122"/>
                <a:ea typeface="微软雅黑" panose="020B0503020204020204" pitchFamily="34" charset="-122"/>
              </a:rPr>
              <a:t>学生上课签到</a:t>
            </a:r>
            <a:endParaRPr kumimoji="0" lang="en-US" altLang="zh-CN" sz="1200" dirty="0" smtClean="0">
              <a:solidFill>
                <a:schemeClr val="bg1"/>
              </a:solidFill>
              <a:latin typeface="微软雅黑" panose="020B0503020204020204" pitchFamily="34" charset="-122"/>
              <a:ea typeface="微软雅黑" panose="020B0503020204020204" pitchFamily="34" charset="-122"/>
            </a:endParaRPr>
          </a:p>
          <a:p>
            <a:r>
              <a:rPr kumimoji="0" lang="zh-CN" altLang="en-US" sz="1200" dirty="0" smtClean="0">
                <a:solidFill>
                  <a:schemeClr val="bg1"/>
                </a:solidFill>
                <a:latin typeface="微软雅黑" panose="020B0503020204020204" pitchFamily="34" charset="-122"/>
                <a:ea typeface="微软雅黑" panose="020B0503020204020204" pitchFamily="34" charset="-122"/>
              </a:rPr>
              <a:t>可支持不同班级、不同教室、不同科目</a:t>
            </a:r>
            <a:endParaRPr kumimoji="0" lang="en-US" altLang="zh-CN" sz="1200" dirty="0" smtClean="0">
              <a:solidFill>
                <a:schemeClr val="bg1"/>
              </a:solidFill>
              <a:latin typeface="微软雅黑" panose="020B0503020204020204" pitchFamily="34" charset="-122"/>
              <a:ea typeface="微软雅黑" panose="020B0503020204020204" pitchFamily="34"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0" lang="zh-CN" altLang="en-US"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课件收集、共享，作业上传、提交，不同人员有不同的查看及编辑权限</a:t>
            </a:r>
            <a:endParaRPr kumimoji="0" lang="en-US" altLang="zh-CN"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US" altLang="zh-CN"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30</a:t>
            </a:fld>
            <a:endParaRPr lang="zh-CN" altLang="en-US"/>
          </a:p>
        </p:txBody>
      </p:sp>
    </p:spTree>
    <p:extLst>
      <p:ext uri="{BB962C8B-B14F-4D97-AF65-F5344CB8AC3E}">
        <p14:creationId xmlns:p14="http://schemas.microsoft.com/office/powerpoint/2010/main" val="38468391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kumimoji="0" lang="en-US" altLang="zh-CN"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31</a:t>
            </a:fld>
            <a:endParaRPr lang="zh-CN" altLang="en-US"/>
          </a:p>
        </p:txBody>
      </p:sp>
    </p:spTree>
    <p:extLst>
      <p:ext uri="{BB962C8B-B14F-4D97-AF65-F5344CB8AC3E}">
        <p14:creationId xmlns:p14="http://schemas.microsoft.com/office/powerpoint/2010/main" val="38085155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kumimoji="0" lang="en-US" altLang="zh-CN"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33</a:t>
            </a:fld>
            <a:endParaRPr lang="zh-CN" altLang="en-US"/>
          </a:p>
        </p:txBody>
      </p:sp>
    </p:spTree>
    <p:extLst>
      <p:ext uri="{BB962C8B-B14F-4D97-AF65-F5344CB8AC3E}">
        <p14:creationId xmlns:p14="http://schemas.microsoft.com/office/powerpoint/2010/main" val="40126133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CN" altLang="en-US" dirty="0" smtClean="0"/>
              <a:t>深信服公有云平台过了三级等保，对于需要进行等级保护改造的客户而言，客户只需关注业务等保即可，深信服公有云提供了低成本、快洁的迁云过等保解决方案，通过与各地等保测评机构合作，深信服公有云能够保障客户业务上云后能够通过等级保护测评</a:t>
            </a: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34</a:t>
            </a:fld>
            <a:endParaRPr lang="zh-CN" altLang="en-US"/>
          </a:p>
        </p:txBody>
      </p:sp>
    </p:spTree>
    <p:extLst>
      <p:ext uri="{BB962C8B-B14F-4D97-AF65-F5344CB8AC3E}">
        <p14:creationId xmlns:p14="http://schemas.microsoft.com/office/powerpoint/2010/main" val="9204488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kumimoji="0" lang="en-US" altLang="zh-CN"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35</a:t>
            </a:fld>
            <a:endParaRPr lang="zh-CN" altLang="en-US"/>
          </a:p>
        </p:txBody>
      </p:sp>
    </p:spTree>
    <p:extLst>
      <p:ext uri="{BB962C8B-B14F-4D97-AF65-F5344CB8AC3E}">
        <p14:creationId xmlns:p14="http://schemas.microsoft.com/office/powerpoint/2010/main" val="12269442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CN" altLang="en-US" dirty="0" smtClean="0"/>
              <a:t>灾备云也是深信服公有云的一项重要的云服务，考虑到数据及业务对企业的重要性越来越高，因此备份与容灾成为企业上升到一定规模后必须考虑的需求，而对于大多数企业用户来说，建设三两三中心的异地灾备模式成本高、运维难，因此深信服公有云提供了灾备云服务能够为用户的本地数据中心提供低成本的异地灾备解决方案，降低了客户的建设成本以及运维难度</a:t>
            </a: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US" altLang="zh-CN"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36</a:t>
            </a:fld>
            <a:endParaRPr lang="zh-CN" altLang="en-US"/>
          </a:p>
        </p:txBody>
      </p:sp>
    </p:spTree>
    <p:extLst>
      <p:ext uri="{BB962C8B-B14F-4D97-AF65-F5344CB8AC3E}">
        <p14:creationId xmlns:p14="http://schemas.microsoft.com/office/powerpoint/2010/main" val="23398988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5079105-4AC9-43A0-B643-64AFA59D011C}" type="slidenum">
              <a:rPr lang="zh-CN" altLang="en-US" smtClean="0"/>
              <a:t>37</a:t>
            </a:fld>
            <a:endParaRPr lang="zh-CN" altLang="en-US"/>
          </a:p>
        </p:txBody>
      </p:sp>
    </p:spTree>
    <p:extLst>
      <p:ext uri="{BB962C8B-B14F-4D97-AF65-F5344CB8AC3E}">
        <p14:creationId xmlns:p14="http://schemas.microsoft.com/office/powerpoint/2010/main" val="694482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a:spLocks noChangeArrowheads="1"/>
          </p:cNvSpPr>
          <p:nvPr userDrawn="1"/>
        </p:nvSpPr>
        <p:spPr bwMode="auto">
          <a:xfrm>
            <a:off x="2" y="298103"/>
            <a:ext cx="684213" cy="228600"/>
          </a:xfrm>
          <a:prstGeom prst="rect">
            <a:avLst/>
          </a:prstGeom>
          <a:solidFill>
            <a:srgbClr val="79C84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buFont typeface="Arial" charset="0"/>
              <a:buNone/>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8" name="标题 5"/>
          <p:cNvSpPr>
            <a:spLocks noGrp="1"/>
          </p:cNvSpPr>
          <p:nvPr>
            <p:ph type="title"/>
          </p:nvPr>
        </p:nvSpPr>
        <p:spPr>
          <a:xfrm>
            <a:off x="684215" y="146260"/>
            <a:ext cx="8229600" cy="532285"/>
          </a:xfrm>
          <a:noFill/>
          <a:ln>
            <a:noFill/>
          </a:ln>
          <a:effectLst/>
        </p:spPr>
        <p:txBody>
          <a:bodyPr lIns="72046" tIns="36023" rIns="72046" bIns="36023" anchor="ctr"/>
          <a:lstStyle>
            <a:lvl1pPr>
              <a:defRPr kumimoji="1" lang="zh-CN" altLang="en-US" sz="2000" b="1">
                <a:solidFill>
                  <a:prstClr val="white"/>
                </a:solidFill>
                <a:latin typeface="微软雅黑" panose="020B0503020204020204" pitchFamily="34" charset="-122"/>
                <a:ea typeface="微软雅黑" panose="020B0503020204020204" pitchFamily="34" charset="-122"/>
                <a:cs typeface="+mn-cs"/>
              </a:defRPr>
            </a:lvl1pPr>
          </a:lstStyle>
          <a:p>
            <a:pPr marL="0" lvl="0" algn="l" defTabSz="914355"/>
            <a:r>
              <a:rPr lang="zh-CN" altLang="en-US"/>
              <a:t>单击此处编辑母版标题样式</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43905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5" name="Rectangle 4"/>
          <p:cNvSpPr>
            <a:spLocks noChangeArrowheads="1"/>
          </p:cNvSpPr>
          <p:nvPr userDrawn="1"/>
        </p:nvSpPr>
        <p:spPr bwMode="auto">
          <a:xfrm>
            <a:off x="2" y="298103"/>
            <a:ext cx="684213" cy="228600"/>
          </a:xfrm>
          <a:prstGeom prst="rect">
            <a:avLst/>
          </a:prstGeom>
          <a:solidFill>
            <a:srgbClr val="79C84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buFont typeface="Arial" charset="0"/>
              <a:buNone/>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6" name="标题 5"/>
          <p:cNvSpPr>
            <a:spLocks noGrp="1"/>
          </p:cNvSpPr>
          <p:nvPr>
            <p:ph type="title"/>
          </p:nvPr>
        </p:nvSpPr>
        <p:spPr>
          <a:xfrm>
            <a:off x="684215" y="146260"/>
            <a:ext cx="8229600" cy="532285"/>
          </a:xfrm>
          <a:noFill/>
          <a:ln>
            <a:noFill/>
          </a:ln>
          <a:effectLst/>
        </p:spPr>
        <p:txBody>
          <a:bodyPr lIns="72046" tIns="36023" rIns="72046" bIns="36023" anchor="ctr"/>
          <a:lstStyle>
            <a:lvl1pPr algn="ctr">
              <a:defRPr lang="zh-CN" altLang="en-US" sz="2000" b="1" dirty="0">
                <a:solidFill>
                  <a:schemeClr val="bg1"/>
                </a:solidFill>
                <a:latin typeface="微软雅黑" panose="020B0503020204020204" pitchFamily="34" charset="-122"/>
                <a:ea typeface="微软雅黑" panose="020B0503020204020204" pitchFamily="34" charset="-122"/>
              </a:defRPr>
            </a:lvl1pPr>
          </a:lstStyle>
          <a:p>
            <a:pPr marL="0" lvl="0" algn="l" defTabSz="914355"/>
            <a:r>
              <a:rPr lang="zh-CN" altLang="en-US" dirty="0"/>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main">
    <p:spTree>
      <p:nvGrpSpPr>
        <p:cNvPr id="1" name=""/>
        <p:cNvGrpSpPr/>
        <p:nvPr/>
      </p:nvGrpSpPr>
      <p:grpSpPr>
        <a:xfrm>
          <a:off x="0" y="0"/>
          <a:ext cx="0" cy="0"/>
          <a:chOff x="0" y="0"/>
          <a:chExt cx="0" cy="0"/>
        </a:xfrm>
      </p:grpSpPr>
      <p:pic>
        <p:nvPicPr>
          <p:cNvPr id="3" name="Picture 7" descr="F:\公司的\logo\sangfor_logo\logo-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452122" y="184547"/>
            <a:ext cx="1703784" cy="55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userDrawn="1"/>
        </p:nvSpPr>
        <p:spPr bwMode="auto">
          <a:xfrm>
            <a:off x="-105966" y="344091"/>
            <a:ext cx="620316" cy="244078"/>
          </a:xfrm>
          <a:prstGeom prst="rect">
            <a:avLst/>
          </a:pr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sz="2400">
                <a:solidFill>
                  <a:schemeClr val="tx1"/>
                </a:solidFill>
                <a:latin typeface="Arial" charset="0"/>
                <a:ea typeface="宋体" charset="-122"/>
              </a:defRPr>
            </a:lvl1pPr>
            <a:lvl2pPr marL="742950" indent="-285750">
              <a:defRPr kumimoji="1" sz="2400">
                <a:solidFill>
                  <a:schemeClr val="tx1"/>
                </a:solidFill>
                <a:latin typeface="Arial" charset="0"/>
                <a:ea typeface="宋体" charset="-122"/>
              </a:defRPr>
            </a:lvl2pPr>
            <a:lvl3pPr marL="1143000" indent="-228600">
              <a:defRPr kumimoji="1" sz="2400">
                <a:solidFill>
                  <a:schemeClr val="tx1"/>
                </a:solidFill>
                <a:latin typeface="Arial" charset="0"/>
                <a:ea typeface="宋体" charset="-122"/>
              </a:defRPr>
            </a:lvl3pPr>
            <a:lvl4pPr marL="1600200" indent="-228600">
              <a:defRPr kumimoji="1" sz="2400">
                <a:solidFill>
                  <a:schemeClr val="tx1"/>
                </a:solidFill>
                <a:latin typeface="Arial" charset="0"/>
                <a:ea typeface="宋体" charset="-122"/>
              </a:defRPr>
            </a:lvl4pPr>
            <a:lvl5pPr marL="2057400" indent="-228600">
              <a:defRPr kumimoji="1" sz="2400">
                <a:solidFill>
                  <a:schemeClr val="tx1"/>
                </a:solidFill>
                <a:latin typeface="Arial" charset="0"/>
                <a:ea typeface="宋体" charset="-122"/>
              </a:defRPr>
            </a:lvl5pPr>
            <a:lvl6pPr marL="2514600" indent="-228600" fontAlgn="base">
              <a:spcBef>
                <a:spcPct val="0"/>
              </a:spcBef>
              <a:spcAft>
                <a:spcPct val="0"/>
              </a:spcAft>
              <a:buFont typeface="Arial" charset="0"/>
              <a:defRPr kumimoji="1" sz="2400">
                <a:solidFill>
                  <a:schemeClr val="tx1"/>
                </a:solidFill>
                <a:latin typeface="Arial" charset="0"/>
                <a:ea typeface="宋体" charset="-122"/>
              </a:defRPr>
            </a:lvl6pPr>
            <a:lvl7pPr marL="2971800" indent="-228600" fontAlgn="base">
              <a:spcBef>
                <a:spcPct val="0"/>
              </a:spcBef>
              <a:spcAft>
                <a:spcPct val="0"/>
              </a:spcAft>
              <a:buFont typeface="Arial" charset="0"/>
              <a:defRPr kumimoji="1" sz="2400">
                <a:solidFill>
                  <a:schemeClr val="tx1"/>
                </a:solidFill>
                <a:latin typeface="Arial" charset="0"/>
                <a:ea typeface="宋体" charset="-122"/>
              </a:defRPr>
            </a:lvl7pPr>
            <a:lvl8pPr marL="3429000" indent="-228600" fontAlgn="base">
              <a:spcBef>
                <a:spcPct val="0"/>
              </a:spcBef>
              <a:spcAft>
                <a:spcPct val="0"/>
              </a:spcAft>
              <a:buFont typeface="Arial" charset="0"/>
              <a:defRPr kumimoji="1" sz="2400">
                <a:solidFill>
                  <a:schemeClr val="tx1"/>
                </a:solidFill>
                <a:latin typeface="Arial" charset="0"/>
                <a:ea typeface="宋体" charset="-122"/>
              </a:defRPr>
            </a:lvl8pPr>
            <a:lvl9pPr marL="3886200" indent="-228600" fontAlgn="base">
              <a:spcBef>
                <a:spcPct val="0"/>
              </a:spcBef>
              <a:spcAft>
                <a:spcPct val="0"/>
              </a:spcAft>
              <a:buFont typeface="Arial" charset="0"/>
              <a:defRPr kumimoji="1" sz="2400">
                <a:solidFill>
                  <a:schemeClr val="tx1"/>
                </a:solidFill>
                <a:latin typeface="Arial" charset="0"/>
                <a:ea typeface="宋体" charset="-122"/>
              </a:defRPr>
            </a:lvl9pPr>
          </a:lstStyle>
          <a:p>
            <a:pPr eaLnBrk="1" hangingPunct="1">
              <a:buFont typeface="Arial" charset="0"/>
              <a:buNone/>
              <a:defRPr/>
            </a:pPr>
            <a:endParaRPr kumimoji="0" lang="zh-CN" altLang="en-US" sz="1350"/>
          </a:p>
        </p:txBody>
      </p:sp>
      <p:sp>
        <p:nvSpPr>
          <p:cNvPr id="2" name="标题 1"/>
          <p:cNvSpPr>
            <a:spLocks noGrp="1"/>
          </p:cNvSpPr>
          <p:nvPr>
            <p:ph type="title"/>
          </p:nvPr>
        </p:nvSpPr>
        <p:spPr>
          <a:xfrm>
            <a:off x="514351" y="205980"/>
            <a:ext cx="7598570" cy="470839"/>
          </a:xfrm>
        </p:spPr>
        <p:txBody>
          <a:bodyPr/>
          <a:lstStyle>
            <a:lvl1pPr>
              <a:defRPr sz="2400"/>
            </a:lvl1pPr>
          </a:lstStyle>
          <a:p>
            <a:r>
              <a:rPr lang="zh-CN" altLang="en-US"/>
              <a:t>单击此处编辑母版标题样式</a:t>
            </a:r>
          </a:p>
        </p:txBody>
      </p:sp>
      <p:sp>
        <p:nvSpPr>
          <p:cNvPr id="8" name="日期占位符 7"/>
          <p:cNvSpPr>
            <a:spLocks noGrp="1"/>
          </p:cNvSpPr>
          <p:nvPr>
            <p:ph type="dt" sz="half" idx="10"/>
          </p:nvPr>
        </p:nvSpPr>
        <p:spPr/>
        <p:txBody>
          <a:bodyPr/>
          <a:lstStyle/>
          <a:p>
            <a:pPr>
              <a:defRPr/>
            </a:pPr>
            <a:fld id="{E5381795-EA7B-4C68-9D5A-53F6A0F9E32F}" type="datetime1">
              <a:rPr lang="zh-CN" altLang="en-US" smtClean="0"/>
              <a:pPr>
                <a:defRPr/>
              </a:pPr>
              <a:t>2016/11/18</a:t>
            </a:fld>
            <a:endParaRPr lang="zh-CN" altLang="en-US" sz="1350"/>
          </a:p>
        </p:txBody>
      </p:sp>
      <p:sp>
        <p:nvSpPr>
          <p:cNvPr id="9" name="页脚占位符 8"/>
          <p:cNvSpPr>
            <a:spLocks noGrp="1"/>
          </p:cNvSpPr>
          <p:nvPr>
            <p:ph type="ftr" sz="quarter" idx="11"/>
          </p:nvPr>
        </p:nvSpPr>
        <p:spPr/>
        <p:txBody>
          <a:bodyPr/>
          <a:lstStyle/>
          <a:p>
            <a:pPr>
              <a:defRPr/>
            </a:pPr>
            <a:endParaRPr lang="zh-CN" altLang="zh-CN"/>
          </a:p>
        </p:txBody>
      </p:sp>
      <p:sp>
        <p:nvSpPr>
          <p:cNvPr id="10" name="灯片编号占位符 9"/>
          <p:cNvSpPr>
            <a:spLocks noGrp="1"/>
          </p:cNvSpPr>
          <p:nvPr>
            <p:ph type="sldNum" sz="quarter" idx="12"/>
          </p:nvPr>
        </p:nvSpPr>
        <p:spPr/>
        <p:txBody>
          <a:bodyPr/>
          <a:lstStyle/>
          <a:p>
            <a:pPr>
              <a:defRPr/>
            </a:pPr>
            <a:fld id="{007ADEDB-A39A-461A-872C-6E8A1400226F}" type="slidenum">
              <a:rPr lang="zh-CN" altLang="en-US" smtClean="0"/>
              <a:pPr>
                <a:defRPr/>
              </a:pPr>
              <a:t>‹#›</a:t>
            </a:fld>
            <a:endParaRPr lang="zh-CN" altLang="en-US" sz="1350"/>
          </a:p>
        </p:txBody>
      </p:sp>
    </p:spTree>
    <p:extLst>
      <p:ext uri="{BB962C8B-B14F-4D97-AF65-F5344CB8AC3E}">
        <p14:creationId xmlns:p14="http://schemas.microsoft.com/office/powerpoint/2010/main" val="39620618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2016/11/18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6" name="Picture 2" descr="F:\公司的\logo\sangfor_logo\logo-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595576" y="376355"/>
            <a:ext cx="2199827" cy="52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5546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5" y="273842"/>
            <a:ext cx="7886699" cy="994173"/>
          </a:xfrm>
        </p:spPr>
        <p:txBody>
          <a:bodyPr/>
          <a:lstStyle/>
          <a:p>
            <a:r>
              <a:rPr lang="zh-CN" altLang="en-US"/>
              <a:t>单击此处编辑母版标题样式</a:t>
            </a:r>
          </a:p>
        </p:txBody>
      </p:sp>
      <p:pic>
        <p:nvPicPr>
          <p:cNvPr id="3" name="Picture 2" descr="F:\公司的\logo\sangfor_logo\logo-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595576" y="376355"/>
            <a:ext cx="2199827" cy="52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98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968865" y="158282"/>
            <a:ext cx="7408922" cy="520069"/>
          </a:xfrm>
        </p:spPr>
        <p:txBody>
          <a:bodyPr/>
          <a:lstStyle/>
          <a:p>
            <a:r>
              <a:rPr lang="zh-CN" altLang="en-US"/>
              <a:t>单击此处编辑母版标题样式</a:t>
            </a:r>
          </a:p>
        </p:txBody>
      </p:sp>
      <p:sp>
        <p:nvSpPr>
          <p:cNvPr id="3" name="页脚占位符 4"/>
          <p:cNvSpPr>
            <a:spLocks noGrp="1" noChangeArrowheads="1"/>
          </p:cNvSpPr>
          <p:nvPr>
            <p:ph type="ftr" sz="quarter" idx="10"/>
          </p:nvPr>
        </p:nvSpPr>
        <p:spPr/>
        <p:txBody>
          <a:bodyPr/>
          <a:lstStyle>
            <a:lvl1pPr>
              <a:defRPr/>
            </a:lvl1pPr>
          </a:lstStyle>
          <a:p>
            <a:pPr>
              <a:defRPr/>
            </a:pPr>
            <a:endParaRPr lang="zh-CN" altLang="en-US"/>
          </a:p>
        </p:txBody>
      </p:sp>
    </p:spTree>
    <p:extLst>
      <p:ext uri="{BB962C8B-B14F-4D97-AF65-F5344CB8AC3E}">
        <p14:creationId xmlns:p14="http://schemas.microsoft.com/office/powerpoint/2010/main" val="1562036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2016/11/18</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0" r:id="rId7"/>
    <p:sldLayoutId id="2147483655" r:id="rId8"/>
    <p:sldLayoutId id="2147483656" r:id="rId9"/>
    <p:sldLayoutId id="2147483657" r:id="rId10"/>
    <p:sldLayoutId id="2147483658" r:id="rId11"/>
    <p:sldLayoutId id="2147483659" r:id="rId12"/>
    <p:sldLayoutId id="2147483661" r:id="rId13"/>
    <p:sldLayoutId id="2147483662" r:id="rId14"/>
    <p:sldLayoutId id="2147483663" r:id="rId15"/>
    <p:sldLayoutId id="2147483664" r:id="rId16"/>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9.png"/><Relationship Id="rId4" Type="http://schemas.microsoft.com/office/2007/relationships/hdphoto" Target="../media/hdphoto1.wdp"/><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jpeg"/><Relationship Id="rId11" Type="http://schemas.openxmlformats.org/officeDocument/2006/relationships/image" Target="../media/image37.png"/><Relationship Id="rId5" Type="http://schemas.openxmlformats.org/officeDocument/2006/relationships/image" Target="../media/image31.jpe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jpeg"/><Relationship Id="rId14" Type="http://schemas.openxmlformats.org/officeDocument/2006/relationships/image" Target="../media/image40.png"/></Relationships>
</file>

<file path=ppt/slides/_rels/slide1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18" Type="http://schemas.openxmlformats.org/officeDocument/2006/relationships/image" Target="../media/image56.pn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50.png"/><Relationship Id="rId17" Type="http://schemas.openxmlformats.org/officeDocument/2006/relationships/image" Target="../media/image55.png"/><Relationship Id="rId2" Type="http://schemas.openxmlformats.org/officeDocument/2006/relationships/notesSlide" Target="../notesSlides/notesSlide11.xml"/><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png"/><Relationship Id="rId15" Type="http://schemas.openxmlformats.org/officeDocument/2006/relationships/image" Target="../media/image53.png"/><Relationship Id="rId10" Type="http://schemas.openxmlformats.org/officeDocument/2006/relationships/image" Target="../media/image48.jpeg"/><Relationship Id="rId19" Type="http://schemas.openxmlformats.org/officeDocument/2006/relationships/image" Target="../media/image40.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png"/></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18" Type="http://schemas.openxmlformats.org/officeDocument/2006/relationships/image" Target="../media/image73.png"/><Relationship Id="rId3" Type="http://schemas.openxmlformats.org/officeDocument/2006/relationships/image" Target="../media/image34.png"/><Relationship Id="rId7" Type="http://schemas.openxmlformats.org/officeDocument/2006/relationships/image" Target="../media/image62.png"/><Relationship Id="rId12" Type="http://schemas.openxmlformats.org/officeDocument/2006/relationships/image" Target="../media/image67.png"/><Relationship Id="rId17" Type="http://schemas.openxmlformats.org/officeDocument/2006/relationships/image" Target="../media/image72.png"/><Relationship Id="rId2" Type="http://schemas.openxmlformats.org/officeDocument/2006/relationships/notesSlide" Target="../notesSlides/notesSlide12.xml"/><Relationship Id="rId16" Type="http://schemas.openxmlformats.org/officeDocument/2006/relationships/image" Target="../media/image71.png"/><Relationship Id="rId20"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png"/><Relationship Id="rId15" Type="http://schemas.openxmlformats.org/officeDocument/2006/relationships/image" Target="../media/image70.png"/><Relationship Id="rId10" Type="http://schemas.openxmlformats.org/officeDocument/2006/relationships/image" Target="../media/image65.png"/><Relationship Id="rId19" Type="http://schemas.openxmlformats.org/officeDocument/2006/relationships/image" Target="../media/image74.png"/><Relationship Id="rId4" Type="http://schemas.openxmlformats.org/officeDocument/2006/relationships/image" Target="../media/image59.png"/><Relationship Id="rId9" Type="http://schemas.openxmlformats.org/officeDocument/2006/relationships/image" Target="../media/image64.png"/><Relationship Id="rId14" Type="http://schemas.openxmlformats.org/officeDocument/2006/relationships/image" Target="../media/image69.png"/></Relationships>
</file>

<file path=ppt/slides/_rels/slide16.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6.png"/><Relationship Id="rId7" Type="http://schemas.openxmlformats.org/officeDocument/2006/relationships/image" Target="../media/image7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image" Target="../media/image34.png"/><Relationship Id="rId4" Type="http://schemas.openxmlformats.org/officeDocument/2006/relationships/image" Target="../media/image77.png"/><Relationship Id="rId9" Type="http://schemas.openxmlformats.org/officeDocument/2006/relationships/image" Target="../media/image81.png"/></Relationships>
</file>

<file path=ppt/slides/_rels/slide17.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image" Target="../media/image82.png"/><Relationship Id="rId7" Type="http://schemas.openxmlformats.org/officeDocument/2006/relationships/image" Target="../media/image86.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5.jpeg"/><Relationship Id="rId5" Type="http://schemas.openxmlformats.org/officeDocument/2006/relationships/image" Target="../media/image84.png"/><Relationship Id="rId4" Type="http://schemas.openxmlformats.org/officeDocument/2006/relationships/image" Target="../media/image83.png"/></Relationships>
</file>

<file path=ppt/slides/_rels/slide18.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9.emf"/></Relationships>
</file>

<file path=ppt/slides/_rels/slide1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2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2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image" Target="../media/image107.png"/><Relationship Id="rId3" Type="http://schemas.openxmlformats.org/officeDocument/2006/relationships/image" Target="../media/image97.png"/><Relationship Id="rId7" Type="http://schemas.openxmlformats.org/officeDocument/2006/relationships/image" Target="../media/image101.png"/><Relationship Id="rId12" Type="http://schemas.openxmlformats.org/officeDocument/2006/relationships/image" Target="../media/image106.png"/><Relationship Id="rId17" Type="http://schemas.openxmlformats.org/officeDocument/2006/relationships/image" Target="../media/image111.png"/><Relationship Id="rId2" Type="http://schemas.openxmlformats.org/officeDocument/2006/relationships/notesSlide" Target="../notesSlides/notesSlide21.xml"/><Relationship Id="rId16" Type="http://schemas.openxmlformats.org/officeDocument/2006/relationships/image" Target="../media/image110.png"/><Relationship Id="rId1" Type="http://schemas.openxmlformats.org/officeDocument/2006/relationships/slideLayout" Target="../slideLayouts/slideLayout1.xml"/><Relationship Id="rId6" Type="http://schemas.openxmlformats.org/officeDocument/2006/relationships/image" Target="../media/image100.png"/><Relationship Id="rId11" Type="http://schemas.openxmlformats.org/officeDocument/2006/relationships/image" Target="../media/image105.png"/><Relationship Id="rId5" Type="http://schemas.openxmlformats.org/officeDocument/2006/relationships/image" Target="../media/image99.png"/><Relationship Id="rId15" Type="http://schemas.openxmlformats.org/officeDocument/2006/relationships/image" Target="../media/image109.png"/><Relationship Id="rId10" Type="http://schemas.openxmlformats.org/officeDocument/2006/relationships/image" Target="../media/image104.png"/><Relationship Id="rId4" Type="http://schemas.openxmlformats.org/officeDocument/2006/relationships/image" Target="../media/image98.png"/><Relationship Id="rId9" Type="http://schemas.openxmlformats.org/officeDocument/2006/relationships/image" Target="../media/image103.png"/><Relationship Id="rId14" Type="http://schemas.openxmlformats.org/officeDocument/2006/relationships/image" Target="../media/image10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17.png"/><Relationship Id="rId13" Type="http://schemas.openxmlformats.org/officeDocument/2006/relationships/image" Target="../media/image122.wmf"/><Relationship Id="rId18" Type="http://schemas.openxmlformats.org/officeDocument/2006/relationships/image" Target="../media/image127.png"/><Relationship Id="rId3" Type="http://schemas.openxmlformats.org/officeDocument/2006/relationships/image" Target="../media/image112.png"/><Relationship Id="rId21" Type="http://schemas.openxmlformats.org/officeDocument/2006/relationships/image" Target="../media/image130.png"/><Relationship Id="rId7" Type="http://schemas.openxmlformats.org/officeDocument/2006/relationships/image" Target="../media/image116.png"/><Relationship Id="rId12" Type="http://schemas.openxmlformats.org/officeDocument/2006/relationships/image" Target="../media/image121.png"/><Relationship Id="rId17" Type="http://schemas.openxmlformats.org/officeDocument/2006/relationships/image" Target="../media/image126.png"/><Relationship Id="rId2" Type="http://schemas.openxmlformats.org/officeDocument/2006/relationships/notesSlide" Target="../notesSlides/notesSlide22.xml"/><Relationship Id="rId16" Type="http://schemas.openxmlformats.org/officeDocument/2006/relationships/image" Target="../media/image125.png"/><Relationship Id="rId20" Type="http://schemas.openxmlformats.org/officeDocument/2006/relationships/image" Target="../media/image129.png"/><Relationship Id="rId1" Type="http://schemas.openxmlformats.org/officeDocument/2006/relationships/slideLayout" Target="../slideLayouts/slideLayout2.xml"/><Relationship Id="rId6" Type="http://schemas.openxmlformats.org/officeDocument/2006/relationships/image" Target="../media/image115.png"/><Relationship Id="rId11" Type="http://schemas.openxmlformats.org/officeDocument/2006/relationships/image" Target="../media/image120.png"/><Relationship Id="rId5" Type="http://schemas.openxmlformats.org/officeDocument/2006/relationships/image" Target="../media/image114.png"/><Relationship Id="rId15" Type="http://schemas.openxmlformats.org/officeDocument/2006/relationships/image" Target="../media/image124.png"/><Relationship Id="rId10" Type="http://schemas.openxmlformats.org/officeDocument/2006/relationships/image" Target="../media/image119.png"/><Relationship Id="rId19" Type="http://schemas.openxmlformats.org/officeDocument/2006/relationships/image" Target="../media/image128.png"/><Relationship Id="rId4" Type="http://schemas.openxmlformats.org/officeDocument/2006/relationships/image" Target="../media/image113.png"/><Relationship Id="rId9" Type="http://schemas.openxmlformats.org/officeDocument/2006/relationships/image" Target="../media/image118.png"/><Relationship Id="rId14" Type="http://schemas.openxmlformats.org/officeDocument/2006/relationships/image" Target="../media/image123.png"/><Relationship Id="rId22" Type="http://schemas.openxmlformats.org/officeDocument/2006/relationships/image" Target="../media/image131.png"/></Relationships>
</file>

<file path=ppt/slides/_rels/slide27.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38.png"/><Relationship Id="rId4" Type="http://schemas.openxmlformats.org/officeDocument/2006/relationships/image" Target="../media/image137.png"/></Relationships>
</file>

<file path=ppt/slides/_rels/slide30.xml.rels><?xml version="1.0" encoding="UTF-8" standalone="yes"?>
<Relationships xmlns="http://schemas.openxmlformats.org/package/2006/relationships"><Relationship Id="rId8" Type="http://schemas.openxmlformats.org/officeDocument/2006/relationships/image" Target="../media/image144.jpeg"/><Relationship Id="rId3" Type="http://schemas.openxmlformats.org/officeDocument/2006/relationships/image" Target="../media/image139.png"/><Relationship Id="rId7" Type="http://schemas.openxmlformats.org/officeDocument/2006/relationships/image" Target="../media/image14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42.jpeg"/><Relationship Id="rId5" Type="http://schemas.openxmlformats.org/officeDocument/2006/relationships/image" Target="../media/image141.png"/><Relationship Id="rId10" Type="http://schemas.openxmlformats.org/officeDocument/2006/relationships/image" Target="../media/image146.jpeg"/><Relationship Id="rId4" Type="http://schemas.openxmlformats.org/officeDocument/2006/relationships/image" Target="../media/image140.jpeg"/><Relationship Id="rId9" Type="http://schemas.openxmlformats.org/officeDocument/2006/relationships/image" Target="../media/image145.png"/></Relationships>
</file>

<file path=ppt/slides/_rels/slide31.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50.png"/></Relationships>
</file>

<file path=ppt/slides/_rels/slide36.xml.rels><?xml version="1.0" encoding="UTF-8" standalone="yes"?>
<Relationships xmlns="http://schemas.openxmlformats.org/package/2006/relationships"><Relationship Id="rId8" Type="http://schemas.openxmlformats.org/officeDocument/2006/relationships/image" Target="../media/image156.png"/><Relationship Id="rId3" Type="http://schemas.openxmlformats.org/officeDocument/2006/relationships/image" Target="../media/image151.png"/><Relationship Id="rId7" Type="http://schemas.openxmlformats.org/officeDocument/2006/relationships/image" Target="../media/image155.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54.png"/><Relationship Id="rId5" Type="http://schemas.openxmlformats.org/officeDocument/2006/relationships/image" Target="../media/image153.png"/><Relationship Id="rId10" Type="http://schemas.openxmlformats.org/officeDocument/2006/relationships/image" Target="../media/image158.png"/><Relationship Id="rId4" Type="http://schemas.openxmlformats.org/officeDocument/2006/relationships/image" Target="../media/image152.png"/><Relationship Id="rId9" Type="http://schemas.openxmlformats.org/officeDocument/2006/relationships/image" Target="../media/image157.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公司的\logo\sangfor_logo\logo-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196522"/>
            <a:ext cx="2199827" cy="695387"/>
          </a:xfrm>
          <a:prstGeom prst="rect">
            <a:avLst/>
          </a:prstGeom>
          <a:noFill/>
          <a:extLst>
            <a:ext uri="{909E8E84-426E-40DD-AFC4-6F175D3DCCD1}">
              <a14:hiddenFill xmlns:a14="http://schemas.microsoft.com/office/drawing/2010/main">
                <a:solidFill>
                  <a:srgbClr val="FFFFFF"/>
                </a:solidFill>
              </a14:hiddenFill>
            </a:ext>
          </a:extLst>
        </p:spPr>
      </p:pic>
      <p:sp>
        <p:nvSpPr>
          <p:cNvPr id="10" name="标题 1"/>
          <p:cNvSpPr txBox="1">
            <a:spLocks noChangeArrowheads="1"/>
          </p:cNvSpPr>
          <p:nvPr/>
        </p:nvSpPr>
        <p:spPr>
          <a:xfrm>
            <a:off x="3211661" y="1681857"/>
            <a:ext cx="5608811" cy="11779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200" b="1" dirty="0" smtClean="0">
                <a:solidFill>
                  <a:srgbClr val="00B0F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深信服智慧校园整体解决方案</a:t>
            </a:r>
            <a:endParaRPr lang="zh-CN" altLang="en-US" sz="3200" b="1" dirty="0">
              <a:solidFill>
                <a:srgbClr val="00B0F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5122231" y="2919210"/>
            <a:ext cx="1787669" cy="477054"/>
          </a:xfrm>
          <a:prstGeom prst="rect">
            <a:avLst/>
          </a:prstGeom>
        </p:spPr>
        <p:txBody>
          <a:bodyPr wrap="none">
            <a:spAutoFit/>
          </a:bodyPr>
          <a:lstStyle/>
          <a:p>
            <a:r>
              <a:rPr lang="zh-CN" altLang="en-US" sz="2500" b="1" dirty="0" smtClean="0">
                <a:gradFill flip="none" rotWithShape="1">
                  <a:gsLst>
                    <a:gs pos="0">
                      <a:srgbClr val="FFFF99"/>
                    </a:gs>
                    <a:gs pos="50000">
                      <a:srgbClr val="FFC000"/>
                    </a:gs>
                    <a:gs pos="100000">
                      <a:srgbClr val="F79646">
                        <a:lumMod val="75000"/>
                      </a:srgbClr>
                    </a:gs>
                  </a:gsLst>
                  <a:lin ang="2700000" scaled="1"/>
                  <a:tileRect/>
                </a:gra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sym typeface="Calibri" pitchFamily="34" charset="0"/>
              </a:rPr>
              <a:t>深信服科技</a:t>
            </a:r>
            <a:endParaRPr lang="en-US" altLang="zh-CN" sz="2500" b="1" dirty="0" smtClean="0">
              <a:gradFill flip="none" rotWithShape="1">
                <a:gsLst>
                  <a:gs pos="0">
                    <a:srgbClr val="FFFF99"/>
                  </a:gs>
                  <a:gs pos="50000">
                    <a:srgbClr val="FFC000"/>
                  </a:gs>
                  <a:gs pos="100000">
                    <a:srgbClr val="F79646">
                      <a:lumMod val="75000"/>
                    </a:srgbClr>
                  </a:gs>
                </a:gsLst>
                <a:lin ang="2700000" scaled="1"/>
                <a:tileRect/>
              </a:gra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sym typeface="Calibri" pitchFamily="34" charset="0"/>
            </a:endParaRPr>
          </a:p>
        </p:txBody>
      </p:sp>
      <p:grpSp>
        <p:nvGrpSpPr>
          <p:cNvPr id="9" name="组合 1"/>
          <p:cNvGrpSpPr>
            <a:grpSpLocks/>
          </p:cNvGrpSpPr>
          <p:nvPr/>
        </p:nvGrpSpPr>
        <p:grpSpPr bwMode="auto">
          <a:xfrm>
            <a:off x="651010" y="996375"/>
            <a:ext cx="2607448" cy="3528819"/>
            <a:chOff x="-119974" y="128977"/>
            <a:chExt cx="3302001" cy="5313363"/>
          </a:xfrm>
        </p:grpSpPr>
        <p:grpSp>
          <p:nvGrpSpPr>
            <p:cNvPr id="15" name="组合 14"/>
            <p:cNvGrpSpPr/>
            <p:nvPr/>
          </p:nvGrpSpPr>
          <p:grpSpPr>
            <a:xfrm>
              <a:off x="1462764" y="3315090"/>
              <a:ext cx="184150" cy="644525"/>
              <a:chOff x="2752726" y="4344988"/>
              <a:chExt cx="184150" cy="644525"/>
            </a:xfrm>
            <a:solidFill>
              <a:schemeClr val="bg1"/>
            </a:solidFill>
          </p:grpSpPr>
          <p:sp>
            <p:nvSpPr>
              <p:cNvPr id="219" name="Freeform 101"/>
              <p:cNvSpPr>
                <a:spLocks/>
              </p:cNvSpPr>
              <p:nvPr/>
            </p:nvSpPr>
            <p:spPr bwMode="auto">
              <a:xfrm>
                <a:off x="2762251" y="4427538"/>
                <a:ext cx="174625" cy="519113"/>
              </a:xfrm>
              <a:custGeom>
                <a:avLst/>
                <a:gdLst>
                  <a:gd name="T0" fmla="*/ 34 w 110"/>
                  <a:gd name="T1" fmla="*/ 267 h 327"/>
                  <a:gd name="T2" fmla="*/ 67 w 110"/>
                  <a:gd name="T3" fmla="*/ 327 h 327"/>
                  <a:gd name="T4" fmla="*/ 95 w 110"/>
                  <a:gd name="T5" fmla="*/ 323 h 327"/>
                  <a:gd name="T6" fmla="*/ 110 w 110"/>
                  <a:gd name="T7" fmla="*/ 256 h 327"/>
                  <a:gd name="T8" fmla="*/ 76 w 110"/>
                  <a:gd name="T9" fmla="*/ 0 h 327"/>
                  <a:gd name="T10" fmla="*/ 0 w 110"/>
                  <a:gd name="T11" fmla="*/ 10 h 327"/>
                  <a:gd name="T12" fmla="*/ 34 w 110"/>
                  <a:gd name="T13" fmla="*/ 267 h 327"/>
                </a:gdLst>
                <a:ahLst/>
                <a:cxnLst>
                  <a:cxn ang="0">
                    <a:pos x="T0" y="T1"/>
                  </a:cxn>
                  <a:cxn ang="0">
                    <a:pos x="T2" y="T3"/>
                  </a:cxn>
                  <a:cxn ang="0">
                    <a:pos x="T4" y="T5"/>
                  </a:cxn>
                  <a:cxn ang="0">
                    <a:pos x="T6" y="T7"/>
                  </a:cxn>
                  <a:cxn ang="0">
                    <a:pos x="T8" y="T9"/>
                  </a:cxn>
                  <a:cxn ang="0">
                    <a:pos x="T10" y="T11"/>
                  </a:cxn>
                  <a:cxn ang="0">
                    <a:pos x="T12" y="T13"/>
                  </a:cxn>
                </a:cxnLst>
                <a:rect l="0" t="0" r="r" b="b"/>
                <a:pathLst>
                  <a:path w="110" h="327">
                    <a:moveTo>
                      <a:pt x="34" y="267"/>
                    </a:moveTo>
                    <a:lnTo>
                      <a:pt x="67" y="327"/>
                    </a:lnTo>
                    <a:lnTo>
                      <a:pt x="95" y="323"/>
                    </a:lnTo>
                    <a:lnTo>
                      <a:pt x="110" y="256"/>
                    </a:lnTo>
                    <a:lnTo>
                      <a:pt x="76" y="0"/>
                    </a:lnTo>
                    <a:lnTo>
                      <a:pt x="0" y="10"/>
                    </a:lnTo>
                    <a:lnTo>
                      <a:pt x="34" y="2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220" name="Freeform 102"/>
              <p:cNvSpPr>
                <a:spLocks/>
              </p:cNvSpPr>
              <p:nvPr/>
            </p:nvSpPr>
            <p:spPr bwMode="auto">
              <a:xfrm>
                <a:off x="2754313" y="4344988"/>
                <a:ext cx="128588" cy="146050"/>
              </a:xfrm>
              <a:custGeom>
                <a:avLst/>
                <a:gdLst>
                  <a:gd name="T0" fmla="*/ 5 w 81"/>
                  <a:gd name="T1" fmla="*/ 58 h 92"/>
                  <a:gd name="T2" fmla="*/ 5 w 81"/>
                  <a:gd name="T3" fmla="*/ 58 h 92"/>
                  <a:gd name="T4" fmla="*/ 7 w 81"/>
                  <a:gd name="T5" fmla="*/ 66 h 92"/>
                  <a:gd name="T6" fmla="*/ 10 w 81"/>
                  <a:gd name="T7" fmla="*/ 73 h 92"/>
                  <a:gd name="T8" fmla="*/ 15 w 81"/>
                  <a:gd name="T9" fmla="*/ 78 h 92"/>
                  <a:gd name="T10" fmla="*/ 20 w 81"/>
                  <a:gd name="T11" fmla="*/ 84 h 92"/>
                  <a:gd name="T12" fmla="*/ 26 w 81"/>
                  <a:gd name="T13" fmla="*/ 88 h 92"/>
                  <a:gd name="T14" fmla="*/ 33 w 81"/>
                  <a:gd name="T15" fmla="*/ 90 h 92"/>
                  <a:gd name="T16" fmla="*/ 39 w 81"/>
                  <a:gd name="T17" fmla="*/ 92 h 92"/>
                  <a:gd name="T18" fmla="*/ 47 w 81"/>
                  <a:gd name="T19" fmla="*/ 90 h 92"/>
                  <a:gd name="T20" fmla="*/ 49 w 81"/>
                  <a:gd name="T21" fmla="*/ 90 h 92"/>
                  <a:gd name="T22" fmla="*/ 49 w 81"/>
                  <a:gd name="T23" fmla="*/ 90 h 92"/>
                  <a:gd name="T24" fmla="*/ 56 w 81"/>
                  <a:gd name="T25" fmla="*/ 89 h 92"/>
                  <a:gd name="T26" fmla="*/ 62 w 81"/>
                  <a:gd name="T27" fmla="*/ 86 h 92"/>
                  <a:gd name="T28" fmla="*/ 69 w 81"/>
                  <a:gd name="T29" fmla="*/ 81 h 92"/>
                  <a:gd name="T30" fmla="*/ 73 w 81"/>
                  <a:gd name="T31" fmla="*/ 77 h 92"/>
                  <a:gd name="T32" fmla="*/ 77 w 81"/>
                  <a:gd name="T33" fmla="*/ 70 h 92"/>
                  <a:gd name="T34" fmla="*/ 80 w 81"/>
                  <a:gd name="T35" fmla="*/ 63 h 92"/>
                  <a:gd name="T36" fmla="*/ 81 w 81"/>
                  <a:gd name="T37" fmla="*/ 56 h 92"/>
                  <a:gd name="T38" fmla="*/ 81 w 81"/>
                  <a:gd name="T39" fmla="*/ 48 h 92"/>
                  <a:gd name="T40" fmla="*/ 76 w 81"/>
                  <a:gd name="T41" fmla="*/ 13 h 92"/>
                  <a:gd name="T42" fmla="*/ 76 w 81"/>
                  <a:gd name="T43" fmla="*/ 13 h 92"/>
                  <a:gd name="T44" fmla="*/ 75 w 81"/>
                  <a:gd name="T45" fmla="*/ 8 h 92"/>
                  <a:gd name="T46" fmla="*/ 72 w 81"/>
                  <a:gd name="T47" fmla="*/ 2 h 92"/>
                  <a:gd name="T48" fmla="*/ 68 w 81"/>
                  <a:gd name="T49" fmla="*/ 1 h 92"/>
                  <a:gd name="T50" fmla="*/ 64 w 81"/>
                  <a:gd name="T51" fmla="*/ 0 h 92"/>
                  <a:gd name="T52" fmla="*/ 51 w 81"/>
                  <a:gd name="T53" fmla="*/ 0 h 92"/>
                  <a:gd name="T54" fmla="*/ 37 w 81"/>
                  <a:gd name="T55" fmla="*/ 2 h 92"/>
                  <a:gd name="T56" fmla="*/ 35 w 81"/>
                  <a:gd name="T57" fmla="*/ 2 h 92"/>
                  <a:gd name="T58" fmla="*/ 35 w 81"/>
                  <a:gd name="T59" fmla="*/ 2 h 92"/>
                  <a:gd name="T60" fmla="*/ 22 w 81"/>
                  <a:gd name="T61" fmla="*/ 4 h 92"/>
                  <a:gd name="T62" fmla="*/ 10 w 81"/>
                  <a:gd name="T63" fmla="*/ 6 h 92"/>
                  <a:gd name="T64" fmla="*/ 5 w 81"/>
                  <a:gd name="T65" fmla="*/ 9 h 92"/>
                  <a:gd name="T66" fmla="*/ 3 w 81"/>
                  <a:gd name="T67" fmla="*/ 12 h 92"/>
                  <a:gd name="T68" fmla="*/ 0 w 81"/>
                  <a:gd name="T69" fmla="*/ 17 h 92"/>
                  <a:gd name="T70" fmla="*/ 0 w 81"/>
                  <a:gd name="T71" fmla="*/ 24 h 92"/>
                  <a:gd name="T72" fmla="*/ 5 w 81"/>
                  <a:gd name="T73"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2">
                    <a:moveTo>
                      <a:pt x="5" y="58"/>
                    </a:moveTo>
                    <a:lnTo>
                      <a:pt x="5" y="58"/>
                    </a:lnTo>
                    <a:lnTo>
                      <a:pt x="7" y="66"/>
                    </a:lnTo>
                    <a:lnTo>
                      <a:pt x="10" y="73"/>
                    </a:lnTo>
                    <a:lnTo>
                      <a:pt x="15" y="78"/>
                    </a:lnTo>
                    <a:lnTo>
                      <a:pt x="20" y="84"/>
                    </a:lnTo>
                    <a:lnTo>
                      <a:pt x="26" y="88"/>
                    </a:lnTo>
                    <a:lnTo>
                      <a:pt x="33" y="90"/>
                    </a:lnTo>
                    <a:lnTo>
                      <a:pt x="39" y="92"/>
                    </a:lnTo>
                    <a:lnTo>
                      <a:pt x="47" y="90"/>
                    </a:lnTo>
                    <a:lnTo>
                      <a:pt x="49" y="90"/>
                    </a:lnTo>
                    <a:lnTo>
                      <a:pt x="49" y="90"/>
                    </a:lnTo>
                    <a:lnTo>
                      <a:pt x="56" y="89"/>
                    </a:lnTo>
                    <a:lnTo>
                      <a:pt x="62" y="86"/>
                    </a:lnTo>
                    <a:lnTo>
                      <a:pt x="69" y="81"/>
                    </a:lnTo>
                    <a:lnTo>
                      <a:pt x="73" y="77"/>
                    </a:lnTo>
                    <a:lnTo>
                      <a:pt x="77" y="70"/>
                    </a:lnTo>
                    <a:lnTo>
                      <a:pt x="80" y="63"/>
                    </a:lnTo>
                    <a:lnTo>
                      <a:pt x="81" y="56"/>
                    </a:lnTo>
                    <a:lnTo>
                      <a:pt x="81" y="48"/>
                    </a:lnTo>
                    <a:lnTo>
                      <a:pt x="76" y="13"/>
                    </a:lnTo>
                    <a:lnTo>
                      <a:pt x="76" y="13"/>
                    </a:lnTo>
                    <a:lnTo>
                      <a:pt x="75" y="8"/>
                    </a:lnTo>
                    <a:lnTo>
                      <a:pt x="72" y="2"/>
                    </a:lnTo>
                    <a:lnTo>
                      <a:pt x="68" y="1"/>
                    </a:lnTo>
                    <a:lnTo>
                      <a:pt x="64" y="0"/>
                    </a:lnTo>
                    <a:lnTo>
                      <a:pt x="51" y="0"/>
                    </a:lnTo>
                    <a:lnTo>
                      <a:pt x="37" y="2"/>
                    </a:lnTo>
                    <a:lnTo>
                      <a:pt x="35" y="2"/>
                    </a:lnTo>
                    <a:lnTo>
                      <a:pt x="35" y="2"/>
                    </a:lnTo>
                    <a:lnTo>
                      <a:pt x="22" y="4"/>
                    </a:lnTo>
                    <a:lnTo>
                      <a:pt x="10" y="6"/>
                    </a:lnTo>
                    <a:lnTo>
                      <a:pt x="5" y="9"/>
                    </a:lnTo>
                    <a:lnTo>
                      <a:pt x="3" y="12"/>
                    </a:lnTo>
                    <a:lnTo>
                      <a:pt x="0" y="17"/>
                    </a:lnTo>
                    <a:lnTo>
                      <a:pt x="0" y="24"/>
                    </a:lnTo>
                    <a:lnTo>
                      <a:pt x="5"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221" name="Freeform 103"/>
              <p:cNvSpPr>
                <a:spLocks/>
              </p:cNvSpPr>
              <p:nvPr/>
            </p:nvSpPr>
            <p:spPr bwMode="auto">
              <a:xfrm>
                <a:off x="2752726" y="4394200"/>
                <a:ext cx="149225" cy="142875"/>
              </a:xfrm>
              <a:custGeom>
                <a:avLst/>
                <a:gdLst>
                  <a:gd name="T0" fmla="*/ 11 w 94"/>
                  <a:gd name="T1" fmla="*/ 90 h 90"/>
                  <a:gd name="T2" fmla="*/ 94 w 94"/>
                  <a:gd name="T3" fmla="*/ 80 h 90"/>
                  <a:gd name="T4" fmla="*/ 84 w 94"/>
                  <a:gd name="T5" fmla="*/ 0 h 90"/>
                  <a:gd name="T6" fmla="*/ 0 w 94"/>
                  <a:gd name="T7" fmla="*/ 11 h 90"/>
                  <a:gd name="T8" fmla="*/ 11 w 94"/>
                  <a:gd name="T9" fmla="*/ 90 h 90"/>
                </a:gdLst>
                <a:ahLst/>
                <a:cxnLst>
                  <a:cxn ang="0">
                    <a:pos x="T0" y="T1"/>
                  </a:cxn>
                  <a:cxn ang="0">
                    <a:pos x="T2" y="T3"/>
                  </a:cxn>
                  <a:cxn ang="0">
                    <a:pos x="T4" y="T5"/>
                  </a:cxn>
                  <a:cxn ang="0">
                    <a:pos x="T6" y="T7"/>
                  </a:cxn>
                  <a:cxn ang="0">
                    <a:pos x="T8" y="T9"/>
                  </a:cxn>
                </a:cxnLst>
                <a:rect l="0" t="0" r="r" b="b"/>
                <a:pathLst>
                  <a:path w="94" h="90">
                    <a:moveTo>
                      <a:pt x="11" y="90"/>
                    </a:moveTo>
                    <a:lnTo>
                      <a:pt x="94" y="80"/>
                    </a:lnTo>
                    <a:lnTo>
                      <a:pt x="84" y="0"/>
                    </a:lnTo>
                    <a:lnTo>
                      <a:pt x="0" y="11"/>
                    </a:lnTo>
                    <a:lnTo>
                      <a:pt x="11"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222" name="Freeform 104"/>
              <p:cNvSpPr>
                <a:spLocks/>
              </p:cNvSpPr>
              <p:nvPr/>
            </p:nvSpPr>
            <p:spPr bwMode="auto">
              <a:xfrm>
                <a:off x="2868613" y="4933950"/>
                <a:ext cx="44450" cy="55563"/>
              </a:xfrm>
              <a:custGeom>
                <a:avLst/>
                <a:gdLst>
                  <a:gd name="T0" fmla="*/ 28 w 28"/>
                  <a:gd name="T1" fmla="*/ 2 h 35"/>
                  <a:gd name="T2" fmla="*/ 28 w 28"/>
                  <a:gd name="T3" fmla="*/ 2 h 35"/>
                  <a:gd name="T4" fmla="*/ 27 w 28"/>
                  <a:gd name="T5" fmla="*/ 14 h 35"/>
                  <a:gd name="T6" fmla="*/ 21 w 28"/>
                  <a:gd name="T7" fmla="*/ 31 h 35"/>
                  <a:gd name="T8" fmla="*/ 21 w 28"/>
                  <a:gd name="T9" fmla="*/ 31 h 35"/>
                  <a:gd name="T10" fmla="*/ 20 w 28"/>
                  <a:gd name="T11" fmla="*/ 35 h 35"/>
                  <a:gd name="T12" fmla="*/ 19 w 28"/>
                  <a:gd name="T13" fmla="*/ 35 h 35"/>
                  <a:gd name="T14" fmla="*/ 16 w 28"/>
                  <a:gd name="T15" fmla="*/ 35 h 35"/>
                  <a:gd name="T16" fmla="*/ 13 w 28"/>
                  <a:gd name="T17" fmla="*/ 32 h 35"/>
                  <a:gd name="T18" fmla="*/ 11 w 28"/>
                  <a:gd name="T19" fmla="*/ 27 h 35"/>
                  <a:gd name="T20" fmla="*/ 0 w 28"/>
                  <a:gd name="T21" fmla="*/ 8 h 35"/>
                  <a:gd name="T22" fmla="*/ 0 w 28"/>
                  <a:gd name="T23" fmla="*/ 8 h 35"/>
                  <a:gd name="T24" fmla="*/ 3 w 28"/>
                  <a:gd name="T25" fmla="*/ 5 h 35"/>
                  <a:gd name="T26" fmla="*/ 8 w 28"/>
                  <a:gd name="T27" fmla="*/ 2 h 35"/>
                  <a:gd name="T28" fmla="*/ 12 w 28"/>
                  <a:gd name="T29" fmla="*/ 1 h 35"/>
                  <a:gd name="T30" fmla="*/ 16 w 28"/>
                  <a:gd name="T31" fmla="*/ 0 h 35"/>
                  <a:gd name="T32" fmla="*/ 23 w 28"/>
                  <a:gd name="T33" fmla="*/ 0 h 35"/>
                  <a:gd name="T34" fmla="*/ 28 w 28"/>
                  <a:gd name="T35" fmla="*/ 2 h 35"/>
                  <a:gd name="T36" fmla="*/ 28 w 28"/>
                  <a:gd name="T37"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35">
                    <a:moveTo>
                      <a:pt x="28" y="2"/>
                    </a:moveTo>
                    <a:lnTo>
                      <a:pt x="28" y="2"/>
                    </a:lnTo>
                    <a:lnTo>
                      <a:pt x="27" y="14"/>
                    </a:lnTo>
                    <a:lnTo>
                      <a:pt x="21" y="31"/>
                    </a:lnTo>
                    <a:lnTo>
                      <a:pt x="21" y="31"/>
                    </a:lnTo>
                    <a:lnTo>
                      <a:pt x="20" y="35"/>
                    </a:lnTo>
                    <a:lnTo>
                      <a:pt x="19" y="35"/>
                    </a:lnTo>
                    <a:lnTo>
                      <a:pt x="16" y="35"/>
                    </a:lnTo>
                    <a:lnTo>
                      <a:pt x="13" y="32"/>
                    </a:lnTo>
                    <a:lnTo>
                      <a:pt x="11" y="27"/>
                    </a:lnTo>
                    <a:lnTo>
                      <a:pt x="0" y="8"/>
                    </a:lnTo>
                    <a:lnTo>
                      <a:pt x="0" y="8"/>
                    </a:lnTo>
                    <a:lnTo>
                      <a:pt x="3" y="5"/>
                    </a:lnTo>
                    <a:lnTo>
                      <a:pt x="8" y="2"/>
                    </a:lnTo>
                    <a:lnTo>
                      <a:pt x="12" y="1"/>
                    </a:lnTo>
                    <a:lnTo>
                      <a:pt x="16" y="0"/>
                    </a:lnTo>
                    <a:lnTo>
                      <a:pt x="23" y="0"/>
                    </a:lnTo>
                    <a:lnTo>
                      <a:pt x="28" y="2"/>
                    </a:lnTo>
                    <a:lnTo>
                      <a:pt x="2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16" name="组合 8"/>
            <p:cNvGrpSpPr>
              <a:grpSpLocks/>
            </p:cNvGrpSpPr>
            <p:nvPr/>
          </p:nvGrpSpPr>
          <p:grpSpPr bwMode="auto">
            <a:xfrm>
              <a:off x="853164" y="3900877"/>
              <a:ext cx="1414463" cy="1541463"/>
              <a:chOff x="2143126" y="4930775"/>
              <a:chExt cx="1414463" cy="1541463"/>
            </a:xfrm>
          </p:grpSpPr>
          <p:sp>
            <p:nvSpPr>
              <p:cNvPr id="122" name="Freeform 5"/>
              <p:cNvSpPr>
                <a:spLocks/>
              </p:cNvSpPr>
              <p:nvPr/>
            </p:nvSpPr>
            <p:spPr bwMode="auto">
              <a:xfrm>
                <a:off x="2143126" y="5083175"/>
                <a:ext cx="1414463" cy="1257300"/>
              </a:xfrm>
              <a:custGeom>
                <a:avLst/>
                <a:gdLst>
                  <a:gd name="T0" fmla="*/ 2147483647 w 891"/>
                  <a:gd name="T1" fmla="*/ 2147483647 h 792"/>
                  <a:gd name="T2" fmla="*/ 2147483647 w 891"/>
                  <a:gd name="T3" fmla="*/ 2147483647 h 792"/>
                  <a:gd name="T4" fmla="*/ 2147483647 w 891"/>
                  <a:gd name="T5" fmla="*/ 2147483647 h 792"/>
                  <a:gd name="T6" fmla="*/ 2147483647 w 891"/>
                  <a:gd name="T7" fmla="*/ 2147483647 h 792"/>
                  <a:gd name="T8" fmla="*/ 2147483647 w 891"/>
                  <a:gd name="T9" fmla="*/ 2147483647 h 792"/>
                  <a:gd name="T10" fmla="*/ 2147483647 w 891"/>
                  <a:gd name="T11" fmla="*/ 2147483647 h 792"/>
                  <a:gd name="T12" fmla="*/ 2147483647 w 891"/>
                  <a:gd name="T13" fmla="*/ 2147483647 h 792"/>
                  <a:gd name="T14" fmla="*/ 2147483647 w 891"/>
                  <a:gd name="T15" fmla="*/ 2147483647 h 792"/>
                  <a:gd name="T16" fmla="*/ 2147483647 w 891"/>
                  <a:gd name="T17" fmla="*/ 2147483647 h 792"/>
                  <a:gd name="T18" fmla="*/ 2147483647 w 891"/>
                  <a:gd name="T19" fmla="*/ 2147483647 h 792"/>
                  <a:gd name="T20" fmla="*/ 2147483647 w 891"/>
                  <a:gd name="T21" fmla="*/ 2147483647 h 792"/>
                  <a:gd name="T22" fmla="*/ 2147483647 w 891"/>
                  <a:gd name="T23" fmla="*/ 2147483647 h 792"/>
                  <a:gd name="T24" fmla="*/ 2147483647 w 891"/>
                  <a:gd name="T25" fmla="*/ 2147483647 h 792"/>
                  <a:gd name="T26" fmla="*/ 2147483647 w 891"/>
                  <a:gd name="T27" fmla="*/ 2147483647 h 792"/>
                  <a:gd name="T28" fmla="*/ 2147483647 w 891"/>
                  <a:gd name="T29" fmla="*/ 2147483647 h 792"/>
                  <a:gd name="T30" fmla="*/ 2147483647 w 891"/>
                  <a:gd name="T31" fmla="*/ 2147483647 h 792"/>
                  <a:gd name="T32" fmla="*/ 2147483647 w 891"/>
                  <a:gd name="T33" fmla="*/ 2147483647 h 792"/>
                  <a:gd name="T34" fmla="*/ 2147483647 w 891"/>
                  <a:gd name="T35" fmla="*/ 2147483647 h 792"/>
                  <a:gd name="T36" fmla="*/ 2147483647 w 891"/>
                  <a:gd name="T37" fmla="*/ 2147483647 h 792"/>
                  <a:gd name="T38" fmla="*/ 2147483647 w 891"/>
                  <a:gd name="T39" fmla="*/ 2147483647 h 792"/>
                  <a:gd name="T40" fmla="*/ 2147483647 w 891"/>
                  <a:gd name="T41" fmla="*/ 2147483647 h 792"/>
                  <a:gd name="T42" fmla="*/ 2147483647 w 891"/>
                  <a:gd name="T43" fmla="*/ 2147483647 h 792"/>
                  <a:gd name="T44" fmla="*/ 2147483647 w 891"/>
                  <a:gd name="T45" fmla="*/ 2147483647 h 792"/>
                  <a:gd name="T46" fmla="*/ 2147483647 w 891"/>
                  <a:gd name="T47" fmla="*/ 2147483647 h 792"/>
                  <a:gd name="T48" fmla="*/ 2147483647 w 891"/>
                  <a:gd name="T49" fmla="*/ 2147483647 h 792"/>
                  <a:gd name="T50" fmla="*/ 2147483647 w 891"/>
                  <a:gd name="T51" fmla="*/ 2147483647 h 792"/>
                  <a:gd name="T52" fmla="*/ 2147483647 w 891"/>
                  <a:gd name="T53" fmla="*/ 2147483647 h 792"/>
                  <a:gd name="T54" fmla="*/ 2147483647 w 891"/>
                  <a:gd name="T55" fmla="*/ 2147483647 h 792"/>
                  <a:gd name="T56" fmla="*/ 2147483647 w 891"/>
                  <a:gd name="T57" fmla="*/ 2147483647 h 792"/>
                  <a:gd name="T58" fmla="*/ 0 w 891"/>
                  <a:gd name="T59" fmla="*/ 0 h 792"/>
                  <a:gd name="T60" fmla="*/ 2147483647 w 891"/>
                  <a:gd name="T61" fmla="*/ 2147483647 h 792"/>
                  <a:gd name="T62" fmla="*/ 2147483647 w 891"/>
                  <a:gd name="T63" fmla="*/ 2147483647 h 792"/>
                  <a:gd name="T64" fmla="*/ 2147483647 w 891"/>
                  <a:gd name="T65" fmla="*/ 2147483647 h 792"/>
                  <a:gd name="T66" fmla="*/ 2147483647 w 891"/>
                  <a:gd name="T67" fmla="*/ 2147483647 h 792"/>
                  <a:gd name="T68" fmla="*/ 2147483647 w 891"/>
                  <a:gd name="T69" fmla="*/ 2147483647 h 792"/>
                  <a:gd name="T70" fmla="*/ 2147483647 w 891"/>
                  <a:gd name="T71" fmla="*/ 2147483647 h 792"/>
                  <a:gd name="T72" fmla="*/ 2147483647 w 891"/>
                  <a:gd name="T73" fmla="*/ 2147483647 h 792"/>
                  <a:gd name="T74" fmla="*/ 2147483647 w 891"/>
                  <a:gd name="T75" fmla="*/ 2147483647 h 792"/>
                  <a:gd name="T76" fmla="*/ 2147483647 w 891"/>
                  <a:gd name="T77" fmla="*/ 2147483647 h 792"/>
                  <a:gd name="T78" fmla="*/ 2147483647 w 891"/>
                  <a:gd name="T79" fmla="*/ 2147483647 h 792"/>
                  <a:gd name="T80" fmla="*/ 2147483647 w 891"/>
                  <a:gd name="T81" fmla="*/ 2147483647 h 792"/>
                  <a:gd name="T82" fmla="*/ 2147483647 w 891"/>
                  <a:gd name="T83" fmla="*/ 2147483647 h 792"/>
                  <a:gd name="T84" fmla="*/ 2147483647 w 891"/>
                  <a:gd name="T85" fmla="*/ 2147483647 h 792"/>
                  <a:gd name="T86" fmla="*/ 2147483647 w 891"/>
                  <a:gd name="T87" fmla="*/ 2147483647 h 792"/>
                  <a:gd name="T88" fmla="*/ 2147483647 w 891"/>
                  <a:gd name="T89" fmla="*/ 2147483647 h 792"/>
                  <a:gd name="T90" fmla="*/ 2147483647 w 891"/>
                  <a:gd name="T91" fmla="*/ 2147483647 h 792"/>
                  <a:gd name="T92" fmla="*/ 2147483647 w 891"/>
                  <a:gd name="T93" fmla="*/ 2147483647 h 792"/>
                  <a:gd name="T94" fmla="*/ 2147483647 w 891"/>
                  <a:gd name="T95" fmla="*/ 2147483647 h 792"/>
                  <a:gd name="T96" fmla="*/ 2147483647 w 891"/>
                  <a:gd name="T97" fmla="*/ 2147483647 h 792"/>
                  <a:gd name="T98" fmla="*/ 2147483647 w 891"/>
                  <a:gd name="T99" fmla="*/ 2147483647 h 792"/>
                  <a:gd name="T100" fmla="*/ 2147483647 w 891"/>
                  <a:gd name="T101" fmla="*/ 2147483647 h 792"/>
                  <a:gd name="T102" fmla="*/ 2147483647 w 891"/>
                  <a:gd name="T103" fmla="*/ 2147483647 h 792"/>
                  <a:gd name="T104" fmla="*/ 2147483647 w 891"/>
                  <a:gd name="T105" fmla="*/ 2147483647 h 792"/>
                  <a:gd name="T106" fmla="*/ 2147483647 w 891"/>
                  <a:gd name="T107" fmla="*/ 2147483647 h 792"/>
                  <a:gd name="T108" fmla="*/ 2147483647 w 891"/>
                  <a:gd name="T109" fmla="*/ 2147483647 h 792"/>
                  <a:gd name="T110" fmla="*/ 2147483647 w 891"/>
                  <a:gd name="T111" fmla="*/ 2147483647 h 792"/>
                  <a:gd name="T112" fmla="*/ 2147483647 w 891"/>
                  <a:gd name="T113" fmla="*/ 2147483647 h 792"/>
                  <a:gd name="T114" fmla="*/ 2147483647 w 891"/>
                  <a:gd name="T115" fmla="*/ 2147483647 h 792"/>
                  <a:gd name="T116" fmla="*/ 2147483647 w 891"/>
                  <a:gd name="T117" fmla="*/ 2147483647 h 792"/>
                  <a:gd name="T118" fmla="*/ 2147483647 w 891"/>
                  <a:gd name="T119" fmla="*/ 2147483647 h 792"/>
                  <a:gd name="T120" fmla="*/ 2147483647 w 891"/>
                  <a:gd name="T121" fmla="*/ 2147483647 h 792"/>
                  <a:gd name="T122" fmla="*/ 2147483647 w 891"/>
                  <a:gd name="T123" fmla="*/ 2147483647 h 79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91" h="792">
                    <a:moveTo>
                      <a:pt x="435" y="792"/>
                    </a:moveTo>
                    <a:lnTo>
                      <a:pt x="435" y="792"/>
                    </a:lnTo>
                    <a:lnTo>
                      <a:pt x="370" y="791"/>
                    </a:lnTo>
                    <a:lnTo>
                      <a:pt x="334" y="790"/>
                    </a:lnTo>
                    <a:lnTo>
                      <a:pt x="298" y="787"/>
                    </a:lnTo>
                    <a:lnTo>
                      <a:pt x="266" y="783"/>
                    </a:lnTo>
                    <a:lnTo>
                      <a:pt x="237" y="778"/>
                    </a:lnTo>
                    <a:lnTo>
                      <a:pt x="228" y="775"/>
                    </a:lnTo>
                    <a:lnTo>
                      <a:pt x="220" y="772"/>
                    </a:lnTo>
                    <a:lnTo>
                      <a:pt x="213" y="768"/>
                    </a:lnTo>
                    <a:lnTo>
                      <a:pt x="212" y="764"/>
                    </a:lnTo>
                    <a:lnTo>
                      <a:pt x="209" y="756"/>
                    </a:lnTo>
                    <a:lnTo>
                      <a:pt x="205" y="749"/>
                    </a:lnTo>
                    <a:lnTo>
                      <a:pt x="198" y="741"/>
                    </a:lnTo>
                    <a:lnTo>
                      <a:pt x="190" y="734"/>
                    </a:lnTo>
                    <a:lnTo>
                      <a:pt x="164" y="717"/>
                    </a:lnTo>
                    <a:lnTo>
                      <a:pt x="129" y="695"/>
                    </a:lnTo>
                    <a:lnTo>
                      <a:pt x="110" y="683"/>
                    </a:lnTo>
                    <a:lnTo>
                      <a:pt x="95" y="669"/>
                    </a:lnTo>
                    <a:lnTo>
                      <a:pt x="82" y="657"/>
                    </a:lnTo>
                    <a:lnTo>
                      <a:pt x="72" y="643"/>
                    </a:lnTo>
                    <a:lnTo>
                      <a:pt x="65" y="631"/>
                    </a:lnTo>
                    <a:lnTo>
                      <a:pt x="60" y="619"/>
                    </a:lnTo>
                    <a:lnTo>
                      <a:pt x="57" y="608"/>
                    </a:lnTo>
                    <a:lnTo>
                      <a:pt x="56" y="597"/>
                    </a:lnTo>
                    <a:lnTo>
                      <a:pt x="57" y="589"/>
                    </a:lnTo>
                    <a:lnTo>
                      <a:pt x="59" y="581"/>
                    </a:lnTo>
                    <a:lnTo>
                      <a:pt x="61" y="566"/>
                    </a:lnTo>
                    <a:lnTo>
                      <a:pt x="61" y="560"/>
                    </a:lnTo>
                    <a:lnTo>
                      <a:pt x="59" y="554"/>
                    </a:lnTo>
                    <a:lnTo>
                      <a:pt x="55" y="549"/>
                    </a:lnTo>
                    <a:lnTo>
                      <a:pt x="45" y="545"/>
                    </a:lnTo>
                    <a:lnTo>
                      <a:pt x="36" y="541"/>
                    </a:lnTo>
                    <a:lnTo>
                      <a:pt x="30" y="537"/>
                    </a:lnTo>
                    <a:lnTo>
                      <a:pt x="28" y="532"/>
                    </a:lnTo>
                    <a:lnTo>
                      <a:pt x="26" y="528"/>
                    </a:lnTo>
                    <a:lnTo>
                      <a:pt x="29" y="524"/>
                    </a:lnTo>
                    <a:lnTo>
                      <a:pt x="33" y="522"/>
                    </a:lnTo>
                    <a:lnTo>
                      <a:pt x="40" y="518"/>
                    </a:lnTo>
                    <a:lnTo>
                      <a:pt x="48" y="513"/>
                    </a:lnTo>
                    <a:lnTo>
                      <a:pt x="55" y="511"/>
                    </a:lnTo>
                    <a:lnTo>
                      <a:pt x="59" y="505"/>
                    </a:lnTo>
                    <a:lnTo>
                      <a:pt x="61" y="501"/>
                    </a:lnTo>
                    <a:lnTo>
                      <a:pt x="61" y="496"/>
                    </a:lnTo>
                    <a:lnTo>
                      <a:pt x="59" y="482"/>
                    </a:lnTo>
                    <a:lnTo>
                      <a:pt x="57" y="474"/>
                    </a:lnTo>
                    <a:lnTo>
                      <a:pt x="56" y="465"/>
                    </a:lnTo>
                    <a:lnTo>
                      <a:pt x="57" y="457"/>
                    </a:lnTo>
                    <a:lnTo>
                      <a:pt x="60" y="450"/>
                    </a:lnTo>
                    <a:lnTo>
                      <a:pt x="65" y="442"/>
                    </a:lnTo>
                    <a:lnTo>
                      <a:pt x="65" y="439"/>
                    </a:lnTo>
                    <a:lnTo>
                      <a:pt x="64" y="436"/>
                    </a:lnTo>
                    <a:lnTo>
                      <a:pt x="59" y="435"/>
                    </a:lnTo>
                    <a:lnTo>
                      <a:pt x="48" y="435"/>
                    </a:lnTo>
                    <a:lnTo>
                      <a:pt x="36" y="432"/>
                    </a:lnTo>
                    <a:lnTo>
                      <a:pt x="28" y="430"/>
                    </a:lnTo>
                    <a:lnTo>
                      <a:pt x="23" y="425"/>
                    </a:lnTo>
                    <a:lnTo>
                      <a:pt x="22" y="420"/>
                    </a:lnTo>
                    <a:lnTo>
                      <a:pt x="23" y="415"/>
                    </a:lnTo>
                    <a:lnTo>
                      <a:pt x="28" y="409"/>
                    </a:lnTo>
                    <a:lnTo>
                      <a:pt x="34" y="405"/>
                    </a:lnTo>
                    <a:lnTo>
                      <a:pt x="42" y="401"/>
                    </a:lnTo>
                    <a:lnTo>
                      <a:pt x="51" y="397"/>
                    </a:lnTo>
                    <a:lnTo>
                      <a:pt x="56" y="393"/>
                    </a:lnTo>
                    <a:lnTo>
                      <a:pt x="59" y="389"/>
                    </a:lnTo>
                    <a:lnTo>
                      <a:pt x="59" y="384"/>
                    </a:lnTo>
                    <a:lnTo>
                      <a:pt x="56" y="371"/>
                    </a:lnTo>
                    <a:lnTo>
                      <a:pt x="55" y="365"/>
                    </a:lnTo>
                    <a:lnTo>
                      <a:pt x="55" y="356"/>
                    </a:lnTo>
                    <a:lnTo>
                      <a:pt x="55" y="350"/>
                    </a:lnTo>
                    <a:lnTo>
                      <a:pt x="56" y="343"/>
                    </a:lnTo>
                    <a:lnTo>
                      <a:pt x="59" y="332"/>
                    </a:lnTo>
                    <a:lnTo>
                      <a:pt x="59" y="328"/>
                    </a:lnTo>
                    <a:lnTo>
                      <a:pt x="57" y="324"/>
                    </a:lnTo>
                    <a:lnTo>
                      <a:pt x="53" y="320"/>
                    </a:lnTo>
                    <a:lnTo>
                      <a:pt x="45" y="317"/>
                    </a:lnTo>
                    <a:lnTo>
                      <a:pt x="37" y="314"/>
                    </a:lnTo>
                    <a:lnTo>
                      <a:pt x="32" y="310"/>
                    </a:lnTo>
                    <a:lnTo>
                      <a:pt x="29" y="305"/>
                    </a:lnTo>
                    <a:lnTo>
                      <a:pt x="29" y="301"/>
                    </a:lnTo>
                    <a:lnTo>
                      <a:pt x="30" y="296"/>
                    </a:lnTo>
                    <a:lnTo>
                      <a:pt x="36" y="291"/>
                    </a:lnTo>
                    <a:lnTo>
                      <a:pt x="42" y="287"/>
                    </a:lnTo>
                    <a:lnTo>
                      <a:pt x="52" y="283"/>
                    </a:lnTo>
                    <a:lnTo>
                      <a:pt x="60" y="281"/>
                    </a:lnTo>
                    <a:lnTo>
                      <a:pt x="65" y="278"/>
                    </a:lnTo>
                    <a:lnTo>
                      <a:pt x="68" y="275"/>
                    </a:lnTo>
                    <a:lnTo>
                      <a:pt x="68" y="271"/>
                    </a:lnTo>
                    <a:lnTo>
                      <a:pt x="64" y="262"/>
                    </a:lnTo>
                    <a:lnTo>
                      <a:pt x="63" y="256"/>
                    </a:lnTo>
                    <a:lnTo>
                      <a:pt x="61" y="251"/>
                    </a:lnTo>
                    <a:lnTo>
                      <a:pt x="61" y="245"/>
                    </a:lnTo>
                    <a:lnTo>
                      <a:pt x="63" y="239"/>
                    </a:lnTo>
                    <a:lnTo>
                      <a:pt x="68" y="228"/>
                    </a:lnTo>
                    <a:lnTo>
                      <a:pt x="70" y="222"/>
                    </a:lnTo>
                    <a:lnTo>
                      <a:pt x="71" y="218"/>
                    </a:lnTo>
                    <a:lnTo>
                      <a:pt x="70" y="216"/>
                    </a:lnTo>
                    <a:lnTo>
                      <a:pt x="65" y="216"/>
                    </a:lnTo>
                    <a:lnTo>
                      <a:pt x="59" y="214"/>
                    </a:lnTo>
                    <a:lnTo>
                      <a:pt x="53" y="213"/>
                    </a:lnTo>
                    <a:lnTo>
                      <a:pt x="46" y="210"/>
                    </a:lnTo>
                    <a:lnTo>
                      <a:pt x="40" y="207"/>
                    </a:lnTo>
                    <a:lnTo>
                      <a:pt x="34" y="203"/>
                    </a:lnTo>
                    <a:lnTo>
                      <a:pt x="30" y="198"/>
                    </a:lnTo>
                    <a:lnTo>
                      <a:pt x="28" y="193"/>
                    </a:lnTo>
                    <a:lnTo>
                      <a:pt x="25" y="187"/>
                    </a:lnTo>
                    <a:lnTo>
                      <a:pt x="0" y="0"/>
                    </a:lnTo>
                    <a:lnTo>
                      <a:pt x="891" y="0"/>
                    </a:lnTo>
                    <a:lnTo>
                      <a:pt x="874" y="140"/>
                    </a:lnTo>
                    <a:lnTo>
                      <a:pt x="873" y="147"/>
                    </a:lnTo>
                    <a:lnTo>
                      <a:pt x="870" y="152"/>
                    </a:lnTo>
                    <a:lnTo>
                      <a:pt x="864" y="157"/>
                    </a:lnTo>
                    <a:lnTo>
                      <a:pt x="859" y="161"/>
                    </a:lnTo>
                    <a:lnTo>
                      <a:pt x="854" y="164"/>
                    </a:lnTo>
                    <a:lnTo>
                      <a:pt x="847" y="167"/>
                    </a:lnTo>
                    <a:lnTo>
                      <a:pt x="840" y="168"/>
                    </a:lnTo>
                    <a:lnTo>
                      <a:pt x="835" y="168"/>
                    </a:lnTo>
                    <a:lnTo>
                      <a:pt x="831" y="170"/>
                    </a:lnTo>
                    <a:lnTo>
                      <a:pt x="829" y="172"/>
                    </a:lnTo>
                    <a:lnTo>
                      <a:pt x="829" y="176"/>
                    </a:lnTo>
                    <a:lnTo>
                      <a:pt x="832" y="180"/>
                    </a:lnTo>
                    <a:lnTo>
                      <a:pt x="837" y="193"/>
                    </a:lnTo>
                    <a:lnTo>
                      <a:pt x="839" y="198"/>
                    </a:lnTo>
                    <a:lnTo>
                      <a:pt x="839" y="205"/>
                    </a:lnTo>
                    <a:lnTo>
                      <a:pt x="837" y="210"/>
                    </a:lnTo>
                    <a:lnTo>
                      <a:pt x="835" y="216"/>
                    </a:lnTo>
                    <a:lnTo>
                      <a:pt x="832" y="224"/>
                    </a:lnTo>
                    <a:lnTo>
                      <a:pt x="832" y="228"/>
                    </a:lnTo>
                    <a:lnTo>
                      <a:pt x="833" y="232"/>
                    </a:lnTo>
                    <a:lnTo>
                      <a:pt x="839" y="235"/>
                    </a:lnTo>
                    <a:lnTo>
                      <a:pt x="848" y="237"/>
                    </a:lnTo>
                    <a:lnTo>
                      <a:pt x="858" y="240"/>
                    </a:lnTo>
                    <a:lnTo>
                      <a:pt x="864" y="244"/>
                    </a:lnTo>
                    <a:lnTo>
                      <a:pt x="868" y="249"/>
                    </a:lnTo>
                    <a:lnTo>
                      <a:pt x="871" y="254"/>
                    </a:lnTo>
                    <a:lnTo>
                      <a:pt x="870" y="259"/>
                    </a:lnTo>
                    <a:lnTo>
                      <a:pt x="867" y="263"/>
                    </a:lnTo>
                    <a:lnTo>
                      <a:pt x="862" y="267"/>
                    </a:lnTo>
                    <a:lnTo>
                      <a:pt x="854" y="271"/>
                    </a:lnTo>
                    <a:lnTo>
                      <a:pt x="847" y="274"/>
                    </a:lnTo>
                    <a:lnTo>
                      <a:pt x="843" y="277"/>
                    </a:lnTo>
                    <a:lnTo>
                      <a:pt x="841" y="281"/>
                    </a:lnTo>
                    <a:lnTo>
                      <a:pt x="840" y="286"/>
                    </a:lnTo>
                    <a:lnTo>
                      <a:pt x="843" y="297"/>
                    </a:lnTo>
                    <a:lnTo>
                      <a:pt x="844" y="304"/>
                    </a:lnTo>
                    <a:lnTo>
                      <a:pt x="845" y="310"/>
                    </a:lnTo>
                    <a:lnTo>
                      <a:pt x="844" y="317"/>
                    </a:lnTo>
                    <a:lnTo>
                      <a:pt x="843" y="324"/>
                    </a:lnTo>
                    <a:lnTo>
                      <a:pt x="841" y="336"/>
                    </a:lnTo>
                    <a:lnTo>
                      <a:pt x="841" y="342"/>
                    </a:lnTo>
                    <a:lnTo>
                      <a:pt x="844" y="347"/>
                    </a:lnTo>
                    <a:lnTo>
                      <a:pt x="848" y="351"/>
                    </a:lnTo>
                    <a:lnTo>
                      <a:pt x="856" y="355"/>
                    </a:lnTo>
                    <a:lnTo>
                      <a:pt x="866" y="359"/>
                    </a:lnTo>
                    <a:lnTo>
                      <a:pt x="873" y="363"/>
                    </a:lnTo>
                    <a:lnTo>
                      <a:pt x="877" y="369"/>
                    </a:lnTo>
                    <a:lnTo>
                      <a:pt x="878" y="374"/>
                    </a:lnTo>
                    <a:lnTo>
                      <a:pt x="877" y="378"/>
                    </a:lnTo>
                    <a:lnTo>
                      <a:pt x="871" y="384"/>
                    </a:lnTo>
                    <a:lnTo>
                      <a:pt x="863" y="386"/>
                    </a:lnTo>
                    <a:lnTo>
                      <a:pt x="852" y="388"/>
                    </a:lnTo>
                    <a:lnTo>
                      <a:pt x="841" y="389"/>
                    </a:lnTo>
                    <a:lnTo>
                      <a:pt x="836" y="390"/>
                    </a:lnTo>
                    <a:lnTo>
                      <a:pt x="833" y="392"/>
                    </a:lnTo>
                    <a:lnTo>
                      <a:pt x="835" y="396"/>
                    </a:lnTo>
                    <a:lnTo>
                      <a:pt x="840" y="404"/>
                    </a:lnTo>
                    <a:lnTo>
                      <a:pt x="843" y="411"/>
                    </a:lnTo>
                    <a:lnTo>
                      <a:pt x="843" y="419"/>
                    </a:lnTo>
                    <a:lnTo>
                      <a:pt x="843" y="428"/>
                    </a:lnTo>
                    <a:lnTo>
                      <a:pt x="841" y="435"/>
                    </a:lnTo>
                    <a:lnTo>
                      <a:pt x="839" y="449"/>
                    </a:lnTo>
                    <a:lnTo>
                      <a:pt x="839" y="455"/>
                    </a:lnTo>
                    <a:lnTo>
                      <a:pt x="840" y="459"/>
                    </a:lnTo>
                    <a:lnTo>
                      <a:pt x="844" y="463"/>
                    </a:lnTo>
                    <a:lnTo>
                      <a:pt x="852" y="467"/>
                    </a:lnTo>
                    <a:lnTo>
                      <a:pt x="860" y="472"/>
                    </a:lnTo>
                    <a:lnTo>
                      <a:pt x="867" y="474"/>
                    </a:lnTo>
                    <a:lnTo>
                      <a:pt x="871" y="478"/>
                    </a:lnTo>
                    <a:lnTo>
                      <a:pt x="873" y="482"/>
                    </a:lnTo>
                    <a:lnTo>
                      <a:pt x="873" y="486"/>
                    </a:lnTo>
                    <a:lnTo>
                      <a:pt x="870" y="490"/>
                    </a:lnTo>
                    <a:lnTo>
                      <a:pt x="863" y="495"/>
                    </a:lnTo>
                    <a:lnTo>
                      <a:pt x="854" y="499"/>
                    </a:lnTo>
                    <a:lnTo>
                      <a:pt x="845" y="503"/>
                    </a:lnTo>
                    <a:lnTo>
                      <a:pt x="840" y="508"/>
                    </a:lnTo>
                    <a:lnTo>
                      <a:pt x="839" y="513"/>
                    </a:lnTo>
                    <a:lnTo>
                      <a:pt x="837" y="520"/>
                    </a:lnTo>
                    <a:lnTo>
                      <a:pt x="841" y="535"/>
                    </a:lnTo>
                    <a:lnTo>
                      <a:pt x="843" y="543"/>
                    </a:lnTo>
                    <a:lnTo>
                      <a:pt x="843" y="551"/>
                    </a:lnTo>
                    <a:lnTo>
                      <a:pt x="844" y="554"/>
                    </a:lnTo>
                    <a:lnTo>
                      <a:pt x="845" y="557"/>
                    </a:lnTo>
                    <a:lnTo>
                      <a:pt x="852" y="564"/>
                    </a:lnTo>
                    <a:lnTo>
                      <a:pt x="855" y="568"/>
                    </a:lnTo>
                    <a:lnTo>
                      <a:pt x="858" y="572"/>
                    </a:lnTo>
                    <a:lnTo>
                      <a:pt x="859" y="576"/>
                    </a:lnTo>
                    <a:lnTo>
                      <a:pt x="859" y="581"/>
                    </a:lnTo>
                    <a:lnTo>
                      <a:pt x="856" y="595"/>
                    </a:lnTo>
                    <a:lnTo>
                      <a:pt x="850" y="610"/>
                    </a:lnTo>
                    <a:lnTo>
                      <a:pt x="841" y="625"/>
                    </a:lnTo>
                    <a:lnTo>
                      <a:pt x="832" y="638"/>
                    </a:lnTo>
                    <a:lnTo>
                      <a:pt x="820" y="653"/>
                    </a:lnTo>
                    <a:lnTo>
                      <a:pt x="806" y="668"/>
                    </a:lnTo>
                    <a:lnTo>
                      <a:pt x="793" y="681"/>
                    </a:lnTo>
                    <a:lnTo>
                      <a:pt x="776" y="695"/>
                    </a:lnTo>
                    <a:lnTo>
                      <a:pt x="761" y="707"/>
                    </a:lnTo>
                    <a:lnTo>
                      <a:pt x="747" y="718"/>
                    </a:lnTo>
                    <a:lnTo>
                      <a:pt x="722" y="734"/>
                    </a:lnTo>
                    <a:lnTo>
                      <a:pt x="711" y="742"/>
                    </a:lnTo>
                    <a:lnTo>
                      <a:pt x="703" y="749"/>
                    </a:lnTo>
                    <a:lnTo>
                      <a:pt x="698" y="756"/>
                    </a:lnTo>
                    <a:lnTo>
                      <a:pt x="695" y="764"/>
                    </a:lnTo>
                    <a:lnTo>
                      <a:pt x="694" y="765"/>
                    </a:lnTo>
                    <a:lnTo>
                      <a:pt x="692" y="768"/>
                    </a:lnTo>
                    <a:lnTo>
                      <a:pt x="686" y="772"/>
                    </a:lnTo>
                    <a:lnTo>
                      <a:pt x="675" y="775"/>
                    </a:lnTo>
                    <a:lnTo>
                      <a:pt x="663" y="778"/>
                    </a:lnTo>
                    <a:lnTo>
                      <a:pt x="629" y="783"/>
                    </a:lnTo>
                    <a:lnTo>
                      <a:pt x="590" y="787"/>
                    </a:lnTo>
                    <a:lnTo>
                      <a:pt x="548" y="790"/>
                    </a:lnTo>
                    <a:lnTo>
                      <a:pt x="504" y="791"/>
                    </a:lnTo>
                    <a:lnTo>
                      <a:pt x="435" y="792"/>
                    </a:ln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 name="Freeform 6"/>
              <p:cNvSpPr>
                <a:spLocks/>
              </p:cNvSpPr>
              <p:nvPr/>
            </p:nvSpPr>
            <p:spPr bwMode="auto">
              <a:xfrm>
                <a:off x="2446338" y="5083175"/>
                <a:ext cx="400050" cy="1257300"/>
              </a:xfrm>
              <a:custGeom>
                <a:avLst/>
                <a:gdLst>
                  <a:gd name="T0" fmla="*/ 2147483647 w 252"/>
                  <a:gd name="T1" fmla="*/ 2147483647 h 792"/>
                  <a:gd name="T2" fmla="*/ 2147483647 w 252"/>
                  <a:gd name="T3" fmla="*/ 2147483647 h 792"/>
                  <a:gd name="T4" fmla="*/ 2147483647 w 252"/>
                  <a:gd name="T5" fmla="*/ 2147483647 h 792"/>
                  <a:gd name="T6" fmla="*/ 2147483647 w 252"/>
                  <a:gd name="T7" fmla="*/ 2147483647 h 792"/>
                  <a:gd name="T8" fmla="*/ 2147483647 w 252"/>
                  <a:gd name="T9" fmla="*/ 2147483647 h 792"/>
                  <a:gd name="T10" fmla="*/ 2147483647 w 252"/>
                  <a:gd name="T11" fmla="*/ 2147483647 h 792"/>
                  <a:gd name="T12" fmla="*/ 2147483647 w 252"/>
                  <a:gd name="T13" fmla="*/ 2147483647 h 792"/>
                  <a:gd name="T14" fmla="*/ 2147483647 w 252"/>
                  <a:gd name="T15" fmla="*/ 2147483647 h 792"/>
                  <a:gd name="T16" fmla="*/ 2147483647 w 252"/>
                  <a:gd name="T17" fmla="*/ 2147483647 h 792"/>
                  <a:gd name="T18" fmla="*/ 2147483647 w 252"/>
                  <a:gd name="T19" fmla="*/ 2147483647 h 792"/>
                  <a:gd name="T20" fmla="*/ 2147483647 w 252"/>
                  <a:gd name="T21" fmla="*/ 2147483647 h 792"/>
                  <a:gd name="T22" fmla="*/ 2147483647 w 252"/>
                  <a:gd name="T23" fmla="*/ 2147483647 h 792"/>
                  <a:gd name="T24" fmla="*/ 2147483647 w 252"/>
                  <a:gd name="T25" fmla="*/ 2147483647 h 792"/>
                  <a:gd name="T26" fmla="*/ 2147483647 w 252"/>
                  <a:gd name="T27" fmla="*/ 2147483647 h 792"/>
                  <a:gd name="T28" fmla="*/ 2147483647 w 252"/>
                  <a:gd name="T29" fmla="*/ 2147483647 h 792"/>
                  <a:gd name="T30" fmla="*/ 2147483647 w 252"/>
                  <a:gd name="T31" fmla="*/ 2147483647 h 792"/>
                  <a:gd name="T32" fmla="*/ 2147483647 w 252"/>
                  <a:gd name="T33" fmla="*/ 2147483647 h 792"/>
                  <a:gd name="T34" fmla="*/ 2147483647 w 252"/>
                  <a:gd name="T35" fmla="*/ 2147483647 h 792"/>
                  <a:gd name="T36" fmla="*/ 2147483647 w 252"/>
                  <a:gd name="T37" fmla="*/ 2147483647 h 792"/>
                  <a:gd name="T38" fmla="*/ 2147483647 w 252"/>
                  <a:gd name="T39" fmla="*/ 2147483647 h 792"/>
                  <a:gd name="T40" fmla="*/ 2147483647 w 252"/>
                  <a:gd name="T41" fmla="*/ 2147483647 h 792"/>
                  <a:gd name="T42" fmla="*/ 2147483647 w 252"/>
                  <a:gd name="T43" fmla="*/ 2147483647 h 792"/>
                  <a:gd name="T44" fmla="*/ 2147483647 w 252"/>
                  <a:gd name="T45" fmla="*/ 2147483647 h 792"/>
                  <a:gd name="T46" fmla="*/ 2147483647 w 252"/>
                  <a:gd name="T47" fmla="*/ 2147483647 h 792"/>
                  <a:gd name="T48" fmla="*/ 2147483647 w 252"/>
                  <a:gd name="T49" fmla="*/ 0 h 792"/>
                  <a:gd name="T50" fmla="*/ 2147483647 w 252"/>
                  <a:gd name="T51" fmla="*/ 2147483647 h 792"/>
                  <a:gd name="T52" fmla="*/ 2147483647 w 252"/>
                  <a:gd name="T53" fmla="*/ 2147483647 h 792"/>
                  <a:gd name="T54" fmla="*/ 2147483647 w 252"/>
                  <a:gd name="T55" fmla="*/ 2147483647 h 792"/>
                  <a:gd name="T56" fmla="*/ 2147483647 w 252"/>
                  <a:gd name="T57" fmla="*/ 2147483647 h 792"/>
                  <a:gd name="T58" fmla="*/ 2147483647 w 252"/>
                  <a:gd name="T59" fmla="*/ 2147483647 h 792"/>
                  <a:gd name="T60" fmla="*/ 2147483647 w 252"/>
                  <a:gd name="T61" fmla="*/ 2147483647 h 792"/>
                  <a:gd name="T62" fmla="*/ 2147483647 w 252"/>
                  <a:gd name="T63" fmla="*/ 2147483647 h 792"/>
                  <a:gd name="T64" fmla="*/ 2147483647 w 252"/>
                  <a:gd name="T65" fmla="*/ 2147483647 h 792"/>
                  <a:gd name="T66" fmla="*/ 2147483647 w 252"/>
                  <a:gd name="T67" fmla="*/ 2147483647 h 792"/>
                  <a:gd name="T68" fmla="*/ 2147483647 w 252"/>
                  <a:gd name="T69" fmla="*/ 2147483647 h 792"/>
                  <a:gd name="T70" fmla="*/ 2147483647 w 252"/>
                  <a:gd name="T71" fmla="*/ 2147483647 h 792"/>
                  <a:gd name="T72" fmla="*/ 2147483647 w 252"/>
                  <a:gd name="T73" fmla="*/ 2147483647 h 792"/>
                  <a:gd name="T74" fmla="*/ 2147483647 w 252"/>
                  <a:gd name="T75" fmla="*/ 2147483647 h 792"/>
                  <a:gd name="T76" fmla="*/ 2147483647 w 252"/>
                  <a:gd name="T77" fmla="*/ 2147483647 h 792"/>
                  <a:gd name="T78" fmla="*/ 2147483647 w 252"/>
                  <a:gd name="T79" fmla="*/ 2147483647 h 792"/>
                  <a:gd name="T80" fmla="*/ 2147483647 w 252"/>
                  <a:gd name="T81" fmla="*/ 2147483647 h 792"/>
                  <a:gd name="T82" fmla="*/ 2147483647 w 252"/>
                  <a:gd name="T83" fmla="*/ 2147483647 h 792"/>
                  <a:gd name="T84" fmla="*/ 2147483647 w 252"/>
                  <a:gd name="T85" fmla="*/ 2147483647 h 792"/>
                  <a:gd name="T86" fmla="*/ 2147483647 w 252"/>
                  <a:gd name="T87" fmla="*/ 2147483647 h 792"/>
                  <a:gd name="T88" fmla="*/ 2147483647 w 252"/>
                  <a:gd name="T89" fmla="*/ 2147483647 h 792"/>
                  <a:gd name="T90" fmla="*/ 2147483647 w 252"/>
                  <a:gd name="T91" fmla="*/ 2147483647 h 792"/>
                  <a:gd name="T92" fmla="*/ 2147483647 w 252"/>
                  <a:gd name="T93" fmla="*/ 2147483647 h 792"/>
                  <a:gd name="T94" fmla="*/ 2147483647 w 252"/>
                  <a:gd name="T95" fmla="*/ 2147483647 h 792"/>
                  <a:gd name="T96" fmla="*/ 2147483647 w 252"/>
                  <a:gd name="T97" fmla="*/ 2147483647 h 792"/>
                  <a:gd name="T98" fmla="*/ 2147483647 w 252"/>
                  <a:gd name="T99" fmla="*/ 2147483647 h 792"/>
                  <a:gd name="T100" fmla="*/ 2147483647 w 252"/>
                  <a:gd name="T101" fmla="*/ 2147483647 h 7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52" h="792">
                    <a:moveTo>
                      <a:pt x="121" y="792"/>
                    </a:moveTo>
                    <a:lnTo>
                      <a:pt x="121" y="792"/>
                    </a:lnTo>
                    <a:lnTo>
                      <a:pt x="103" y="791"/>
                    </a:lnTo>
                    <a:lnTo>
                      <a:pt x="92" y="790"/>
                    </a:lnTo>
                    <a:lnTo>
                      <a:pt x="82" y="787"/>
                    </a:lnTo>
                    <a:lnTo>
                      <a:pt x="72" y="783"/>
                    </a:lnTo>
                    <a:lnTo>
                      <a:pt x="64" y="778"/>
                    </a:lnTo>
                    <a:lnTo>
                      <a:pt x="59" y="772"/>
                    </a:lnTo>
                    <a:lnTo>
                      <a:pt x="57" y="768"/>
                    </a:lnTo>
                    <a:lnTo>
                      <a:pt x="57" y="764"/>
                    </a:lnTo>
                    <a:lnTo>
                      <a:pt x="55" y="749"/>
                    </a:lnTo>
                    <a:lnTo>
                      <a:pt x="50" y="734"/>
                    </a:lnTo>
                    <a:lnTo>
                      <a:pt x="44" y="717"/>
                    </a:lnTo>
                    <a:lnTo>
                      <a:pt x="33" y="695"/>
                    </a:lnTo>
                    <a:lnTo>
                      <a:pt x="27" y="683"/>
                    </a:lnTo>
                    <a:lnTo>
                      <a:pt x="23" y="669"/>
                    </a:lnTo>
                    <a:lnTo>
                      <a:pt x="17" y="643"/>
                    </a:lnTo>
                    <a:lnTo>
                      <a:pt x="14" y="619"/>
                    </a:lnTo>
                    <a:lnTo>
                      <a:pt x="13" y="597"/>
                    </a:lnTo>
                    <a:lnTo>
                      <a:pt x="13" y="581"/>
                    </a:lnTo>
                    <a:lnTo>
                      <a:pt x="14" y="566"/>
                    </a:lnTo>
                    <a:lnTo>
                      <a:pt x="13" y="554"/>
                    </a:lnTo>
                    <a:lnTo>
                      <a:pt x="11" y="549"/>
                    </a:lnTo>
                    <a:lnTo>
                      <a:pt x="10" y="545"/>
                    </a:lnTo>
                    <a:lnTo>
                      <a:pt x="4" y="537"/>
                    </a:lnTo>
                    <a:lnTo>
                      <a:pt x="4" y="528"/>
                    </a:lnTo>
                    <a:lnTo>
                      <a:pt x="6" y="522"/>
                    </a:lnTo>
                    <a:lnTo>
                      <a:pt x="10" y="513"/>
                    </a:lnTo>
                    <a:lnTo>
                      <a:pt x="13" y="511"/>
                    </a:lnTo>
                    <a:lnTo>
                      <a:pt x="13" y="505"/>
                    </a:lnTo>
                    <a:lnTo>
                      <a:pt x="14" y="496"/>
                    </a:lnTo>
                    <a:lnTo>
                      <a:pt x="13" y="482"/>
                    </a:lnTo>
                    <a:lnTo>
                      <a:pt x="13" y="465"/>
                    </a:lnTo>
                    <a:lnTo>
                      <a:pt x="14" y="450"/>
                    </a:lnTo>
                    <a:lnTo>
                      <a:pt x="15" y="442"/>
                    </a:lnTo>
                    <a:lnTo>
                      <a:pt x="15" y="439"/>
                    </a:lnTo>
                    <a:lnTo>
                      <a:pt x="14" y="436"/>
                    </a:lnTo>
                    <a:lnTo>
                      <a:pt x="13" y="435"/>
                    </a:lnTo>
                    <a:lnTo>
                      <a:pt x="10" y="435"/>
                    </a:lnTo>
                    <a:lnTo>
                      <a:pt x="7" y="432"/>
                    </a:lnTo>
                    <a:lnTo>
                      <a:pt x="4" y="430"/>
                    </a:lnTo>
                    <a:lnTo>
                      <a:pt x="3" y="425"/>
                    </a:lnTo>
                    <a:lnTo>
                      <a:pt x="3" y="420"/>
                    </a:lnTo>
                    <a:lnTo>
                      <a:pt x="4" y="409"/>
                    </a:lnTo>
                    <a:lnTo>
                      <a:pt x="6" y="405"/>
                    </a:lnTo>
                    <a:lnTo>
                      <a:pt x="9" y="401"/>
                    </a:lnTo>
                    <a:lnTo>
                      <a:pt x="11" y="397"/>
                    </a:lnTo>
                    <a:lnTo>
                      <a:pt x="13" y="393"/>
                    </a:lnTo>
                    <a:lnTo>
                      <a:pt x="13" y="384"/>
                    </a:lnTo>
                    <a:lnTo>
                      <a:pt x="11" y="356"/>
                    </a:lnTo>
                    <a:lnTo>
                      <a:pt x="13" y="332"/>
                    </a:lnTo>
                    <a:lnTo>
                      <a:pt x="13" y="324"/>
                    </a:lnTo>
                    <a:lnTo>
                      <a:pt x="11" y="320"/>
                    </a:lnTo>
                    <a:lnTo>
                      <a:pt x="10" y="317"/>
                    </a:lnTo>
                    <a:lnTo>
                      <a:pt x="7" y="314"/>
                    </a:lnTo>
                    <a:lnTo>
                      <a:pt x="6" y="310"/>
                    </a:lnTo>
                    <a:lnTo>
                      <a:pt x="4" y="301"/>
                    </a:lnTo>
                    <a:lnTo>
                      <a:pt x="6" y="291"/>
                    </a:lnTo>
                    <a:lnTo>
                      <a:pt x="9" y="287"/>
                    </a:lnTo>
                    <a:lnTo>
                      <a:pt x="11" y="283"/>
                    </a:lnTo>
                    <a:lnTo>
                      <a:pt x="14" y="281"/>
                    </a:lnTo>
                    <a:lnTo>
                      <a:pt x="15" y="278"/>
                    </a:lnTo>
                    <a:lnTo>
                      <a:pt x="15" y="271"/>
                    </a:lnTo>
                    <a:lnTo>
                      <a:pt x="14" y="251"/>
                    </a:lnTo>
                    <a:lnTo>
                      <a:pt x="14" y="239"/>
                    </a:lnTo>
                    <a:lnTo>
                      <a:pt x="15" y="228"/>
                    </a:lnTo>
                    <a:lnTo>
                      <a:pt x="17" y="218"/>
                    </a:lnTo>
                    <a:lnTo>
                      <a:pt x="17" y="216"/>
                    </a:lnTo>
                    <a:lnTo>
                      <a:pt x="15" y="216"/>
                    </a:lnTo>
                    <a:lnTo>
                      <a:pt x="11" y="213"/>
                    </a:lnTo>
                    <a:lnTo>
                      <a:pt x="7" y="207"/>
                    </a:lnTo>
                    <a:lnTo>
                      <a:pt x="4" y="198"/>
                    </a:lnTo>
                    <a:lnTo>
                      <a:pt x="3" y="187"/>
                    </a:lnTo>
                    <a:lnTo>
                      <a:pt x="4" y="174"/>
                    </a:lnTo>
                    <a:lnTo>
                      <a:pt x="6" y="163"/>
                    </a:lnTo>
                    <a:lnTo>
                      <a:pt x="7" y="149"/>
                    </a:lnTo>
                    <a:lnTo>
                      <a:pt x="7" y="133"/>
                    </a:lnTo>
                    <a:lnTo>
                      <a:pt x="9" y="96"/>
                    </a:lnTo>
                    <a:lnTo>
                      <a:pt x="7" y="80"/>
                    </a:lnTo>
                    <a:lnTo>
                      <a:pt x="7" y="65"/>
                    </a:lnTo>
                    <a:lnTo>
                      <a:pt x="3" y="34"/>
                    </a:lnTo>
                    <a:lnTo>
                      <a:pt x="0" y="0"/>
                    </a:lnTo>
                    <a:lnTo>
                      <a:pt x="252" y="0"/>
                    </a:lnTo>
                    <a:lnTo>
                      <a:pt x="252" y="21"/>
                    </a:lnTo>
                    <a:lnTo>
                      <a:pt x="251" y="27"/>
                    </a:lnTo>
                    <a:lnTo>
                      <a:pt x="250" y="34"/>
                    </a:lnTo>
                    <a:lnTo>
                      <a:pt x="245" y="46"/>
                    </a:lnTo>
                    <a:lnTo>
                      <a:pt x="244" y="59"/>
                    </a:lnTo>
                    <a:lnTo>
                      <a:pt x="244" y="87"/>
                    </a:lnTo>
                    <a:lnTo>
                      <a:pt x="244" y="103"/>
                    </a:lnTo>
                    <a:lnTo>
                      <a:pt x="245" y="115"/>
                    </a:lnTo>
                    <a:lnTo>
                      <a:pt x="247" y="128"/>
                    </a:lnTo>
                    <a:lnTo>
                      <a:pt x="247" y="140"/>
                    </a:lnTo>
                    <a:lnTo>
                      <a:pt x="247" y="152"/>
                    </a:lnTo>
                    <a:lnTo>
                      <a:pt x="243" y="161"/>
                    </a:lnTo>
                    <a:lnTo>
                      <a:pt x="240" y="167"/>
                    </a:lnTo>
                    <a:lnTo>
                      <a:pt x="236" y="168"/>
                    </a:lnTo>
                    <a:lnTo>
                      <a:pt x="235" y="170"/>
                    </a:lnTo>
                    <a:lnTo>
                      <a:pt x="235" y="172"/>
                    </a:lnTo>
                    <a:lnTo>
                      <a:pt x="235" y="180"/>
                    </a:lnTo>
                    <a:lnTo>
                      <a:pt x="236" y="193"/>
                    </a:lnTo>
                    <a:lnTo>
                      <a:pt x="237" y="205"/>
                    </a:lnTo>
                    <a:lnTo>
                      <a:pt x="235" y="224"/>
                    </a:lnTo>
                    <a:lnTo>
                      <a:pt x="236" y="232"/>
                    </a:lnTo>
                    <a:lnTo>
                      <a:pt x="237" y="235"/>
                    </a:lnTo>
                    <a:lnTo>
                      <a:pt x="240" y="237"/>
                    </a:lnTo>
                    <a:lnTo>
                      <a:pt x="243" y="240"/>
                    </a:lnTo>
                    <a:lnTo>
                      <a:pt x="244" y="244"/>
                    </a:lnTo>
                    <a:lnTo>
                      <a:pt x="247" y="254"/>
                    </a:lnTo>
                    <a:lnTo>
                      <a:pt x="245" y="263"/>
                    </a:lnTo>
                    <a:lnTo>
                      <a:pt x="244" y="267"/>
                    </a:lnTo>
                    <a:lnTo>
                      <a:pt x="241" y="271"/>
                    </a:lnTo>
                    <a:lnTo>
                      <a:pt x="240" y="274"/>
                    </a:lnTo>
                    <a:lnTo>
                      <a:pt x="239" y="277"/>
                    </a:lnTo>
                    <a:lnTo>
                      <a:pt x="237" y="286"/>
                    </a:lnTo>
                    <a:lnTo>
                      <a:pt x="239" y="310"/>
                    </a:lnTo>
                    <a:lnTo>
                      <a:pt x="237" y="336"/>
                    </a:lnTo>
                    <a:lnTo>
                      <a:pt x="239" y="347"/>
                    </a:lnTo>
                    <a:lnTo>
                      <a:pt x="240" y="351"/>
                    </a:lnTo>
                    <a:lnTo>
                      <a:pt x="243" y="355"/>
                    </a:lnTo>
                    <a:lnTo>
                      <a:pt x="245" y="359"/>
                    </a:lnTo>
                    <a:lnTo>
                      <a:pt x="247" y="363"/>
                    </a:lnTo>
                    <a:lnTo>
                      <a:pt x="248" y="374"/>
                    </a:lnTo>
                    <a:lnTo>
                      <a:pt x="248" y="378"/>
                    </a:lnTo>
                    <a:lnTo>
                      <a:pt x="247" y="384"/>
                    </a:lnTo>
                    <a:lnTo>
                      <a:pt x="244" y="386"/>
                    </a:lnTo>
                    <a:lnTo>
                      <a:pt x="241" y="388"/>
                    </a:lnTo>
                    <a:lnTo>
                      <a:pt x="237" y="389"/>
                    </a:lnTo>
                    <a:lnTo>
                      <a:pt x="236" y="390"/>
                    </a:lnTo>
                    <a:lnTo>
                      <a:pt x="236" y="392"/>
                    </a:lnTo>
                    <a:lnTo>
                      <a:pt x="236" y="396"/>
                    </a:lnTo>
                    <a:lnTo>
                      <a:pt x="237" y="404"/>
                    </a:lnTo>
                    <a:lnTo>
                      <a:pt x="239" y="419"/>
                    </a:lnTo>
                    <a:lnTo>
                      <a:pt x="237" y="435"/>
                    </a:lnTo>
                    <a:lnTo>
                      <a:pt x="237" y="449"/>
                    </a:lnTo>
                    <a:lnTo>
                      <a:pt x="237" y="459"/>
                    </a:lnTo>
                    <a:lnTo>
                      <a:pt x="239" y="463"/>
                    </a:lnTo>
                    <a:lnTo>
                      <a:pt x="241" y="467"/>
                    </a:lnTo>
                    <a:lnTo>
                      <a:pt x="245" y="474"/>
                    </a:lnTo>
                    <a:lnTo>
                      <a:pt x="247" y="482"/>
                    </a:lnTo>
                    <a:lnTo>
                      <a:pt x="245" y="490"/>
                    </a:lnTo>
                    <a:lnTo>
                      <a:pt x="241" y="499"/>
                    </a:lnTo>
                    <a:lnTo>
                      <a:pt x="239" y="503"/>
                    </a:lnTo>
                    <a:lnTo>
                      <a:pt x="237" y="508"/>
                    </a:lnTo>
                    <a:lnTo>
                      <a:pt x="237" y="520"/>
                    </a:lnTo>
                    <a:lnTo>
                      <a:pt x="237" y="535"/>
                    </a:lnTo>
                    <a:lnTo>
                      <a:pt x="239" y="551"/>
                    </a:lnTo>
                    <a:lnTo>
                      <a:pt x="239" y="557"/>
                    </a:lnTo>
                    <a:lnTo>
                      <a:pt x="241" y="564"/>
                    </a:lnTo>
                    <a:lnTo>
                      <a:pt x="243" y="572"/>
                    </a:lnTo>
                    <a:lnTo>
                      <a:pt x="243" y="581"/>
                    </a:lnTo>
                    <a:lnTo>
                      <a:pt x="240" y="610"/>
                    </a:lnTo>
                    <a:lnTo>
                      <a:pt x="235" y="638"/>
                    </a:lnTo>
                    <a:lnTo>
                      <a:pt x="228" y="668"/>
                    </a:lnTo>
                    <a:lnTo>
                      <a:pt x="220" y="695"/>
                    </a:lnTo>
                    <a:lnTo>
                      <a:pt x="210" y="718"/>
                    </a:lnTo>
                    <a:lnTo>
                      <a:pt x="204" y="734"/>
                    </a:lnTo>
                    <a:lnTo>
                      <a:pt x="198" y="749"/>
                    </a:lnTo>
                    <a:lnTo>
                      <a:pt x="197" y="756"/>
                    </a:lnTo>
                    <a:lnTo>
                      <a:pt x="195" y="764"/>
                    </a:lnTo>
                    <a:lnTo>
                      <a:pt x="195" y="768"/>
                    </a:lnTo>
                    <a:lnTo>
                      <a:pt x="193" y="772"/>
                    </a:lnTo>
                    <a:lnTo>
                      <a:pt x="190" y="775"/>
                    </a:lnTo>
                    <a:lnTo>
                      <a:pt x="186" y="778"/>
                    </a:lnTo>
                    <a:lnTo>
                      <a:pt x="176" y="783"/>
                    </a:lnTo>
                    <a:lnTo>
                      <a:pt x="166" y="787"/>
                    </a:lnTo>
                    <a:lnTo>
                      <a:pt x="153" y="790"/>
                    </a:lnTo>
                    <a:lnTo>
                      <a:pt x="141" y="791"/>
                    </a:lnTo>
                    <a:lnTo>
                      <a:pt x="121" y="792"/>
                    </a:lnTo>
                    <a:close/>
                  </a:path>
                </a:pathLst>
              </a:custGeom>
              <a:solidFill>
                <a:srgbClr val="B1B1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4" name="Freeform 7"/>
              <p:cNvSpPr>
                <a:spLocks/>
              </p:cNvSpPr>
              <p:nvPr/>
            </p:nvSpPr>
            <p:spPr bwMode="auto">
              <a:xfrm>
                <a:off x="2700338" y="6330950"/>
                <a:ext cx="322263" cy="141288"/>
              </a:xfrm>
              <a:custGeom>
                <a:avLst/>
                <a:gdLst>
                  <a:gd name="T0" fmla="*/ 2147483647 w 203"/>
                  <a:gd name="T1" fmla="*/ 0 h 89"/>
                  <a:gd name="T2" fmla="*/ 2147483647 w 203"/>
                  <a:gd name="T3" fmla="*/ 0 h 89"/>
                  <a:gd name="T4" fmla="*/ 2147483647 w 203"/>
                  <a:gd name="T5" fmla="*/ 2147483647 h 89"/>
                  <a:gd name="T6" fmla="*/ 2147483647 w 203"/>
                  <a:gd name="T7" fmla="*/ 2147483647 h 89"/>
                  <a:gd name="T8" fmla="*/ 2147483647 w 203"/>
                  <a:gd name="T9" fmla="*/ 2147483647 h 89"/>
                  <a:gd name="T10" fmla="*/ 2147483647 w 203"/>
                  <a:gd name="T11" fmla="*/ 2147483647 h 89"/>
                  <a:gd name="T12" fmla="*/ 2147483647 w 203"/>
                  <a:gd name="T13" fmla="*/ 2147483647 h 89"/>
                  <a:gd name="T14" fmla="*/ 2147483647 w 203"/>
                  <a:gd name="T15" fmla="*/ 2147483647 h 89"/>
                  <a:gd name="T16" fmla="*/ 2147483647 w 203"/>
                  <a:gd name="T17" fmla="*/ 2147483647 h 89"/>
                  <a:gd name="T18" fmla="*/ 2147483647 w 203"/>
                  <a:gd name="T19" fmla="*/ 2147483647 h 89"/>
                  <a:gd name="T20" fmla="*/ 2147483647 w 203"/>
                  <a:gd name="T21" fmla="*/ 2147483647 h 89"/>
                  <a:gd name="T22" fmla="*/ 2147483647 w 203"/>
                  <a:gd name="T23" fmla="*/ 2147483647 h 89"/>
                  <a:gd name="T24" fmla="*/ 2147483647 w 203"/>
                  <a:gd name="T25" fmla="*/ 2147483647 h 89"/>
                  <a:gd name="T26" fmla="*/ 2147483647 w 203"/>
                  <a:gd name="T27" fmla="*/ 2147483647 h 89"/>
                  <a:gd name="T28" fmla="*/ 2147483647 w 203"/>
                  <a:gd name="T29" fmla="*/ 2147483647 h 89"/>
                  <a:gd name="T30" fmla="*/ 2147483647 w 203"/>
                  <a:gd name="T31" fmla="*/ 2147483647 h 89"/>
                  <a:gd name="T32" fmla="*/ 2147483647 w 203"/>
                  <a:gd name="T33" fmla="*/ 2147483647 h 89"/>
                  <a:gd name="T34" fmla="*/ 2147483647 w 203"/>
                  <a:gd name="T35" fmla="*/ 2147483647 h 89"/>
                  <a:gd name="T36" fmla="*/ 2147483647 w 203"/>
                  <a:gd name="T37" fmla="*/ 2147483647 h 89"/>
                  <a:gd name="T38" fmla="*/ 2147483647 w 203"/>
                  <a:gd name="T39" fmla="*/ 2147483647 h 89"/>
                  <a:gd name="T40" fmla="*/ 2147483647 w 203"/>
                  <a:gd name="T41" fmla="*/ 2147483647 h 89"/>
                  <a:gd name="T42" fmla="*/ 2147483647 w 203"/>
                  <a:gd name="T43" fmla="*/ 2147483647 h 89"/>
                  <a:gd name="T44" fmla="*/ 2147483647 w 203"/>
                  <a:gd name="T45" fmla="*/ 2147483647 h 89"/>
                  <a:gd name="T46" fmla="*/ 2147483647 w 203"/>
                  <a:gd name="T47" fmla="*/ 2147483647 h 89"/>
                  <a:gd name="T48" fmla="*/ 2147483647 w 203"/>
                  <a:gd name="T49" fmla="*/ 2147483647 h 89"/>
                  <a:gd name="T50" fmla="*/ 2147483647 w 203"/>
                  <a:gd name="T51" fmla="*/ 2147483647 h 89"/>
                  <a:gd name="T52" fmla="*/ 2147483647 w 203"/>
                  <a:gd name="T53" fmla="*/ 2147483647 h 89"/>
                  <a:gd name="T54" fmla="*/ 2147483647 w 203"/>
                  <a:gd name="T55" fmla="*/ 2147483647 h 89"/>
                  <a:gd name="T56" fmla="*/ 2147483647 w 203"/>
                  <a:gd name="T57" fmla="*/ 2147483647 h 89"/>
                  <a:gd name="T58" fmla="*/ 2147483647 w 203"/>
                  <a:gd name="T59" fmla="*/ 2147483647 h 89"/>
                  <a:gd name="T60" fmla="*/ 2147483647 w 203"/>
                  <a:gd name="T61" fmla="*/ 2147483647 h 89"/>
                  <a:gd name="T62" fmla="*/ 2147483647 w 203"/>
                  <a:gd name="T63" fmla="*/ 2147483647 h 89"/>
                  <a:gd name="T64" fmla="*/ 0 w 203"/>
                  <a:gd name="T65" fmla="*/ 2147483647 h 89"/>
                  <a:gd name="T66" fmla="*/ 0 w 203"/>
                  <a:gd name="T67" fmla="*/ 2147483647 h 89"/>
                  <a:gd name="T68" fmla="*/ 0 w 203"/>
                  <a:gd name="T69" fmla="*/ 2147483647 h 89"/>
                  <a:gd name="T70" fmla="*/ 0 w 203"/>
                  <a:gd name="T71" fmla="*/ 2147483647 h 89"/>
                  <a:gd name="T72" fmla="*/ 2147483647 w 203"/>
                  <a:gd name="T73" fmla="*/ 2147483647 h 89"/>
                  <a:gd name="T74" fmla="*/ 2147483647 w 203"/>
                  <a:gd name="T75" fmla="*/ 2147483647 h 89"/>
                  <a:gd name="T76" fmla="*/ 2147483647 w 203"/>
                  <a:gd name="T77" fmla="*/ 2147483647 h 89"/>
                  <a:gd name="T78" fmla="*/ 2147483647 w 203"/>
                  <a:gd name="T79" fmla="*/ 2147483647 h 89"/>
                  <a:gd name="T80" fmla="*/ 2147483647 w 203"/>
                  <a:gd name="T81" fmla="*/ 2147483647 h 89"/>
                  <a:gd name="T82" fmla="*/ 2147483647 w 203"/>
                  <a:gd name="T83" fmla="*/ 2147483647 h 89"/>
                  <a:gd name="T84" fmla="*/ 2147483647 w 203"/>
                  <a:gd name="T85" fmla="*/ 2147483647 h 89"/>
                  <a:gd name="T86" fmla="*/ 2147483647 w 203"/>
                  <a:gd name="T87" fmla="*/ 2147483647 h 89"/>
                  <a:gd name="T88" fmla="*/ 2147483647 w 203"/>
                  <a:gd name="T89" fmla="*/ 0 h 89"/>
                  <a:gd name="T90" fmla="*/ 2147483647 w 203"/>
                  <a:gd name="T91" fmla="*/ 0 h 8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03" h="89">
                    <a:moveTo>
                      <a:pt x="102" y="0"/>
                    </a:moveTo>
                    <a:lnTo>
                      <a:pt x="102" y="0"/>
                    </a:lnTo>
                    <a:lnTo>
                      <a:pt x="122" y="1"/>
                    </a:lnTo>
                    <a:lnTo>
                      <a:pt x="141" y="4"/>
                    </a:lnTo>
                    <a:lnTo>
                      <a:pt x="159" y="8"/>
                    </a:lnTo>
                    <a:lnTo>
                      <a:pt x="174" y="13"/>
                    </a:lnTo>
                    <a:lnTo>
                      <a:pt x="186" y="20"/>
                    </a:lnTo>
                    <a:lnTo>
                      <a:pt x="195" y="27"/>
                    </a:lnTo>
                    <a:lnTo>
                      <a:pt x="199" y="31"/>
                    </a:lnTo>
                    <a:lnTo>
                      <a:pt x="202" y="36"/>
                    </a:lnTo>
                    <a:lnTo>
                      <a:pt x="203" y="40"/>
                    </a:lnTo>
                    <a:lnTo>
                      <a:pt x="203" y="44"/>
                    </a:lnTo>
                    <a:lnTo>
                      <a:pt x="203" y="50"/>
                    </a:lnTo>
                    <a:lnTo>
                      <a:pt x="202" y="54"/>
                    </a:lnTo>
                    <a:lnTo>
                      <a:pt x="199" y="58"/>
                    </a:lnTo>
                    <a:lnTo>
                      <a:pt x="195" y="62"/>
                    </a:lnTo>
                    <a:lnTo>
                      <a:pt x="186" y="70"/>
                    </a:lnTo>
                    <a:lnTo>
                      <a:pt x="174" y="77"/>
                    </a:lnTo>
                    <a:lnTo>
                      <a:pt x="159" y="82"/>
                    </a:lnTo>
                    <a:lnTo>
                      <a:pt x="141" y="86"/>
                    </a:lnTo>
                    <a:lnTo>
                      <a:pt x="122" y="89"/>
                    </a:lnTo>
                    <a:lnTo>
                      <a:pt x="102" y="89"/>
                    </a:lnTo>
                    <a:lnTo>
                      <a:pt x="81" y="89"/>
                    </a:lnTo>
                    <a:lnTo>
                      <a:pt x="62" y="86"/>
                    </a:lnTo>
                    <a:lnTo>
                      <a:pt x="45" y="82"/>
                    </a:lnTo>
                    <a:lnTo>
                      <a:pt x="30" y="77"/>
                    </a:lnTo>
                    <a:lnTo>
                      <a:pt x="18" y="70"/>
                    </a:lnTo>
                    <a:lnTo>
                      <a:pt x="8" y="62"/>
                    </a:lnTo>
                    <a:lnTo>
                      <a:pt x="4" y="58"/>
                    </a:lnTo>
                    <a:lnTo>
                      <a:pt x="2" y="54"/>
                    </a:lnTo>
                    <a:lnTo>
                      <a:pt x="0" y="50"/>
                    </a:lnTo>
                    <a:lnTo>
                      <a:pt x="0" y="44"/>
                    </a:lnTo>
                    <a:lnTo>
                      <a:pt x="0" y="40"/>
                    </a:lnTo>
                    <a:lnTo>
                      <a:pt x="2" y="36"/>
                    </a:lnTo>
                    <a:lnTo>
                      <a:pt x="4" y="31"/>
                    </a:lnTo>
                    <a:lnTo>
                      <a:pt x="8" y="27"/>
                    </a:lnTo>
                    <a:lnTo>
                      <a:pt x="18" y="20"/>
                    </a:lnTo>
                    <a:lnTo>
                      <a:pt x="30" y="13"/>
                    </a:lnTo>
                    <a:lnTo>
                      <a:pt x="45" y="8"/>
                    </a:lnTo>
                    <a:lnTo>
                      <a:pt x="62" y="4"/>
                    </a:lnTo>
                    <a:lnTo>
                      <a:pt x="81" y="1"/>
                    </a:lnTo>
                    <a:lnTo>
                      <a:pt x="102" y="0"/>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5" name="Freeform 8"/>
              <p:cNvSpPr>
                <a:spLocks/>
              </p:cNvSpPr>
              <p:nvPr/>
            </p:nvSpPr>
            <p:spPr bwMode="auto">
              <a:xfrm>
                <a:off x="2579688" y="6265863"/>
                <a:ext cx="563563" cy="157163"/>
              </a:xfrm>
              <a:custGeom>
                <a:avLst/>
                <a:gdLst>
                  <a:gd name="T0" fmla="*/ 2147483647 w 355"/>
                  <a:gd name="T1" fmla="*/ 0 h 99"/>
                  <a:gd name="T2" fmla="*/ 2147483647 w 355"/>
                  <a:gd name="T3" fmla="*/ 0 h 99"/>
                  <a:gd name="T4" fmla="*/ 2147483647 w 355"/>
                  <a:gd name="T5" fmla="*/ 2147483647 h 99"/>
                  <a:gd name="T6" fmla="*/ 2147483647 w 355"/>
                  <a:gd name="T7" fmla="*/ 2147483647 h 99"/>
                  <a:gd name="T8" fmla="*/ 2147483647 w 355"/>
                  <a:gd name="T9" fmla="*/ 2147483647 h 99"/>
                  <a:gd name="T10" fmla="*/ 2147483647 w 355"/>
                  <a:gd name="T11" fmla="*/ 2147483647 h 99"/>
                  <a:gd name="T12" fmla="*/ 2147483647 w 355"/>
                  <a:gd name="T13" fmla="*/ 2147483647 h 99"/>
                  <a:gd name="T14" fmla="*/ 2147483647 w 355"/>
                  <a:gd name="T15" fmla="*/ 2147483647 h 99"/>
                  <a:gd name="T16" fmla="*/ 2147483647 w 355"/>
                  <a:gd name="T17" fmla="*/ 2147483647 h 99"/>
                  <a:gd name="T18" fmla="*/ 2147483647 w 355"/>
                  <a:gd name="T19" fmla="*/ 2147483647 h 99"/>
                  <a:gd name="T20" fmla="*/ 2147483647 w 355"/>
                  <a:gd name="T21" fmla="*/ 2147483647 h 99"/>
                  <a:gd name="T22" fmla="*/ 2147483647 w 355"/>
                  <a:gd name="T23" fmla="*/ 2147483647 h 99"/>
                  <a:gd name="T24" fmla="*/ 2147483647 w 355"/>
                  <a:gd name="T25" fmla="*/ 2147483647 h 99"/>
                  <a:gd name="T26" fmla="*/ 2147483647 w 355"/>
                  <a:gd name="T27" fmla="*/ 2147483647 h 99"/>
                  <a:gd name="T28" fmla="*/ 2147483647 w 355"/>
                  <a:gd name="T29" fmla="*/ 2147483647 h 99"/>
                  <a:gd name="T30" fmla="*/ 2147483647 w 355"/>
                  <a:gd name="T31" fmla="*/ 2147483647 h 99"/>
                  <a:gd name="T32" fmla="*/ 2147483647 w 355"/>
                  <a:gd name="T33" fmla="*/ 2147483647 h 99"/>
                  <a:gd name="T34" fmla="*/ 2147483647 w 355"/>
                  <a:gd name="T35" fmla="*/ 2147483647 h 99"/>
                  <a:gd name="T36" fmla="*/ 2147483647 w 355"/>
                  <a:gd name="T37" fmla="*/ 2147483647 h 99"/>
                  <a:gd name="T38" fmla="*/ 2147483647 w 355"/>
                  <a:gd name="T39" fmla="*/ 2147483647 h 99"/>
                  <a:gd name="T40" fmla="*/ 2147483647 w 355"/>
                  <a:gd name="T41" fmla="*/ 2147483647 h 99"/>
                  <a:gd name="T42" fmla="*/ 2147483647 w 355"/>
                  <a:gd name="T43" fmla="*/ 2147483647 h 99"/>
                  <a:gd name="T44" fmla="*/ 2147483647 w 355"/>
                  <a:gd name="T45" fmla="*/ 2147483647 h 99"/>
                  <a:gd name="T46" fmla="*/ 2147483647 w 355"/>
                  <a:gd name="T47" fmla="*/ 2147483647 h 99"/>
                  <a:gd name="T48" fmla="*/ 2147483647 w 355"/>
                  <a:gd name="T49" fmla="*/ 2147483647 h 99"/>
                  <a:gd name="T50" fmla="*/ 2147483647 w 355"/>
                  <a:gd name="T51" fmla="*/ 2147483647 h 99"/>
                  <a:gd name="T52" fmla="*/ 2147483647 w 355"/>
                  <a:gd name="T53" fmla="*/ 2147483647 h 99"/>
                  <a:gd name="T54" fmla="*/ 2147483647 w 355"/>
                  <a:gd name="T55" fmla="*/ 2147483647 h 99"/>
                  <a:gd name="T56" fmla="*/ 2147483647 w 355"/>
                  <a:gd name="T57" fmla="*/ 2147483647 h 99"/>
                  <a:gd name="T58" fmla="*/ 2147483647 w 355"/>
                  <a:gd name="T59" fmla="*/ 2147483647 h 99"/>
                  <a:gd name="T60" fmla="*/ 2147483647 w 355"/>
                  <a:gd name="T61" fmla="*/ 2147483647 h 99"/>
                  <a:gd name="T62" fmla="*/ 2147483647 w 355"/>
                  <a:gd name="T63" fmla="*/ 2147483647 h 99"/>
                  <a:gd name="T64" fmla="*/ 2147483647 w 355"/>
                  <a:gd name="T65" fmla="*/ 2147483647 h 99"/>
                  <a:gd name="T66" fmla="*/ 2147483647 w 355"/>
                  <a:gd name="T67" fmla="*/ 2147483647 h 99"/>
                  <a:gd name="T68" fmla="*/ 2147483647 w 355"/>
                  <a:gd name="T69" fmla="*/ 2147483647 h 99"/>
                  <a:gd name="T70" fmla="*/ 2147483647 w 355"/>
                  <a:gd name="T71" fmla="*/ 2147483647 h 99"/>
                  <a:gd name="T72" fmla="*/ 0 w 355"/>
                  <a:gd name="T73" fmla="*/ 2147483647 h 99"/>
                  <a:gd name="T74" fmla="*/ 0 w 355"/>
                  <a:gd name="T75" fmla="*/ 2147483647 h 99"/>
                  <a:gd name="T76" fmla="*/ 2147483647 w 355"/>
                  <a:gd name="T77" fmla="*/ 2147483647 h 99"/>
                  <a:gd name="T78" fmla="*/ 2147483647 w 355"/>
                  <a:gd name="T79" fmla="*/ 2147483647 h 99"/>
                  <a:gd name="T80" fmla="*/ 2147483647 w 355"/>
                  <a:gd name="T81" fmla="*/ 2147483647 h 99"/>
                  <a:gd name="T82" fmla="*/ 2147483647 w 355"/>
                  <a:gd name="T83" fmla="*/ 2147483647 h 99"/>
                  <a:gd name="T84" fmla="*/ 2147483647 w 355"/>
                  <a:gd name="T85" fmla="*/ 2147483647 h 99"/>
                  <a:gd name="T86" fmla="*/ 2147483647 w 355"/>
                  <a:gd name="T87" fmla="*/ 2147483647 h 99"/>
                  <a:gd name="T88" fmla="*/ 2147483647 w 355"/>
                  <a:gd name="T89" fmla="*/ 2147483647 h 99"/>
                  <a:gd name="T90" fmla="*/ 2147483647 w 355"/>
                  <a:gd name="T91" fmla="*/ 2147483647 h 99"/>
                  <a:gd name="T92" fmla="*/ 2147483647 w 355"/>
                  <a:gd name="T93" fmla="*/ 2147483647 h 99"/>
                  <a:gd name="T94" fmla="*/ 2147483647 w 355"/>
                  <a:gd name="T95" fmla="*/ 2147483647 h 99"/>
                  <a:gd name="T96" fmla="*/ 2147483647 w 355"/>
                  <a:gd name="T97" fmla="*/ 0 h 99"/>
                  <a:gd name="T98" fmla="*/ 2147483647 w 355"/>
                  <a:gd name="T99" fmla="*/ 0 h 9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55" h="99">
                    <a:moveTo>
                      <a:pt x="178" y="0"/>
                    </a:moveTo>
                    <a:lnTo>
                      <a:pt x="178" y="0"/>
                    </a:lnTo>
                    <a:lnTo>
                      <a:pt x="213" y="1"/>
                    </a:lnTo>
                    <a:lnTo>
                      <a:pt x="247" y="4"/>
                    </a:lnTo>
                    <a:lnTo>
                      <a:pt x="277" y="8"/>
                    </a:lnTo>
                    <a:lnTo>
                      <a:pt x="302" y="15"/>
                    </a:lnTo>
                    <a:lnTo>
                      <a:pt x="324" y="22"/>
                    </a:lnTo>
                    <a:lnTo>
                      <a:pt x="333" y="26"/>
                    </a:lnTo>
                    <a:lnTo>
                      <a:pt x="340" y="30"/>
                    </a:lnTo>
                    <a:lnTo>
                      <a:pt x="347" y="34"/>
                    </a:lnTo>
                    <a:lnTo>
                      <a:pt x="351" y="39"/>
                    </a:lnTo>
                    <a:lnTo>
                      <a:pt x="354" y="45"/>
                    </a:lnTo>
                    <a:lnTo>
                      <a:pt x="355" y="49"/>
                    </a:lnTo>
                    <a:lnTo>
                      <a:pt x="354" y="54"/>
                    </a:lnTo>
                    <a:lnTo>
                      <a:pt x="351" y="60"/>
                    </a:lnTo>
                    <a:lnTo>
                      <a:pt x="347" y="64"/>
                    </a:lnTo>
                    <a:lnTo>
                      <a:pt x="340" y="68"/>
                    </a:lnTo>
                    <a:lnTo>
                      <a:pt x="333" y="73"/>
                    </a:lnTo>
                    <a:lnTo>
                      <a:pt x="324" y="77"/>
                    </a:lnTo>
                    <a:lnTo>
                      <a:pt x="302" y="84"/>
                    </a:lnTo>
                    <a:lnTo>
                      <a:pt x="277" y="89"/>
                    </a:lnTo>
                    <a:lnTo>
                      <a:pt x="247" y="95"/>
                    </a:lnTo>
                    <a:lnTo>
                      <a:pt x="213" y="98"/>
                    </a:lnTo>
                    <a:lnTo>
                      <a:pt x="178" y="99"/>
                    </a:lnTo>
                    <a:lnTo>
                      <a:pt x="143" y="98"/>
                    </a:lnTo>
                    <a:lnTo>
                      <a:pt x="109" y="95"/>
                    </a:lnTo>
                    <a:lnTo>
                      <a:pt x="79" y="89"/>
                    </a:lnTo>
                    <a:lnTo>
                      <a:pt x="53" y="84"/>
                    </a:lnTo>
                    <a:lnTo>
                      <a:pt x="31" y="77"/>
                    </a:lnTo>
                    <a:lnTo>
                      <a:pt x="22" y="73"/>
                    </a:lnTo>
                    <a:lnTo>
                      <a:pt x="15" y="68"/>
                    </a:lnTo>
                    <a:lnTo>
                      <a:pt x="8" y="64"/>
                    </a:lnTo>
                    <a:lnTo>
                      <a:pt x="4" y="60"/>
                    </a:lnTo>
                    <a:lnTo>
                      <a:pt x="2" y="54"/>
                    </a:lnTo>
                    <a:lnTo>
                      <a:pt x="0" y="49"/>
                    </a:lnTo>
                    <a:lnTo>
                      <a:pt x="2" y="45"/>
                    </a:lnTo>
                    <a:lnTo>
                      <a:pt x="4" y="39"/>
                    </a:lnTo>
                    <a:lnTo>
                      <a:pt x="8" y="34"/>
                    </a:lnTo>
                    <a:lnTo>
                      <a:pt x="15" y="30"/>
                    </a:lnTo>
                    <a:lnTo>
                      <a:pt x="22" y="26"/>
                    </a:lnTo>
                    <a:lnTo>
                      <a:pt x="31" y="22"/>
                    </a:lnTo>
                    <a:lnTo>
                      <a:pt x="53" y="15"/>
                    </a:lnTo>
                    <a:lnTo>
                      <a:pt x="79" y="8"/>
                    </a:lnTo>
                    <a:lnTo>
                      <a:pt x="109" y="4"/>
                    </a:lnTo>
                    <a:lnTo>
                      <a:pt x="143" y="1"/>
                    </a:lnTo>
                    <a:lnTo>
                      <a:pt x="178" y="0"/>
                    </a:lnTo>
                    <a:close/>
                  </a:path>
                </a:pathLst>
              </a:cu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6" name="Freeform 9"/>
              <p:cNvSpPr>
                <a:spLocks/>
              </p:cNvSpPr>
              <p:nvPr/>
            </p:nvSpPr>
            <p:spPr bwMode="auto">
              <a:xfrm>
                <a:off x="2505076" y="6310313"/>
                <a:ext cx="714375" cy="58738"/>
              </a:xfrm>
              <a:custGeom>
                <a:avLst/>
                <a:gdLst>
                  <a:gd name="T0" fmla="*/ 2147483647 w 450"/>
                  <a:gd name="T1" fmla="*/ 2147483647 h 37"/>
                  <a:gd name="T2" fmla="*/ 2147483647 w 450"/>
                  <a:gd name="T3" fmla="*/ 2147483647 h 37"/>
                  <a:gd name="T4" fmla="*/ 2147483647 w 450"/>
                  <a:gd name="T5" fmla="*/ 2147483647 h 37"/>
                  <a:gd name="T6" fmla="*/ 2147483647 w 450"/>
                  <a:gd name="T7" fmla="*/ 2147483647 h 37"/>
                  <a:gd name="T8" fmla="*/ 2147483647 w 450"/>
                  <a:gd name="T9" fmla="*/ 2147483647 h 37"/>
                  <a:gd name="T10" fmla="*/ 2147483647 w 450"/>
                  <a:gd name="T11" fmla="*/ 2147483647 h 37"/>
                  <a:gd name="T12" fmla="*/ 2147483647 w 450"/>
                  <a:gd name="T13" fmla="*/ 2147483647 h 37"/>
                  <a:gd name="T14" fmla="*/ 2147483647 w 450"/>
                  <a:gd name="T15" fmla="*/ 2147483647 h 37"/>
                  <a:gd name="T16" fmla="*/ 2147483647 w 450"/>
                  <a:gd name="T17" fmla="*/ 2147483647 h 37"/>
                  <a:gd name="T18" fmla="*/ 2147483647 w 450"/>
                  <a:gd name="T19" fmla="*/ 2147483647 h 37"/>
                  <a:gd name="T20" fmla="*/ 2147483647 w 450"/>
                  <a:gd name="T21" fmla="*/ 2147483647 h 37"/>
                  <a:gd name="T22" fmla="*/ 2147483647 w 450"/>
                  <a:gd name="T23" fmla="*/ 2147483647 h 37"/>
                  <a:gd name="T24" fmla="*/ 0 w 450"/>
                  <a:gd name="T25" fmla="*/ 2147483647 h 37"/>
                  <a:gd name="T26" fmla="*/ 0 w 450"/>
                  <a:gd name="T27" fmla="*/ 2147483647 h 37"/>
                  <a:gd name="T28" fmla="*/ 2147483647 w 450"/>
                  <a:gd name="T29" fmla="*/ 2147483647 h 37"/>
                  <a:gd name="T30" fmla="*/ 2147483647 w 450"/>
                  <a:gd name="T31" fmla="*/ 2147483647 h 37"/>
                  <a:gd name="T32" fmla="*/ 2147483647 w 450"/>
                  <a:gd name="T33" fmla="*/ 2147483647 h 37"/>
                  <a:gd name="T34" fmla="*/ 2147483647 w 450"/>
                  <a:gd name="T35" fmla="*/ 2147483647 h 37"/>
                  <a:gd name="T36" fmla="*/ 2147483647 w 450"/>
                  <a:gd name="T37" fmla="*/ 2147483647 h 37"/>
                  <a:gd name="T38" fmla="*/ 2147483647 w 450"/>
                  <a:gd name="T39" fmla="*/ 2147483647 h 37"/>
                  <a:gd name="T40" fmla="*/ 2147483647 w 450"/>
                  <a:gd name="T41" fmla="*/ 2147483647 h 37"/>
                  <a:gd name="T42" fmla="*/ 2147483647 w 450"/>
                  <a:gd name="T43" fmla="*/ 2147483647 h 37"/>
                  <a:gd name="T44" fmla="*/ 2147483647 w 450"/>
                  <a:gd name="T45" fmla="*/ 2147483647 h 37"/>
                  <a:gd name="T46" fmla="*/ 2147483647 w 450"/>
                  <a:gd name="T47" fmla="*/ 2147483647 h 37"/>
                  <a:gd name="T48" fmla="*/ 2147483647 w 450"/>
                  <a:gd name="T49" fmla="*/ 2147483647 h 37"/>
                  <a:gd name="T50" fmla="*/ 2147483647 w 450"/>
                  <a:gd name="T51" fmla="*/ 2147483647 h 37"/>
                  <a:gd name="T52" fmla="*/ 2147483647 w 450"/>
                  <a:gd name="T53" fmla="*/ 0 h 37"/>
                  <a:gd name="T54" fmla="*/ 2147483647 w 450"/>
                  <a:gd name="T55" fmla="*/ 0 h 37"/>
                  <a:gd name="T56" fmla="*/ 2147483647 w 450"/>
                  <a:gd name="T57" fmla="*/ 2147483647 h 37"/>
                  <a:gd name="T58" fmla="*/ 2147483647 w 450"/>
                  <a:gd name="T59" fmla="*/ 2147483647 h 37"/>
                  <a:gd name="T60" fmla="*/ 2147483647 w 450"/>
                  <a:gd name="T61" fmla="*/ 2147483647 h 37"/>
                  <a:gd name="T62" fmla="*/ 2147483647 w 450"/>
                  <a:gd name="T63" fmla="*/ 2147483647 h 37"/>
                  <a:gd name="T64" fmla="*/ 2147483647 w 450"/>
                  <a:gd name="T65" fmla="*/ 2147483647 h 37"/>
                  <a:gd name="T66" fmla="*/ 2147483647 w 450"/>
                  <a:gd name="T67" fmla="*/ 2147483647 h 37"/>
                  <a:gd name="T68" fmla="*/ 2147483647 w 450"/>
                  <a:gd name="T69" fmla="*/ 2147483647 h 37"/>
                  <a:gd name="T70" fmla="*/ 2147483647 w 450"/>
                  <a:gd name="T71" fmla="*/ 2147483647 h 37"/>
                  <a:gd name="T72" fmla="*/ 2147483647 w 450"/>
                  <a:gd name="T73" fmla="*/ 2147483647 h 37"/>
                  <a:gd name="T74" fmla="*/ 2147483647 w 450"/>
                  <a:gd name="T75" fmla="*/ 2147483647 h 37"/>
                  <a:gd name="T76" fmla="*/ 2147483647 w 450"/>
                  <a:gd name="T77" fmla="*/ 2147483647 h 37"/>
                  <a:gd name="T78" fmla="*/ 2147483647 w 450"/>
                  <a:gd name="T79" fmla="*/ 2147483647 h 3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50" h="37">
                    <a:moveTo>
                      <a:pt x="207" y="37"/>
                    </a:moveTo>
                    <a:lnTo>
                      <a:pt x="207" y="37"/>
                    </a:lnTo>
                    <a:lnTo>
                      <a:pt x="149" y="37"/>
                    </a:lnTo>
                    <a:lnTo>
                      <a:pt x="115" y="34"/>
                    </a:lnTo>
                    <a:lnTo>
                      <a:pt x="83" y="32"/>
                    </a:lnTo>
                    <a:lnTo>
                      <a:pt x="53" y="29"/>
                    </a:lnTo>
                    <a:lnTo>
                      <a:pt x="27" y="23"/>
                    </a:lnTo>
                    <a:lnTo>
                      <a:pt x="18" y="21"/>
                    </a:lnTo>
                    <a:lnTo>
                      <a:pt x="9" y="18"/>
                    </a:lnTo>
                    <a:lnTo>
                      <a:pt x="5" y="15"/>
                    </a:lnTo>
                    <a:lnTo>
                      <a:pt x="3" y="11"/>
                    </a:lnTo>
                    <a:lnTo>
                      <a:pt x="0" y="2"/>
                    </a:lnTo>
                    <a:lnTo>
                      <a:pt x="19" y="7"/>
                    </a:lnTo>
                    <a:lnTo>
                      <a:pt x="42" y="10"/>
                    </a:lnTo>
                    <a:lnTo>
                      <a:pt x="69" y="14"/>
                    </a:lnTo>
                    <a:lnTo>
                      <a:pt x="97" y="15"/>
                    </a:lnTo>
                    <a:lnTo>
                      <a:pt x="156" y="19"/>
                    </a:lnTo>
                    <a:lnTo>
                      <a:pt x="206" y="19"/>
                    </a:lnTo>
                    <a:lnTo>
                      <a:pt x="263" y="18"/>
                    </a:lnTo>
                    <a:lnTo>
                      <a:pt x="332" y="15"/>
                    </a:lnTo>
                    <a:lnTo>
                      <a:pt x="367" y="13"/>
                    </a:lnTo>
                    <a:lnTo>
                      <a:pt x="399" y="10"/>
                    </a:lnTo>
                    <a:lnTo>
                      <a:pt x="428" y="6"/>
                    </a:lnTo>
                    <a:lnTo>
                      <a:pt x="450" y="0"/>
                    </a:lnTo>
                    <a:lnTo>
                      <a:pt x="447" y="11"/>
                    </a:lnTo>
                    <a:lnTo>
                      <a:pt x="444" y="15"/>
                    </a:lnTo>
                    <a:lnTo>
                      <a:pt x="437" y="18"/>
                    </a:lnTo>
                    <a:lnTo>
                      <a:pt x="429" y="21"/>
                    </a:lnTo>
                    <a:lnTo>
                      <a:pt x="417" y="23"/>
                    </a:lnTo>
                    <a:lnTo>
                      <a:pt x="386" y="29"/>
                    </a:lnTo>
                    <a:lnTo>
                      <a:pt x="351" y="32"/>
                    </a:lnTo>
                    <a:lnTo>
                      <a:pt x="311" y="34"/>
                    </a:lnTo>
                    <a:lnTo>
                      <a:pt x="272" y="37"/>
                    </a:lnTo>
                    <a:lnTo>
                      <a:pt x="207" y="37"/>
                    </a:ln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7" name="Freeform 10"/>
              <p:cNvSpPr>
                <a:spLocks/>
              </p:cNvSpPr>
              <p:nvPr/>
            </p:nvSpPr>
            <p:spPr bwMode="auto">
              <a:xfrm>
                <a:off x="2212976" y="5440363"/>
                <a:ext cx="1306513" cy="96838"/>
              </a:xfrm>
              <a:custGeom>
                <a:avLst/>
                <a:gdLst>
                  <a:gd name="T0" fmla="*/ 2147483647 w 823"/>
                  <a:gd name="T1" fmla="*/ 2147483647 h 61"/>
                  <a:gd name="T2" fmla="*/ 2147483647 w 823"/>
                  <a:gd name="T3" fmla="*/ 0 h 61"/>
                  <a:gd name="T4" fmla="*/ 2147483647 w 823"/>
                  <a:gd name="T5" fmla="*/ 0 h 61"/>
                  <a:gd name="T6" fmla="*/ 2147483647 w 823"/>
                  <a:gd name="T7" fmla="*/ 2147483647 h 61"/>
                  <a:gd name="T8" fmla="*/ 2147483647 w 823"/>
                  <a:gd name="T9" fmla="*/ 2147483647 h 61"/>
                  <a:gd name="T10" fmla="*/ 2147483647 w 823"/>
                  <a:gd name="T11" fmla="*/ 2147483647 h 61"/>
                  <a:gd name="T12" fmla="*/ 2147483647 w 823"/>
                  <a:gd name="T13" fmla="*/ 2147483647 h 61"/>
                  <a:gd name="T14" fmla="*/ 2147483647 w 823"/>
                  <a:gd name="T15" fmla="*/ 2147483647 h 61"/>
                  <a:gd name="T16" fmla="*/ 2147483647 w 823"/>
                  <a:gd name="T17" fmla="*/ 2147483647 h 61"/>
                  <a:gd name="T18" fmla="*/ 2147483647 w 823"/>
                  <a:gd name="T19" fmla="*/ 2147483647 h 61"/>
                  <a:gd name="T20" fmla="*/ 2147483647 w 823"/>
                  <a:gd name="T21" fmla="*/ 2147483647 h 61"/>
                  <a:gd name="T22" fmla="*/ 2147483647 w 823"/>
                  <a:gd name="T23" fmla="*/ 2147483647 h 61"/>
                  <a:gd name="T24" fmla="*/ 0 w 823"/>
                  <a:gd name="T25" fmla="*/ 2147483647 h 61"/>
                  <a:gd name="T26" fmla="*/ 0 w 823"/>
                  <a:gd name="T27" fmla="*/ 2147483647 h 61"/>
                  <a:gd name="T28" fmla="*/ 2147483647 w 823"/>
                  <a:gd name="T29" fmla="*/ 2147483647 h 61"/>
                  <a:gd name="T30" fmla="*/ 2147483647 w 823"/>
                  <a:gd name="T31" fmla="*/ 2147483647 h 61"/>
                  <a:gd name="T32" fmla="*/ 2147483647 w 823"/>
                  <a:gd name="T33" fmla="*/ 2147483647 h 61"/>
                  <a:gd name="T34" fmla="*/ 2147483647 w 823"/>
                  <a:gd name="T35" fmla="*/ 2147483647 h 61"/>
                  <a:gd name="T36" fmla="*/ 2147483647 w 823"/>
                  <a:gd name="T37" fmla="*/ 2147483647 h 61"/>
                  <a:gd name="T38" fmla="*/ 2147483647 w 823"/>
                  <a:gd name="T39" fmla="*/ 2147483647 h 61"/>
                  <a:gd name="T40" fmla="*/ 2147483647 w 823"/>
                  <a:gd name="T41" fmla="*/ 2147483647 h 61"/>
                  <a:gd name="T42" fmla="*/ 2147483647 w 823"/>
                  <a:gd name="T43" fmla="*/ 2147483647 h 61"/>
                  <a:gd name="T44" fmla="*/ 2147483647 w 823"/>
                  <a:gd name="T45" fmla="*/ 2147483647 h 61"/>
                  <a:gd name="T46" fmla="*/ 2147483647 w 823"/>
                  <a:gd name="T47" fmla="*/ 2147483647 h 6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23" h="61">
                    <a:moveTo>
                      <a:pt x="20" y="37"/>
                    </a:moveTo>
                    <a:lnTo>
                      <a:pt x="788" y="0"/>
                    </a:lnTo>
                    <a:lnTo>
                      <a:pt x="788" y="4"/>
                    </a:lnTo>
                    <a:lnTo>
                      <a:pt x="791" y="7"/>
                    </a:lnTo>
                    <a:lnTo>
                      <a:pt x="795" y="10"/>
                    </a:lnTo>
                    <a:lnTo>
                      <a:pt x="804" y="12"/>
                    </a:lnTo>
                    <a:lnTo>
                      <a:pt x="810" y="15"/>
                    </a:lnTo>
                    <a:lnTo>
                      <a:pt x="816" y="16"/>
                    </a:lnTo>
                    <a:lnTo>
                      <a:pt x="820" y="19"/>
                    </a:lnTo>
                    <a:lnTo>
                      <a:pt x="823" y="23"/>
                    </a:lnTo>
                    <a:lnTo>
                      <a:pt x="0" y="61"/>
                    </a:lnTo>
                    <a:lnTo>
                      <a:pt x="8" y="58"/>
                    </a:lnTo>
                    <a:lnTo>
                      <a:pt x="15" y="57"/>
                    </a:lnTo>
                    <a:lnTo>
                      <a:pt x="20" y="54"/>
                    </a:lnTo>
                    <a:lnTo>
                      <a:pt x="23" y="52"/>
                    </a:lnTo>
                    <a:lnTo>
                      <a:pt x="24" y="49"/>
                    </a:lnTo>
                    <a:lnTo>
                      <a:pt x="24" y="46"/>
                    </a:lnTo>
                    <a:lnTo>
                      <a:pt x="23" y="43"/>
                    </a:lnTo>
                    <a:lnTo>
                      <a:pt x="20" y="37"/>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8" name="Freeform 11"/>
              <p:cNvSpPr>
                <a:spLocks/>
              </p:cNvSpPr>
              <p:nvPr/>
            </p:nvSpPr>
            <p:spPr bwMode="auto">
              <a:xfrm>
                <a:off x="2189163" y="5332413"/>
                <a:ext cx="1325563" cy="100013"/>
              </a:xfrm>
              <a:custGeom>
                <a:avLst/>
                <a:gdLst>
                  <a:gd name="T0" fmla="*/ 0 w 835"/>
                  <a:gd name="T1" fmla="*/ 2147483647 h 63"/>
                  <a:gd name="T2" fmla="*/ 2147483647 w 835"/>
                  <a:gd name="T3" fmla="*/ 0 h 63"/>
                  <a:gd name="T4" fmla="*/ 2147483647 w 835"/>
                  <a:gd name="T5" fmla="*/ 0 h 63"/>
                  <a:gd name="T6" fmla="*/ 2147483647 w 835"/>
                  <a:gd name="T7" fmla="*/ 2147483647 h 63"/>
                  <a:gd name="T8" fmla="*/ 2147483647 w 835"/>
                  <a:gd name="T9" fmla="*/ 2147483647 h 63"/>
                  <a:gd name="T10" fmla="*/ 2147483647 w 835"/>
                  <a:gd name="T11" fmla="*/ 2147483647 h 63"/>
                  <a:gd name="T12" fmla="*/ 2147483647 w 835"/>
                  <a:gd name="T13" fmla="*/ 2147483647 h 63"/>
                  <a:gd name="T14" fmla="*/ 2147483647 w 835"/>
                  <a:gd name="T15" fmla="*/ 2147483647 h 63"/>
                  <a:gd name="T16" fmla="*/ 2147483647 w 835"/>
                  <a:gd name="T17" fmla="*/ 2147483647 h 63"/>
                  <a:gd name="T18" fmla="*/ 2147483647 w 835"/>
                  <a:gd name="T19" fmla="*/ 2147483647 h 63"/>
                  <a:gd name="T20" fmla="*/ 2147483647 w 835"/>
                  <a:gd name="T21" fmla="*/ 2147483647 h 63"/>
                  <a:gd name="T22" fmla="*/ 2147483647 w 835"/>
                  <a:gd name="T23" fmla="*/ 2147483647 h 63"/>
                  <a:gd name="T24" fmla="*/ 2147483647 w 835"/>
                  <a:gd name="T25" fmla="*/ 2147483647 h 63"/>
                  <a:gd name="T26" fmla="*/ 2147483647 w 835"/>
                  <a:gd name="T27" fmla="*/ 2147483647 h 63"/>
                  <a:gd name="T28" fmla="*/ 2147483647 w 835"/>
                  <a:gd name="T29" fmla="*/ 2147483647 h 63"/>
                  <a:gd name="T30" fmla="*/ 2147483647 w 835"/>
                  <a:gd name="T31" fmla="*/ 2147483647 h 63"/>
                  <a:gd name="T32" fmla="*/ 2147483647 w 835"/>
                  <a:gd name="T33" fmla="*/ 2147483647 h 63"/>
                  <a:gd name="T34" fmla="*/ 2147483647 w 835"/>
                  <a:gd name="T35" fmla="*/ 2147483647 h 63"/>
                  <a:gd name="T36" fmla="*/ 2147483647 w 835"/>
                  <a:gd name="T37" fmla="*/ 2147483647 h 63"/>
                  <a:gd name="T38" fmla="*/ 2147483647 w 835"/>
                  <a:gd name="T39" fmla="*/ 2147483647 h 63"/>
                  <a:gd name="T40" fmla="*/ 2147483647 w 835"/>
                  <a:gd name="T41" fmla="*/ 2147483647 h 63"/>
                  <a:gd name="T42" fmla="*/ 2147483647 w 835"/>
                  <a:gd name="T43" fmla="*/ 2147483647 h 63"/>
                  <a:gd name="T44" fmla="*/ 2147483647 w 835"/>
                  <a:gd name="T45" fmla="*/ 2147483647 h 63"/>
                  <a:gd name="T46" fmla="*/ 0 w 835"/>
                  <a:gd name="T47" fmla="*/ 2147483647 h 63"/>
                  <a:gd name="T48" fmla="*/ 0 w 835"/>
                  <a:gd name="T49" fmla="*/ 2147483647 h 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835" h="63">
                    <a:moveTo>
                      <a:pt x="0" y="40"/>
                    </a:moveTo>
                    <a:lnTo>
                      <a:pt x="835" y="0"/>
                    </a:lnTo>
                    <a:lnTo>
                      <a:pt x="829" y="6"/>
                    </a:lnTo>
                    <a:lnTo>
                      <a:pt x="821" y="9"/>
                    </a:lnTo>
                    <a:lnTo>
                      <a:pt x="812" y="11"/>
                    </a:lnTo>
                    <a:lnTo>
                      <a:pt x="806" y="11"/>
                    </a:lnTo>
                    <a:lnTo>
                      <a:pt x="800" y="13"/>
                    </a:lnTo>
                    <a:lnTo>
                      <a:pt x="800" y="14"/>
                    </a:lnTo>
                    <a:lnTo>
                      <a:pt x="800" y="17"/>
                    </a:lnTo>
                    <a:lnTo>
                      <a:pt x="802" y="21"/>
                    </a:lnTo>
                    <a:lnTo>
                      <a:pt x="804" y="26"/>
                    </a:lnTo>
                    <a:lnTo>
                      <a:pt x="42" y="63"/>
                    </a:lnTo>
                    <a:lnTo>
                      <a:pt x="42" y="60"/>
                    </a:lnTo>
                    <a:lnTo>
                      <a:pt x="41" y="60"/>
                    </a:lnTo>
                    <a:lnTo>
                      <a:pt x="36" y="59"/>
                    </a:lnTo>
                    <a:lnTo>
                      <a:pt x="27" y="57"/>
                    </a:lnTo>
                    <a:lnTo>
                      <a:pt x="16" y="53"/>
                    </a:lnTo>
                    <a:lnTo>
                      <a:pt x="7" y="48"/>
                    </a:lnTo>
                    <a:lnTo>
                      <a:pt x="3" y="44"/>
                    </a:lnTo>
                    <a:lnTo>
                      <a:pt x="0" y="40"/>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9" name="Freeform 12"/>
              <p:cNvSpPr>
                <a:spLocks/>
              </p:cNvSpPr>
              <p:nvPr/>
            </p:nvSpPr>
            <p:spPr bwMode="auto">
              <a:xfrm>
                <a:off x="2216151" y="5529263"/>
                <a:ext cx="1268413" cy="96838"/>
              </a:xfrm>
              <a:custGeom>
                <a:avLst/>
                <a:gdLst>
                  <a:gd name="T0" fmla="*/ 0 w 799"/>
                  <a:gd name="T1" fmla="*/ 2147483647 h 61"/>
                  <a:gd name="T2" fmla="*/ 2147483647 w 799"/>
                  <a:gd name="T3" fmla="*/ 0 h 61"/>
                  <a:gd name="T4" fmla="*/ 2147483647 w 799"/>
                  <a:gd name="T5" fmla="*/ 0 h 61"/>
                  <a:gd name="T6" fmla="*/ 2147483647 w 799"/>
                  <a:gd name="T7" fmla="*/ 2147483647 h 61"/>
                  <a:gd name="T8" fmla="*/ 2147483647 w 799"/>
                  <a:gd name="T9" fmla="*/ 2147483647 h 61"/>
                  <a:gd name="T10" fmla="*/ 2147483647 w 799"/>
                  <a:gd name="T11" fmla="*/ 2147483647 h 61"/>
                  <a:gd name="T12" fmla="*/ 2147483647 w 799"/>
                  <a:gd name="T13" fmla="*/ 2147483647 h 61"/>
                  <a:gd name="T14" fmla="*/ 2147483647 w 799"/>
                  <a:gd name="T15" fmla="*/ 2147483647 h 61"/>
                  <a:gd name="T16" fmla="*/ 2147483647 w 799"/>
                  <a:gd name="T17" fmla="*/ 2147483647 h 61"/>
                  <a:gd name="T18" fmla="*/ 2147483647 w 799"/>
                  <a:gd name="T19" fmla="*/ 2147483647 h 61"/>
                  <a:gd name="T20" fmla="*/ 2147483647 w 799"/>
                  <a:gd name="T21" fmla="*/ 2147483647 h 61"/>
                  <a:gd name="T22" fmla="*/ 2147483647 w 799"/>
                  <a:gd name="T23" fmla="*/ 2147483647 h 61"/>
                  <a:gd name="T24" fmla="*/ 2147483647 w 799"/>
                  <a:gd name="T25" fmla="*/ 2147483647 h 61"/>
                  <a:gd name="T26" fmla="*/ 0 w 799"/>
                  <a:gd name="T27" fmla="*/ 2147483647 h 61"/>
                  <a:gd name="T28" fmla="*/ 0 w 799"/>
                  <a:gd name="T29" fmla="*/ 2147483647 h 6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99" h="61">
                    <a:moveTo>
                      <a:pt x="0" y="36"/>
                    </a:moveTo>
                    <a:lnTo>
                      <a:pt x="795" y="0"/>
                    </a:lnTo>
                    <a:lnTo>
                      <a:pt x="794" y="4"/>
                    </a:lnTo>
                    <a:lnTo>
                      <a:pt x="795" y="10"/>
                    </a:lnTo>
                    <a:lnTo>
                      <a:pt x="799" y="23"/>
                    </a:lnTo>
                    <a:lnTo>
                      <a:pt x="11" y="61"/>
                    </a:lnTo>
                    <a:lnTo>
                      <a:pt x="13" y="52"/>
                    </a:lnTo>
                    <a:lnTo>
                      <a:pt x="13" y="46"/>
                    </a:lnTo>
                    <a:lnTo>
                      <a:pt x="11" y="43"/>
                    </a:lnTo>
                    <a:lnTo>
                      <a:pt x="10" y="40"/>
                    </a:lnTo>
                    <a:lnTo>
                      <a:pt x="6" y="39"/>
                    </a:lnTo>
                    <a:lnTo>
                      <a:pt x="0" y="36"/>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0" name="Freeform 13"/>
              <p:cNvSpPr>
                <a:spLocks/>
              </p:cNvSpPr>
              <p:nvPr/>
            </p:nvSpPr>
            <p:spPr bwMode="auto">
              <a:xfrm>
                <a:off x="2227263" y="5614988"/>
                <a:ext cx="1285875" cy="96838"/>
              </a:xfrm>
              <a:custGeom>
                <a:avLst/>
                <a:gdLst>
                  <a:gd name="T0" fmla="*/ 2147483647 w 810"/>
                  <a:gd name="T1" fmla="*/ 2147483647 h 61"/>
                  <a:gd name="T2" fmla="*/ 2147483647 w 810"/>
                  <a:gd name="T3" fmla="*/ 0 h 61"/>
                  <a:gd name="T4" fmla="*/ 2147483647 w 810"/>
                  <a:gd name="T5" fmla="*/ 0 h 61"/>
                  <a:gd name="T6" fmla="*/ 2147483647 w 810"/>
                  <a:gd name="T7" fmla="*/ 2147483647 h 61"/>
                  <a:gd name="T8" fmla="*/ 2147483647 w 810"/>
                  <a:gd name="T9" fmla="*/ 2147483647 h 61"/>
                  <a:gd name="T10" fmla="*/ 2147483647 w 810"/>
                  <a:gd name="T11" fmla="*/ 2147483647 h 61"/>
                  <a:gd name="T12" fmla="*/ 2147483647 w 810"/>
                  <a:gd name="T13" fmla="*/ 2147483647 h 61"/>
                  <a:gd name="T14" fmla="*/ 2147483647 w 810"/>
                  <a:gd name="T15" fmla="*/ 2147483647 h 61"/>
                  <a:gd name="T16" fmla="*/ 2147483647 w 810"/>
                  <a:gd name="T17" fmla="*/ 2147483647 h 61"/>
                  <a:gd name="T18" fmla="*/ 0 w 810"/>
                  <a:gd name="T19" fmla="*/ 2147483647 h 61"/>
                  <a:gd name="T20" fmla="*/ 0 w 810"/>
                  <a:gd name="T21" fmla="*/ 2147483647 h 61"/>
                  <a:gd name="T22" fmla="*/ 2147483647 w 810"/>
                  <a:gd name="T23" fmla="*/ 2147483647 h 61"/>
                  <a:gd name="T24" fmla="*/ 2147483647 w 810"/>
                  <a:gd name="T25" fmla="*/ 2147483647 h 61"/>
                  <a:gd name="T26" fmla="*/ 2147483647 w 810"/>
                  <a:gd name="T27" fmla="*/ 2147483647 h 61"/>
                  <a:gd name="T28" fmla="*/ 2147483647 w 810"/>
                  <a:gd name="T29" fmla="*/ 2147483647 h 61"/>
                  <a:gd name="T30" fmla="*/ 2147483647 w 810"/>
                  <a:gd name="T31" fmla="*/ 2147483647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810" h="61">
                    <a:moveTo>
                      <a:pt x="3" y="36"/>
                    </a:moveTo>
                    <a:lnTo>
                      <a:pt x="788" y="0"/>
                    </a:lnTo>
                    <a:lnTo>
                      <a:pt x="788" y="5"/>
                    </a:lnTo>
                    <a:lnTo>
                      <a:pt x="790" y="11"/>
                    </a:lnTo>
                    <a:lnTo>
                      <a:pt x="795" y="16"/>
                    </a:lnTo>
                    <a:lnTo>
                      <a:pt x="803" y="20"/>
                    </a:lnTo>
                    <a:lnTo>
                      <a:pt x="810" y="23"/>
                    </a:lnTo>
                    <a:lnTo>
                      <a:pt x="0" y="61"/>
                    </a:lnTo>
                    <a:lnTo>
                      <a:pt x="4" y="55"/>
                    </a:lnTo>
                    <a:lnTo>
                      <a:pt x="6" y="50"/>
                    </a:lnTo>
                    <a:lnTo>
                      <a:pt x="4" y="43"/>
                    </a:lnTo>
                    <a:lnTo>
                      <a:pt x="3" y="36"/>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1" name="Freeform 14"/>
              <p:cNvSpPr>
                <a:spLocks/>
              </p:cNvSpPr>
              <p:nvPr/>
            </p:nvSpPr>
            <p:spPr bwMode="auto">
              <a:xfrm>
                <a:off x="2219326" y="5713413"/>
                <a:ext cx="1262063" cy="96838"/>
              </a:xfrm>
              <a:custGeom>
                <a:avLst/>
                <a:gdLst>
                  <a:gd name="T0" fmla="*/ 0 w 795"/>
                  <a:gd name="T1" fmla="*/ 2147483647 h 61"/>
                  <a:gd name="T2" fmla="*/ 2147483647 w 795"/>
                  <a:gd name="T3" fmla="*/ 0 h 61"/>
                  <a:gd name="T4" fmla="*/ 2147483647 w 795"/>
                  <a:gd name="T5" fmla="*/ 0 h 61"/>
                  <a:gd name="T6" fmla="*/ 2147483647 w 795"/>
                  <a:gd name="T7" fmla="*/ 2147483647 h 61"/>
                  <a:gd name="T8" fmla="*/ 2147483647 w 795"/>
                  <a:gd name="T9" fmla="*/ 2147483647 h 61"/>
                  <a:gd name="T10" fmla="*/ 2147483647 w 795"/>
                  <a:gd name="T11" fmla="*/ 2147483647 h 61"/>
                  <a:gd name="T12" fmla="*/ 2147483647 w 795"/>
                  <a:gd name="T13" fmla="*/ 2147483647 h 61"/>
                  <a:gd name="T14" fmla="*/ 2147483647 w 795"/>
                  <a:gd name="T15" fmla="*/ 2147483647 h 61"/>
                  <a:gd name="T16" fmla="*/ 2147483647 w 795"/>
                  <a:gd name="T17" fmla="*/ 2147483647 h 61"/>
                  <a:gd name="T18" fmla="*/ 2147483647 w 795"/>
                  <a:gd name="T19" fmla="*/ 2147483647 h 61"/>
                  <a:gd name="T20" fmla="*/ 2147483647 w 795"/>
                  <a:gd name="T21" fmla="*/ 2147483647 h 61"/>
                  <a:gd name="T22" fmla="*/ 2147483647 w 795"/>
                  <a:gd name="T23" fmla="*/ 2147483647 h 61"/>
                  <a:gd name="T24" fmla="*/ 2147483647 w 795"/>
                  <a:gd name="T25" fmla="*/ 2147483647 h 61"/>
                  <a:gd name="T26" fmla="*/ 2147483647 w 795"/>
                  <a:gd name="T27" fmla="*/ 2147483647 h 61"/>
                  <a:gd name="T28" fmla="*/ 2147483647 w 795"/>
                  <a:gd name="T29" fmla="*/ 2147483647 h 61"/>
                  <a:gd name="T30" fmla="*/ 2147483647 w 795"/>
                  <a:gd name="T31" fmla="*/ 2147483647 h 61"/>
                  <a:gd name="T32" fmla="*/ 0 w 795"/>
                  <a:gd name="T33" fmla="*/ 2147483647 h 61"/>
                  <a:gd name="T34" fmla="*/ 0 w 795"/>
                  <a:gd name="T35" fmla="*/ 2147483647 h 6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5" h="61">
                    <a:moveTo>
                      <a:pt x="0" y="38"/>
                    </a:moveTo>
                    <a:lnTo>
                      <a:pt x="788" y="0"/>
                    </a:lnTo>
                    <a:lnTo>
                      <a:pt x="792" y="8"/>
                    </a:lnTo>
                    <a:lnTo>
                      <a:pt x="795" y="15"/>
                    </a:lnTo>
                    <a:lnTo>
                      <a:pt x="795" y="22"/>
                    </a:lnTo>
                    <a:lnTo>
                      <a:pt x="795" y="24"/>
                    </a:lnTo>
                    <a:lnTo>
                      <a:pt x="9" y="61"/>
                    </a:lnTo>
                    <a:lnTo>
                      <a:pt x="11" y="56"/>
                    </a:lnTo>
                    <a:lnTo>
                      <a:pt x="13" y="50"/>
                    </a:lnTo>
                    <a:lnTo>
                      <a:pt x="17" y="43"/>
                    </a:lnTo>
                    <a:lnTo>
                      <a:pt x="17" y="41"/>
                    </a:lnTo>
                    <a:lnTo>
                      <a:pt x="15" y="39"/>
                    </a:lnTo>
                    <a:lnTo>
                      <a:pt x="9" y="38"/>
                    </a:lnTo>
                    <a:lnTo>
                      <a:pt x="0" y="38"/>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2" name="Freeform 15"/>
              <p:cNvSpPr>
                <a:spLocks/>
              </p:cNvSpPr>
              <p:nvPr/>
            </p:nvSpPr>
            <p:spPr bwMode="auto">
              <a:xfrm>
                <a:off x="2214563" y="5803900"/>
                <a:ext cx="1306513" cy="96838"/>
              </a:xfrm>
              <a:custGeom>
                <a:avLst/>
                <a:gdLst>
                  <a:gd name="T0" fmla="*/ 2147483647 w 823"/>
                  <a:gd name="T1" fmla="*/ 2147483647 h 61"/>
                  <a:gd name="T2" fmla="*/ 2147483647 w 823"/>
                  <a:gd name="T3" fmla="*/ 0 h 61"/>
                  <a:gd name="T4" fmla="*/ 2147483647 w 823"/>
                  <a:gd name="T5" fmla="*/ 0 h 61"/>
                  <a:gd name="T6" fmla="*/ 2147483647 w 823"/>
                  <a:gd name="T7" fmla="*/ 2147483647 h 61"/>
                  <a:gd name="T8" fmla="*/ 2147483647 w 823"/>
                  <a:gd name="T9" fmla="*/ 2147483647 h 61"/>
                  <a:gd name="T10" fmla="*/ 2147483647 w 823"/>
                  <a:gd name="T11" fmla="*/ 2147483647 h 61"/>
                  <a:gd name="T12" fmla="*/ 2147483647 w 823"/>
                  <a:gd name="T13" fmla="*/ 2147483647 h 61"/>
                  <a:gd name="T14" fmla="*/ 2147483647 w 823"/>
                  <a:gd name="T15" fmla="*/ 2147483647 h 61"/>
                  <a:gd name="T16" fmla="*/ 2147483647 w 823"/>
                  <a:gd name="T17" fmla="*/ 2147483647 h 61"/>
                  <a:gd name="T18" fmla="*/ 2147483647 w 823"/>
                  <a:gd name="T19" fmla="*/ 2147483647 h 61"/>
                  <a:gd name="T20" fmla="*/ 0 w 823"/>
                  <a:gd name="T21" fmla="*/ 2147483647 h 61"/>
                  <a:gd name="T22" fmla="*/ 0 w 823"/>
                  <a:gd name="T23" fmla="*/ 2147483647 h 61"/>
                  <a:gd name="T24" fmla="*/ 2147483647 w 823"/>
                  <a:gd name="T25" fmla="*/ 2147483647 h 61"/>
                  <a:gd name="T26" fmla="*/ 2147483647 w 823"/>
                  <a:gd name="T27" fmla="*/ 2147483647 h 61"/>
                  <a:gd name="T28" fmla="*/ 2147483647 w 823"/>
                  <a:gd name="T29" fmla="*/ 2147483647 h 61"/>
                  <a:gd name="T30" fmla="*/ 2147483647 w 823"/>
                  <a:gd name="T31" fmla="*/ 2147483647 h 61"/>
                  <a:gd name="T32" fmla="*/ 2147483647 w 823"/>
                  <a:gd name="T33" fmla="*/ 2147483647 h 61"/>
                  <a:gd name="T34" fmla="*/ 2147483647 w 823"/>
                  <a:gd name="T35" fmla="*/ 2147483647 h 61"/>
                  <a:gd name="T36" fmla="*/ 2147483647 w 823"/>
                  <a:gd name="T37" fmla="*/ 2147483647 h 61"/>
                  <a:gd name="T38" fmla="*/ 2147483647 w 823"/>
                  <a:gd name="T39" fmla="*/ 2147483647 h 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23" h="61">
                    <a:moveTo>
                      <a:pt x="15" y="36"/>
                    </a:moveTo>
                    <a:lnTo>
                      <a:pt x="794" y="0"/>
                    </a:lnTo>
                    <a:lnTo>
                      <a:pt x="794" y="4"/>
                    </a:lnTo>
                    <a:lnTo>
                      <a:pt x="796" y="7"/>
                    </a:lnTo>
                    <a:lnTo>
                      <a:pt x="800" y="11"/>
                    </a:lnTo>
                    <a:lnTo>
                      <a:pt x="807" y="13"/>
                    </a:lnTo>
                    <a:lnTo>
                      <a:pt x="817" y="18"/>
                    </a:lnTo>
                    <a:lnTo>
                      <a:pt x="823" y="22"/>
                    </a:lnTo>
                    <a:lnTo>
                      <a:pt x="0" y="61"/>
                    </a:lnTo>
                    <a:lnTo>
                      <a:pt x="3" y="59"/>
                    </a:lnTo>
                    <a:lnTo>
                      <a:pt x="11" y="55"/>
                    </a:lnTo>
                    <a:lnTo>
                      <a:pt x="14" y="53"/>
                    </a:lnTo>
                    <a:lnTo>
                      <a:pt x="15" y="50"/>
                    </a:lnTo>
                    <a:lnTo>
                      <a:pt x="16" y="43"/>
                    </a:lnTo>
                    <a:lnTo>
                      <a:pt x="15" y="36"/>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 name="Freeform 16"/>
              <p:cNvSpPr>
                <a:spLocks/>
              </p:cNvSpPr>
              <p:nvPr/>
            </p:nvSpPr>
            <p:spPr bwMode="auto">
              <a:xfrm>
                <a:off x="2227263" y="5895975"/>
                <a:ext cx="1250950" cy="96838"/>
              </a:xfrm>
              <a:custGeom>
                <a:avLst/>
                <a:gdLst>
                  <a:gd name="T0" fmla="*/ 0 w 788"/>
                  <a:gd name="T1" fmla="*/ 2147483647 h 61"/>
                  <a:gd name="T2" fmla="*/ 2147483647 w 788"/>
                  <a:gd name="T3" fmla="*/ 0 h 61"/>
                  <a:gd name="T4" fmla="*/ 2147483647 w 788"/>
                  <a:gd name="T5" fmla="*/ 0 h 61"/>
                  <a:gd name="T6" fmla="*/ 2147483647 w 788"/>
                  <a:gd name="T7" fmla="*/ 2147483647 h 61"/>
                  <a:gd name="T8" fmla="*/ 2147483647 w 788"/>
                  <a:gd name="T9" fmla="*/ 2147483647 h 61"/>
                  <a:gd name="T10" fmla="*/ 2147483647 w 788"/>
                  <a:gd name="T11" fmla="*/ 2147483647 h 61"/>
                  <a:gd name="T12" fmla="*/ 2147483647 w 788"/>
                  <a:gd name="T13" fmla="*/ 2147483647 h 61"/>
                  <a:gd name="T14" fmla="*/ 2147483647 w 788"/>
                  <a:gd name="T15" fmla="*/ 2147483647 h 61"/>
                  <a:gd name="T16" fmla="*/ 2147483647 w 788"/>
                  <a:gd name="T17" fmla="*/ 2147483647 h 61"/>
                  <a:gd name="T18" fmla="*/ 2147483647 w 788"/>
                  <a:gd name="T19" fmla="*/ 2147483647 h 61"/>
                  <a:gd name="T20" fmla="*/ 2147483647 w 788"/>
                  <a:gd name="T21" fmla="*/ 2147483647 h 61"/>
                  <a:gd name="T22" fmla="*/ 0 w 788"/>
                  <a:gd name="T23" fmla="*/ 2147483647 h 61"/>
                  <a:gd name="T24" fmla="*/ 0 w 788"/>
                  <a:gd name="T25" fmla="*/ 2147483647 h 6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88" h="61">
                    <a:moveTo>
                      <a:pt x="0" y="37"/>
                    </a:moveTo>
                    <a:lnTo>
                      <a:pt x="786" y="0"/>
                    </a:lnTo>
                    <a:lnTo>
                      <a:pt x="784" y="6"/>
                    </a:lnTo>
                    <a:lnTo>
                      <a:pt x="786" y="11"/>
                    </a:lnTo>
                    <a:lnTo>
                      <a:pt x="788" y="25"/>
                    </a:lnTo>
                    <a:lnTo>
                      <a:pt x="7" y="61"/>
                    </a:lnTo>
                    <a:lnTo>
                      <a:pt x="8" y="54"/>
                    </a:lnTo>
                    <a:lnTo>
                      <a:pt x="8" y="48"/>
                    </a:lnTo>
                    <a:lnTo>
                      <a:pt x="6" y="42"/>
                    </a:lnTo>
                    <a:lnTo>
                      <a:pt x="0" y="37"/>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 name="Freeform 17"/>
              <p:cNvSpPr>
                <a:spLocks/>
              </p:cNvSpPr>
              <p:nvPr/>
            </p:nvSpPr>
            <p:spPr bwMode="auto">
              <a:xfrm>
                <a:off x="2246313" y="6029325"/>
                <a:ext cx="1254125" cy="311150"/>
              </a:xfrm>
              <a:custGeom>
                <a:avLst/>
                <a:gdLst>
                  <a:gd name="T0" fmla="*/ 2147483647 w 790"/>
                  <a:gd name="T1" fmla="*/ 2147483647 h 196"/>
                  <a:gd name="T2" fmla="*/ 2147483647 w 790"/>
                  <a:gd name="T3" fmla="*/ 2147483647 h 196"/>
                  <a:gd name="T4" fmla="*/ 2147483647 w 790"/>
                  <a:gd name="T5" fmla="*/ 2147483647 h 196"/>
                  <a:gd name="T6" fmla="*/ 2147483647 w 790"/>
                  <a:gd name="T7" fmla="*/ 2147483647 h 196"/>
                  <a:gd name="T8" fmla="*/ 2147483647 w 790"/>
                  <a:gd name="T9" fmla="*/ 2147483647 h 196"/>
                  <a:gd name="T10" fmla="*/ 2147483647 w 790"/>
                  <a:gd name="T11" fmla="*/ 2147483647 h 196"/>
                  <a:gd name="T12" fmla="*/ 2147483647 w 790"/>
                  <a:gd name="T13" fmla="*/ 2147483647 h 196"/>
                  <a:gd name="T14" fmla="*/ 2147483647 w 790"/>
                  <a:gd name="T15" fmla="*/ 2147483647 h 196"/>
                  <a:gd name="T16" fmla="*/ 2147483647 w 790"/>
                  <a:gd name="T17" fmla="*/ 2147483647 h 196"/>
                  <a:gd name="T18" fmla="*/ 2147483647 w 790"/>
                  <a:gd name="T19" fmla="*/ 2147483647 h 196"/>
                  <a:gd name="T20" fmla="*/ 2147483647 w 790"/>
                  <a:gd name="T21" fmla="*/ 2147483647 h 196"/>
                  <a:gd name="T22" fmla="*/ 2147483647 w 790"/>
                  <a:gd name="T23" fmla="*/ 2147483647 h 196"/>
                  <a:gd name="T24" fmla="*/ 2147483647 w 790"/>
                  <a:gd name="T25" fmla="*/ 2147483647 h 196"/>
                  <a:gd name="T26" fmla="*/ 2147483647 w 790"/>
                  <a:gd name="T27" fmla="*/ 2147483647 h 196"/>
                  <a:gd name="T28" fmla="*/ 2147483647 w 790"/>
                  <a:gd name="T29" fmla="*/ 2147483647 h 196"/>
                  <a:gd name="T30" fmla="*/ 2147483647 w 790"/>
                  <a:gd name="T31" fmla="*/ 2147483647 h 196"/>
                  <a:gd name="T32" fmla="*/ 2147483647 w 790"/>
                  <a:gd name="T33" fmla="*/ 2147483647 h 196"/>
                  <a:gd name="T34" fmla="*/ 2147483647 w 790"/>
                  <a:gd name="T35" fmla="*/ 2147483647 h 196"/>
                  <a:gd name="T36" fmla="*/ 2147483647 w 790"/>
                  <a:gd name="T37" fmla="*/ 2147483647 h 196"/>
                  <a:gd name="T38" fmla="*/ 2147483647 w 790"/>
                  <a:gd name="T39" fmla="*/ 2147483647 h 196"/>
                  <a:gd name="T40" fmla="*/ 2147483647 w 790"/>
                  <a:gd name="T41" fmla="*/ 2147483647 h 196"/>
                  <a:gd name="T42" fmla="*/ 2147483647 w 790"/>
                  <a:gd name="T43" fmla="*/ 2147483647 h 196"/>
                  <a:gd name="T44" fmla="*/ 2147483647 w 790"/>
                  <a:gd name="T45" fmla="*/ 2147483647 h 196"/>
                  <a:gd name="T46" fmla="*/ 2147483647 w 790"/>
                  <a:gd name="T47" fmla="*/ 2147483647 h 196"/>
                  <a:gd name="T48" fmla="*/ 0 w 790"/>
                  <a:gd name="T49" fmla="*/ 2147483647 h 196"/>
                  <a:gd name="T50" fmla="*/ 2147483647 w 790"/>
                  <a:gd name="T51" fmla="*/ 0 h 196"/>
                  <a:gd name="T52" fmla="*/ 2147483647 w 790"/>
                  <a:gd name="T53" fmla="*/ 0 h 196"/>
                  <a:gd name="T54" fmla="*/ 2147483647 w 790"/>
                  <a:gd name="T55" fmla="*/ 2147483647 h 196"/>
                  <a:gd name="T56" fmla="*/ 2147483647 w 790"/>
                  <a:gd name="T57" fmla="*/ 2147483647 h 196"/>
                  <a:gd name="T58" fmla="*/ 2147483647 w 790"/>
                  <a:gd name="T59" fmla="*/ 2147483647 h 196"/>
                  <a:gd name="T60" fmla="*/ 2147483647 w 790"/>
                  <a:gd name="T61" fmla="*/ 2147483647 h 196"/>
                  <a:gd name="T62" fmla="*/ 2147483647 w 790"/>
                  <a:gd name="T63" fmla="*/ 2147483647 h 196"/>
                  <a:gd name="T64" fmla="*/ 2147483647 w 790"/>
                  <a:gd name="T65" fmla="*/ 2147483647 h 196"/>
                  <a:gd name="T66" fmla="*/ 2147483647 w 790"/>
                  <a:gd name="T67" fmla="*/ 2147483647 h 196"/>
                  <a:gd name="T68" fmla="*/ 2147483647 w 790"/>
                  <a:gd name="T69" fmla="*/ 2147483647 h 196"/>
                  <a:gd name="T70" fmla="*/ 2147483647 w 790"/>
                  <a:gd name="T71" fmla="*/ 2147483647 h 196"/>
                  <a:gd name="T72" fmla="*/ 2147483647 w 790"/>
                  <a:gd name="T73" fmla="*/ 2147483647 h 196"/>
                  <a:gd name="T74" fmla="*/ 2147483647 w 790"/>
                  <a:gd name="T75" fmla="*/ 2147483647 h 196"/>
                  <a:gd name="T76" fmla="*/ 2147483647 w 790"/>
                  <a:gd name="T77" fmla="*/ 2147483647 h 196"/>
                  <a:gd name="T78" fmla="*/ 2147483647 w 790"/>
                  <a:gd name="T79" fmla="*/ 2147483647 h 196"/>
                  <a:gd name="T80" fmla="*/ 2147483647 w 790"/>
                  <a:gd name="T81" fmla="*/ 2147483647 h 196"/>
                  <a:gd name="T82" fmla="*/ 2147483647 w 790"/>
                  <a:gd name="T83" fmla="*/ 2147483647 h 196"/>
                  <a:gd name="T84" fmla="*/ 2147483647 w 790"/>
                  <a:gd name="T85" fmla="*/ 2147483647 h 196"/>
                  <a:gd name="T86" fmla="*/ 2147483647 w 790"/>
                  <a:gd name="T87" fmla="*/ 2147483647 h 196"/>
                  <a:gd name="T88" fmla="*/ 2147483647 w 790"/>
                  <a:gd name="T89" fmla="*/ 2147483647 h 196"/>
                  <a:gd name="T90" fmla="*/ 2147483647 w 790"/>
                  <a:gd name="T91" fmla="*/ 2147483647 h 196"/>
                  <a:gd name="T92" fmla="*/ 2147483647 w 790"/>
                  <a:gd name="T93" fmla="*/ 2147483647 h 196"/>
                  <a:gd name="T94" fmla="*/ 2147483647 w 790"/>
                  <a:gd name="T95" fmla="*/ 2147483647 h 196"/>
                  <a:gd name="T96" fmla="*/ 2147483647 w 790"/>
                  <a:gd name="T97" fmla="*/ 2147483647 h 196"/>
                  <a:gd name="T98" fmla="*/ 2147483647 w 790"/>
                  <a:gd name="T99" fmla="*/ 2147483647 h 196"/>
                  <a:gd name="T100" fmla="*/ 2147483647 w 790"/>
                  <a:gd name="T101" fmla="*/ 2147483647 h 196"/>
                  <a:gd name="T102" fmla="*/ 2147483647 w 790"/>
                  <a:gd name="T103" fmla="*/ 2147483647 h 196"/>
                  <a:gd name="T104" fmla="*/ 2147483647 w 790"/>
                  <a:gd name="T105" fmla="*/ 2147483647 h 196"/>
                  <a:gd name="T106" fmla="*/ 2147483647 w 790"/>
                  <a:gd name="T107" fmla="*/ 2147483647 h 19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790" h="196">
                    <a:moveTo>
                      <a:pt x="370" y="196"/>
                    </a:moveTo>
                    <a:lnTo>
                      <a:pt x="370" y="196"/>
                    </a:lnTo>
                    <a:lnTo>
                      <a:pt x="305" y="195"/>
                    </a:lnTo>
                    <a:lnTo>
                      <a:pt x="269" y="194"/>
                    </a:lnTo>
                    <a:lnTo>
                      <a:pt x="233" y="191"/>
                    </a:lnTo>
                    <a:lnTo>
                      <a:pt x="201" y="187"/>
                    </a:lnTo>
                    <a:lnTo>
                      <a:pt x="172" y="182"/>
                    </a:lnTo>
                    <a:lnTo>
                      <a:pt x="163" y="179"/>
                    </a:lnTo>
                    <a:lnTo>
                      <a:pt x="155" y="176"/>
                    </a:lnTo>
                    <a:lnTo>
                      <a:pt x="148" y="172"/>
                    </a:lnTo>
                    <a:lnTo>
                      <a:pt x="147" y="168"/>
                    </a:lnTo>
                    <a:lnTo>
                      <a:pt x="144" y="160"/>
                    </a:lnTo>
                    <a:lnTo>
                      <a:pt x="140" y="153"/>
                    </a:lnTo>
                    <a:lnTo>
                      <a:pt x="133" y="145"/>
                    </a:lnTo>
                    <a:lnTo>
                      <a:pt x="125" y="138"/>
                    </a:lnTo>
                    <a:lnTo>
                      <a:pt x="99" y="121"/>
                    </a:lnTo>
                    <a:lnTo>
                      <a:pt x="64" y="99"/>
                    </a:lnTo>
                    <a:lnTo>
                      <a:pt x="52" y="92"/>
                    </a:lnTo>
                    <a:lnTo>
                      <a:pt x="42" y="84"/>
                    </a:lnTo>
                    <a:lnTo>
                      <a:pt x="33" y="76"/>
                    </a:lnTo>
                    <a:lnTo>
                      <a:pt x="23" y="68"/>
                    </a:lnTo>
                    <a:lnTo>
                      <a:pt x="11" y="53"/>
                    </a:lnTo>
                    <a:lnTo>
                      <a:pt x="0" y="37"/>
                    </a:lnTo>
                    <a:lnTo>
                      <a:pt x="790" y="0"/>
                    </a:lnTo>
                    <a:lnTo>
                      <a:pt x="786" y="12"/>
                    </a:lnTo>
                    <a:lnTo>
                      <a:pt x="778" y="24"/>
                    </a:lnTo>
                    <a:lnTo>
                      <a:pt x="770" y="38"/>
                    </a:lnTo>
                    <a:lnTo>
                      <a:pt x="760" y="50"/>
                    </a:lnTo>
                    <a:lnTo>
                      <a:pt x="749" y="62"/>
                    </a:lnTo>
                    <a:lnTo>
                      <a:pt x="738" y="76"/>
                    </a:lnTo>
                    <a:lnTo>
                      <a:pt x="711" y="99"/>
                    </a:lnTo>
                    <a:lnTo>
                      <a:pt x="696" y="111"/>
                    </a:lnTo>
                    <a:lnTo>
                      <a:pt x="682" y="122"/>
                    </a:lnTo>
                    <a:lnTo>
                      <a:pt x="657" y="138"/>
                    </a:lnTo>
                    <a:lnTo>
                      <a:pt x="646" y="146"/>
                    </a:lnTo>
                    <a:lnTo>
                      <a:pt x="638" y="153"/>
                    </a:lnTo>
                    <a:lnTo>
                      <a:pt x="633" y="160"/>
                    </a:lnTo>
                    <a:lnTo>
                      <a:pt x="630" y="168"/>
                    </a:lnTo>
                    <a:lnTo>
                      <a:pt x="629" y="169"/>
                    </a:lnTo>
                    <a:lnTo>
                      <a:pt x="627" y="172"/>
                    </a:lnTo>
                    <a:lnTo>
                      <a:pt x="621" y="176"/>
                    </a:lnTo>
                    <a:lnTo>
                      <a:pt x="610" y="179"/>
                    </a:lnTo>
                    <a:lnTo>
                      <a:pt x="598" y="182"/>
                    </a:lnTo>
                    <a:lnTo>
                      <a:pt x="564" y="187"/>
                    </a:lnTo>
                    <a:lnTo>
                      <a:pt x="525" y="191"/>
                    </a:lnTo>
                    <a:lnTo>
                      <a:pt x="483" y="194"/>
                    </a:lnTo>
                    <a:lnTo>
                      <a:pt x="439" y="195"/>
                    </a:lnTo>
                    <a:lnTo>
                      <a:pt x="370" y="196"/>
                    </a:ln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 name="Freeform 18"/>
              <p:cNvSpPr>
                <a:spLocks/>
              </p:cNvSpPr>
              <p:nvPr/>
            </p:nvSpPr>
            <p:spPr bwMode="auto">
              <a:xfrm>
                <a:off x="2470151" y="6061075"/>
                <a:ext cx="361950" cy="279400"/>
              </a:xfrm>
              <a:custGeom>
                <a:avLst/>
                <a:gdLst>
                  <a:gd name="T0" fmla="*/ 2147483647 w 228"/>
                  <a:gd name="T1" fmla="*/ 2147483647 h 176"/>
                  <a:gd name="T2" fmla="*/ 2147483647 w 228"/>
                  <a:gd name="T3" fmla="*/ 2147483647 h 176"/>
                  <a:gd name="T4" fmla="*/ 2147483647 w 228"/>
                  <a:gd name="T5" fmla="*/ 2147483647 h 176"/>
                  <a:gd name="T6" fmla="*/ 2147483647 w 228"/>
                  <a:gd name="T7" fmla="*/ 2147483647 h 176"/>
                  <a:gd name="T8" fmla="*/ 2147483647 w 228"/>
                  <a:gd name="T9" fmla="*/ 2147483647 h 176"/>
                  <a:gd name="T10" fmla="*/ 2147483647 w 228"/>
                  <a:gd name="T11" fmla="*/ 2147483647 h 176"/>
                  <a:gd name="T12" fmla="*/ 2147483647 w 228"/>
                  <a:gd name="T13" fmla="*/ 2147483647 h 176"/>
                  <a:gd name="T14" fmla="*/ 2147483647 w 228"/>
                  <a:gd name="T15" fmla="*/ 2147483647 h 176"/>
                  <a:gd name="T16" fmla="*/ 2147483647 w 228"/>
                  <a:gd name="T17" fmla="*/ 2147483647 h 176"/>
                  <a:gd name="T18" fmla="*/ 0 w 228"/>
                  <a:gd name="T19" fmla="*/ 2147483647 h 176"/>
                  <a:gd name="T20" fmla="*/ 2147483647 w 228"/>
                  <a:gd name="T21" fmla="*/ 0 h 176"/>
                  <a:gd name="T22" fmla="*/ 2147483647 w 228"/>
                  <a:gd name="T23" fmla="*/ 0 h 176"/>
                  <a:gd name="T24" fmla="*/ 2147483647 w 228"/>
                  <a:gd name="T25" fmla="*/ 2147483647 h 176"/>
                  <a:gd name="T26" fmla="*/ 2147483647 w 228"/>
                  <a:gd name="T27" fmla="*/ 2147483647 h 176"/>
                  <a:gd name="T28" fmla="*/ 2147483647 w 228"/>
                  <a:gd name="T29" fmla="*/ 2147483647 h 176"/>
                  <a:gd name="T30" fmla="*/ 2147483647 w 228"/>
                  <a:gd name="T31" fmla="*/ 2147483647 h 176"/>
                  <a:gd name="T32" fmla="*/ 2147483647 w 228"/>
                  <a:gd name="T33" fmla="*/ 2147483647 h 176"/>
                  <a:gd name="T34" fmla="*/ 2147483647 w 228"/>
                  <a:gd name="T35" fmla="*/ 2147483647 h 176"/>
                  <a:gd name="T36" fmla="*/ 2147483647 w 228"/>
                  <a:gd name="T37" fmla="*/ 2147483647 h 176"/>
                  <a:gd name="T38" fmla="*/ 2147483647 w 228"/>
                  <a:gd name="T39" fmla="*/ 2147483647 h 176"/>
                  <a:gd name="T40" fmla="*/ 2147483647 w 228"/>
                  <a:gd name="T41" fmla="*/ 2147483647 h 176"/>
                  <a:gd name="T42" fmla="*/ 2147483647 w 228"/>
                  <a:gd name="T43" fmla="*/ 2147483647 h 176"/>
                  <a:gd name="T44" fmla="*/ 2147483647 w 228"/>
                  <a:gd name="T45" fmla="*/ 2147483647 h 176"/>
                  <a:gd name="T46" fmla="*/ 2147483647 w 228"/>
                  <a:gd name="T47" fmla="*/ 2147483647 h 176"/>
                  <a:gd name="T48" fmla="*/ 2147483647 w 228"/>
                  <a:gd name="T49" fmla="*/ 2147483647 h 176"/>
                  <a:gd name="T50" fmla="*/ 2147483647 w 228"/>
                  <a:gd name="T51" fmla="*/ 2147483647 h 176"/>
                  <a:gd name="T52" fmla="*/ 2147483647 w 228"/>
                  <a:gd name="T53" fmla="*/ 2147483647 h 17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28" h="176">
                    <a:moveTo>
                      <a:pt x="82" y="170"/>
                    </a:moveTo>
                    <a:lnTo>
                      <a:pt x="82" y="170"/>
                    </a:lnTo>
                    <a:lnTo>
                      <a:pt x="73" y="149"/>
                    </a:lnTo>
                    <a:lnTo>
                      <a:pt x="65" y="130"/>
                    </a:lnTo>
                    <a:lnTo>
                      <a:pt x="52" y="109"/>
                    </a:lnTo>
                    <a:lnTo>
                      <a:pt x="34" y="80"/>
                    </a:lnTo>
                    <a:lnTo>
                      <a:pt x="25" y="64"/>
                    </a:lnTo>
                    <a:lnTo>
                      <a:pt x="15" y="46"/>
                    </a:lnTo>
                    <a:lnTo>
                      <a:pt x="0" y="10"/>
                    </a:lnTo>
                    <a:lnTo>
                      <a:pt x="225" y="0"/>
                    </a:lnTo>
                    <a:lnTo>
                      <a:pt x="228" y="41"/>
                    </a:lnTo>
                    <a:lnTo>
                      <a:pt x="228" y="80"/>
                    </a:lnTo>
                    <a:lnTo>
                      <a:pt x="226" y="110"/>
                    </a:lnTo>
                    <a:lnTo>
                      <a:pt x="224" y="133"/>
                    </a:lnTo>
                    <a:lnTo>
                      <a:pt x="224" y="152"/>
                    </a:lnTo>
                    <a:lnTo>
                      <a:pt x="224" y="162"/>
                    </a:lnTo>
                    <a:lnTo>
                      <a:pt x="226" y="172"/>
                    </a:lnTo>
                    <a:lnTo>
                      <a:pt x="226" y="176"/>
                    </a:lnTo>
                    <a:lnTo>
                      <a:pt x="157" y="175"/>
                    </a:lnTo>
                    <a:lnTo>
                      <a:pt x="118" y="172"/>
                    </a:lnTo>
                    <a:lnTo>
                      <a:pt x="82" y="170"/>
                    </a:ln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 name="Freeform 19"/>
              <p:cNvSpPr>
                <a:spLocks/>
              </p:cNvSpPr>
              <p:nvPr/>
            </p:nvSpPr>
            <p:spPr bwMode="auto">
              <a:xfrm>
                <a:off x="3044826" y="5083175"/>
                <a:ext cx="512763" cy="271463"/>
              </a:xfrm>
              <a:custGeom>
                <a:avLst/>
                <a:gdLst>
                  <a:gd name="T0" fmla="*/ 0 w 323"/>
                  <a:gd name="T1" fmla="*/ 0 h 171"/>
                  <a:gd name="T2" fmla="*/ 2147483647 w 323"/>
                  <a:gd name="T3" fmla="*/ 0 h 171"/>
                  <a:gd name="T4" fmla="*/ 2147483647 w 323"/>
                  <a:gd name="T5" fmla="*/ 2147483647 h 171"/>
                  <a:gd name="T6" fmla="*/ 2147483647 w 323"/>
                  <a:gd name="T7" fmla="*/ 2147483647 h 171"/>
                  <a:gd name="T8" fmla="*/ 2147483647 w 323"/>
                  <a:gd name="T9" fmla="*/ 2147483647 h 171"/>
                  <a:gd name="T10" fmla="*/ 2147483647 w 323"/>
                  <a:gd name="T11" fmla="*/ 2147483647 h 171"/>
                  <a:gd name="T12" fmla="*/ 2147483647 w 323"/>
                  <a:gd name="T13" fmla="*/ 2147483647 h 171"/>
                  <a:gd name="T14" fmla="*/ 2147483647 w 323"/>
                  <a:gd name="T15" fmla="*/ 2147483647 h 171"/>
                  <a:gd name="T16" fmla="*/ 2147483647 w 323"/>
                  <a:gd name="T17" fmla="*/ 2147483647 h 171"/>
                  <a:gd name="T18" fmla="*/ 2147483647 w 323"/>
                  <a:gd name="T19" fmla="*/ 2147483647 h 171"/>
                  <a:gd name="T20" fmla="*/ 2147483647 w 323"/>
                  <a:gd name="T21" fmla="*/ 2147483647 h 171"/>
                  <a:gd name="T22" fmla="*/ 2147483647 w 323"/>
                  <a:gd name="T23" fmla="*/ 2147483647 h 171"/>
                  <a:gd name="T24" fmla="*/ 0 w 323"/>
                  <a:gd name="T25" fmla="*/ 2147483647 h 171"/>
                  <a:gd name="T26" fmla="*/ 0 w 323"/>
                  <a:gd name="T27" fmla="*/ 0 h 17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23" h="171">
                    <a:moveTo>
                      <a:pt x="0" y="0"/>
                    </a:moveTo>
                    <a:lnTo>
                      <a:pt x="323" y="0"/>
                    </a:lnTo>
                    <a:lnTo>
                      <a:pt x="306" y="140"/>
                    </a:lnTo>
                    <a:lnTo>
                      <a:pt x="305" y="147"/>
                    </a:lnTo>
                    <a:lnTo>
                      <a:pt x="302" y="152"/>
                    </a:lnTo>
                    <a:lnTo>
                      <a:pt x="296" y="157"/>
                    </a:lnTo>
                    <a:lnTo>
                      <a:pt x="291" y="161"/>
                    </a:lnTo>
                    <a:lnTo>
                      <a:pt x="286" y="164"/>
                    </a:lnTo>
                    <a:lnTo>
                      <a:pt x="279" y="167"/>
                    </a:lnTo>
                    <a:lnTo>
                      <a:pt x="272" y="168"/>
                    </a:lnTo>
                    <a:lnTo>
                      <a:pt x="267" y="168"/>
                    </a:lnTo>
                    <a:lnTo>
                      <a:pt x="0" y="171"/>
                    </a:lnTo>
                    <a:lnTo>
                      <a:pt x="0" y="0"/>
                    </a:ln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7" name="Freeform 20"/>
              <p:cNvSpPr>
                <a:spLocks/>
              </p:cNvSpPr>
              <p:nvPr/>
            </p:nvSpPr>
            <p:spPr bwMode="auto">
              <a:xfrm>
                <a:off x="3049588" y="5083175"/>
                <a:ext cx="508000" cy="269875"/>
              </a:xfrm>
              <a:custGeom>
                <a:avLst/>
                <a:gdLst>
                  <a:gd name="T0" fmla="*/ 0 w 320"/>
                  <a:gd name="T1" fmla="*/ 0 h 170"/>
                  <a:gd name="T2" fmla="*/ 0 w 320"/>
                  <a:gd name="T3" fmla="*/ 0 h 170"/>
                  <a:gd name="T4" fmla="*/ 2147483647 w 320"/>
                  <a:gd name="T5" fmla="*/ 0 h 170"/>
                  <a:gd name="T6" fmla="*/ 2147483647 w 320"/>
                  <a:gd name="T7" fmla="*/ 0 h 170"/>
                  <a:gd name="T8" fmla="*/ 2147483647 w 320"/>
                  <a:gd name="T9" fmla="*/ 2147483647 h 170"/>
                  <a:gd name="T10" fmla="*/ 2147483647 w 320"/>
                  <a:gd name="T11" fmla="*/ 2147483647 h 170"/>
                  <a:gd name="T12" fmla="*/ 2147483647 w 320"/>
                  <a:gd name="T13" fmla="*/ 2147483647 h 170"/>
                  <a:gd name="T14" fmla="*/ 2147483647 w 320"/>
                  <a:gd name="T15" fmla="*/ 2147483647 h 170"/>
                  <a:gd name="T16" fmla="*/ 2147483647 w 320"/>
                  <a:gd name="T17" fmla="*/ 2147483647 h 170"/>
                  <a:gd name="T18" fmla="*/ 2147483647 w 320"/>
                  <a:gd name="T19" fmla="*/ 2147483647 h 170"/>
                  <a:gd name="T20" fmla="*/ 2147483647 w 320"/>
                  <a:gd name="T21" fmla="*/ 2147483647 h 170"/>
                  <a:gd name="T22" fmla="*/ 2147483647 w 320"/>
                  <a:gd name="T23" fmla="*/ 2147483647 h 170"/>
                  <a:gd name="T24" fmla="*/ 2147483647 w 320"/>
                  <a:gd name="T25" fmla="*/ 2147483647 h 170"/>
                  <a:gd name="T26" fmla="*/ 2147483647 w 320"/>
                  <a:gd name="T27" fmla="*/ 2147483647 h 170"/>
                  <a:gd name="T28" fmla="*/ 2147483647 w 320"/>
                  <a:gd name="T29" fmla="*/ 2147483647 h 170"/>
                  <a:gd name="T30" fmla="*/ 2147483647 w 320"/>
                  <a:gd name="T31" fmla="*/ 2147483647 h 170"/>
                  <a:gd name="T32" fmla="*/ 2147483647 w 320"/>
                  <a:gd name="T33" fmla="*/ 2147483647 h 170"/>
                  <a:gd name="T34" fmla="*/ 0 w 320"/>
                  <a:gd name="T35" fmla="*/ 0 h 170"/>
                  <a:gd name="T36" fmla="*/ 0 w 320"/>
                  <a:gd name="T37" fmla="*/ 0 h 17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0" h="170">
                    <a:moveTo>
                      <a:pt x="0" y="0"/>
                    </a:moveTo>
                    <a:lnTo>
                      <a:pt x="0" y="0"/>
                    </a:lnTo>
                    <a:lnTo>
                      <a:pt x="320" y="0"/>
                    </a:lnTo>
                    <a:lnTo>
                      <a:pt x="303" y="140"/>
                    </a:lnTo>
                    <a:lnTo>
                      <a:pt x="302" y="147"/>
                    </a:lnTo>
                    <a:lnTo>
                      <a:pt x="299" y="152"/>
                    </a:lnTo>
                    <a:lnTo>
                      <a:pt x="293" y="157"/>
                    </a:lnTo>
                    <a:lnTo>
                      <a:pt x="288" y="161"/>
                    </a:lnTo>
                    <a:lnTo>
                      <a:pt x="283" y="164"/>
                    </a:lnTo>
                    <a:lnTo>
                      <a:pt x="276" y="167"/>
                    </a:lnTo>
                    <a:lnTo>
                      <a:pt x="269" y="168"/>
                    </a:lnTo>
                    <a:lnTo>
                      <a:pt x="264" y="168"/>
                    </a:lnTo>
                    <a:lnTo>
                      <a:pt x="1" y="170"/>
                    </a:lnTo>
                    <a:lnTo>
                      <a:pt x="0" y="0"/>
                    </a:lnTo>
                    <a:close/>
                  </a:path>
                </a:pathLst>
              </a:custGeom>
              <a:solidFill>
                <a:srgbClr val="9494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8" name="Freeform 21"/>
              <p:cNvSpPr>
                <a:spLocks/>
              </p:cNvSpPr>
              <p:nvPr/>
            </p:nvSpPr>
            <p:spPr bwMode="auto">
              <a:xfrm>
                <a:off x="3055938" y="5083175"/>
                <a:ext cx="501650" cy="269875"/>
              </a:xfrm>
              <a:custGeom>
                <a:avLst/>
                <a:gdLst>
                  <a:gd name="T0" fmla="*/ 0 w 316"/>
                  <a:gd name="T1" fmla="*/ 0 h 170"/>
                  <a:gd name="T2" fmla="*/ 0 w 316"/>
                  <a:gd name="T3" fmla="*/ 0 h 170"/>
                  <a:gd name="T4" fmla="*/ 2147483647 w 316"/>
                  <a:gd name="T5" fmla="*/ 0 h 170"/>
                  <a:gd name="T6" fmla="*/ 2147483647 w 316"/>
                  <a:gd name="T7" fmla="*/ 0 h 170"/>
                  <a:gd name="T8" fmla="*/ 2147483647 w 316"/>
                  <a:gd name="T9" fmla="*/ 2147483647 h 170"/>
                  <a:gd name="T10" fmla="*/ 2147483647 w 316"/>
                  <a:gd name="T11" fmla="*/ 2147483647 h 170"/>
                  <a:gd name="T12" fmla="*/ 2147483647 w 316"/>
                  <a:gd name="T13" fmla="*/ 2147483647 h 170"/>
                  <a:gd name="T14" fmla="*/ 2147483647 w 316"/>
                  <a:gd name="T15" fmla="*/ 2147483647 h 170"/>
                  <a:gd name="T16" fmla="*/ 2147483647 w 316"/>
                  <a:gd name="T17" fmla="*/ 2147483647 h 170"/>
                  <a:gd name="T18" fmla="*/ 2147483647 w 316"/>
                  <a:gd name="T19" fmla="*/ 2147483647 h 170"/>
                  <a:gd name="T20" fmla="*/ 2147483647 w 316"/>
                  <a:gd name="T21" fmla="*/ 2147483647 h 170"/>
                  <a:gd name="T22" fmla="*/ 2147483647 w 316"/>
                  <a:gd name="T23" fmla="*/ 2147483647 h 170"/>
                  <a:gd name="T24" fmla="*/ 2147483647 w 316"/>
                  <a:gd name="T25" fmla="*/ 2147483647 h 170"/>
                  <a:gd name="T26" fmla="*/ 2147483647 w 316"/>
                  <a:gd name="T27" fmla="*/ 2147483647 h 170"/>
                  <a:gd name="T28" fmla="*/ 2147483647 w 316"/>
                  <a:gd name="T29" fmla="*/ 2147483647 h 170"/>
                  <a:gd name="T30" fmla="*/ 2147483647 w 316"/>
                  <a:gd name="T31" fmla="*/ 2147483647 h 170"/>
                  <a:gd name="T32" fmla="*/ 2147483647 w 316"/>
                  <a:gd name="T33" fmla="*/ 2147483647 h 170"/>
                  <a:gd name="T34" fmla="*/ 0 w 316"/>
                  <a:gd name="T35" fmla="*/ 0 h 170"/>
                  <a:gd name="T36" fmla="*/ 0 w 316"/>
                  <a:gd name="T37" fmla="*/ 0 h 17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16" h="170">
                    <a:moveTo>
                      <a:pt x="0" y="0"/>
                    </a:moveTo>
                    <a:lnTo>
                      <a:pt x="0" y="0"/>
                    </a:lnTo>
                    <a:lnTo>
                      <a:pt x="316" y="0"/>
                    </a:lnTo>
                    <a:lnTo>
                      <a:pt x="299" y="140"/>
                    </a:lnTo>
                    <a:lnTo>
                      <a:pt x="298" y="147"/>
                    </a:lnTo>
                    <a:lnTo>
                      <a:pt x="295" y="152"/>
                    </a:lnTo>
                    <a:lnTo>
                      <a:pt x="289" y="156"/>
                    </a:lnTo>
                    <a:lnTo>
                      <a:pt x="284" y="160"/>
                    </a:lnTo>
                    <a:lnTo>
                      <a:pt x="279" y="164"/>
                    </a:lnTo>
                    <a:lnTo>
                      <a:pt x="272" y="167"/>
                    </a:lnTo>
                    <a:lnTo>
                      <a:pt x="266" y="168"/>
                    </a:lnTo>
                    <a:lnTo>
                      <a:pt x="260" y="168"/>
                    </a:lnTo>
                    <a:lnTo>
                      <a:pt x="1" y="170"/>
                    </a:lnTo>
                    <a:lnTo>
                      <a:pt x="0" y="0"/>
                    </a:lnTo>
                    <a:close/>
                  </a:path>
                </a:pathLst>
              </a:custGeom>
              <a:solidFill>
                <a:srgbClr val="9494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9" name="Freeform 22"/>
              <p:cNvSpPr>
                <a:spLocks/>
              </p:cNvSpPr>
              <p:nvPr/>
            </p:nvSpPr>
            <p:spPr bwMode="auto">
              <a:xfrm>
                <a:off x="3062288" y="5083175"/>
                <a:ext cx="495300" cy="266700"/>
              </a:xfrm>
              <a:custGeom>
                <a:avLst/>
                <a:gdLst>
                  <a:gd name="T0" fmla="*/ 0 w 312"/>
                  <a:gd name="T1" fmla="*/ 0 h 168"/>
                  <a:gd name="T2" fmla="*/ 0 w 312"/>
                  <a:gd name="T3" fmla="*/ 0 h 168"/>
                  <a:gd name="T4" fmla="*/ 2147483647 w 312"/>
                  <a:gd name="T5" fmla="*/ 0 h 168"/>
                  <a:gd name="T6" fmla="*/ 2147483647 w 312"/>
                  <a:gd name="T7" fmla="*/ 0 h 168"/>
                  <a:gd name="T8" fmla="*/ 2147483647 w 312"/>
                  <a:gd name="T9" fmla="*/ 2147483647 h 168"/>
                  <a:gd name="T10" fmla="*/ 2147483647 w 312"/>
                  <a:gd name="T11" fmla="*/ 2147483647 h 168"/>
                  <a:gd name="T12" fmla="*/ 2147483647 w 312"/>
                  <a:gd name="T13" fmla="*/ 2147483647 h 168"/>
                  <a:gd name="T14" fmla="*/ 2147483647 w 312"/>
                  <a:gd name="T15" fmla="*/ 2147483647 h 168"/>
                  <a:gd name="T16" fmla="*/ 2147483647 w 312"/>
                  <a:gd name="T17" fmla="*/ 2147483647 h 168"/>
                  <a:gd name="T18" fmla="*/ 2147483647 w 312"/>
                  <a:gd name="T19" fmla="*/ 2147483647 h 168"/>
                  <a:gd name="T20" fmla="*/ 2147483647 w 312"/>
                  <a:gd name="T21" fmla="*/ 2147483647 h 168"/>
                  <a:gd name="T22" fmla="*/ 2147483647 w 312"/>
                  <a:gd name="T23" fmla="*/ 2147483647 h 168"/>
                  <a:gd name="T24" fmla="*/ 2147483647 w 312"/>
                  <a:gd name="T25" fmla="*/ 2147483647 h 168"/>
                  <a:gd name="T26" fmla="*/ 2147483647 w 312"/>
                  <a:gd name="T27" fmla="*/ 2147483647 h 168"/>
                  <a:gd name="T28" fmla="*/ 2147483647 w 312"/>
                  <a:gd name="T29" fmla="*/ 2147483647 h 168"/>
                  <a:gd name="T30" fmla="*/ 0 w 312"/>
                  <a:gd name="T31" fmla="*/ 2147483647 h 168"/>
                  <a:gd name="T32" fmla="*/ 0 w 312"/>
                  <a:gd name="T33" fmla="*/ 2147483647 h 168"/>
                  <a:gd name="T34" fmla="*/ 0 w 312"/>
                  <a:gd name="T35" fmla="*/ 0 h 168"/>
                  <a:gd name="T36" fmla="*/ 0 w 312"/>
                  <a:gd name="T37" fmla="*/ 0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12" h="168">
                    <a:moveTo>
                      <a:pt x="0" y="0"/>
                    </a:moveTo>
                    <a:lnTo>
                      <a:pt x="0" y="0"/>
                    </a:lnTo>
                    <a:lnTo>
                      <a:pt x="312" y="0"/>
                    </a:lnTo>
                    <a:lnTo>
                      <a:pt x="295" y="140"/>
                    </a:lnTo>
                    <a:lnTo>
                      <a:pt x="294" y="147"/>
                    </a:lnTo>
                    <a:lnTo>
                      <a:pt x="291" y="152"/>
                    </a:lnTo>
                    <a:lnTo>
                      <a:pt x="285" y="156"/>
                    </a:lnTo>
                    <a:lnTo>
                      <a:pt x="280" y="160"/>
                    </a:lnTo>
                    <a:lnTo>
                      <a:pt x="275" y="164"/>
                    </a:lnTo>
                    <a:lnTo>
                      <a:pt x="269" y="167"/>
                    </a:lnTo>
                    <a:lnTo>
                      <a:pt x="262" y="168"/>
                    </a:lnTo>
                    <a:lnTo>
                      <a:pt x="257" y="168"/>
                    </a:lnTo>
                    <a:lnTo>
                      <a:pt x="0" y="168"/>
                    </a:lnTo>
                    <a:lnTo>
                      <a:pt x="0" y="0"/>
                    </a:lnTo>
                    <a:close/>
                  </a:path>
                </a:pathLst>
              </a:custGeom>
              <a:solidFill>
                <a:srgbClr val="9595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0" name="Freeform 23"/>
              <p:cNvSpPr>
                <a:spLocks/>
              </p:cNvSpPr>
              <p:nvPr/>
            </p:nvSpPr>
            <p:spPr bwMode="auto">
              <a:xfrm>
                <a:off x="3068638" y="5083175"/>
                <a:ext cx="488950" cy="266700"/>
              </a:xfrm>
              <a:custGeom>
                <a:avLst/>
                <a:gdLst>
                  <a:gd name="T0" fmla="*/ 0 w 308"/>
                  <a:gd name="T1" fmla="*/ 0 h 168"/>
                  <a:gd name="T2" fmla="*/ 0 w 308"/>
                  <a:gd name="T3" fmla="*/ 0 h 168"/>
                  <a:gd name="T4" fmla="*/ 2147483647 w 308"/>
                  <a:gd name="T5" fmla="*/ 0 h 168"/>
                  <a:gd name="T6" fmla="*/ 2147483647 w 308"/>
                  <a:gd name="T7" fmla="*/ 0 h 168"/>
                  <a:gd name="T8" fmla="*/ 2147483647 w 308"/>
                  <a:gd name="T9" fmla="*/ 2147483647 h 168"/>
                  <a:gd name="T10" fmla="*/ 2147483647 w 308"/>
                  <a:gd name="T11" fmla="*/ 2147483647 h 168"/>
                  <a:gd name="T12" fmla="*/ 2147483647 w 308"/>
                  <a:gd name="T13" fmla="*/ 2147483647 h 168"/>
                  <a:gd name="T14" fmla="*/ 2147483647 w 308"/>
                  <a:gd name="T15" fmla="*/ 2147483647 h 168"/>
                  <a:gd name="T16" fmla="*/ 2147483647 w 308"/>
                  <a:gd name="T17" fmla="*/ 2147483647 h 168"/>
                  <a:gd name="T18" fmla="*/ 2147483647 w 308"/>
                  <a:gd name="T19" fmla="*/ 2147483647 h 168"/>
                  <a:gd name="T20" fmla="*/ 2147483647 w 308"/>
                  <a:gd name="T21" fmla="*/ 2147483647 h 168"/>
                  <a:gd name="T22" fmla="*/ 2147483647 w 308"/>
                  <a:gd name="T23" fmla="*/ 2147483647 h 168"/>
                  <a:gd name="T24" fmla="*/ 2147483647 w 308"/>
                  <a:gd name="T25" fmla="*/ 2147483647 h 168"/>
                  <a:gd name="T26" fmla="*/ 2147483647 w 308"/>
                  <a:gd name="T27" fmla="*/ 2147483647 h 168"/>
                  <a:gd name="T28" fmla="*/ 2147483647 w 308"/>
                  <a:gd name="T29" fmla="*/ 2147483647 h 168"/>
                  <a:gd name="T30" fmla="*/ 0 w 308"/>
                  <a:gd name="T31" fmla="*/ 2147483647 h 168"/>
                  <a:gd name="T32" fmla="*/ 0 w 308"/>
                  <a:gd name="T33" fmla="*/ 2147483647 h 168"/>
                  <a:gd name="T34" fmla="*/ 0 w 308"/>
                  <a:gd name="T35" fmla="*/ 0 h 168"/>
                  <a:gd name="T36" fmla="*/ 0 w 308"/>
                  <a:gd name="T37" fmla="*/ 0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8" h="168">
                    <a:moveTo>
                      <a:pt x="0" y="0"/>
                    </a:moveTo>
                    <a:lnTo>
                      <a:pt x="0" y="0"/>
                    </a:lnTo>
                    <a:lnTo>
                      <a:pt x="308" y="0"/>
                    </a:lnTo>
                    <a:lnTo>
                      <a:pt x="291" y="140"/>
                    </a:lnTo>
                    <a:lnTo>
                      <a:pt x="290" y="147"/>
                    </a:lnTo>
                    <a:lnTo>
                      <a:pt x="287" y="152"/>
                    </a:lnTo>
                    <a:lnTo>
                      <a:pt x="281" y="156"/>
                    </a:lnTo>
                    <a:lnTo>
                      <a:pt x="277" y="160"/>
                    </a:lnTo>
                    <a:lnTo>
                      <a:pt x="271" y="164"/>
                    </a:lnTo>
                    <a:lnTo>
                      <a:pt x="265" y="166"/>
                    </a:lnTo>
                    <a:lnTo>
                      <a:pt x="258" y="168"/>
                    </a:lnTo>
                    <a:lnTo>
                      <a:pt x="253" y="168"/>
                    </a:lnTo>
                    <a:lnTo>
                      <a:pt x="0" y="167"/>
                    </a:lnTo>
                    <a:lnTo>
                      <a:pt x="0" y="0"/>
                    </a:lnTo>
                    <a:close/>
                  </a:path>
                </a:pathLst>
              </a:custGeom>
              <a:solidFill>
                <a:srgbClr val="9595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1" name="Freeform 24"/>
              <p:cNvSpPr>
                <a:spLocks/>
              </p:cNvSpPr>
              <p:nvPr/>
            </p:nvSpPr>
            <p:spPr bwMode="auto">
              <a:xfrm>
                <a:off x="3074988" y="5083175"/>
                <a:ext cx="482600" cy="266700"/>
              </a:xfrm>
              <a:custGeom>
                <a:avLst/>
                <a:gdLst>
                  <a:gd name="T0" fmla="*/ 0 w 304"/>
                  <a:gd name="T1" fmla="*/ 0 h 168"/>
                  <a:gd name="T2" fmla="*/ 0 w 304"/>
                  <a:gd name="T3" fmla="*/ 0 h 168"/>
                  <a:gd name="T4" fmla="*/ 2147483647 w 304"/>
                  <a:gd name="T5" fmla="*/ 0 h 168"/>
                  <a:gd name="T6" fmla="*/ 2147483647 w 304"/>
                  <a:gd name="T7" fmla="*/ 0 h 168"/>
                  <a:gd name="T8" fmla="*/ 2147483647 w 304"/>
                  <a:gd name="T9" fmla="*/ 2147483647 h 168"/>
                  <a:gd name="T10" fmla="*/ 2147483647 w 304"/>
                  <a:gd name="T11" fmla="*/ 2147483647 h 168"/>
                  <a:gd name="T12" fmla="*/ 2147483647 w 304"/>
                  <a:gd name="T13" fmla="*/ 2147483647 h 168"/>
                  <a:gd name="T14" fmla="*/ 2147483647 w 304"/>
                  <a:gd name="T15" fmla="*/ 2147483647 h 168"/>
                  <a:gd name="T16" fmla="*/ 2147483647 w 304"/>
                  <a:gd name="T17" fmla="*/ 2147483647 h 168"/>
                  <a:gd name="T18" fmla="*/ 2147483647 w 304"/>
                  <a:gd name="T19" fmla="*/ 2147483647 h 168"/>
                  <a:gd name="T20" fmla="*/ 2147483647 w 304"/>
                  <a:gd name="T21" fmla="*/ 2147483647 h 168"/>
                  <a:gd name="T22" fmla="*/ 2147483647 w 304"/>
                  <a:gd name="T23" fmla="*/ 2147483647 h 168"/>
                  <a:gd name="T24" fmla="*/ 2147483647 w 304"/>
                  <a:gd name="T25" fmla="*/ 2147483647 h 168"/>
                  <a:gd name="T26" fmla="*/ 2147483647 w 304"/>
                  <a:gd name="T27" fmla="*/ 2147483647 h 168"/>
                  <a:gd name="T28" fmla="*/ 2147483647 w 304"/>
                  <a:gd name="T29" fmla="*/ 2147483647 h 168"/>
                  <a:gd name="T30" fmla="*/ 0 w 304"/>
                  <a:gd name="T31" fmla="*/ 2147483647 h 168"/>
                  <a:gd name="T32" fmla="*/ 0 w 304"/>
                  <a:gd name="T33" fmla="*/ 2147483647 h 168"/>
                  <a:gd name="T34" fmla="*/ 0 w 304"/>
                  <a:gd name="T35" fmla="*/ 0 h 168"/>
                  <a:gd name="T36" fmla="*/ 0 w 304"/>
                  <a:gd name="T37" fmla="*/ 0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4" h="168">
                    <a:moveTo>
                      <a:pt x="0" y="0"/>
                    </a:moveTo>
                    <a:lnTo>
                      <a:pt x="0" y="0"/>
                    </a:lnTo>
                    <a:lnTo>
                      <a:pt x="304" y="0"/>
                    </a:lnTo>
                    <a:lnTo>
                      <a:pt x="287" y="140"/>
                    </a:lnTo>
                    <a:lnTo>
                      <a:pt x="286" y="147"/>
                    </a:lnTo>
                    <a:lnTo>
                      <a:pt x="283" y="152"/>
                    </a:lnTo>
                    <a:lnTo>
                      <a:pt x="279" y="156"/>
                    </a:lnTo>
                    <a:lnTo>
                      <a:pt x="273" y="160"/>
                    </a:lnTo>
                    <a:lnTo>
                      <a:pt x="267" y="164"/>
                    </a:lnTo>
                    <a:lnTo>
                      <a:pt x="261" y="166"/>
                    </a:lnTo>
                    <a:lnTo>
                      <a:pt x="254" y="167"/>
                    </a:lnTo>
                    <a:lnTo>
                      <a:pt x="249" y="168"/>
                    </a:lnTo>
                    <a:lnTo>
                      <a:pt x="0" y="166"/>
                    </a:lnTo>
                    <a:lnTo>
                      <a:pt x="0" y="0"/>
                    </a:lnTo>
                    <a:close/>
                  </a:path>
                </a:pathLst>
              </a:custGeom>
              <a:solidFill>
                <a:srgbClr val="969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2" name="Freeform 25"/>
              <p:cNvSpPr>
                <a:spLocks/>
              </p:cNvSpPr>
              <p:nvPr/>
            </p:nvSpPr>
            <p:spPr bwMode="auto">
              <a:xfrm>
                <a:off x="3081338" y="5083175"/>
                <a:ext cx="476250" cy="266700"/>
              </a:xfrm>
              <a:custGeom>
                <a:avLst/>
                <a:gdLst>
                  <a:gd name="T0" fmla="*/ 0 w 300"/>
                  <a:gd name="T1" fmla="*/ 0 h 168"/>
                  <a:gd name="T2" fmla="*/ 0 w 300"/>
                  <a:gd name="T3" fmla="*/ 0 h 168"/>
                  <a:gd name="T4" fmla="*/ 2147483647 w 300"/>
                  <a:gd name="T5" fmla="*/ 0 h 168"/>
                  <a:gd name="T6" fmla="*/ 2147483647 w 300"/>
                  <a:gd name="T7" fmla="*/ 0 h 168"/>
                  <a:gd name="T8" fmla="*/ 2147483647 w 300"/>
                  <a:gd name="T9" fmla="*/ 2147483647 h 168"/>
                  <a:gd name="T10" fmla="*/ 2147483647 w 300"/>
                  <a:gd name="T11" fmla="*/ 2147483647 h 168"/>
                  <a:gd name="T12" fmla="*/ 2147483647 w 300"/>
                  <a:gd name="T13" fmla="*/ 2147483647 h 168"/>
                  <a:gd name="T14" fmla="*/ 2147483647 w 300"/>
                  <a:gd name="T15" fmla="*/ 2147483647 h 168"/>
                  <a:gd name="T16" fmla="*/ 2147483647 w 300"/>
                  <a:gd name="T17" fmla="*/ 2147483647 h 168"/>
                  <a:gd name="T18" fmla="*/ 2147483647 w 300"/>
                  <a:gd name="T19" fmla="*/ 2147483647 h 168"/>
                  <a:gd name="T20" fmla="*/ 2147483647 w 300"/>
                  <a:gd name="T21" fmla="*/ 2147483647 h 168"/>
                  <a:gd name="T22" fmla="*/ 2147483647 w 300"/>
                  <a:gd name="T23" fmla="*/ 2147483647 h 168"/>
                  <a:gd name="T24" fmla="*/ 2147483647 w 300"/>
                  <a:gd name="T25" fmla="*/ 2147483647 h 168"/>
                  <a:gd name="T26" fmla="*/ 2147483647 w 300"/>
                  <a:gd name="T27" fmla="*/ 2147483647 h 168"/>
                  <a:gd name="T28" fmla="*/ 2147483647 w 300"/>
                  <a:gd name="T29" fmla="*/ 2147483647 h 168"/>
                  <a:gd name="T30" fmla="*/ 0 w 300"/>
                  <a:gd name="T31" fmla="*/ 2147483647 h 168"/>
                  <a:gd name="T32" fmla="*/ 0 w 300"/>
                  <a:gd name="T33" fmla="*/ 2147483647 h 168"/>
                  <a:gd name="T34" fmla="*/ 0 w 300"/>
                  <a:gd name="T35" fmla="*/ 0 h 168"/>
                  <a:gd name="T36" fmla="*/ 0 w 300"/>
                  <a:gd name="T37" fmla="*/ 0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0" h="168">
                    <a:moveTo>
                      <a:pt x="0" y="0"/>
                    </a:moveTo>
                    <a:lnTo>
                      <a:pt x="0" y="0"/>
                    </a:lnTo>
                    <a:lnTo>
                      <a:pt x="300" y="0"/>
                    </a:lnTo>
                    <a:lnTo>
                      <a:pt x="283" y="140"/>
                    </a:lnTo>
                    <a:lnTo>
                      <a:pt x="282" y="147"/>
                    </a:lnTo>
                    <a:lnTo>
                      <a:pt x="279" y="152"/>
                    </a:lnTo>
                    <a:lnTo>
                      <a:pt x="275" y="156"/>
                    </a:lnTo>
                    <a:lnTo>
                      <a:pt x="269" y="160"/>
                    </a:lnTo>
                    <a:lnTo>
                      <a:pt x="264" y="163"/>
                    </a:lnTo>
                    <a:lnTo>
                      <a:pt x="257" y="166"/>
                    </a:lnTo>
                    <a:lnTo>
                      <a:pt x="252" y="167"/>
                    </a:lnTo>
                    <a:lnTo>
                      <a:pt x="245" y="168"/>
                    </a:lnTo>
                    <a:lnTo>
                      <a:pt x="0" y="164"/>
                    </a:lnTo>
                    <a:lnTo>
                      <a:pt x="0" y="0"/>
                    </a:lnTo>
                    <a:close/>
                  </a:path>
                </a:pathLst>
              </a:custGeom>
              <a:solidFill>
                <a:srgbClr val="9797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 name="Freeform 26"/>
              <p:cNvSpPr>
                <a:spLocks/>
              </p:cNvSpPr>
              <p:nvPr/>
            </p:nvSpPr>
            <p:spPr bwMode="auto">
              <a:xfrm>
                <a:off x="3086101" y="5083175"/>
                <a:ext cx="471488" cy="266700"/>
              </a:xfrm>
              <a:custGeom>
                <a:avLst/>
                <a:gdLst>
                  <a:gd name="T0" fmla="*/ 0 w 297"/>
                  <a:gd name="T1" fmla="*/ 0 h 168"/>
                  <a:gd name="T2" fmla="*/ 0 w 297"/>
                  <a:gd name="T3" fmla="*/ 0 h 168"/>
                  <a:gd name="T4" fmla="*/ 2147483647 w 297"/>
                  <a:gd name="T5" fmla="*/ 0 h 168"/>
                  <a:gd name="T6" fmla="*/ 2147483647 w 297"/>
                  <a:gd name="T7" fmla="*/ 0 h 168"/>
                  <a:gd name="T8" fmla="*/ 2147483647 w 297"/>
                  <a:gd name="T9" fmla="*/ 2147483647 h 168"/>
                  <a:gd name="T10" fmla="*/ 2147483647 w 297"/>
                  <a:gd name="T11" fmla="*/ 2147483647 h 168"/>
                  <a:gd name="T12" fmla="*/ 2147483647 w 297"/>
                  <a:gd name="T13" fmla="*/ 2147483647 h 168"/>
                  <a:gd name="T14" fmla="*/ 2147483647 w 297"/>
                  <a:gd name="T15" fmla="*/ 2147483647 h 168"/>
                  <a:gd name="T16" fmla="*/ 2147483647 w 297"/>
                  <a:gd name="T17" fmla="*/ 2147483647 h 168"/>
                  <a:gd name="T18" fmla="*/ 2147483647 w 297"/>
                  <a:gd name="T19" fmla="*/ 2147483647 h 168"/>
                  <a:gd name="T20" fmla="*/ 2147483647 w 297"/>
                  <a:gd name="T21" fmla="*/ 2147483647 h 168"/>
                  <a:gd name="T22" fmla="*/ 2147483647 w 297"/>
                  <a:gd name="T23" fmla="*/ 2147483647 h 168"/>
                  <a:gd name="T24" fmla="*/ 2147483647 w 297"/>
                  <a:gd name="T25" fmla="*/ 2147483647 h 168"/>
                  <a:gd name="T26" fmla="*/ 2147483647 w 297"/>
                  <a:gd name="T27" fmla="*/ 2147483647 h 168"/>
                  <a:gd name="T28" fmla="*/ 2147483647 w 297"/>
                  <a:gd name="T29" fmla="*/ 2147483647 h 168"/>
                  <a:gd name="T30" fmla="*/ 2147483647 w 297"/>
                  <a:gd name="T31" fmla="*/ 2147483647 h 168"/>
                  <a:gd name="T32" fmla="*/ 2147483647 w 297"/>
                  <a:gd name="T33" fmla="*/ 2147483647 h 168"/>
                  <a:gd name="T34" fmla="*/ 0 w 297"/>
                  <a:gd name="T35" fmla="*/ 0 h 168"/>
                  <a:gd name="T36" fmla="*/ 0 w 297"/>
                  <a:gd name="T37" fmla="*/ 0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168">
                    <a:moveTo>
                      <a:pt x="0" y="0"/>
                    </a:moveTo>
                    <a:lnTo>
                      <a:pt x="0" y="0"/>
                    </a:lnTo>
                    <a:lnTo>
                      <a:pt x="297" y="0"/>
                    </a:lnTo>
                    <a:lnTo>
                      <a:pt x="280" y="140"/>
                    </a:lnTo>
                    <a:lnTo>
                      <a:pt x="279" y="147"/>
                    </a:lnTo>
                    <a:lnTo>
                      <a:pt x="276" y="152"/>
                    </a:lnTo>
                    <a:lnTo>
                      <a:pt x="272" y="156"/>
                    </a:lnTo>
                    <a:lnTo>
                      <a:pt x="266" y="160"/>
                    </a:lnTo>
                    <a:lnTo>
                      <a:pt x="261" y="163"/>
                    </a:lnTo>
                    <a:lnTo>
                      <a:pt x="254" y="166"/>
                    </a:lnTo>
                    <a:lnTo>
                      <a:pt x="249" y="167"/>
                    </a:lnTo>
                    <a:lnTo>
                      <a:pt x="243" y="168"/>
                    </a:lnTo>
                    <a:lnTo>
                      <a:pt x="1" y="163"/>
                    </a:lnTo>
                    <a:lnTo>
                      <a:pt x="0" y="0"/>
                    </a:lnTo>
                    <a:close/>
                  </a:path>
                </a:pathLst>
              </a:custGeom>
              <a:solidFill>
                <a:srgbClr val="9797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 name="Freeform 27"/>
              <p:cNvSpPr>
                <a:spLocks/>
              </p:cNvSpPr>
              <p:nvPr/>
            </p:nvSpPr>
            <p:spPr bwMode="auto">
              <a:xfrm>
                <a:off x="3092451" y="5083175"/>
                <a:ext cx="465138" cy="266700"/>
              </a:xfrm>
              <a:custGeom>
                <a:avLst/>
                <a:gdLst>
                  <a:gd name="T0" fmla="*/ 0 w 293"/>
                  <a:gd name="T1" fmla="*/ 0 h 168"/>
                  <a:gd name="T2" fmla="*/ 0 w 293"/>
                  <a:gd name="T3" fmla="*/ 0 h 168"/>
                  <a:gd name="T4" fmla="*/ 2147483647 w 293"/>
                  <a:gd name="T5" fmla="*/ 0 h 168"/>
                  <a:gd name="T6" fmla="*/ 2147483647 w 293"/>
                  <a:gd name="T7" fmla="*/ 0 h 168"/>
                  <a:gd name="T8" fmla="*/ 2147483647 w 293"/>
                  <a:gd name="T9" fmla="*/ 2147483647 h 168"/>
                  <a:gd name="T10" fmla="*/ 2147483647 w 293"/>
                  <a:gd name="T11" fmla="*/ 2147483647 h 168"/>
                  <a:gd name="T12" fmla="*/ 2147483647 w 293"/>
                  <a:gd name="T13" fmla="*/ 2147483647 h 168"/>
                  <a:gd name="T14" fmla="*/ 2147483647 w 293"/>
                  <a:gd name="T15" fmla="*/ 2147483647 h 168"/>
                  <a:gd name="T16" fmla="*/ 2147483647 w 293"/>
                  <a:gd name="T17" fmla="*/ 2147483647 h 168"/>
                  <a:gd name="T18" fmla="*/ 2147483647 w 293"/>
                  <a:gd name="T19" fmla="*/ 2147483647 h 168"/>
                  <a:gd name="T20" fmla="*/ 2147483647 w 293"/>
                  <a:gd name="T21" fmla="*/ 2147483647 h 168"/>
                  <a:gd name="T22" fmla="*/ 2147483647 w 293"/>
                  <a:gd name="T23" fmla="*/ 2147483647 h 168"/>
                  <a:gd name="T24" fmla="*/ 2147483647 w 293"/>
                  <a:gd name="T25" fmla="*/ 2147483647 h 168"/>
                  <a:gd name="T26" fmla="*/ 2147483647 w 293"/>
                  <a:gd name="T27" fmla="*/ 2147483647 h 168"/>
                  <a:gd name="T28" fmla="*/ 2147483647 w 293"/>
                  <a:gd name="T29" fmla="*/ 2147483647 h 168"/>
                  <a:gd name="T30" fmla="*/ 0 w 293"/>
                  <a:gd name="T31" fmla="*/ 2147483647 h 168"/>
                  <a:gd name="T32" fmla="*/ 0 w 293"/>
                  <a:gd name="T33" fmla="*/ 2147483647 h 168"/>
                  <a:gd name="T34" fmla="*/ 0 w 293"/>
                  <a:gd name="T35" fmla="*/ 0 h 168"/>
                  <a:gd name="T36" fmla="*/ 0 w 293"/>
                  <a:gd name="T37" fmla="*/ 0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3" h="168">
                    <a:moveTo>
                      <a:pt x="0" y="0"/>
                    </a:moveTo>
                    <a:lnTo>
                      <a:pt x="0" y="0"/>
                    </a:lnTo>
                    <a:lnTo>
                      <a:pt x="293" y="0"/>
                    </a:lnTo>
                    <a:lnTo>
                      <a:pt x="276" y="140"/>
                    </a:lnTo>
                    <a:lnTo>
                      <a:pt x="275" y="147"/>
                    </a:lnTo>
                    <a:lnTo>
                      <a:pt x="272" y="152"/>
                    </a:lnTo>
                    <a:lnTo>
                      <a:pt x="268" y="156"/>
                    </a:lnTo>
                    <a:lnTo>
                      <a:pt x="262" y="160"/>
                    </a:lnTo>
                    <a:lnTo>
                      <a:pt x="257" y="163"/>
                    </a:lnTo>
                    <a:lnTo>
                      <a:pt x="250" y="166"/>
                    </a:lnTo>
                    <a:lnTo>
                      <a:pt x="245" y="167"/>
                    </a:lnTo>
                    <a:lnTo>
                      <a:pt x="239" y="168"/>
                    </a:lnTo>
                    <a:lnTo>
                      <a:pt x="0" y="163"/>
                    </a:lnTo>
                    <a:lnTo>
                      <a:pt x="0" y="0"/>
                    </a:lnTo>
                    <a:close/>
                  </a:path>
                </a:pathLst>
              </a:custGeom>
              <a:solidFill>
                <a:srgbClr val="9898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5" name="Freeform 28"/>
              <p:cNvSpPr>
                <a:spLocks/>
              </p:cNvSpPr>
              <p:nvPr/>
            </p:nvSpPr>
            <p:spPr bwMode="auto">
              <a:xfrm>
                <a:off x="3098801" y="5083175"/>
                <a:ext cx="458788" cy="266700"/>
              </a:xfrm>
              <a:custGeom>
                <a:avLst/>
                <a:gdLst>
                  <a:gd name="T0" fmla="*/ 0 w 289"/>
                  <a:gd name="T1" fmla="*/ 0 h 168"/>
                  <a:gd name="T2" fmla="*/ 0 w 289"/>
                  <a:gd name="T3" fmla="*/ 0 h 168"/>
                  <a:gd name="T4" fmla="*/ 2147483647 w 289"/>
                  <a:gd name="T5" fmla="*/ 0 h 168"/>
                  <a:gd name="T6" fmla="*/ 2147483647 w 289"/>
                  <a:gd name="T7" fmla="*/ 0 h 168"/>
                  <a:gd name="T8" fmla="*/ 2147483647 w 289"/>
                  <a:gd name="T9" fmla="*/ 2147483647 h 168"/>
                  <a:gd name="T10" fmla="*/ 2147483647 w 289"/>
                  <a:gd name="T11" fmla="*/ 2147483647 h 168"/>
                  <a:gd name="T12" fmla="*/ 2147483647 w 289"/>
                  <a:gd name="T13" fmla="*/ 2147483647 h 168"/>
                  <a:gd name="T14" fmla="*/ 2147483647 w 289"/>
                  <a:gd name="T15" fmla="*/ 2147483647 h 168"/>
                  <a:gd name="T16" fmla="*/ 2147483647 w 289"/>
                  <a:gd name="T17" fmla="*/ 2147483647 h 168"/>
                  <a:gd name="T18" fmla="*/ 2147483647 w 289"/>
                  <a:gd name="T19" fmla="*/ 2147483647 h 168"/>
                  <a:gd name="T20" fmla="*/ 2147483647 w 289"/>
                  <a:gd name="T21" fmla="*/ 2147483647 h 168"/>
                  <a:gd name="T22" fmla="*/ 2147483647 w 289"/>
                  <a:gd name="T23" fmla="*/ 2147483647 h 168"/>
                  <a:gd name="T24" fmla="*/ 2147483647 w 289"/>
                  <a:gd name="T25" fmla="*/ 2147483647 h 168"/>
                  <a:gd name="T26" fmla="*/ 2147483647 w 289"/>
                  <a:gd name="T27" fmla="*/ 2147483647 h 168"/>
                  <a:gd name="T28" fmla="*/ 0 w 289"/>
                  <a:gd name="T29" fmla="*/ 2147483647 h 168"/>
                  <a:gd name="T30" fmla="*/ 0 w 289"/>
                  <a:gd name="T31" fmla="*/ 2147483647 h 168"/>
                  <a:gd name="T32" fmla="*/ 0 w 289"/>
                  <a:gd name="T33" fmla="*/ 0 h 168"/>
                  <a:gd name="T34" fmla="*/ 0 w 289"/>
                  <a:gd name="T35" fmla="*/ 0 h 16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89" h="168">
                    <a:moveTo>
                      <a:pt x="0" y="0"/>
                    </a:moveTo>
                    <a:lnTo>
                      <a:pt x="0" y="0"/>
                    </a:lnTo>
                    <a:lnTo>
                      <a:pt x="289" y="0"/>
                    </a:lnTo>
                    <a:lnTo>
                      <a:pt x="272" y="140"/>
                    </a:lnTo>
                    <a:lnTo>
                      <a:pt x="271" y="147"/>
                    </a:lnTo>
                    <a:lnTo>
                      <a:pt x="268" y="151"/>
                    </a:lnTo>
                    <a:lnTo>
                      <a:pt x="264" y="156"/>
                    </a:lnTo>
                    <a:lnTo>
                      <a:pt x="258" y="160"/>
                    </a:lnTo>
                    <a:lnTo>
                      <a:pt x="253" y="163"/>
                    </a:lnTo>
                    <a:lnTo>
                      <a:pt x="248" y="166"/>
                    </a:lnTo>
                    <a:lnTo>
                      <a:pt x="235" y="168"/>
                    </a:lnTo>
                    <a:lnTo>
                      <a:pt x="0" y="161"/>
                    </a:lnTo>
                    <a:lnTo>
                      <a:pt x="0" y="0"/>
                    </a:lnTo>
                    <a:close/>
                  </a:path>
                </a:pathLst>
              </a:custGeom>
              <a:solidFill>
                <a:srgbClr val="9999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6" name="Freeform 29"/>
              <p:cNvSpPr>
                <a:spLocks/>
              </p:cNvSpPr>
              <p:nvPr/>
            </p:nvSpPr>
            <p:spPr bwMode="auto">
              <a:xfrm>
                <a:off x="3105151" y="5083175"/>
                <a:ext cx="452438" cy="265113"/>
              </a:xfrm>
              <a:custGeom>
                <a:avLst/>
                <a:gdLst>
                  <a:gd name="T0" fmla="*/ 0 w 285"/>
                  <a:gd name="T1" fmla="*/ 0 h 167"/>
                  <a:gd name="T2" fmla="*/ 0 w 285"/>
                  <a:gd name="T3" fmla="*/ 0 h 167"/>
                  <a:gd name="T4" fmla="*/ 2147483647 w 285"/>
                  <a:gd name="T5" fmla="*/ 0 h 167"/>
                  <a:gd name="T6" fmla="*/ 2147483647 w 285"/>
                  <a:gd name="T7" fmla="*/ 0 h 167"/>
                  <a:gd name="T8" fmla="*/ 2147483647 w 285"/>
                  <a:gd name="T9" fmla="*/ 2147483647 h 167"/>
                  <a:gd name="T10" fmla="*/ 2147483647 w 285"/>
                  <a:gd name="T11" fmla="*/ 2147483647 h 167"/>
                  <a:gd name="T12" fmla="*/ 2147483647 w 285"/>
                  <a:gd name="T13" fmla="*/ 2147483647 h 167"/>
                  <a:gd name="T14" fmla="*/ 2147483647 w 285"/>
                  <a:gd name="T15" fmla="*/ 2147483647 h 167"/>
                  <a:gd name="T16" fmla="*/ 2147483647 w 285"/>
                  <a:gd name="T17" fmla="*/ 2147483647 h 167"/>
                  <a:gd name="T18" fmla="*/ 2147483647 w 285"/>
                  <a:gd name="T19" fmla="*/ 2147483647 h 167"/>
                  <a:gd name="T20" fmla="*/ 2147483647 w 285"/>
                  <a:gd name="T21" fmla="*/ 2147483647 h 167"/>
                  <a:gd name="T22" fmla="*/ 2147483647 w 285"/>
                  <a:gd name="T23" fmla="*/ 2147483647 h 167"/>
                  <a:gd name="T24" fmla="*/ 2147483647 w 285"/>
                  <a:gd name="T25" fmla="*/ 2147483647 h 167"/>
                  <a:gd name="T26" fmla="*/ 2147483647 w 285"/>
                  <a:gd name="T27" fmla="*/ 2147483647 h 167"/>
                  <a:gd name="T28" fmla="*/ 0 w 285"/>
                  <a:gd name="T29" fmla="*/ 2147483647 h 167"/>
                  <a:gd name="T30" fmla="*/ 0 w 285"/>
                  <a:gd name="T31" fmla="*/ 2147483647 h 167"/>
                  <a:gd name="T32" fmla="*/ 0 w 285"/>
                  <a:gd name="T33" fmla="*/ 0 h 167"/>
                  <a:gd name="T34" fmla="*/ 0 w 285"/>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85" h="167">
                    <a:moveTo>
                      <a:pt x="0" y="0"/>
                    </a:moveTo>
                    <a:lnTo>
                      <a:pt x="0" y="0"/>
                    </a:lnTo>
                    <a:lnTo>
                      <a:pt x="285" y="0"/>
                    </a:lnTo>
                    <a:lnTo>
                      <a:pt x="268" y="140"/>
                    </a:lnTo>
                    <a:lnTo>
                      <a:pt x="267" y="147"/>
                    </a:lnTo>
                    <a:lnTo>
                      <a:pt x="264" y="151"/>
                    </a:lnTo>
                    <a:lnTo>
                      <a:pt x="260" y="156"/>
                    </a:lnTo>
                    <a:lnTo>
                      <a:pt x="254" y="160"/>
                    </a:lnTo>
                    <a:lnTo>
                      <a:pt x="249" y="163"/>
                    </a:lnTo>
                    <a:lnTo>
                      <a:pt x="244" y="166"/>
                    </a:lnTo>
                    <a:lnTo>
                      <a:pt x="231" y="167"/>
                    </a:lnTo>
                    <a:lnTo>
                      <a:pt x="0" y="160"/>
                    </a:lnTo>
                    <a:lnTo>
                      <a:pt x="0" y="0"/>
                    </a:lnTo>
                    <a:close/>
                  </a:path>
                </a:pathLst>
              </a:custGeom>
              <a:solidFill>
                <a:srgbClr val="9999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7" name="Freeform 30"/>
              <p:cNvSpPr>
                <a:spLocks/>
              </p:cNvSpPr>
              <p:nvPr/>
            </p:nvSpPr>
            <p:spPr bwMode="auto">
              <a:xfrm>
                <a:off x="3111501" y="5083175"/>
                <a:ext cx="446088" cy="265113"/>
              </a:xfrm>
              <a:custGeom>
                <a:avLst/>
                <a:gdLst>
                  <a:gd name="T0" fmla="*/ 0 w 281"/>
                  <a:gd name="T1" fmla="*/ 0 h 167"/>
                  <a:gd name="T2" fmla="*/ 0 w 281"/>
                  <a:gd name="T3" fmla="*/ 0 h 167"/>
                  <a:gd name="T4" fmla="*/ 2147483647 w 281"/>
                  <a:gd name="T5" fmla="*/ 0 h 167"/>
                  <a:gd name="T6" fmla="*/ 2147483647 w 281"/>
                  <a:gd name="T7" fmla="*/ 0 h 167"/>
                  <a:gd name="T8" fmla="*/ 2147483647 w 281"/>
                  <a:gd name="T9" fmla="*/ 2147483647 h 167"/>
                  <a:gd name="T10" fmla="*/ 2147483647 w 281"/>
                  <a:gd name="T11" fmla="*/ 2147483647 h 167"/>
                  <a:gd name="T12" fmla="*/ 2147483647 w 281"/>
                  <a:gd name="T13" fmla="*/ 2147483647 h 167"/>
                  <a:gd name="T14" fmla="*/ 2147483647 w 281"/>
                  <a:gd name="T15" fmla="*/ 2147483647 h 167"/>
                  <a:gd name="T16" fmla="*/ 2147483647 w 281"/>
                  <a:gd name="T17" fmla="*/ 2147483647 h 167"/>
                  <a:gd name="T18" fmla="*/ 2147483647 w 281"/>
                  <a:gd name="T19" fmla="*/ 2147483647 h 167"/>
                  <a:gd name="T20" fmla="*/ 2147483647 w 281"/>
                  <a:gd name="T21" fmla="*/ 2147483647 h 167"/>
                  <a:gd name="T22" fmla="*/ 2147483647 w 281"/>
                  <a:gd name="T23" fmla="*/ 2147483647 h 167"/>
                  <a:gd name="T24" fmla="*/ 2147483647 w 281"/>
                  <a:gd name="T25" fmla="*/ 2147483647 h 167"/>
                  <a:gd name="T26" fmla="*/ 2147483647 w 281"/>
                  <a:gd name="T27" fmla="*/ 2147483647 h 167"/>
                  <a:gd name="T28" fmla="*/ 0 w 281"/>
                  <a:gd name="T29" fmla="*/ 2147483647 h 167"/>
                  <a:gd name="T30" fmla="*/ 0 w 281"/>
                  <a:gd name="T31" fmla="*/ 2147483647 h 167"/>
                  <a:gd name="T32" fmla="*/ 0 w 281"/>
                  <a:gd name="T33" fmla="*/ 0 h 167"/>
                  <a:gd name="T34" fmla="*/ 0 w 281"/>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81" h="167">
                    <a:moveTo>
                      <a:pt x="0" y="0"/>
                    </a:moveTo>
                    <a:lnTo>
                      <a:pt x="0" y="0"/>
                    </a:lnTo>
                    <a:lnTo>
                      <a:pt x="281" y="0"/>
                    </a:lnTo>
                    <a:lnTo>
                      <a:pt x="264" y="140"/>
                    </a:lnTo>
                    <a:lnTo>
                      <a:pt x="263" y="145"/>
                    </a:lnTo>
                    <a:lnTo>
                      <a:pt x="260" y="151"/>
                    </a:lnTo>
                    <a:lnTo>
                      <a:pt x="256" y="156"/>
                    </a:lnTo>
                    <a:lnTo>
                      <a:pt x="250" y="160"/>
                    </a:lnTo>
                    <a:lnTo>
                      <a:pt x="245" y="163"/>
                    </a:lnTo>
                    <a:lnTo>
                      <a:pt x="240" y="166"/>
                    </a:lnTo>
                    <a:lnTo>
                      <a:pt x="229" y="167"/>
                    </a:lnTo>
                    <a:lnTo>
                      <a:pt x="0" y="159"/>
                    </a:lnTo>
                    <a:lnTo>
                      <a:pt x="0" y="0"/>
                    </a:lnTo>
                    <a:close/>
                  </a:path>
                </a:pathLst>
              </a:custGeom>
              <a:solidFill>
                <a:srgbClr val="9A9A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8" name="Freeform 31"/>
              <p:cNvSpPr>
                <a:spLocks/>
              </p:cNvSpPr>
              <p:nvPr/>
            </p:nvSpPr>
            <p:spPr bwMode="auto">
              <a:xfrm>
                <a:off x="3116263" y="5083175"/>
                <a:ext cx="441325" cy="265113"/>
              </a:xfrm>
              <a:custGeom>
                <a:avLst/>
                <a:gdLst>
                  <a:gd name="T0" fmla="*/ 2147483647 w 278"/>
                  <a:gd name="T1" fmla="*/ 0 h 167"/>
                  <a:gd name="T2" fmla="*/ 2147483647 w 278"/>
                  <a:gd name="T3" fmla="*/ 0 h 167"/>
                  <a:gd name="T4" fmla="*/ 2147483647 w 278"/>
                  <a:gd name="T5" fmla="*/ 0 h 167"/>
                  <a:gd name="T6" fmla="*/ 2147483647 w 278"/>
                  <a:gd name="T7" fmla="*/ 0 h 167"/>
                  <a:gd name="T8" fmla="*/ 2147483647 w 278"/>
                  <a:gd name="T9" fmla="*/ 2147483647 h 167"/>
                  <a:gd name="T10" fmla="*/ 2147483647 w 278"/>
                  <a:gd name="T11" fmla="*/ 2147483647 h 167"/>
                  <a:gd name="T12" fmla="*/ 2147483647 w 278"/>
                  <a:gd name="T13" fmla="*/ 2147483647 h 167"/>
                  <a:gd name="T14" fmla="*/ 2147483647 w 278"/>
                  <a:gd name="T15" fmla="*/ 2147483647 h 167"/>
                  <a:gd name="T16" fmla="*/ 2147483647 w 278"/>
                  <a:gd name="T17" fmla="*/ 2147483647 h 167"/>
                  <a:gd name="T18" fmla="*/ 2147483647 w 278"/>
                  <a:gd name="T19" fmla="*/ 2147483647 h 167"/>
                  <a:gd name="T20" fmla="*/ 2147483647 w 278"/>
                  <a:gd name="T21" fmla="*/ 2147483647 h 167"/>
                  <a:gd name="T22" fmla="*/ 2147483647 w 278"/>
                  <a:gd name="T23" fmla="*/ 2147483647 h 167"/>
                  <a:gd name="T24" fmla="*/ 2147483647 w 278"/>
                  <a:gd name="T25" fmla="*/ 2147483647 h 167"/>
                  <a:gd name="T26" fmla="*/ 2147483647 w 278"/>
                  <a:gd name="T27" fmla="*/ 2147483647 h 167"/>
                  <a:gd name="T28" fmla="*/ 0 w 278"/>
                  <a:gd name="T29" fmla="*/ 2147483647 h 167"/>
                  <a:gd name="T30" fmla="*/ 0 w 278"/>
                  <a:gd name="T31" fmla="*/ 2147483647 h 167"/>
                  <a:gd name="T32" fmla="*/ 2147483647 w 278"/>
                  <a:gd name="T33" fmla="*/ 0 h 167"/>
                  <a:gd name="T34" fmla="*/ 2147483647 w 278"/>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78" h="167">
                    <a:moveTo>
                      <a:pt x="1" y="0"/>
                    </a:moveTo>
                    <a:lnTo>
                      <a:pt x="1" y="0"/>
                    </a:lnTo>
                    <a:lnTo>
                      <a:pt x="278" y="0"/>
                    </a:lnTo>
                    <a:lnTo>
                      <a:pt x="261" y="140"/>
                    </a:lnTo>
                    <a:lnTo>
                      <a:pt x="260" y="145"/>
                    </a:lnTo>
                    <a:lnTo>
                      <a:pt x="257" y="151"/>
                    </a:lnTo>
                    <a:lnTo>
                      <a:pt x="253" y="156"/>
                    </a:lnTo>
                    <a:lnTo>
                      <a:pt x="247" y="159"/>
                    </a:lnTo>
                    <a:lnTo>
                      <a:pt x="242" y="163"/>
                    </a:lnTo>
                    <a:lnTo>
                      <a:pt x="237" y="166"/>
                    </a:lnTo>
                    <a:lnTo>
                      <a:pt x="226" y="167"/>
                    </a:lnTo>
                    <a:lnTo>
                      <a:pt x="0" y="157"/>
                    </a:lnTo>
                    <a:lnTo>
                      <a:pt x="1" y="0"/>
                    </a:lnTo>
                    <a:close/>
                  </a:path>
                </a:pathLst>
              </a:custGeom>
              <a:solidFill>
                <a:srgbClr val="9A9A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9" name="Freeform 32"/>
              <p:cNvSpPr>
                <a:spLocks/>
              </p:cNvSpPr>
              <p:nvPr/>
            </p:nvSpPr>
            <p:spPr bwMode="auto">
              <a:xfrm>
                <a:off x="3122613" y="5083175"/>
                <a:ext cx="434975" cy="265113"/>
              </a:xfrm>
              <a:custGeom>
                <a:avLst/>
                <a:gdLst>
                  <a:gd name="T0" fmla="*/ 2147483647 w 274"/>
                  <a:gd name="T1" fmla="*/ 0 h 167"/>
                  <a:gd name="T2" fmla="*/ 2147483647 w 274"/>
                  <a:gd name="T3" fmla="*/ 0 h 167"/>
                  <a:gd name="T4" fmla="*/ 2147483647 w 274"/>
                  <a:gd name="T5" fmla="*/ 0 h 167"/>
                  <a:gd name="T6" fmla="*/ 2147483647 w 274"/>
                  <a:gd name="T7" fmla="*/ 0 h 167"/>
                  <a:gd name="T8" fmla="*/ 2147483647 w 274"/>
                  <a:gd name="T9" fmla="*/ 2147483647 h 167"/>
                  <a:gd name="T10" fmla="*/ 2147483647 w 274"/>
                  <a:gd name="T11" fmla="*/ 2147483647 h 167"/>
                  <a:gd name="T12" fmla="*/ 2147483647 w 274"/>
                  <a:gd name="T13" fmla="*/ 2147483647 h 167"/>
                  <a:gd name="T14" fmla="*/ 2147483647 w 274"/>
                  <a:gd name="T15" fmla="*/ 2147483647 h 167"/>
                  <a:gd name="T16" fmla="*/ 2147483647 w 274"/>
                  <a:gd name="T17" fmla="*/ 2147483647 h 167"/>
                  <a:gd name="T18" fmla="*/ 2147483647 w 274"/>
                  <a:gd name="T19" fmla="*/ 2147483647 h 167"/>
                  <a:gd name="T20" fmla="*/ 2147483647 w 274"/>
                  <a:gd name="T21" fmla="*/ 2147483647 h 167"/>
                  <a:gd name="T22" fmla="*/ 2147483647 w 274"/>
                  <a:gd name="T23" fmla="*/ 2147483647 h 167"/>
                  <a:gd name="T24" fmla="*/ 2147483647 w 274"/>
                  <a:gd name="T25" fmla="*/ 2147483647 h 167"/>
                  <a:gd name="T26" fmla="*/ 2147483647 w 274"/>
                  <a:gd name="T27" fmla="*/ 2147483647 h 167"/>
                  <a:gd name="T28" fmla="*/ 0 w 274"/>
                  <a:gd name="T29" fmla="*/ 2147483647 h 167"/>
                  <a:gd name="T30" fmla="*/ 0 w 274"/>
                  <a:gd name="T31" fmla="*/ 2147483647 h 167"/>
                  <a:gd name="T32" fmla="*/ 2147483647 w 274"/>
                  <a:gd name="T33" fmla="*/ 0 h 167"/>
                  <a:gd name="T34" fmla="*/ 2147483647 w 274"/>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74" h="167">
                    <a:moveTo>
                      <a:pt x="1" y="0"/>
                    </a:moveTo>
                    <a:lnTo>
                      <a:pt x="1" y="0"/>
                    </a:lnTo>
                    <a:lnTo>
                      <a:pt x="274" y="0"/>
                    </a:lnTo>
                    <a:lnTo>
                      <a:pt x="257" y="140"/>
                    </a:lnTo>
                    <a:lnTo>
                      <a:pt x="256" y="145"/>
                    </a:lnTo>
                    <a:lnTo>
                      <a:pt x="253" y="151"/>
                    </a:lnTo>
                    <a:lnTo>
                      <a:pt x="249" y="156"/>
                    </a:lnTo>
                    <a:lnTo>
                      <a:pt x="245" y="159"/>
                    </a:lnTo>
                    <a:lnTo>
                      <a:pt x="239" y="163"/>
                    </a:lnTo>
                    <a:lnTo>
                      <a:pt x="233" y="164"/>
                    </a:lnTo>
                    <a:lnTo>
                      <a:pt x="222" y="167"/>
                    </a:lnTo>
                    <a:lnTo>
                      <a:pt x="0" y="156"/>
                    </a:lnTo>
                    <a:lnTo>
                      <a:pt x="1" y="0"/>
                    </a:lnTo>
                    <a:close/>
                  </a:path>
                </a:pathLst>
              </a:custGeom>
              <a:solidFill>
                <a:srgbClr val="9B9B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0" name="Freeform 33"/>
              <p:cNvSpPr>
                <a:spLocks/>
              </p:cNvSpPr>
              <p:nvPr/>
            </p:nvSpPr>
            <p:spPr bwMode="auto">
              <a:xfrm>
                <a:off x="3128963" y="5083175"/>
                <a:ext cx="428625" cy="265113"/>
              </a:xfrm>
              <a:custGeom>
                <a:avLst/>
                <a:gdLst>
                  <a:gd name="T0" fmla="*/ 0 w 270"/>
                  <a:gd name="T1" fmla="*/ 0 h 167"/>
                  <a:gd name="T2" fmla="*/ 0 w 270"/>
                  <a:gd name="T3" fmla="*/ 0 h 167"/>
                  <a:gd name="T4" fmla="*/ 2147483647 w 270"/>
                  <a:gd name="T5" fmla="*/ 0 h 167"/>
                  <a:gd name="T6" fmla="*/ 2147483647 w 270"/>
                  <a:gd name="T7" fmla="*/ 0 h 167"/>
                  <a:gd name="T8" fmla="*/ 2147483647 w 270"/>
                  <a:gd name="T9" fmla="*/ 2147483647 h 167"/>
                  <a:gd name="T10" fmla="*/ 2147483647 w 270"/>
                  <a:gd name="T11" fmla="*/ 2147483647 h 167"/>
                  <a:gd name="T12" fmla="*/ 2147483647 w 270"/>
                  <a:gd name="T13" fmla="*/ 2147483647 h 167"/>
                  <a:gd name="T14" fmla="*/ 2147483647 w 270"/>
                  <a:gd name="T15" fmla="*/ 2147483647 h 167"/>
                  <a:gd name="T16" fmla="*/ 2147483647 w 270"/>
                  <a:gd name="T17" fmla="*/ 2147483647 h 167"/>
                  <a:gd name="T18" fmla="*/ 2147483647 w 270"/>
                  <a:gd name="T19" fmla="*/ 2147483647 h 167"/>
                  <a:gd name="T20" fmla="*/ 2147483647 w 270"/>
                  <a:gd name="T21" fmla="*/ 2147483647 h 167"/>
                  <a:gd name="T22" fmla="*/ 2147483647 w 270"/>
                  <a:gd name="T23" fmla="*/ 2147483647 h 167"/>
                  <a:gd name="T24" fmla="*/ 2147483647 w 270"/>
                  <a:gd name="T25" fmla="*/ 2147483647 h 167"/>
                  <a:gd name="T26" fmla="*/ 2147483647 w 270"/>
                  <a:gd name="T27" fmla="*/ 2147483647 h 167"/>
                  <a:gd name="T28" fmla="*/ 0 w 270"/>
                  <a:gd name="T29" fmla="*/ 2147483647 h 167"/>
                  <a:gd name="T30" fmla="*/ 0 w 270"/>
                  <a:gd name="T31" fmla="*/ 2147483647 h 167"/>
                  <a:gd name="T32" fmla="*/ 0 w 270"/>
                  <a:gd name="T33" fmla="*/ 0 h 167"/>
                  <a:gd name="T34" fmla="*/ 0 w 270"/>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70" h="167">
                    <a:moveTo>
                      <a:pt x="0" y="0"/>
                    </a:moveTo>
                    <a:lnTo>
                      <a:pt x="0" y="0"/>
                    </a:lnTo>
                    <a:lnTo>
                      <a:pt x="270" y="0"/>
                    </a:lnTo>
                    <a:lnTo>
                      <a:pt x="253" y="140"/>
                    </a:lnTo>
                    <a:lnTo>
                      <a:pt x="252" y="145"/>
                    </a:lnTo>
                    <a:lnTo>
                      <a:pt x="249" y="151"/>
                    </a:lnTo>
                    <a:lnTo>
                      <a:pt x="245" y="155"/>
                    </a:lnTo>
                    <a:lnTo>
                      <a:pt x="241" y="159"/>
                    </a:lnTo>
                    <a:lnTo>
                      <a:pt x="235" y="163"/>
                    </a:lnTo>
                    <a:lnTo>
                      <a:pt x="230" y="164"/>
                    </a:lnTo>
                    <a:lnTo>
                      <a:pt x="219" y="167"/>
                    </a:lnTo>
                    <a:lnTo>
                      <a:pt x="0" y="156"/>
                    </a:lnTo>
                    <a:lnTo>
                      <a:pt x="0" y="0"/>
                    </a:lnTo>
                    <a:close/>
                  </a:path>
                </a:pathLst>
              </a:custGeom>
              <a:solidFill>
                <a:srgbClr val="9C9C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1" name="Freeform 34"/>
              <p:cNvSpPr>
                <a:spLocks/>
              </p:cNvSpPr>
              <p:nvPr/>
            </p:nvSpPr>
            <p:spPr bwMode="auto">
              <a:xfrm>
                <a:off x="3135313" y="5083175"/>
                <a:ext cx="422275" cy="265113"/>
              </a:xfrm>
              <a:custGeom>
                <a:avLst/>
                <a:gdLst>
                  <a:gd name="T0" fmla="*/ 0 w 266"/>
                  <a:gd name="T1" fmla="*/ 0 h 167"/>
                  <a:gd name="T2" fmla="*/ 0 w 266"/>
                  <a:gd name="T3" fmla="*/ 0 h 167"/>
                  <a:gd name="T4" fmla="*/ 2147483647 w 266"/>
                  <a:gd name="T5" fmla="*/ 0 h 167"/>
                  <a:gd name="T6" fmla="*/ 2147483647 w 266"/>
                  <a:gd name="T7" fmla="*/ 0 h 167"/>
                  <a:gd name="T8" fmla="*/ 2147483647 w 266"/>
                  <a:gd name="T9" fmla="*/ 2147483647 h 167"/>
                  <a:gd name="T10" fmla="*/ 2147483647 w 266"/>
                  <a:gd name="T11" fmla="*/ 2147483647 h 167"/>
                  <a:gd name="T12" fmla="*/ 2147483647 w 266"/>
                  <a:gd name="T13" fmla="*/ 2147483647 h 167"/>
                  <a:gd name="T14" fmla="*/ 2147483647 w 266"/>
                  <a:gd name="T15" fmla="*/ 2147483647 h 167"/>
                  <a:gd name="T16" fmla="*/ 2147483647 w 266"/>
                  <a:gd name="T17" fmla="*/ 2147483647 h 167"/>
                  <a:gd name="T18" fmla="*/ 2147483647 w 266"/>
                  <a:gd name="T19" fmla="*/ 2147483647 h 167"/>
                  <a:gd name="T20" fmla="*/ 2147483647 w 266"/>
                  <a:gd name="T21" fmla="*/ 2147483647 h 167"/>
                  <a:gd name="T22" fmla="*/ 2147483647 w 266"/>
                  <a:gd name="T23" fmla="*/ 2147483647 h 167"/>
                  <a:gd name="T24" fmla="*/ 2147483647 w 266"/>
                  <a:gd name="T25" fmla="*/ 2147483647 h 167"/>
                  <a:gd name="T26" fmla="*/ 0 w 266"/>
                  <a:gd name="T27" fmla="*/ 2147483647 h 167"/>
                  <a:gd name="T28" fmla="*/ 0 w 266"/>
                  <a:gd name="T29" fmla="*/ 2147483647 h 167"/>
                  <a:gd name="T30" fmla="*/ 0 w 266"/>
                  <a:gd name="T31" fmla="*/ 0 h 167"/>
                  <a:gd name="T32" fmla="*/ 0 w 266"/>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66" h="167">
                    <a:moveTo>
                      <a:pt x="0" y="0"/>
                    </a:moveTo>
                    <a:lnTo>
                      <a:pt x="0" y="0"/>
                    </a:lnTo>
                    <a:lnTo>
                      <a:pt x="266" y="0"/>
                    </a:lnTo>
                    <a:lnTo>
                      <a:pt x="249" y="140"/>
                    </a:lnTo>
                    <a:lnTo>
                      <a:pt x="248" y="145"/>
                    </a:lnTo>
                    <a:lnTo>
                      <a:pt x="245" y="151"/>
                    </a:lnTo>
                    <a:lnTo>
                      <a:pt x="241" y="155"/>
                    </a:lnTo>
                    <a:lnTo>
                      <a:pt x="237" y="159"/>
                    </a:lnTo>
                    <a:lnTo>
                      <a:pt x="226" y="164"/>
                    </a:lnTo>
                    <a:lnTo>
                      <a:pt x="215" y="167"/>
                    </a:lnTo>
                    <a:lnTo>
                      <a:pt x="0" y="155"/>
                    </a:lnTo>
                    <a:lnTo>
                      <a:pt x="0" y="0"/>
                    </a:lnTo>
                    <a:close/>
                  </a:path>
                </a:pathLst>
              </a:custGeom>
              <a:solidFill>
                <a:srgbClr val="9C9C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2" name="Freeform 35"/>
              <p:cNvSpPr>
                <a:spLocks/>
              </p:cNvSpPr>
              <p:nvPr/>
            </p:nvSpPr>
            <p:spPr bwMode="auto">
              <a:xfrm>
                <a:off x="3138488" y="5083175"/>
                <a:ext cx="419100" cy="265113"/>
              </a:xfrm>
              <a:custGeom>
                <a:avLst/>
                <a:gdLst>
                  <a:gd name="T0" fmla="*/ 2147483647 w 264"/>
                  <a:gd name="T1" fmla="*/ 0 h 167"/>
                  <a:gd name="T2" fmla="*/ 2147483647 w 264"/>
                  <a:gd name="T3" fmla="*/ 0 h 167"/>
                  <a:gd name="T4" fmla="*/ 2147483647 w 264"/>
                  <a:gd name="T5" fmla="*/ 0 h 167"/>
                  <a:gd name="T6" fmla="*/ 2147483647 w 264"/>
                  <a:gd name="T7" fmla="*/ 0 h 167"/>
                  <a:gd name="T8" fmla="*/ 2147483647 w 264"/>
                  <a:gd name="T9" fmla="*/ 2147483647 h 167"/>
                  <a:gd name="T10" fmla="*/ 2147483647 w 264"/>
                  <a:gd name="T11" fmla="*/ 2147483647 h 167"/>
                  <a:gd name="T12" fmla="*/ 2147483647 w 264"/>
                  <a:gd name="T13" fmla="*/ 2147483647 h 167"/>
                  <a:gd name="T14" fmla="*/ 2147483647 w 264"/>
                  <a:gd name="T15" fmla="*/ 2147483647 h 167"/>
                  <a:gd name="T16" fmla="*/ 2147483647 w 264"/>
                  <a:gd name="T17" fmla="*/ 2147483647 h 167"/>
                  <a:gd name="T18" fmla="*/ 2147483647 w 264"/>
                  <a:gd name="T19" fmla="*/ 2147483647 h 167"/>
                  <a:gd name="T20" fmla="*/ 2147483647 w 264"/>
                  <a:gd name="T21" fmla="*/ 2147483647 h 167"/>
                  <a:gd name="T22" fmla="*/ 2147483647 w 264"/>
                  <a:gd name="T23" fmla="*/ 2147483647 h 167"/>
                  <a:gd name="T24" fmla="*/ 2147483647 w 264"/>
                  <a:gd name="T25" fmla="*/ 2147483647 h 167"/>
                  <a:gd name="T26" fmla="*/ 0 w 264"/>
                  <a:gd name="T27" fmla="*/ 2147483647 h 167"/>
                  <a:gd name="T28" fmla="*/ 0 w 264"/>
                  <a:gd name="T29" fmla="*/ 2147483647 h 167"/>
                  <a:gd name="T30" fmla="*/ 2147483647 w 264"/>
                  <a:gd name="T31" fmla="*/ 0 h 167"/>
                  <a:gd name="T32" fmla="*/ 2147483647 w 264"/>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64" h="167">
                    <a:moveTo>
                      <a:pt x="2" y="0"/>
                    </a:moveTo>
                    <a:lnTo>
                      <a:pt x="2" y="0"/>
                    </a:lnTo>
                    <a:lnTo>
                      <a:pt x="264" y="0"/>
                    </a:lnTo>
                    <a:lnTo>
                      <a:pt x="247" y="140"/>
                    </a:lnTo>
                    <a:lnTo>
                      <a:pt x="246" y="145"/>
                    </a:lnTo>
                    <a:lnTo>
                      <a:pt x="243" y="151"/>
                    </a:lnTo>
                    <a:lnTo>
                      <a:pt x="239" y="155"/>
                    </a:lnTo>
                    <a:lnTo>
                      <a:pt x="235" y="159"/>
                    </a:lnTo>
                    <a:lnTo>
                      <a:pt x="224" y="164"/>
                    </a:lnTo>
                    <a:lnTo>
                      <a:pt x="213" y="167"/>
                    </a:lnTo>
                    <a:lnTo>
                      <a:pt x="0" y="153"/>
                    </a:lnTo>
                    <a:lnTo>
                      <a:pt x="2" y="0"/>
                    </a:lnTo>
                    <a:close/>
                  </a:path>
                </a:pathLst>
              </a:custGeom>
              <a:solidFill>
                <a:srgbClr val="9D9D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 name="Freeform 36"/>
              <p:cNvSpPr>
                <a:spLocks/>
              </p:cNvSpPr>
              <p:nvPr/>
            </p:nvSpPr>
            <p:spPr bwMode="auto">
              <a:xfrm>
                <a:off x="3144838" y="5083175"/>
                <a:ext cx="412750" cy="265113"/>
              </a:xfrm>
              <a:custGeom>
                <a:avLst/>
                <a:gdLst>
                  <a:gd name="T0" fmla="*/ 2147483647 w 260"/>
                  <a:gd name="T1" fmla="*/ 0 h 167"/>
                  <a:gd name="T2" fmla="*/ 2147483647 w 260"/>
                  <a:gd name="T3" fmla="*/ 0 h 167"/>
                  <a:gd name="T4" fmla="*/ 2147483647 w 260"/>
                  <a:gd name="T5" fmla="*/ 0 h 167"/>
                  <a:gd name="T6" fmla="*/ 2147483647 w 260"/>
                  <a:gd name="T7" fmla="*/ 0 h 167"/>
                  <a:gd name="T8" fmla="*/ 2147483647 w 260"/>
                  <a:gd name="T9" fmla="*/ 2147483647 h 167"/>
                  <a:gd name="T10" fmla="*/ 2147483647 w 260"/>
                  <a:gd name="T11" fmla="*/ 2147483647 h 167"/>
                  <a:gd name="T12" fmla="*/ 2147483647 w 260"/>
                  <a:gd name="T13" fmla="*/ 2147483647 h 167"/>
                  <a:gd name="T14" fmla="*/ 2147483647 w 260"/>
                  <a:gd name="T15" fmla="*/ 2147483647 h 167"/>
                  <a:gd name="T16" fmla="*/ 2147483647 w 260"/>
                  <a:gd name="T17" fmla="*/ 2147483647 h 167"/>
                  <a:gd name="T18" fmla="*/ 2147483647 w 260"/>
                  <a:gd name="T19" fmla="*/ 2147483647 h 167"/>
                  <a:gd name="T20" fmla="*/ 2147483647 w 260"/>
                  <a:gd name="T21" fmla="*/ 2147483647 h 167"/>
                  <a:gd name="T22" fmla="*/ 2147483647 w 260"/>
                  <a:gd name="T23" fmla="*/ 2147483647 h 167"/>
                  <a:gd name="T24" fmla="*/ 2147483647 w 260"/>
                  <a:gd name="T25" fmla="*/ 2147483647 h 167"/>
                  <a:gd name="T26" fmla="*/ 0 w 260"/>
                  <a:gd name="T27" fmla="*/ 2147483647 h 167"/>
                  <a:gd name="T28" fmla="*/ 0 w 260"/>
                  <a:gd name="T29" fmla="*/ 2147483647 h 167"/>
                  <a:gd name="T30" fmla="*/ 2147483647 w 260"/>
                  <a:gd name="T31" fmla="*/ 0 h 167"/>
                  <a:gd name="T32" fmla="*/ 2147483647 w 260"/>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60" h="167">
                    <a:moveTo>
                      <a:pt x="2" y="0"/>
                    </a:moveTo>
                    <a:lnTo>
                      <a:pt x="2" y="0"/>
                    </a:lnTo>
                    <a:lnTo>
                      <a:pt x="260" y="0"/>
                    </a:lnTo>
                    <a:lnTo>
                      <a:pt x="243" y="140"/>
                    </a:lnTo>
                    <a:lnTo>
                      <a:pt x="242" y="145"/>
                    </a:lnTo>
                    <a:lnTo>
                      <a:pt x="239" y="151"/>
                    </a:lnTo>
                    <a:lnTo>
                      <a:pt x="235" y="155"/>
                    </a:lnTo>
                    <a:lnTo>
                      <a:pt x="231" y="159"/>
                    </a:lnTo>
                    <a:lnTo>
                      <a:pt x="220" y="164"/>
                    </a:lnTo>
                    <a:lnTo>
                      <a:pt x="209" y="167"/>
                    </a:lnTo>
                    <a:lnTo>
                      <a:pt x="0" y="152"/>
                    </a:lnTo>
                    <a:lnTo>
                      <a:pt x="2" y="0"/>
                    </a:lnTo>
                    <a:close/>
                  </a:path>
                </a:pathLst>
              </a:custGeom>
              <a:solidFill>
                <a:srgbClr val="9D9D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 name="Freeform 37"/>
              <p:cNvSpPr>
                <a:spLocks/>
              </p:cNvSpPr>
              <p:nvPr/>
            </p:nvSpPr>
            <p:spPr bwMode="auto">
              <a:xfrm>
                <a:off x="3152776" y="5083175"/>
                <a:ext cx="404813" cy="265113"/>
              </a:xfrm>
              <a:custGeom>
                <a:avLst/>
                <a:gdLst>
                  <a:gd name="T0" fmla="*/ 2147483647 w 255"/>
                  <a:gd name="T1" fmla="*/ 0 h 167"/>
                  <a:gd name="T2" fmla="*/ 2147483647 w 255"/>
                  <a:gd name="T3" fmla="*/ 0 h 167"/>
                  <a:gd name="T4" fmla="*/ 2147483647 w 255"/>
                  <a:gd name="T5" fmla="*/ 0 h 167"/>
                  <a:gd name="T6" fmla="*/ 2147483647 w 255"/>
                  <a:gd name="T7" fmla="*/ 0 h 167"/>
                  <a:gd name="T8" fmla="*/ 2147483647 w 255"/>
                  <a:gd name="T9" fmla="*/ 2147483647 h 167"/>
                  <a:gd name="T10" fmla="*/ 2147483647 w 255"/>
                  <a:gd name="T11" fmla="*/ 2147483647 h 167"/>
                  <a:gd name="T12" fmla="*/ 2147483647 w 255"/>
                  <a:gd name="T13" fmla="*/ 2147483647 h 167"/>
                  <a:gd name="T14" fmla="*/ 2147483647 w 255"/>
                  <a:gd name="T15" fmla="*/ 2147483647 h 167"/>
                  <a:gd name="T16" fmla="*/ 2147483647 w 255"/>
                  <a:gd name="T17" fmla="*/ 2147483647 h 167"/>
                  <a:gd name="T18" fmla="*/ 2147483647 w 255"/>
                  <a:gd name="T19" fmla="*/ 2147483647 h 167"/>
                  <a:gd name="T20" fmla="*/ 2147483647 w 255"/>
                  <a:gd name="T21" fmla="*/ 2147483647 h 167"/>
                  <a:gd name="T22" fmla="*/ 2147483647 w 255"/>
                  <a:gd name="T23" fmla="*/ 2147483647 h 167"/>
                  <a:gd name="T24" fmla="*/ 2147483647 w 255"/>
                  <a:gd name="T25" fmla="*/ 2147483647 h 167"/>
                  <a:gd name="T26" fmla="*/ 0 w 255"/>
                  <a:gd name="T27" fmla="*/ 2147483647 h 167"/>
                  <a:gd name="T28" fmla="*/ 0 w 255"/>
                  <a:gd name="T29" fmla="*/ 2147483647 h 167"/>
                  <a:gd name="T30" fmla="*/ 2147483647 w 255"/>
                  <a:gd name="T31" fmla="*/ 0 h 167"/>
                  <a:gd name="T32" fmla="*/ 2147483647 w 255"/>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55" h="167">
                    <a:moveTo>
                      <a:pt x="1" y="0"/>
                    </a:moveTo>
                    <a:lnTo>
                      <a:pt x="1" y="0"/>
                    </a:lnTo>
                    <a:lnTo>
                      <a:pt x="255" y="0"/>
                    </a:lnTo>
                    <a:lnTo>
                      <a:pt x="238" y="140"/>
                    </a:lnTo>
                    <a:lnTo>
                      <a:pt x="237" y="145"/>
                    </a:lnTo>
                    <a:lnTo>
                      <a:pt x="234" y="151"/>
                    </a:lnTo>
                    <a:lnTo>
                      <a:pt x="230" y="155"/>
                    </a:lnTo>
                    <a:lnTo>
                      <a:pt x="226" y="159"/>
                    </a:lnTo>
                    <a:lnTo>
                      <a:pt x="215" y="164"/>
                    </a:lnTo>
                    <a:lnTo>
                      <a:pt x="205" y="167"/>
                    </a:lnTo>
                    <a:lnTo>
                      <a:pt x="0" y="151"/>
                    </a:lnTo>
                    <a:lnTo>
                      <a:pt x="1" y="0"/>
                    </a:lnTo>
                    <a:close/>
                  </a:path>
                </a:pathLst>
              </a:custGeom>
              <a:solidFill>
                <a:srgbClr val="9E9E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5" name="Freeform 38"/>
              <p:cNvSpPr>
                <a:spLocks/>
              </p:cNvSpPr>
              <p:nvPr/>
            </p:nvSpPr>
            <p:spPr bwMode="auto">
              <a:xfrm>
                <a:off x="3159126" y="5083175"/>
                <a:ext cx="398463" cy="265113"/>
              </a:xfrm>
              <a:custGeom>
                <a:avLst/>
                <a:gdLst>
                  <a:gd name="T0" fmla="*/ 2147483647 w 251"/>
                  <a:gd name="T1" fmla="*/ 0 h 167"/>
                  <a:gd name="T2" fmla="*/ 2147483647 w 251"/>
                  <a:gd name="T3" fmla="*/ 0 h 167"/>
                  <a:gd name="T4" fmla="*/ 2147483647 w 251"/>
                  <a:gd name="T5" fmla="*/ 0 h 167"/>
                  <a:gd name="T6" fmla="*/ 2147483647 w 251"/>
                  <a:gd name="T7" fmla="*/ 0 h 167"/>
                  <a:gd name="T8" fmla="*/ 2147483647 w 251"/>
                  <a:gd name="T9" fmla="*/ 2147483647 h 167"/>
                  <a:gd name="T10" fmla="*/ 2147483647 w 251"/>
                  <a:gd name="T11" fmla="*/ 2147483647 h 167"/>
                  <a:gd name="T12" fmla="*/ 2147483647 w 251"/>
                  <a:gd name="T13" fmla="*/ 2147483647 h 167"/>
                  <a:gd name="T14" fmla="*/ 2147483647 w 251"/>
                  <a:gd name="T15" fmla="*/ 2147483647 h 167"/>
                  <a:gd name="T16" fmla="*/ 2147483647 w 251"/>
                  <a:gd name="T17" fmla="*/ 2147483647 h 167"/>
                  <a:gd name="T18" fmla="*/ 2147483647 w 251"/>
                  <a:gd name="T19" fmla="*/ 2147483647 h 167"/>
                  <a:gd name="T20" fmla="*/ 2147483647 w 251"/>
                  <a:gd name="T21" fmla="*/ 2147483647 h 167"/>
                  <a:gd name="T22" fmla="*/ 2147483647 w 251"/>
                  <a:gd name="T23" fmla="*/ 2147483647 h 167"/>
                  <a:gd name="T24" fmla="*/ 2147483647 w 251"/>
                  <a:gd name="T25" fmla="*/ 2147483647 h 167"/>
                  <a:gd name="T26" fmla="*/ 0 w 251"/>
                  <a:gd name="T27" fmla="*/ 2147483647 h 167"/>
                  <a:gd name="T28" fmla="*/ 0 w 251"/>
                  <a:gd name="T29" fmla="*/ 2147483647 h 167"/>
                  <a:gd name="T30" fmla="*/ 2147483647 w 251"/>
                  <a:gd name="T31" fmla="*/ 0 h 167"/>
                  <a:gd name="T32" fmla="*/ 2147483647 w 251"/>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51" h="167">
                    <a:moveTo>
                      <a:pt x="1" y="0"/>
                    </a:moveTo>
                    <a:lnTo>
                      <a:pt x="1" y="0"/>
                    </a:lnTo>
                    <a:lnTo>
                      <a:pt x="251" y="0"/>
                    </a:lnTo>
                    <a:lnTo>
                      <a:pt x="234" y="140"/>
                    </a:lnTo>
                    <a:lnTo>
                      <a:pt x="233" y="145"/>
                    </a:lnTo>
                    <a:lnTo>
                      <a:pt x="230" y="151"/>
                    </a:lnTo>
                    <a:lnTo>
                      <a:pt x="226" y="155"/>
                    </a:lnTo>
                    <a:lnTo>
                      <a:pt x="222" y="159"/>
                    </a:lnTo>
                    <a:lnTo>
                      <a:pt x="212" y="164"/>
                    </a:lnTo>
                    <a:lnTo>
                      <a:pt x="201" y="167"/>
                    </a:lnTo>
                    <a:lnTo>
                      <a:pt x="0" y="149"/>
                    </a:lnTo>
                    <a:lnTo>
                      <a:pt x="1" y="0"/>
                    </a:lnTo>
                    <a:close/>
                  </a:path>
                </a:pathLst>
              </a:custGeom>
              <a:solidFill>
                <a:srgbClr val="9F9F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6" name="Freeform 39"/>
              <p:cNvSpPr>
                <a:spLocks/>
              </p:cNvSpPr>
              <p:nvPr/>
            </p:nvSpPr>
            <p:spPr bwMode="auto">
              <a:xfrm>
                <a:off x="3162301" y="5083175"/>
                <a:ext cx="395288" cy="263525"/>
              </a:xfrm>
              <a:custGeom>
                <a:avLst/>
                <a:gdLst>
                  <a:gd name="T0" fmla="*/ 2147483647 w 249"/>
                  <a:gd name="T1" fmla="*/ 0 h 166"/>
                  <a:gd name="T2" fmla="*/ 2147483647 w 249"/>
                  <a:gd name="T3" fmla="*/ 0 h 166"/>
                  <a:gd name="T4" fmla="*/ 2147483647 w 249"/>
                  <a:gd name="T5" fmla="*/ 0 h 166"/>
                  <a:gd name="T6" fmla="*/ 2147483647 w 249"/>
                  <a:gd name="T7" fmla="*/ 0 h 166"/>
                  <a:gd name="T8" fmla="*/ 2147483647 w 249"/>
                  <a:gd name="T9" fmla="*/ 2147483647 h 166"/>
                  <a:gd name="T10" fmla="*/ 2147483647 w 249"/>
                  <a:gd name="T11" fmla="*/ 2147483647 h 166"/>
                  <a:gd name="T12" fmla="*/ 2147483647 w 249"/>
                  <a:gd name="T13" fmla="*/ 2147483647 h 166"/>
                  <a:gd name="T14" fmla="*/ 2147483647 w 249"/>
                  <a:gd name="T15" fmla="*/ 2147483647 h 166"/>
                  <a:gd name="T16" fmla="*/ 2147483647 w 249"/>
                  <a:gd name="T17" fmla="*/ 2147483647 h 166"/>
                  <a:gd name="T18" fmla="*/ 2147483647 w 249"/>
                  <a:gd name="T19" fmla="*/ 2147483647 h 166"/>
                  <a:gd name="T20" fmla="*/ 2147483647 w 249"/>
                  <a:gd name="T21" fmla="*/ 2147483647 h 166"/>
                  <a:gd name="T22" fmla="*/ 2147483647 w 249"/>
                  <a:gd name="T23" fmla="*/ 2147483647 h 166"/>
                  <a:gd name="T24" fmla="*/ 2147483647 w 249"/>
                  <a:gd name="T25" fmla="*/ 2147483647 h 166"/>
                  <a:gd name="T26" fmla="*/ 0 w 249"/>
                  <a:gd name="T27" fmla="*/ 2147483647 h 166"/>
                  <a:gd name="T28" fmla="*/ 0 w 249"/>
                  <a:gd name="T29" fmla="*/ 2147483647 h 166"/>
                  <a:gd name="T30" fmla="*/ 2147483647 w 249"/>
                  <a:gd name="T31" fmla="*/ 0 h 166"/>
                  <a:gd name="T32" fmla="*/ 2147483647 w 249"/>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9" h="166">
                    <a:moveTo>
                      <a:pt x="2" y="0"/>
                    </a:moveTo>
                    <a:lnTo>
                      <a:pt x="2" y="0"/>
                    </a:lnTo>
                    <a:lnTo>
                      <a:pt x="249" y="0"/>
                    </a:lnTo>
                    <a:lnTo>
                      <a:pt x="232" y="140"/>
                    </a:lnTo>
                    <a:lnTo>
                      <a:pt x="231" y="145"/>
                    </a:lnTo>
                    <a:lnTo>
                      <a:pt x="228" y="151"/>
                    </a:lnTo>
                    <a:lnTo>
                      <a:pt x="225" y="155"/>
                    </a:lnTo>
                    <a:lnTo>
                      <a:pt x="220" y="159"/>
                    </a:lnTo>
                    <a:lnTo>
                      <a:pt x="210" y="164"/>
                    </a:lnTo>
                    <a:lnTo>
                      <a:pt x="199" y="166"/>
                    </a:lnTo>
                    <a:lnTo>
                      <a:pt x="0" y="148"/>
                    </a:lnTo>
                    <a:lnTo>
                      <a:pt x="2" y="0"/>
                    </a:lnTo>
                    <a:close/>
                  </a:path>
                </a:pathLst>
              </a:custGeom>
              <a:solidFill>
                <a:srgbClr val="9F9F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7" name="Freeform 40"/>
              <p:cNvSpPr>
                <a:spLocks/>
              </p:cNvSpPr>
              <p:nvPr/>
            </p:nvSpPr>
            <p:spPr bwMode="auto">
              <a:xfrm>
                <a:off x="3168651" y="5083175"/>
                <a:ext cx="388938" cy="263525"/>
              </a:xfrm>
              <a:custGeom>
                <a:avLst/>
                <a:gdLst>
                  <a:gd name="T0" fmla="*/ 2147483647 w 245"/>
                  <a:gd name="T1" fmla="*/ 0 h 166"/>
                  <a:gd name="T2" fmla="*/ 2147483647 w 245"/>
                  <a:gd name="T3" fmla="*/ 0 h 166"/>
                  <a:gd name="T4" fmla="*/ 2147483647 w 245"/>
                  <a:gd name="T5" fmla="*/ 0 h 166"/>
                  <a:gd name="T6" fmla="*/ 2147483647 w 245"/>
                  <a:gd name="T7" fmla="*/ 0 h 166"/>
                  <a:gd name="T8" fmla="*/ 2147483647 w 245"/>
                  <a:gd name="T9" fmla="*/ 2147483647 h 166"/>
                  <a:gd name="T10" fmla="*/ 2147483647 w 245"/>
                  <a:gd name="T11" fmla="*/ 2147483647 h 166"/>
                  <a:gd name="T12" fmla="*/ 2147483647 w 245"/>
                  <a:gd name="T13" fmla="*/ 2147483647 h 166"/>
                  <a:gd name="T14" fmla="*/ 2147483647 w 245"/>
                  <a:gd name="T15" fmla="*/ 2147483647 h 166"/>
                  <a:gd name="T16" fmla="*/ 2147483647 w 245"/>
                  <a:gd name="T17" fmla="*/ 2147483647 h 166"/>
                  <a:gd name="T18" fmla="*/ 2147483647 w 245"/>
                  <a:gd name="T19" fmla="*/ 2147483647 h 166"/>
                  <a:gd name="T20" fmla="*/ 2147483647 w 245"/>
                  <a:gd name="T21" fmla="*/ 2147483647 h 166"/>
                  <a:gd name="T22" fmla="*/ 2147483647 w 245"/>
                  <a:gd name="T23" fmla="*/ 2147483647 h 166"/>
                  <a:gd name="T24" fmla="*/ 2147483647 w 245"/>
                  <a:gd name="T25" fmla="*/ 2147483647 h 166"/>
                  <a:gd name="T26" fmla="*/ 0 w 245"/>
                  <a:gd name="T27" fmla="*/ 2147483647 h 166"/>
                  <a:gd name="T28" fmla="*/ 0 w 245"/>
                  <a:gd name="T29" fmla="*/ 2147483647 h 166"/>
                  <a:gd name="T30" fmla="*/ 2147483647 w 245"/>
                  <a:gd name="T31" fmla="*/ 0 h 166"/>
                  <a:gd name="T32" fmla="*/ 2147483647 w 245"/>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5" h="166">
                    <a:moveTo>
                      <a:pt x="2" y="0"/>
                    </a:moveTo>
                    <a:lnTo>
                      <a:pt x="2" y="0"/>
                    </a:lnTo>
                    <a:lnTo>
                      <a:pt x="245" y="0"/>
                    </a:lnTo>
                    <a:lnTo>
                      <a:pt x="228" y="140"/>
                    </a:lnTo>
                    <a:lnTo>
                      <a:pt x="227" y="145"/>
                    </a:lnTo>
                    <a:lnTo>
                      <a:pt x="224" y="151"/>
                    </a:lnTo>
                    <a:lnTo>
                      <a:pt x="221" y="155"/>
                    </a:lnTo>
                    <a:lnTo>
                      <a:pt x="216" y="159"/>
                    </a:lnTo>
                    <a:lnTo>
                      <a:pt x="206" y="163"/>
                    </a:lnTo>
                    <a:lnTo>
                      <a:pt x="195" y="166"/>
                    </a:lnTo>
                    <a:lnTo>
                      <a:pt x="0" y="148"/>
                    </a:lnTo>
                    <a:lnTo>
                      <a:pt x="2" y="0"/>
                    </a:lnTo>
                    <a:close/>
                  </a:path>
                </a:pathLst>
              </a:custGeom>
              <a:solidFill>
                <a:srgbClr val="A0A0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8" name="Freeform 41"/>
              <p:cNvSpPr>
                <a:spLocks/>
              </p:cNvSpPr>
              <p:nvPr/>
            </p:nvSpPr>
            <p:spPr bwMode="auto">
              <a:xfrm>
                <a:off x="3175001" y="5083175"/>
                <a:ext cx="382588" cy="263525"/>
              </a:xfrm>
              <a:custGeom>
                <a:avLst/>
                <a:gdLst>
                  <a:gd name="T0" fmla="*/ 2147483647 w 241"/>
                  <a:gd name="T1" fmla="*/ 0 h 166"/>
                  <a:gd name="T2" fmla="*/ 2147483647 w 241"/>
                  <a:gd name="T3" fmla="*/ 0 h 166"/>
                  <a:gd name="T4" fmla="*/ 2147483647 w 241"/>
                  <a:gd name="T5" fmla="*/ 0 h 166"/>
                  <a:gd name="T6" fmla="*/ 2147483647 w 241"/>
                  <a:gd name="T7" fmla="*/ 0 h 166"/>
                  <a:gd name="T8" fmla="*/ 2147483647 w 241"/>
                  <a:gd name="T9" fmla="*/ 2147483647 h 166"/>
                  <a:gd name="T10" fmla="*/ 2147483647 w 241"/>
                  <a:gd name="T11" fmla="*/ 2147483647 h 166"/>
                  <a:gd name="T12" fmla="*/ 2147483647 w 241"/>
                  <a:gd name="T13" fmla="*/ 2147483647 h 166"/>
                  <a:gd name="T14" fmla="*/ 2147483647 w 241"/>
                  <a:gd name="T15" fmla="*/ 2147483647 h 166"/>
                  <a:gd name="T16" fmla="*/ 2147483647 w 241"/>
                  <a:gd name="T17" fmla="*/ 2147483647 h 166"/>
                  <a:gd name="T18" fmla="*/ 2147483647 w 241"/>
                  <a:gd name="T19" fmla="*/ 2147483647 h 166"/>
                  <a:gd name="T20" fmla="*/ 2147483647 w 241"/>
                  <a:gd name="T21" fmla="*/ 2147483647 h 166"/>
                  <a:gd name="T22" fmla="*/ 2147483647 w 241"/>
                  <a:gd name="T23" fmla="*/ 2147483647 h 166"/>
                  <a:gd name="T24" fmla="*/ 2147483647 w 241"/>
                  <a:gd name="T25" fmla="*/ 2147483647 h 166"/>
                  <a:gd name="T26" fmla="*/ 0 w 241"/>
                  <a:gd name="T27" fmla="*/ 2147483647 h 166"/>
                  <a:gd name="T28" fmla="*/ 0 w 241"/>
                  <a:gd name="T29" fmla="*/ 2147483647 h 166"/>
                  <a:gd name="T30" fmla="*/ 2147483647 w 241"/>
                  <a:gd name="T31" fmla="*/ 0 h 166"/>
                  <a:gd name="T32" fmla="*/ 2147483647 w 241"/>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1" h="166">
                    <a:moveTo>
                      <a:pt x="2" y="0"/>
                    </a:moveTo>
                    <a:lnTo>
                      <a:pt x="2" y="0"/>
                    </a:lnTo>
                    <a:lnTo>
                      <a:pt x="241" y="0"/>
                    </a:lnTo>
                    <a:lnTo>
                      <a:pt x="224" y="140"/>
                    </a:lnTo>
                    <a:lnTo>
                      <a:pt x="223" y="145"/>
                    </a:lnTo>
                    <a:lnTo>
                      <a:pt x="220" y="151"/>
                    </a:lnTo>
                    <a:lnTo>
                      <a:pt x="217" y="155"/>
                    </a:lnTo>
                    <a:lnTo>
                      <a:pt x="212" y="157"/>
                    </a:lnTo>
                    <a:lnTo>
                      <a:pt x="202" y="163"/>
                    </a:lnTo>
                    <a:lnTo>
                      <a:pt x="193" y="166"/>
                    </a:lnTo>
                    <a:lnTo>
                      <a:pt x="0" y="147"/>
                    </a:lnTo>
                    <a:lnTo>
                      <a:pt x="2" y="0"/>
                    </a:lnTo>
                    <a:close/>
                  </a:path>
                </a:pathLst>
              </a:custGeom>
              <a:solidFill>
                <a:srgbClr val="A1A1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9" name="Freeform 42"/>
              <p:cNvSpPr>
                <a:spLocks/>
              </p:cNvSpPr>
              <p:nvPr/>
            </p:nvSpPr>
            <p:spPr bwMode="auto">
              <a:xfrm>
                <a:off x="3182938" y="5083175"/>
                <a:ext cx="374650" cy="263525"/>
              </a:xfrm>
              <a:custGeom>
                <a:avLst/>
                <a:gdLst>
                  <a:gd name="T0" fmla="*/ 2147483647 w 236"/>
                  <a:gd name="T1" fmla="*/ 0 h 166"/>
                  <a:gd name="T2" fmla="*/ 2147483647 w 236"/>
                  <a:gd name="T3" fmla="*/ 0 h 166"/>
                  <a:gd name="T4" fmla="*/ 2147483647 w 236"/>
                  <a:gd name="T5" fmla="*/ 0 h 166"/>
                  <a:gd name="T6" fmla="*/ 2147483647 w 236"/>
                  <a:gd name="T7" fmla="*/ 0 h 166"/>
                  <a:gd name="T8" fmla="*/ 2147483647 w 236"/>
                  <a:gd name="T9" fmla="*/ 2147483647 h 166"/>
                  <a:gd name="T10" fmla="*/ 2147483647 w 236"/>
                  <a:gd name="T11" fmla="*/ 2147483647 h 166"/>
                  <a:gd name="T12" fmla="*/ 2147483647 w 236"/>
                  <a:gd name="T13" fmla="*/ 2147483647 h 166"/>
                  <a:gd name="T14" fmla="*/ 2147483647 w 236"/>
                  <a:gd name="T15" fmla="*/ 2147483647 h 166"/>
                  <a:gd name="T16" fmla="*/ 2147483647 w 236"/>
                  <a:gd name="T17" fmla="*/ 2147483647 h 166"/>
                  <a:gd name="T18" fmla="*/ 2147483647 w 236"/>
                  <a:gd name="T19" fmla="*/ 2147483647 h 166"/>
                  <a:gd name="T20" fmla="*/ 2147483647 w 236"/>
                  <a:gd name="T21" fmla="*/ 2147483647 h 166"/>
                  <a:gd name="T22" fmla="*/ 2147483647 w 236"/>
                  <a:gd name="T23" fmla="*/ 2147483647 h 166"/>
                  <a:gd name="T24" fmla="*/ 2147483647 w 236"/>
                  <a:gd name="T25" fmla="*/ 2147483647 h 166"/>
                  <a:gd name="T26" fmla="*/ 0 w 236"/>
                  <a:gd name="T27" fmla="*/ 2147483647 h 166"/>
                  <a:gd name="T28" fmla="*/ 0 w 236"/>
                  <a:gd name="T29" fmla="*/ 2147483647 h 166"/>
                  <a:gd name="T30" fmla="*/ 2147483647 w 236"/>
                  <a:gd name="T31" fmla="*/ 0 h 166"/>
                  <a:gd name="T32" fmla="*/ 2147483647 w 236"/>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6" h="166">
                    <a:moveTo>
                      <a:pt x="1" y="0"/>
                    </a:moveTo>
                    <a:lnTo>
                      <a:pt x="1" y="0"/>
                    </a:lnTo>
                    <a:lnTo>
                      <a:pt x="236" y="0"/>
                    </a:lnTo>
                    <a:lnTo>
                      <a:pt x="219" y="140"/>
                    </a:lnTo>
                    <a:lnTo>
                      <a:pt x="218" y="145"/>
                    </a:lnTo>
                    <a:lnTo>
                      <a:pt x="215" y="151"/>
                    </a:lnTo>
                    <a:lnTo>
                      <a:pt x="212" y="155"/>
                    </a:lnTo>
                    <a:lnTo>
                      <a:pt x="208" y="157"/>
                    </a:lnTo>
                    <a:lnTo>
                      <a:pt x="197" y="163"/>
                    </a:lnTo>
                    <a:lnTo>
                      <a:pt x="188" y="166"/>
                    </a:lnTo>
                    <a:lnTo>
                      <a:pt x="0" y="145"/>
                    </a:lnTo>
                    <a:lnTo>
                      <a:pt x="1" y="0"/>
                    </a:lnTo>
                    <a:close/>
                  </a:path>
                </a:pathLst>
              </a:custGeom>
              <a:solidFill>
                <a:srgbClr val="A1A1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0" name="Freeform 43"/>
              <p:cNvSpPr>
                <a:spLocks/>
              </p:cNvSpPr>
              <p:nvPr/>
            </p:nvSpPr>
            <p:spPr bwMode="auto">
              <a:xfrm>
                <a:off x="3189288" y="5083175"/>
                <a:ext cx="368300" cy="263525"/>
              </a:xfrm>
              <a:custGeom>
                <a:avLst/>
                <a:gdLst>
                  <a:gd name="T0" fmla="*/ 2147483647 w 232"/>
                  <a:gd name="T1" fmla="*/ 0 h 166"/>
                  <a:gd name="T2" fmla="*/ 2147483647 w 232"/>
                  <a:gd name="T3" fmla="*/ 0 h 166"/>
                  <a:gd name="T4" fmla="*/ 2147483647 w 232"/>
                  <a:gd name="T5" fmla="*/ 0 h 166"/>
                  <a:gd name="T6" fmla="*/ 2147483647 w 232"/>
                  <a:gd name="T7" fmla="*/ 0 h 166"/>
                  <a:gd name="T8" fmla="*/ 2147483647 w 232"/>
                  <a:gd name="T9" fmla="*/ 2147483647 h 166"/>
                  <a:gd name="T10" fmla="*/ 2147483647 w 232"/>
                  <a:gd name="T11" fmla="*/ 2147483647 h 166"/>
                  <a:gd name="T12" fmla="*/ 2147483647 w 232"/>
                  <a:gd name="T13" fmla="*/ 2147483647 h 166"/>
                  <a:gd name="T14" fmla="*/ 2147483647 w 232"/>
                  <a:gd name="T15" fmla="*/ 2147483647 h 166"/>
                  <a:gd name="T16" fmla="*/ 2147483647 w 232"/>
                  <a:gd name="T17" fmla="*/ 2147483647 h 166"/>
                  <a:gd name="T18" fmla="*/ 2147483647 w 232"/>
                  <a:gd name="T19" fmla="*/ 2147483647 h 166"/>
                  <a:gd name="T20" fmla="*/ 2147483647 w 232"/>
                  <a:gd name="T21" fmla="*/ 2147483647 h 166"/>
                  <a:gd name="T22" fmla="*/ 2147483647 w 232"/>
                  <a:gd name="T23" fmla="*/ 2147483647 h 166"/>
                  <a:gd name="T24" fmla="*/ 2147483647 w 232"/>
                  <a:gd name="T25" fmla="*/ 2147483647 h 166"/>
                  <a:gd name="T26" fmla="*/ 0 w 232"/>
                  <a:gd name="T27" fmla="*/ 2147483647 h 166"/>
                  <a:gd name="T28" fmla="*/ 0 w 232"/>
                  <a:gd name="T29" fmla="*/ 2147483647 h 166"/>
                  <a:gd name="T30" fmla="*/ 2147483647 w 232"/>
                  <a:gd name="T31" fmla="*/ 0 h 166"/>
                  <a:gd name="T32" fmla="*/ 2147483647 w 232"/>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2" h="166">
                    <a:moveTo>
                      <a:pt x="1" y="0"/>
                    </a:moveTo>
                    <a:lnTo>
                      <a:pt x="1" y="0"/>
                    </a:lnTo>
                    <a:lnTo>
                      <a:pt x="232" y="0"/>
                    </a:lnTo>
                    <a:lnTo>
                      <a:pt x="215" y="140"/>
                    </a:lnTo>
                    <a:lnTo>
                      <a:pt x="214" y="145"/>
                    </a:lnTo>
                    <a:lnTo>
                      <a:pt x="211" y="151"/>
                    </a:lnTo>
                    <a:lnTo>
                      <a:pt x="208" y="155"/>
                    </a:lnTo>
                    <a:lnTo>
                      <a:pt x="204" y="157"/>
                    </a:lnTo>
                    <a:lnTo>
                      <a:pt x="195" y="163"/>
                    </a:lnTo>
                    <a:lnTo>
                      <a:pt x="184" y="166"/>
                    </a:lnTo>
                    <a:lnTo>
                      <a:pt x="0" y="144"/>
                    </a:lnTo>
                    <a:lnTo>
                      <a:pt x="1" y="0"/>
                    </a:lnTo>
                    <a:close/>
                  </a:path>
                </a:pathLst>
              </a:custGeom>
              <a:solidFill>
                <a:srgbClr val="A2A2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1" name="Freeform 44"/>
              <p:cNvSpPr>
                <a:spLocks/>
              </p:cNvSpPr>
              <p:nvPr/>
            </p:nvSpPr>
            <p:spPr bwMode="auto">
              <a:xfrm>
                <a:off x="3192463" y="5083175"/>
                <a:ext cx="365125" cy="263525"/>
              </a:xfrm>
              <a:custGeom>
                <a:avLst/>
                <a:gdLst>
                  <a:gd name="T0" fmla="*/ 2147483647 w 230"/>
                  <a:gd name="T1" fmla="*/ 0 h 166"/>
                  <a:gd name="T2" fmla="*/ 2147483647 w 230"/>
                  <a:gd name="T3" fmla="*/ 0 h 166"/>
                  <a:gd name="T4" fmla="*/ 2147483647 w 230"/>
                  <a:gd name="T5" fmla="*/ 0 h 166"/>
                  <a:gd name="T6" fmla="*/ 2147483647 w 230"/>
                  <a:gd name="T7" fmla="*/ 0 h 166"/>
                  <a:gd name="T8" fmla="*/ 2147483647 w 230"/>
                  <a:gd name="T9" fmla="*/ 2147483647 h 166"/>
                  <a:gd name="T10" fmla="*/ 2147483647 w 230"/>
                  <a:gd name="T11" fmla="*/ 2147483647 h 166"/>
                  <a:gd name="T12" fmla="*/ 2147483647 w 230"/>
                  <a:gd name="T13" fmla="*/ 2147483647 h 166"/>
                  <a:gd name="T14" fmla="*/ 2147483647 w 230"/>
                  <a:gd name="T15" fmla="*/ 2147483647 h 166"/>
                  <a:gd name="T16" fmla="*/ 2147483647 w 230"/>
                  <a:gd name="T17" fmla="*/ 2147483647 h 166"/>
                  <a:gd name="T18" fmla="*/ 2147483647 w 230"/>
                  <a:gd name="T19" fmla="*/ 2147483647 h 166"/>
                  <a:gd name="T20" fmla="*/ 2147483647 w 230"/>
                  <a:gd name="T21" fmla="*/ 2147483647 h 166"/>
                  <a:gd name="T22" fmla="*/ 2147483647 w 230"/>
                  <a:gd name="T23" fmla="*/ 2147483647 h 166"/>
                  <a:gd name="T24" fmla="*/ 2147483647 w 230"/>
                  <a:gd name="T25" fmla="*/ 2147483647 h 166"/>
                  <a:gd name="T26" fmla="*/ 0 w 230"/>
                  <a:gd name="T27" fmla="*/ 2147483647 h 166"/>
                  <a:gd name="T28" fmla="*/ 0 w 230"/>
                  <a:gd name="T29" fmla="*/ 2147483647 h 166"/>
                  <a:gd name="T30" fmla="*/ 2147483647 w 230"/>
                  <a:gd name="T31" fmla="*/ 0 h 166"/>
                  <a:gd name="T32" fmla="*/ 2147483647 w 230"/>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0" h="166">
                    <a:moveTo>
                      <a:pt x="3" y="0"/>
                    </a:moveTo>
                    <a:lnTo>
                      <a:pt x="3" y="0"/>
                    </a:lnTo>
                    <a:lnTo>
                      <a:pt x="230" y="0"/>
                    </a:lnTo>
                    <a:lnTo>
                      <a:pt x="213" y="140"/>
                    </a:lnTo>
                    <a:lnTo>
                      <a:pt x="212" y="145"/>
                    </a:lnTo>
                    <a:lnTo>
                      <a:pt x="209" y="149"/>
                    </a:lnTo>
                    <a:lnTo>
                      <a:pt x="206" y="153"/>
                    </a:lnTo>
                    <a:lnTo>
                      <a:pt x="202" y="157"/>
                    </a:lnTo>
                    <a:lnTo>
                      <a:pt x="193" y="163"/>
                    </a:lnTo>
                    <a:lnTo>
                      <a:pt x="183" y="166"/>
                    </a:lnTo>
                    <a:lnTo>
                      <a:pt x="0" y="143"/>
                    </a:lnTo>
                    <a:lnTo>
                      <a:pt x="3" y="0"/>
                    </a:lnTo>
                    <a:close/>
                  </a:path>
                </a:pathLst>
              </a:custGeom>
              <a:solidFill>
                <a:srgbClr val="A2A2A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2" name="Freeform 45"/>
              <p:cNvSpPr>
                <a:spLocks/>
              </p:cNvSpPr>
              <p:nvPr/>
            </p:nvSpPr>
            <p:spPr bwMode="auto">
              <a:xfrm>
                <a:off x="3198813" y="5083175"/>
                <a:ext cx="358775" cy="263525"/>
              </a:xfrm>
              <a:custGeom>
                <a:avLst/>
                <a:gdLst>
                  <a:gd name="T0" fmla="*/ 2147483647 w 226"/>
                  <a:gd name="T1" fmla="*/ 0 h 166"/>
                  <a:gd name="T2" fmla="*/ 2147483647 w 226"/>
                  <a:gd name="T3" fmla="*/ 0 h 166"/>
                  <a:gd name="T4" fmla="*/ 2147483647 w 226"/>
                  <a:gd name="T5" fmla="*/ 0 h 166"/>
                  <a:gd name="T6" fmla="*/ 2147483647 w 226"/>
                  <a:gd name="T7" fmla="*/ 0 h 166"/>
                  <a:gd name="T8" fmla="*/ 2147483647 w 226"/>
                  <a:gd name="T9" fmla="*/ 2147483647 h 166"/>
                  <a:gd name="T10" fmla="*/ 2147483647 w 226"/>
                  <a:gd name="T11" fmla="*/ 2147483647 h 166"/>
                  <a:gd name="T12" fmla="*/ 2147483647 w 226"/>
                  <a:gd name="T13" fmla="*/ 2147483647 h 166"/>
                  <a:gd name="T14" fmla="*/ 2147483647 w 226"/>
                  <a:gd name="T15" fmla="*/ 2147483647 h 166"/>
                  <a:gd name="T16" fmla="*/ 2147483647 w 226"/>
                  <a:gd name="T17" fmla="*/ 2147483647 h 166"/>
                  <a:gd name="T18" fmla="*/ 2147483647 w 226"/>
                  <a:gd name="T19" fmla="*/ 2147483647 h 166"/>
                  <a:gd name="T20" fmla="*/ 2147483647 w 226"/>
                  <a:gd name="T21" fmla="*/ 2147483647 h 166"/>
                  <a:gd name="T22" fmla="*/ 2147483647 w 226"/>
                  <a:gd name="T23" fmla="*/ 2147483647 h 166"/>
                  <a:gd name="T24" fmla="*/ 2147483647 w 226"/>
                  <a:gd name="T25" fmla="*/ 2147483647 h 166"/>
                  <a:gd name="T26" fmla="*/ 0 w 226"/>
                  <a:gd name="T27" fmla="*/ 2147483647 h 166"/>
                  <a:gd name="T28" fmla="*/ 0 w 226"/>
                  <a:gd name="T29" fmla="*/ 2147483647 h 166"/>
                  <a:gd name="T30" fmla="*/ 2147483647 w 226"/>
                  <a:gd name="T31" fmla="*/ 0 h 166"/>
                  <a:gd name="T32" fmla="*/ 2147483647 w 226"/>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26" h="166">
                    <a:moveTo>
                      <a:pt x="3" y="0"/>
                    </a:moveTo>
                    <a:lnTo>
                      <a:pt x="3" y="0"/>
                    </a:lnTo>
                    <a:lnTo>
                      <a:pt x="226" y="0"/>
                    </a:lnTo>
                    <a:lnTo>
                      <a:pt x="209" y="140"/>
                    </a:lnTo>
                    <a:lnTo>
                      <a:pt x="208" y="145"/>
                    </a:lnTo>
                    <a:lnTo>
                      <a:pt x="205" y="149"/>
                    </a:lnTo>
                    <a:lnTo>
                      <a:pt x="202" y="153"/>
                    </a:lnTo>
                    <a:lnTo>
                      <a:pt x="198" y="157"/>
                    </a:lnTo>
                    <a:lnTo>
                      <a:pt x="189" y="163"/>
                    </a:lnTo>
                    <a:lnTo>
                      <a:pt x="179" y="166"/>
                    </a:lnTo>
                    <a:lnTo>
                      <a:pt x="0" y="141"/>
                    </a:lnTo>
                    <a:lnTo>
                      <a:pt x="3" y="0"/>
                    </a:lnTo>
                    <a:close/>
                  </a:path>
                </a:pathLst>
              </a:custGeom>
              <a:solidFill>
                <a:srgbClr val="A3A3A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 name="Freeform 46"/>
              <p:cNvSpPr>
                <a:spLocks/>
              </p:cNvSpPr>
              <p:nvPr/>
            </p:nvSpPr>
            <p:spPr bwMode="auto">
              <a:xfrm>
                <a:off x="3205163" y="5083175"/>
                <a:ext cx="352425" cy="263525"/>
              </a:xfrm>
              <a:custGeom>
                <a:avLst/>
                <a:gdLst>
                  <a:gd name="T0" fmla="*/ 2147483647 w 222"/>
                  <a:gd name="T1" fmla="*/ 0 h 166"/>
                  <a:gd name="T2" fmla="*/ 2147483647 w 222"/>
                  <a:gd name="T3" fmla="*/ 0 h 166"/>
                  <a:gd name="T4" fmla="*/ 2147483647 w 222"/>
                  <a:gd name="T5" fmla="*/ 0 h 166"/>
                  <a:gd name="T6" fmla="*/ 2147483647 w 222"/>
                  <a:gd name="T7" fmla="*/ 0 h 166"/>
                  <a:gd name="T8" fmla="*/ 2147483647 w 222"/>
                  <a:gd name="T9" fmla="*/ 2147483647 h 166"/>
                  <a:gd name="T10" fmla="*/ 2147483647 w 222"/>
                  <a:gd name="T11" fmla="*/ 2147483647 h 166"/>
                  <a:gd name="T12" fmla="*/ 2147483647 w 222"/>
                  <a:gd name="T13" fmla="*/ 2147483647 h 166"/>
                  <a:gd name="T14" fmla="*/ 2147483647 w 222"/>
                  <a:gd name="T15" fmla="*/ 2147483647 h 166"/>
                  <a:gd name="T16" fmla="*/ 2147483647 w 222"/>
                  <a:gd name="T17" fmla="*/ 2147483647 h 166"/>
                  <a:gd name="T18" fmla="*/ 2147483647 w 222"/>
                  <a:gd name="T19" fmla="*/ 2147483647 h 166"/>
                  <a:gd name="T20" fmla="*/ 2147483647 w 222"/>
                  <a:gd name="T21" fmla="*/ 2147483647 h 166"/>
                  <a:gd name="T22" fmla="*/ 2147483647 w 222"/>
                  <a:gd name="T23" fmla="*/ 2147483647 h 166"/>
                  <a:gd name="T24" fmla="*/ 2147483647 w 222"/>
                  <a:gd name="T25" fmla="*/ 2147483647 h 166"/>
                  <a:gd name="T26" fmla="*/ 0 w 222"/>
                  <a:gd name="T27" fmla="*/ 2147483647 h 166"/>
                  <a:gd name="T28" fmla="*/ 0 w 222"/>
                  <a:gd name="T29" fmla="*/ 2147483647 h 166"/>
                  <a:gd name="T30" fmla="*/ 2147483647 w 222"/>
                  <a:gd name="T31" fmla="*/ 0 h 166"/>
                  <a:gd name="T32" fmla="*/ 2147483647 w 222"/>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22" h="166">
                    <a:moveTo>
                      <a:pt x="2" y="0"/>
                    </a:moveTo>
                    <a:lnTo>
                      <a:pt x="2" y="0"/>
                    </a:lnTo>
                    <a:lnTo>
                      <a:pt x="222" y="0"/>
                    </a:lnTo>
                    <a:lnTo>
                      <a:pt x="205" y="140"/>
                    </a:lnTo>
                    <a:lnTo>
                      <a:pt x="204" y="145"/>
                    </a:lnTo>
                    <a:lnTo>
                      <a:pt x="201" y="149"/>
                    </a:lnTo>
                    <a:lnTo>
                      <a:pt x="198" y="153"/>
                    </a:lnTo>
                    <a:lnTo>
                      <a:pt x="194" y="157"/>
                    </a:lnTo>
                    <a:lnTo>
                      <a:pt x="185" y="163"/>
                    </a:lnTo>
                    <a:lnTo>
                      <a:pt x="175" y="166"/>
                    </a:lnTo>
                    <a:lnTo>
                      <a:pt x="0" y="141"/>
                    </a:lnTo>
                    <a:lnTo>
                      <a:pt x="2" y="0"/>
                    </a:lnTo>
                    <a:close/>
                  </a:path>
                </a:pathLst>
              </a:custGeom>
              <a:solidFill>
                <a:srgbClr val="A4A4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 name="Freeform 47"/>
              <p:cNvSpPr>
                <a:spLocks/>
              </p:cNvSpPr>
              <p:nvPr/>
            </p:nvSpPr>
            <p:spPr bwMode="auto">
              <a:xfrm>
                <a:off x="3211513" y="5083175"/>
                <a:ext cx="346075" cy="263525"/>
              </a:xfrm>
              <a:custGeom>
                <a:avLst/>
                <a:gdLst>
                  <a:gd name="T0" fmla="*/ 2147483647 w 218"/>
                  <a:gd name="T1" fmla="*/ 0 h 166"/>
                  <a:gd name="T2" fmla="*/ 2147483647 w 218"/>
                  <a:gd name="T3" fmla="*/ 0 h 166"/>
                  <a:gd name="T4" fmla="*/ 2147483647 w 218"/>
                  <a:gd name="T5" fmla="*/ 0 h 166"/>
                  <a:gd name="T6" fmla="*/ 2147483647 w 218"/>
                  <a:gd name="T7" fmla="*/ 0 h 166"/>
                  <a:gd name="T8" fmla="*/ 2147483647 w 218"/>
                  <a:gd name="T9" fmla="*/ 2147483647 h 166"/>
                  <a:gd name="T10" fmla="*/ 2147483647 w 218"/>
                  <a:gd name="T11" fmla="*/ 2147483647 h 166"/>
                  <a:gd name="T12" fmla="*/ 2147483647 w 218"/>
                  <a:gd name="T13" fmla="*/ 2147483647 h 166"/>
                  <a:gd name="T14" fmla="*/ 2147483647 w 218"/>
                  <a:gd name="T15" fmla="*/ 2147483647 h 166"/>
                  <a:gd name="T16" fmla="*/ 2147483647 w 218"/>
                  <a:gd name="T17" fmla="*/ 2147483647 h 166"/>
                  <a:gd name="T18" fmla="*/ 2147483647 w 218"/>
                  <a:gd name="T19" fmla="*/ 2147483647 h 166"/>
                  <a:gd name="T20" fmla="*/ 2147483647 w 218"/>
                  <a:gd name="T21" fmla="*/ 2147483647 h 166"/>
                  <a:gd name="T22" fmla="*/ 2147483647 w 218"/>
                  <a:gd name="T23" fmla="*/ 2147483647 h 166"/>
                  <a:gd name="T24" fmla="*/ 2147483647 w 218"/>
                  <a:gd name="T25" fmla="*/ 2147483647 h 166"/>
                  <a:gd name="T26" fmla="*/ 0 w 218"/>
                  <a:gd name="T27" fmla="*/ 2147483647 h 166"/>
                  <a:gd name="T28" fmla="*/ 0 w 218"/>
                  <a:gd name="T29" fmla="*/ 2147483647 h 166"/>
                  <a:gd name="T30" fmla="*/ 2147483647 w 218"/>
                  <a:gd name="T31" fmla="*/ 0 h 166"/>
                  <a:gd name="T32" fmla="*/ 2147483647 w 218"/>
                  <a:gd name="T33" fmla="*/ 0 h 1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8" h="166">
                    <a:moveTo>
                      <a:pt x="2" y="0"/>
                    </a:moveTo>
                    <a:lnTo>
                      <a:pt x="2" y="0"/>
                    </a:lnTo>
                    <a:lnTo>
                      <a:pt x="218" y="0"/>
                    </a:lnTo>
                    <a:lnTo>
                      <a:pt x="201" y="140"/>
                    </a:lnTo>
                    <a:lnTo>
                      <a:pt x="200" y="145"/>
                    </a:lnTo>
                    <a:lnTo>
                      <a:pt x="197" y="149"/>
                    </a:lnTo>
                    <a:lnTo>
                      <a:pt x="194" y="153"/>
                    </a:lnTo>
                    <a:lnTo>
                      <a:pt x="190" y="157"/>
                    </a:lnTo>
                    <a:lnTo>
                      <a:pt x="181" y="163"/>
                    </a:lnTo>
                    <a:lnTo>
                      <a:pt x="171" y="166"/>
                    </a:lnTo>
                    <a:lnTo>
                      <a:pt x="0" y="140"/>
                    </a:lnTo>
                    <a:lnTo>
                      <a:pt x="2" y="0"/>
                    </a:lnTo>
                    <a:close/>
                  </a:path>
                </a:pathLst>
              </a:custGeom>
              <a:solidFill>
                <a:srgbClr val="A4A4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5" name="Freeform 48"/>
              <p:cNvSpPr>
                <a:spLocks/>
              </p:cNvSpPr>
              <p:nvPr/>
            </p:nvSpPr>
            <p:spPr bwMode="auto">
              <a:xfrm>
                <a:off x="3216276" y="5083175"/>
                <a:ext cx="341313" cy="260350"/>
              </a:xfrm>
              <a:custGeom>
                <a:avLst/>
                <a:gdLst>
                  <a:gd name="T0" fmla="*/ 2147483647 w 215"/>
                  <a:gd name="T1" fmla="*/ 0 h 164"/>
                  <a:gd name="T2" fmla="*/ 2147483647 w 215"/>
                  <a:gd name="T3" fmla="*/ 0 h 164"/>
                  <a:gd name="T4" fmla="*/ 2147483647 w 215"/>
                  <a:gd name="T5" fmla="*/ 0 h 164"/>
                  <a:gd name="T6" fmla="*/ 2147483647 w 215"/>
                  <a:gd name="T7" fmla="*/ 0 h 164"/>
                  <a:gd name="T8" fmla="*/ 2147483647 w 215"/>
                  <a:gd name="T9" fmla="*/ 2147483647 h 164"/>
                  <a:gd name="T10" fmla="*/ 2147483647 w 215"/>
                  <a:gd name="T11" fmla="*/ 2147483647 h 164"/>
                  <a:gd name="T12" fmla="*/ 2147483647 w 215"/>
                  <a:gd name="T13" fmla="*/ 2147483647 h 164"/>
                  <a:gd name="T14" fmla="*/ 2147483647 w 215"/>
                  <a:gd name="T15" fmla="*/ 2147483647 h 164"/>
                  <a:gd name="T16" fmla="*/ 2147483647 w 215"/>
                  <a:gd name="T17" fmla="*/ 2147483647 h 164"/>
                  <a:gd name="T18" fmla="*/ 2147483647 w 215"/>
                  <a:gd name="T19" fmla="*/ 2147483647 h 164"/>
                  <a:gd name="T20" fmla="*/ 2147483647 w 215"/>
                  <a:gd name="T21" fmla="*/ 2147483647 h 164"/>
                  <a:gd name="T22" fmla="*/ 2147483647 w 215"/>
                  <a:gd name="T23" fmla="*/ 2147483647 h 164"/>
                  <a:gd name="T24" fmla="*/ 2147483647 w 215"/>
                  <a:gd name="T25" fmla="*/ 2147483647 h 164"/>
                  <a:gd name="T26" fmla="*/ 0 w 215"/>
                  <a:gd name="T27" fmla="*/ 2147483647 h 164"/>
                  <a:gd name="T28" fmla="*/ 0 w 215"/>
                  <a:gd name="T29" fmla="*/ 2147483647 h 164"/>
                  <a:gd name="T30" fmla="*/ 2147483647 w 215"/>
                  <a:gd name="T31" fmla="*/ 0 h 164"/>
                  <a:gd name="T32" fmla="*/ 2147483647 w 215"/>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5" h="164">
                    <a:moveTo>
                      <a:pt x="3" y="0"/>
                    </a:moveTo>
                    <a:lnTo>
                      <a:pt x="3" y="0"/>
                    </a:lnTo>
                    <a:lnTo>
                      <a:pt x="215" y="0"/>
                    </a:lnTo>
                    <a:lnTo>
                      <a:pt x="198" y="140"/>
                    </a:lnTo>
                    <a:lnTo>
                      <a:pt x="197" y="145"/>
                    </a:lnTo>
                    <a:lnTo>
                      <a:pt x="195" y="149"/>
                    </a:lnTo>
                    <a:lnTo>
                      <a:pt x="191" y="153"/>
                    </a:lnTo>
                    <a:lnTo>
                      <a:pt x="187" y="157"/>
                    </a:lnTo>
                    <a:lnTo>
                      <a:pt x="178" y="163"/>
                    </a:lnTo>
                    <a:lnTo>
                      <a:pt x="169" y="164"/>
                    </a:lnTo>
                    <a:lnTo>
                      <a:pt x="0" y="138"/>
                    </a:lnTo>
                    <a:lnTo>
                      <a:pt x="3" y="0"/>
                    </a:lnTo>
                    <a:close/>
                  </a:path>
                </a:pathLst>
              </a:custGeom>
              <a:solidFill>
                <a:srgbClr val="A5A5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6" name="Freeform 49"/>
              <p:cNvSpPr>
                <a:spLocks/>
              </p:cNvSpPr>
              <p:nvPr/>
            </p:nvSpPr>
            <p:spPr bwMode="auto">
              <a:xfrm>
                <a:off x="3222626" y="5083175"/>
                <a:ext cx="334963" cy="260350"/>
              </a:xfrm>
              <a:custGeom>
                <a:avLst/>
                <a:gdLst>
                  <a:gd name="T0" fmla="*/ 2147483647 w 211"/>
                  <a:gd name="T1" fmla="*/ 0 h 164"/>
                  <a:gd name="T2" fmla="*/ 2147483647 w 211"/>
                  <a:gd name="T3" fmla="*/ 0 h 164"/>
                  <a:gd name="T4" fmla="*/ 2147483647 w 211"/>
                  <a:gd name="T5" fmla="*/ 0 h 164"/>
                  <a:gd name="T6" fmla="*/ 2147483647 w 211"/>
                  <a:gd name="T7" fmla="*/ 0 h 164"/>
                  <a:gd name="T8" fmla="*/ 2147483647 w 211"/>
                  <a:gd name="T9" fmla="*/ 2147483647 h 164"/>
                  <a:gd name="T10" fmla="*/ 2147483647 w 211"/>
                  <a:gd name="T11" fmla="*/ 2147483647 h 164"/>
                  <a:gd name="T12" fmla="*/ 2147483647 w 211"/>
                  <a:gd name="T13" fmla="*/ 2147483647 h 164"/>
                  <a:gd name="T14" fmla="*/ 2147483647 w 211"/>
                  <a:gd name="T15" fmla="*/ 2147483647 h 164"/>
                  <a:gd name="T16" fmla="*/ 2147483647 w 211"/>
                  <a:gd name="T17" fmla="*/ 2147483647 h 164"/>
                  <a:gd name="T18" fmla="*/ 2147483647 w 211"/>
                  <a:gd name="T19" fmla="*/ 2147483647 h 164"/>
                  <a:gd name="T20" fmla="*/ 2147483647 w 211"/>
                  <a:gd name="T21" fmla="*/ 2147483647 h 164"/>
                  <a:gd name="T22" fmla="*/ 2147483647 w 211"/>
                  <a:gd name="T23" fmla="*/ 2147483647 h 164"/>
                  <a:gd name="T24" fmla="*/ 2147483647 w 211"/>
                  <a:gd name="T25" fmla="*/ 2147483647 h 164"/>
                  <a:gd name="T26" fmla="*/ 0 w 211"/>
                  <a:gd name="T27" fmla="*/ 2147483647 h 164"/>
                  <a:gd name="T28" fmla="*/ 0 w 211"/>
                  <a:gd name="T29" fmla="*/ 2147483647 h 164"/>
                  <a:gd name="T30" fmla="*/ 2147483647 w 211"/>
                  <a:gd name="T31" fmla="*/ 0 h 164"/>
                  <a:gd name="T32" fmla="*/ 2147483647 w 211"/>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1" h="164">
                    <a:moveTo>
                      <a:pt x="3" y="0"/>
                    </a:moveTo>
                    <a:lnTo>
                      <a:pt x="3" y="0"/>
                    </a:lnTo>
                    <a:lnTo>
                      <a:pt x="211" y="0"/>
                    </a:lnTo>
                    <a:lnTo>
                      <a:pt x="194" y="140"/>
                    </a:lnTo>
                    <a:lnTo>
                      <a:pt x="193" y="145"/>
                    </a:lnTo>
                    <a:lnTo>
                      <a:pt x="191" y="149"/>
                    </a:lnTo>
                    <a:lnTo>
                      <a:pt x="187" y="153"/>
                    </a:lnTo>
                    <a:lnTo>
                      <a:pt x="183" y="157"/>
                    </a:lnTo>
                    <a:lnTo>
                      <a:pt x="175" y="161"/>
                    </a:lnTo>
                    <a:lnTo>
                      <a:pt x="165" y="164"/>
                    </a:lnTo>
                    <a:lnTo>
                      <a:pt x="0" y="137"/>
                    </a:lnTo>
                    <a:lnTo>
                      <a:pt x="3" y="0"/>
                    </a:lnTo>
                    <a:close/>
                  </a:path>
                </a:pathLst>
              </a:custGeom>
              <a:solidFill>
                <a:srgbClr val="A6A6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7" name="Freeform 50"/>
              <p:cNvSpPr>
                <a:spLocks/>
              </p:cNvSpPr>
              <p:nvPr/>
            </p:nvSpPr>
            <p:spPr bwMode="auto">
              <a:xfrm>
                <a:off x="3228976" y="5083175"/>
                <a:ext cx="328613" cy="260350"/>
              </a:xfrm>
              <a:custGeom>
                <a:avLst/>
                <a:gdLst>
                  <a:gd name="T0" fmla="*/ 2147483647 w 207"/>
                  <a:gd name="T1" fmla="*/ 0 h 164"/>
                  <a:gd name="T2" fmla="*/ 2147483647 w 207"/>
                  <a:gd name="T3" fmla="*/ 0 h 164"/>
                  <a:gd name="T4" fmla="*/ 2147483647 w 207"/>
                  <a:gd name="T5" fmla="*/ 0 h 164"/>
                  <a:gd name="T6" fmla="*/ 2147483647 w 207"/>
                  <a:gd name="T7" fmla="*/ 0 h 164"/>
                  <a:gd name="T8" fmla="*/ 2147483647 w 207"/>
                  <a:gd name="T9" fmla="*/ 2147483647 h 164"/>
                  <a:gd name="T10" fmla="*/ 2147483647 w 207"/>
                  <a:gd name="T11" fmla="*/ 2147483647 h 164"/>
                  <a:gd name="T12" fmla="*/ 2147483647 w 207"/>
                  <a:gd name="T13" fmla="*/ 2147483647 h 164"/>
                  <a:gd name="T14" fmla="*/ 2147483647 w 207"/>
                  <a:gd name="T15" fmla="*/ 2147483647 h 164"/>
                  <a:gd name="T16" fmla="*/ 2147483647 w 207"/>
                  <a:gd name="T17" fmla="*/ 2147483647 h 164"/>
                  <a:gd name="T18" fmla="*/ 2147483647 w 207"/>
                  <a:gd name="T19" fmla="*/ 2147483647 h 164"/>
                  <a:gd name="T20" fmla="*/ 2147483647 w 207"/>
                  <a:gd name="T21" fmla="*/ 2147483647 h 164"/>
                  <a:gd name="T22" fmla="*/ 2147483647 w 207"/>
                  <a:gd name="T23" fmla="*/ 2147483647 h 164"/>
                  <a:gd name="T24" fmla="*/ 2147483647 w 207"/>
                  <a:gd name="T25" fmla="*/ 2147483647 h 164"/>
                  <a:gd name="T26" fmla="*/ 0 w 207"/>
                  <a:gd name="T27" fmla="*/ 2147483647 h 164"/>
                  <a:gd name="T28" fmla="*/ 0 w 207"/>
                  <a:gd name="T29" fmla="*/ 2147483647 h 164"/>
                  <a:gd name="T30" fmla="*/ 2147483647 w 207"/>
                  <a:gd name="T31" fmla="*/ 0 h 164"/>
                  <a:gd name="T32" fmla="*/ 2147483647 w 207"/>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7" h="164">
                    <a:moveTo>
                      <a:pt x="3" y="0"/>
                    </a:moveTo>
                    <a:lnTo>
                      <a:pt x="3" y="0"/>
                    </a:lnTo>
                    <a:lnTo>
                      <a:pt x="207" y="0"/>
                    </a:lnTo>
                    <a:lnTo>
                      <a:pt x="190" y="140"/>
                    </a:lnTo>
                    <a:lnTo>
                      <a:pt x="189" y="145"/>
                    </a:lnTo>
                    <a:lnTo>
                      <a:pt x="187" y="149"/>
                    </a:lnTo>
                    <a:lnTo>
                      <a:pt x="183" y="153"/>
                    </a:lnTo>
                    <a:lnTo>
                      <a:pt x="179" y="156"/>
                    </a:lnTo>
                    <a:lnTo>
                      <a:pt x="171" y="161"/>
                    </a:lnTo>
                    <a:lnTo>
                      <a:pt x="161" y="164"/>
                    </a:lnTo>
                    <a:lnTo>
                      <a:pt x="0" y="136"/>
                    </a:lnTo>
                    <a:lnTo>
                      <a:pt x="3" y="0"/>
                    </a:lnTo>
                    <a:close/>
                  </a:path>
                </a:pathLst>
              </a:custGeom>
              <a:solidFill>
                <a:srgbClr val="A6A6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8" name="Freeform 51"/>
              <p:cNvSpPr>
                <a:spLocks/>
              </p:cNvSpPr>
              <p:nvPr/>
            </p:nvSpPr>
            <p:spPr bwMode="auto">
              <a:xfrm>
                <a:off x="3235326" y="5083175"/>
                <a:ext cx="322263" cy="260350"/>
              </a:xfrm>
              <a:custGeom>
                <a:avLst/>
                <a:gdLst>
                  <a:gd name="T0" fmla="*/ 2147483647 w 203"/>
                  <a:gd name="T1" fmla="*/ 0 h 164"/>
                  <a:gd name="T2" fmla="*/ 2147483647 w 203"/>
                  <a:gd name="T3" fmla="*/ 0 h 164"/>
                  <a:gd name="T4" fmla="*/ 2147483647 w 203"/>
                  <a:gd name="T5" fmla="*/ 0 h 164"/>
                  <a:gd name="T6" fmla="*/ 2147483647 w 203"/>
                  <a:gd name="T7" fmla="*/ 0 h 164"/>
                  <a:gd name="T8" fmla="*/ 2147483647 w 203"/>
                  <a:gd name="T9" fmla="*/ 2147483647 h 164"/>
                  <a:gd name="T10" fmla="*/ 2147483647 w 203"/>
                  <a:gd name="T11" fmla="*/ 2147483647 h 164"/>
                  <a:gd name="T12" fmla="*/ 2147483647 w 203"/>
                  <a:gd name="T13" fmla="*/ 2147483647 h 164"/>
                  <a:gd name="T14" fmla="*/ 2147483647 w 203"/>
                  <a:gd name="T15" fmla="*/ 2147483647 h 164"/>
                  <a:gd name="T16" fmla="*/ 2147483647 w 203"/>
                  <a:gd name="T17" fmla="*/ 2147483647 h 164"/>
                  <a:gd name="T18" fmla="*/ 2147483647 w 203"/>
                  <a:gd name="T19" fmla="*/ 2147483647 h 164"/>
                  <a:gd name="T20" fmla="*/ 2147483647 w 203"/>
                  <a:gd name="T21" fmla="*/ 2147483647 h 164"/>
                  <a:gd name="T22" fmla="*/ 2147483647 w 203"/>
                  <a:gd name="T23" fmla="*/ 2147483647 h 164"/>
                  <a:gd name="T24" fmla="*/ 2147483647 w 203"/>
                  <a:gd name="T25" fmla="*/ 2147483647 h 164"/>
                  <a:gd name="T26" fmla="*/ 0 w 203"/>
                  <a:gd name="T27" fmla="*/ 2147483647 h 164"/>
                  <a:gd name="T28" fmla="*/ 0 w 203"/>
                  <a:gd name="T29" fmla="*/ 2147483647 h 164"/>
                  <a:gd name="T30" fmla="*/ 2147483647 w 203"/>
                  <a:gd name="T31" fmla="*/ 0 h 164"/>
                  <a:gd name="T32" fmla="*/ 2147483647 w 203"/>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3" h="164">
                    <a:moveTo>
                      <a:pt x="3" y="0"/>
                    </a:moveTo>
                    <a:lnTo>
                      <a:pt x="3" y="0"/>
                    </a:lnTo>
                    <a:lnTo>
                      <a:pt x="203" y="0"/>
                    </a:lnTo>
                    <a:lnTo>
                      <a:pt x="186" y="140"/>
                    </a:lnTo>
                    <a:lnTo>
                      <a:pt x="185" y="145"/>
                    </a:lnTo>
                    <a:lnTo>
                      <a:pt x="183" y="149"/>
                    </a:lnTo>
                    <a:lnTo>
                      <a:pt x="179" y="153"/>
                    </a:lnTo>
                    <a:lnTo>
                      <a:pt x="176" y="156"/>
                    </a:lnTo>
                    <a:lnTo>
                      <a:pt x="167" y="161"/>
                    </a:lnTo>
                    <a:lnTo>
                      <a:pt x="157" y="164"/>
                    </a:lnTo>
                    <a:lnTo>
                      <a:pt x="0" y="134"/>
                    </a:lnTo>
                    <a:lnTo>
                      <a:pt x="3" y="0"/>
                    </a:lnTo>
                    <a:close/>
                  </a:path>
                </a:pathLst>
              </a:custGeom>
              <a:solidFill>
                <a:srgbClr val="A7A7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9" name="Freeform 52"/>
              <p:cNvSpPr>
                <a:spLocks/>
              </p:cNvSpPr>
              <p:nvPr/>
            </p:nvSpPr>
            <p:spPr bwMode="auto">
              <a:xfrm>
                <a:off x="3240088" y="5083175"/>
                <a:ext cx="317500" cy="260350"/>
              </a:xfrm>
              <a:custGeom>
                <a:avLst/>
                <a:gdLst>
                  <a:gd name="T0" fmla="*/ 2147483647 w 200"/>
                  <a:gd name="T1" fmla="*/ 0 h 164"/>
                  <a:gd name="T2" fmla="*/ 2147483647 w 200"/>
                  <a:gd name="T3" fmla="*/ 0 h 164"/>
                  <a:gd name="T4" fmla="*/ 2147483647 w 200"/>
                  <a:gd name="T5" fmla="*/ 0 h 164"/>
                  <a:gd name="T6" fmla="*/ 2147483647 w 200"/>
                  <a:gd name="T7" fmla="*/ 0 h 164"/>
                  <a:gd name="T8" fmla="*/ 2147483647 w 200"/>
                  <a:gd name="T9" fmla="*/ 2147483647 h 164"/>
                  <a:gd name="T10" fmla="*/ 2147483647 w 200"/>
                  <a:gd name="T11" fmla="*/ 2147483647 h 164"/>
                  <a:gd name="T12" fmla="*/ 2147483647 w 200"/>
                  <a:gd name="T13" fmla="*/ 2147483647 h 164"/>
                  <a:gd name="T14" fmla="*/ 2147483647 w 200"/>
                  <a:gd name="T15" fmla="*/ 2147483647 h 164"/>
                  <a:gd name="T16" fmla="*/ 2147483647 w 200"/>
                  <a:gd name="T17" fmla="*/ 2147483647 h 164"/>
                  <a:gd name="T18" fmla="*/ 2147483647 w 200"/>
                  <a:gd name="T19" fmla="*/ 2147483647 h 164"/>
                  <a:gd name="T20" fmla="*/ 2147483647 w 200"/>
                  <a:gd name="T21" fmla="*/ 2147483647 h 164"/>
                  <a:gd name="T22" fmla="*/ 2147483647 w 200"/>
                  <a:gd name="T23" fmla="*/ 2147483647 h 164"/>
                  <a:gd name="T24" fmla="*/ 2147483647 w 200"/>
                  <a:gd name="T25" fmla="*/ 2147483647 h 164"/>
                  <a:gd name="T26" fmla="*/ 0 w 200"/>
                  <a:gd name="T27" fmla="*/ 2147483647 h 164"/>
                  <a:gd name="T28" fmla="*/ 0 w 200"/>
                  <a:gd name="T29" fmla="*/ 2147483647 h 164"/>
                  <a:gd name="T30" fmla="*/ 2147483647 w 200"/>
                  <a:gd name="T31" fmla="*/ 0 h 164"/>
                  <a:gd name="T32" fmla="*/ 2147483647 w 200"/>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0" h="164">
                    <a:moveTo>
                      <a:pt x="3" y="0"/>
                    </a:moveTo>
                    <a:lnTo>
                      <a:pt x="3" y="0"/>
                    </a:lnTo>
                    <a:lnTo>
                      <a:pt x="200" y="0"/>
                    </a:lnTo>
                    <a:lnTo>
                      <a:pt x="183" y="140"/>
                    </a:lnTo>
                    <a:lnTo>
                      <a:pt x="182" y="145"/>
                    </a:lnTo>
                    <a:lnTo>
                      <a:pt x="180" y="149"/>
                    </a:lnTo>
                    <a:lnTo>
                      <a:pt x="176" y="153"/>
                    </a:lnTo>
                    <a:lnTo>
                      <a:pt x="173" y="156"/>
                    </a:lnTo>
                    <a:lnTo>
                      <a:pt x="164" y="161"/>
                    </a:lnTo>
                    <a:lnTo>
                      <a:pt x="156" y="164"/>
                    </a:lnTo>
                    <a:lnTo>
                      <a:pt x="0" y="134"/>
                    </a:lnTo>
                    <a:lnTo>
                      <a:pt x="3" y="0"/>
                    </a:lnTo>
                    <a:close/>
                  </a:path>
                </a:pathLst>
              </a:custGeom>
              <a:solidFill>
                <a:srgbClr val="A7A7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0" name="Freeform 53"/>
              <p:cNvSpPr>
                <a:spLocks/>
              </p:cNvSpPr>
              <p:nvPr/>
            </p:nvSpPr>
            <p:spPr bwMode="auto">
              <a:xfrm>
                <a:off x="3246438" y="5083175"/>
                <a:ext cx="311150" cy="260350"/>
              </a:xfrm>
              <a:custGeom>
                <a:avLst/>
                <a:gdLst>
                  <a:gd name="T0" fmla="*/ 2147483647 w 196"/>
                  <a:gd name="T1" fmla="*/ 0 h 164"/>
                  <a:gd name="T2" fmla="*/ 2147483647 w 196"/>
                  <a:gd name="T3" fmla="*/ 0 h 164"/>
                  <a:gd name="T4" fmla="*/ 2147483647 w 196"/>
                  <a:gd name="T5" fmla="*/ 0 h 164"/>
                  <a:gd name="T6" fmla="*/ 2147483647 w 196"/>
                  <a:gd name="T7" fmla="*/ 0 h 164"/>
                  <a:gd name="T8" fmla="*/ 2147483647 w 196"/>
                  <a:gd name="T9" fmla="*/ 2147483647 h 164"/>
                  <a:gd name="T10" fmla="*/ 2147483647 w 196"/>
                  <a:gd name="T11" fmla="*/ 2147483647 h 164"/>
                  <a:gd name="T12" fmla="*/ 2147483647 w 196"/>
                  <a:gd name="T13" fmla="*/ 2147483647 h 164"/>
                  <a:gd name="T14" fmla="*/ 2147483647 w 196"/>
                  <a:gd name="T15" fmla="*/ 2147483647 h 164"/>
                  <a:gd name="T16" fmla="*/ 2147483647 w 196"/>
                  <a:gd name="T17" fmla="*/ 2147483647 h 164"/>
                  <a:gd name="T18" fmla="*/ 2147483647 w 196"/>
                  <a:gd name="T19" fmla="*/ 2147483647 h 164"/>
                  <a:gd name="T20" fmla="*/ 2147483647 w 196"/>
                  <a:gd name="T21" fmla="*/ 2147483647 h 164"/>
                  <a:gd name="T22" fmla="*/ 2147483647 w 196"/>
                  <a:gd name="T23" fmla="*/ 2147483647 h 164"/>
                  <a:gd name="T24" fmla="*/ 2147483647 w 196"/>
                  <a:gd name="T25" fmla="*/ 2147483647 h 164"/>
                  <a:gd name="T26" fmla="*/ 0 w 196"/>
                  <a:gd name="T27" fmla="*/ 2147483647 h 164"/>
                  <a:gd name="T28" fmla="*/ 0 w 196"/>
                  <a:gd name="T29" fmla="*/ 2147483647 h 164"/>
                  <a:gd name="T30" fmla="*/ 2147483647 w 196"/>
                  <a:gd name="T31" fmla="*/ 0 h 164"/>
                  <a:gd name="T32" fmla="*/ 2147483647 w 196"/>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6" h="164">
                    <a:moveTo>
                      <a:pt x="3" y="0"/>
                    </a:moveTo>
                    <a:lnTo>
                      <a:pt x="3" y="0"/>
                    </a:lnTo>
                    <a:lnTo>
                      <a:pt x="196" y="0"/>
                    </a:lnTo>
                    <a:lnTo>
                      <a:pt x="179" y="140"/>
                    </a:lnTo>
                    <a:lnTo>
                      <a:pt x="178" y="145"/>
                    </a:lnTo>
                    <a:lnTo>
                      <a:pt x="176" y="149"/>
                    </a:lnTo>
                    <a:lnTo>
                      <a:pt x="172" y="153"/>
                    </a:lnTo>
                    <a:lnTo>
                      <a:pt x="169" y="156"/>
                    </a:lnTo>
                    <a:lnTo>
                      <a:pt x="160" y="161"/>
                    </a:lnTo>
                    <a:lnTo>
                      <a:pt x="152" y="164"/>
                    </a:lnTo>
                    <a:lnTo>
                      <a:pt x="0" y="133"/>
                    </a:lnTo>
                    <a:lnTo>
                      <a:pt x="3" y="0"/>
                    </a:lnTo>
                    <a:close/>
                  </a:path>
                </a:pathLst>
              </a:custGeom>
              <a:solidFill>
                <a:srgbClr val="A8A8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1" name="Freeform 54"/>
              <p:cNvSpPr>
                <a:spLocks/>
              </p:cNvSpPr>
              <p:nvPr/>
            </p:nvSpPr>
            <p:spPr bwMode="auto">
              <a:xfrm>
                <a:off x="3252788" y="5083175"/>
                <a:ext cx="304800" cy="260350"/>
              </a:xfrm>
              <a:custGeom>
                <a:avLst/>
                <a:gdLst>
                  <a:gd name="T0" fmla="*/ 2147483647 w 192"/>
                  <a:gd name="T1" fmla="*/ 0 h 164"/>
                  <a:gd name="T2" fmla="*/ 2147483647 w 192"/>
                  <a:gd name="T3" fmla="*/ 0 h 164"/>
                  <a:gd name="T4" fmla="*/ 2147483647 w 192"/>
                  <a:gd name="T5" fmla="*/ 0 h 164"/>
                  <a:gd name="T6" fmla="*/ 2147483647 w 192"/>
                  <a:gd name="T7" fmla="*/ 0 h 164"/>
                  <a:gd name="T8" fmla="*/ 2147483647 w 192"/>
                  <a:gd name="T9" fmla="*/ 2147483647 h 164"/>
                  <a:gd name="T10" fmla="*/ 2147483647 w 192"/>
                  <a:gd name="T11" fmla="*/ 2147483647 h 164"/>
                  <a:gd name="T12" fmla="*/ 2147483647 w 192"/>
                  <a:gd name="T13" fmla="*/ 2147483647 h 164"/>
                  <a:gd name="T14" fmla="*/ 2147483647 w 192"/>
                  <a:gd name="T15" fmla="*/ 2147483647 h 164"/>
                  <a:gd name="T16" fmla="*/ 2147483647 w 192"/>
                  <a:gd name="T17" fmla="*/ 2147483647 h 164"/>
                  <a:gd name="T18" fmla="*/ 2147483647 w 192"/>
                  <a:gd name="T19" fmla="*/ 2147483647 h 164"/>
                  <a:gd name="T20" fmla="*/ 2147483647 w 192"/>
                  <a:gd name="T21" fmla="*/ 2147483647 h 164"/>
                  <a:gd name="T22" fmla="*/ 2147483647 w 192"/>
                  <a:gd name="T23" fmla="*/ 2147483647 h 164"/>
                  <a:gd name="T24" fmla="*/ 2147483647 w 192"/>
                  <a:gd name="T25" fmla="*/ 2147483647 h 164"/>
                  <a:gd name="T26" fmla="*/ 0 w 192"/>
                  <a:gd name="T27" fmla="*/ 2147483647 h 164"/>
                  <a:gd name="T28" fmla="*/ 0 w 192"/>
                  <a:gd name="T29" fmla="*/ 2147483647 h 164"/>
                  <a:gd name="T30" fmla="*/ 2147483647 w 192"/>
                  <a:gd name="T31" fmla="*/ 0 h 164"/>
                  <a:gd name="T32" fmla="*/ 2147483647 w 192"/>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2" h="164">
                    <a:moveTo>
                      <a:pt x="3" y="0"/>
                    </a:moveTo>
                    <a:lnTo>
                      <a:pt x="3" y="0"/>
                    </a:lnTo>
                    <a:lnTo>
                      <a:pt x="192" y="0"/>
                    </a:lnTo>
                    <a:lnTo>
                      <a:pt x="175" y="140"/>
                    </a:lnTo>
                    <a:lnTo>
                      <a:pt x="174" y="145"/>
                    </a:lnTo>
                    <a:lnTo>
                      <a:pt x="172" y="149"/>
                    </a:lnTo>
                    <a:lnTo>
                      <a:pt x="169" y="153"/>
                    </a:lnTo>
                    <a:lnTo>
                      <a:pt x="165" y="156"/>
                    </a:lnTo>
                    <a:lnTo>
                      <a:pt x="157" y="161"/>
                    </a:lnTo>
                    <a:lnTo>
                      <a:pt x="148" y="164"/>
                    </a:lnTo>
                    <a:lnTo>
                      <a:pt x="0" y="132"/>
                    </a:lnTo>
                    <a:lnTo>
                      <a:pt x="3" y="0"/>
                    </a:lnTo>
                    <a:close/>
                  </a:path>
                </a:pathLst>
              </a:custGeom>
              <a:solidFill>
                <a:srgbClr val="A9A9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2" name="Freeform 55"/>
              <p:cNvSpPr>
                <a:spLocks/>
              </p:cNvSpPr>
              <p:nvPr/>
            </p:nvSpPr>
            <p:spPr bwMode="auto">
              <a:xfrm>
                <a:off x="3259138" y="5083175"/>
                <a:ext cx="298450" cy="260350"/>
              </a:xfrm>
              <a:custGeom>
                <a:avLst/>
                <a:gdLst>
                  <a:gd name="T0" fmla="*/ 2147483647 w 188"/>
                  <a:gd name="T1" fmla="*/ 0 h 164"/>
                  <a:gd name="T2" fmla="*/ 2147483647 w 188"/>
                  <a:gd name="T3" fmla="*/ 0 h 164"/>
                  <a:gd name="T4" fmla="*/ 2147483647 w 188"/>
                  <a:gd name="T5" fmla="*/ 0 h 164"/>
                  <a:gd name="T6" fmla="*/ 2147483647 w 188"/>
                  <a:gd name="T7" fmla="*/ 0 h 164"/>
                  <a:gd name="T8" fmla="*/ 2147483647 w 188"/>
                  <a:gd name="T9" fmla="*/ 2147483647 h 164"/>
                  <a:gd name="T10" fmla="*/ 2147483647 w 188"/>
                  <a:gd name="T11" fmla="*/ 2147483647 h 164"/>
                  <a:gd name="T12" fmla="*/ 2147483647 w 188"/>
                  <a:gd name="T13" fmla="*/ 2147483647 h 164"/>
                  <a:gd name="T14" fmla="*/ 2147483647 w 188"/>
                  <a:gd name="T15" fmla="*/ 2147483647 h 164"/>
                  <a:gd name="T16" fmla="*/ 2147483647 w 188"/>
                  <a:gd name="T17" fmla="*/ 2147483647 h 164"/>
                  <a:gd name="T18" fmla="*/ 2147483647 w 188"/>
                  <a:gd name="T19" fmla="*/ 2147483647 h 164"/>
                  <a:gd name="T20" fmla="*/ 2147483647 w 188"/>
                  <a:gd name="T21" fmla="*/ 2147483647 h 164"/>
                  <a:gd name="T22" fmla="*/ 2147483647 w 188"/>
                  <a:gd name="T23" fmla="*/ 2147483647 h 164"/>
                  <a:gd name="T24" fmla="*/ 2147483647 w 188"/>
                  <a:gd name="T25" fmla="*/ 2147483647 h 164"/>
                  <a:gd name="T26" fmla="*/ 0 w 188"/>
                  <a:gd name="T27" fmla="*/ 2147483647 h 164"/>
                  <a:gd name="T28" fmla="*/ 0 w 188"/>
                  <a:gd name="T29" fmla="*/ 2147483647 h 164"/>
                  <a:gd name="T30" fmla="*/ 2147483647 w 188"/>
                  <a:gd name="T31" fmla="*/ 0 h 164"/>
                  <a:gd name="T32" fmla="*/ 2147483647 w 188"/>
                  <a:gd name="T33" fmla="*/ 0 h 1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88" h="164">
                    <a:moveTo>
                      <a:pt x="3" y="0"/>
                    </a:moveTo>
                    <a:lnTo>
                      <a:pt x="3" y="0"/>
                    </a:lnTo>
                    <a:lnTo>
                      <a:pt x="188" y="0"/>
                    </a:lnTo>
                    <a:lnTo>
                      <a:pt x="171" y="140"/>
                    </a:lnTo>
                    <a:lnTo>
                      <a:pt x="170" y="145"/>
                    </a:lnTo>
                    <a:lnTo>
                      <a:pt x="168" y="149"/>
                    </a:lnTo>
                    <a:lnTo>
                      <a:pt x="165" y="153"/>
                    </a:lnTo>
                    <a:lnTo>
                      <a:pt x="161" y="156"/>
                    </a:lnTo>
                    <a:lnTo>
                      <a:pt x="153" y="161"/>
                    </a:lnTo>
                    <a:lnTo>
                      <a:pt x="144" y="164"/>
                    </a:lnTo>
                    <a:lnTo>
                      <a:pt x="0" y="130"/>
                    </a:lnTo>
                    <a:lnTo>
                      <a:pt x="3" y="0"/>
                    </a:lnTo>
                    <a:close/>
                  </a:path>
                </a:pathLst>
              </a:custGeom>
              <a:solidFill>
                <a:srgbClr val="A9A9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3" name="Freeform 56"/>
              <p:cNvSpPr>
                <a:spLocks/>
              </p:cNvSpPr>
              <p:nvPr/>
            </p:nvSpPr>
            <p:spPr bwMode="auto">
              <a:xfrm>
                <a:off x="3265488" y="5083175"/>
                <a:ext cx="292100" cy="260350"/>
              </a:xfrm>
              <a:custGeom>
                <a:avLst/>
                <a:gdLst>
                  <a:gd name="T0" fmla="*/ 2147483647 w 184"/>
                  <a:gd name="T1" fmla="*/ 0 h 164"/>
                  <a:gd name="T2" fmla="*/ 2147483647 w 184"/>
                  <a:gd name="T3" fmla="*/ 0 h 164"/>
                  <a:gd name="T4" fmla="*/ 2147483647 w 184"/>
                  <a:gd name="T5" fmla="*/ 0 h 164"/>
                  <a:gd name="T6" fmla="*/ 2147483647 w 184"/>
                  <a:gd name="T7" fmla="*/ 0 h 164"/>
                  <a:gd name="T8" fmla="*/ 2147483647 w 184"/>
                  <a:gd name="T9" fmla="*/ 2147483647 h 164"/>
                  <a:gd name="T10" fmla="*/ 2147483647 w 184"/>
                  <a:gd name="T11" fmla="*/ 2147483647 h 164"/>
                  <a:gd name="T12" fmla="*/ 2147483647 w 184"/>
                  <a:gd name="T13" fmla="*/ 2147483647 h 164"/>
                  <a:gd name="T14" fmla="*/ 2147483647 w 184"/>
                  <a:gd name="T15" fmla="*/ 2147483647 h 164"/>
                  <a:gd name="T16" fmla="*/ 2147483647 w 184"/>
                  <a:gd name="T17" fmla="*/ 2147483647 h 164"/>
                  <a:gd name="T18" fmla="*/ 2147483647 w 184"/>
                  <a:gd name="T19" fmla="*/ 2147483647 h 164"/>
                  <a:gd name="T20" fmla="*/ 2147483647 w 184"/>
                  <a:gd name="T21" fmla="*/ 2147483647 h 164"/>
                  <a:gd name="T22" fmla="*/ 2147483647 w 184"/>
                  <a:gd name="T23" fmla="*/ 2147483647 h 164"/>
                  <a:gd name="T24" fmla="*/ 0 w 184"/>
                  <a:gd name="T25" fmla="*/ 2147483647 h 164"/>
                  <a:gd name="T26" fmla="*/ 0 w 184"/>
                  <a:gd name="T27" fmla="*/ 2147483647 h 164"/>
                  <a:gd name="T28" fmla="*/ 2147483647 w 184"/>
                  <a:gd name="T29" fmla="*/ 0 h 164"/>
                  <a:gd name="T30" fmla="*/ 2147483647 w 184"/>
                  <a:gd name="T31" fmla="*/ 0 h 1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4" h="164">
                    <a:moveTo>
                      <a:pt x="3" y="0"/>
                    </a:moveTo>
                    <a:lnTo>
                      <a:pt x="3" y="0"/>
                    </a:lnTo>
                    <a:lnTo>
                      <a:pt x="184" y="0"/>
                    </a:lnTo>
                    <a:lnTo>
                      <a:pt x="167" y="140"/>
                    </a:lnTo>
                    <a:lnTo>
                      <a:pt x="166" y="145"/>
                    </a:lnTo>
                    <a:lnTo>
                      <a:pt x="164" y="149"/>
                    </a:lnTo>
                    <a:lnTo>
                      <a:pt x="157" y="156"/>
                    </a:lnTo>
                    <a:lnTo>
                      <a:pt x="149" y="161"/>
                    </a:lnTo>
                    <a:lnTo>
                      <a:pt x="141" y="164"/>
                    </a:lnTo>
                    <a:lnTo>
                      <a:pt x="0" y="129"/>
                    </a:lnTo>
                    <a:lnTo>
                      <a:pt x="3" y="0"/>
                    </a:lnTo>
                    <a:close/>
                  </a:path>
                </a:pathLst>
              </a:custGeom>
              <a:solidFill>
                <a:srgbClr val="AAAA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 name="Freeform 57"/>
              <p:cNvSpPr>
                <a:spLocks/>
              </p:cNvSpPr>
              <p:nvPr/>
            </p:nvSpPr>
            <p:spPr bwMode="auto">
              <a:xfrm>
                <a:off x="3270251" y="5083175"/>
                <a:ext cx="287338" cy="260350"/>
              </a:xfrm>
              <a:custGeom>
                <a:avLst/>
                <a:gdLst>
                  <a:gd name="T0" fmla="*/ 2147483647 w 181"/>
                  <a:gd name="T1" fmla="*/ 0 h 164"/>
                  <a:gd name="T2" fmla="*/ 2147483647 w 181"/>
                  <a:gd name="T3" fmla="*/ 0 h 164"/>
                  <a:gd name="T4" fmla="*/ 2147483647 w 181"/>
                  <a:gd name="T5" fmla="*/ 0 h 164"/>
                  <a:gd name="T6" fmla="*/ 2147483647 w 181"/>
                  <a:gd name="T7" fmla="*/ 0 h 164"/>
                  <a:gd name="T8" fmla="*/ 2147483647 w 181"/>
                  <a:gd name="T9" fmla="*/ 2147483647 h 164"/>
                  <a:gd name="T10" fmla="*/ 2147483647 w 181"/>
                  <a:gd name="T11" fmla="*/ 2147483647 h 164"/>
                  <a:gd name="T12" fmla="*/ 2147483647 w 181"/>
                  <a:gd name="T13" fmla="*/ 2147483647 h 164"/>
                  <a:gd name="T14" fmla="*/ 2147483647 w 181"/>
                  <a:gd name="T15" fmla="*/ 2147483647 h 164"/>
                  <a:gd name="T16" fmla="*/ 2147483647 w 181"/>
                  <a:gd name="T17" fmla="*/ 2147483647 h 164"/>
                  <a:gd name="T18" fmla="*/ 2147483647 w 181"/>
                  <a:gd name="T19" fmla="*/ 2147483647 h 164"/>
                  <a:gd name="T20" fmla="*/ 2147483647 w 181"/>
                  <a:gd name="T21" fmla="*/ 2147483647 h 164"/>
                  <a:gd name="T22" fmla="*/ 2147483647 w 181"/>
                  <a:gd name="T23" fmla="*/ 2147483647 h 164"/>
                  <a:gd name="T24" fmla="*/ 0 w 181"/>
                  <a:gd name="T25" fmla="*/ 2147483647 h 164"/>
                  <a:gd name="T26" fmla="*/ 0 w 181"/>
                  <a:gd name="T27" fmla="*/ 2147483647 h 164"/>
                  <a:gd name="T28" fmla="*/ 2147483647 w 181"/>
                  <a:gd name="T29" fmla="*/ 0 h 164"/>
                  <a:gd name="T30" fmla="*/ 2147483647 w 181"/>
                  <a:gd name="T31" fmla="*/ 0 h 1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1" h="164">
                    <a:moveTo>
                      <a:pt x="4" y="0"/>
                    </a:moveTo>
                    <a:lnTo>
                      <a:pt x="4" y="0"/>
                    </a:lnTo>
                    <a:lnTo>
                      <a:pt x="181" y="0"/>
                    </a:lnTo>
                    <a:lnTo>
                      <a:pt x="164" y="140"/>
                    </a:lnTo>
                    <a:lnTo>
                      <a:pt x="163" y="145"/>
                    </a:lnTo>
                    <a:lnTo>
                      <a:pt x="161" y="149"/>
                    </a:lnTo>
                    <a:lnTo>
                      <a:pt x="154" y="156"/>
                    </a:lnTo>
                    <a:lnTo>
                      <a:pt x="146" y="160"/>
                    </a:lnTo>
                    <a:lnTo>
                      <a:pt x="138" y="164"/>
                    </a:lnTo>
                    <a:lnTo>
                      <a:pt x="0" y="128"/>
                    </a:lnTo>
                    <a:lnTo>
                      <a:pt x="4" y="0"/>
                    </a:lnTo>
                    <a:close/>
                  </a:path>
                </a:pathLst>
              </a:custGeom>
              <a:solidFill>
                <a:srgbClr val="AAAA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5" name="Freeform 58"/>
              <p:cNvSpPr>
                <a:spLocks/>
              </p:cNvSpPr>
              <p:nvPr/>
            </p:nvSpPr>
            <p:spPr bwMode="auto">
              <a:xfrm>
                <a:off x="3276601" y="5083175"/>
                <a:ext cx="280988" cy="258763"/>
              </a:xfrm>
              <a:custGeom>
                <a:avLst/>
                <a:gdLst>
                  <a:gd name="T0" fmla="*/ 2147483647 w 177"/>
                  <a:gd name="T1" fmla="*/ 0 h 163"/>
                  <a:gd name="T2" fmla="*/ 2147483647 w 177"/>
                  <a:gd name="T3" fmla="*/ 0 h 163"/>
                  <a:gd name="T4" fmla="*/ 2147483647 w 177"/>
                  <a:gd name="T5" fmla="*/ 0 h 163"/>
                  <a:gd name="T6" fmla="*/ 2147483647 w 177"/>
                  <a:gd name="T7" fmla="*/ 0 h 163"/>
                  <a:gd name="T8" fmla="*/ 2147483647 w 177"/>
                  <a:gd name="T9" fmla="*/ 2147483647 h 163"/>
                  <a:gd name="T10" fmla="*/ 2147483647 w 177"/>
                  <a:gd name="T11" fmla="*/ 2147483647 h 163"/>
                  <a:gd name="T12" fmla="*/ 2147483647 w 177"/>
                  <a:gd name="T13" fmla="*/ 2147483647 h 163"/>
                  <a:gd name="T14" fmla="*/ 2147483647 w 177"/>
                  <a:gd name="T15" fmla="*/ 2147483647 h 163"/>
                  <a:gd name="T16" fmla="*/ 2147483647 w 177"/>
                  <a:gd name="T17" fmla="*/ 2147483647 h 163"/>
                  <a:gd name="T18" fmla="*/ 2147483647 w 177"/>
                  <a:gd name="T19" fmla="*/ 2147483647 h 163"/>
                  <a:gd name="T20" fmla="*/ 2147483647 w 177"/>
                  <a:gd name="T21" fmla="*/ 2147483647 h 163"/>
                  <a:gd name="T22" fmla="*/ 2147483647 w 177"/>
                  <a:gd name="T23" fmla="*/ 2147483647 h 163"/>
                  <a:gd name="T24" fmla="*/ 0 w 177"/>
                  <a:gd name="T25" fmla="*/ 2147483647 h 163"/>
                  <a:gd name="T26" fmla="*/ 0 w 177"/>
                  <a:gd name="T27" fmla="*/ 2147483647 h 163"/>
                  <a:gd name="T28" fmla="*/ 2147483647 w 177"/>
                  <a:gd name="T29" fmla="*/ 0 h 163"/>
                  <a:gd name="T30" fmla="*/ 2147483647 w 177"/>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7" h="163">
                    <a:moveTo>
                      <a:pt x="4" y="0"/>
                    </a:moveTo>
                    <a:lnTo>
                      <a:pt x="4" y="0"/>
                    </a:lnTo>
                    <a:lnTo>
                      <a:pt x="177" y="0"/>
                    </a:lnTo>
                    <a:lnTo>
                      <a:pt x="160" y="140"/>
                    </a:lnTo>
                    <a:lnTo>
                      <a:pt x="159" y="145"/>
                    </a:lnTo>
                    <a:lnTo>
                      <a:pt x="157" y="149"/>
                    </a:lnTo>
                    <a:lnTo>
                      <a:pt x="150" y="156"/>
                    </a:lnTo>
                    <a:lnTo>
                      <a:pt x="142" y="160"/>
                    </a:lnTo>
                    <a:lnTo>
                      <a:pt x="134" y="163"/>
                    </a:lnTo>
                    <a:lnTo>
                      <a:pt x="0" y="128"/>
                    </a:lnTo>
                    <a:lnTo>
                      <a:pt x="4" y="0"/>
                    </a:lnTo>
                    <a:close/>
                  </a:path>
                </a:pathLst>
              </a:custGeom>
              <a:solidFill>
                <a:srgbClr val="ABAB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6" name="Freeform 59"/>
              <p:cNvSpPr>
                <a:spLocks/>
              </p:cNvSpPr>
              <p:nvPr/>
            </p:nvSpPr>
            <p:spPr bwMode="auto">
              <a:xfrm>
                <a:off x="3282951" y="5083175"/>
                <a:ext cx="274638" cy="258763"/>
              </a:xfrm>
              <a:custGeom>
                <a:avLst/>
                <a:gdLst>
                  <a:gd name="T0" fmla="*/ 2147483647 w 173"/>
                  <a:gd name="T1" fmla="*/ 0 h 163"/>
                  <a:gd name="T2" fmla="*/ 2147483647 w 173"/>
                  <a:gd name="T3" fmla="*/ 0 h 163"/>
                  <a:gd name="T4" fmla="*/ 2147483647 w 173"/>
                  <a:gd name="T5" fmla="*/ 0 h 163"/>
                  <a:gd name="T6" fmla="*/ 2147483647 w 173"/>
                  <a:gd name="T7" fmla="*/ 0 h 163"/>
                  <a:gd name="T8" fmla="*/ 2147483647 w 173"/>
                  <a:gd name="T9" fmla="*/ 2147483647 h 163"/>
                  <a:gd name="T10" fmla="*/ 2147483647 w 173"/>
                  <a:gd name="T11" fmla="*/ 2147483647 h 163"/>
                  <a:gd name="T12" fmla="*/ 2147483647 w 173"/>
                  <a:gd name="T13" fmla="*/ 2147483647 h 163"/>
                  <a:gd name="T14" fmla="*/ 2147483647 w 173"/>
                  <a:gd name="T15" fmla="*/ 2147483647 h 163"/>
                  <a:gd name="T16" fmla="*/ 2147483647 w 173"/>
                  <a:gd name="T17" fmla="*/ 2147483647 h 163"/>
                  <a:gd name="T18" fmla="*/ 2147483647 w 173"/>
                  <a:gd name="T19" fmla="*/ 2147483647 h 163"/>
                  <a:gd name="T20" fmla="*/ 2147483647 w 173"/>
                  <a:gd name="T21" fmla="*/ 2147483647 h 163"/>
                  <a:gd name="T22" fmla="*/ 2147483647 w 173"/>
                  <a:gd name="T23" fmla="*/ 2147483647 h 163"/>
                  <a:gd name="T24" fmla="*/ 0 w 173"/>
                  <a:gd name="T25" fmla="*/ 2147483647 h 163"/>
                  <a:gd name="T26" fmla="*/ 0 w 173"/>
                  <a:gd name="T27" fmla="*/ 2147483647 h 163"/>
                  <a:gd name="T28" fmla="*/ 2147483647 w 173"/>
                  <a:gd name="T29" fmla="*/ 0 h 163"/>
                  <a:gd name="T30" fmla="*/ 2147483647 w 173"/>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3" h="163">
                    <a:moveTo>
                      <a:pt x="3" y="0"/>
                    </a:moveTo>
                    <a:lnTo>
                      <a:pt x="3" y="0"/>
                    </a:lnTo>
                    <a:lnTo>
                      <a:pt x="173" y="0"/>
                    </a:lnTo>
                    <a:lnTo>
                      <a:pt x="156" y="140"/>
                    </a:lnTo>
                    <a:lnTo>
                      <a:pt x="155" y="145"/>
                    </a:lnTo>
                    <a:lnTo>
                      <a:pt x="153" y="149"/>
                    </a:lnTo>
                    <a:lnTo>
                      <a:pt x="146" y="156"/>
                    </a:lnTo>
                    <a:lnTo>
                      <a:pt x="140" y="160"/>
                    </a:lnTo>
                    <a:lnTo>
                      <a:pt x="132" y="163"/>
                    </a:lnTo>
                    <a:lnTo>
                      <a:pt x="0" y="126"/>
                    </a:lnTo>
                    <a:lnTo>
                      <a:pt x="3" y="0"/>
                    </a:lnTo>
                    <a:close/>
                  </a:path>
                </a:pathLst>
              </a:custGeom>
              <a:solidFill>
                <a:srgbClr val="ACAC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7" name="Freeform 60"/>
              <p:cNvSpPr>
                <a:spLocks/>
              </p:cNvSpPr>
              <p:nvPr/>
            </p:nvSpPr>
            <p:spPr bwMode="auto">
              <a:xfrm>
                <a:off x="3289301" y="5083175"/>
                <a:ext cx="268288" cy="258763"/>
              </a:xfrm>
              <a:custGeom>
                <a:avLst/>
                <a:gdLst>
                  <a:gd name="T0" fmla="*/ 2147483647 w 169"/>
                  <a:gd name="T1" fmla="*/ 0 h 163"/>
                  <a:gd name="T2" fmla="*/ 2147483647 w 169"/>
                  <a:gd name="T3" fmla="*/ 0 h 163"/>
                  <a:gd name="T4" fmla="*/ 2147483647 w 169"/>
                  <a:gd name="T5" fmla="*/ 0 h 163"/>
                  <a:gd name="T6" fmla="*/ 2147483647 w 169"/>
                  <a:gd name="T7" fmla="*/ 0 h 163"/>
                  <a:gd name="T8" fmla="*/ 2147483647 w 169"/>
                  <a:gd name="T9" fmla="*/ 2147483647 h 163"/>
                  <a:gd name="T10" fmla="*/ 2147483647 w 169"/>
                  <a:gd name="T11" fmla="*/ 2147483647 h 163"/>
                  <a:gd name="T12" fmla="*/ 2147483647 w 169"/>
                  <a:gd name="T13" fmla="*/ 2147483647 h 163"/>
                  <a:gd name="T14" fmla="*/ 2147483647 w 169"/>
                  <a:gd name="T15" fmla="*/ 2147483647 h 163"/>
                  <a:gd name="T16" fmla="*/ 2147483647 w 169"/>
                  <a:gd name="T17" fmla="*/ 2147483647 h 163"/>
                  <a:gd name="T18" fmla="*/ 2147483647 w 169"/>
                  <a:gd name="T19" fmla="*/ 2147483647 h 163"/>
                  <a:gd name="T20" fmla="*/ 2147483647 w 169"/>
                  <a:gd name="T21" fmla="*/ 2147483647 h 163"/>
                  <a:gd name="T22" fmla="*/ 2147483647 w 169"/>
                  <a:gd name="T23" fmla="*/ 2147483647 h 163"/>
                  <a:gd name="T24" fmla="*/ 0 w 169"/>
                  <a:gd name="T25" fmla="*/ 2147483647 h 163"/>
                  <a:gd name="T26" fmla="*/ 0 w 169"/>
                  <a:gd name="T27" fmla="*/ 2147483647 h 163"/>
                  <a:gd name="T28" fmla="*/ 2147483647 w 169"/>
                  <a:gd name="T29" fmla="*/ 0 h 163"/>
                  <a:gd name="T30" fmla="*/ 2147483647 w 169"/>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69" h="163">
                    <a:moveTo>
                      <a:pt x="3" y="0"/>
                    </a:moveTo>
                    <a:lnTo>
                      <a:pt x="3" y="0"/>
                    </a:lnTo>
                    <a:lnTo>
                      <a:pt x="169" y="0"/>
                    </a:lnTo>
                    <a:lnTo>
                      <a:pt x="152" y="140"/>
                    </a:lnTo>
                    <a:lnTo>
                      <a:pt x="151" y="144"/>
                    </a:lnTo>
                    <a:lnTo>
                      <a:pt x="149" y="148"/>
                    </a:lnTo>
                    <a:lnTo>
                      <a:pt x="142" y="155"/>
                    </a:lnTo>
                    <a:lnTo>
                      <a:pt x="136" y="160"/>
                    </a:lnTo>
                    <a:lnTo>
                      <a:pt x="128" y="163"/>
                    </a:lnTo>
                    <a:lnTo>
                      <a:pt x="0" y="125"/>
                    </a:lnTo>
                    <a:lnTo>
                      <a:pt x="3" y="0"/>
                    </a:lnTo>
                    <a:close/>
                  </a:path>
                </a:pathLst>
              </a:custGeom>
              <a:solidFill>
                <a:srgbClr val="ACAC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8" name="Freeform 61"/>
              <p:cNvSpPr>
                <a:spLocks/>
              </p:cNvSpPr>
              <p:nvPr/>
            </p:nvSpPr>
            <p:spPr bwMode="auto">
              <a:xfrm>
                <a:off x="3294063" y="5083175"/>
                <a:ext cx="263525" cy="258763"/>
              </a:xfrm>
              <a:custGeom>
                <a:avLst/>
                <a:gdLst>
                  <a:gd name="T0" fmla="*/ 2147483647 w 166"/>
                  <a:gd name="T1" fmla="*/ 0 h 163"/>
                  <a:gd name="T2" fmla="*/ 2147483647 w 166"/>
                  <a:gd name="T3" fmla="*/ 0 h 163"/>
                  <a:gd name="T4" fmla="*/ 2147483647 w 166"/>
                  <a:gd name="T5" fmla="*/ 0 h 163"/>
                  <a:gd name="T6" fmla="*/ 2147483647 w 166"/>
                  <a:gd name="T7" fmla="*/ 0 h 163"/>
                  <a:gd name="T8" fmla="*/ 2147483647 w 166"/>
                  <a:gd name="T9" fmla="*/ 2147483647 h 163"/>
                  <a:gd name="T10" fmla="*/ 2147483647 w 166"/>
                  <a:gd name="T11" fmla="*/ 2147483647 h 163"/>
                  <a:gd name="T12" fmla="*/ 2147483647 w 166"/>
                  <a:gd name="T13" fmla="*/ 2147483647 h 163"/>
                  <a:gd name="T14" fmla="*/ 2147483647 w 166"/>
                  <a:gd name="T15" fmla="*/ 2147483647 h 163"/>
                  <a:gd name="T16" fmla="*/ 2147483647 w 166"/>
                  <a:gd name="T17" fmla="*/ 2147483647 h 163"/>
                  <a:gd name="T18" fmla="*/ 2147483647 w 166"/>
                  <a:gd name="T19" fmla="*/ 2147483647 h 163"/>
                  <a:gd name="T20" fmla="*/ 2147483647 w 166"/>
                  <a:gd name="T21" fmla="*/ 2147483647 h 163"/>
                  <a:gd name="T22" fmla="*/ 2147483647 w 166"/>
                  <a:gd name="T23" fmla="*/ 2147483647 h 163"/>
                  <a:gd name="T24" fmla="*/ 0 w 166"/>
                  <a:gd name="T25" fmla="*/ 2147483647 h 163"/>
                  <a:gd name="T26" fmla="*/ 0 w 166"/>
                  <a:gd name="T27" fmla="*/ 2147483647 h 163"/>
                  <a:gd name="T28" fmla="*/ 2147483647 w 166"/>
                  <a:gd name="T29" fmla="*/ 0 h 163"/>
                  <a:gd name="T30" fmla="*/ 2147483647 w 166"/>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66" h="163">
                    <a:moveTo>
                      <a:pt x="4" y="0"/>
                    </a:moveTo>
                    <a:lnTo>
                      <a:pt x="4" y="0"/>
                    </a:lnTo>
                    <a:lnTo>
                      <a:pt x="166" y="0"/>
                    </a:lnTo>
                    <a:lnTo>
                      <a:pt x="149" y="140"/>
                    </a:lnTo>
                    <a:lnTo>
                      <a:pt x="148" y="144"/>
                    </a:lnTo>
                    <a:lnTo>
                      <a:pt x="146" y="148"/>
                    </a:lnTo>
                    <a:lnTo>
                      <a:pt x="141" y="155"/>
                    </a:lnTo>
                    <a:lnTo>
                      <a:pt x="133" y="160"/>
                    </a:lnTo>
                    <a:lnTo>
                      <a:pt x="125" y="163"/>
                    </a:lnTo>
                    <a:lnTo>
                      <a:pt x="0" y="124"/>
                    </a:lnTo>
                    <a:lnTo>
                      <a:pt x="4" y="0"/>
                    </a:lnTo>
                    <a:close/>
                  </a:path>
                </a:pathLst>
              </a:custGeom>
              <a:solidFill>
                <a:srgbClr val="ADAD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9" name="Freeform 62"/>
              <p:cNvSpPr>
                <a:spLocks/>
              </p:cNvSpPr>
              <p:nvPr/>
            </p:nvSpPr>
            <p:spPr bwMode="auto">
              <a:xfrm>
                <a:off x="3300413" y="5083175"/>
                <a:ext cx="257175" cy="258763"/>
              </a:xfrm>
              <a:custGeom>
                <a:avLst/>
                <a:gdLst>
                  <a:gd name="T0" fmla="*/ 2147483647 w 162"/>
                  <a:gd name="T1" fmla="*/ 0 h 163"/>
                  <a:gd name="T2" fmla="*/ 2147483647 w 162"/>
                  <a:gd name="T3" fmla="*/ 0 h 163"/>
                  <a:gd name="T4" fmla="*/ 2147483647 w 162"/>
                  <a:gd name="T5" fmla="*/ 0 h 163"/>
                  <a:gd name="T6" fmla="*/ 2147483647 w 162"/>
                  <a:gd name="T7" fmla="*/ 0 h 163"/>
                  <a:gd name="T8" fmla="*/ 2147483647 w 162"/>
                  <a:gd name="T9" fmla="*/ 2147483647 h 163"/>
                  <a:gd name="T10" fmla="*/ 2147483647 w 162"/>
                  <a:gd name="T11" fmla="*/ 2147483647 h 163"/>
                  <a:gd name="T12" fmla="*/ 2147483647 w 162"/>
                  <a:gd name="T13" fmla="*/ 2147483647 h 163"/>
                  <a:gd name="T14" fmla="*/ 2147483647 w 162"/>
                  <a:gd name="T15" fmla="*/ 2147483647 h 163"/>
                  <a:gd name="T16" fmla="*/ 2147483647 w 162"/>
                  <a:gd name="T17" fmla="*/ 2147483647 h 163"/>
                  <a:gd name="T18" fmla="*/ 2147483647 w 162"/>
                  <a:gd name="T19" fmla="*/ 2147483647 h 163"/>
                  <a:gd name="T20" fmla="*/ 2147483647 w 162"/>
                  <a:gd name="T21" fmla="*/ 2147483647 h 163"/>
                  <a:gd name="T22" fmla="*/ 2147483647 w 162"/>
                  <a:gd name="T23" fmla="*/ 2147483647 h 163"/>
                  <a:gd name="T24" fmla="*/ 0 w 162"/>
                  <a:gd name="T25" fmla="*/ 2147483647 h 163"/>
                  <a:gd name="T26" fmla="*/ 0 w 162"/>
                  <a:gd name="T27" fmla="*/ 2147483647 h 163"/>
                  <a:gd name="T28" fmla="*/ 2147483647 w 162"/>
                  <a:gd name="T29" fmla="*/ 0 h 163"/>
                  <a:gd name="T30" fmla="*/ 2147483647 w 162"/>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62" h="163">
                    <a:moveTo>
                      <a:pt x="4" y="0"/>
                    </a:moveTo>
                    <a:lnTo>
                      <a:pt x="4" y="0"/>
                    </a:lnTo>
                    <a:lnTo>
                      <a:pt x="162" y="0"/>
                    </a:lnTo>
                    <a:lnTo>
                      <a:pt x="145" y="140"/>
                    </a:lnTo>
                    <a:lnTo>
                      <a:pt x="144" y="144"/>
                    </a:lnTo>
                    <a:lnTo>
                      <a:pt x="142" y="148"/>
                    </a:lnTo>
                    <a:lnTo>
                      <a:pt x="137" y="155"/>
                    </a:lnTo>
                    <a:lnTo>
                      <a:pt x="129" y="160"/>
                    </a:lnTo>
                    <a:lnTo>
                      <a:pt x="121" y="163"/>
                    </a:lnTo>
                    <a:lnTo>
                      <a:pt x="0" y="122"/>
                    </a:lnTo>
                    <a:lnTo>
                      <a:pt x="4" y="0"/>
                    </a:lnTo>
                    <a:close/>
                  </a:path>
                </a:pathLst>
              </a:custGeom>
              <a:solidFill>
                <a:srgbClr val="AEAE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0" name="Freeform 63"/>
              <p:cNvSpPr>
                <a:spLocks/>
              </p:cNvSpPr>
              <p:nvPr/>
            </p:nvSpPr>
            <p:spPr bwMode="auto">
              <a:xfrm>
                <a:off x="3306763" y="5083175"/>
                <a:ext cx="250825" cy="258763"/>
              </a:xfrm>
              <a:custGeom>
                <a:avLst/>
                <a:gdLst>
                  <a:gd name="T0" fmla="*/ 2147483647 w 158"/>
                  <a:gd name="T1" fmla="*/ 0 h 163"/>
                  <a:gd name="T2" fmla="*/ 2147483647 w 158"/>
                  <a:gd name="T3" fmla="*/ 0 h 163"/>
                  <a:gd name="T4" fmla="*/ 2147483647 w 158"/>
                  <a:gd name="T5" fmla="*/ 0 h 163"/>
                  <a:gd name="T6" fmla="*/ 2147483647 w 158"/>
                  <a:gd name="T7" fmla="*/ 0 h 163"/>
                  <a:gd name="T8" fmla="*/ 2147483647 w 158"/>
                  <a:gd name="T9" fmla="*/ 2147483647 h 163"/>
                  <a:gd name="T10" fmla="*/ 2147483647 w 158"/>
                  <a:gd name="T11" fmla="*/ 2147483647 h 163"/>
                  <a:gd name="T12" fmla="*/ 2147483647 w 158"/>
                  <a:gd name="T13" fmla="*/ 2147483647 h 163"/>
                  <a:gd name="T14" fmla="*/ 2147483647 w 158"/>
                  <a:gd name="T15" fmla="*/ 2147483647 h 163"/>
                  <a:gd name="T16" fmla="*/ 2147483647 w 158"/>
                  <a:gd name="T17" fmla="*/ 2147483647 h 163"/>
                  <a:gd name="T18" fmla="*/ 2147483647 w 158"/>
                  <a:gd name="T19" fmla="*/ 2147483647 h 163"/>
                  <a:gd name="T20" fmla="*/ 2147483647 w 158"/>
                  <a:gd name="T21" fmla="*/ 2147483647 h 163"/>
                  <a:gd name="T22" fmla="*/ 2147483647 w 158"/>
                  <a:gd name="T23" fmla="*/ 2147483647 h 163"/>
                  <a:gd name="T24" fmla="*/ 0 w 158"/>
                  <a:gd name="T25" fmla="*/ 2147483647 h 163"/>
                  <a:gd name="T26" fmla="*/ 0 w 158"/>
                  <a:gd name="T27" fmla="*/ 2147483647 h 163"/>
                  <a:gd name="T28" fmla="*/ 2147483647 w 158"/>
                  <a:gd name="T29" fmla="*/ 0 h 163"/>
                  <a:gd name="T30" fmla="*/ 2147483647 w 158"/>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8" h="163">
                    <a:moveTo>
                      <a:pt x="4" y="0"/>
                    </a:moveTo>
                    <a:lnTo>
                      <a:pt x="4" y="0"/>
                    </a:lnTo>
                    <a:lnTo>
                      <a:pt x="158" y="0"/>
                    </a:lnTo>
                    <a:lnTo>
                      <a:pt x="141" y="140"/>
                    </a:lnTo>
                    <a:lnTo>
                      <a:pt x="140" y="144"/>
                    </a:lnTo>
                    <a:lnTo>
                      <a:pt x="138" y="148"/>
                    </a:lnTo>
                    <a:lnTo>
                      <a:pt x="133" y="155"/>
                    </a:lnTo>
                    <a:lnTo>
                      <a:pt x="125" y="160"/>
                    </a:lnTo>
                    <a:lnTo>
                      <a:pt x="118" y="163"/>
                    </a:lnTo>
                    <a:lnTo>
                      <a:pt x="0" y="121"/>
                    </a:lnTo>
                    <a:lnTo>
                      <a:pt x="4" y="0"/>
                    </a:lnTo>
                    <a:close/>
                  </a:path>
                </a:pathLst>
              </a:custGeom>
              <a:solidFill>
                <a:srgbClr val="AEAE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1" name="Freeform 64"/>
              <p:cNvSpPr>
                <a:spLocks/>
              </p:cNvSpPr>
              <p:nvPr/>
            </p:nvSpPr>
            <p:spPr bwMode="auto">
              <a:xfrm>
                <a:off x="3313113" y="5083175"/>
                <a:ext cx="244475" cy="258763"/>
              </a:xfrm>
              <a:custGeom>
                <a:avLst/>
                <a:gdLst>
                  <a:gd name="T0" fmla="*/ 2147483647 w 154"/>
                  <a:gd name="T1" fmla="*/ 0 h 163"/>
                  <a:gd name="T2" fmla="*/ 2147483647 w 154"/>
                  <a:gd name="T3" fmla="*/ 0 h 163"/>
                  <a:gd name="T4" fmla="*/ 2147483647 w 154"/>
                  <a:gd name="T5" fmla="*/ 0 h 163"/>
                  <a:gd name="T6" fmla="*/ 2147483647 w 154"/>
                  <a:gd name="T7" fmla="*/ 0 h 163"/>
                  <a:gd name="T8" fmla="*/ 2147483647 w 154"/>
                  <a:gd name="T9" fmla="*/ 2147483647 h 163"/>
                  <a:gd name="T10" fmla="*/ 2147483647 w 154"/>
                  <a:gd name="T11" fmla="*/ 2147483647 h 163"/>
                  <a:gd name="T12" fmla="*/ 2147483647 w 154"/>
                  <a:gd name="T13" fmla="*/ 2147483647 h 163"/>
                  <a:gd name="T14" fmla="*/ 2147483647 w 154"/>
                  <a:gd name="T15" fmla="*/ 2147483647 h 163"/>
                  <a:gd name="T16" fmla="*/ 2147483647 w 154"/>
                  <a:gd name="T17" fmla="*/ 2147483647 h 163"/>
                  <a:gd name="T18" fmla="*/ 2147483647 w 154"/>
                  <a:gd name="T19" fmla="*/ 2147483647 h 163"/>
                  <a:gd name="T20" fmla="*/ 2147483647 w 154"/>
                  <a:gd name="T21" fmla="*/ 2147483647 h 163"/>
                  <a:gd name="T22" fmla="*/ 2147483647 w 154"/>
                  <a:gd name="T23" fmla="*/ 2147483647 h 163"/>
                  <a:gd name="T24" fmla="*/ 0 w 154"/>
                  <a:gd name="T25" fmla="*/ 2147483647 h 163"/>
                  <a:gd name="T26" fmla="*/ 0 w 154"/>
                  <a:gd name="T27" fmla="*/ 2147483647 h 163"/>
                  <a:gd name="T28" fmla="*/ 2147483647 w 154"/>
                  <a:gd name="T29" fmla="*/ 0 h 163"/>
                  <a:gd name="T30" fmla="*/ 2147483647 w 154"/>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4" h="163">
                    <a:moveTo>
                      <a:pt x="4" y="0"/>
                    </a:moveTo>
                    <a:lnTo>
                      <a:pt x="4" y="0"/>
                    </a:lnTo>
                    <a:lnTo>
                      <a:pt x="154" y="0"/>
                    </a:lnTo>
                    <a:lnTo>
                      <a:pt x="137" y="140"/>
                    </a:lnTo>
                    <a:lnTo>
                      <a:pt x="136" y="144"/>
                    </a:lnTo>
                    <a:lnTo>
                      <a:pt x="134" y="148"/>
                    </a:lnTo>
                    <a:lnTo>
                      <a:pt x="129" y="155"/>
                    </a:lnTo>
                    <a:lnTo>
                      <a:pt x="122" y="160"/>
                    </a:lnTo>
                    <a:lnTo>
                      <a:pt x="114" y="163"/>
                    </a:lnTo>
                    <a:lnTo>
                      <a:pt x="0" y="119"/>
                    </a:lnTo>
                    <a:lnTo>
                      <a:pt x="4" y="0"/>
                    </a:lnTo>
                    <a:close/>
                  </a:path>
                </a:pathLst>
              </a:custGeom>
              <a:solidFill>
                <a:srgbClr val="AFAF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2" name="Freeform 65"/>
              <p:cNvSpPr>
                <a:spLocks/>
              </p:cNvSpPr>
              <p:nvPr/>
            </p:nvSpPr>
            <p:spPr bwMode="auto">
              <a:xfrm>
                <a:off x="3317876" y="5083175"/>
                <a:ext cx="239713" cy="258763"/>
              </a:xfrm>
              <a:custGeom>
                <a:avLst/>
                <a:gdLst>
                  <a:gd name="T0" fmla="*/ 2147483647 w 151"/>
                  <a:gd name="T1" fmla="*/ 0 h 163"/>
                  <a:gd name="T2" fmla="*/ 2147483647 w 151"/>
                  <a:gd name="T3" fmla="*/ 0 h 163"/>
                  <a:gd name="T4" fmla="*/ 2147483647 w 151"/>
                  <a:gd name="T5" fmla="*/ 0 h 163"/>
                  <a:gd name="T6" fmla="*/ 2147483647 w 151"/>
                  <a:gd name="T7" fmla="*/ 0 h 163"/>
                  <a:gd name="T8" fmla="*/ 2147483647 w 151"/>
                  <a:gd name="T9" fmla="*/ 2147483647 h 163"/>
                  <a:gd name="T10" fmla="*/ 2147483647 w 151"/>
                  <a:gd name="T11" fmla="*/ 2147483647 h 163"/>
                  <a:gd name="T12" fmla="*/ 2147483647 w 151"/>
                  <a:gd name="T13" fmla="*/ 2147483647 h 163"/>
                  <a:gd name="T14" fmla="*/ 2147483647 w 151"/>
                  <a:gd name="T15" fmla="*/ 2147483647 h 163"/>
                  <a:gd name="T16" fmla="*/ 2147483647 w 151"/>
                  <a:gd name="T17" fmla="*/ 2147483647 h 163"/>
                  <a:gd name="T18" fmla="*/ 2147483647 w 151"/>
                  <a:gd name="T19" fmla="*/ 2147483647 h 163"/>
                  <a:gd name="T20" fmla="*/ 2147483647 w 151"/>
                  <a:gd name="T21" fmla="*/ 2147483647 h 163"/>
                  <a:gd name="T22" fmla="*/ 2147483647 w 151"/>
                  <a:gd name="T23" fmla="*/ 2147483647 h 163"/>
                  <a:gd name="T24" fmla="*/ 0 w 151"/>
                  <a:gd name="T25" fmla="*/ 2147483647 h 163"/>
                  <a:gd name="T26" fmla="*/ 0 w 151"/>
                  <a:gd name="T27" fmla="*/ 2147483647 h 163"/>
                  <a:gd name="T28" fmla="*/ 2147483647 w 151"/>
                  <a:gd name="T29" fmla="*/ 0 h 163"/>
                  <a:gd name="T30" fmla="*/ 2147483647 w 151"/>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1" h="163">
                    <a:moveTo>
                      <a:pt x="4" y="0"/>
                    </a:moveTo>
                    <a:lnTo>
                      <a:pt x="4" y="0"/>
                    </a:lnTo>
                    <a:lnTo>
                      <a:pt x="151" y="0"/>
                    </a:lnTo>
                    <a:lnTo>
                      <a:pt x="134" y="140"/>
                    </a:lnTo>
                    <a:lnTo>
                      <a:pt x="133" y="144"/>
                    </a:lnTo>
                    <a:lnTo>
                      <a:pt x="131" y="148"/>
                    </a:lnTo>
                    <a:lnTo>
                      <a:pt x="126" y="155"/>
                    </a:lnTo>
                    <a:lnTo>
                      <a:pt x="119" y="160"/>
                    </a:lnTo>
                    <a:lnTo>
                      <a:pt x="111" y="163"/>
                    </a:lnTo>
                    <a:lnTo>
                      <a:pt x="0" y="119"/>
                    </a:lnTo>
                    <a:lnTo>
                      <a:pt x="4" y="0"/>
                    </a:lnTo>
                    <a:close/>
                  </a:path>
                </a:pathLst>
              </a:custGeom>
              <a:solidFill>
                <a:srgbClr val="AFAF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3" name="Freeform 66"/>
              <p:cNvSpPr>
                <a:spLocks/>
              </p:cNvSpPr>
              <p:nvPr/>
            </p:nvSpPr>
            <p:spPr bwMode="auto">
              <a:xfrm>
                <a:off x="3324226" y="5083175"/>
                <a:ext cx="233363" cy="258763"/>
              </a:xfrm>
              <a:custGeom>
                <a:avLst/>
                <a:gdLst>
                  <a:gd name="T0" fmla="*/ 2147483647 w 147"/>
                  <a:gd name="T1" fmla="*/ 0 h 163"/>
                  <a:gd name="T2" fmla="*/ 2147483647 w 147"/>
                  <a:gd name="T3" fmla="*/ 0 h 163"/>
                  <a:gd name="T4" fmla="*/ 2147483647 w 147"/>
                  <a:gd name="T5" fmla="*/ 0 h 163"/>
                  <a:gd name="T6" fmla="*/ 2147483647 w 147"/>
                  <a:gd name="T7" fmla="*/ 0 h 163"/>
                  <a:gd name="T8" fmla="*/ 2147483647 w 147"/>
                  <a:gd name="T9" fmla="*/ 2147483647 h 163"/>
                  <a:gd name="T10" fmla="*/ 2147483647 w 147"/>
                  <a:gd name="T11" fmla="*/ 2147483647 h 163"/>
                  <a:gd name="T12" fmla="*/ 2147483647 w 147"/>
                  <a:gd name="T13" fmla="*/ 2147483647 h 163"/>
                  <a:gd name="T14" fmla="*/ 2147483647 w 147"/>
                  <a:gd name="T15" fmla="*/ 2147483647 h 163"/>
                  <a:gd name="T16" fmla="*/ 2147483647 w 147"/>
                  <a:gd name="T17" fmla="*/ 2147483647 h 163"/>
                  <a:gd name="T18" fmla="*/ 2147483647 w 147"/>
                  <a:gd name="T19" fmla="*/ 2147483647 h 163"/>
                  <a:gd name="T20" fmla="*/ 2147483647 w 147"/>
                  <a:gd name="T21" fmla="*/ 2147483647 h 163"/>
                  <a:gd name="T22" fmla="*/ 2147483647 w 147"/>
                  <a:gd name="T23" fmla="*/ 2147483647 h 163"/>
                  <a:gd name="T24" fmla="*/ 0 w 147"/>
                  <a:gd name="T25" fmla="*/ 2147483647 h 163"/>
                  <a:gd name="T26" fmla="*/ 0 w 147"/>
                  <a:gd name="T27" fmla="*/ 2147483647 h 163"/>
                  <a:gd name="T28" fmla="*/ 2147483647 w 147"/>
                  <a:gd name="T29" fmla="*/ 0 h 163"/>
                  <a:gd name="T30" fmla="*/ 2147483647 w 147"/>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7" h="163">
                    <a:moveTo>
                      <a:pt x="4" y="0"/>
                    </a:moveTo>
                    <a:lnTo>
                      <a:pt x="4" y="0"/>
                    </a:lnTo>
                    <a:lnTo>
                      <a:pt x="147" y="0"/>
                    </a:lnTo>
                    <a:lnTo>
                      <a:pt x="130" y="140"/>
                    </a:lnTo>
                    <a:lnTo>
                      <a:pt x="129" y="144"/>
                    </a:lnTo>
                    <a:lnTo>
                      <a:pt x="127" y="148"/>
                    </a:lnTo>
                    <a:lnTo>
                      <a:pt x="122" y="155"/>
                    </a:lnTo>
                    <a:lnTo>
                      <a:pt x="115" y="159"/>
                    </a:lnTo>
                    <a:lnTo>
                      <a:pt x="107" y="163"/>
                    </a:lnTo>
                    <a:lnTo>
                      <a:pt x="0" y="118"/>
                    </a:lnTo>
                    <a:lnTo>
                      <a:pt x="4" y="0"/>
                    </a:lnTo>
                    <a:close/>
                  </a:path>
                </a:pathLst>
              </a:custGeom>
              <a:solidFill>
                <a:srgbClr val="B0B0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 name="Freeform 67"/>
              <p:cNvSpPr>
                <a:spLocks/>
              </p:cNvSpPr>
              <p:nvPr/>
            </p:nvSpPr>
            <p:spPr bwMode="auto">
              <a:xfrm>
                <a:off x="3330576" y="5083175"/>
                <a:ext cx="227013" cy="258763"/>
              </a:xfrm>
              <a:custGeom>
                <a:avLst/>
                <a:gdLst>
                  <a:gd name="T0" fmla="*/ 2147483647 w 143"/>
                  <a:gd name="T1" fmla="*/ 0 h 163"/>
                  <a:gd name="T2" fmla="*/ 2147483647 w 143"/>
                  <a:gd name="T3" fmla="*/ 0 h 163"/>
                  <a:gd name="T4" fmla="*/ 2147483647 w 143"/>
                  <a:gd name="T5" fmla="*/ 0 h 163"/>
                  <a:gd name="T6" fmla="*/ 2147483647 w 143"/>
                  <a:gd name="T7" fmla="*/ 0 h 163"/>
                  <a:gd name="T8" fmla="*/ 2147483647 w 143"/>
                  <a:gd name="T9" fmla="*/ 2147483647 h 163"/>
                  <a:gd name="T10" fmla="*/ 2147483647 w 143"/>
                  <a:gd name="T11" fmla="*/ 2147483647 h 163"/>
                  <a:gd name="T12" fmla="*/ 2147483647 w 143"/>
                  <a:gd name="T13" fmla="*/ 2147483647 h 163"/>
                  <a:gd name="T14" fmla="*/ 2147483647 w 143"/>
                  <a:gd name="T15" fmla="*/ 2147483647 h 163"/>
                  <a:gd name="T16" fmla="*/ 2147483647 w 143"/>
                  <a:gd name="T17" fmla="*/ 2147483647 h 163"/>
                  <a:gd name="T18" fmla="*/ 2147483647 w 143"/>
                  <a:gd name="T19" fmla="*/ 2147483647 h 163"/>
                  <a:gd name="T20" fmla="*/ 2147483647 w 143"/>
                  <a:gd name="T21" fmla="*/ 2147483647 h 163"/>
                  <a:gd name="T22" fmla="*/ 2147483647 w 143"/>
                  <a:gd name="T23" fmla="*/ 2147483647 h 163"/>
                  <a:gd name="T24" fmla="*/ 0 w 143"/>
                  <a:gd name="T25" fmla="*/ 2147483647 h 163"/>
                  <a:gd name="T26" fmla="*/ 0 w 143"/>
                  <a:gd name="T27" fmla="*/ 2147483647 h 163"/>
                  <a:gd name="T28" fmla="*/ 2147483647 w 143"/>
                  <a:gd name="T29" fmla="*/ 0 h 163"/>
                  <a:gd name="T30" fmla="*/ 2147483647 w 143"/>
                  <a:gd name="T31" fmla="*/ 0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 h="163">
                    <a:moveTo>
                      <a:pt x="4" y="0"/>
                    </a:moveTo>
                    <a:lnTo>
                      <a:pt x="4" y="0"/>
                    </a:lnTo>
                    <a:lnTo>
                      <a:pt x="143" y="0"/>
                    </a:lnTo>
                    <a:lnTo>
                      <a:pt x="126" y="140"/>
                    </a:lnTo>
                    <a:lnTo>
                      <a:pt x="125" y="144"/>
                    </a:lnTo>
                    <a:lnTo>
                      <a:pt x="123" y="148"/>
                    </a:lnTo>
                    <a:lnTo>
                      <a:pt x="118" y="155"/>
                    </a:lnTo>
                    <a:lnTo>
                      <a:pt x="111" y="159"/>
                    </a:lnTo>
                    <a:lnTo>
                      <a:pt x="104" y="163"/>
                    </a:lnTo>
                    <a:lnTo>
                      <a:pt x="0" y="117"/>
                    </a:lnTo>
                    <a:lnTo>
                      <a:pt x="4" y="0"/>
                    </a:lnTo>
                    <a:close/>
                  </a:path>
                </a:pathLst>
              </a:custGeom>
              <a:solidFill>
                <a:srgbClr val="B1B1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5" name="Freeform 68"/>
              <p:cNvSpPr>
                <a:spLocks/>
              </p:cNvSpPr>
              <p:nvPr/>
            </p:nvSpPr>
            <p:spPr bwMode="auto">
              <a:xfrm>
                <a:off x="3336926" y="5083175"/>
                <a:ext cx="220663" cy="255588"/>
              </a:xfrm>
              <a:custGeom>
                <a:avLst/>
                <a:gdLst>
                  <a:gd name="T0" fmla="*/ 2147483647 w 139"/>
                  <a:gd name="T1" fmla="*/ 0 h 161"/>
                  <a:gd name="T2" fmla="*/ 2147483647 w 139"/>
                  <a:gd name="T3" fmla="*/ 0 h 161"/>
                  <a:gd name="T4" fmla="*/ 2147483647 w 139"/>
                  <a:gd name="T5" fmla="*/ 0 h 161"/>
                  <a:gd name="T6" fmla="*/ 2147483647 w 139"/>
                  <a:gd name="T7" fmla="*/ 0 h 161"/>
                  <a:gd name="T8" fmla="*/ 2147483647 w 139"/>
                  <a:gd name="T9" fmla="*/ 2147483647 h 161"/>
                  <a:gd name="T10" fmla="*/ 2147483647 w 139"/>
                  <a:gd name="T11" fmla="*/ 2147483647 h 161"/>
                  <a:gd name="T12" fmla="*/ 2147483647 w 139"/>
                  <a:gd name="T13" fmla="*/ 2147483647 h 161"/>
                  <a:gd name="T14" fmla="*/ 2147483647 w 139"/>
                  <a:gd name="T15" fmla="*/ 2147483647 h 161"/>
                  <a:gd name="T16" fmla="*/ 2147483647 w 139"/>
                  <a:gd name="T17" fmla="*/ 2147483647 h 161"/>
                  <a:gd name="T18" fmla="*/ 2147483647 w 139"/>
                  <a:gd name="T19" fmla="*/ 2147483647 h 161"/>
                  <a:gd name="T20" fmla="*/ 2147483647 w 139"/>
                  <a:gd name="T21" fmla="*/ 2147483647 h 161"/>
                  <a:gd name="T22" fmla="*/ 2147483647 w 139"/>
                  <a:gd name="T23" fmla="*/ 2147483647 h 161"/>
                  <a:gd name="T24" fmla="*/ 0 w 139"/>
                  <a:gd name="T25" fmla="*/ 2147483647 h 161"/>
                  <a:gd name="T26" fmla="*/ 0 w 139"/>
                  <a:gd name="T27" fmla="*/ 2147483647 h 161"/>
                  <a:gd name="T28" fmla="*/ 2147483647 w 139"/>
                  <a:gd name="T29" fmla="*/ 0 h 161"/>
                  <a:gd name="T30" fmla="*/ 2147483647 w 139"/>
                  <a:gd name="T31" fmla="*/ 0 h 1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9" h="161">
                    <a:moveTo>
                      <a:pt x="4" y="0"/>
                    </a:moveTo>
                    <a:lnTo>
                      <a:pt x="4" y="0"/>
                    </a:lnTo>
                    <a:lnTo>
                      <a:pt x="139" y="0"/>
                    </a:lnTo>
                    <a:lnTo>
                      <a:pt x="122" y="140"/>
                    </a:lnTo>
                    <a:lnTo>
                      <a:pt x="121" y="144"/>
                    </a:lnTo>
                    <a:lnTo>
                      <a:pt x="119" y="148"/>
                    </a:lnTo>
                    <a:lnTo>
                      <a:pt x="114" y="155"/>
                    </a:lnTo>
                    <a:lnTo>
                      <a:pt x="107" y="159"/>
                    </a:lnTo>
                    <a:lnTo>
                      <a:pt x="100" y="161"/>
                    </a:lnTo>
                    <a:lnTo>
                      <a:pt x="0" y="115"/>
                    </a:lnTo>
                    <a:lnTo>
                      <a:pt x="4" y="0"/>
                    </a:lnTo>
                    <a:close/>
                  </a:path>
                </a:pathLst>
              </a:custGeom>
              <a:solidFill>
                <a:srgbClr val="B1B1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6" name="Freeform 69"/>
              <p:cNvSpPr>
                <a:spLocks/>
              </p:cNvSpPr>
              <p:nvPr/>
            </p:nvSpPr>
            <p:spPr bwMode="auto">
              <a:xfrm>
                <a:off x="3343276" y="5083175"/>
                <a:ext cx="214313" cy="255588"/>
              </a:xfrm>
              <a:custGeom>
                <a:avLst/>
                <a:gdLst>
                  <a:gd name="T0" fmla="*/ 2147483647 w 135"/>
                  <a:gd name="T1" fmla="*/ 0 h 161"/>
                  <a:gd name="T2" fmla="*/ 2147483647 w 135"/>
                  <a:gd name="T3" fmla="*/ 0 h 161"/>
                  <a:gd name="T4" fmla="*/ 2147483647 w 135"/>
                  <a:gd name="T5" fmla="*/ 0 h 161"/>
                  <a:gd name="T6" fmla="*/ 2147483647 w 135"/>
                  <a:gd name="T7" fmla="*/ 0 h 161"/>
                  <a:gd name="T8" fmla="*/ 2147483647 w 135"/>
                  <a:gd name="T9" fmla="*/ 2147483647 h 161"/>
                  <a:gd name="T10" fmla="*/ 2147483647 w 135"/>
                  <a:gd name="T11" fmla="*/ 2147483647 h 161"/>
                  <a:gd name="T12" fmla="*/ 2147483647 w 135"/>
                  <a:gd name="T13" fmla="*/ 2147483647 h 161"/>
                  <a:gd name="T14" fmla="*/ 2147483647 w 135"/>
                  <a:gd name="T15" fmla="*/ 2147483647 h 161"/>
                  <a:gd name="T16" fmla="*/ 2147483647 w 135"/>
                  <a:gd name="T17" fmla="*/ 2147483647 h 161"/>
                  <a:gd name="T18" fmla="*/ 2147483647 w 135"/>
                  <a:gd name="T19" fmla="*/ 2147483647 h 161"/>
                  <a:gd name="T20" fmla="*/ 2147483647 w 135"/>
                  <a:gd name="T21" fmla="*/ 2147483647 h 161"/>
                  <a:gd name="T22" fmla="*/ 2147483647 w 135"/>
                  <a:gd name="T23" fmla="*/ 2147483647 h 161"/>
                  <a:gd name="T24" fmla="*/ 0 w 135"/>
                  <a:gd name="T25" fmla="*/ 2147483647 h 161"/>
                  <a:gd name="T26" fmla="*/ 0 w 135"/>
                  <a:gd name="T27" fmla="*/ 2147483647 h 161"/>
                  <a:gd name="T28" fmla="*/ 2147483647 w 135"/>
                  <a:gd name="T29" fmla="*/ 0 h 161"/>
                  <a:gd name="T30" fmla="*/ 2147483647 w 135"/>
                  <a:gd name="T31" fmla="*/ 0 h 1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5" h="161">
                    <a:moveTo>
                      <a:pt x="4" y="0"/>
                    </a:moveTo>
                    <a:lnTo>
                      <a:pt x="4" y="0"/>
                    </a:lnTo>
                    <a:lnTo>
                      <a:pt x="135" y="0"/>
                    </a:lnTo>
                    <a:lnTo>
                      <a:pt x="118" y="140"/>
                    </a:lnTo>
                    <a:lnTo>
                      <a:pt x="117" y="144"/>
                    </a:lnTo>
                    <a:lnTo>
                      <a:pt x="115" y="148"/>
                    </a:lnTo>
                    <a:lnTo>
                      <a:pt x="110" y="155"/>
                    </a:lnTo>
                    <a:lnTo>
                      <a:pt x="103" y="159"/>
                    </a:lnTo>
                    <a:lnTo>
                      <a:pt x="96" y="161"/>
                    </a:lnTo>
                    <a:lnTo>
                      <a:pt x="0" y="114"/>
                    </a:lnTo>
                    <a:lnTo>
                      <a:pt x="4" y="0"/>
                    </a:lnTo>
                    <a:close/>
                  </a:path>
                </a:pathLst>
              </a:custGeom>
              <a:solidFill>
                <a:srgbClr val="B2B2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7" name="Freeform 70"/>
              <p:cNvSpPr>
                <a:spLocks/>
              </p:cNvSpPr>
              <p:nvPr/>
            </p:nvSpPr>
            <p:spPr bwMode="auto">
              <a:xfrm>
                <a:off x="3348038" y="5083175"/>
                <a:ext cx="209550" cy="255588"/>
              </a:xfrm>
              <a:custGeom>
                <a:avLst/>
                <a:gdLst>
                  <a:gd name="T0" fmla="*/ 2147483647 w 132"/>
                  <a:gd name="T1" fmla="*/ 0 h 161"/>
                  <a:gd name="T2" fmla="*/ 2147483647 w 132"/>
                  <a:gd name="T3" fmla="*/ 0 h 161"/>
                  <a:gd name="T4" fmla="*/ 2147483647 w 132"/>
                  <a:gd name="T5" fmla="*/ 0 h 161"/>
                  <a:gd name="T6" fmla="*/ 2147483647 w 132"/>
                  <a:gd name="T7" fmla="*/ 0 h 161"/>
                  <a:gd name="T8" fmla="*/ 2147483647 w 132"/>
                  <a:gd name="T9" fmla="*/ 2147483647 h 161"/>
                  <a:gd name="T10" fmla="*/ 2147483647 w 132"/>
                  <a:gd name="T11" fmla="*/ 2147483647 h 161"/>
                  <a:gd name="T12" fmla="*/ 2147483647 w 132"/>
                  <a:gd name="T13" fmla="*/ 2147483647 h 161"/>
                  <a:gd name="T14" fmla="*/ 2147483647 w 132"/>
                  <a:gd name="T15" fmla="*/ 2147483647 h 161"/>
                  <a:gd name="T16" fmla="*/ 2147483647 w 132"/>
                  <a:gd name="T17" fmla="*/ 2147483647 h 161"/>
                  <a:gd name="T18" fmla="*/ 2147483647 w 132"/>
                  <a:gd name="T19" fmla="*/ 2147483647 h 161"/>
                  <a:gd name="T20" fmla="*/ 2147483647 w 132"/>
                  <a:gd name="T21" fmla="*/ 2147483647 h 161"/>
                  <a:gd name="T22" fmla="*/ 2147483647 w 132"/>
                  <a:gd name="T23" fmla="*/ 2147483647 h 161"/>
                  <a:gd name="T24" fmla="*/ 0 w 132"/>
                  <a:gd name="T25" fmla="*/ 2147483647 h 161"/>
                  <a:gd name="T26" fmla="*/ 0 w 132"/>
                  <a:gd name="T27" fmla="*/ 2147483647 h 161"/>
                  <a:gd name="T28" fmla="*/ 2147483647 w 132"/>
                  <a:gd name="T29" fmla="*/ 0 h 161"/>
                  <a:gd name="T30" fmla="*/ 2147483647 w 132"/>
                  <a:gd name="T31" fmla="*/ 0 h 1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2" h="161">
                    <a:moveTo>
                      <a:pt x="5" y="0"/>
                    </a:moveTo>
                    <a:lnTo>
                      <a:pt x="5" y="0"/>
                    </a:lnTo>
                    <a:lnTo>
                      <a:pt x="132" y="0"/>
                    </a:lnTo>
                    <a:lnTo>
                      <a:pt x="115" y="140"/>
                    </a:lnTo>
                    <a:lnTo>
                      <a:pt x="114" y="144"/>
                    </a:lnTo>
                    <a:lnTo>
                      <a:pt x="112" y="148"/>
                    </a:lnTo>
                    <a:lnTo>
                      <a:pt x="108" y="153"/>
                    </a:lnTo>
                    <a:lnTo>
                      <a:pt x="101" y="159"/>
                    </a:lnTo>
                    <a:lnTo>
                      <a:pt x="95" y="161"/>
                    </a:lnTo>
                    <a:lnTo>
                      <a:pt x="0" y="113"/>
                    </a:lnTo>
                    <a:lnTo>
                      <a:pt x="5" y="0"/>
                    </a:lnTo>
                    <a:close/>
                  </a:path>
                </a:pathLst>
              </a:custGeom>
              <a:solidFill>
                <a:srgbClr val="B2B2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8" name="Freeform 71"/>
              <p:cNvSpPr>
                <a:spLocks/>
              </p:cNvSpPr>
              <p:nvPr/>
            </p:nvSpPr>
            <p:spPr bwMode="auto">
              <a:xfrm>
                <a:off x="3354388" y="5083175"/>
                <a:ext cx="203200" cy="255588"/>
              </a:xfrm>
              <a:custGeom>
                <a:avLst/>
                <a:gdLst>
                  <a:gd name="T0" fmla="*/ 2147483647 w 128"/>
                  <a:gd name="T1" fmla="*/ 0 h 161"/>
                  <a:gd name="T2" fmla="*/ 2147483647 w 128"/>
                  <a:gd name="T3" fmla="*/ 0 h 161"/>
                  <a:gd name="T4" fmla="*/ 2147483647 w 128"/>
                  <a:gd name="T5" fmla="*/ 0 h 161"/>
                  <a:gd name="T6" fmla="*/ 2147483647 w 128"/>
                  <a:gd name="T7" fmla="*/ 0 h 161"/>
                  <a:gd name="T8" fmla="*/ 2147483647 w 128"/>
                  <a:gd name="T9" fmla="*/ 2147483647 h 161"/>
                  <a:gd name="T10" fmla="*/ 2147483647 w 128"/>
                  <a:gd name="T11" fmla="*/ 2147483647 h 161"/>
                  <a:gd name="T12" fmla="*/ 2147483647 w 128"/>
                  <a:gd name="T13" fmla="*/ 2147483647 h 161"/>
                  <a:gd name="T14" fmla="*/ 2147483647 w 128"/>
                  <a:gd name="T15" fmla="*/ 2147483647 h 161"/>
                  <a:gd name="T16" fmla="*/ 2147483647 w 128"/>
                  <a:gd name="T17" fmla="*/ 2147483647 h 161"/>
                  <a:gd name="T18" fmla="*/ 2147483647 w 128"/>
                  <a:gd name="T19" fmla="*/ 2147483647 h 161"/>
                  <a:gd name="T20" fmla="*/ 2147483647 w 128"/>
                  <a:gd name="T21" fmla="*/ 2147483647 h 161"/>
                  <a:gd name="T22" fmla="*/ 2147483647 w 128"/>
                  <a:gd name="T23" fmla="*/ 2147483647 h 161"/>
                  <a:gd name="T24" fmla="*/ 0 w 128"/>
                  <a:gd name="T25" fmla="*/ 2147483647 h 161"/>
                  <a:gd name="T26" fmla="*/ 0 w 128"/>
                  <a:gd name="T27" fmla="*/ 2147483647 h 161"/>
                  <a:gd name="T28" fmla="*/ 2147483647 w 128"/>
                  <a:gd name="T29" fmla="*/ 0 h 161"/>
                  <a:gd name="T30" fmla="*/ 2147483647 w 128"/>
                  <a:gd name="T31" fmla="*/ 0 h 1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8" h="161">
                    <a:moveTo>
                      <a:pt x="4" y="0"/>
                    </a:moveTo>
                    <a:lnTo>
                      <a:pt x="4" y="0"/>
                    </a:lnTo>
                    <a:lnTo>
                      <a:pt x="128" y="0"/>
                    </a:lnTo>
                    <a:lnTo>
                      <a:pt x="111" y="140"/>
                    </a:lnTo>
                    <a:lnTo>
                      <a:pt x="111" y="144"/>
                    </a:lnTo>
                    <a:lnTo>
                      <a:pt x="108" y="148"/>
                    </a:lnTo>
                    <a:lnTo>
                      <a:pt x="104" y="153"/>
                    </a:lnTo>
                    <a:lnTo>
                      <a:pt x="97" y="159"/>
                    </a:lnTo>
                    <a:lnTo>
                      <a:pt x="91" y="161"/>
                    </a:lnTo>
                    <a:lnTo>
                      <a:pt x="0" y="113"/>
                    </a:lnTo>
                    <a:lnTo>
                      <a:pt x="4" y="0"/>
                    </a:lnTo>
                    <a:close/>
                  </a:path>
                </a:pathLst>
              </a:custGeom>
              <a:solidFill>
                <a:srgbClr val="B3B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9" name="Freeform 72"/>
              <p:cNvSpPr>
                <a:spLocks/>
              </p:cNvSpPr>
              <p:nvPr/>
            </p:nvSpPr>
            <p:spPr bwMode="auto">
              <a:xfrm>
                <a:off x="3360738" y="5083175"/>
                <a:ext cx="196850" cy="255588"/>
              </a:xfrm>
              <a:custGeom>
                <a:avLst/>
                <a:gdLst>
                  <a:gd name="T0" fmla="*/ 2147483647 w 124"/>
                  <a:gd name="T1" fmla="*/ 0 h 161"/>
                  <a:gd name="T2" fmla="*/ 2147483647 w 124"/>
                  <a:gd name="T3" fmla="*/ 0 h 161"/>
                  <a:gd name="T4" fmla="*/ 2147483647 w 124"/>
                  <a:gd name="T5" fmla="*/ 0 h 161"/>
                  <a:gd name="T6" fmla="*/ 2147483647 w 124"/>
                  <a:gd name="T7" fmla="*/ 0 h 161"/>
                  <a:gd name="T8" fmla="*/ 2147483647 w 124"/>
                  <a:gd name="T9" fmla="*/ 2147483647 h 161"/>
                  <a:gd name="T10" fmla="*/ 2147483647 w 124"/>
                  <a:gd name="T11" fmla="*/ 2147483647 h 161"/>
                  <a:gd name="T12" fmla="*/ 2147483647 w 124"/>
                  <a:gd name="T13" fmla="*/ 2147483647 h 161"/>
                  <a:gd name="T14" fmla="*/ 2147483647 w 124"/>
                  <a:gd name="T15" fmla="*/ 2147483647 h 161"/>
                  <a:gd name="T16" fmla="*/ 2147483647 w 124"/>
                  <a:gd name="T17" fmla="*/ 2147483647 h 161"/>
                  <a:gd name="T18" fmla="*/ 2147483647 w 124"/>
                  <a:gd name="T19" fmla="*/ 2147483647 h 161"/>
                  <a:gd name="T20" fmla="*/ 2147483647 w 124"/>
                  <a:gd name="T21" fmla="*/ 2147483647 h 161"/>
                  <a:gd name="T22" fmla="*/ 0 w 124"/>
                  <a:gd name="T23" fmla="*/ 2147483647 h 161"/>
                  <a:gd name="T24" fmla="*/ 0 w 124"/>
                  <a:gd name="T25" fmla="*/ 2147483647 h 161"/>
                  <a:gd name="T26" fmla="*/ 2147483647 w 124"/>
                  <a:gd name="T27" fmla="*/ 0 h 161"/>
                  <a:gd name="T28" fmla="*/ 2147483647 w 124"/>
                  <a:gd name="T29" fmla="*/ 0 h 16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4" h="161">
                    <a:moveTo>
                      <a:pt x="4" y="0"/>
                    </a:moveTo>
                    <a:lnTo>
                      <a:pt x="4" y="0"/>
                    </a:lnTo>
                    <a:lnTo>
                      <a:pt x="124" y="0"/>
                    </a:lnTo>
                    <a:lnTo>
                      <a:pt x="107" y="140"/>
                    </a:lnTo>
                    <a:lnTo>
                      <a:pt x="104" y="148"/>
                    </a:lnTo>
                    <a:lnTo>
                      <a:pt x="100" y="153"/>
                    </a:lnTo>
                    <a:lnTo>
                      <a:pt x="93" y="159"/>
                    </a:lnTo>
                    <a:lnTo>
                      <a:pt x="87" y="161"/>
                    </a:lnTo>
                    <a:lnTo>
                      <a:pt x="0" y="111"/>
                    </a:lnTo>
                    <a:lnTo>
                      <a:pt x="4" y="0"/>
                    </a:lnTo>
                    <a:close/>
                  </a:path>
                </a:pathLst>
              </a:custGeom>
              <a:solidFill>
                <a:srgbClr val="B4B4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0" name="Freeform 73"/>
              <p:cNvSpPr>
                <a:spLocks/>
              </p:cNvSpPr>
              <p:nvPr/>
            </p:nvSpPr>
            <p:spPr bwMode="auto">
              <a:xfrm>
                <a:off x="3367088" y="5083175"/>
                <a:ext cx="190500" cy="255588"/>
              </a:xfrm>
              <a:custGeom>
                <a:avLst/>
                <a:gdLst>
                  <a:gd name="T0" fmla="*/ 2147483647 w 120"/>
                  <a:gd name="T1" fmla="*/ 0 h 161"/>
                  <a:gd name="T2" fmla="*/ 2147483647 w 120"/>
                  <a:gd name="T3" fmla="*/ 0 h 161"/>
                  <a:gd name="T4" fmla="*/ 2147483647 w 120"/>
                  <a:gd name="T5" fmla="*/ 0 h 161"/>
                  <a:gd name="T6" fmla="*/ 2147483647 w 120"/>
                  <a:gd name="T7" fmla="*/ 0 h 161"/>
                  <a:gd name="T8" fmla="*/ 2147483647 w 120"/>
                  <a:gd name="T9" fmla="*/ 2147483647 h 161"/>
                  <a:gd name="T10" fmla="*/ 2147483647 w 120"/>
                  <a:gd name="T11" fmla="*/ 2147483647 h 161"/>
                  <a:gd name="T12" fmla="*/ 2147483647 w 120"/>
                  <a:gd name="T13" fmla="*/ 2147483647 h 161"/>
                  <a:gd name="T14" fmla="*/ 2147483647 w 120"/>
                  <a:gd name="T15" fmla="*/ 2147483647 h 161"/>
                  <a:gd name="T16" fmla="*/ 2147483647 w 120"/>
                  <a:gd name="T17" fmla="*/ 2147483647 h 161"/>
                  <a:gd name="T18" fmla="*/ 2147483647 w 120"/>
                  <a:gd name="T19" fmla="*/ 2147483647 h 161"/>
                  <a:gd name="T20" fmla="*/ 2147483647 w 120"/>
                  <a:gd name="T21" fmla="*/ 2147483647 h 161"/>
                  <a:gd name="T22" fmla="*/ 0 w 120"/>
                  <a:gd name="T23" fmla="*/ 2147483647 h 161"/>
                  <a:gd name="T24" fmla="*/ 0 w 120"/>
                  <a:gd name="T25" fmla="*/ 2147483647 h 161"/>
                  <a:gd name="T26" fmla="*/ 2147483647 w 120"/>
                  <a:gd name="T27" fmla="*/ 0 h 161"/>
                  <a:gd name="T28" fmla="*/ 2147483647 w 120"/>
                  <a:gd name="T29" fmla="*/ 0 h 16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0" h="161">
                    <a:moveTo>
                      <a:pt x="4" y="0"/>
                    </a:moveTo>
                    <a:lnTo>
                      <a:pt x="4" y="0"/>
                    </a:lnTo>
                    <a:lnTo>
                      <a:pt x="120" y="0"/>
                    </a:lnTo>
                    <a:lnTo>
                      <a:pt x="103" y="140"/>
                    </a:lnTo>
                    <a:lnTo>
                      <a:pt x="100" y="148"/>
                    </a:lnTo>
                    <a:lnTo>
                      <a:pt x="96" y="153"/>
                    </a:lnTo>
                    <a:lnTo>
                      <a:pt x="89" y="159"/>
                    </a:lnTo>
                    <a:lnTo>
                      <a:pt x="83" y="161"/>
                    </a:lnTo>
                    <a:lnTo>
                      <a:pt x="0" y="110"/>
                    </a:lnTo>
                    <a:lnTo>
                      <a:pt x="4" y="0"/>
                    </a:lnTo>
                    <a:close/>
                  </a:path>
                </a:pathLst>
              </a:custGeom>
              <a:solidFill>
                <a:srgbClr val="B4B4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1" name="Freeform 74"/>
              <p:cNvSpPr>
                <a:spLocks/>
              </p:cNvSpPr>
              <p:nvPr/>
            </p:nvSpPr>
            <p:spPr bwMode="auto">
              <a:xfrm>
                <a:off x="3371851" y="5083175"/>
                <a:ext cx="185738" cy="255588"/>
              </a:xfrm>
              <a:custGeom>
                <a:avLst/>
                <a:gdLst>
                  <a:gd name="T0" fmla="*/ 2147483647 w 117"/>
                  <a:gd name="T1" fmla="*/ 0 h 161"/>
                  <a:gd name="T2" fmla="*/ 2147483647 w 117"/>
                  <a:gd name="T3" fmla="*/ 0 h 161"/>
                  <a:gd name="T4" fmla="*/ 2147483647 w 117"/>
                  <a:gd name="T5" fmla="*/ 0 h 161"/>
                  <a:gd name="T6" fmla="*/ 2147483647 w 117"/>
                  <a:gd name="T7" fmla="*/ 0 h 161"/>
                  <a:gd name="T8" fmla="*/ 2147483647 w 117"/>
                  <a:gd name="T9" fmla="*/ 2147483647 h 161"/>
                  <a:gd name="T10" fmla="*/ 2147483647 w 117"/>
                  <a:gd name="T11" fmla="*/ 2147483647 h 161"/>
                  <a:gd name="T12" fmla="*/ 2147483647 w 117"/>
                  <a:gd name="T13" fmla="*/ 2147483647 h 161"/>
                  <a:gd name="T14" fmla="*/ 2147483647 w 117"/>
                  <a:gd name="T15" fmla="*/ 2147483647 h 161"/>
                  <a:gd name="T16" fmla="*/ 2147483647 w 117"/>
                  <a:gd name="T17" fmla="*/ 2147483647 h 161"/>
                  <a:gd name="T18" fmla="*/ 2147483647 w 117"/>
                  <a:gd name="T19" fmla="*/ 2147483647 h 161"/>
                  <a:gd name="T20" fmla="*/ 2147483647 w 117"/>
                  <a:gd name="T21" fmla="*/ 2147483647 h 161"/>
                  <a:gd name="T22" fmla="*/ 0 w 117"/>
                  <a:gd name="T23" fmla="*/ 2147483647 h 161"/>
                  <a:gd name="T24" fmla="*/ 0 w 117"/>
                  <a:gd name="T25" fmla="*/ 2147483647 h 161"/>
                  <a:gd name="T26" fmla="*/ 2147483647 w 117"/>
                  <a:gd name="T27" fmla="*/ 0 h 161"/>
                  <a:gd name="T28" fmla="*/ 2147483647 w 117"/>
                  <a:gd name="T29" fmla="*/ 0 h 16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 h="161">
                    <a:moveTo>
                      <a:pt x="5" y="0"/>
                    </a:moveTo>
                    <a:lnTo>
                      <a:pt x="5" y="0"/>
                    </a:lnTo>
                    <a:lnTo>
                      <a:pt x="117" y="0"/>
                    </a:lnTo>
                    <a:lnTo>
                      <a:pt x="100" y="140"/>
                    </a:lnTo>
                    <a:lnTo>
                      <a:pt x="97" y="148"/>
                    </a:lnTo>
                    <a:lnTo>
                      <a:pt x="93" y="153"/>
                    </a:lnTo>
                    <a:lnTo>
                      <a:pt x="86" y="157"/>
                    </a:lnTo>
                    <a:lnTo>
                      <a:pt x="81" y="161"/>
                    </a:lnTo>
                    <a:lnTo>
                      <a:pt x="0" y="109"/>
                    </a:lnTo>
                    <a:lnTo>
                      <a:pt x="5" y="0"/>
                    </a:lnTo>
                    <a:close/>
                  </a:path>
                </a:pathLst>
              </a:custGeom>
              <a:solidFill>
                <a:srgbClr val="B5B5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2" name="Freeform 75"/>
              <p:cNvSpPr>
                <a:spLocks/>
              </p:cNvSpPr>
              <p:nvPr/>
            </p:nvSpPr>
            <p:spPr bwMode="auto">
              <a:xfrm>
                <a:off x="3378201" y="5083175"/>
                <a:ext cx="179388" cy="255588"/>
              </a:xfrm>
              <a:custGeom>
                <a:avLst/>
                <a:gdLst>
                  <a:gd name="T0" fmla="*/ 2147483647 w 113"/>
                  <a:gd name="T1" fmla="*/ 0 h 161"/>
                  <a:gd name="T2" fmla="*/ 2147483647 w 113"/>
                  <a:gd name="T3" fmla="*/ 0 h 161"/>
                  <a:gd name="T4" fmla="*/ 2147483647 w 113"/>
                  <a:gd name="T5" fmla="*/ 0 h 161"/>
                  <a:gd name="T6" fmla="*/ 2147483647 w 113"/>
                  <a:gd name="T7" fmla="*/ 0 h 161"/>
                  <a:gd name="T8" fmla="*/ 2147483647 w 113"/>
                  <a:gd name="T9" fmla="*/ 2147483647 h 161"/>
                  <a:gd name="T10" fmla="*/ 2147483647 w 113"/>
                  <a:gd name="T11" fmla="*/ 2147483647 h 161"/>
                  <a:gd name="T12" fmla="*/ 2147483647 w 113"/>
                  <a:gd name="T13" fmla="*/ 2147483647 h 161"/>
                  <a:gd name="T14" fmla="*/ 2147483647 w 113"/>
                  <a:gd name="T15" fmla="*/ 2147483647 h 161"/>
                  <a:gd name="T16" fmla="*/ 2147483647 w 113"/>
                  <a:gd name="T17" fmla="*/ 2147483647 h 161"/>
                  <a:gd name="T18" fmla="*/ 2147483647 w 113"/>
                  <a:gd name="T19" fmla="*/ 2147483647 h 161"/>
                  <a:gd name="T20" fmla="*/ 2147483647 w 113"/>
                  <a:gd name="T21" fmla="*/ 2147483647 h 161"/>
                  <a:gd name="T22" fmla="*/ 0 w 113"/>
                  <a:gd name="T23" fmla="*/ 2147483647 h 161"/>
                  <a:gd name="T24" fmla="*/ 0 w 113"/>
                  <a:gd name="T25" fmla="*/ 2147483647 h 161"/>
                  <a:gd name="T26" fmla="*/ 2147483647 w 113"/>
                  <a:gd name="T27" fmla="*/ 0 h 161"/>
                  <a:gd name="T28" fmla="*/ 2147483647 w 113"/>
                  <a:gd name="T29" fmla="*/ 0 h 16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3" h="161">
                    <a:moveTo>
                      <a:pt x="5" y="0"/>
                    </a:moveTo>
                    <a:lnTo>
                      <a:pt x="5" y="0"/>
                    </a:lnTo>
                    <a:lnTo>
                      <a:pt x="113" y="0"/>
                    </a:lnTo>
                    <a:lnTo>
                      <a:pt x="96" y="140"/>
                    </a:lnTo>
                    <a:lnTo>
                      <a:pt x="93" y="147"/>
                    </a:lnTo>
                    <a:lnTo>
                      <a:pt x="89" y="153"/>
                    </a:lnTo>
                    <a:lnTo>
                      <a:pt x="84" y="157"/>
                    </a:lnTo>
                    <a:lnTo>
                      <a:pt x="77" y="161"/>
                    </a:lnTo>
                    <a:lnTo>
                      <a:pt x="0" y="107"/>
                    </a:lnTo>
                    <a:lnTo>
                      <a:pt x="5" y="0"/>
                    </a:lnTo>
                    <a:close/>
                  </a:path>
                </a:pathLst>
              </a:custGeom>
              <a:solidFill>
                <a:srgbClr val="B6B6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3" name="Freeform 76"/>
              <p:cNvSpPr>
                <a:spLocks/>
              </p:cNvSpPr>
              <p:nvPr/>
            </p:nvSpPr>
            <p:spPr bwMode="auto">
              <a:xfrm>
                <a:off x="3384551" y="5083175"/>
                <a:ext cx="173038" cy="255588"/>
              </a:xfrm>
              <a:custGeom>
                <a:avLst/>
                <a:gdLst>
                  <a:gd name="T0" fmla="*/ 2147483647 w 109"/>
                  <a:gd name="T1" fmla="*/ 0 h 161"/>
                  <a:gd name="T2" fmla="*/ 2147483647 w 109"/>
                  <a:gd name="T3" fmla="*/ 0 h 161"/>
                  <a:gd name="T4" fmla="*/ 2147483647 w 109"/>
                  <a:gd name="T5" fmla="*/ 0 h 161"/>
                  <a:gd name="T6" fmla="*/ 2147483647 w 109"/>
                  <a:gd name="T7" fmla="*/ 0 h 161"/>
                  <a:gd name="T8" fmla="*/ 2147483647 w 109"/>
                  <a:gd name="T9" fmla="*/ 2147483647 h 161"/>
                  <a:gd name="T10" fmla="*/ 2147483647 w 109"/>
                  <a:gd name="T11" fmla="*/ 2147483647 h 161"/>
                  <a:gd name="T12" fmla="*/ 2147483647 w 109"/>
                  <a:gd name="T13" fmla="*/ 2147483647 h 161"/>
                  <a:gd name="T14" fmla="*/ 2147483647 w 109"/>
                  <a:gd name="T15" fmla="*/ 2147483647 h 161"/>
                  <a:gd name="T16" fmla="*/ 2147483647 w 109"/>
                  <a:gd name="T17" fmla="*/ 2147483647 h 161"/>
                  <a:gd name="T18" fmla="*/ 2147483647 w 109"/>
                  <a:gd name="T19" fmla="*/ 2147483647 h 161"/>
                  <a:gd name="T20" fmla="*/ 2147483647 w 109"/>
                  <a:gd name="T21" fmla="*/ 2147483647 h 161"/>
                  <a:gd name="T22" fmla="*/ 0 w 109"/>
                  <a:gd name="T23" fmla="*/ 2147483647 h 161"/>
                  <a:gd name="T24" fmla="*/ 0 w 109"/>
                  <a:gd name="T25" fmla="*/ 2147483647 h 161"/>
                  <a:gd name="T26" fmla="*/ 2147483647 w 109"/>
                  <a:gd name="T27" fmla="*/ 0 h 161"/>
                  <a:gd name="T28" fmla="*/ 2147483647 w 109"/>
                  <a:gd name="T29" fmla="*/ 0 h 16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9" h="161">
                    <a:moveTo>
                      <a:pt x="5" y="0"/>
                    </a:moveTo>
                    <a:lnTo>
                      <a:pt x="5" y="0"/>
                    </a:lnTo>
                    <a:lnTo>
                      <a:pt x="109" y="0"/>
                    </a:lnTo>
                    <a:lnTo>
                      <a:pt x="92" y="140"/>
                    </a:lnTo>
                    <a:lnTo>
                      <a:pt x="89" y="147"/>
                    </a:lnTo>
                    <a:lnTo>
                      <a:pt x="85" y="153"/>
                    </a:lnTo>
                    <a:lnTo>
                      <a:pt x="80" y="157"/>
                    </a:lnTo>
                    <a:lnTo>
                      <a:pt x="73" y="161"/>
                    </a:lnTo>
                    <a:lnTo>
                      <a:pt x="0" y="106"/>
                    </a:lnTo>
                    <a:lnTo>
                      <a:pt x="5" y="0"/>
                    </a:lnTo>
                    <a:close/>
                  </a:path>
                </a:pathLst>
              </a:custGeom>
              <a:solidFill>
                <a:srgbClr val="B6B6B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 name="Freeform 77"/>
              <p:cNvSpPr>
                <a:spLocks/>
              </p:cNvSpPr>
              <p:nvPr/>
            </p:nvSpPr>
            <p:spPr bwMode="auto">
              <a:xfrm>
                <a:off x="3390901" y="5083175"/>
                <a:ext cx="166688" cy="254000"/>
              </a:xfrm>
              <a:custGeom>
                <a:avLst/>
                <a:gdLst>
                  <a:gd name="T0" fmla="*/ 2147483647 w 105"/>
                  <a:gd name="T1" fmla="*/ 0 h 160"/>
                  <a:gd name="T2" fmla="*/ 2147483647 w 105"/>
                  <a:gd name="T3" fmla="*/ 0 h 160"/>
                  <a:gd name="T4" fmla="*/ 2147483647 w 105"/>
                  <a:gd name="T5" fmla="*/ 0 h 160"/>
                  <a:gd name="T6" fmla="*/ 2147483647 w 105"/>
                  <a:gd name="T7" fmla="*/ 0 h 160"/>
                  <a:gd name="T8" fmla="*/ 2147483647 w 105"/>
                  <a:gd name="T9" fmla="*/ 2147483647 h 160"/>
                  <a:gd name="T10" fmla="*/ 2147483647 w 105"/>
                  <a:gd name="T11" fmla="*/ 2147483647 h 160"/>
                  <a:gd name="T12" fmla="*/ 2147483647 w 105"/>
                  <a:gd name="T13" fmla="*/ 2147483647 h 160"/>
                  <a:gd name="T14" fmla="*/ 2147483647 w 105"/>
                  <a:gd name="T15" fmla="*/ 2147483647 h 160"/>
                  <a:gd name="T16" fmla="*/ 2147483647 w 105"/>
                  <a:gd name="T17" fmla="*/ 2147483647 h 160"/>
                  <a:gd name="T18" fmla="*/ 2147483647 w 105"/>
                  <a:gd name="T19" fmla="*/ 2147483647 h 160"/>
                  <a:gd name="T20" fmla="*/ 2147483647 w 105"/>
                  <a:gd name="T21" fmla="*/ 2147483647 h 160"/>
                  <a:gd name="T22" fmla="*/ 0 w 105"/>
                  <a:gd name="T23" fmla="*/ 2147483647 h 160"/>
                  <a:gd name="T24" fmla="*/ 0 w 105"/>
                  <a:gd name="T25" fmla="*/ 2147483647 h 160"/>
                  <a:gd name="T26" fmla="*/ 2147483647 w 105"/>
                  <a:gd name="T27" fmla="*/ 0 h 160"/>
                  <a:gd name="T28" fmla="*/ 2147483647 w 105"/>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5" h="160">
                    <a:moveTo>
                      <a:pt x="5" y="0"/>
                    </a:moveTo>
                    <a:lnTo>
                      <a:pt x="5" y="0"/>
                    </a:lnTo>
                    <a:lnTo>
                      <a:pt x="105" y="0"/>
                    </a:lnTo>
                    <a:lnTo>
                      <a:pt x="88" y="140"/>
                    </a:lnTo>
                    <a:lnTo>
                      <a:pt x="87" y="147"/>
                    </a:lnTo>
                    <a:lnTo>
                      <a:pt x="81" y="153"/>
                    </a:lnTo>
                    <a:lnTo>
                      <a:pt x="76" y="157"/>
                    </a:lnTo>
                    <a:lnTo>
                      <a:pt x="69" y="160"/>
                    </a:lnTo>
                    <a:lnTo>
                      <a:pt x="0" y="106"/>
                    </a:lnTo>
                    <a:lnTo>
                      <a:pt x="5" y="0"/>
                    </a:lnTo>
                    <a:close/>
                  </a:path>
                </a:pathLst>
              </a:custGeom>
              <a:solidFill>
                <a:srgbClr val="B7B7B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 name="Freeform 78"/>
              <p:cNvSpPr>
                <a:spLocks/>
              </p:cNvSpPr>
              <p:nvPr/>
            </p:nvSpPr>
            <p:spPr bwMode="auto">
              <a:xfrm>
                <a:off x="3395663" y="5083175"/>
                <a:ext cx="161925" cy="254000"/>
              </a:xfrm>
              <a:custGeom>
                <a:avLst/>
                <a:gdLst>
                  <a:gd name="T0" fmla="*/ 2147483647 w 102"/>
                  <a:gd name="T1" fmla="*/ 0 h 160"/>
                  <a:gd name="T2" fmla="*/ 2147483647 w 102"/>
                  <a:gd name="T3" fmla="*/ 0 h 160"/>
                  <a:gd name="T4" fmla="*/ 2147483647 w 102"/>
                  <a:gd name="T5" fmla="*/ 0 h 160"/>
                  <a:gd name="T6" fmla="*/ 2147483647 w 102"/>
                  <a:gd name="T7" fmla="*/ 0 h 160"/>
                  <a:gd name="T8" fmla="*/ 2147483647 w 102"/>
                  <a:gd name="T9" fmla="*/ 2147483647 h 160"/>
                  <a:gd name="T10" fmla="*/ 2147483647 w 102"/>
                  <a:gd name="T11" fmla="*/ 2147483647 h 160"/>
                  <a:gd name="T12" fmla="*/ 2147483647 w 102"/>
                  <a:gd name="T13" fmla="*/ 2147483647 h 160"/>
                  <a:gd name="T14" fmla="*/ 2147483647 w 102"/>
                  <a:gd name="T15" fmla="*/ 2147483647 h 160"/>
                  <a:gd name="T16" fmla="*/ 2147483647 w 102"/>
                  <a:gd name="T17" fmla="*/ 2147483647 h 160"/>
                  <a:gd name="T18" fmla="*/ 2147483647 w 102"/>
                  <a:gd name="T19" fmla="*/ 2147483647 h 160"/>
                  <a:gd name="T20" fmla="*/ 2147483647 w 102"/>
                  <a:gd name="T21" fmla="*/ 2147483647 h 160"/>
                  <a:gd name="T22" fmla="*/ 0 w 102"/>
                  <a:gd name="T23" fmla="*/ 2147483647 h 160"/>
                  <a:gd name="T24" fmla="*/ 0 w 102"/>
                  <a:gd name="T25" fmla="*/ 2147483647 h 160"/>
                  <a:gd name="T26" fmla="*/ 2147483647 w 102"/>
                  <a:gd name="T27" fmla="*/ 0 h 160"/>
                  <a:gd name="T28" fmla="*/ 2147483647 w 102"/>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2" h="160">
                    <a:moveTo>
                      <a:pt x="5" y="0"/>
                    </a:moveTo>
                    <a:lnTo>
                      <a:pt x="5" y="0"/>
                    </a:lnTo>
                    <a:lnTo>
                      <a:pt x="102" y="0"/>
                    </a:lnTo>
                    <a:lnTo>
                      <a:pt x="85" y="140"/>
                    </a:lnTo>
                    <a:lnTo>
                      <a:pt x="84" y="147"/>
                    </a:lnTo>
                    <a:lnTo>
                      <a:pt x="78" y="153"/>
                    </a:lnTo>
                    <a:lnTo>
                      <a:pt x="73" y="157"/>
                    </a:lnTo>
                    <a:lnTo>
                      <a:pt x="67" y="160"/>
                    </a:lnTo>
                    <a:lnTo>
                      <a:pt x="0" y="105"/>
                    </a:lnTo>
                    <a:lnTo>
                      <a:pt x="5" y="0"/>
                    </a:lnTo>
                    <a:close/>
                  </a:path>
                </a:pathLst>
              </a:custGeom>
              <a:solidFill>
                <a:srgbClr val="B7B7B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6" name="Freeform 79"/>
              <p:cNvSpPr>
                <a:spLocks/>
              </p:cNvSpPr>
              <p:nvPr/>
            </p:nvSpPr>
            <p:spPr bwMode="auto">
              <a:xfrm>
                <a:off x="3402013" y="5083175"/>
                <a:ext cx="155575" cy="254000"/>
              </a:xfrm>
              <a:custGeom>
                <a:avLst/>
                <a:gdLst>
                  <a:gd name="T0" fmla="*/ 2147483647 w 98"/>
                  <a:gd name="T1" fmla="*/ 0 h 160"/>
                  <a:gd name="T2" fmla="*/ 2147483647 w 98"/>
                  <a:gd name="T3" fmla="*/ 0 h 160"/>
                  <a:gd name="T4" fmla="*/ 2147483647 w 98"/>
                  <a:gd name="T5" fmla="*/ 0 h 160"/>
                  <a:gd name="T6" fmla="*/ 2147483647 w 98"/>
                  <a:gd name="T7" fmla="*/ 0 h 160"/>
                  <a:gd name="T8" fmla="*/ 2147483647 w 98"/>
                  <a:gd name="T9" fmla="*/ 2147483647 h 160"/>
                  <a:gd name="T10" fmla="*/ 2147483647 w 98"/>
                  <a:gd name="T11" fmla="*/ 2147483647 h 160"/>
                  <a:gd name="T12" fmla="*/ 2147483647 w 98"/>
                  <a:gd name="T13" fmla="*/ 2147483647 h 160"/>
                  <a:gd name="T14" fmla="*/ 2147483647 w 98"/>
                  <a:gd name="T15" fmla="*/ 2147483647 h 160"/>
                  <a:gd name="T16" fmla="*/ 2147483647 w 98"/>
                  <a:gd name="T17" fmla="*/ 2147483647 h 160"/>
                  <a:gd name="T18" fmla="*/ 2147483647 w 98"/>
                  <a:gd name="T19" fmla="*/ 2147483647 h 160"/>
                  <a:gd name="T20" fmla="*/ 2147483647 w 98"/>
                  <a:gd name="T21" fmla="*/ 2147483647 h 160"/>
                  <a:gd name="T22" fmla="*/ 0 w 98"/>
                  <a:gd name="T23" fmla="*/ 2147483647 h 160"/>
                  <a:gd name="T24" fmla="*/ 0 w 98"/>
                  <a:gd name="T25" fmla="*/ 2147483647 h 160"/>
                  <a:gd name="T26" fmla="*/ 2147483647 w 98"/>
                  <a:gd name="T27" fmla="*/ 0 h 160"/>
                  <a:gd name="T28" fmla="*/ 2147483647 w 98"/>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8" h="160">
                    <a:moveTo>
                      <a:pt x="5" y="0"/>
                    </a:moveTo>
                    <a:lnTo>
                      <a:pt x="5" y="0"/>
                    </a:lnTo>
                    <a:lnTo>
                      <a:pt x="98" y="0"/>
                    </a:lnTo>
                    <a:lnTo>
                      <a:pt x="81" y="140"/>
                    </a:lnTo>
                    <a:lnTo>
                      <a:pt x="80" y="147"/>
                    </a:lnTo>
                    <a:lnTo>
                      <a:pt x="74" y="152"/>
                    </a:lnTo>
                    <a:lnTo>
                      <a:pt x="69" y="157"/>
                    </a:lnTo>
                    <a:lnTo>
                      <a:pt x="63" y="160"/>
                    </a:lnTo>
                    <a:lnTo>
                      <a:pt x="0" y="103"/>
                    </a:lnTo>
                    <a:lnTo>
                      <a:pt x="5" y="0"/>
                    </a:lnTo>
                    <a:close/>
                  </a:path>
                </a:pathLst>
              </a:custGeom>
              <a:solidFill>
                <a:srgbClr val="B8B8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7" name="Freeform 80"/>
              <p:cNvSpPr>
                <a:spLocks/>
              </p:cNvSpPr>
              <p:nvPr/>
            </p:nvSpPr>
            <p:spPr bwMode="auto">
              <a:xfrm>
                <a:off x="3408363" y="5083175"/>
                <a:ext cx="149225" cy="254000"/>
              </a:xfrm>
              <a:custGeom>
                <a:avLst/>
                <a:gdLst>
                  <a:gd name="T0" fmla="*/ 2147483647 w 94"/>
                  <a:gd name="T1" fmla="*/ 0 h 160"/>
                  <a:gd name="T2" fmla="*/ 2147483647 w 94"/>
                  <a:gd name="T3" fmla="*/ 0 h 160"/>
                  <a:gd name="T4" fmla="*/ 2147483647 w 94"/>
                  <a:gd name="T5" fmla="*/ 0 h 160"/>
                  <a:gd name="T6" fmla="*/ 2147483647 w 94"/>
                  <a:gd name="T7" fmla="*/ 0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0 w 94"/>
                  <a:gd name="T23" fmla="*/ 2147483647 h 160"/>
                  <a:gd name="T24" fmla="*/ 0 w 94"/>
                  <a:gd name="T25" fmla="*/ 2147483647 h 160"/>
                  <a:gd name="T26" fmla="*/ 2147483647 w 94"/>
                  <a:gd name="T27" fmla="*/ 0 h 160"/>
                  <a:gd name="T28" fmla="*/ 2147483647 w 94"/>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4" h="160">
                    <a:moveTo>
                      <a:pt x="5" y="0"/>
                    </a:moveTo>
                    <a:lnTo>
                      <a:pt x="5" y="0"/>
                    </a:lnTo>
                    <a:lnTo>
                      <a:pt x="94" y="0"/>
                    </a:lnTo>
                    <a:lnTo>
                      <a:pt x="77" y="140"/>
                    </a:lnTo>
                    <a:lnTo>
                      <a:pt x="76" y="147"/>
                    </a:lnTo>
                    <a:lnTo>
                      <a:pt x="71" y="152"/>
                    </a:lnTo>
                    <a:lnTo>
                      <a:pt x="66" y="157"/>
                    </a:lnTo>
                    <a:lnTo>
                      <a:pt x="59" y="160"/>
                    </a:lnTo>
                    <a:lnTo>
                      <a:pt x="0" y="102"/>
                    </a:lnTo>
                    <a:lnTo>
                      <a:pt x="5" y="0"/>
                    </a:lnTo>
                    <a:close/>
                  </a:path>
                </a:pathLst>
              </a:custGeom>
              <a:solidFill>
                <a:srgbClr val="B9B9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8" name="Freeform 81"/>
              <p:cNvSpPr>
                <a:spLocks/>
              </p:cNvSpPr>
              <p:nvPr/>
            </p:nvSpPr>
            <p:spPr bwMode="auto">
              <a:xfrm>
                <a:off x="3414713" y="5083175"/>
                <a:ext cx="142875" cy="254000"/>
              </a:xfrm>
              <a:custGeom>
                <a:avLst/>
                <a:gdLst>
                  <a:gd name="T0" fmla="*/ 2147483647 w 90"/>
                  <a:gd name="T1" fmla="*/ 0 h 160"/>
                  <a:gd name="T2" fmla="*/ 2147483647 w 90"/>
                  <a:gd name="T3" fmla="*/ 0 h 160"/>
                  <a:gd name="T4" fmla="*/ 2147483647 w 90"/>
                  <a:gd name="T5" fmla="*/ 0 h 160"/>
                  <a:gd name="T6" fmla="*/ 2147483647 w 90"/>
                  <a:gd name="T7" fmla="*/ 0 h 160"/>
                  <a:gd name="T8" fmla="*/ 2147483647 w 90"/>
                  <a:gd name="T9" fmla="*/ 2147483647 h 160"/>
                  <a:gd name="T10" fmla="*/ 2147483647 w 90"/>
                  <a:gd name="T11" fmla="*/ 2147483647 h 160"/>
                  <a:gd name="T12" fmla="*/ 2147483647 w 90"/>
                  <a:gd name="T13" fmla="*/ 2147483647 h 160"/>
                  <a:gd name="T14" fmla="*/ 2147483647 w 90"/>
                  <a:gd name="T15" fmla="*/ 2147483647 h 160"/>
                  <a:gd name="T16" fmla="*/ 2147483647 w 90"/>
                  <a:gd name="T17" fmla="*/ 2147483647 h 160"/>
                  <a:gd name="T18" fmla="*/ 2147483647 w 90"/>
                  <a:gd name="T19" fmla="*/ 2147483647 h 160"/>
                  <a:gd name="T20" fmla="*/ 2147483647 w 90"/>
                  <a:gd name="T21" fmla="*/ 2147483647 h 160"/>
                  <a:gd name="T22" fmla="*/ 0 w 90"/>
                  <a:gd name="T23" fmla="*/ 2147483647 h 160"/>
                  <a:gd name="T24" fmla="*/ 0 w 90"/>
                  <a:gd name="T25" fmla="*/ 2147483647 h 160"/>
                  <a:gd name="T26" fmla="*/ 2147483647 w 90"/>
                  <a:gd name="T27" fmla="*/ 0 h 160"/>
                  <a:gd name="T28" fmla="*/ 2147483647 w 90"/>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0" h="160">
                    <a:moveTo>
                      <a:pt x="5" y="0"/>
                    </a:moveTo>
                    <a:lnTo>
                      <a:pt x="5" y="0"/>
                    </a:lnTo>
                    <a:lnTo>
                      <a:pt x="90" y="0"/>
                    </a:lnTo>
                    <a:lnTo>
                      <a:pt x="73" y="140"/>
                    </a:lnTo>
                    <a:lnTo>
                      <a:pt x="72" y="147"/>
                    </a:lnTo>
                    <a:lnTo>
                      <a:pt x="67" y="152"/>
                    </a:lnTo>
                    <a:lnTo>
                      <a:pt x="62" y="157"/>
                    </a:lnTo>
                    <a:lnTo>
                      <a:pt x="55" y="160"/>
                    </a:lnTo>
                    <a:lnTo>
                      <a:pt x="0" y="101"/>
                    </a:lnTo>
                    <a:lnTo>
                      <a:pt x="5" y="0"/>
                    </a:lnTo>
                    <a:close/>
                  </a:path>
                </a:pathLst>
              </a:custGeom>
              <a:solidFill>
                <a:srgbClr val="B9B9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9" name="Freeform 82"/>
              <p:cNvSpPr>
                <a:spLocks/>
              </p:cNvSpPr>
              <p:nvPr/>
            </p:nvSpPr>
            <p:spPr bwMode="auto">
              <a:xfrm>
                <a:off x="3417888" y="5083175"/>
                <a:ext cx="139700" cy="254000"/>
              </a:xfrm>
              <a:custGeom>
                <a:avLst/>
                <a:gdLst>
                  <a:gd name="T0" fmla="*/ 2147483647 w 88"/>
                  <a:gd name="T1" fmla="*/ 0 h 160"/>
                  <a:gd name="T2" fmla="*/ 2147483647 w 88"/>
                  <a:gd name="T3" fmla="*/ 0 h 160"/>
                  <a:gd name="T4" fmla="*/ 2147483647 w 88"/>
                  <a:gd name="T5" fmla="*/ 0 h 160"/>
                  <a:gd name="T6" fmla="*/ 2147483647 w 88"/>
                  <a:gd name="T7" fmla="*/ 0 h 160"/>
                  <a:gd name="T8" fmla="*/ 2147483647 w 88"/>
                  <a:gd name="T9" fmla="*/ 2147483647 h 160"/>
                  <a:gd name="T10" fmla="*/ 2147483647 w 88"/>
                  <a:gd name="T11" fmla="*/ 2147483647 h 160"/>
                  <a:gd name="T12" fmla="*/ 2147483647 w 88"/>
                  <a:gd name="T13" fmla="*/ 2147483647 h 160"/>
                  <a:gd name="T14" fmla="*/ 2147483647 w 88"/>
                  <a:gd name="T15" fmla="*/ 2147483647 h 160"/>
                  <a:gd name="T16" fmla="*/ 2147483647 w 88"/>
                  <a:gd name="T17" fmla="*/ 2147483647 h 160"/>
                  <a:gd name="T18" fmla="*/ 2147483647 w 88"/>
                  <a:gd name="T19" fmla="*/ 2147483647 h 160"/>
                  <a:gd name="T20" fmla="*/ 2147483647 w 88"/>
                  <a:gd name="T21" fmla="*/ 2147483647 h 160"/>
                  <a:gd name="T22" fmla="*/ 0 w 88"/>
                  <a:gd name="T23" fmla="*/ 2147483647 h 160"/>
                  <a:gd name="T24" fmla="*/ 0 w 88"/>
                  <a:gd name="T25" fmla="*/ 2147483647 h 160"/>
                  <a:gd name="T26" fmla="*/ 2147483647 w 88"/>
                  <a:gd name="T27" fmla="*/ 0 h 160"/>
                  <a:gd name="T28" fmla="*/ 2147483647 w 88"/>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8" h="160">
                    <a:moveTo>
                      <a:pt x="7" y="0"/>
                    </a:moveTo>
                    <a:lnTo>
                      <a:pt x="7" y="0"/>
                    </a:lnTo>
                    <a:lnTo>
                      <a:pt x="88" y="0"/>
                    </a:lnTo>
                    <a:lnTo>
                      <a:pt x="71" y="140"/>
                    </a:lnTo>
                    <a:lnTo>
                      <a:pt x="70" y="147"/>
                    </a:lnTo>
                    <a:lnTo>
                      <a:pt x="65" y="152"/>
                    </a:lnTo>
                    <a:lnTo>
                      <a:pt x="60" y="157"/>
                    </a:lnTo>
                    <a:lnTo>
                      <a:pt x="55" y="160"/>
                    </a:lnTo>
                    <a:lnTo>
                      <a:pt x="0" y="99"/>
                    </a:lnTo>
                    <a:lnTo>
                      <a:pt x="7" y="0"/>
                    </a:lnTo>
                    <a:close/>
                  </a:path>
                </a:pathLst>
              </a:custGeom>
              <a:solidFill>
                <a:srgbClr val="BABA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0" name="Freeform 83"/>
              <p:cNvSpPr>
                <a:spLocks/>
              </p:cNvSpPr>
              <p:nvPr/>
            </p:nvSpPr>
            <p:spPr bwMode="auto">
              <a:xfrm>
                <a:off x="3425826" y="5083175"/>
                <a:ext cx="131763" cy="254000"/>
              </a:xfrm>
              <a:custGeom>
                <a:avLst/>
                <a:gdLst>
                  <a:gd name="T0" fmla="*/ 2147483647 w 83"/>
                  <a:gd name="T1" fmla="*/ 0 h 160"/>
                  <a:gd name="T2" fmla="*/ 2147483647 w 83"/>
                  <a:gd name="T3" fmla="*/ 0 h 160"/>
                  <a:gd name="T4" fmla="*/ 2147483647 w 83"/>
                  <a:gd name="T5" fmla="*/ 0 h 160"/>
                  <a:gd name="T6" fmla="*/ 2147483647 w 83"/>
                  <a:gd name="T7" fmla="*/ 0 h 160"/>
                  <a:gd name="T8" fmla="*/ 2147483647 w 83"/>
                  <a:gd name="T9" fmla="*/ 2147483647 h 160"/>
                  <a:gd name="T10" fmla="*/ 2147483647 w 83"/>
                  <a:gd name="T11" fmla="*/ 2147483647 h 160"/>
                  <a:gd name="T12" fmla="*/ 2147483647 w 83"/>
                  <a:gd name="T13" fmla="*/ 2147483647 h 160"/>
                  <a:gd name="T14" fmla="*/ 2147483647 w 83"/>
                  <a:gd name="T15" fmla="*/ 2147483647 h 160"/>
                  <a:gd name="T16" fmla="*/ 2147483647 w 83"/>
                  <a:gd name="T17" fmla="*/ 2147483647 h 160"/>
                  <a:gd name="T18" fmla="*/ 2147483647 w 83"/>
                  <a:gd name="T19" fmla="*/ 2147483647 h 160"/>
                  <a:gd name="T20" fmla="*/ 2147483647 w 83"/>
                  <a:gd name="T21" fmla="*/ 2147483647 h 160"/>
                  <a:gd name="T22" fmla="*/ 0 w 83"/>
                  <a:gd name="T23" fmla="*/ 2147483647 h 160"/>
                  <a:gd name="T24" fmla="*/ 0 w 83"/>
                  <a:gd name="T25" fmla="*/ 2147483647 h 160"/>
                  <a:gd name="T26" fmla="*/ 2147483647 w 83"/>
                  <a:gd name="T27" fmla="*/ 0 h 160"/>
                  <a:gd name="T28" fmla="*/ 2147483647 w 83"/>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3" h="160">
                    <a:moveTo>
                      <a:pt x="6" y="0"/>
                    </a:moveTo>
                    <a:lnTo>
                      <a:pt x="6" y="0"/>
                    </a:lnTo>
                    <a:lnTo>
                      <a:pt x="83" y="0"/>
                    </a:lnTo>
                    <a:lnTo>
                      <a:pt x="66" y="140"/>
                    </a:lnTo>
                    <a:lnTo>
                      <a:pt x="65" y="147"/>
                    </a:lnTo>
                    <a:lnTo>
                      <a:pt x="60" y="152"/>
                    </a:lnTo>
                    <a:lnTo>
                      <a:pt x="55" y="156"/>
                    </a:lnTo>
                    <a:lnTo>
                      <a:pt x="50" y="160"/>
                    </a:lnTo>
                    <a:lnTo>
                      <a:pt x="0" y="99"/>
                    </a:lnTo>
                    <a:lnTo>
                      <a:pt x="6" y="0"/>
                    </a:lnTo>
                    <a:close/>
                  </a:path>
                </a:pathLst>
              </a:custGeom>
              <a:solidFill>
                <a:srgbClr val="BBBB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1" name="Freeform 84"/>
              <p:cNvSpPr>
                <a:spLocks/>
              </p:cNvSpPr>
              <p:nvPr/>
            </p:nvSpPr>
            <p:spPr bwMode="auto">
              <a:xfrm>
                <a:off x="3432176" y="5083175"/>
                <a:ext cx="125413" cy="254000"/>
              </a:xfrm>
              <a:custGeom>
                <a:avLst/>
                <a:gdLst>
                  <a:gd name="T0" fmla="*/ 2147483647 w 79"/>
                  <a:gd name="T1" fmla="*/ 0 h 160"/>
                  <a:gd name="T2" fmla="*/ 2147483647 w 79"/>
                  <a:gd name="T3" fmla="*/ 0 h 160"/>
                  <a:gd name="T4" fmla="*/ 2147483647 w 79"/>
                  <a:gd name="T5" fmla="*/ 0 h 160"/>
                  <a:gd name="T6" fmla="*/ 2147483647 w 79"/>
                  <a:gd name="T7" fmla="*/ 0 h 160"/>
                  <a:gd name="T8" fmla="*/ 2147483647 w 79"/>
                  <a:gd name="T9" fmla="*/ 2147483647 h 160"/>
                  <a:gd name="T10" fmla="*/ 2147483647 w 79"/>
                  <a:gd name="T11" fmla="*/ 2147483647 h 160"/>
                  <a:gd name="T12" fmla="*/ 2147483647 w 79"/>
                  <a:gd name="T13" fmla="*/ 2147483647 h 160"/>
                  <a:gd name="T14" fmla="*/ 2147483647 w 79"/>
                  <a:gd name="T15" fmla="*/ 2147483647 h 160"/>
                  <a:gd name="T16" fmla="*/ 2147483647 w 79"/>
                  <a:gd name="T17" fmla="*/ 2147483647 h 160"/>
                  <a:gd name="T18" fmla="*/ 2147483647 w 79"/>
                  <a:gd name="T19" fmla="*/ 2147483647 h 160"/>
                  <a:gd name="T20" fmla="*/ 2147483647 w 79"/>
                  <a:gd name="T21" fmla="*/ 2147483647 h 160"/>
                  <a:gd name="T22" fmla="*/ 0 w 79"/>
                  <a:gd name="T23" fmla="*/ 2147483647 h 160"/>
                  <a:gd name="T24" fmla="*/ 0 w 79"/>
                  <a:gd name="T25" fmla="*/ 2147483647 h 160"/>
                  <a:gd name="T26" fmla="*/ 2147483647 w 79"/>
                  <a:gd name="T27" fmla="*/ 0 h 160"/>
                  <a:gd name="T28" fmla="*/ 2147483647 w 79"/>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9" h="160">
                    <a:moveTo>
                      <a:pt x="5" y="0"/>
                    </a:moveTo>
                    <a:lnTo>
                      <a:pt x="5" y="0"/>
                    </a:lnTo>
                    <a:lnTo>
                      <a:pt x="79" y="0"/>
                    </a:lnTo>
                    <a:lnTo>
                      <a:pt x="62" y="140"/>
                    </a:lnTo>
                    <a:lnTo>
                      <a:pt x="61" y="147"/>
                    </a:lnTo>
                    <a:lnTo>
                      <a:pt x="56" y="152"/>
                    </a:lnTo>
                    <a:lnTo>
                      <a:pt x="51" y="156"/>
                    </a:lnTo>
                    <a:lnTo>
                      <a:pt x="46" y="160"/>
                    </a:lnTo>
                    <a:lnTo>
                      <a:pt x="0" y="98"/>
                    </a:lnTo>
                    <a:lnTo>
                      <a:pt x="5" y="0"/>
                    </a:lnTo>
                    <a:close/>
                  </a:path>
                </a:pathLst>
              </a:custGeom>
              <a:solidFill>
                <a:srgbClr val="BBBB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2" name="Freeform 85"/>
              <p:cNvSpPr>
                <a:spLocks/>
              </p:cNvSpPr>
              <p:nvPr/>
            </p:nvSpPr>
            <p:spPr bwMode="auto">
              <a:xfrm>
                <a:off x="3438526" y="5083175"/>
                <a:ext cx="119063" cy="254000"/>
              </a:xfrm>
              <a:custGeom>
                <a:avLst/>
                <a:gdLst>
                  <a:gd name="T0" fmla="*/ 2147483647 w 75"/>
                  <a:gd name="T1" fmla="*/ 0 h 160"/>
                  <a:gd name="T2" fmla="*/ 2147483647 w 75"/>
                  <a:gd name="T3" fmla="*/ 0 h 160"/>
                  <a:gd name="T4" fmla="*/ 2147483647 w 75"/>
                  <a:gd name="T5" fmla="*/ 0 h 160"/>
                  <a:gd name="T6" fmla="*/ 2147483647 w 75"/>
                  <a:gd name="T7" fmla="*/ 0 h 160"/>
                  <a:gd name="T8" fmla="*/ 2147483647 w 75"/>
                  <a:gd name="T9" fmla="*/ 2147483647 h 160"/>
                  <a:gd name="T10" fmla="*/ 2147483647 w 75"/>
                  <a:gd name="T11" fmla="*/ 2147483647 h 160"/>
                  <a:gd name="T12" fmla="*/ 2147483647 w 75"/>
                  <a:gd name="T13" fmla="*/ 2147483647 h 160"/>
                  <a:gd name="T14" fmla="*/ 2147483647 w 75"/>
                  <a:gd name="T15" fmla="*/ 2147483647 h 160"/>
                  <a:gd name="T16" fmla="*/ 2147483647 w 75"/>
                  <a:gd name="T17" fmla="*/ 2147483647 h 160"/>
                  <a:gd name="T18" fmla="*/ 2147483647 w 75"/>
                  <a:gd name="T19" fmla="*/ 2147483647 h 160"/>
                  <a:gd name="T20" fmla="*/ 2147483647 w 75"/>
                  <a:gd name="T21" fmla="*/ 2147483647 h 160"/>
                  <a:gd name="T22" fmla="*/ 0 w 75"/>
                  <a:gd name="T23" fmla="*/ 2147483647 h 160"/>
                  <a:gd name="T24" fmla="*/ 0 w 75"/>
                  <a:gd name="T25" fmla="*/ 2147483647 h 160"/>
                  <a:gd name="T26" fmla="*/ 2147483647 w 75"/>
                  <a:gd name="T27" fmla="*/ 0 h 160"/>
                  <a:gd name="T28" fmla="*/ 2147483647 w 75"/>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60">
                    <a:moveTo>
                      <a:pt x="5" y="0"/>
                    </a:moveTo>
                    <a:lnTo>
                      <a:pt x="5" y="0"/>
                    </a:lnTo>
                    <a:lnTo>
                      <a:pt x="75" y="0"/>
                    </a:lnTo>
                    <a:lnTo>
                      <a:pt x="58" y="140"/>
                    </a:lnTo>
                    <a:lnTo>
                      <a:pt x="57" y="147"/>
                    </a:lnTo>
                    <a:lnTo>
                      <a:pt x="52" y="152"/>
                    </a:lnTo>
                    <a:lnTo>
                      <a:pt x="48" y="156"/>
                    </a:lnTo>
                    <a:lnTo>
                      <a:pt x="43" y="160"/>
                    </a:lnTo>
                    <a:lnTo>
                      <a:pt x="0" y="96"/>
                    </a:lnTo>
                    <a:lnTo>
                      <a:pt x="5" y="0"/>
                    </a:lnTo>
                    <a:close/>
                  </a:path>
                </a:pathLst>
              </a:custGeom>
              <a:solidFill>
                <a:srgbClr val="BCBC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3" name="Freeform 86"/>
              <p:cNvSpPr>
                <a:spLocks/>
              </p:cNvSpPr>
              <p:nvPr/>
            </p:nvSpPr>
            <p:spPr bwMode="auto">
              <a:xfrm>
                <a:off x="3444876" y="5083175"/>
                <a:ext cx="112713" cy="254000"/>
              </a:xfrm>
              <a:custGeom>
                <a:avLst/>
                <a:gdLst>
                  <a:gd name="T0" fmla="*/ 2147483647 w 71"/>
                  <a:gd name="T1" fmla="*/ 0 h 160"/>
                  <a:gd name="T2" fmla="*/ 2147483647 w 71"/>
                  <a:gd name="T3" fmla="*/ 0 h 160"/>
                  <a:gd name="T4" fmla="*/ 2147483647 w 71"/>
                  <a:gd name="T5" fmla="*/ 0 h 160"/>
                  <a:gd name="T6" fmla="*/ 2147483647 w 71"/>
                  <a:gd name="T7" fmla="*/ 0 h 160"/>
                  <a:gd name="T8" fmla="*/ 2147483647 w 71"/>
                  <a:gd name="T9" fmla="*/ 2147483647 h 160"/>
                  <a:gd name="T10" fmla="*/ 2147483647 w 71"/>
                  <a:gd name="T11" fmla="*/ 2147483647 h 160"/>
                  <a:gd name="T12" fmla="*/ 2147483647 w 71"/>
                  <a:gd name="T13" fmla="*/ 2147483647 h 160"/>
                  <a:gd name="T14" fmla="*/ 2147483647 w 71"/>
                  <a:gd name="T15" fmla="*/ 2147483647 h 160"/>
                  <a:gd name="T16" fmla="*/ 2147483647 w 71"/>
                  <a:gd name="T17" fmla="*/ 2147483647 h 160"/>
                  <a:gd name="T18" fmla="*/ 2147483647 w 71"/>
                  <a:gd name="T19" fmla="*/ 2147483647 h 160"/>
                  <a:gd name="T20" fmla="*/ 2147483647 w 71"/>
                  <a:gd name="T21" fmla="*/ 2147483647 h 160"/>
                  <a:gd name="T22" fmla="*/ 0 w 71"/>
                  <a:gd name="T23" fmla="*/ 2147483647 h 160"/>
                  <a:gd name="T24" fmla="*/ 0 w 71"/>
                  <a:gd name="T25" fmla="*/ 2147483647 h 160"/>
                  <a:gd name="T26" fmla="*/ 2147483647 w 71"/>
                  <a:gd name="T27" fmla="*/ 0 h 160"/>
                  <a:gd name="T28" fmla="*/ 2147483647 w 71"/>
                  <a:gd name="T29" fmla="*/ 0 h 1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1" h="160">
                    <a:moveTo>
                      <a:pt x="5" y="0"/>
                    </a:moveTo>
                    <a:lnTo>
                      <a:pt x="5" y="0"/>
                    </a:lnTo>
                    <a:lnTo>
                      <a:pt x="71" y="0"/>
                    </a:lnTo>
                    <a:lnTo>
                      <a:pt x="54" y="140"/>
                    </a:lnTo>
                    <a:lnTo>
                      <a:pt x="53" y="147"/>
                    </a:lnTo>
                    <a:lnTo>
                      <a:pt x="48" y="152"/>
                    </a:lnTo>
                    <a:lnTo>
                      <a:pt x="44" y="156"/>
                    </a:lnTo>
                    <a:lnTo>
                      <a:pt x="39" y="160"/>
                    </a:lnTo>
                    <a:lnTo>
                      <a:pt x="0" y="95"/>
                    </a:lnTo>
                    <a:lnTo>
                      <a:pt x="5" y="0"/>
                    </a:lnTo>
                    <a:close/>
                  </a:path>
                </a:pathLst>
              </a:custGeom>
              <a:solidFill>
                <a:srgbClr val="BCBC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 name="Freeform 87"/>
              <p:cNvSpPr>
                <a:spLocks/>
              </p:cNvSpPr>
              <p:nvPr/>
            </p:nvSpPr>
            <p:spPr bwMode="auto">
              <a:xfrm>
                <a:off x="3448051" y="5083175"/>
                <a:ext cx="109538" cy="252413"/>
              </a:xfrm>
              <a:custGeom>
                <a:avLst/>
                <a:gdLst>
                  <a:gd name="T0" fmla="*/ 2147483647 w 69"/>
                  <a:gd name="T1" fmla="*/ 0 h 159"/>
                  <a:gd name="T2" fmla="*/ 2147483647 w 69"/>
                  <a:gd name="T3" fmla="*/ 0 h 159"/>
                  <a:gd name="T4" fmla="*/ 2147483647 w 69"/>
                  <a:gd name="T5" fmla="*/ 0 h 159"/>
                  <a:gd name="T6" fmla="*/ 2147483647 w 69"/>
                  <a:gd name="T7" fmla="*/ 0 h 159"/>
                  <a:gd name="T8" fmla="*/ 2147483647 w 69"/>
                  <a:gd name="T9" fmla="*/ 2147483647 h 159"/>
                  <a:gd name="T10" fmla="*/ 2147483647 w 69"/>
                  <a:gd name="T11" fmla="*/ 2147483647 h 159"/>
                  <a:gd name="T12" fmla="*/ 2147483647 w 69"/>
                  <a:gd name="T13" fmla="*/ 2147483647 h 159"/>
                  <a:gd name="T14" fmla="*/ 2147483647 w 69"/>
                  <a:gd name="T15" fmla="*/ 2147483647 h 159"/>
                  <a:gd name="T16" fmla="*/ 2147483647 w 69"/>
                  <a:gd name="T17" fmla="*/ 2147483647 h 159"/>
                  <a:gd name="T18" fmla="*/ 2147483647 w 69"/>
                  <a:gd name="T19" fmla="*/ 2147483647 h 159"/>
                  <a:gd name="T20" fmla="*/ 2147483647 w 69"/>
                  <a:gd name="T21" fmla="*/ 2147483647 h 159"/>
                  <a:gd name="T22" fmla="*/ 0 w 69"/>
                  <a:gd name="T23" fmla="*/ 2147483647 h 159"/>
                  <a:gd name="T24" fmla="*/ 0 w 69"/>
                  <a:gd name="T25" fmla="*/ 2147483647 h 159"/>
                  <a:gd name="T26" fmla="*/ 2147483647 w 69"/>
                  <a:gd name="T27" fmla="*/ 0 h 159"/>
                  <a:gd name="T28" fmla="*/ 2147483647 w 69"/>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9" h="159">
                    <a:moveTo>
                      <a:pt x="7" y="0"/>
                    </a:moveTo>
                    <a:lnTo>
                      <a:pt x="7" y="0"/>
                    </a:lnTo>
                    <a:lnTo>
                      <a:pt x="69" y="0"/>
                    </a:lnTo>
                    <a:lnTo>
                      <a:pt x="52" y="140"/>
                    </a:lnTo>
                    <a:lnTo>
                      <a:pt x="51" y="147"/>
                    </a:lnTo>
                    <a:lnTo>
                      <a:pt x="46" y="152"/>
                    </a:lnTo>
                    <a:lnTo>
                      <a:pt x="42" y="156"/>
                    </a:lnTo>
                    <a:lnTo>
                      <a:pt x="37" y="159"/>
                    </a:lnTo>
                    <a:lnTo>
                      <a:pt x="0" y="94"/>
                    </a:lnTo>
                    <a:lnTo>
                      <a:pt x="7" y="0"/>
                    </a:lnTo>
                    <a:close/>
                  </a:path>
                </a:pathLst>
              </a:custGeom>
              <a:solidFill>
                <a:srgbClr val="BDBD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 name="Freeform 88"/>
              <p:cNvSpPr>
                <a:spLocks/>
              </p:cNvSpPr>
              <p:nvPr/>
            </p:nvSpPr>
            <p:spPr bwMode="auto">
              <a:xfrm>
                <a:off x="3454401" y="5083175"/>
                <a:ext cx="103188" cy="252413"/>
              </a:xfrm>
              <a:custGeom>
                <a:avLst/>
                <a:gdLst>
                  <a:gd name="T0" fmla="*/ 2147483647 w 65"/>
                  <a:gd name="T1" fmla="*/ 0 h 159"/>
                  <a:gd name="T2" fmla="*/ 2147483647 w 65"/>
                  <a:gd name="T3" fmla="*/ 0 h 159"/>
                  <a:gd name="T4" fmla="*/ 2147483647 w 65"/>
                  <a:gd name="T5" fmla="*/ 0 h 159"/>
                  <a:gd name="T6" fmla="*/ 2147483647 w 65"/>
                  <a:gd name="T7" fmla="*/ 0 h 159"/>
                  <a:gd name="T8" fmla="*/ 2147483647 w 65"/>
                  <a:gd name="T9" fmla="*/ 2147483647 h 159"/>
                  <a:gd name="T10" fmla="*/ 2147483647 w 65"/>
                  <a:gd name="T11" fmla="*/ 2147483647 h 159"/>
                  <a:gd name="T12" fmla="*/ 2147483647 w 65"/>
                  <a:gd name="T13" fmla="*/ 2147483647 h 159"/>
                  <a:gd name="T14" fmla="*/ 2147483647 w 65"/>
                  <a:gd name="T15" fmla="*/ 2147483647 h 159"/>
                  <a:gd name="T16" fmla="*/ 2147483647 w 65"/>
                  <a:gd name="T17" fmla="*/ 2147483647 h 159"/>
                  <a:gd name="T18" fmla="*/ 2147483647 w 65"/>
                  <a:gd name="T19" fmla="*/ 2147483647 h 159"/>
                  <a:gd name="T20" fmla="*/ 2147483647 w 65"/>
                  <a:gd name="T21" fmla="*/ 2147483647 h 159"/>
                  <a:gd name="T22" fmla="*/ 0 w 65"/>
                  <a:gd name="T23" fmla="*/ 2147483647 h 159"/>
                  <a:gd name="T24" fmla="*/ 0 w 65"/>
                  <a:gd name="T25" fmla="*/ 2147483647 h 159"/>
                  <a:gd name="T26" fmla="*/ 2147483647 w 65"/>
                  <a:gd name="T27" fmla="*/ 0 h 159"/>
                  <a:gd name="T28" fmla="*/ 2147483647 w 65"/>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5" h="159">
                    <a:moveTo>
                      <a:pt x="7" y="0"/>
                    </a:moveTo>
                    <a:lnTo>
                      <a:pt x="7" y="0"/>
                    </a:lnTo>
                    <a:lnTo>
                      <a:pt x="65" y="0"/>
                    </a:lnTo>
                    <a:lnTo>
                      <a:pt x="48" y="140"/>
                    </a:lnTo>
                    <a:lnTo>
                      <a:pt x="47" y="147"/>
                    </a:lnTo>
                    <a:lnTo>
                      <a:pt x="42" y="152"/>
                    </a:lnTo>
                    <a:lnTo>
                      <a:pt x="38" y="156"/>
                    </a:lnTo>
                    <a:lnTo>
                      <a:pt x="33" y="159"/>
                    </a:lnTo>
                    <a:lnTo>
                      <a:pt x="0" y="92"/>
                    </a:lnTo>
                    <a:lnTo>
                      <a:pt x="7" y="0"/>
                    </a:lnTo>
                    <a:close/>
                  </a:path>
                </a:pathLst>
              </a:custGeom>
              <a:solidFill>
                <a:srgbClr val="BEBE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6" name="Freeform 89"/>
              <p:cNvSpPr>
                <a:spLocks/>
              </p:cNvSpPr>
              <p:nvPr/>
            </p:nvSpPr>
            <p:spPr bwMode="auto">
              <a:xfrm>
                <a:off x="3462338" y="5083175"/>
                <a:ext cx="95250" cy="252413"/>
              </a:xfrm>
              <a:custGeom>
                <a:avLst/>
                <a:gdLst>
                  <a:gd name="T0" fmla="*/ 2147483647 w 60"/>
                  <a:gd name="T1" fmla="*/ 0 h 159"/>
                  <a:gd name="T2" fmla="*/ 2147483647 w 60"/>
                  <a:gd name="T3" fmla="*/ 0 h 159"/>
                  <a:gd name="T4" fmla="*/ 2147483647 w 60"/>
                  <a:gd name="T5" fmla="*/ 0 h 159"/>
                  <a:gd name="T6" fmla="*/ 2147483647 w 60"/>
                  <a:gd name="T7" fmla="*/ 0 h 159"/>
                  <a:gd name="T8" fmla="*/ 2147483647 w 60"/>
                  <a:gd name="T9" fmla="*/ 2147483647 h 159"/>
                  <a:gd name="T10" fmla="*/ 2147483647 w 60"/>
                  <a:gd name="T11" fmla="*/ 2147483647 h 159"/>
                  <a:gd name="T12" fmla="*/ 2147483647 w 60"/>
                  <a:gd name="T13" fmla="*/ 2147483647 h 159"/>
                  <a:gd name="T14" fmla="*/ 2147483647 w 60"/>
                  <a:gd name="T15" fmla="*/ 2147483647 h 159"/>
                  <a:gd name="T16" fmla="*/ 2147483647 w 60"/>
                  <a:gd name="T17" fmla="*/ 2147483647 h 159"/>
                  <a:gd name="T18" fmla="*/ 2147483647 w 60"/>
                  <a:gd name="T19" fmla="*/ 2147483647 h 159"/>
                  <a:gd name="T20" fmla="*/ 2147483647 w 60"/>
                  <a:gd name="T21" fmla="*/ 2147483647 h 159"/>
                  <a:gd name="T22" fmla="*/ 0 w 60"/>
                  <a:gd name="T23" fmla="*/ 2147483647 h 159"/>
                  <a:gd name="T24" fmla="*/ 0 w 60"/>
                  <a:gd name="T25" fmla="*/ 2147483647 h 159"/>
                  <a:gd name="T26" fmla="*/ 2147483647 w 60"/>
                  <a:gd name="T27" fmla="*/ 0 h 159"/>
                  <a:gd name="T28" fmla="*/ 2147483647 w 60"/>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0" h="159">
                    <a:moveTo>
                      <a:pt x="6" y="0"/>
                    </a:moveTo>
                    <a:lnTo>
                      <a:pt x="6" y="0"/>
                    </a:lnTo>
                    <a:lnTo>
                      <a:pt x="60" y="0"/>
                    </a:lnTo>
                    <a:lnTo>
                      <a:pt x="43" y="140"/>
                    </a:lnTo>
                    <a:lnTo>
                      <a:pt x="42" y="147"/>
                    </a:lnTo>
                    <a:lnTo>
                      <a:pt x="39" y="151"/>
                    </a:lnTo>
                    <a:lnTo>
                      <a:pt x="33" y="156"/>
                    </a:lnTo>
                    <a:lnTo>
                      <a:pt x="29" y="159"/>
                    </a:lnTo>
                    <a:lnTo>
                      <a:pt x="0" y="91"/>
                    </a:lnTo>
                    <a:lnTo>
                      <a:pt x="6" y="0"/>
                    </a:lnTo>
                    <a:close/>
                  </a:path>
                </a:pathLst>
              </a:custGeom>
              <a:solidFill>
                <a:srgbClr val="BEBEC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7" name="Freeform 90"/>
              <p:cNvSpPr>
                <a:spLocks/>
              </p:cNvSpPr>
              <p:nvPr/>
            </p:nvSpPr>
            <p:spPr bwMode="auto">
              <a:xfrm>
                <a:off x="3468688" y="5083175"/>
                <a:ext cx="88900" cy="252413"/>
              </a:xfrm>
              <a:custGeom>
                <a:avLst/>
                <a:gdLst>
                  <a:gd name="T0" fmla="*/ 2147483647 w 56"/>
                  <a:gd name="T1" fmla="*/ 0 h 159"/>
                  <a:gd name="T2" fmla="*/ 2147483647 w 56"/>
                  <a:gd name="T3" fmla="*/ 0 h 159"/>
                  <a:gd name="T4" fmla="*/ 2147483647 w 56"/>
                  <a:gd name="T5" fmla="*/ 0 h 159"/>
                  <a:gd name="T6" fmla="*/ 2147483647 w 56"/>
                  <a:gd name="T7" fmla="*/ 0 h 159"/>
                  <a:gd name="T8" fmla="*/ 2147483647 w 56"/>
                  <a:gd name="T9" fmla="*/ 2147483647 h 159"/>
                  <a:gd name="T10" fmla="*/ 2147483647 w 56"/>
                  <a:gd name="T11" fmla="*/ 2147483647 h 159"/>
                  <a:gd name="T12" fmla="*/ 2147483647 w 56"/>
                  <a:gd name="T13" fmla="*/ 2147483647 h 159"/>
                  <a:gd name="T14" fmla="*/ 2147483647 w 56"/>
                  <a:gd name="T15" fmla="*/ 2147483647 h 159"/>
                  <a:gd name="T16" fmla="*/ 2147483647 w 56"/>
                  <a:gd name="T17" fmla="*/ 2147483647 h 159"/>
                  <a:gd name="T18" fmla="*/ 2147483647 w 56"/>
                  <a:gd name="T19" fmla="*/ 2147483647 h 159"/>
                  <a:gd name="T20" fmla="*/ 2147483647 w 56"/>
                  <a:gd name="T21" fmla="*/ 2147483647 h 159"/>
                  <a:gd name="T22" fmla="*/ 0 w 56"/>
                  <a:gd name="T23" fmla="*/ 2147483647 h 159"/>
                  <a:gd name="T24" fmla="*/ 0 w 56"/>
                  <a:gd name="T25" fmla="*/ 2147483647 h 159"/>
                  <a:gd name="T26" fmla="*/ 2147483647 w 56"/>
                  <a:gd name="T27" fmla="*/ 0 h 159"/>
                  <a:gd name="T28" fmla="*/ 2147483647 w 56"/>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6" h="159">
                    <a:moveTo>
                      <a:pt x="6" y="0"/>
                    </a:moveTo>
                    <a:lnTo>
                      <a:pt x="6" y="0"/>
                    </a:lnTo>
                    <a:lnTo>
                      <a:pt x="56" y="0"/>
                    </a:lnTo>
                    <a:lnTo>
                      <a:pt x="39" y="140"/>
                    </a:lnTo>
                    <a:lnTo>
                      <a:pt x="38" y="147"/>
                    </a:lnTo>
                    <a:lnTo>
                      <a:pt x="35" y="151"/>
                    </a:lnTo>
                    <a:lnTo>
                      <a:pt x="29" y="156"/>
                    </a:lnTo>
                    <a:lnTo>
                      <a:pt x="25" y="159"/>
                    </a:lnTo>
                    <a:lnTo>
                      <a:pt x="0" y="91"/>
                    </a:lnTo>
                    <a:lnTo>
                      <a:pt x="6" y="0"/>
                    </a:lnTo>
                    <a:close/>
                  </a:path>
                </a:pathLst>
              </a:custGeom>
              <a:solidFill>
                <a:srgbClr val="BFBFC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 name="Freeform 91"/>
              <p:cNvSpPr>
                <a:spLocks/>
              </p:cNvSpPr>
              <p:nvPr/>
            </p:nvSpPr>
            <p:spPr bwMode="auto">
              <a:xfrm>
                <a:off x="3471863" y="5083175"/>
                <a:ext cx="85725" cy="252413"/>
              </a:xfrm>
              <a:custGeom>
                <a:avLst/>
                <a:gdLst>
                  <a:gd name="T0" fmla="*/ 2147483647 w 54"/>
                  <a:gd name="T1" fmla="*/ 0 h 159"/>
                  <a:gd name="T2" fmla="*/ 2147483647 w 54"/>
                  <a:gd name="T3" fmla="*/ 0 h 159"/>
                  <a:gd name="T4" fmla="*/ 2147483647 w 54"/>
                  <a:gd name="T5" fmla="*/ 0 h 159"/>
                  <a:gd name="T6" fmla="*/ 2147483647 w 54"/>
                  <a:gd name="T7" fmla="*/ 0 h 159"/>
                  <a:gd name="T8" fmla="*/ 2147483647 w 54"/>
                  <a:gd name="T9" fmla="*/ 2147483647 h 159"/>
                  <a:gd name="T10" fmla="*/ 2147483647 w 54"/>
                  <a:gd name="T11" fmla="*/ 2147483647 h 159"/>
                  <a:gd name="T12" fmla="*/ 2147483647 w 54"/>
                  <a:gd name="T13" fmla="*/ 2147483647 h 159"/>
                  <a:gd name="T14" fmla="*/ 2147483647 w 54"/>
                  <a:gd name="T15" fmla="*/ 2147483647 h 159"/>
                  <a:gd name="T16" fmla="*/ 2147483647 w 54"/>
                  <a:gd name="T17" fmla="*/ 2147483647 h 159"/>
                  <a:gd name="T18" fmla="*/ 2147483647 w 54"/>
                  <a:gd name="T19" fmla="*/ 2147483647 h 159"/>
                  <a:gd name="T20" fmla="*/ 2147483647 w 54"/>
                  <a:gd name="T21" fmla="*/ 2147483647 h 159"/>
                  <a:gd name="T22" fmla="*/ 0 w 54"/>
                  <a:gd name="T23" fmla="*/ 2147483647 h 159"/>
                  <a:gd name="T24" fmla="*/ 0 w 54"/>
                  <a:gd name="T25" fmla="*/ 2147483647 h 159"/>
                  <a:gd name="T26" fmla="*/ 2147483647 w 54"/>
                  <a:gd name="T27" fmla="*/ 0 h 159"/>
                  <a:gd name="T28" fmla="*/ 2147483647 w 54"/>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4" h="159">
                    <a:moveTo>
                      <a:pt x="7" y="0"/>
                    </a:moveTo>
                    <a:lnTo>
                      <a:pt x="7" y="0"/>
                    </a:lnTo>
                    <a:lnTo>
                      <a:pt x="54" y="0"/>
                    </a:lnTo>
                    <a:lnTo>
                      <a:pt x="37" y="140"/>
                    </a:lnTo>
                    <a:lnTo>
                      <a:pt x="36" y="145"/>
                    </a:lnTo>
                    <a:lnTo>
                      <a:pt x="33" y="151"/>
                    </a:lnTo>
                    <a:lnTo>
                      <a:pt x="29" y="155"/>
                    </a:lnTo>
                    <a:lnTo>
                      <a:pt x="23" y="159"/>
                    </a:lnTo>
                    <a:lnTo>
                      <a:pt x="0" y="90"/>
                    </a:lnTo>
                    <a:lnTo>
                      <a:pt x="7" y="0"/>
                    </a:lnTo>
                    <a:close/>
                  </a:path>
                </a:pathLst>
              </a:custGeom>
              <a:solidFill>
                <a:srgbClr val="BFBFC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9" name="Freeform 92"/>
              <p:cNvSpPr>
                <a:spLocks/>
              </p:cNvSpPr>
              <p:nvPr/>
            </p:nvSpPr>
            <p:spPr bwMode="auto">
              <a:xfrm>
                <a:off x="3478213" y="5083175"/>
                <a:ext cx="79375" cy="252413"/>
              </a:xfrm>
              <a:custGeom>
                <a:avLst/>
                <a:gdLst>
                  <a:gd name="T0" fmla="*/ 2147483647 w 50"/>
                  <a:gd name="T1" fmla="*/ 0 h 159"/>
                  <a:gd name="T2" fmla="*/ 2147483647 w 50"/>
                  <a:gd name="T3" fmla="*/ 0 h 159"/>
                  <a:gd name="T4" fmla="*/ 2147483647 w 50"/>
                  <a:gd name="T5" fmla="*/ 0 h 159"/>
                  <a:gd name="T6" fmla="*/ 2147483647 w 50"/>
                  <a:gd name="T7" fmla="*/ 0 h 159"/>
                  <a:gd name="T8" fmla="*/ 2147483647 w 50"/>
                  <a:gd name="T9" fmla="*/ 2147483647 h 159"/>
                  <a:gd name="T10" fmla="*/ 2147483647 w 50"/>
                  <a:gd name="T11" fmla="*/ 2147483647 h 159"/>
                  <a:gd name="T12" fmla="*/ 2147483647 w 50"/>
                  <a:gd name="T13" fmla="*/ 2147483647 h 159"/>
                  <a:gd name="T14" fmla="*/ 2147483647 w 50"/>
                  <a:gd name="T15" fmla="*/ 2147483647 h 159"/>
                  <a:gd name="T16" fmla="*/ 2147483647 w 50"/>
                  <a:gd name="T17" fmla="*/ 2147483647 h 159"/>
                  <a:gd name="T18" fmla="*/ 2147483647 w 50"/>
                  <a:gd name="T19" fmla="*/ 2147483647 h 159"/>
                  <a:gd name="T20" fmla="*/ 2147483647 w 50"/>
                  <a:gd name="T21" fmla="*/ 2147483647 h 159"/>
                  <a:gd name="T22" fmla="*/ 0 w 50"/>
                  <a:gd name="T23" fmla="*/ 2147483647 h 159"/>
                  <a:gd name="T24" fmla="*/ 0 w 50"/>
                  <a:gd name="T25" fmla="*/ 2147483647 h 159"/>
                  <a:gd name="T26" fmla="*/ 2147483647 w 50"/>
                  <a:gd name="T27" fmla="*/ 0 h 159"/>
                  <a:gd name="T28" fmla="*/ 2147483647 w 50"/>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 h="159">
                    <a:moveTo>
                      <a:pt x="7" y="0"/>
                    </a:moveTo>
                    <a:lnTo>
                      <a:pt x="7" y="0"/>
                    </a:lnTo>
                    <a:lnTo>
                      <a:pt x="50" y="0"/>
                    </a:lnTo>
                    <a:lnTo>
                      <a:pt x="33" y="140"/>
                    </a:lnTo>
                    <a:lnTo>
                      <a:pt x="32" y="145"/>
                    </a:lnTo>
                    <a:lnTo>
                      <a:pt x="29" y="151"/>
                    </a:lnTo>
                    <a:lnTo>
                      <a:pt x="25" y="155"/>
                    </a:lnTo>
                    <a:lnTo>
                      <a:pt x="19" y="159"/>
                    </a:lnTo>
                    <a:lnTo>
                      <a:pt x="0" y="88"/>
                    </a:lnTo>
                    <a:lnTo>
                      <a:pt x="7" y="0"/>
                    </a:lnTo>
                    <a:close/>
                  </a:path>
                </a:pathLst>
              </a:custGeom>
              <a:solidFill>
                <a:srgbClr val="C0C0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0" name="Freeform 93"/>
              <p:cNvSpPr>
                <a:spLocks/>
              </p:cNvSpPr>
              <p:nvPr/>
            </p:nvSpPr>
            <p:spPr bwMode="auto">
              <a:xfrm>
                <a:off x="3484563" y="5083175"/>
                <a:ext cx="73025" cy="252413"/>
              </a:xfrm>
              <a:custGeom>
                <a:avLst/>
                <a:gdLst>
                  <a:gd name="T0" fmla="*/ 2147483647 w 46"/>
                  <a:gd name="T1" fmla="*/ 0 h 159"/>
                  <a:gd name="T2" fmla="*/ 2147483647 w 46"/>
                  <a:gd name="T3" fmla="*/ 0 h 159"/>
                  <a:gd name="T4" fmla="*/ 2147483647 w 46"/>
                  <a:gd name="T5" fmla="*/ 0 h 159"/>
                  <a:gd name="T6" fmla="*/ 2147483647 w 46"/>
                  <a:gd name="T7" fmla="*/ 0 h 159"/>
                  <a:gd name="T8" fmla="*/ 2147483647 w 46"/>
                  <a:gd name="T9" fmla="*/ 2147483647 h 159"/>
                  <a:gd name="T10" fmla="*/ 2147483647 w 46"/>
                  <a:gd name="T11" fmla="*/ 2147483647 h 159"/>
                  <a:gd name="T12" fmla="*/ 2147483647 w 46"/>
                  <a:gd name="T13" fmla="*/ 2147483647 h 159"/>
                  <a:gd name="T14" fmla="*/ 2147483647 w 46"/>
                  <a:gd name="T15" fmla="*/ 2147483647 h 159"/>
                  <a:gd name="T16" fmla="*/ 2147483647 w 46"/>
                  <a:gd name="T17" fmla="*/ 2147483647 h 159"/>
                  <a:gd name="T18" fmla="*/ 2147483647 w 46"/>
                  <a:gd name="T19" fmla="*/ 2147483647 h 159"/>
                  <a:gd name="T20" fmla="*/ 2147483647 w 46"/>
                  <a:gd name="T21" fmla="*/ 2147483647 h 159"/>
                  <a:gd name="T22" fmla="*/ 0 w 46"/>
                  <a:gd name="T23" fmla="*/ 2147483647 h 159"/>
                  <a:gd name="T24" fmla="*/ 0 w 46"/>
                  <a:gd name="T25" fmla="*/ 2147483647 h 159"/>
                  <a:gd name="T26" fmla="*/ 2147483647 w 46"/>
                  <a:gd name="T27" fmla="*/ 0 h 159"/>
                  <a:gd name="T28" fmla="*/ 2147483647 w 46"/>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6" h="159">
                    <a:moveTo>
                      <a:pt x="7" y="0"/>
                    </a:moveTo>
                    <a:lnTo>
                      <a:pt x="7" y="0"/>
                    </a:lnTo>
                    <a:lnTo>
                      <a:pt x="46" y="0"/>
                    </a:lnTo>
                    <a:lnTo>
                      <a:pt x="29" y="140"/>
                    </a:lnTo>
                    <a:lnTo>
                      <a:pt x="28" y="145"/>
                    </a:lnTo>
                    <a:lnTo>
                      <a:pt x="25" y="151"/>
                    </a:lnTo>
                    <a:lnTo>
                      <a:pt x="21" y="155"/>
                    </a:lnTo>
                    <a:lnTo>
                      <a:pt x="17" y="159"/>
                    </a:lnTo>
                    <a:lnTo>
                      <a:pt x="0" y="87"/>
                    </a:lnTo>
                    <a:lnTo>
                      <a:pt x="7" y="0"/>
                    </a:lnTo>
                    <a:close/>
                  </a:path>
                </a:pathLst>
              </a:custGeom>
              <a:solidFill>
                <a:srgbClr val="C1C1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1" name="Freeform 94"/>
              <p:cNvSpPr>
                <a:spLocks/>
              </p:cNvSpPr>
              <p:nvPr/>
            </p:nvSpPr>
            <p:spPr bwMode="auto">
              <a:xfrm>
                <a:off x="3492501" y="5083175"/>
                <a:ext cx="65088" cy="252413"/>
              </a:xfrm>
              <a:custGeom>
                <a:avLst/>
                <a:gdLst>
                  <a:gd name="T0" fmla="*/ 2147483647 w 41"/>
                  <a:gd name="T1" fmla="*/ 0 h 159"/>
                  <a:gd name="T2" fmla="*/ 2147483647 w 41"/>
                  <a:gd name="T3" fmla="*/ 0 h 159"/>
                  <a:gd name="T4" fmla="*/ 2147483647 w 41"/>
                  <a:gd name="T5" fmla="*/ 0 h 159"/>
                  <a:gd name="T6" fmla="*/ 2147483647 w 41"/>
                  <a:gd name="T7" fmla="*/ 0 h 159"/>
                  <a:gd name="T8" fmla="*/ 2147483647 w 41"/>
                  <a:gd name="T9" fmla="*/ 2147483647 h 159"/>
                  <a:gd name="T10" fmla="*/ 2147483647 w 41"/>
                  <a:gd name="T11" fmla="*/ 2147483647 h 159"/>
                  <a:gd name="T12" fmla="*/ 2147483647 w 41"/>
                  <a:gd name="T13" fmla="*/ 2147483647 h 159"/>
                  <a:gd name="T14" fmla="*/ 2147483647 w 41"/>
                  <a:gd name="T15" fmla="*/ 2147483647 h 159"/>
                  <a:gd name="T16" fmla="*/ 2147483647 w 41"/>
                  <a:gd name="T17" fmla="*/ 2147483647 h 159"/>
                  <a:gd name="T18" fmla="*/ 2147483647 w 41"/>
                  <a:gd name="T19" fmla="*/ 2147483647 h 159"/>
                  <a:gd name="T20" fmla="*/ 2147483647 w 41"/>
                  <a:gd name="T21" fmla="*/ 2147483647 h 159"/>
                  <a:gd name="T22" fmla="*/ 0 w 41"/>
                  <a:gd name="T23" fmla="*/ 2147483647 h 159"/>
                  <a:gd name="T24" fmla="*/ 0 w 41"/>
                  <a:gd name="T25" fmla="*/ 2147483647 h 159"/>
                  <a:gd name="T26" fmla="*/ 2147483647 w 41"/>
                  <a:gd name="T27" fmla="*/ 0 h 159"/>
                  <a:gd name="T28" fmla="*/ 2147483647 w 41"/>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1" h="159">
                    <a:moveTo>
                      <a:pt x="6" y="0"/>
                    </a:moveTo>
                    <a:lnTo>
                      <a:pt x="6" y="0"/>
                    </a:lnTo>
                    <a:lnTo>
                      <a:pt x="41" y="0"/>
                    </a:lnTo>
                    <a:lnTo>
                      <a:pt x="24" y="140"/>
                    </a:lnTo>
                    <a:lnTo>
                      <a:pt x="23" y="145"/>
                    </a:lnTo>
                    <a:lnTo>
                      <a:pt x="20" y="151"/>
                    </a:lnTo>
                    <a:lnTo>
                      <a:pt x="16" y="155"/>
                    </a:lnTo>
                    <a:lnTo>
                      <a:pt x="12" y="159"/>
                    </a:lnTo>
                    <a:lnTo>
                      <a:pt x="0" y="86"/>
                    </a:lnTo>
                    <a:lnTo>
                      <a:pt x="6" y="0"/>
                    </a:lnTo>
                    <a:close/>
                  </a:path>
                </a:pathLst>
              </a:custGeom>
              <a:solidFill>
                <a:srgbClr val="C1C1C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2" name="Freeform 95"/>
              <p:cNvSpPr>
                <a:spLocks/>
              </p:cNvSpPr>
              <p:nvPr/>
            </p:nvSpPr>
            <p:spPr bwMode="auto">
              <a:xfrm>
                <a:off x="3495676" y="5083175"/>
                <a:ext cx="61913" cy="252413"/>
              </a:xfrm>
              <a:custGeom>
                <a:avLst/>
                <a:gdLst>
                  <a:gd name="T0" fmla="*/ 2147483647 w 39"/>
                  <a:gd name="T1" fmla="*/ 0 h 159"/>
                  <a:gd name="T2" fmla="*/ 2147483647 w 39"/>
                  <a:gd name="T3" fmla="*/ 0 h 159"/>
                  <a:gd name="T4" fmla="*/ 2147483647 w 39"/>
                  <a:gd name="T5" fmla="*/ 0 h 159"/>
                  <a:gd name="T6" fmla="*/ 2147483647 w 39"/>
                  <a:gd name="T7" fmla="*/ 0 h 159"/>
                  <a:gd name="T8" fmla="*/ 2147483647 w 39"/>
                  <a:gd name="T9" fmla="*/ 2147483647 h 159"/>
                  <a:gd name="T10" fmla="*/ 2147483647 w 39"/>
                  <a:gd name="T11" fmla="*/ 2147483647 h 159"/>
                  <a:gd name="T12" fmla="*/ 2147483647 w 39"/>
                  <a:gd name="T13" fmla="*/ 2147483647 h 159"/>
                  <a:gd name="T14" fmla="*/ 2147483647 w 39"/>
                  <a:gd name="T15" fmla="*/ 2147483647 h 159"/>
                  <a:gd name="T16" fmla="*/ 2147483647 w 39"/>
                  <a:gd name="T17" fmla="*/ 2147483647 h 159"/>
                  <a:gd name="T18" fmla="*/ 2147483647 w 39"/>
                  <a:gd name="T19" fmla="*/ 2147483647 h 159"/>
                  <a:gd name="T20" fmla="*/ 2147483647 w 39"/>
                  <a:gd name="T21" fmla="*/ 2147483647 h 159"/>
                  <a:gd name="T22" fmla="*/ 0 w 39"/>
                  <a:gd name="T23" fmla="*/ 2147483647 h 159"/>
                  <a:gd name="T24" fmla="*/ 0 w 39"/>
                  <a:gd name="T25" fmla="*/ 2147483647 h 159"/>
                  <a:gd name="T26" fmla="*/ 2147483647 w 39"/>
                  <a:gd name="T27" fmla="*/ 0 h 159"/>
                  <a:gd name="T28" fmla="*/ 2147483647 w 39"/>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9" h="159">
                    <a:moveTo>
                      <a:pt x="8" y="0"/>
                    </a:moveTo>
                    <a:lnTo>
                      <a:pt x="8" y="0"/>
                    </a:lnTo>
                    <a:lnTo>
                      <a:pt x="39" y="0"/>
                    </a:lnTo>
                    <a:lnTo>
                      <a:pt x="22" y="140"/>
                    </a:lnTo>
                    <a:lnTo>
                      <a:pt x="21" y="145"/>
                    </a:lnTo>
                    <a:lnTo>
                      <a:pt x="18" y="151"/>
                    </a:lnTo>
                    <a:lnTo>
                      <a:pt x="14" y="155"/>
                    </a:lnTo>
                    <a:lnTo>
                      <a:pt x="10" y="159"/>
                    </a:lnTo>
                    <a:lnTo>
                      <a:pt x="0" y="84"/>
                    </a:lnTo>
                    <a:lnTo>
                      <a:pt x="8" y="0"/>
                    </a:lnTo>
                    <a:close/>
                  </a:path>
                </a:pathLst>
              </a:custGeom>
              <a:solidFill>
                <a:srgbClr val="C2C2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3" name="Freeform 96"/>
              <p:cNvSpPr>
                <a:spLocks/>
              </p:cNvSpPr>
              <p:nvPr/>
            </p:nvSpPr>
            <p:spPr bwMode="auto">
              <a:xfrm>
                <a:off x="3502026" y="5083175"/>
                <a:ext cx="55563" cy="252413"/>
              </a:xfrm>
              <a:custGeom>
                <a:avLst/>
                <a:gdLst>
                  <a:gd name="T0" fmla="*/ 2147483647 w 35"/>
                  <a:gd name="T1" fmla="*/ 0 h 159"/>
                  <a:gd name="T2" fmla="*/ 2147483647 w 35"/>
                  <a:gd name="T3" fmla="*/ 0 h 159"/>
                  <a:gd name="T4" fmla="*/ 2147483647 w 35"/>
                  <a:gd name="T5" fmla="*/ 0 h 159"/>
                  <a:gd name="T6" fmla="*/ 2147483647 w 35"/>
                  <a:gd name="T7" fmla="*/ 0 h 159"/>
                  <a:gd name="T8" fmla="*/ 2147483647 w 35"/>
                  <a:gd name="T9" fmla="*/ 2147483647 h 159"/>
                  <a:gd name="T10" fmla="*/ 2147483647 w 35"/>
                  <a:gd name="T11" fmla="*/ 2147483647 h 159"/>
                  <a:gd name="T12" fmla="*/ 2147483647 w 35"/>
                  <a:gd name="T13" fmla="*/ 2147483647 h 159"/>
                  <a:gd name="T14" fmla="*/ 2147483647 w 35"/>
                  <a:gd name="T15" fmla="*/ 2147483647 h 159"/>
                  <a:gd name="T16" fmla="*/ 2147483647 w 35"/>
                  <a:gd name="T17" fmla="*/ 2147483647 h 159"/>
                  <a:gd name="T18" fmla="*/ 2147483647 w 35"/>
                  <a:gd name="T19" fmla="*/ 2147483647 h 159"/>
                  <a:gd name="T20" fmla="*/ 2147483647 w 35"/>
                  <a:gd name="T21" fmla="*/ 2147483647 h 159"/>
                  <a:gd name="T22" fmla="*/ 0 w 35"/>
                  <a:gd name="T23" fmla="*/ 2147483647 h 159"/>
                  <a:gd name="T24" fmla="*/ 0 w 35"/>
                  <a:gd name="T25" fmla="*/ 2147483647 h 159"/>
                  <a:gd name="T26" fmla="*/ 2147483647 w 35"/>
                  <a:gd name="T27" fmla="*/ 0 h 159"/>
                  <a:gd name="T28" fmla="*/ 2147483647 w 35"/>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5" h="159">
                    <a:moveTo>
                      <a:pt x="8" y="0"/>
                    </a:moveTo>
                    <a:lnTo>
                      <a:pt x="8" y="0"/>
                    </a:lnTo>
                    <a:lnTo>
                      <a:pt x="35" y="0"/>
                    </a:lnTo>
                    <a:lnTo>
                      <a:pt x="18" y="140"/>
                    </a:lnTo>
                    <a:lnTo>
                      <a:pt x="17" y="145"/>
                    </a:lnTo>
                    <a:lnTo>
                      <a:pt x="14" y="151"/>
                    </a:lnTo>
                    <a:lnTo>
                      <a:pt x="11" y="155"/>
                    </a:lnTo>
                    <a:lnTo>
                      <a:pt x="7" y="159"/>
                    </a:lnTo>
                    <a:lnTo>
                      <a:pt x="0" y="84"/>
                    </a:lnTo>
                    <a:lnTo>
                      <a:pt x="8" y="0"/>
                    </a:lnTo>
                    <a:close/>
                  </a:path>
                </a:pathLst>
              </a:custGeom>
              <a:solidFill>
                <a:srgbClr val="C3C3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4" name="Freeform 97"/>
              <p:cNvSpPr>
                <a:spLocks/>
              </p:cNvSpPr>
              <p:nvPr/>
            </p:nvSpPr>
            <p:spPr bwMode="auto">
              <a:xfrm>
                <a:off x="3508376" y="5083175"/>
                <a:ext cx="49213" cy="249238"/>
              </a:xfrm>
              <a:custGeom>
                <a:avLst/>
                <a:gdLst>
                  <a:gd name="T0" fmla="*/ 2147483647 w 31"/>
                  <a:gd name="T1" fmla="*/ 0 h 157"/>
                  <a:gd name="T2" fmla="*/ 2147483647 w 31"/>
                  <a:gd name="T3" fmla="*/ 0 h 157"/>
                  <a:gd name="T4" fmla="*/ 2147483647 w 31"/>
                  <a:gd name="T5" fmla="*/ 0 h 157"/>
                  <a:gd name="T6" fmla="*/ 2147483647 w 31"/>
                  <a:gd name="T7" fmla="*/ 0 h 157"/>
                  <a:gd name="T8" fmla="*/ 2147483647 w 31"/>
                  <a:gd name="T9" fmla="*/ 2147483647 h 157"/>
                  <a:gd name="T10" fmla="*/ 2147483647 w 31"/>
                  <a:gd name="T11" fmla="*/ 2147483647 h 157"/>
                  <a:gd name="T12" fmla="*/ 2147483647 w 31"/>
                  <a:gd name="T13" fmla="*/ 2147483647 h 157"/>
                  <a:gd name="T14" fmla="*/ 2147483647 w 31"/>
                  <a:gd name="T15" fmla="*/ 2147483647 h 157"/>
                  <a:gd name="T16" fmla="*/ 2147483647 w 31"/>
                  <a:gd name="T17" fmla="*/ 2147483647 h 157"/>
                  <a:gd name="T18" fmla="*/ 2147483647 w 31"/>
                  <a:gd name="T19" fmla="*/ 2147483647 h 157"/>
                  <a:gd name="T20" fmla="*/ 2147483647 w 31"/>
                  <a:gd name="T21" fmla="*/ 2147483647 h 157"/>
                  <a:gd name="T22" fmla="*/ 0 w 31"/>
                  <a:gd name="T23" fmla="*/ 2147483647 h 157"/>
                  <a:gd name="T24" fmla="*/ 0 w 31"/>
                  <a:gd name="T25" fmla="*/ 2147483647 h 157"/>
                  <a:gd name="T26" fmla="*/ 2147483647 w 31"/>
                  <a:gd name="T27" fmla="*/ 0 h 157"/>
                  <a:gd name="T28" fmla="*/ 2147483647 w 31"/>
                  <a:gd name="T29" fmla="*/ 0 h 15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1" h="157">
                    <a:moveTo>
                      <a:pt x="7" y="0"/>
                    </a:moveTo>
                    <a:lnTo>
                      <a:pt x="7" y="0"/>
                    </a:lnTo>
                    <a:lnTo>
                      <a:pt x="31" y="0"/>
                    </a:lnTo>
                    <a:lnTo>
                      <a:pt x="14" y="140"/>
                    </a:lnTo>
                    <a:lnTo>
                      <a:pt x="13" y="145"/>
                    </a:lnTo>
                    <a:lnTo>
                      <a:pt x="10" y="151"/>
                    </a:lnTo>
                    <a:lnTo>
                      <a:pt x="7" y="155"/>
                    </a:lnTo>
                    <a:lnTo>
                      <a:pt x="3" y="157"/>
                    </a:lnTo>
                    <a:lnTo>
                      <a:pt x="0" y="83"/>
                    </a:lnTo>
                    <a:lnTo>
                      <a:pt x="7" y="0"/>
                    </a:lnTo>
                    <a:close/>
                  </a:path>
                </a:pathLst>
              </a:custGeom>
              <a:solidFill>
                <a:srgbClr val="C3C3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5" name="Freeform 98"/>
              <p:cNvSpPr>
                <a:spLocks/>
              </p:cNvSpPr>
              <p:nvPr/>
            </p:nvSpPr>
            <p:spPr bwMode="auto">
              <a:xfrm>
                <a:off x="3513138" y="5083175"/>
                <a:ext cx="44450" cy="249238"/>
              </a:xfrm>
              <a:custGeom>
                <a:avLst/>
                <a:gdLst>
                  <a:gd name="T0" fmla="*/ 2147483647 w 28"/>
                  <a:gd name="T1" fmla="*/ 0 h 157"/>
                  <a:gd name="T2" fmla="*/ 2147483647 w 28"/>
                  <a:gd name="T3" fmla="*/ 0 h 157"/>
                  <a:gd name="T4" fmla="*/ 2147483647 w 28"/>
                  <a:gd name="T5" fmla="*/ 0 h 157"/>
                  <a:gd name="T6" fmla="*/ 2147483647 w 28"/>
                  <a:gd name="T7" fmla="*/ 0 h 157"/>
                  <a:gd name="T8" fmla="*/ 2147483647 w 28"/>
                  <a:gd name="T9" fmla="*/ 2147483647 h 157"/>
                  <a:gd name="T10" fmla="*/ 2147483647 w 28"/>
                  <a:gd name="T11" fmla="*/ 2147483647 h 157"/>
                  <a:gd name="T12" fmla="*/ 2147483647 w 28"/>
                  <a:gd name="T13" fmla="*/ 2147483647 h 157"/>
                  <a:gd name="T14" fmla="*/ 2147483647 w 28"/>
                  <a:gd name="T15" fmla="*/ 2147483647 h 157"/>
                  <a:gd name="T16" fmla="*/ 2147483647 w 28"/>
                  <a:gd name="T17" fmla="*/ 2147483647 h 157"/>
                  <a:gd name="T18" fmla="*/ 0 w 28"/>
                  <a:gd name="T19" fmla="*/ 2147483647 h 157"/>
                  <a:gd name="T20" fmla="*/ 0 w 28"/>
                  <a:gd name="T21" fmla="*/ 2147483647 h 157"/>
                  <a:gd name="T22" fmla="*/ 2147483647 w 28"/>
                  <a:gd name="T23" fmla="*/ 2147483647 h 157"/>
                  <a:gd name="T24" fmla="*/ 2147483647 w 28"/>
                  <a:gd name="T25" fmla="*/ 2147483647 h 157"/>
                  <a:gd name="T26" fmla="*/ 2147483647 w 28"/>
                  <a:gd name="T27" fmla="*/ 0 h 157"/>
                  <a:gd name="T28" fmla="*/ 2147483647 w 28"/>
                  <a:gd name="T29" fmla="*/ 0 h 15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 h="157">
                    <a:moveTo>
                      <a:pt x="8" y="0"/>
                    </a:moveTo>
                    <a:lnTo>
                      <a:pt x="8" y="0"/>
                    </a:lnTo>
                    <a:lnTo>
                      <a:pt x="28" y="0"/>
                    </a:lnTo>
                    <a:lnTo>
                      <a:pt x="11" y="140"/>
                    </a:lnTo>
                    <a:lnTo>
                      <a:pt x="10" y="145"/>
                    </a:lnTo>
                    <a:lnTo>
                      <a:pt x="7" y="151"/>
                    </a:lnTo>
                    <a:lnTo>
                      <a:pt x="4" y="155"/>
                    </a:lnTo>
                    <a:lnTo>
                      <a:pt x="0" y="157"/>
                    </a:lnTo>
                    <a:lnTo>
                      <a:pt x="1" y="82"/>
                    </a:lnTo>
                    <a:lnTo>
                      <a:pt x="8" y="0"/>
                    </a:lnTo>
                    <a:close/>
                  </a:path>
                </a:pathLst>
              </a:custGeom>
              <a:solidFill>
                <a:srgbClr val="C4C4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6" name="Freeform 99"/>
              <p:cNvSpPr>
                <a:spLocks/>
              </p:cNvSpPr>
              <p:nvPr/>
            </p:nvSpPr>
            <p:spPr bwMode="auto">
              <a:xfrm>
                <a:off x="3513138" y="5083175"/>
                <a:ext cx="44450" cy="249238"/>
              </a:xfrm>
              <a:custGeom>
                <a:avLst/>
                <a:gdLst>
                  <a:gd name="T0" fmla="*/ 2147483647 w 28"/>
                  <a:gd name="T1" fmla="*/ 0 h 157"/>
                  <a:gd name="T2" fmla="*/ 2147483647 w 28"/>
                  <a:gd name="T3" fmla="*/ 0 h 157"/>
                  <a:gd name="T4" fmla="*/ 2147483647 w 28"/>
                  <a:gd name="T5" fmla="*/ 0 h 157"/>
                  <a:gd name="T6" fmla="*/ 2147483647 w 28"/>
                  <a:gd name="T7" fmla="*/ 0 h 157"/>
                  <a:gd name="T8" fmla="*/ 2147483647 w 28"/>
                  <a:gd name="T9" fmla="*/ 2147483647 h 157"/>
                  <a:gd name="T10" fmla="*/ 2147483647 w 28"/>
                  <a:gd name="T11" fmla="*/ 2147483647 h 157"/>
                  <a:gd name="T12" fmla="*/ 2147483647 w 28"/>
                  <a:gd name="T13" fmla="*/ 2147483647 h 157"/>
                  <a:gd name="T14" fmla="*/ 2147483647 w 28"/>
                  <a:gd name="T15" fmla="*/ 2147483647 h 157"/>
                  <a:gd name="T16" fmla="*/ 2147483647 w 28"/>
                  <a:gd name="T17" fmla="*/ 2147483647 h 157"/>
                  <a:gd name="T18" fmla="*/ 0 w 28"/>
                  <a:gd name="T19" fmla="*/ 2147483647 h 157"/>
                  <a:gd name="T20" fmla="*/ 0 w 28"/>
                  <a:gd name="T21" fmla="*/ 2147483647 h 157"/>
                  <a:gd name="T22" fmla="*/ 2147483647 w 28"/>
                  <a:gd name="T23" fmla="*/ 2147483647 h 157"/>
                  <a:gd name="T24" fmla="*/ 2147483647 w 28"/>
                  <a:gd name="T25" fmla="*/ 2147483647 h 157"/>
                  <a:gd name="T26" fmla="*/ 2147483647 w 28"/>
                  <a:gd name="T27" fmla="*/ 0 h 157"/>
                  <a:gd name="T28" fmla="*/ 2147483647 w 28"/>
                  <a:gd name="T29" fmla="*/ 0 h 15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 h="157">
                    <a:moveTo>
                      <a:pt x="12" y="0"/>
                    </a:moveTo>
                    <a:lnTo>
                      <a:pt x="12" y="0"/>
                    </a:lnTo>
                    <a:lnTo>
                      <a:pt x="28" y="0"/>
                    </a:lnTo>
                    <a:lnTo>
                      <a:pt x="11" y="140"/>
                    </a:lnTo>
                    <a:lnTo>
                      <a:pt x="10" y="145"/>
                    </a:lnTo>
                    <a:lnTo>
                      <a:pt x="8" y="149"/>
                    </a:lnTo>
                    <a:lnTo>
                      <a:pt x="4" y="155"/>
                    </a:lnTo>
                    <a:lnTo>
                      <a:pt x="0" y="157"/>
                    </a:lnTo>
                    <a:lnTo>
                      <a:pt x="5" y="80"/>
                    </a:lnTo>
                    <a:lnTo>
                      <a:pt x="12" y="0"/>
                    </a:lnTo>
                    <a:close/>
                  </a:path>
                </a:pathLst>
              </a:custGeom>
              <a:solidFill>
                <a:srgbClr val="C4C4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7" name="Freeform 100"/>
              <p:cNvSpPr>
                <a:spLocks/>
              </p:cNvSpPr>
              <p:nvPr/>
            </p:nvSpPr>
            <p:spPr bwMode="auto">
              <a:xfrm>
                <a:off x="3514726" y="5083175"/>
                <a:ext cx="42863" cy="249238"/>
              </a:xfrm>
              <a:custGeom>
                <a:avLst/>
                <a:gdLst>
                  <a:gd name="T0" fmla="*/ 2147483647 w 27"/>
                  <a:gd name="T1" fmla="*/ 0 h 157"/>
                  <a:gd name="T2" fmla="*/ 2147483647 w 27"/>
                  <a:gd name="T3" fmla="*/ 0 h 157"/>
                  <a:gd name="T4" fmla="*/ 2147483647 w 27"/>
                  <a:gd name="T5" fmla="*/ 2147483647 h 157"/>
                  <a:gd name="T6" fmla="*/ 2147483647 w 27"/>
                  <a:gd name="T7" fmla="*/ 2147483647 h 157"/>
                  <a:gd name="T8" fmla="*/ 2147483647 w 27"/>
                  <a:gd name="T9" fmla="*/ 2147483647 h 157"/>
                  <a:gd name="T10" fmla="*/ 2147483647 w 27"/>
                  <a:gd name="T11" fmla="*/ 2147483647 h 157"/>
                  <a:gd name="T12" fmla="*/ 2147483647 w 27"/>
                  <a:gd name="T13" fmla="*/ 2147483647 h 157"/>
                  <a:gd name="T14" fmla="*/ 0 w 27"/>
                  <a:gd name="T15" fmla="*/ 2147483647 h 157"/>
                  <a:gd name="T16" fmla="*/ 2147483647 w 27"/>
                  <a:gd name="T17" fmla="*/ 0 h 1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157">
                    <a:moveTo>
                      <a:pt x="15" y="0"/>
                    </a:moveTo>
                    <a:lnTo>
                      <a:pt x="27" y="0"/>
                    </a:lnTo>
                    <a:lnTo>
                      <a:pt x="10" y="140"/>
                    </a:lnTo>
                    <a:lnTo>
                      <a:pt x="9" y="145"/>
                    </a:lnTo>
                    <a:lnTo>
                      <a:pt x="7" y="149"/>
                    </a:lnTo>
                    <a:lnTo>
                      <a:pt x="3" y="153"/>
                    </a:lnTo>
                    <a:lnTo>
                      <a:pt x="0" y="157"/>
                    </a:lnTo>
                    <a:lnTo>
                      <a:pt x="15"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8" name="Freeform 108"/>
              <p:cNvSpPr>
                <a:spLocks/>
              </p:cNvSpPr>
              <p:nvPr/>
            </p:nvSpPr>
            <p:spPr bwMode="auto">
              <a:xfrm>
                <a:off x="2687638" y="4930775"/>
                <a:ext cx="47625" cy="55563"/>
              </a:xfrm>
              <a:custGeom>
                <a:avLst/>
                <a:gdLst>
                  <a:gd name="T0" fmla="*/ 2147483647 w 30"/>
                  <a:gd name="T1" fmla="*/ 2147483647 h 35"/>
                  <a:gd name="T2" fmla="*/ 2147483647 w 30"/>
                  <a:gd name="T3" fmla="*/ 2147483647 h 35"/>
                  <a:gd name="T4" fmla="*/ 2147483647 w 30"/>
                  <a:gd name="T5" fmla="*/ 2147483647 h 35"/>
                  <a:gd name="T6" fmla="*/ 2147483647 w 30"/>
                  <a:gd name="T7" fmla="*/ 2147483647 h 35"/>
                  <a:gd name="T8" fmla="*/ 2147483647 w 30"/>
                  <a:gd name="T9" fmla="*/ 2147483647 h 35"/>
                  <a:gd name="T10" fmla="*/ 2147483647 w 30"/>
                  <a:gd name="T11" fmla="*/ 2147483647 h 35"/>
                  <a:gd name="T12" fmla="*/ 2147483647 w 30"/>
                  <a:gd name="T13" fmla="*/ 2147483647 h 35"/>
                  <a:gd name="T14" fmla="*/ 2147483647 w 30"/>
                  <a:gd name="T15" fmla="*/ 2147483647 h 35"/>
                  <a:gd name="T16" fmla="*/ 2147483647 w 30"/>
                  <a:gd name="T17" fmla="*/ 2147483647 h 35"/>
                  <a:gd name="T18" fmla="*/ 2147483647 w 30"/>
                  <a:gd name="T19" fmla="*/ 2147483647 h 35"/>
                  <a:gd name="T20" fmla="*/ 0 w 30"/>
                  <a:gd name="T21" fmla="*/ 2147483647 h 35"/>
                  <a:gd name="T22" fmla="*/ 0 w 30"/>
                  <a:gd name="T23" fmla="*/ 2147483647 h 35"/>
                  <a:gd name="T24" fmla="*/ 2147483647 w 30"/>
                  <a:gd name="T25" fmla="*/ 2147483647 h 35"/>
                  <a:gd name="T26" fmla="*/ 2147483647 w 30"/>
                  <a:gd name="T27" fmla="*/ 2147483647 h 35"/>
                  <a:gd name="T28" fmla="*/ 2147483647 w 30"/>
                  <a:gd name="T29" fmla="*/ 0 h 35"/>
                  <a:gd name="T30" fmla="*/ 2147483647 w 30"/>
                  <a:gd name="T31" fmla="*/ 0 h 35"/>
                  <a:gd name="T32" fmla="*/ 2147483647 w 30"/>
                  <a:gd name="T33" fmla="*/ 0 h 35"/>
                  <a:gd name="T34" fmla="*/ 2147483647 w 30"/>
                  <a:gd name="T35" fmla="*/ 2147483647 h 35"/>
                  <a:gd name="T36" fmla="*/ 2147483647 w 30"/>
                  <a:gd name="T37" fmla="*/ 2147483647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 h="35">
                    <a:moveTo>
                      <a:pt x="30" y="2"/>
                    </a:moveTo>
                    <a:lnTo>
                      <a:pt x="30" y="2"/>
                    </a:lnTo>
                    <a:lnTo>
                      <a:pt x="27" y="14"/>
                    </a:lnTo>
                    <a:lnTo>
                      <a:pt x="23" y="30"/>
                    </a:lnTo>
                    <a:lnTo>
                      <a:pt x="20" y="34"/>
                    </a:lnTo>
                    <a:lnTo>
                      <a:pt x="19" y="35"/>
                    </a:lnTo>
                    <a:lnTo>
                      <a:pt x="16" y="34"/>
                    </a:lnTo>
                    <a:lnTo>
                      <a:pt x="14" y="31"/>
                    </a:lnTo>
                    <a:lnTo>
                      <a:pt x="11" y="26"/>
                    </a:lnTo>
                    <a:lnTo>
                      <a:pt x="0" y="7"/>
                    </a:lnTo>
                    <a:lnTo>
                      <a:pt x="3" y="6"/>
                    </a:lnTo>
                    <a:lnTo>
                      <a:pt x="8" y="2"/>
                    </a:lnTo>
                    <a:lnTo>
                      <a:pt x="12" y="0"/>
                    </a:lnTo>
                    <a:lnTo>
                      <a:pt x="18" y="0"/>
                    </a:lnTo>
                    <a:lnTo>
                      <a:pt x="23" y="0"/>
                    </a:lnTo>
                    <a:lnTo>
                      <a:pt x="30" y="2"/>
                    </a:lnTo>
                    <a:close/>
                  </a:path>
                </a:pathLst>
              </a:custGeom>
              <a:solidFill>
                <a:srgbClr val="F2463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 name="组合 16"/>
            <p:cNvGrpSpPr/>
            <p:nvPr/>
          </p:nvGrpSpPr>
          <p:grpSpPr>
            <a:xfrm>
              <a:off x="1265914" y="3310327"/>
              <a:ext cx="203200" cy="601663"/>
              <a:chOff x="2555876" y="4340225"/>
              <a:chExt cx="203200" cy="601663"/>
            </a:xfrm>
            <a:solidFill>
              <a:schemeClr val="bg1"/>
            </a:solidFill>
          </p:grpSpPr>
          <p:sp>
            <p:nvSpPr>
              <p:cNvPr id="118" name="Freeform 105"/>
              <p:cNvSpPr>
                <a:spLocks/>
              </p:cNvSpPr>
              <p:nvPr/>
            </p:nvSpPr>
            <p:spPr bwMode="auto">
              <a:xfrm>
                <a:off x="2582863" y="4424363"/>
                <a:ext cx="176213" cy="517525"/>
              </a:xfrm>
              <a:custGeom>
                <a:avLst/>
                <a:gdLst>
                  <a:gd name="T0" fmla="*/ 35 w 111"/>
                  <a:gd name="T1" fmla="*/ 266 h 326"/>
                  <a:gd name="T2" fmla="*/ 66 w 111"/>
                  <a:gd name="T3" fmla="*/ 326 h 326"/>
                  <a:gd name="T4" fmla="*/ 94 w 111"/>
                  <a:gd name="T5" fmla="*/ 322 h 326"/>
                  <a:gd name="T6" fmla="*/ 111 w 111"/>
                  <a:gd name="T7" fmla="*/ 256 h 326"/>
                  <a:gd name="T8" fmla="*/ 76 w 111"/>
                  <a:gd name="T9" fmla="*/ 0 h 326"/>
                  <a:gd name="T10" fmla="*/ 0 w 111"/>
                  <a:gd name="T11" fmla="*/ 11 h 326"/>
                  <a:gd name="T12" fmla="*/ 35 w 111"/>
                  <a:gd name="T13" fmla="*/ 266 h 326"/>
                </a:gdLst>
                <a:ahLst/>
                <a:cxnLst>
                  <a:cxn ang="0">
                    <a:pos x="T0" y="T1"/>
                  </a:cxn>
                  <a:cxn ang="0">
                    <a:pos x="T2" y="T3"/>
                  </a:cxn>
                  <a:cxn ang="0">
                    <a:pos x="T4" y="T5"/>
                  </a:cxn>
                  <a:cxn ang="0">
                    <a:pos x="T6" y="T7"/>
                  </a:cxn>
                  <a:cxn ang="0">
                    <a:pos x="T8" y="T9"/>
                  </a:cxn>
                  <a:cxn ang="0">
                    <a:pos x="T10" y="T11"/>
                  </a:cxn>
                  <a:cxn ang="0">
                    <a:pos x="T12" y="T13"/>
                  </a:cxn>
                </a:cxnLst>
                <a:rect l="0" t="0" r="r" b="b"/>
                <a:pathLst>
                  <a:path w="111" h="326">
                    <a:moveTo>
                      <a:pt x="35" y="266"/>
                    </a:moveTo>
                    <a:lnTo>
                      <a:pt x="66" y="326"/>
                    </a:lnTo>
                    <a:lnTo>
                      <a:pt x="94" y="322"/>
                    </a:lnTo>
                    <a:lnTo>
                      <a:pt x="111" y="256"/>
                    </a:lnTo>
                    <a:lnTo>
                      <a:pt x="76" y="0"/>
                    </a:lnTo>
                    <a:lnTo>
                      <a:pt x="0" y="11"/>
                    </a:lnTo>
                    <a:lnTo>
                      <a:pt x="35"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9" name="Freeform 106"/>
              <p:cNvSpPr>
                <a:spLocks/>
              </p:cNvSpPr>
              <p:nvPr/>
            </p:nvSpPr>
            <p:spPr bwMode="auto">
              <a:xfrm>
                <a:off x="2576513" y="4340225"/>
                <a:ext cx="127000" cy="146050"/>
              </a:xfrm>
              <a:custGeom>
                <a:avLst/>
                <a:gdLst>
                  <a:gd name="T0" fmla="*/ 4 w 80"/>
                  <a:gd name="T1" fmla="*/ 59 h 92"/>
                  <a:gd name="T2" fmla="*/ 4 w 80"/>
                  <a:gd name="T3" fmla="*/ 59 h 92"/>
                  <a:gd name="T4" fmla="*/ 5 w 80"/>
                  <a:gd name="T5" fmla="*/ 66 h 92"/>
                  <a:gd name="T6" fmla="*/ 9 w 80"/>
                  <a:gd name="T7" fmla="*/ 73 h 92"/>
                  <a:gd name="T8" fmla="*/ 13 w 80"/>
                  <a:gd name="T9" fmla="*/ 80 h 92"/>
                  <a:gd name="T10" fmla="*/ 19 w 80"/>
                  <a:gd name="T11" fmla="*/ 84 h 92"/>
                  <a:gd name="T12" fmla="*/ 24 w 80"/>
                  <a:gd name="T13" fmla="*/ 88 h 92"/>
                  <a:gd name="T14" fmla="*/ 31 w 80"/>
                  <a:gd name="T15" fmla="*/ 91 h 92"/>
                  <a:gd name="T16" fmla="*/ 39 w 80"/>
                  <a:gd name="T17" fmla="*/ 92 h 92"/>
                  <a:gd name="T18" fmla="*/ 46 w 80"/>
                  <a:gd name="T19" fmla="*/ 92 h 92"/>
                  <a:gd name="T20" fmla="*/ 47 w 80"/>
                  <a:gd name="T21" fmla="*/ 92 h 92"/>
                  <a:gd name="T22" fmla="*/ 47 w 80"/>
                  <a:gd name="T23" fmla="*/ 92 h 92"/>
                  <a:gd name="T24" fmla="*/ 55 w 80"/>
                  <a:gd name="T25" fmla="*/ 89 h 92"/>
                  <a:gd name="T26" fmla="*/ 62 w 80"/>
                  <a:gd name="T27" fmla="*/ 87 h 92"/>
                  <a:gd name="T28" fmla="*/ 67 w 80"/>
                  <a:gd name="T29" fmla="*/ 82 h 92"/>
                  <a:gd name="T30" fmla="*/ 71 w 80"/>
                  <a:gd name="T31" fmla="*/ 77 h 92"/>
                  <a:gd name="T32" fmla="*/ 75 w 80"/>
                  <a:gd name="T33" fmla="*/ 70 h 92"/>
                  <a:gd name="T34" fmla="*/ 78 w 80"/>
                  <a:gd name="T35" fmla="*/ 64 h 92"/>
                  <a:gd name="T36" fmla="*/ 80 w 80"/>
                  <a:gd name="T37" fmla="*/ 57 h 92"/>
                  <a:gd name="T38" fmla="*/ 80 w 80"/>
                  <a:gd name="T39" fmla="*/ 49 h 92"/>
                  <a:gd name="T40" fmla="*/ 75 w 80"/>
                  <a:gd name="T41" fmla="*/ 15 h 92"/>
                  <a:gd name="T42" fmla="*/ 75 w 80"/>
                  <a:gd name="T43" fmla="*/ 15 h 92"/>
                  <a:gd name="T44" fmla="*/ 73 w 80"/>
                  <a:gd name="T45" fmla="*/ 8 h 92"/>
                  <a:gd name="T46" fmla="*/ 70 w 80"/>
                  <a:gd name="T47" fmla="*/ 4 h 92"/>
                  <a:gd name="T48" fmla="*/ 66 w 80"/>
                  <a:gd name="T49" fmla="*/ 1 h 92"/>
                  <a:gd name="T50" fmla="*/ 62 w 80"/>
                  <a:gd name="T51" fmla="*/ 0 h 92"/>
                  <a:gd name="T52" fmla="*/ 50 w 80"/>
                  <a:gd name="T53" fmla="*/ 1 h 92"/>
                  <a:gd name="T54" fmla="*/ 35 w 80"/>
                  <a:gd name="T55" fmla="*/ 3 h 92"/>
                  <a:gd name="T56" fmla="*/ 35 w 80"/>
                  <a:gd name="T57" fmla="*/ 3 h 92"/>
                  <a:gd name="T58" fmla="*/ 35 w 80"/>
                  <a:gd name="T59" fmla="*/ 3 h 92"/>
                  <a:gd name="T60" fmla="*/ 20 w 80"/>
                  <a:gd name="T61" fmla="*/ 5 h 92"/>
                  <a:gd name="T62" fmla="*/ 8 w 80"/>
                  <a:gd name="T63" fmla="*/ 7 h 92"/>
                  <a:gd name="T64" fmla="*/ 4 w 80"/>
                  <a:gd name="T65" fmla="*/ 9 h 92"/>
                  <a:gd name="T66" fmla="*/ 1 w 80"/>
                  <a:gd name="T67" fmla="*/ 13 h 92"/>
                  <a:gd name="T68" fmla="*/ 0 w 80"/>
                  <a:gd name="T69" fmla="*/ 17 h 92"/>
                  <a:gd name="T70" fmla="*/ 0 w 80"/>
                  <a:gd name="T71" fmla="*/ 24 h 92"/>
                  <a:gd name="T72" fmla="*/ 4 w 80"/>
                  <a:gd name="T73" fmla="*/ 5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 h="92">
                    <a:moveTo>
                      <a:pt x="4" y="59"/>
                    </a:moveTo>
                    <a:lnTo>
                      <a:pt x="4" y="59"/>
                    </a:lnTo>
                    <a:lnTo>
                      <a:pt x="5" y="66"/>
                    </a:lnTo>
                    <a:lnTo>
                      <a:pt x="9" y="73"/>
                    </a:lnTo>
                    <a:lnTo>
                      <a:pt x="13" y="80"/>
                    </a:lnTo>
                    <a:lnTo>
                      <a:pt x="19" y="84"/>
                    </a:lnTo>
                    <a:lnTo>
                      <a:pt x="24" y="88"/>
                    </a:lnTo>
                    <a:lnTo>
                      <a:pt x="31" y="91"/>
                    </a:lnTo>
                    <a:lnTo>
                      <a:pt x="39" y="92"/>
                    </a:lnTo>
                    <a:lnTo>
                      <a:pt x="46" y="92"/>
                    </a:lnTo>
                    <a:lnTo>
                      <a:pt x="47" y="92"/>
                    </a:lnTo>
                    <a:lnTo>
                      <a:pt x="47" y="92"/>
                    </a:lnTo>
                    <a:lnTo>
                      <a:pt x="55" y="89"/>
                    </a:lnTo>
                    <a:lnTo>
                      <a:pt x="62" y="87"/>
                    </a:lnTo>
                    <a:lnTo>
                      <a:pt x="67" y="82"/>
                    </a:lnTo>
                    <a:lnTo>
                      <a:pt x="71" y="77"/>
                    </a:lnTo>
                    <a:lnTo>
                      <a:pt x="75" y="70"/>
                    </a:lnTo>
                    <a:lnTo>
                      <a:pt x="78" y="64"/>
                    </a:lnTo>
                    <a:lnTo>
                      <a:pt x="80" y="57"/>
                    </a:lnTo>
                    <a:lnTo>
                      <a:pt x="80" y="49"/>
                    </a:lnTo>
                    <a:lnTo>
                      <a:pt x="75" y="15"/>
                    </a:lnTo>
                    <a:lnTo>
                      <a:pt x="75" y="15"/>
                    </a:lnTo>
                    <a:lnTo>
                      <a:pt x="73" y="8"/>
                    </a:lnTo>
                    <a:lnTo>
                      <a:pt x="70" y="4"/>
                    </a:lnTo>
                    <a:lnTo>
                      <a:pt x="66" y="1"/>
                    </a:lnTo>
                    <a:lnTo>
                      <a:pt x="62" y="0"/>
                    </a:lnTo>
                    <a:lnTo>
                      <a:pt x="50" y="1"/>
                    </a:lnTo>
                    <a:lnTo>
                      <a:pt x="35" y="3"/>
                    </a:lnTo>
                    <a:lnTo>
                      <a:pt x="35" y="3"/>
                    </a:lnTo>
                    <a:lnTo>
                      <a:pt x="35" y="3"/>
                    </a:lnTo>
                    <a:lnTo>
                      <a:pt x="20" y="5"/>
                    </a:lnTo>
                    <a:lnTo>
                      <a:pt x="8" y="7"/>
                    </a:lnTo>
                    <a:lnTo>
                      <a:pt x="4" y="9"/>
                    </a:lnTo>
                    <a:lnTo>
                      <a:pt x="1" y="13"/>
                    </a:lnTo>
                    <a:lnTo>
                      <a:pt x="0" y="17"/>
                    </a:lnTo>
                    <a:lnTo>
                      <a:pt x="0" y="24"/>
                    </a:lnTo>
                    <a:lnTo>
                      <a:pt x="4"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20" name="Freeform 107"/>
              <p:cNvSpPr>
                <a:spLocks/>
              </p:cNvSpPr>
              <p:nvPr/>
            </p:nvSpPr>
            <p:spPr bwMode="auto">
              <a:xfrm>
                <a:off x="2571751" y="4389438"/>
                <a:ext cx="150813" cy="144463"/>
              </a:xfrm>
              <a:custGeom>
                <a:avLst/>
                <a:gdLst>
                  <a:gd name="T0" fmla="*/ 11 w 95"/>
                  <a:gd name="T1" fmla="*/ 91 h 91"/>
                  <a:gd name="T2" fmla="*/ 95 w 95"/>
                  <a:gd name="T3" fmla="*/ 80 h 91"/>
                  <a:gd name="T4" fmla="*/ 84 w 95"/>
                  <a:gd name="T5" fmla="*/ 0 h 91"/>
                  <a:gd name="T6" fmla="*/ 0 w 95"/>
                  <a:gd name="T7" fmla="*/ 11 h 91"/>
                  <a:gd name="T8" fmla="*/ 11 w 95"/>
                  <a:gd name="T9" fmla="*/ 91 h 91"/>
                </a:gdLst>
                <a:ahLst/>
                <a:cxnLst>
                  <a:cxn ang="0">
                    <a:pos x="T0" y="T1"/>
                  </a:cxn>
                  <a:cxn ang="0">
                    <a:pos x="T2" y="T3"/>
                  </a:cxn>
                  <a:cxn ang="0">
                    <a:pos x="T4" y="T5"/>
                  </a:cxn>
                  <a:cxn ang="0">
                    <a:pos x="T6" y="T7"/>
                  </a:cxn>
                  <a:cxn ang="0">
                    <a:pos x="T8" y="T9"/>
                  </a:cxn>
                </a:cxnLst>
                <a:rect l="0" t="0" r="r" b="b"/>
                <a:pathLst>
                  <a:path w="95" h="91">
                    <a:moveTo>
                      <a:pt x="11" y="91"/>
                    </a:moveTo>
                    <a:lnTo>
                      <a:pt x="95" y="80"/>
                    </a:lnTo>
                    <a:lnTo>
                      <a:pt x="84" y="0"/>
                    </a:lnTo>
                    <a:lnTo>
                      <a:pt x="0" y="11"/>
                    </a:lnTo>
                    <a:lnTo>
                      <a:pt x="11"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21" name="Freeform 109"/>
              <p:cNvSpPr>
                <a:spLocks/>
              </p:cNvSpPr>
              <p:nvPr/>
            </p:nvSpPr>
            <p:spPr bwMode="auto">
              <a:xfrm>
                <a:off x="2555876" y="4430713"/>
                <a:ext cx="44450" cy="260350"/>
              </a:xfrm>
              <a:custGeom>
                <a:avLst/>
                <a:gdLst>
                  <a:gd name="T0" fmla="*/ 21 w 28"/>
                  <a:gd name="T1" fmla="*/ 0 h 164"/>
                  <a:gd name="T2" fmla="*/ 21 w 28"/>
                  <a:gd name="T3" fmla="*/ 0 h 164"/>
                  <a:gd name="T4" fmla="*/ 11 w 28"/>
                  <a:gd name="T5" fmla="*/ 7 h 164"/>
                  <a:gd name="T6" fmla="*/ 5 w 28"/>
                  <a:gd name="T7" fmla="*/ 13 h 164"/>
                  <a:gd name="T8" fmla="*/ 2 w 28"/>
                  <a:gd name="T9" fmla="*/ 17 h 164"/>
                  <a:gd name="T10" fmla="*/ 0 w 28"/>
                  <a:gd name="T11" fmla="*/ 20 h 164"/>
                  <a:gd name="T12" fmla="*/ 0 w 28"/>
                  <a:gd name="T13" fmla="*/ 20 h 164"/>
                  <a:gd name="T14" fmla="*/ 3 w 28"/>
                  <a:gd name="T15" fmla="*/ 44 h 164"/>
                  <a:gd name="T16" fmla="*/ 9 w 28"/>
                  <a:gd name="T17" fmla="*/ 90 h 164"/>
                  <a:gd name="T18" fmla="*/ 18 w 28"/>
                  <a:gd name="T19" fmla="*/ 154 h 164"/>
                  <a:gd name="T20" fmla="*/ 18 w 28"/>
                  <a:gd name="T21" fmla="*/ 154 h 164"/>
                  <a:gd name="T22" fmla="*/ 17 w 28"/>
                  <a:gd name="T23" fmla="*/ 155 h 164"/>
                  <a:gd name="T24" fmla="*/ 18 w 28"/>
                  <a:gd name="T25" fmla="*/ 160 h 164"/>
                  <a:gd name="T26" fmla="*/ 19 w 28"/>
                  <a:gd name="T27" fmla="*/ 161 h 164"/>
                  <a:gd name="T28" fmla="*/ 21 w 28"/>
                  <a:gd name="T29" fmla="*/ 162 h 164"/>
                  <a:gd name="T30" fmla="*/ 23 w 28"/>
                  <a:gd name="T31" fmla="*/ 164 h 164"/>
                  <a:gd name="T32" fmla="*/ 28 w 28"/>
                  <a:gd name="T33" fmla="*/ 164 h 164"/>
                  <a:gd name="T34" fmla="*/ 13 w 28"/>
                  <a:gd name="T35" fmla="*/ 58 h 164"/>
                  <a:gd name="T36" fmla="*/ 19 w 28"/>
                  <a:gd name="T37" fmla="*/ 44 h 164"/>
                  <a:gd name="T38" fmla="*/ 21 w 28"/>
                  <a:gd name="T39" fmla="*/ 0 h 164"/>
                  <a:gd name="T40" fmla="*/ 21 w 28"/>
                  <a:gd name="T4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164">
                    <a:moveTo>
                      <a:pt x="21" y="0"/>
                    </a:moveTo>
                    <a:lnTo>
                      <a:pt x="21" y="0"/>
                    </a:lnTo>
                    <a:lnTo>
                      <a:pt x="11" y="7"/>
                    </a:lnTo>
                    <a:lnTo>
                      <a:pt x="5" y="13"/>
                    </a:lnTo>
                    <a:lnTo>
                      <a:pt x="2" y="17"/>
                    </a:lnTo>
                    <a:lnTo>
                      <a:pt x="0" y="20"/>
                    </a:lnTo>
                    <a:lnTo>
                      <a:pt x="0" y="20"/>
                    </a:lnTo>
                    <a:lnTo>
                      <a:pt x="3" y="44"/>
                    </a:lnTo>
                    <a:lnTo>
                      <a:pt x="9" y="90"/>
                    </a:lnTo>
                    <a:lnTo>
                      <a:pt x="18" y="154"/>
                    </a:lnTo>
                    <a:lnTo>
                      <a:pt x="18" y="154"/>
                    </a:lnTo>
                    <a:lnTo>
                      <a:pt x="17" y="155"/>
                    </a:lnTo>
                    <a:lnTo>
                      <a:pt x="18" y="160"/>
                    </a:lnTo>
                    <a:lnTo>
                      <a:pt x="19" y="161"/>
                    </a:lnTo>
                    <a:lnTo>
                      <a:pt x="21" y="162"/>
                    </a:lnTo>
                    <a:lnTo>
                      <a:pt x="23" y="164"/>
                    </a:lnTo>
                    <a:lnTo>
                      <a:pt x="28" y="164"/>
                    </a:lnTo>
                    <a:lnTo>
                      <a:pt x="13" y="58"/>
                    </a:lnTo>
                    <a:lnTo>
                      <a:pt x="19" y="44"/>
                    </a:lnTo>
                    <a:lnTo>
                      <a:pt x="2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18" name="组合 17"/>
            <p:cNvGrpSpPr/>
            <p:nvPr/>
          </p:nvGrpSpPr>
          <p:grpSpPr>
            <a:xfrm>
              <a:off x="1729464" y="3316677"/>
              <a:ext cx="796925" cy="612776"/>
              <a:chOff x="3019426" y="4346575"/>
              <a:chExt cx="796925" cy="612776"/>
            </a:xfrm>
            <a:solidFill>
              <a:schemeClr val="bg1"/>
            </a:solidFill>
          </p:grpSpPr>
          <p:sp>
            <p:nvSpPr>
              <p:cNvPr id="112" name="Freeform 110"/>
              <p:cNvSpPr>
                <a:spLocks/>
              </p:cNvSpPr>
              <p:nvPr/>
            </p:nvSpPr>
            <p:spPr bwMode="auto">
              <a:xfrm>
                <a:off x="3040063" y="4346575"/>
                <a:ext cx="776288" cy="347663"/>
              </a:xfrm>
              <a:custGeom>
                <a:avLst/>
                <a:gdLst>
                  <a:gd name="T0" fmla="*/ 247 w 489"/>
                  <a:gd name="T1" fmla="*/ 219 h 219"/>
                  <a:gd name="T2" fmla="*/ 489 w 489"/>
                  <a:gd name="T3" fmla="*/ 110 h 219"/>
                  <a:gd name="T4" fmla="*/ 240 w 489"/>
                  <a:gd name="T5" fmla="*/ 0 h 219"/>
                  <a:gd name="T6" fmla="*/ 0 w 489"/>
                  <a:gd name="T7" fmla="*/ 107 h 219"/>
                  <a:gd name="T8" fmla="*/ 247 w 489"/>
                  <a:gd name="T9" fmla="*/ 219 h 219"/>
                </a:gdLst>
                <a:ahLst/>
                <a:cxnLst>
                  <a:cxn ang="0">
                    <a:pos x="T0" y="T1"/>
                  </a:cxn>
                  <a:cxn ang="0">
                    <a:pos x="T2" y="T3"/>
                  </a:cxn>
                  <a:cxn ang="0">
                    <a:pos x="T4" y="T5"/>
                  </a:cxn>
                  <a:cxn ang="0">
                    <a:pos x="T6" y="T7"/>
                  </a:cxn>
                  <a:cxn ang="0">
                    <a:pos x="T8" y="T9"/>
                  </a:cxn>
                </a:cxnLst>
                <a:rect l="0" t="0" r="r" b="b"/>
                <a:pathLst>
                  <a:path w="489" h="219">
                    <a:moveTo>
                      <a:pt x="247" y="219"/>
                    </a:moveTo>
                    <a:lnTo>
                      <a:pt x="489" y="110"/>
                    </a:lnTo>
                    <a:lnTo>
                      <a:pt x="240" y="0"/>
                    </a:lnTo>
                    <a:lnTo>
                      <a:pt x="0" y="107"/>
                    </a:lnTo>
                    <a:lnTo>
                      <a:pt x="247"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3" name="Rectangle 111"/>
              <p:cNvSpPr>
                <a:spLocks noChangeArrowheads="1"/>
              </p:cNvSpPr>
              <p:nvPr/>
            </p:nvSpPr>
            <p:spPr bwMode="auto">
              <a:xfrm>
                <a:off x="3049588" y="4510088"/>
                <a:ext cx="222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114" name="Freeform 112"/>
              <p:cNvSpPr>
                <a:spLocks/>
              </p:cNvSpPr>
              <p:nvPr/>
            </p:nvSpPr>
            <p:spPr bwMode="auto">
              <a:xfrm>
                <a:off x="3022601" y="4735513"/>
                <a:ext cx="76200" cy="77788"/>
              </a:xfrm>
              <a:custGeom>
                <a:avLst/>
                <a:gdLst>
                  <a:gd name="T0" fmla="*/ 0 w 48"/>
                  <a:gd name="T1" fmla="*/ 24 h 49"/>
                  <a:gd name="T2" fmla="*/ 0 w 48"/>
                  <a:gd name="T3" fmla="*/ 24 h 49"/>
                  <a:gd name="T4" fmla="*/ 0 w 48"/>
                  <a:gd name="T5" fmla="*/ 20 h 49"/>
                  <a:gd name="T6" fmla="*/ 2 w 48"/>
                  <a:gd name="T7" fmla="*/ 15 h 49"/>
                  <a:gd name="T8" fmla="*/ 4 w 48"/>
                  <a:gd name="T9" fmla="*/ 11 h 49"/>
                  <a:gd name="T10" fmla="*/ 7 w 48"/>
                  <a:gd name="T11" fmla="*/ 8 h 49"/>
                  <a:gd name="T12" fmla="*/ 11 w 48"/>
                  <a:gd name="T13" fmla="*/ 4 h 49"/>
                  <a:gd name="T14" fmla="*/ 15 w 48"/>
                  <a:gd name="T15" fmla="*/ 3 h 49"/>
                  <a:gd name="T16" fmla="*/ 19 w 48"/>
                  <a:gd name="T17" fmla="*/ 1 h 49"/>
                  <a:gd name="T18" fmla="*/ 25 w 48"/>
                  <a:gd name="T19" fmla="*/ 0 h 49"/>
                  <a:gd name="T20" fmla="*/ 25 w 48"/>
                  <a:gd name="T21" fmla="*/ 0 h 49"/>
                  <a:gd name="T22" fmla="*/ 29 w 48"/>
                  <a:gd name="T23" fmla="*/ 1 h 49"/>
                  <a:gd name="T24" fmla="*/ 34 w 48"/>
                  <a:gd name="T25" fmla="*/ 3 h 49"/>
                  <a:gd name="T26" fmla="*/ 38 w 48"/>
                  <a:gd name="T27" fmla="*/ 4 h 49"/>
                  <a:gd name="T28" fmla="*/ 41 w 48"/>
                  <a:gd name="T29" fmla="*/ 8 h 49"/>
                  <a:gd name="T30" fmla="*/ 44 w 48"/>
                  <a:gd name="T31" fmla="*/ 11 h 49"/>
                  <a:gd name="T32" fmla="*/ 46 w 48"/>
                  <a:gd name="T33" fmla="*/ 15 h 49"/>
                  <a:gd name="T34" fmla="*/ 48 w 48"/>
                  <a:gd name="T35" fmla="*/ 20 h 49"/>
                  <a:gd name="T36" fmla="*/ 48 w 48"/>
                  <a:gd name="T37" fmla="*/ 24 h 49"/>
                  <a:gd name="T38" fmla="*/ 48 w 48"/>
                  <a:gd name="T39" fmla="*/ 24 h 49"/>
                  <a:gd name="T40" fmla="*/ 48 w 48"/>
                  <a:gd name="T41" fmla="*/ 30 h 49"/>
                  <a:gd name="T42" fmla="*/ 46 w 48"/>
                  <a:gd name="T43" fmla="*/ 34 h 49"/>
                  <a:gd name="T44" fmla="*/ 44 w 48"/>
                  <a:gd name="T45" fmla="*/ 38 h 49"/>
                  <a:gd name="T46" fmla="*/ 41 w 48"/>
                  <a:gd name="T47" fmla="*/ 42 h 49"/>
                  <a:gd name="T48" fmla="*/ 38 w 48"/>
                  <a:gd name="T49" fmla="*/ 45 h 49"/>
                  <a:gd name="T50" fmla="*/ 34 w 48"/>
                  <a:gd name="T51" fmla="*/ 47 h 49"/>
                  <a:gd name="T52" fmla="*/ 29 w 48"/>
                  <a:gd name="T53" fmla="*/ 49 h 49"/>
                  <a:gd name="T54" fmla="*/ 25 w 48"/>
                  <a:gd name="T55" fmla="*/ 49 h 49"/>
                  <a:gd name="T56" fmla="*/ 25 w 48"/>
                  <a:gd name="T57" fmla="*/ 49 h 49"/>
                  <a:gd name="T58" fmla="*/ 19 w 48"/>
                  <a:gd name="T59" fmla="*/ 49 h 49"/>
                  <a:gd name="T60" fmla="*/ 15 w 48"/>
                  <a:gd name="T61" fmla="*/ 47 h 49"/>
                  <a:gd name="T62" fmla="*/ 11 w 48"/>
                  <a:gd name="T63" fmla="*/ 45 h 49"/>
                  <a:gd name="T64" fmla="*/ 7 w 48"/>
                  <a:gd name="T65" fmla="*/ 42 h 49"/>
                  <a:gd name="T66" fmla="*/ 4 w 48"/>
                  <a:gd name="T67" fmla="*/ 38 h 49"/>
                  <a:gd name="T68" fmla="*/ 2 w 48"/>
                  <a:gd name="T69" fmla="*/ 34 h 49"/>
                  <a:gd name="T70" fmla="*/ 0 w 48"/>
                  <a:gd name="T71" fmla="*/ 30 h 49"/>
                  <a:gd name="T72" fmla="*/ 0 w 48"/>
                  <a:gd name="T73" fmla="*/ 24 h 49"/>
                  <a:gd name="T74" fmla="*/ 0 w 48"/>
                  <a:gd name="T75" fmla="*/ 2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 h="49">
                    <a:moveTo>
                      <a:pt x="0" y="24"/>
                    </a:moveTo>
                    <a:lnTo>
                      <a:pt x="0" y="24"/>
                    </a:lnTo>
                    <a:lnTo>
                      <a:pt x="0" y="20"/>
                    </a:lnTo>
                    <a:lnTo>
                      <a:pt x="2" y="15"/>
                    </a:lnTo>
                    <a:lnTo>
                      <a:pt x="4" y="11"/>
                    </a:lnTo>
                    <a:lnTo>
                      <a:pt x="7" y="8"/>
                    </a:lnTo>
                    <a:lnTo>
                      <a:pt x="11" y="4"/>
                    </a:lnTo>
                    <a:lnTo>
                      <a:pt x="15" y="3"/>
                    </a:lnTo>
                    <a:lnTo>
                      <a:pt x="19" y="1"/>
                    </a:lnTo>
                    <a:lnTo>
                      <a:pt x="25" y="0"/>
                    </a:lnTo>
                    <a:lnTo>
                      <a:pt x="25" y="0"/>
                    </a:lnTo>
                    <a:lnTo>
                      <a:pt x="29" y="1"/>
                    </a:lnTo>
                    <a:lnTo>
                      <a:pt x="34" y="3"/>
                    </a:lnTo>
                    <a:lnTo>
                      <a:pt x="38" y="4"/>
                    </a:lnTo>
                    <a:lnTo>
                      <a:pt x="41" y="8"/>
                    </a:lnTo>
                    <a:lnTo>
                      <a:pt x="44" y="11"/>
                    </a:lnTo>
                    <a:lnTo>
                      <a:pt x="46" y="15"/>
                    </a:lnTo>
                    <a:lnTo>
                      <a:pt x="48" y="20"/>
                    </a:lnTo>
                    <a:lnTo>
                      <a:pt x="48" y="24"/>
                    </a:lnTo>
                    <a:lnTo>
                      <a:pt x="48" y="24"/>
                    </a:lnTo>
                    <a:lnTo>
                      <a:pt x="48" y="30"/>
                    </a:lnTo>
                    <a:lnTo>
                      <a:pt x="46" y="34"/>
                    </a:lnTo>
                    <a:lnTo>
                      <a:pt x="44" y="38"/>
                    </a:lnTo>
                    <a:lnTo>
                      <a:pt x="41" y="42"/>
                    </a:lnTo>
                    <a:lnTo>
                      <a:pt x="38" y="45"/>
                    </a:lnTo>
                    <a:lnTo>
                      <a:pt x="34" y="47"/>
                    </a:lnTo>
                    <a:lnTo>
                      <a:pt x="29" y="49"/>
                    </a:lnTo>
                    <a:lnTo>
                      <a:pt x="25" y="49"/>
                    </a:lnTo>
                    <a:lnTo>
                      <a:pt x="25" y="49"/>
                    </a:lnTo>
                    <a:lnTo>
                      <a:pt x="19" y="49"/>
                    </a:lnTo>
                    <a:lnTo>
                      <a:pt x="15" y="47"/>
                    </a:lnTo>
                    <a:lnTo>
                      <a:pt x="11" y="45"/>
                    </a:lnTo>
                    <a:lnTo>
                      <a:pt x="7" y="42"/>
                    </a:lnTo>
                    <a:lnTo>
                      <a:pt x="4" y="38"/>
                    </a:lnTo>
                    <a:lnTo>
                      <a:pt x="2" y="34"/>
                    </a:lnTo>
                    <a:lnTo>
                      <a:pt x="0" y="30"/>
                    </a:lnTo>
                    <a:lnTo>
                      <a:pt x="0"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5" name="Freeform 113"/>
              <p:cNvSpPr>
                <a:spLocks/>
              </p:cNvSpPr>
              <p:nvPr/>
            </p:nvSpPr>
            <p:spPr bwMode="auto">
              <a:xfrm>
                <a:off x="3052763" y="4778375"/>
                <a:ext cx="46038" cy="169863"/>
              </a:xfrm>
              <a:custGeom>
                <a:avLst/>
                <a:gdLst>
                  <a:gd name="T0" fmla="*/ 17 w 29"/>
                  <a:gd name="T1" fmla="*/ 5 h 107"/>
                  <a:gd name="T2" fmla="*/ 17 w 29"/>
                  <a:gd name="T3" fmla="*/ 5 h 107"/>
                  <a:gd name="T4" fmla="*/ 19 w 29"/>
                  <a:gd name="T5" fmla="*/ 12 h 107"/>
                  <a:gd name="T6" fmla="*/ 22 w 29"/>
                  <a:gd name="T7" fmla="*/ 22 h 107"/>
                  <a:gd name="T8" fmla="*/ 25 w 29"/>
                  <a:gd name="T9" fmla="*/ 33 h 107"/>
                  <a:gd name="T10" fmla="*/ 27 w 29"/>
                  <a:gd name="T11" fmla="*/ 47 h 107"/>
                  <a:gd name="T12" fmla="*/ 29 w 29"/>
                  <a:gd name="T13" fmla="*/ 65 h 107"/>
                  <a:gd name="T14" fmla="*/ 29 w 29"/>
                  <a:gd name="T15" fmla="*/ 84 h 107"/>
                  <a:gd name="T16" fmla="*/ 27 w 29"/>
                  <a:gd name="T17" fmla="*/ 107 h 107"/>
                  <a:gd name="T18" fmla="*/ 0 w 29"/>
                  <a:gd name="T19" fmla="*/ 107 h 107"/>
                  <a:gd name="T20" fmla="*/ 0 w 29"/>
                  <a:gd name="T21" fmla="*/ 0 h 107"/>
                  <a:gd name="T22" fmla="*/ 0 w 29"/>
                  <a:gd name="T23" fmla="*/ 0 h 107"/>
                  <a:gd name="T24" fmla="*/ 8 w 29"/>
                  <a:gd name="T25" fmla="*/ 4 h 107"/>
                  <a:gd name="T26" fmla="*/ 14 w 29"/>
                  <a:gd name="T27" fmla="*/ 5 h 107"/>
                  <a:gd name="T28" fmla="*/ 15 w 29"/>
                  <a:gd name="T29" fmla="*/ 5 h 107"/>
                  <a:gd name="T30" fmla="*/ 17 w 29"/>
                  <a:gd name="T31" fmla="*/ 5 h 107"/>
                  <a:gd name="T32" fmla="*/ 17 w 29"/>
                  <a:gd name="T33"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107">
                    <a:moveTo>
                      <a:pt x="17" y="5"/>
                    </a:moveTo>
                    <a:lnTo>
                      <a:pt x="17" y="5"/>
                    </a:lnTo>
                    <a:lnTo>
                      <a:pt x="19" y="12"/>
                    </a:lnTo>
                    <a:lnTo>
                      <a:pt x="22" y="22"/>
                    </a:lnTo>
                    <a:lnTo>
                      <a:pt x="25" y="33"/>
                    </a:lnTo>
                    <a:lnTo>
                      <a:pt x="27" y="47"/>
                    </a:lnTo>
                    <a:lnTo>
                      <a:pt x="29" y="65"/>
                    </a:lnTo>
                    <a:lnTo>
                      <a:pt x="29" y="84"/>
                    </a:lnTo>
                    <a:lnTo>
                      <a:pt x="27" y="107"/>
                    </a:lnTo>
                    <a:lnTo>
                      <a:pt x="0" y="107"/>
                    </a:lnTo>
                    <a:lnTo>
                      <a:pt x="0" y="0"/>
                    </a:lnTo>
                    <a:lnTo>
                      <a:pt x="0" y="0"/>
                    </a:lnTo>
                    <a:lnTo>
                      <a:pt x="8" y="4"/>
                    </a:lnTo>
                    <a:lnTo>
                      <a:pt x="14" y="5"/>
                    </a:lnTo>
                    <a:lnTo>
                      <a:pt x="15" y="5"/>
                    </a:lnTo>
                    <a:lnTo>
                      <a:pt x="17" y="5"/>
                    </a:lnTo>
                    <a:lnTo>
                      <a:pt x="17"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6" name="Freeform 114"/>
              <p:cNvSpPr>
                <a:spLocks/>
              </p:cNvSpPr>
              <p:nvPr/>
            </p:nvSpPr>
            <p:spPr bwMode="auto">
              <a:xfrm>
                <a:off x="3019426" y="4778375"/>
                <a:ext cx="46038" cy="169863"/>
              </a:xfrm>
              <a:custGeom>
                <a:avLst/>
                <a:gdLst>
                  <a:gd name="T0" fmla="*/ 13 w 29"/>
                  <a:gd name="T1" fmla="*/ 5 h 107"/>
                  <a:gd name="T2" fmla="*/ 13 w 29"/>
                  <a:gd name="T3" fmla="*/ 5 h 107"/>
                  <a:gd name="T4" fmla="*/ 10 w 29"/>
                  <a:gd name="T5" fmla="*/ 12 h 107"/>
                  <a:gd name="T6" fmla="*/ 4 w 29"/>
                  <a:gd name="T7" fmla="*/ 33 h 107"/>
                  <a:gd name="T8" fmla="*/ 2 w 29"/>
                  <a:gd name="T9" fmla="*/ 47 h 107"/>
                  <a:gd name="T10" fmla="*/ 0 w 29"/>
                  <a:gd name="T11" fmla="*/ 65 h 107"/>
                  <a:gd name="T12" fmla="*/ 0 w 29"/>
                  <a:gd name="T13" fmla="*/ 84 h 107"/>
                  <a:gd name="T14" fmla="*/ 1 w 29"/>
                  <a:gd name="T15" fmla="*/ 107 h 107"/>
                  <a:gd name="T16" fmla="*/ 29 w 29"/>
                  <a:gd name="T17" fmla="*/ 107 h 107"/>
                  <a:gd name="T18" fmla="*/ 29 w 29"/>
                  <a:gd name="T19" fmla="*/ 0 h 107"/>
                  <a:gd name="T20" fmla="*/ 29 w 29"/>
                  <a:gd name="T21" fmla="*/ 0 h 107"/>
                  <a:gd name="T22" fmla="*/ 21 w 29"/>
                  <a:gd name="T23" fmla="*/ 4 h 107"/>
                  <a:gd name="T24" fmla="*/ 16 w 29"/>
                  <a:gd name="T25" fmla="*/ 5 h 107"/>
                  <a:gd name="T26" fmla="*/ 13 w 29"/>
                  <a:gd name="T27" fmla="*/ 5 h 107"/>
                  <a:gd name="T28" fmla="*/ 13 w 29"/>
                  <a:gd name="T29" fmla="*/ 5 h 107"/>
                  <a:gd name="T30" fmla="*/ 13 w 29"/>
                  <a:gd name="T31"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07">
                    <a:moveTo>
                      <a:pt x="13" y="5"/>
                    </a:moveTo>
                    <a:lnTo>
                      <a:pt x="13" y="5"/>
                    </a:lnTo>
                    <a:lnTo>
                      <a:pt x="10" y="12"/>
                    </a:lnTo>
                    <a:lnTo>
                      <a:pt x="4" y="33"/>
                    </a:lnTo>
                    <a:lnTo>
                      <a:pt x="2" y="47"/>
                    </a:lnTo>
                    <a:lnTo>
                      <a:pt x="0" y="65"/>
                    </a:lnTo>
                    <a:lnTo>
                      <a:pt x="0" y="84"/>
                    </a:lnTo>
                    <a:lnTo>
                      <a:pt x="1" y="107"/>
                    </a:lnTo>
                    <a:lnTo>
                      <a:pt x="29" y="107"/>
                    </a:lnTo>
                    <a:lnTo>
                      <a:pt x="29" y="0"/>
                    </a:lnTo>
                    <a:lnTo>
                      <a:pt x="29" y="0"/>
                    </a:lnTo>
                    <a:lnTo>
                      <a:pt x="21" y="4"/>
                    </a:lnTo>
                    <a:lnTo>
                      <a:pt x="16" y="5"/>
                    </a:lnTo>
                    <a:lnTo>
                      <a:pt x="13" y="5"/>
                    </a:lnTo>
                    <a:lnTo>
                      <a:pt x="13" y="5"/>
                    </a:lnTo>
                    <a:lnTo>
                      <a:pt x="1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7" name="Freeform 115"/>
              <p:cNvSpPr>
                <a:spLocks/>
              </p:cNvSpPr>
              <p:nvPr/>
            </p:nvSpPr>
            <p:spPr bwMode="auto">
              <a:xfrm>
                <a:off x="3211513" y="4624388"/>
                <a:ext cx="449263" cy="334963"/>
              </a:xfrm>
              <a:custGeom>
                <a:avLst/>
                <a:gdLst>
                  <a:gd name="T0" fmla="*/ 0 w 283"/>
                  <a:gd name="T1" fmla="*/ 0 h 211"/>
                  <a:gd name="T2" fmla="*/ 0 w 283"/>
                  <a:gd name="T3" fmla="*/ 0 h 211"/>
                  <a:gd name="T4" fmla="*/ 63 w 283"/>
                  <a:gd name="T5" fmla="*/ 29 h 211"/>
                  <a:gd name="T6" fmla="*/ 143 w 283"/>
                  <a:gd name="T7" fmla="*/ 67 h 211"/>
                  <a:gd name="T8" fmla="*/ 143 w 283"/>
                  <a:gd name="T9" fmla="*/ 67 h 211"/>
                  <a:gd name="T10" fmla="*/ 221 w 283"/>
                  <a:gd name="T11" fmla="*/ 29 h 211"/>
                  <a:gd name="T12" fmla="*/ 283 w 283"/>
                  <a:gd name="T13" fmla="*/ 0 h 211"/>
                  <a:gd name="T14" fmla="*/ 283 w 283"/>
                  <a:gd name="T15" fmla="*/ 163 h 211"/>
                  <a:gd name="T16" fmla="*/ 283 w 283"/>
                  <a:gd name="T17" fmla="*/ 163 h 211"/>
                  <a:gd name="T18" fmla="*/ 277 w 283"/>
                  <a:gd name="T19" fmla="*/ 170 h 211"/>
                  <a:gd name="T20" fmla="*/ 267 w 283"/>
                  <a:gd name="T21" fmla="*/ 177 h 211"/>
                  <a:gd name="T22" fmla="*/ 259 w 283"/>
                  <a:gd name="T23" fmla="*/ 182 h 211"/>
                  <a:gd name="T24" fmla="*/ 250 w 283"/>
                  <a:gd name="T25" fmla="*/ 188 h 211"/>
                  <a:gd name="T26" fmla="*/ 229 w 283"/>
                  <a:gd name="T27" fmla="*/ 196 h 211"/>
                  <a:gd name="T28" fmla="*/ 209 w 283"/>
                  <a:gd name="T29" fmla="*/ 201 h 211"/>
                  <a:gd name="T30" fmla="*/ 190 w 283"/>
                  <a:gd name="T31" fmla="*/ 205 h 211"/>
                  <a:gd name="T32" fmla="*/ 172 w 283"/>
                  <a:gd name="T33" fmla="*/ 208 h 211"/>
                  <a:gd name="T34" fmla="*/ 147 w 283"/>
                  <a:gd name="T35" fmla="*/ 211 h 211"/>
                  <a:gd name="T36" fmla="*/ 147 w 283"/>
                  <a:gd name="T37" fmla="*/ 211 h 211"/>
                  <a:gd name="T38" fmla="*/ 147 w 283"/>
                  <a:gd name="T39" fmla="*/ 211 h 211"/>
                  <a:gd name="T40" fmla="*/ 143 w 283"/>
                  <a:gd name="T41" fmla="*/ 211 h 211"/>
                  <a:gd name="T42" fmla="*/ 143 w 283"/>
                  <a:gd name="T43" fmla="*/ 211 h 211"/>
                  <a:gd name="T44" fmla="*/ 139 w 283"/>
                  <a:gd name="T45" fmla="*/ 211 h 211"/>
                  <a:gd name="T46" fmla="*/ 139 w 283"/>
                  <a:gd name="T47" fmla="*/ 211 h 211"/>
                  <a:gd name="T48" fmla="*/ 139 w 283"/>
                  <a:gd name="T49" fmla="*/ 211 h 211"/>
                  <a:gd name="T50" fmla="*/ 113 w 283"/>
                  <a:gd name="T51" fmla="*/ 208 h 211"/>
                  <a:gd name="T52" fmla="*/ 94 w 283"/>
                  <a:gd name="T53" fmla="*/ 205 h 211"/>
                  <a:gd name="T54" fmla="*/ 75 w 283"/>
                  <a:gd name="T55" fmla="*/ 201 h 211"/>
                  <a:gd name="T56" fmla="*/ 55 w 283"/>
                  <a:gd name="T57" fmla="*/ 196 h 211"/>
                  <a:gd name="T58" fmla="*/ 36 w 283"/>
                  <a:gd name="T59" fmla="*/ 188 h 211"/>
                  <a:gd name="T60" fmla="*/ 26 w 283"/>
                  <a:gd name="T61" fmla="*/ 182 h 211"/>
                  <a:gd name="T62" fmla="*/ 17 w 283"/>
                  <a:gd name="T63" fmla="*/ 177 h 211"/>
                  <a:gd name="T64" fmla="*/ 9 w 283"/>
                  <a:gd name="T65" fmla="*/ 170 h 211"/>
                  <a:gd name="T66" fmla="*/ 0 w 283"/>
                  <a:gd name="T67" fmla="*/ 163 h 211"/>
                  <a:gd name="T68" fmla="*/ 0 w 283"/>
                  <a:gd name="T6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3" h="211">
                    <a:moveTo>
                      <a:pt x="0" y="0"/>
                    </a:moveTo>
                    <a:lnTo>
                      <a:pt x="0" y="0"/>
                    </a:lnTo>
                    <a:lnTo>
                      <a:pt x="63" y="29"/>
                    </a:lnTo>
                    <a:lnTo>
                      <a:pt x="143" y="67"/>
                    </a:lnTo>
                    <a:lnTo>
                      <a:pt x="143" y="67"/>
                    </a:lnTo>
                    <a:lnTo>
                      <a:pt x="221" y="29"/>
                    </a:lnTo>
                    <a:lnTo>
                      <a:pt x="283" y="0"/>
                    </a:lnTo>
                    <a:lnTo>
                      <a:pt x="283" y="163"/>
                    </a:lnTo>
                    <a:lnTo>
                      <a:pt x="283" y="163"/>
                    </a:lnTo>
                    <a:lnTo>
                      <a:pt x="277" y="170"/>
                    </a:lnTo>
                    <a:lnTo>
                      <a:pt x="267" y="177"/>
                    </a:lnTo>
                    <a:lnTo>
                      <a:pt x="259" y="182"/>
                    </a:lnTo>
                    <a:lnTo>
                      <a:pt x="250" y="188"/>
                    </a:lnTo>
                    <a:lnTo>
                      <a:pt x="229" y="196"/>
                    </a:lnTo>
                    <a:lnTo>
                      <a:pt x="209" y="201"/>
                    </a:lnTo>
                    <a:lnTo>
                      <a:pt x="190" y="205"/>
                    </a:lnTo>
                    <a:lnTo>
                      <a:pt x="172" y="208"/>
                    </a:lnTo>
                    <a:lnTo>
                      <a:pt x="147" y="211"/>
                    </a:lnTo>
                    <a:lnTo>
                      <a:pt x="147" y="211"/>
                    </a:lnTo>
                    <a:lnTo>
                      <a:pt x="147" y="211"/>
                    </a:lnTo>
                    <a:lnTo>
                      <a:pt x="143" y="211"/>
                    </a:lnTo>
                    <a:lnTo>
                      <a:pt x="143" y="211"/>
                    </a:lnTo>
                    <a:lnTo>
                      <a:pt x="139" y="211"/>
                    </a:lnTo>
                    <a:lnTo>
                      <a:pt x="139" y="211"/>
                    </a:lnTo>
                    <a:lnTo>
                      <a:pt x="139" y="211"/>
                    </a:lnTo>
                    <a:lnTo>
                      <a:pt x="113" y="208"/>
                    </a:lnTo>
                    <a:lnTo>
                      <a:pt x="94" y="205"/>
                    </a:lnTo>
                    <a:lnTo>
                      <a:pt x="75" y="201"/>
                    </a:lnTo>
                    <a:lnTo>
                      <a:pt x="55" y="196"/>
                    </a:lnTo>
                    <a:lnTo>
                      <a:pt x="36" y="188"/>
                    </a:lnTo>
                    <a:lnTo>
                      <a:pt x="26" y="182"/>
                    </a:lnTo>
                    <a:lnTo>
                      <a:pt x="17" y="177"/>
                    </a:lnTo>
                    <a:lnTo>
                      <a:pt x="9" y="170"/>
                    </a:lnTo>
                    <a:lnTo>
                      <a:pt x="0" y="16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19" name="Freeform 116"/>
            <p:cNvSpPr>
              <a:spLocks noEditPoints="1"/>
            </p:cNvSpPr>
            <p:nvPr/>
          </p:nvSpPr>
          <p:spPr bwMode="auto">
            <a:xfrm>
              <a:off x="2740701" y="1189427"/>
              <a:ext cx="392113" cy="492125"/>
            </a:xfrm>
            <a:custGeom>
              <a:avLst/>
              <a:gdLst>
                <a:gd name="T0" fmla="*/ 2147483647 w 247"/>
                <a:gd name="T1" fmla="*/ 2147483647 h 310"/>
                <a:gd name="T2" fmla="*/ 2147483647 w 247"/>
                <a:gd name="T3" fmla="*/ 2147483647 h 310"/>
                <a:gd name="T4" fmla="*/ 2147483647 w 247"/>
                <a:gd name="T5" fmla="*/ 2147483647 h 310"/>
                <a:gd name="T6" fmla="*/ 2147483647 w 247"/>
                <a:gd name="T7" fmla="*/ 2147483647 h 310"/>
                <a:gd name="T8" fmla="*/ 2147483647 w 247"/>
                <a:gd name="T9" fmla="*/ 2147483647 h 310"/>
                <a:gd name="T10" fmla="*/ 2147483647 w 247"/>
                <a:gd name="T11" fmla="*/ 2147483647 h 310"/>
                <a:gd name="T12" fmla="*/ 2147483647 w 247"/>
                <a:gd name="T13" fmla="*/ 2147483647 h 310"/>
                <a:gd name="T14" fmla="*/ 2147483647 w 247"/>
                <a:gd name="T15" fmla="*/ 0 h 310"/>
                <a:gd name="T16" fmla="*/ 2147483647 w 247"/>
                <a:gd name="T17" fmla="*/ 2147483647 h 310"/>
                <a:gd name="T18" fmla="*/ 2147483647 w 247"/>
                <a:gd name="T19" fmla="*/ 2147483647 h 310"/>
                <a:gd name="T20" fmla="*/ 2147483647 w 247"/>
                <a:gd name="T21" fmla="*/ 2147483647 h 310"/>
                <a:gd name="T22" fmla="*/ 2147483647 w 247"/>
                <a:gd name="T23" fmla="*/ 2147483647 h 310"/>
                <a:gd name="T24" fmla="*/ 2147483647 w 247"/>
                <a:gd name="T25" fmla="*/ 2147483647 h 310"/>
                <a:gd name="T26" fmla="*/ 2147483647 w 247"/>
                <a:gd name="T27" fmla="*/ 2147483647 h 310"/>
                <a:gd name="T28" fmla="*/ 2147483647 w 247"/>
                <a:gd name="T29" fmla="*/ 2147483647 h 310"/>
                <a:gd name="T30" fmla="*/ 2147483647 w 247"/>
                <a:gd name="T31" fmla="*/ 2147483647 h 310"/>
                <a:gd name="T32" fmla="*/ 2147483647 w 247"/>
                <a:gd name="T33" fmla="*/ 2147483647 h 310"/>
                <a:gd name="T34" fmla="*/ 2147483647 w 247"/>
                <a:gd name="T35" fmla="*/ 2147483647 h 310"/>
                <a:gd name="T36" fmla="*/ 2147483647 w 247"/>
                <a:gd name="T37" fmla="*/ 2147483647 h 310"/>
                <a:gd name="T38" fmla="*/ 2147483647 w 247"/>
                <a:gd name="T39" fmla="*/ 2147483647 h 310"/>
                <a:gd name="T40" fmla="*/ 2147483647 w 247"/>
                <a:gd name="T41" fmla="*/ 2147483647 h 310"/>
                <a:gd name="T42" fmla="*/ 2147483647 w 247"/>
                <a:gd name="T43" fmla="*/ 2147483647 h 310"/>
                <a:gd name="T44" fmla="*/ 2147483647 w 247"/>
                <a:gd name="T45" fmla="*/ 2147483647 h 310"/>
                <a:gd name="T46" fmla="*/ 2147483647 w 247"/>
                <a:gd name="T47" fmla="*/ 2147483647 h 310"/>
                <a:gd name="T48" fmla="*/ 2147483647 w 247"/>
                <a:gd name="T49" fmla="*/ 2147483647 h 310"/>
                <a:gd name="T50" fmla="*/ 2147483647 w 247"/>
                <a:gd name="T51" fmla="*/ 2147483647 h 310"/>
                <a:gd name="T52" fmla="*/ 2147483647 w 247"/>
                <a:gd name="T53" fmla="*/ 2147483647 h 310"/>
                <a:gd name="T54" fmla="*/ 2147483647 w 247"/>
                <a:gd name="T55" fmla="*/ 2147483647 h 310"/>
                <a:gd name="T56" fmla="*/ 2147483647 w 247"/>
                <a:gd name="T57" fmla="*/ 2147483647 h 310"/>
                <a:gd name="T58" fmla="*/ 2147483647 w 247"/>
                <a:gd name="T59" fmla="*/ 2147483647 h 310"/>
                <a:gd name="T60" fmla="*/ 2147483647 w 247"/>
                <a:gd name="T61" fmla="*/ 2147483647 h 310"/>
                <a:gd name="T62" fmla="*/ 2147483647 w 247"/>
                <a:gd name="T63" fmla="*/ 2147483647 h 310"/>
                <a:gd name="T64" fmla="*/ 2147483647 w 247"/>
                <a:gd name="T65" fmla="*/ 2147483647 h 310"/>
                <a:gd name="T66" fmla="*/ 2147483647 w 247"/>
                <a:gd name="T67" fmla="*/ 2147483647 h 310"/>
                <a:gd name="T68" fmla="*/ 2147483647 w 247"/>
                <a:gd name="T69" fmla="*/ 2147483647 h 310"/>
                <a:gd name="T70" fmla="*/ 2147483647 w 247"/>
                <a:gd name="T71" fmla="*/ 2147483647 h 310"/>
                <a:gd name="T72" fmla="*/ 2147483647 w 247"/>
                <a:gd name="T73" fmla="*/ 2147483647 h 310"/>
                <a:gd name="T74" fmla="*/ 2147483647 w 247"/>
                <a:gd name="T75" fmla="*/ 2147483647 h 310"/>
                <a:gd name="T76" fmla="*/ 2147483647 w 247"/>
                <a:gd name="T77" fmla="*/ 2147483647 h 310"/>
                <a:gd name="T78" fmla="*/ 2147483647 w 247"/>
                <a:gd name="T79" fmla="*/ 2147483647 h 310"/>
                <a:gd name="T80" fmla="*/ 2147483647 w 247"/>
                <a:gd name="T81" fmla="*/ 2147483647 h 310"/>
                <a:gd name="T82" fmla="*/ 2147483647 w 247"/>
                <a:gd name="T83" fmla="*/ 2147483647 h 310"/>
                <a:gd name="T84" fmla="*/ 2147483647 w 247"/>
                <a:gd name="T85" fmla="*/ 2147483647 h 310"/>
                <a:gd name="T86" fmla="*/ 2147483647 w 247"/>
                <a:gd name="T87" fmla="*/ 2147483647 h 310"/>
                <a:gd name="T88" fmla="*/ 2147483647 w 247"/>
                <a:gd name="T89" fmla="*/ 2147483647 h 310"/>
                <a:gd name="T90" fmla="*/ 2147483647 w 247"/>
                <a:gd name="T91" fmla="*/ 2147483647 h 310"/>
                <a:gd name="T92" fmla="*/ 2147483647 w 247"/>
                <a:gd name="T93" fmla="*/ 2147483647 h 310"/>
                <a:gd name="T94" fmla="*/ 2147483647 w 247"/>
                <a:gd name="T95" fmla="*/ 2147483647 h 3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47" h="310">
                  <a:moveTo>
                    <a:pt x="80" y="150"/>
                  </a:moveTo>
                  <a:lnTo>
                    <a:pt x="80" y="150"/>
                  </a:lnTo>
                  <a:lnTo>
                    <a:pt x="82" y="150"/>
                  </a:lnTo>
                  <a:lnTo>
                    <a:pt x="84" y="146"/>
                  </a:lnTo>
                  <a:lnTo>
                    <a:pt x="86" y="140"/>
                  </a:lnTo>
                  <a:lnTo>
                    <a:pt x="87" y="132"/>
                  </a:lnTo>
                  <a:lnTo>
                    <a:pt x="87" y="59"/>
                  </a:lnTo>
                  <a:lnTo>
                    <a:pt x="82" y="55"/>
                  </a:lnTo>
                  <a:lnTo>
                    <a:pt x="80" y="50"/>
                  </a:lnTo>
                  <a:lnTo>
                    <a:pt x="79" y="50"/>
                  </a:lnTo>
                  <a:lnTo>
                    <a:pt x="79" y="17"/>
                  </a:lnTo>
                  <a:lnTo>
                    <a:pt x="80" y="17"/>
                  </a:lnTo>
                  <a:lnTo>
                    <a:pt x="80" y="16"/>
                  </a:lnTo>
                  <a:lnTo>
                    <a:pt x="80" y="13"/>
                  </a:lnTo>
                  <a:lnTo>
                    <a:pt x="83" y="10"/>
                  </a:lnTo>
                  <a:lnTo>
                    <a:pt x="87" y="6"/>
                  </a:lnTo>
                  <a:lnTo>
                    <a:pt x="92" y="5"/>
                  </a:lnTo>
                  <a:lnTo>
                    <a:pt x="107" y="1"/>
                  </a:lnTo>
                  <a:lnTo>
                    <a:pt x="125" y="0"/>
                  </a:lnTo>
                  <a:lnTo>
                    <a:pt x="141" y="1"/>
                  </a:lnTo>
                  <a:lnTo>
                    <a:pt x="156" y="5"/>
                  </a:lnTo>
                  <a:lnTo>
                    <a:pt x="162" y="6"/>
                  </a:lnTo>
                  <a:lnTo>
                    <a:pt x="166" y="10"/>
                  </a:lnTo>
                  <a:lnTo>
                    <a:pt x="168" y="13"/>
                  </a:lnTo>
                  <a:lnTo>
                    <a:pt x="168" y="16"/>
                  </a:lnTo>
                  <a:lnTo>
                    <a:pt x="168" y="17"/>
                  </a:lnTo>
                  <a:lnTo>
                    <a:pt x="170" y="17"/>
                  </a:lnTo>
                  <a:lnTo>
                    <a:pt x="170" y="50"/>
                  </a:lnTo>
                  <a:lnTo>
                    <a:pt x="168" y="50"/>
                  </a:lnTo>
                  <a:lnTo>
                    <a:pt x="168" y="52"/>
                  </a:lnTo>
                  <a:lnTo>
                    <a:pt x="166" y="55"/>
                  </a:lnTo>
                  <a:lnTo>
                    <a:pt x="162" y="58"/>
                  </a:lnTo>
                  <a:lnTo>
                    <a:pt x="156" y="59"/>
                  </a:lnTo>
                  <a:lnTo>
                    <a:pt x="156" y="132"/>
                  </a:lnTo>
                  <a:lnTo>
                    <a:pt x="156" y="136"/>
                  </a:lnTo>
                  <a:lnTo>
                    <a:pt x="157" y="140"/>
                  </a:lnTo>
                  <a:lnTo>
                    <a:pt x="160" y="146"/>
                  </a:lnTo>
                  <a:lnTo>
                    <a:pt x="164" y="150"/>
                  </a:lnTo>
                  <a:lnTo>
                    <a:pt x="166" y="150"/>
                  </a:lnTo>
                  <a:lnTo>
                    <a:pt x="175" y="158"/>
                  </a:lnTo>
                  <a:lnTo>
                    <a:pt x="190" y="171"/>
                  </a:lnTo>
                  <a:lnTo>
                    <a:pt x="206" y="189"/>
                  </a:lnTo>
                  <a:lnTo>
                    <a:pt x="222" y="211"/>
                  </a:lnTo>
                  <a:lnTo>
                    <a:pt x="231" y="222"/>
                  </a:lnTo>
                  <a:lnTo>
                    <a:pt x="236" y="232"/>
                  </a:lnTo>
                  <a:lnTo>
                    <a:pt x="241" y="243"/>
                  </a:lnTo>
                  <a:lnTo>
                    <a:pt x="246" y="253"/>
                  </a:lnTo>
                  <a:lnTo>
                    <a:pt x="247" y="262"/>
                  </a:lnTo>
                  <a:lnTo>
                    <a:pt x="246" y="272"/>
                  </a:lnTo>
                  <a:lnTo>
                    <a:pt x="243" y="278"/>
                  </a:lnTo>
                  <a:lnTo>
                    <a:pt x="240" y="282"/>
                  </a:lnTo>
                  <a:lnTo>
                    <a:pt x="236" y="285"/>
                  </a:lnTo>
                  <a:lnTo>
                    <a:pt x="221" y="293"/>
                  </a:lnTo>
                  <a:lnTo>
                    <a:pt x="205" y="300"/>
                  </a:lnTo>
                  <a:lnTo>
                    <a:pt x="187" y="304"/>
                  </a:lnTo>
                  <a:lnTo>
                    <a:pt x="171" y="307"/>
                  </a:lnTo>
                  <a:lnTo>
                    <a:pt x="155" y="310"/>
                  </a:lnTo>
                  <a:lnTo>
                    <a:pt x="141" y="310"/>
                  </a:lnTo>
                  <a:lnTo>
                    <a:pt x="124" y="310"/>
                  </a:lnTo>
                  <a:lnTo>
                    <a:pt x="113" y="310"/>
                  </a:lnTo>
                  <a:lnTo>
                    <a:pt x="95" y="310"/>
                  </a:lnTo>
                  <a:lnTo>
                    <a:pt x="74" y="307"/>
                  </a:lnTo>
                  <a:lnTo>
                    <a:pt x="51" y="303"/>
                  </a:lnTo>
                  <a:lnTo>
                    <a:pt x="51" y="282"/>
                  </a:lnTo>
                  <a:lnTo>
                    <a:pt x="63" y="285"/>
                  </a:lnTo>
                  <a:lnTo>
                    <a:pt x="72" y="287"/>
                  </a:lnTo>
                  <a:lnTo>
                    <a:pt x="83" y="287"/>
                  </a:lnTo>
                  <a:lnTo>
                    <a:pt x="72" y="284"/>
                  </a:lnTo>
                  <a:lnTo>
                    <a:pt x="61" y="280"/>
                  </a:lnTo>
                  <a:lnTo>
                    <a:pt x="51" y="274"/>
                  </a:lnTo>
                  <a:lnTo>
                    <a:pt x="51" y="211"/>
                  </a:lnTo>
                  <a:lnTo>
                    <a:pt x="60" y="199"/>
                  </a:lnTo>
                  <a:lnTo>
                    <a:pt x="68" y="189"/>
                  </a:lnTo>
                  <a:lnTo>
                    <a:pt x="76" y="180"/>
                  </a:lnTo>
                  <a:lnTo>
                    <a:pt x="68" y="186"/>
                  </a:lnTo>
                  <a:lnTo>
                    <a:pt x="51" y="203"/>
                  </a:lnTo>
                  <a:lnTo>
                    <a:pt x="51" y="178"/>
                  </a:lnTo>
                  <a:lnTo>
                    <a:pt x="68" y="159"/>
                  </a:lnTo>
                  <a:lnTo>
                    <a:pt x="80" y="150"/>
                  </a:lnTo>
                  <a:close/>
                  <a:moveTo>
                    <a:pt x="51" y="303"/>
                  </a:moveTo>
                  <a:lnTo>
                    <a:pt x="51" y="303"/>
                  </a:lnTo>
                  <a:lnTo>
                    <a:pt x="40" y="299"/>
                  </a:lnTo>
                  <a:lnTo>
                    <a:pt x="30" y="296"/>
                  </a:lnTo>
                  <a:lnTo>
                    <a:pt x="21" y="291"/>
                  </a:lnTo>
                  <a:lnTo>
                    <a:pt x="11" y="285"/>
                  </a:lnTo>
                  <a:lnTo>
                    <a:pt x="6" y="281"/>
                  </a:lnTo>
                  <a:lnTo>
                    <a:pt x="3" y="276"/>
                  </a:lnTo>
                  <a:lnTo>
                    <a:pt x="2" y="270"/>
                  </a:lnTo>
                  <a:lnTo>
                    <a:pt x="0" y="265"/>
                  </a:lnTo>
                  <a:lnTo>
                    <a:pt x="0" y="258"/>
                  </a:lnTo>
                  <a:lnTo>
                    <a:pt x="3" y="251"/>
                  </a:lnTo>
                  <a:lnTo>
                    <a:pt x="9" y="236"/>
                  </a:lnTo>
                  <a:lnTo>
                    <a:pt x="17" y="222"/>
                  </a:lnTo>
                  <a:lnTo>
                    <a:pt x="27" y="205"/>
                  </a:lnTo>
                  <a:lnTo>
                    <a:pt x="38" y="192"/>
                  </a:lnTo>
                  <a:lnTo>
                    <a:pt x="51" y="178"/>
                  </a:lnTo>
                  <a:lnTo>
                    <a:pt x="51" y="203"/>
                  </a:lnTo>
                  <a:lnTo>
                    <a:pt x="38" y="215"/>
                  </a:lnTo>
                  <a:lnTo>
                    <a:pt x="27" y="228"/>
                  </a:lnTo>
                  <a:lnTo>
                    <a:pt x="23" y="235"/>
                  </a:lnTo>
                  <a:lnTo>
                    <a:pt x="21" y="242"/>
                  </a:lnTo>
                  <a:lnTo>
                    <a:pt x="18" y="249"/>
                  </a:lnTo>
                  <a:lnTo>
                    <a:pt x="18" y="255"/>
                  </a:lnTo>
                  <a:lnTo>
                    <a:pt x="18" y="261"/>
                  </a:lnTo>
                  <a:lnTo>
                    <a:pt x="21" y="266"/>
                  </a:lnTo>
                  <a:lnTo>
                    <a:pt x="23" y="270"/>
                  </a:lnTo>
                  <a:lnTo>
                    <a:pt x="27" y="273"/>
                  </a:lnTo>
                  <a:lnTo>
                    <a:pt x="38" y="278"/>
                  </a:lnTo>
                  <a:lnTo>
                    <a:pt x="51" y="282"/>
                  </a:lnTo>
                  <a:lnTo>
                    <a:pt x="51" y="303"/>
                  </a:lnTo>
                  <a:close/>
                  <a:moveTo>
                    <a:pt x="51" y="211"/>
                  </a:moveTo>
                  <a:lnTo>
                    <a:pt x="51" y="211"/>
                  </a:lnTo>
                  <a:lnTo>
                    <a:pt x="44" y="222"/>
                  </a:lnTo>
                  <a:lnTo>
                    <a:pt x="38" y="232"/>
                  </a:lnTo>
                  <a:lnTo>
                    <a:pt x="34" y="243"/>
                  </a:lnTo>
                  <a:lnTo>
                    <a:pt x="33" y="253"/>
                  </a:lnTo>
                  <a:lnTo>
                    <a:pt x="36" y="259"/>
                  </a:lnTo>
                  <a:lnTo>
                    <a:pt x="38" y="265"/>
                  </a:lnTo>
                  <a:lnTo>
                    <a:pt x="44" y="270"/>
                  </a:lnTo>
                  <a:lnTo>
                    <a:pt x="51" y="274"/>
                  </a:lnTo>
                  <a:lnTo>
                    <a:pt x="51" y="2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0" name="组合 19"/>
            <p:cNvGrpSpPr/>
            <p:nvPr/>
          </p:nvGrpSpPr>
          <p:grpSpPr>
            <a:xfrm>
              <a:off x="-88224" y="1022740"/>
              <a:ext cx="404813" cy="611188"/>
              <a:chOff x="1201738" y="2052638"/>
              <a:chExt cx="404813" cy="611188"/>
            </a:xfrm>
            <a:solidFill>
              <a:schemeClr val="bg1"/>
            </a:solidFill>
          </p:grpSpPr>
          <p:sp>
            <p:nvSpPr>
              <p:cNvPr id="108" name="Freeform 117"/>
              <p:cNvSpPr>
                <a:spLocks/>
              </p:cNvSpPr>
              <p:nvPr/>
            </p:nvSpPr>
            <p:spPr bwMode="auto">
              <a:xfrm>
                <a:off x="1325563" y="2101850"/>
                <a:ext cx="139700" cy="139700"/>
              </a:xfrm>
              <a:custGeom>
                <a:avLst/>
                <a:gdLst>
                  <a:gd name="T0" fmla="*/ 88 w 88"/>
                  <a:gd name="T1" fmla="*/ 44 h 88"/>
                  <a:gd name="T2" fmla="*/ 88 w 88"/>
                  <a:gd name="T3" fmla="*/ 44 h 88"/>
                  <a:gd name="T4" fmla="*/ 86 w 88"/>
                  <a:gd name="T5" fmla="*/ 36 h 88"/>
                  <a:gd name="T6" fmla="*/ 83 w 88"/>
                  <a:gd name="T7" fmla="*/ 27 h 88"/>
                  <a:gd name="T8" fmla="*/ 79 w 88"/>
                  <a:gd name="T9" fmla="*/ 19 h 88"/>
                  <a:gd name="T10" fmla="*/ 74 w 88"/>
                  <a:gd name="T11" fmla="*/ 13 h 88"/>
                  <a:gd name="T12" fmla="*/ 67 w 88"/>
                  <a:gd name="T13" fmla="*/ 7 h 88"/>
                  <a:gd name="T14" fmla="*/ 60 w 88"/>
                  <a:gd name="T15" fmla="*/ 3 h 88"/>
                  <a:gd name="T16" fmla="*/ 52 w 88"/>
                  <a:gd name="T17" fmla="*/ 0 h 88"/>
                  <a:gd name="T18" fmla="*/ 43 w 88"/>
                  <a:gd name="T19" fmla="*/ 0 h 88"/>
                  <a:gd name="T20" fmla="*/ 43 w 88"/>
                  <a:gd name="T21" fmla="*/ 0 h 88"/>
                  <a:gd name="T22" fmla="*/ 35 w 88"/>
                  <a:gd name="T23" fmla="*/ 0 h 88"/>
                  <a:gd name="T24" fmla="*/ 27 w 88"/>
                  <a:gd name="T25" fmla="*/ 3 h 88"/>
                  <a:gd name="T26" fmla="*/ 18 w 88"/>
                  <a:gd name="T27" fmla="*/ 7 h 88"/>
                  <a:gd name="T28" fmla="*/ 12 w 88"/>
                  <a:gd name="T29" fmla="*/ 13 h 88"/>
                  <a:gd name="T30" fmla="*/ 6 w 88"/>
                  <a:gd name="T31" fmla="*/ 19 h 88"/>
                  <a:gd name="T32" fmla="*/ 2 w 88"/>
                  <a:gd name="T33" fmla="*/ 27 h 88"/>
                  <a:gd name="T34" fmla="*/ 0 w 88"/>
                  <a:gd name="T35" fmla="*/ 36 h 88"/>
                  <a:gd name="T36" fmla="*/ 0 w 88"/>
                  <a:gd name="T37" fmla="*/ 44 h 88"/>
                  <a:gd name="T38" fmla="*/ 0 w 88"/>
                  <a:gd name="T39" fmla="*/ 44 h 88"/>
                  <a:gd name="T40" fmla="*/ 0 w 88"/>
                  <a:gd name="T41" fmla="*/ 53 h 88"/>
                  <a:gd name="T42" fmla="*/ 2 w 88"/>
                  <a:gd name="T43" fmla="*/ 61 h 88"/>
                  <a:gd name="T44" fmla="*/ 6 w 88"/>
                  <a:gd name="T45" fmla="*/ 68 h 88"/>
                  <a:gd name="T46" fmla="*/ 12 w 88"/>
                  <a:gd name="T47" fmla="*/ 75 h 88"/>
                  <a:gd name="T48" fmla="*/ 18 w 88"/>
                  <a:gd name="T49" fmla="*/ 80 h 88"/>
                  <a:gd name="T50" fmla="*/ 27 w 88"/>
                  <a:gd name="T51" fmla="*/ 84 h 88"/>
                  <a:gd name="T52" fmla="*/ 35 w 88"/>
                  <a:gd name="T53" fmla="*/ 87 h 88"/>
                  <a:gd name="T54" fmla="*/ 43 w 88"/>
                  <a:gd name="T55" fmla="*/ 88 h 88"/>
                  <a:gd name="T56" fmla="*/ 43 w 88"/>
                  <a:gd name="T57" fmla="*/ 88 h 88"/>
                  <a:gd name="T58" fmla="*/ 52 w 88"/>
                  <a:gd name="T59" fmla="*/ 87 h 88"/>
                  <a:gd name="T60" fmla="*/ 60 w 88"/>
                  <a:gd name="T61" fmla="*/ 84 h 88"/>
                  <a:gd name="T62" fmla="*/ 67 w 88"/>
                  <a:gd name="T63" fmla="*/ 80 h 88"/>
                  <a:gd name="T64" fmla="*/ 74 w 88"/>
                  <a:gd name="T65" fmla="*/ 75 h 88"/>
                  <a:gd name="T66" fmla="*/ 79 w 88"/>
                  <a:gd name="T67" fmla="*/ 68 h 88"/>
                  <a:gd name="T68" fmla="*/ 83 w 88"/>
                  <a:gd name="T69" fmla="*/ 61 h 88"/>
                  <a:gd name="T70" fmla="*/ 86 w 88"/>
                  <a:gd name="T71" fmla="*/ 53 h 88"/>
                  <a:gd name="T72" fmla="*/ 88 w 88"/>
                  <a:gd name="T73" fmla="*/ 44 h 88"/>
                  <a:gd name="T74" fmla="*/ 88 w 88"/>
                  <a:gd name="T75" fmla="*/ 4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8" h="88">
                    <a:moveTo>
                      <a:pt x="88" y="44"/>
                    </a:moveTo>
                    <a:lnTo>
                      <a:pt x="88" y="44"/>
                    </a:lnTo>
                    <a:lnTo>
                      <a:pt x="86" y="36"/>
                    </a:lnTo>
                    <a:lnTo>
                      <a:pt x="83" y="27"/>
                    </a:lnTo>
                    <a:lnTo>
                      <a:pt x="79" y="19"/>
                    </a:lnTo>
                    <a:lnTo>
                      <a:pt x="74" y="13"/>
                    </a:lnTo>
                    <a:lnTo>
                      <a:pt x="67" y="7"/>
                    </a:lnTo>
                    <a:lnTo>
                      <a:pt x="60" y="3"/>
                    </a:lnTo>
                    <a:lnTo>
                      <a:pt x="52" y="0"/>
                    </a:lnTo>
                    <a:lnTo>
                      <a:pt x="43" y="0"/>
                    </a:lnTo>
                    <a:lnTo>
                      <a:pt x="43" y="0"/>
                    </a:lnTo>
                    <a:lnTo>
                      <a:pt x="35" y="0"/>
                    </a:lnTo>
                    <a:lnTo>
                      <a:pt x="27" y="3"/>
                    </a:lnTo>
                    <a:lnTo>
                      <a:pt x="18" y="7"/>
                    </a:lnTo>
                    <a:lnTo>
                      <a:pt x="12" y="13"/>
                    </a:lnTo>
                    <a:lnTo>
                      <a:pt x="6" y="19"/>
                    </a:lnTo>
                    <a:lnTo>
                      <a:pt x="2" y="27"/>
                    </a:lnTo>
                    <a:lnTo>
                      <a:pt x="0" y="36"/>
                    </a:lnTo>
                    <a:lnTo>
                      <a:pt x="0" y="44"/>
                    </a:lnTo>
                    <a:lnTo>
                      <a:pt x="0" y="44"/>
                    </a:lnTo>
                    <a:lnTo>
                      <a:pt x="0" y="53"/>
                    </a:lnTo>
                    <a:lnTo>
                      <a:pt x="2" y="61"/>
                    </a:lnTo>
                    <a:lnTo>
                      <a:pt x="6" y="68"/>
                    </a:lnTo>
                    <a:lnTo>
                      <a:pt x="12" y="75"/>
                    </a:lnTo>
                    <a:lnTo>
                      <a:pt x="18" y="80"/>
                    </a:lnTo>
                    <a:lnTo>
                      <a:pt x="27" y="84"/>
                    </a:lnTo>
                    <a:lnTo>
                      <a:pt x="35" y="87"/>
                    </a:lnTo>
                    <a:lnTo>
                      <a:pt x="43" y="88"/>
                    </a:lnTo>
                    <a:lnTo>
                      <a:pt x="43" y="88"/>
                    </a:lnTo>
                    <a:lnTo>
                      <a:pt x="52" y="87"/>
                    </a:lnTo>
                    <a:lnTo>
                      <a:pt x="60" y="84"/>
                    </a:lnTo>
                    <a:lnTo>
                      <a:pt x="67" y="80"/>
                    </a:lnTo>
                    <a:lnTo>
                      <a:pt x="74" y="75"/>
                    </a:lnTo>
                    <a:lnTo>
                      <a:pt x="79" y="68"/>
                    </a:lnTo>
                    <a:lnTo>
                      <a:pt x="83" y="61"/>
                    </a:lnTo>
                    <a:lnTo>
                      <a:pt x="86" y="53"/>
                    </a:lnTo>
                    <a:lnTo>
                      <a:pt x="88" y="44"/>
                    </a:lnTo>
                    <a:lnTo>
                      <a:pt x="88"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9" name="Freeform 118"/>
              <p:cNvSpPr>
                <a:spLocks/>
              </p:cNvSpPr>
              <p:nvPr/>
            </p:nvSpPr>
            <p:spPr bwMode="auto">
              <a:xfrm>
                <a:off x="1201738" y="2205038"/>
                <a:ext cx="212725" cy="458788"/>
              </a:xfrm>
              <a:custGeom>
                <a:avLst/>
                <a:gdLst>
                  <a:gd name="T0" fmla="*/ 134 w 134"/>
                  <a:gd name="T1" fmla="*/ 7 h 289"/>
                  <a:gd name="T2" fmla="*/ 134 w 134"/>
                  <a:gd name="T3" fmla="*/ 7 h 289"/>
                  <a:gd name="T4" fmla="*/ 88 w 134"/>
                  <a:gd name="T5" fmla="*/ 129 h 289"/>
                  <a:gd name="T6" fmla="*/ 42 w 134"/>
                  <a:gd name="T7" fmla="*/ 248 h 289"/>
                  <a:gd name="T8" fmla="*/ 42 w 134"/>
                  <a:gd name="T9" fmla="*/ 248 h 289"/>
                  <a:gd name="T10" fmla="*/ 22 w 134"/>
                  <a:gd name="T11" fmla="*/ 268 h 289"/>
                  <a:gd name="T12" fmla="*/ 8 w 134"/>
                  <a:gd name="T13" fmla="*/ 282 h 289"/>
                  <a:gd name="T14" fmla="*/ 3 w 134"/>
                  <a:gd name="T15" fmla="*/ 286 h 289"/>
                  <a:gd name="T16" fmla="*/ 0 w 134"/>
                  <a:gd name="T17" fmla="*/ 289 h 289"/>
                  <a:gd name="T18" fmla="*/ 0 w 134"/>
                  <a:gd name="T19" fmla="*/ 289 h 289"/>
                  <a:gd name="T20" fmla="*/ 3 w 134"/>
                  <a:gd name="T21" fmla="*/ 275 h 289"/>
                  <a:gd name="T22" fmla="*/ 15 w 134"/>
                  <a:gd name="T23" fmla="*/ 243 h 289"/>
                  <a:gd name="T24" fmla="*/ 50 w 134"/>
                  <a:gd name="T25" fmla="*/ 144 h 289"/>
                  <a:gd name="T26" fmla="*/ 105 w 134"/>
                  <a:gd name="T27" fmla="*/ 0 h 289"/>
                  <a:gd name="T28" fmla="*/ 134 w 134"/>
                  <a:gd name="T29" fmla="*/ 7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4" h="289">
                    <a:moveTo>
                      <a:pt x="134" y="7"/>
                    </a:moveTo>
                    <a:lnTo>
                      <a:pt x="134" y="7"/>
                    </a:lnTo>
                    <a:lnTo>
                      <a:pt x="88" y="129"/>
                    </a:lnTo>
                    <a:lnTo>
                      <a:pt x="42" y="248"/>
                    </a:lnTo>
                    <a:lnTo>
                      <a:pt x="42" y="248"/>
                    </a:lnTo>
                    <a:lnTo>
                      <a:pt x="22" y="268"/>
                    </a:lnTo>
                    <a:lnTo>
                      <a:pt x="8" y="282"/>
                    </a:lnTo>
                    <a:lnTo>
                      <a:pt x="3" y="286"/>
                    </a:lnTo>
                    <a:lnTo>
                      <a:pt x="0" y="289"/>
                    </a:lnTo>
                    <a:lnTo>
                      <a:pt x="0" y="289"/>
                    </a:lnTo>
                    <a:lnTo>
                      <a:pt x="3" y="275"/>
                    </a:lnTo>
                    <a:lnTo>
                      <a:pt x="15" y="243"/>
                    </a:lnTo>
                    <a:lnTo>
                      <a:pt x="50" y="144"/>
                    </a:lnTo>
                    <a:lnTo>
                      <a:pt x="105" y="0"/>
                    </a:lnTo>
                    <a:lnTo>
                      <a:pt x="134"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0" name="Freeform 119"/>
              <p:cNvSpPr>
                <a:spLocks/>
              </p:cNvSpPr>
              <p:nvPr/>
            </p:nvSpPr>
            <p:spPr bwMode="auto">
              <a:xfrm>
                <a:off x="1371601" y="2205038"/>
                <a:ext cx="234950" cy="449263"/>
              </a:xfrm>
              <a:custGeom>
                <a:avLst/>
                <a:gdLst>
                  <a:gd name="T0" fmla="*/ 2 w 148"/>
                  <a:gd name="T1" fmla="*/ 13 h 283"/>
                  <a:gd name="T2" fmla="*/ 109 w 148"/>
                  <a:gd name="T3" fmla="*/ 244 h 283"/>
                  <a:gd name="T4" fmla="*/ 148 w 148"/>
                  <a:gd name="T5" fmla="*/ 283 h 283"/>
                  <a:gd name="T6" fmla="*/ 137 w 148"/>
                  <a:gd name="T7" fmla="*/ 229 h 283"/>
                  <a:gd name="T8" fmla="*/ 33 w 148"/>
                  <a:gd name="T9" fmla="*/ 0 h 283"/>
                  <a:gd name="T10" fmla="*/ 0 w 148"/>
                  <a:gd name="T11" fmla="*/ 10 h 283"/>
                  <a:gd name="T12" fmla="*/ 2 w 148"/>
                  <a:gd name="T13" fmla="*/ 13 h 283"/>
                </a:gdLst>
                <a:ahLst/>
                <a:cxnLst>
                  <a:cxn ang="0">
                    <a:pos x="T0" y="T1"/>
                  </a:cxn>
                  <a:cxn ang="0">
                    <a:pos x="T2" y="T3"/>
                  </a:cxn>
                  <a:cxn ang="0">
                    <a:pos x="T4" y="T5"/>
                  </a:cxn>
                  <a:cxn ang="0">
                    <a:pos x="T6" y="T7"/>
                  </a:cxn>
                  <a:cxn ang="0">
                    <a:pos x="T8" y="T9"/>
                  </a:cxn>
                  <a:cxn ang="0">
                    <a:pos x="T10" y="T11"/>
                  </a:cxn>
                  <a:cxn ang="0">
                    <a:pos x="T12" y="T13"/>
                  </a:cxn>
                </a:cxnLst>
                <a:rect l="0" t="0" r="r" b="b"/>
                <a:pathLst>
                  <a:path w="148" h="283">
                    <a:moveTo>
                      <a:pt x="2" y="13"/>
                    </a:moveTo>
                    <a:lnTo>
                      <a:pt x="109" y="244"/>
                    </a:lnTo>
                    <a:lnTo>
                      <a:pt x="148" y="283"/>
                    </a:lnTo>
                    <a:lnTo>
                      <a:pt x="137" y="229"/>
                    </a:lnTo>
                    <a:lnTo>
                      <a:pt x="33" y="0"/>
                    </a:lnTo>
                    <a:lnTo>
                      <a:pt x="0" y="10"/>
                    </a:lnTo>
                    <a:lnTo>
                      <a:pt x="2"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11" name="Freeform 120"/>
              <p:cNvSpPr>
                <a:spLocks/>
              </p:cNvSpPr>
              <p:nvPr/>
            </p:nvSpPr>
            <p:spPr bwMode="auto">
              <a:xfrm>
                <a:off x="1376363" y="2052638"/>
                <a:ext cx="25400" cy="77788"/>
              </a:xfrm>
              <a:custGeom>
                <a:avLst/>
                <a:gdLst>
                  <a:gd name="T0" fmla="*/ 0 w 16"/>
                  <a:gd name="T1" fmla="*/ 41 h 49"/>
                  <a:gd name="T2" fmla="*/ 0 w 16"/>
                  <a:gd name="T3" fmla="*/ 41 h 49"/>
                  <a:gd name="T4" fmla="*/ 0 w 16"/>
                  <a:gd name="T5" fmla="*/ 44 h 49"/>
                  <a:gd name="T6" fmla="*/ 3 w 16"/>
                  <a:gd name="T7" fmla="*/ 46 h 49"/>
                  <a:gd name="T8" fmla="*/ 4 w 16"/>
                  <a:gd name="T9" fmla="*/ 48 h 49"/>
                  <a:gd name="T10" fmla="*/ 8 w 16"/>
                  <a:gd name="T11" fmla="*/ 49 h 49"/>
                  <a:gd name="T12" fmla="*/ 8 w 16"/>
                  <a:gd name="T13" fmla="*/ 49 h 49"/>
                  <a:gd name="T14" fmla="*/ 11 w 16"/>
                  <a:gd name="T15" fmla="*/ 48 h 49"/>
                  <a:gd name="T16" fmla="*/ 14 w 16"/>
                  <a:gd name="T17" fmla="*/ 46 h 49"/>
                  <a:gd name="T18" fmla="*/ 15 w 16"/>
                  <a:gd name="T19" fmla="*/ 44 h 49"/>
                  <a:gd name="T20" fmla="*/ 16 w 16"/>
                  <a:gd name="T21" fmla="*/ 41 h 49"/>
                  <a:gd name="T22" fmla="*/ 16 w 16"/>
                  <a:gd name="T23" fmla="*/ 8 h 49"/>
                  <a:gd name="T24" fmla="*/ 16 w 16"/>
                  <a:gd name="T25" fmla="*/ 8 h 49"/>
                  <a:gd name="T26" fmla="*/ 15 w 16"/>
                  <a:gd name="T27" fmla="*/ 6 h 49"/>
                  <a:gd name="T28" fmla="*/ 14 w 16"/>
                  <a:gd name="T29" fmla="*/ 3 h 49"/>
                  <a:gd name="T30" fmla="*/ 11 w 16"/>
                  <a:gd name="T31" fmla="*/ 0 h 49"/>
                  <a:gd name="T32" fmla="*/ 8 w 16"/>
                  <a:gd name="T33" fmla="*/ 0 h 49"/>
                  <a:gd name="T34" fmla="*/ 8 w 16"/>
                  <a:gd name="T35" fmla="*/ 0 h 49"/>
                  <a:gd name="T36" fmla="*/ 4 w 16"/>
                  <a:gd name="T37" fmla="*/ 0 h 49"/>
                  <a:gd name="T38" fmla="*/ 3 w 16"/>
                  <a:gd name="T39" fmla="*/ 3 h 49"/>
                  <a:gd name="T40" fmla="*/ 0 w 16"/>
                  <a:gd name="T41" fmla="*/ 6 h 49"/>
                  <a:gd name="T42" fmla="*/ 0 w 16"/>
                  <a:gd name="T43" fmla="*/ 8 h 49"/>
                  <a:gd name="T44" fmla="*/ 0 w 16"/>
                  <a:gd name="T45" fmla="*/ 4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49">
                    <a:moveTo>
                      <a:pt x="0" y="41"/>
                    </a:moveTo>
                    <a:lnTo>
                      <a:pt x="0" y="41"/>
                    </a:lnTo>
                    <a:lnTo>
                      <a:pt x="0" y="44"/>
                    </a:lnTo>
                    <a:lnTo>
                      <a:pt x="3" y="46"/>
                    </a:lnTo>
                    <a:lnTo>
                      <a:pt x="4" y="48"/>
                    </a:lnTo>
                    <a:lnTo>
                      <a:pt x="8" y="49"/>
                    </a:lnTo>
                    <a:lnTo>
                      <a:pt x="8" y="49"/>
                    </a:lnTo>
                    <a:lnTo>
                      <a:pt x="11" y="48"/>
                    </a:lnTo>
                    <a:lnTo>
                      <a:pt x="14" y="46"/>
                    </a:lnTo>
                    <a:lnTo>
                      <a:pt x="15" y="44"/>
                    </a:lnTo>
                    <a:lnTo>
                      <a:pt x="16" y="41"/>
                    </a:lnTo>
                    <a:lnTo>
                      <a:pt x="16" y="8"/>
                    </a:lnTo>
                    <a:lnTo>
                      <a:pt x="16" y="8"/>
                    </a:lnTo>
                    <a:lnTo>
                      <a:pt x="15" y="6"/>
                    </a:lnTo>
                    <a:lnTo>
                      <a:pt x="14" y="3"/>
                    </a:lnTo>
                    <a:lnTo>
                      <a:pt x="11" y="0"/>
                    </a:lnTo>
                    <a:lnTo>
                      <a:pt x="8" y="0"/>
                    </a:lnTo>
                    <a:lnTo>
                      <a:pt x="8" y="0"/>
                    </a:lnTo>
                    <a:lnTo>
                      <a:pt x="4" y="0"/>
                    </a:lnTo>
                    <a:lnTo>
                      <a:pt x="3" y="3"/>
                    </a:lnTo>
                    <a:lnTo>
                      <a:pt x="0" y="6"/>
                    </a:lnTo>
                    <a:lnTo>
                      <a:pt x="0" y="8"/>
                    </a:lnTo>
                    <a:lnTo>
                      <a:pt x="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21" name="组合 20"/>
            <p:cNvGrpSpPr/>
            <p:nvPr/>
          </p:nvGrpSpPr>
          <p:grpSpPr>
            <a:xfrm>
              <a:off x="821414" y="683015"/>
              <a:ext cx="601663" cy="601663"/>
              <a:chOff x="2111376" y="1712913"/>
              <a:chExt cx="601663" cy="601663"/>
            </a:xfrm>
            <a:solidFill>
              <a:schemeClr val="bg1"/>
            </a:solidFill>
          </p:grpSpPr>
          <p:sp>
            <p:nvSpPr>
              <p:cNvPr id="103" name="Freeform 121"/>
              <p:cNvSpPr>
                <a:spLocks noEditPoints="1"/>
              </p:cNvSpPr>
              <p:nvPr/>
            </p:nvSpPr>
            <p:spPr bwMode="auto">
              <a:xfrm>
                <a:off x="2300288" y="1712913"/>
                <a:ext cx="223838" cy="601663"/>
              </a:xfrm>
              <a:custGeom>
                <a:avLst/>
                <a:gdLst>
                  <a:gd name="T0" fmla="*/ 71 w 141"/>
                  <a:gd name="T1" fmla="*/ 0 h 379"/>
                  <a:gd name="T2" fmla="*/ 84 w 141"/>
                  <a:gd name="T3" fmla="*/ 4 h 379"/>
                  <a:gd name="T4" fmla="*/ 98 w 141"/>
                  <a:gd name="T5" fmla="*/ 15 h 379"/>
                  <a:gd name="T6" fmla="*/ 110 w 141"/>
                  <a:gd name="T7" fmla="*/ 33 h 379"/>
                  <a:gd name="T8" fmla="*/ 119 w 141"/>
                  <a:gd name="T9" fmla="*/ 56 h 379"/>
                  <a:gd name="T10" fmla="*/ 136 w 141"/>
                  <a:gd name="T11" fmla="*/ 117 h 379"/>
                  <a:gd name="T12" fmla="*/ 141 w 141"/>
                  <a:gd name="T13" fmla="*/ 190 h 379"/>
                  <a:gd name="T14" fmla="*/ 140 w 141"/>
                  <a:gd name="T15" fmla="*/ 228 h 379"/>
                  <a:gd name="T16" fmla="*/ 129 w 141"/>
                  <a:gd name="T17" fmla="*/ 295 h 379"/>
                  <a:gd name="T18" fmla="*/ 115 w 141"/>
                  <a:gd name="T19" fmla="*/ 336 h 379"/>
                  <a:gd name="T20" fmla="*/ 105 w 141"/>
                  <a:gd name="T21" fmla="*/ 356 h 379"/>
                  <a:gd name="T22" fmla="*/ 91 w 141"/>
                  <a:gd name="T23" fmla="*/ 371 h 379"/>
                  <a:gd name="T24" fmla="*/ 77 w 141"/>
                  <a:gd name="T25" fmla="*/ 378 h 379"/>
                  <a:gd name="T26" fmla="*/ 71 w 141"/>
                  <a:gd name="T27" fmla="*/ 379 h 379"/>
                  <a:gd name="T28" fmla="*/ 71 w 141"/>
                  <a:gd name="T29" fmla="*/ 348 h 379"/>
                  <a:gd name="T30" fmla="*/ 71 w 141"/>
                  <a:gd name="T31" fmla="*/ 348 h 379"/>
                  <a:gd name="T32" fmla="*/ 83 w 141"/>
                  <a:gd name="T33" fmla="*/ 346 h 379"/>
                  <a:gd name="T34" fmla="*/ 94 w 141"/>
                  <a:gd name="T35" fmla="*/ 336 h 379"/>
                  <a:gd name="T36" fmla="*/ 103 w 141"/>
                  <a:gd name="T37" fmla="*/ 321 h 379"/>
                  <a:gd name="T38" fmla="*/ 119 w 141"/>
                  <a:gd name="T39" fmla="*/ 279 h 379"/>
                  <a:gd name="T40" fmla="*/ 128 w 141"/>
                  <a:gd name="T41" fmla="*/ 222 h 379"/>
                  <a:gd name="T42" fmla="*/ 129 w 141"/>
                  <a:gd name="T43" fmla="*/ 190 h 379"/>
                  <a:gd name="T44" fmla="*/ 125 w 141"/>
                  <a:gd name="T45" fmla="*/ 128 h 379"/>
                  <a:gd name="T46" fmla="*/ 113 w 141"/>
                  <a:gd name="T47" fmla="*/ 77 h 379"/>
                  <a:gd name="T48" fmla="*/ 99 w 141"/>
                  <a:gd name="T49" fmla="*/ 50 h 379"/>
                  <a:gd name="T50" fmla="*/ 88 w 141"/>
                  <a:gd name="T51" fmla="*/ 38 h 379"/>
                  <a:gd name="T52" fmla="*/ 76 w 141"/>
                  <a:gd name="T53" fmla="*/ 31 h 379"/>
                  <a:gd name="T54" fmla="*/ 71 w 141"/>
                  <a:gd name="T55" fmla="*/ 31 h 379"/>
                  <a:gd name="T56" fmla="*/ 71 w 141"/>
                  <a:gd name="T57" fmla="*/ 0 h 379"/>
                  <a:gd name="T58" fmla="*/ 71 w 141"/>
                  <a:gd name="T59" fmla="*/ 379 h 379"/>
                  <a:gd name="T60" fmla="*/ 57 w 141"/>
                  <a:gd name="T61" fmla="*/ 375 h 379"/>
                  <a:gd name="T62" fmla="*/ 44 w 141"/>
                  <a:gd name="T63" fmla="*/ 365 h 379"/>
                  <a:gd name="T64" fmla="*/ 31 w 141"/>
                  <a:gd name="T65" fmla="*/ 347 h 379"/>
                  <a:gd name="T66" fmla="*/ 22 w 141"/>
                  <a:gd name="T67" fmla="*/ 324 h 379"/>
                  <a:gd name="T68" fmla="*/ 7 w 141"/>
                  <a:gd name="T69" fmla="*/ 264 h 379"/>
                  <a:gd name="T70" fmla="*/ 0 w 141"/>
                  <a:gd name="T71" fmla="*/ 190 h 379"/>
                  <a:gd name="T72" fmla="*/ 3 w 141"/>
                  <a:gd name="T73" fmla="*/ 152 h 379"/>
                  <a:gd name="T74" fmla="*/ 12 w 141"/>
                  <a:gd name="T75" fmla="*/ 84 h 379"/>
                  <a:gd name="T76" fmla="*/ 26 w 141"/>
                  <a:gd name="T77" fmla="*/ 44 h 379"/>
                  <a:gd name="T78" fmla="*/ 37 w 141"/>
                  <a:gd name="T79" fmla="*/ 23 h 379"/>
                  <a:gd name="T80" fmla="*/ 50 w 141"/>
                  <a:gd name="T81" fmla="*/ 8 h 379"/>
                  <a:gd name="T82" fmla="*/ 64 w 141"/>
                  <a:gd name="T83" fmla="*/ 2 h 379"/>
                  <a:gd name="T84" fmla="*/ 71 w 141"/>
                  <a:gd name="T85" fmla="*/ 31 h 379"/>
                  <a:gd name="T86" fmla="*/ 65 w 141"/>
                  <a:gd name="T87" fmla="*/ 31 h 379"/>
                  <a:gd name="T88" fmla="*/ 53 w 141"/>
                  <a:gd name="T89" fmla="*/ 38 h 379"/>
                  <a:gd name="T90" fmla="*/ 42 w 141"/>
                  <a:gd name="T91" fmla="*/ 50 h 379"/>
                  <a:gd name="T92" fmla="*/ 29 w 141"/>
                  <a:gd name="T93" fmla="*/ 77 h 379"/>
                  <a:gd name="T94" fmla="*/ 17 w 141"/>
                  <a:gd name="T95" fmla="*/ 128 h 379"/>
                  <a:gd name="T96" fmla="*/ 12 w 141"/>
                  <a:gd name="T97" fmla="*/ 190 h 379"/>
                  <a:gd name="T98" fmla="*/ 14 w 141"/>
                  <a:gd name="T99" fmla="*/ 222 h 379"/>
                  <a:gd name="T100" fmla="*/ 22 w 141"/>
                  <a:gd name="T101" fmla="*/ 279 h 379"/>
                  <a:gd name="T102" fmla="*/ 38 w 141"/>
                  <a:gd name="T103" fmla="*/ 321 h 379"/>
                  <a:gd name="T104" fmla="*/ 48 w 141"/>
                  <a:gd name="T105" fmla="*/ 336 h 379"/>
                  <a:gd name="T106" fmla="*/ 59 w 141"/>
                  <a:gd name="T107" fmla="*/ 346 h 379"/>
                  <a:gd name="T108" fmla="*/ 71 w 141"/>
                  <a:gd name="T109" fmla="*/ 348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1" h="379">
                    <a:moveTo>
                      <a:pt x="71" y="0"/>
                    </a:moveTo>
                    <a:lnTo>
                      <a:pt x="71" y="0"/>
                    </a:lnTo>
                    <a:lnTo>
                      <a:pt x="77" y="2"/>
                    </a:lnTo>
                    <a:lnTo>
                      <a:pt x="84" y="4"/>
                    </a:lnTo>
                    <a:lnTo>
                      <a:pt x="91" y="8"/>
                    </a:lnTo>
                    <a:lnTo>
                      <a:pt x="98" y="15"/>
                    </a:lnTo>
                    <a:lnTo>
                      <a:pt x="105" y="23"/>
                    </a:lnTo>
                    <a:lnTo>
                      <a:pt x="110" y="33"/>
                    </a:lnTo>
                    <a:lnTo>
                      <a:pt x="115" y="44"/>
                    </a:lnTo>
                    <a:lnTo>
                      <a:pt x="119" y="56"/>
                    </a:lnTo>
                    <a:lnTo>
                      <a:pt x="129" y="84"/>
                    </a:lnTo>
                    <a:lnTo>
                      <a:pt x="136" y="117"/>
                    </a:lnTo>
                    <a:lnTo>
                      <a:pt x="140" y="152"/>
                    </a:lnTo>
                    <a:lnTo>
                      <a:pt x="141" y="190"/>
                    </a:lnTo>
                    <a:lnTo>
                      <a:pt x="141" y="190"/>
                    </a:lnTo>
                    <a:lnTo>
                      <a:pt x="140" y="228"/>
                    </a:lnTo>
                    <a:lnTo>
                      <a:pt x="136" y="264"/>
                    </a:lnTo>
                    <a:lnTo>
                      <a:pt x="129" y="295"/>
                    </a:lnTo>
                    <a:lnTo>
                      <a:pt x="119" y="324"/>
                    </a:lnTo>
                    <a:lnTo>
                      <a:pt x="115" y="336"/>
                    </a:lnTo>
                    <a:lnTo>
                      <a:pt x="110" y="347"/>
                    </a:lnTo>
                    <a:lnTo>
                      <a:pt x="105" y="356"/>
                    </a:lnTo>
                    <a:lnTo>
                      <a:pt x="98" y="365"/>
                    </a:lnTo>
                    <a:lnTo>
                      <a:pt x="91" y="371"/>
                    </a:lnTo>
                    <a:lnTo>
                      <a:pt x="84" y="375"/>
                    </a:lnTo>
                    <a:lnTo>
                      <a:pt x="77" y="378"/>
                    </a:lnTo>
                    <a:lnTo>
                      <a:pt x="71" y="379"/>
                    </a:lnTo>
                    <a:lnTo>
                      <a:pt x="71" y="379"/>
                    </a:lnTo>
                    <a:lnTo>
                      <a:pt x="71" y="348"/>
                    </a:lnTo>
                    <a:lnTo>
                      <a:pt x="71" y="348"/>
                    </a:lnTo>
                    <a:lnTo>
                      <a:pt x="71" y="348"/>
                    </a:lnTo>
                    <a:lnTo>
                      <a:pt x="71" y="348"/>
                    </a:lnTo>
                    <a:lnTo>
                      <a:pt x="76" y="348"/>
                    </a:lnTo>
                    <a:lnTo>
                      <a:pt x="83" y="346"/>
                    </a:lnTo>
                    <a:lnTo>
                      <a:pt x="88" y="342"/>
                    </a:lnTo>
                    <a:lnTo>
                      <a:pt x="94" y="336"/>
                    </a:lnTo>
                    <a:lnTo>
                      <a:pt x="99" y="329"/>
                    </a:lnTo>
                    <a:lnTo>
                      <a:pt x="103" y="321"/>
                    </a:lnTo>
                    <a:lnTo>
                      <a:pt x="113" y="302"/>
                    </a:lnTo>
                    <a:lnTo>
                      <a:pt x="119" y="279"/>
                    </a:lnTo>
                    <a:lnTo>
                      <a:pt x="125" y="252"/>
                    </a:lnTo>
                    <a:lnTo>
                      <a:pt x="128" y="222"/>
                    </a:lnTo>
                    <a:lnTo>
                      <a:pt x="129" y="190"/>
                    </a:lnTo>
                    <a:lnTo>
                      <a:pt x="129" y="190"/>
                    </a:lnTo>
                    <a:lnTo>
                      <a:pt x="128" y="157"/>
                    </a:lnTo>
                    <a:lnTo>
                      <a:pt x="125" y="128"/>
                    </a:lnTo>
                    <a:lnTo>
                      <a:pt x="119" y="102"/>
                    </a:lnTo>
                    <a:lnTo>
                      <a:pt x="113" y="77"/>
                    </a:lnTo>
                    <a:lnTo>
                      <a:pt x="103" y="59"/>
                    </a:lnTo>
                    <a:lnTo>
                      <a:pt x="99" y="50"/>
                    </a:lnTo>
                    <a:lnTo>
                      <a:pt x="94" y="44"/>
                    </a:lnTo>
                    <a:lnTo>
                      <a:pt x="88" y="38"/>
                    </a:lnTo>
                    <a:lnTo>
                      <a:pt x="83" y="34"/>
                    </a:lnTo>
                    <a:lnTo>
                      <a:pt x="76" y="31"/>
                    </a:lnTo>
                    <a:lnTo>
                      <a:pt x="71" y="31"/>
                    </a:lnTo>
                    <a:lnTo>
                      <a:pt x="71" y="31"/>
                    </a:lnTo>
                    <a:lnTo>
                      <a:pt x="71" y="0"/>
                    </a:lnTo>
                    <a:lnTo>
                      <a:pt x="71" y="0"/>
                    </a:lnTo>
                    <a:close/>
                    <a:moveTo>
                      <a:pt x="71" y="379"/>
                    </a:moveTo>
                    <a:lnTo>
                      <a:pt x="71" y="379"/>
                    </a:lnTo>
                    <a:lnTo>
                      <a:pt x="64" y="378"/>
                    </a:lnTo>
                    <a:lnTo>
                      <a:pt x="57" y="375"/>
                    </a:lnTo>
                    <a:lnTo>
                      <a:pt x="50" y="371"/>
                    </a:lnTo>
                    <a:lnTo>
                      <a:pt x="44" y="365"/>
                    </a:lnTo>
                    <a:lnTo>
                      <a:pt x="37" y="356"/>
                    </a:lnTo>
                    <a:lnTo>
                      <a:pt x="31" y="347"/>
                    </a:lnTo>
                    <a:lnTo>
                      <a:pt x="26" y="336"/>
                    </a:lnTo>
                    <a:lnTo>
                      <a:pt x="22" y="324"/>
                    </a:lnTo>
                    <a:lnTo>
                      <a:pt x="12" y="295"/>
                    </a:lnTo>
                    <a:lnTo>
                      <a:pt x="7" y="264"/>
                    </a:lnTo>
                    <a:lnTo>
                      <a:pt x="3" y="228"/>
                    </a:lnTo>
                    <a:lnTo>
                      <a:pt x="0" y="190"/>
                    </a:lnTo>
                    <a:lnTo>
                      <a:pt x="0" y="190"/>
                    </a:lnTo>
                    <a:lnTo>
                      <a:pt x="3" y="152"/>
                    </a:lnTo>
                    <a:lnTo>
                      <a:pt x="7" y="117"/>
                    </a:lnTo>
                    <a:lnTo>
                      <a:pt x="12" y="84"/>
                    </a:lnTo>
                    <a:lnTo>
                      <a:pt x="22" y="56"/>
                    </a:lnTo>
                    <a:lnTo>
                      <a:pt x="26" y="44"/>
                    </a:lnTo>
                    <a:lnTo>
                      <a:pt x="31" y="33"/>
                    </a:lnTo>
                    <a:lnTo>
                      <a:pt x="37" y="23"/>
                    </a:lnTo>
                    <a:lnTo>
                      <a:pt x="44" y="15"/>
                    </a:lnTo>
                    <a:lnTo>
                      <a:pt x="50" y="8"/>
                    </a:lnTo>
                    <a:lnTo>
                      <a:pt x="57" y="4"/>
                    </a:lnTo>
                    <a:lnTo>
                      <a:pt x="64" y="2"/>
                    </a:lnTo>
                    <a:lnTo>
                      <a:pt x="71" y="0"/>
                    </a:lnTo>
                    <a:lnTo>
                      <a:pt x="71" y="31"/>
                    </a:lnTo>
                    <a:lnTo>
                      <a:pt x="71" y="31"/>
                    </a:lnTo>
                    <a:lnTo>
                      <a:pt x="65" y="31"/>
                    </a:lnTo>
                    <a:lnTo>
                      <a:pt x="59" y="34"/>
                    </a:lnTo>
                    <a:lnTo>
                      <a:pt x="53" y="38"/>
                    </a:lnTo>
                    <a:lnTo>
                      <a:pt x="48" y="44"/>
                    </a:lnTo>
                    <a:lnTo>
                      <a:pt x="42" y="50"/>
                    </a:lnTo>
                    <a:lnTo>
                      <a:pt x="38" y="59"/>
                    </a:lnTo>
                    <a:lnTo>
                      <a:pt x="29" y="77"/>
                    </a:lnTo>
                    <a:lnTo>
                      <a:pt x="22" y="102"/>
                    </a:lnTo>
                    <a:lnTo>
                      <a:pt x="17" y="128"/>
                    </a:lnTo>
                    <a:lnTo>
                      <a:pt x="14" y="157"/>
                    </a:lnTo>
                    <a:lnTo>
                      <a:pt x="12" y="190"/>
                    </a:lnTo>
                    <a:lnTo>
                      <a:pt x="12" y="190"/>
                    </a:lnTo>
                    <a:lnTo>
                      <a:pt x="14" y="222"/>
                    </a:lnTo>
                    <a:lnTo>
                      <a:pt x="17" y="252"/>
                    </a:lnTo>
                    <a:lnTo>
                      <a:pt x="22" y="279"/>
                    </a:lnTo>
                    <a:lnTo>
                      <a:pt x="29" y="302"/>
                    </a:lnTo>
                    <a:lnTo>
                      <a:pt x="38" y="321"/>
                    </a:lnTo>
                    <a:lnTo>
                      <a:pt x="42" y="329"/>
                    </a:lnTo>
                    <a:lnTo>
                      <a:pt x="48" y="336"/>
                    </a:lnTo>
                    <a:lnTo>
                      <a:pt x="53" y="342"/>
                    </a:lnTo>
                    <a:lnTo>
                      <a:pt x="59" y="346"/>
                    </a:lnTo>
                    <a:lnTo>
                      <a:pt x="65" y="348"/>
                    </a:lnTo>
                    <a:lnTo>
                      <a:pt x="71" y="348"/>
                    </a:lnTo>
                    <a:lnTo>
                      <a:pt x="71" y="3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4" name="Freeform 122"/>
              <p:cNvSpPr>
                <a:spLocks noEditPoints="1"/>
              </p:cNvSpPr>
              <p:nvPr/>
            </p:nvSpPr>
            <p:spPr bwMode="auto">
              <a:xfrm>
                <a:off x="2111376" y="1905000"/>
                <a:ext cx="601663" cy="220663"/>
              </a:xfrm>
              <a:custGeom>
                <a:avLst/>
                <a:gdLst>
                  <a:gd name="T0" fmla="*/ 190 w 379"/>
                  <a:gd name="T1" fmla="*/ 0 h 139"/>
                  <a:gd name="T2" fmla="*/ 228 w 379"/>
                  <a:gd name="T3" fmla="*/ 1 h 139"/>
                  <a:gd name="T4" fmla="*/ 295 w 379"/>
                  <a:gd name="T5" fmla="*/ 11 h 139"/>
                  <a:gd name="T6" fmla="*/ 336 w 379"/>
                  <a:gd name="T7" fmla="*/ 24 h 139"/>
                  <a:gd name="T8" fmla="*/ 356 w 379"/>
                  <a:gd name="T9" fmla="*/ 35 h 139"/>
                  <a:gd name="T10" fmla="*/ 371 w 379"/>
                  <a:gd name="T11" fmla="*/ 49 h 139"/>
                  <a:gd name="T12" fmla="*/ 378 w 379"/>
                  <a:gd name="T13" fmla="*/ 62 h 139"/>
                  <a:gd name="T14" fmla="*/ 379 w 379"/>
                  <a:gd name="T15" fmla="*/ 69 h 139"/>
                  <a:gd name="T16" fmla="*/ 375 w 379"/>
                  <a:gd name="T17" fmla="*/ 82 h 139"/>
                  <a:gd name="T18" fmla="*/ 364 w 379"/>
                  <a:gd name="T19" fmla="*/ 96 h 139"/>
                  <a:gd name="T20" fmla="*/ 347 w 379"/>
                  <a:gd name="T21" fmla="*/ 108 h 139"/>
                  <a:gd name="T22" fmla="*/ 324 w 379"/>
                  <a:gd name="T23" fmla="*/ 119 h 139"/>
                  <a:gd name="T24" fmla="*/ 264 w 379"/>
                  <a:gd name="T25" fmla="*/ 134 h 139"/>
                  <a:gd name="T26" fmla="*/ 190 w 379"/>
                  <a:gd name="T27" fmla="*/ 139 h 139"/>
                  <a:gd name="T28" fmla="*/ 190 w 379"/>
                  <a:gd name="T29" fmla="*/ 127 h 139"/>
                  <a:gd name="T30" fmla="*/ 190 w 379"/>
                  <a:gd name="T31" fmla="*/ 127 h 139"/>
                  <a:gd name="T32" fmla="*/ 252 w 379"/>
                  <a:gd name="T33" fmla="*/ 123 h 139"/>
                  <a:gd name="T34" fmla="*/ 302 w 379"/>
                  <a:gd name="T35" fmla="*/ 111 h 139"/>
                  <a:gd name="T36" fmla="*/ 329 w 379"/>
                  <a:gd name="T37" fmla="*/ 97 h 139"/>
                  <a:gd name="T38" fmla="*/ 341 w 379"/>
                  <a:gd name="T39" fmla="*/ 86 h 139"/>
                  <a:gd name="T40" fmla="*/ 348 w 379"/>
                  <a:gd name="T41" fmla="*/ 74 h 139"/>
                  <a:gd name="T42" fmla="*/ 348 w 379"/>
                  <a:gd name="T43" fmla="*/ 69 h 139"/>
                  <a:gd name="T44" fmla="*/ 348 w 379"/>
                  <a:gd name="T45" fmla="*/ 63 h 139"/>
                  <a:gd name="T46" fmla="*/ 341 w 379"/>
                  <a:gd name="T47" fmla="*/ 51 h 139"/>
                  <a:gd name="T48" fmla="*/ 329 w 379"/>
                  <a:gd name="T49" fmla="*/ 40 h 139"/>
                  <a:gd name="T50" fmla="*/ 302 w 379"/>
                  <a:gd name="T51" fmla="*/ 28 h 139"/>
                  <a:gd name="T52" fmla="*/ 252 w 379"/>
                  <a:gd name="T53" fmla="*/ 15 h 139"/>
                  <a:gd name="T54" fmla="*/ 190 w 379"/>
                  <a:gd name="T55" fmla="*/ 11 h 139"/>
                  <a:gd name="T56" fmla="*/ 190 w 379"/>
                  <a:gd name="T57" fmla="*/ 0 h 139"/>
                  <a:gd name="T58" fmla="*/ 0 w 379"/>
                  <a:gd name="T59" fmla="*/ 69 h 139"/>
                  <a:gd name="T60" fmla="*/ 4 w 379"/>
                  <a:gd name="T61" fmla="*/ 55 h 139"/>
                  <a:gd name="T62" fmla="*/ 15 w 379"/>
                  <a:gd name="T63" fmla="*/ 42 h 139"/>
                  <a:gd name="T64" fmla="*/ 33 w 379"/>
                  <a:gd name="T65" fmla="*/ 30 h 139"/>
                  <a:gd name="T66" fmla="*/ 56 w 379"/>
                  <a:gd name="T67" fmla="*/ 20 h 139"/>
                  <a:gd name="T68" fmla="*/ 117 w 379"/>
                  <a:gd name="T69" fmla="*/ 5 h 139"/>
                  <a:gd name="T70" fmla="*/ 190 w 379"/>
                  <a:gd name="T71" fmla="*/ 0 h 139"/>
                  <a:gd name="T72" fmla="*/ 190 w 379"/>
                  <a:gd name="T73" fmla="*/ 11 h 139"/>
                  <a:gd name="T74" fmla="*/ 127 w 379"/>
                  <a:gd name="T75" fmla="*/ 15 h 139"/>
                  <a:gd name="T76" fmla="*/ 77 w 379"/>
                  <a:gd name="T77" fmla="*/ 28 h 139"/>
                  <a:gd name="T78" fmla="*/ 50 w 379"/>
                  <a:gd name="T79" fmla="*/ 40 h 139"/>
                  <a:gd name="T80" fmla="*/ 38 w 379"/>
                  <a:gd name="T81" fmla="*/ 51 h 139"/>
                  <a:gd name="T82" fmla="*/ 31 w 379"/>
                  <a:gd name="T83" fmla="*/ 63 h 139"/>
                  <a:gd name="T84" fmla="*/ 31 w 379"/>
                  <a:gd name="T85" fmla="*/ 69 h 139"/>
                  <a:gd name="T86" fmla="*/ 34 w 379"/>
                  <a:gd name="T87" fmla="*/ 81 h 139"/>
                  <a:gd name="T88" fmla="*/ 43 w 379"/>
                  <a:gd name="T89" fmla="*/ 92 h 139"/>
                  <a:gd name="T90" fmla="*/ 58 w 379"/>
                  <a:gd name="T91" fmla="*/ 101 h 139"/>
                  <a:gd name="T92" fmla="*/ 102 w 379"/>
                  <a:gd name="T93" fmla="*/ 118 h 139"/>
                  <a:gd name="T94" fmla="*/ 157 w 379"/>
                  <a:gd name="T95" fmla="*/ 126 h 139"/>
                  <a:gd name="T96" fmla="*/ 190 w 379"/>
                  <a:gd name="T97" fmla="*/ 139 h 139"/>
                  <a:gd name="T98" fmla="*/ 152 w 379"/>
                  <a:gd name="T99" fmla="*/ 138 h 139"/>
                  <a:gd name="T100" fmla="*/ 84 w 379"/>
                  <a:gd name="T101" fmla="*/ 127 h 139"/>
                  <a:gd name="T102" fmla="*/ 43 w 379"/>
                  <a:gd name="T103" fmla="*/ 114 h 139"/>
                  <a:gd name="T104" fmla="*/ 23 w 379"/>
                  <a:gd name="T105" fmla="*/ 103 h 139"/>
                  <a:gd name="T106" fmla="*/ 8 w 379"/>
                  <a:gd name="T107" fmla="*/ 89 h 139"/>
                  <a:gd name="T108" fmla="*/ 1 w 379"/>
                  <a:gd name="T109" fmla="*/ 76 h 139"/>
                  <a:gd name="T110" fmla="*/ 0 w 379"/>
                  <a:gd name="T11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9" h="139">
                    <a:moveTo>
                      <a:pt x="190" y="0"/>
                    </a:moveTo>
                    <a:lnTo>
                      <a:pt x="190" y="0"/>
                    </a:lnTo>
                    <a:lnTo>
                      <a:pt x="190" y="0"/>
                    </a:lnTo>
                    <a:lnTo>
                      <a:pt x="228" y="1"/>
                    </a:lnTo>
                    <a:lnTo>
                      <a:pt x="264" y="5"/>
                    </a:lnTo>
                    <a:lnTo>
                      <a:pt x="295" y="11"/>
                    </a:lnTo>
                    <a:lnTo>
                      <a:pt x="324" y="20"/>
                    </a:lnTo>
                    <a:lnTo>
                      <a:pt x="336" y="24"/>
                    </a:lnTo>
                    <a:lnTo>
                      <a:pt x="347" y="30"/>
                    </a:lnTo>
                    <a:lnTo>
                      <a:pt x="356" y="35"/>
                    </a:lnTo>
                    <a:lnTo>
                      <a:pt x="364" y="42"/>
                    </a:lnTo>
                    <a:lnTo>
                      <a:pt x="371" y="49"/>
                    </a:lnTo>
                    <a:lnTo>
                      <a:pt x="375" y="55"/>
                    </a:lnTo>
                    <a:lnTo>
                      <a:pt x="378" y="62"/>
                    </a:lnTo>
                    <a:lnTo>
                      <a:pt x="379" y="69"/>
                    </a:lnTo>
                    <a:lnTo>
                      <a:pt x="379" y="69"/>
                    </a:lnTo>
                    <a:lnTo>
                      <a:pt x="378" y="76"/>
                    </a:lnTo>
                    <a:lnTo>
                      <a:pt x="375" y="82"/>
                    </a:lnTo>
                    <a:lnTo>
                      <a:pt x="371" y="89"/>
                    </a:lnTo>
                    <a:lnTo>
                      <a:pt x="364" y="96"/>
                    </a:lnTo>
                    <a:lnTo>
                      <a:pt x="356" y="103"/>
                    </a:lnTo>
                    <a:lnTo>
                      <a:pt x="347" y="108"/>
                    </a:lnTo>
                    <a:lnTo>
                      <a:pt x="336" y="114"/>
                    </a:lnTo>
                    <a:lnTo>
                      <a:pt x="324" y="119"/>
                    </a:lnTo>
                    <a:lnTo>
                      <a:pt x="295" y="127"/>
                    </a:lnTo>
                    <a:lnTo>
                      <a:pt x="264" y="134"/>
                    </a:lnTo>
                    <a:lnTo>
                      <a:pt x="228" y="138"/>
                    </a:lnTo>
                    <a:lnTo>
                      <a:pt x="190" y="139"/>
                    </a:lnTo>
                    <a:lnTo>
                      <a:pt x="190" y="139"/>
                    </a:lnTo>
                    <a:lnTo>
                      <a:pt x="190" y="127"/>
                    </a:lnTo>
                    <a:lnTo>
                      <a:pt x="190" y="127"/>
                    </a:lnTo>
                    <a:lnTo>
                      <a:pt x="190" y="127"/>
                    </a:lnTo>
                    <a:lnTo>
                      <a:pt x="222" y="126"/>
                    </a:lnTo>
                    <a:lnTo>
                      <a:pt x="252" y="123"/>
                    </a:lnTo>
                    <a:lnTo>
                      <a:pt x="279" y="118"/>
                    </a:lnTo>
                    <a:lnTo>
                      <a:pt x="302" y="111"/>
                    </a:lnTo>
                    <a:lnTo>
                      <a:pt x="321" y="101"/>
                    </a:lnTo>
                    <a:lnTo>
                      <a:pt x="329" y="97"/>
                    </a:lnTo>
                    <a:lnTo>
                      <a:pt x="336" y="92"/>
                    </a:lnTo>
                    <a:lnTo>
                      <a:pt x="341" y="86"/>
                    </a:lnTo>
                    <a:lnTo>
                      <a:pt x="345" y="81"/>
                    </a:lnTo>
                    <a:lnTo>
                      <a:pt x="348" y="74"/>
                    </a:lnTo>
                    <a:lnTo>
                      <a:pt x="348" y="69"/>
                    </a:lnTo>
                    <a:lnTo>
                      <a:pt x="348" y="69"/>
                    </a:lnTo>
                    <a:lnTo>
                      <a:pt x="348" y="69"/>
                    </a:lnTo>
                    <a:lnTo>
                      <a:pt x="348" y="63"/>
                    </a:lnTo>
                    <a:lnTo>
                      <a:pt x="345" y="57"/>
                    </a:lnTo>
                    <a:lnTo>
                      <a:pt x="341" y="51"/>
                    </a:lnTo>
                    <a:lnTo>
                      <a:pt x="336" y="46"/>
                    </a:lnTo>
                    <a:lnTo>
                      <a:pt x="329" y="40"/>
                    </a:lnTo>
                    <a:lnTo>
                      <a:pt x="321" y="36"/>
                    </a:lnTo>
                    <a:lnTo>
                      <a:pt x="302" y="28"/>
                    </a:lnTo>
                    <a:lnTo>
                      <a:pt x="279" y="20"/>
                    </a:lnTo>
                    <a:lnTo>
                      <a:pt x="252" y="15"/>
                    </a:lnTo>
                    <a:lnTo>
                      <a:pt x="222" y="12"/>
                    </a:lnTo>
                    <a:lnTo>
                      <a:pt x="190" y="11"/>
                    </a:lnTo>
                    <a:lnTo>
                      <a:pt x="190" y="11"/>
                    </a:lnTo>
                    <a:lnTo>
                      <a:pt x="190" y="0"/>
                    </a:lnTo>
                    <a:close/>
                    <a:moveTo>
                      <a:pt x="0" y="69"/>
                    </a:moveTo>
                    <a:lnTo>
                      <a:pt x="0" y="69"/>
                    </a:lnTo>
                    <a:lnTo>
                      <a:pt x="1" y="62"/>
                    </a:lnTo>
                    <a:lnTo>
                      <a:pt x="4" y="55"/>
                    </a:lnTo>
                    <a:lnTo>
                      <a:pt x="8" y="49"/>
                    </a:lnTo>
                    <a:lnTo>
                      <a:pt x="15" y="42"/>
                    </a:lnTo>
                    <a:lnTo>
                      <a:pt x="23" y="36"/>
                    </a:lnTo>
                    <a:lnTo>
                      <a:pt x="33" y="30"/>
                    </a:lnTo>
                    <a:lnTo>
                      <a:pt x="43" y="24"/>
                    </a:lnTo>
                    <a:lnTo>
                      <a:pt x="56" y="20"/>
                    </a:lnTo>
                    <a:lnTo>
                      <a:pt x="84" y="11"/>
                    </a:lnTo>
                    <a:lnTo>
                      <a:pt x="117" y="5"/>
                    </a:lnTo>
                    <a:lnTo>
                      <a:pt x="152" y="1"/>
                    </a:lnTo>
                    <a:lnTo>
                      <a:pt x="190" y="0"/>
                    </a:lnTo>
                    <a:lnTo>
                      <a:pt x="190" y="11"/>
                    </a:lnTo>
                    <a:lnTo>
                      <a:pt x="190" y="11"/>
                    </a:lnTo>
                    <a:lnTo>
                      <a:pt x="157" y="12"/>
                    </a:lnTo>
                    <a:lnTo>
                      <a:pt x="127" y="15"/>
                    </a:lnTo>
                    <a:lnTo>
                      <a:pt x="102" y="20"/>
                    </a:lnTo>
                    <a:lnTo>
                      <a:pt x="77" y="28"/>
                    </a:lnTo>
                    <a:lnTo>
                      <a:pt x="58" y="36"/>
                    </a:lnTo>
                    <a:lnTo>
                      <a:pt x="50" y="40"/>
                    </a:lnTo>
                    <a:lnTo>
                      <a:pt x="43" y="46"/>
                    </a:lnTo>
                    <a:lnTo>
                      <a:pt x="38" y="51"/>
                    </a:lnTo>
                    <a:lnTo>
                      <a:pt x="34" y="57"/>
                    </a:lnTo>
                    <a:lnTo>
                      <a:pt x="31" y="63"/>
                    </a:lnTo>
                    <a:lnTo>
                      <a:pt x="31" y="69"/>
                    </a:lnTo>
                    <a:lnTo>
                      <a:pt x="31" y="69"/>
                    </a:lnTo>
                    <a:lnTo>
                      <a:pt x="31" y="74"/>
                    </a:lnTo>
                    <a:lnTo>
                      <a:pt x="34" y="81"/>
                    </a:lnTo>
                    <a:lnTo>
                      <a:pt x="38" y="86"/>
                    </a:lnTo>
                    <a:lnTo>
                      <a:pt x="43" y="92"/>
                    </a:lnTo>
                    <a:lnTo>
                      <a:pt x="50" y="97"/>
                    </a:lnTo>
                    <a:lnTo>
                      <a:pt x="58" y="101"/>
                    </a:lnTo>
                    <a:lnTo>
                      <a:pt x="77" y="111"/>
                    </a:lnTo>
                    <a:lnTo>
                      <a:pt x="102" y="118"/>
                    </a:lnTo>
                    <a:lnTo>
                      <a:pt x="127" y="123"/>
                    </a:lnTo>
                    <a:lnTo>
                      <a:pt x="157" y="126"/>
                    </a:lnTo>
                    <a:lnTo>
                      <a:pt x="190" y="127"/>
                    </a:lnTo>
                    <a:lnTo>
                      <a:pt x="190" y="139"/>
                    </a:lnTo>
                    <a:lnTo>
                      <a:pt x="190" y="139"/>
                    </a:lnTo>
                    <a:lnTo>
                      <a:pt x="152" y="138"/>
                    </a:lnTo>
                    <a:lnTo>
                      <a:pt x="117" y="134"/>
                    </a:lnTo>
                    <a:lnTo>
                      <a:pt x="84" y="127"/>
                    </a:lnTo>
                    <a:lnTo>
                      <a:pt x="56" y="119"/>
                    </a:lnTo>
                    <a:lnTo>
                      <a:pt x="43" y="114"/>
                    </a:lnTo>
                    <a:lnTo>
                      <a:pt x="33" y="108"/>
                    </a:lnTo>
                    <a:lnTo>
                      <a:pt x="23" y="103"/>
                    </a:lnTo>
                    <a:lnTo>
                      <a:pt x="15" y="96"/>
                    </a:lnTo>
                    <a:lnTo>
                      <a:pt x="8" y="89"/>
                    </a:lnTo>
                    <a:lnTo>
                      <a:pt x="4" y="82"/>
                    </a:lnTo>
                    <a:lnTo>
                      <a:pt x="1" y="76"/>
                    </a:lnTo>
                    <a:lnTo>
                      <a:pt x="0" y="69"/>
                    </a:lnTo>
                    <a:lnTo>
                      <a:pt x="0"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5" name="Freeform 123"/>
              <p:cNvSpPr>
                <a:spLocks noEditPoints="1"/>
              </p:cNvSpPr>
              <p:nvPr/>
            </p:nvSpPr>
            <p:spPr bwMode="auto">
              <a:xfrm>
                <a:off x="2187576" y="1789113"/>
                <a:ext cx="450850" cy="452438"/>
              </a:xfrm>
              <a:custGeom>
                <a:avLst/>
                <a:gdLst>
                  <a:gd name="T0" fmla="*/ 142 w 284"/>
                  <a:gd name="T1" fmla="*/ 50 h 285"/>
                  <a:gd name="T2" fmla="*/ 190 w 284"/>
                  <a:gd name="T3" fmla="*/ 93 h 285"/>
                  <a:gd name="T4" fmla="*/ 218 w 284"/>
                  <a:gd name="T5" fmla="*/ 120 h 285"/>
                  <a:gd name="T6" fmla="*/ 258 w 284"/>
                  <a:gd name="T7" fmla="*/ 176 h 285"/>
                  <a:gd name="T8" fmla="*/ 277 w 284"/>
                  <a:gd name="T9" fmla="*/ 214 h 285"/>
                  <a:gd name="T10" fmla="*/ 283 w 284"/>
                  <a:gd name="T11" fmla="*/ 237 h 285"/>
                  <a:gd name="T12" fmla="*/ 284 w 284"/>
                  <a:gd name="T13" fmla="*/ 256 h 285"/>
                  <a:gd name="T14" fmla="*/ 280 w 284"/>
                  <a:gd name="T15" fmla="*/ 271 h 285"/>
                  <a:gd name="T16" fmla="*/ 276 w 284"/>
                  <a:gd name="T17" fmla="*/ 276 h 285"/>
                  <a:gd name="T18" fmla="*/ 266 w 284"/>
                  <a:gd name="T19" fmla="*/ 283 h 285"/>
                  <a:gd name="T20" fmla="*/ 254 w 284"/>
                  <a:gd name="T21" fmla="*/ 285 h 285"/>
                  <a:gd name="T22" fmla="*/ 223 w 284"/>
                  <a:gd name="T23" fmla="*/ 280 h 285"/>
                  <a:gd name="T24" fmla="*/ 184 w 284"/>
                  <a:gd name="T25" fmla="*/ 262 h 285"/>
                  <a:gd name="T26" fmla="*/ 142 w 284"/>
                  <a:gd name="T27" fmla="*/ 235 h 285"/>
                  <a:gd name="T28" fmla="*/ 142 w 284"/>
                  <a:gd name="T29" fmla="*/ 219 h 285"/>
                  <a:gd name="T30" fmla="*/ 177 w 284"/>
                  <a:gd name="T31" fmla="*/ 243 h 285"/>
                  <a:gd name="T32" fmla="*/ 209 w 284"/>
                  <a:gd name="T33" fmla="*/ 257 h 285"/>
                  <a:gd name="T34" fmla="*/ 235 w 284"/>
                  <a:gd name="T35" fmla="*/ 261 h 285"/>
                  <a:gd name="T36" fmla="*/ 246 w 284"/>
                  <a:gd name="T37" fmla="*/ 260 h 285"/>
                  <a:gd name="T38" fmla="*/ 254 w 284"/>
                  <a:gd name="T39" fmla="*/ 254 h 285"/>
                  <a:gd name="T40" fmla="*/ 254 w 284"/>
                  <a:gd name="T41" fmla="*/ 254 h 285"/>
                  <a:gd name="T42" fmla="*/ 260 w 284"/>
                  <a:gd name="T43" fmla="*/ 243 h 285"/>
                  <a:gd name="T44" fmla="*/ 261 w 284"/>
                  <a:gd name="T45" fmla="*/ 230 h 285"/>
                  <a:gd name="T46" fmla="*/ 258 w 284"/>
                  <a:gd name="T47" fmla="*/ 212 h 285"/>
                  <a:gd name="T48" fmla="*/ 239 w 284"/>
                  <a:gd name="T49" fmla="*/ 170 h 285"/>
                  <a:gd name="T50" fmla="*/ 205 w 284"/>
                  <a:gd name="T51" fmla="*/ 124 h 285"/>
                  <a:gd name="T52" fmla="*/ 184 w 284"/>
                  <a:gd name="T53" fmla="*/ 101 h 285"/>
                  <a:gd name="T54" fmla="*/ 142 w 284"/>
                  <a:gd name="T55" fmla="*/ 65 h 285"/>
                  <a:gd name="T56" fmla="*/ 8 w 284"/>
                  <a:gd name="T57" fmla="*/ 8 h 285"/>
                  <a:gd name="T58" fmla="*/ 12 w 284"/>
                  <a:gd name="T59" fmla="*/ 5 h 285"/>
                  <a:gd name="T60" fmla="*/ 23 w 284"/>
                  <a:gd name="T61" fmla="*/ 0 h 285"/>
                  <a:gd name="T62" fmla="*/ 44 w 284"/>
                  <a:gd name="T63" fmla="*/ 0 h 285"/>
                  <a:gd name="T64" fmla="*/ 79 w 284"/>
                  <a:gd name="T65" fmla="*/ 11 h 285"/>
                  <a:gd name="T66" fmla="*/ 120 w 284"/>
                  <a:gd name="T67" fmla="*/ 34 h 285"/>
                  <a:gd name="T68" fmla="*/ 142 w 284"/>
                  <a:gd name="T69" fmla="*/ 65 h 285"/>
                  <a:gd name="T70" fmla="*/ 124 w 284"/>
                  <a:gd name="T71" fmla="*/ 51 h 285"/>
                  <a:gd name="T72" fmla="*/ 89 w 284"/>
                  <a:gd name="T73" fmla="*/ 32 h 285"/>
                  <a:gd name="T74" fmla="*/ 60 w 284"/>
                  <a:gd name="T75" fmla="*/ 23 h 285"/>
                  <a:gd name="T76" fmla="*/ 43 w 284"/>
                  <a:gd name="T77" fmla="*/ 23 h 285"/>
                  <a:gd name="T78" fmla="*/ 33 w 284"/>
                  <a:gd name="T79" fmla="*/ 27 h 285"/>
                  <a:gd name="T80" fmla="*/ 29 w 284"/>
                  <a:gd name="T81" fmla="*/ 29 h 285"/>
                  <a:gd name="T82" fmla="*/ 24 w 284"/>
                  <a:gd name="T83" fmla="*/ 40 h 285"/>
                  <a:gd name="T84" fmla="*/ 23 w 284"/>
                  <a:gd name="T85" fmla="*/ 55 h 285"/>
                  <a:gd name="T86" fmla="*/ 25 w 284"/>
                  <a:gd name="T87" fmla="*/ 71 h 285"/>
                  <a:gd name="T88" fmla="*/ 44 w 284"/>
                  <a:gd name="T89" fmla="*/ 113 h 285"/>
                  <a:gd name="T90" fmla="*/ 78 w 284"/>
                  <a:gd name="T91" fmla="*/ 159 h 285"/>
                  <a:gd name="T92" fmla="*/ 100 w 284"/>
                  <a:gd name="T93" fmla="*/ 184 h 285"/>
                  <a:gd name="T94" fmla="*/ 142 w 284"/>
                  <a:gd name="T95" fmla="*/ 219 h 285"/>
                  <a:gd name="T96" fmla="*/ 142 w 284"/>
                  <a:gd name="T97" fmla="*/ 235 h 285"/>
                  <a:gd name="T98" fmla="*/ 93 w 284"/>
                  <a:gd name="T99" fmla="*/ 192 h 285"/>
                  <a:gd name="T100" fmla="*/ 66 w 284"/>
                  <a:gd name="T101" fmla="*/ 164 h 285"/>
                  <a:gd name="T102" fmla="*/ 25 w 284"/>
                  <a:gd name="T103" fmla="*/ 108 h 285"/>
                  <a:gd name="T104" fmla="*/ 6 w 284"/>
                  <a:gd name="T105" fmla="*/ 70 h 285"/>
                  <a:gd name="T106" fmla="*/ 1 w 284"/>
                  <a:gd name="T107" fmla="*/ 47 h 285"/>
                  <a:gd name="T108" fmla="*/ 0 w 284"/>
                  <a:gd name="T109" fmla="*/ 28 h 285"/>
                  <a:gd name="T110" fmla="*/ 4 w 284"/>
                  <a:gd name="T111" fmla="*/ 13 h 285"/>
                  <a:gd name="T112" fmla="*/ 8 w 284"/>
                  <a:gd name="T113"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 h="285">
                    <a:moveTo>
                      <a:pt x="142" y="50"/>
                    </a:moveTo>
                    <a:lnTo>
                      <a:pt x="142" y="50"/>
                    </a:lnTo>
                    <a:lnTo>
                      <a:pt x="166" y="70"/>
                    </a:lnTo>
                    <a:lnTo>
                      <a:pt x="190" y="93"/>
                    </a:lnTo>
                    <a:lnTo>
                      <a:pt x="190" y="93"/>
                    </a:lnTo>
                    <a:lnTo>
                      <a:pt x="218" y="120"/>
                    </a:lnTo>
                    <a:lnTo>
                      <a:pt x="239" y="149"/>
                    </a:lnTo>
                    <a:lnTo>
                      <a:pt x="258" y="176"/>
                    </a:lnTo>
                    <a:lnTo>
                      <a:pt x="272" y="201"/>
                    </a:lnTo>
                    <a:lnTo>
                      <a:pt x="277" y="214"/>
                    </a:lnTo>
                    <a:lnTo>
                      <a:pt x="280" y="226"/>
                    </a:lnTo>
                    <a:lnTo>
                      <a:pt x="283" y="237"/>
                    </a:lnTo>
                    <a:lnTo>
                      <a:pt x="284" y="246"/>
                    </a:lnTo>
                    <a:lnTo>
                      <a:pt x="284" y="256"/>
                    </a:lnTo>
                    <a:lnTo>
                      <a:pt x="283" y="264"/>
                    </a:lnTo>
                    <a:lnTo>
                      <a:pt x="280" y="271"/>
                    </a:lnTo>
                    <a:lnTo>
                      <a:pt x="276" y="276"/>
                    </a:lnTo>
                    <a:lnTo>
                      <a:pt x="276" y="276"/>
                    </a:lnTo>
                    <a:lnTo>
                      <a:pt x="272" y="280"/>
                    </a:lnTo>
                    <a:lnTo>
                      <a:pt x="266" y="283"/>
                    </a:lnTo>
                    <a:lnTo>
                      <a:pt x="261" y="284"/>
                    </a:lnTo>
                    <a:lnTo>
                      <a:pt x="254" y="285"/>
                    </a:lnTo>
                    <a:lnTo>
                      <a:pt x="239" y="284"/>
                    </a:lnTo>
                    <a:lnTo>
                      <a:pt x="223" y="280"/>
                    </a:lnTo>
                    <a:lnTo>
                      <a:pt x="204" y="273"/>
                    </a:lnTo>
                    <a:lnTo>
                      <a:pt x="184" y="262"/>
                    </a:lnTo>
                    <a:lnTo>
                      <a:pt x="163" y="250"/>
                    </a:lnTo>
                    <a:lnTo>
                      <a:pt x="142" y="235"/>
                    </a:lnTo>
                    <a:lnTo>
                      <a:pt x="142" y="219"/>
                    </a:lnTo>
                    <a:lnTo>
                      <a:pt x="142" y="219"/>
                    </a:lnTo>
                    <a:lnTo>
                      <a:pt x="159" y="233"/>
                    </a:lnTo>
                    <a:lnTo>
                      <a:pt x="177" y="243"/>
                    </a:lnTo>
                    <a:lnTo>
                      <a:pt x="195" y="252"/>
                    </a:lnTo>
                    <a:lnTo>
                      <a:pt x="209" y="257"/>
                    </a:lnTo>
                    <a:lnTo>
                      <a:pt x="223" y="261"/>
                    </a:lnTo>
                    <a:lnTo>
                      <a:pt x="235" y="261"/>
                    </a:lnTo>
                    <a:lnTo>
                      <a:pt x="241" y="261"/>
                    </a:lnTo>
                    <a:lnTo>
                      <a:pt x="246" y="260"/>
                    </a:lnTo>
                    <a:lnTo>
                      <a:pt x="250" y="257"/>
                    </a:lnTo>
                    <a:lnTo>
                      <a:pt x="254" y="254"/>
                    </a:lnTo>
                    <a:lnTo>
                      <a:pt x="254" y="254"/>
                    </a:lnTo>
                    <a:lnTo>
                      <a:pt x="254" y="254"/>
                    </a:lnTo>
                    <a:lnTo>
                      <a:pt x="258" y="249"/>
                    </a:lnTo>
                    <a:lnTo>
                      <a:pt x="260" y="243"/>
                    </a:lnTo>
                    <a:lnTo>
                      <a:pt x="261" y="237"/>
                    </a:lnTo>
                    <a:lnTo>
                      <a:pt x="261" y="230"/>
                    </a:lnTo>
                    <a:lnTo>
                      <a:pt x="260" y="220"/>
                    </a:lnTo>
                    <a:lnTo>
                      <a:pt x="258" y="212"/>
                    </a:lnTo>
                    <a:lnTo>
                      <a:pt x="250" y="192"/>
                    </a:lnTo>
                    <a:lnTo>
                      <a:pt x="239" y="170"/>
                    </a:lnTo>
                    <a:lnTo>
                      <a:pt x="223" y="147"/>
                    </a:lnTo>
                    <a:lnTo>
                      <a:pt x="205" y="124"/>
                    </a:lnTo>
                    <a:lnTo>
                      <a:pt x="184" y="101"/>
                    </a:lnTo>
                    <a:lnTo>
                      <a:pt x="184" y="101"/>
                    </a:lnTo>
                    <a:lnTo>
                      <a:pt x="162" y="81"/>
                    </a:lnTo>
                    <a:lnTo>
                      <a:pt x="142" y="65"/>
                    </a:lnTo>
                    <a:lnTo>
                      <a:pt x="142" y="50"/>
                    </a:lnTo>
                    <a:close/>
                    <a:moveTo>
                      <a:pt x="8" y="8"/>
                    </a:moveTo>
                    <a:lnTo>
                      <a:pt x="8" y="8"/>
                    </a:lnTo>
                    <a:lnTo>
                      <a:pt x="12" y="5"/>
                    </a:lnTo>
                    <a:lnTo>
                      <a:pt x="17" y="2"/>
                    </a:lnTo>
                    <a:lnTo>
                      <a:pt x="23" y="0"/>
                    </a:lnTo>
                    <a:lnTo>
                      <a:pt x="29" y="0"/>
                    </a:lnTo>
                    <a:lnTo>
                      <a:pt x="44" y="0"/>
                    </a:lnTo>
                    <a:lnTo>
                      <a:pt x="60" y="4"/>
                    </a:lnTo>
                    <a:lnTo>
                      <a:pt x="79" y="11"/>
                    </a:lnTo>
                    <a:lnTo>
                      <a:pt x="100" y="21"/>
                    </a:lnTo>
                    <a:lnTo>
                      <a:pt x="120" y="34"/>
                    </a:lnTo>
                    <a:lnTo>
                      <a:pt x="142" y="50"/>
                    </a:lnTo>
                    <a:lnTo>
                      <a:pt x="142" y="65"/>
                    </a:lnTo>
                    <a:lnTo>
                      <a:pt x="142" y="65"/>
                    </a:lnTo>
                    <a:lnTo>
                      <a:pt x="124" y="51"/>
                    </a:lnTo>
                    <a:lnTo>
                      <a:pt x="107" y="40"/>
                    </a:lnTo>
                    <a:lnTo>
                      <a:pt x="89" y="32"/>
                    </a:lnTo>
                    <a:lnTo>
                      <a:pt x="74" y="27"/>
                    </a:lnTo>
                    <a:lnTo>
                      <a:pt x="60" y="23"/>
                    </a:lnTo>
                    <a:lnTo>
                      <a:pt x="48" y="23"/>
                    </a:lnTo>
                    <a:lnTo>
                      <a:pt x="43" y="23"/>
                    </a:lnTo>
                    <a:lnTo>
                      <a:pt x="37" y="24"/>
                    </a:lnTo>
                    <a:lnTo>
                      <a:pt x="33" y="27"/>
                    </a:lnTo>
                    <a:lnTo>
                      <a:pt x="29" y="29"/>
                    </a:lnTo>
                    <a:lnTo>
                      <a:pt x="29" y="29"/>
                    </a:lnTo>
                    <a:lnTo>
                      <a:pt x="25" y="35"/>
                    </a:lnTo>
                    <a:lnTo>
                      <a:pt x="24" y="40"/>
                    </a:lnTo>
                    <a:lnTo>
                      <a:pt x="23" y="47"/>
                    </a:lnTo>
                    <a:lnTo>
                      <a:pt x="23" y="55"/>
                    </a:lnTo>
                    <a:lnTo>
                      <a:pt x="24" y="63"/>
                    </a:lnTo>
                    <a:lnTo>
                      <a:pt x="25" y="71"/>
                    </a:lnTo>
                    <a:lnTo>
                      <a:pt x="33" y="92"/>
                    </a:lnTo>
                    <a:lnTo>
                      <a:pt x="44" y="113"/>
                    </a:lnTo>
                    <a:lnTo>
                      <a:pt x="60" y="136"/>
                    </a:lnTo>
                    <a:lnTo>
                      <a:pt x="78" y="159"/>
                    </a:lnTo>
                    <a:lnTo>
                      <a:pt x="100" y="184"/>
                    </a:lnTo>
                    <a:lnTo>
                      <a:pt x="100" y="184"/>
                    </a:lnTo>
                    <a:lnTo>
                      <a:pt x="121" y="203"/>
                    </a:lnTo>
                    <a:lnTo>
                      <a:pt x="142" y="219"/>
                    </a:lnTo>
                    <a:lnTo>
                      <a:pt x="142" y="235"/>
                    </a:lnTo>
                    <a:lnTo>
                      <a:pt x="142" y="235"/>
                    </a:lnTo>
                    <a:lnTo>
                      <a:pt x="117" y="215"/>
                    </a:lnTo>
                    <a:lnTo>
                      <a:pt x="93" y="192"/>
                    </a:lnTo>
                    <a:lnTo>
                      <a:pt x="93" y="192"/>
                    </a:lnTo>
                    <a:lnTo>
                      <a:pt x="66" y="164"/>
                    </a:lnTo>
                    <a:lnTo>
                      <a:pt x="44" y="135"/>
                    </a:lnTo>
                    <a:lnTo>
                      <a:pt x="25" y="108"/>
                    </a:lnTo>
                    <a:lnTo>
                      <a:pt x="12" y="82"/>
                    </a:lnTo>
                    <a:lnTo>
                      <a:pt x="6" y="70"/>
                    </a:lnTo>
                    <a:lnTo>
                      <a:pt x="4" y="58"/>
                    </a:lnTo>
                    <a:lnTo>
                      <a:pt x="1" y="47"/>
                    </a:lnTo>
                    <a:lnTo>
                      <a:pt x="0" y="38"/>
                    </a:lnTo>
                    <a:lnTo>
                      <a:pt x="0" y="28"/>
                    </a:lnTo>
                    <a:lnTo>
                      <a:pt x="1" y="20"/>
                    </a:lnTo>
                    <a:lnTo>
                      <a:pt x="4" y="13"/>
                    </a:lnTo>
                    <a:lnTo>
                      <a:pt x="8" y="8"/>
                    </a:ln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6" name="Freeform 124"/>
              <p:cNvSpPr>
                <a:spLocks noEditPoints="1"/>
              </p:cNvSpPr>
              <p:nvPr/>
            </p:nvSpPr>
            <p:spPr bwMode="auto">
              <a:xfrm>
                <a:off x="2187576" y="1789113"/>
                <a:ext cx="450850" cy="452438"/>
              </a:xfrm>
              <a:custGeom>
                <a:avLst/>
                <a:gdLst>
                  <a:gd name="T0" fmla="*/ 142 w 284"/>
                  <a:gd name="T1" fmla="*/ 50 h 285"/>
                  <a:gd name="T2" fmla="*/ 184 w 284"/>
                  <a:gd name="T3" fmla="*/ 21 h 285"/>
                  <a:gd name="T4" fmla="*/ 223 w 284"/>
                  <a:gd name="T5" fmla="*/ 4 h 285"/>
                  <a:gd name="T6" fmla="*/ 254 w 284"/>
                  <a:gd name="T7" fmla="*/ 0 h 285"/>
                  <a:gd name="T8" fmla="*/ 266 w 284"/>
                  <a:gd name="T9" fmla="*/ 2 h 285"/>
                  <a:gd name="T10" fmla="*/ 276 w 284"/>
                  <a:gd name="T11" fmla="*/ 8 h 285"/>
                  <a:gd name="T12" fmla="*/ 280 w 284"/>
                  <a:gd name="T13" fmla="*/ 13 h 285"/>
                  <a:gd name="T14" fmla="*/ 284 w 284"/>
                  <a:gd name="T15" fmla="*/ 28 h 285"/>
                  <a:gd name="T16" fmla="*/ 283 w 284"/>
                  <a:gd name="T17" fmla="*/ 47 h 285"/>
                  <a:gd name="T18" fmla="*/ 277 w 284"/>
                  <a:gd name="T19" fmla="*/ 70 h 285"/>
                  <a:gd name="T20" fmla="*/ 258 w 284"/>
                  <a:gd name="T21" fmla="*/ 108 h 285"/>
                  <a:gd name="T22" fmla="*/ 218 w 284"/>
                  <a:gd name="T23" fmla="*/ 164 h 285"/>
                  <a:gd name="T24" fmla="*/ 190 w 284"/>
                  <a:gd name="T25" fmla="*/ 192 h 285"/>
                  <a:gd name="T26" fmla="*/ 142 w 284"/>
                  <a:gd name="T27" fmla="*/ 235 h 285"/>
                  <a:gd name="T28" fmla="*/ 142 w 284"/>
                  <a:gd name="T29" fmla="*/ 219 h 285"/>
                  <a:gd name="T30" fmla="*/ 184 w 284"/>
                  <a:gd name="T31" fmla="*/ 184 h 285"/>
                  <a:gd name="T32" fmla="*/ 205 w 284"/>
                  <a:gd name="T33" fmla="*/ 159 h 285"/>
                  <a:gd name="T34" fmla="*/ 239 w 284"/>
                  <a:gd name="T35" fmla="*/ 113 h 285"/>
                  <a:gd name="T36" fmla="*/ 258 w 284"/>
                  <a:gd name="T37" fmla="*/ 71 h 285"/>
                  <a:gd name="T38" fmla="*/ 261 w 284"/>
                  <a:gd name="T39" fmla="*/ 55 h 285"/>
                  <a:gd name="T40" fmla="*/ 260 w 284"/>
                  <a:gd name="T41" fmla="*/ 40 h 285"/>
                  <a:gd name="T42" fmla="*/ 254 w 284"/>
                  <a:gd name="T43" fmla="*/ 29 h 285"/>
                  <a:gd name="T44" fmla="*/ 254 w 284"/>
                  <a:gd name="T45" fmla="*/ 29 h 285"/>
                  <a:gd name="T46" fmla="*/ 246 w 284"/>
                  <a:gd name="T47" fmla="*/ 24 h 285"/>
                  <a:gd name="T48" fmla="*/ 235 w 284"/>
                  <a:gd name="T49" fmla="*/ 23 h 285"/>
                  <a:gd name="T50" fmla="*/ 209 w 284"/>
                  <a:gd name="T51" fmla="*/ 27 h 285"/>
                  <a:gd name="T52" fmla="*/ 177 w 284"/>
                  <a:gd name="T53" fmla="*/ 40 h 285"/>
                  <a:gd name="T54" fmla="*/ 142 w 284"/>
                  <a:gd name="T55" fmla="*/ 65 h 285"/>
                  <a:gd name="T56" fmla="*/ 8 w 284"/>
                  <a:gd name="T57" fmla="*/ 276 h 285"/>
                  <a:gd name="T58" fmla="*/ 4 w 284"/>
                  <a:gd name="T59" fmla="*/ 271 h 285"/>
                  <a:gd name="T60" fmla="*/ 0 w 284"/>
                  <a:gd name="T61" fmla="*/ 256 h 285"/>
                  <a:gd name="T62" fmla="*/ 1 w 284"/>
                  <a:gd name="T63" fmla="*/ 237 h 285"/>
                  <a:gd name="T64" fmla="*/ 6 w 284"/>
                  <a:gd name="T65" fmla="*/ 214 h 285"/>
                  <a:gd name="T66" fmla="*/ 25 w 284"/>
                  <a:gd name="T67" fmla="*/ 176 h 285"/>
                  <a:gd name="T68" fmla="*/ 66 w 284"/>
                  <a:gd name="T69" fmla="*/ 120 h 285"/>
                  <a:gd name="T70" fmla="*/ 93 w 284"/>
                  <a:gd name="T71" fmla="*/ 93 h 285"/>
                  <a:gd name="T72" fmla="*/ 142 w 284"/>
                  <a:gd name="T73" fmla="*/ 50 h 285"/>
                  <a:gd name="T74" fmla="*/ 142 w 284"/>
                  <a:gd name="T75" fmla="*/ 65 h 285"/>
                  <a:gd name="T76" fmla="*/ 100 w 284"/>
                  <a:gd name="T77" fmla="*/ 101 h 285"/>
                  <a:gd name="T78" fmla="*/ 78 w 284"/>
                  <a:gd name="T79" fmla="*/ 124 h 285"/>
                  <a:gd name="T80" fmla="*/ 44 w 284"/>
                  <a:gd name="T81" fmla="*/ 170 h 285"/>
                  <a:gd name="T82" fmla="*/ 25 w 284"/>
                  <a:gd name="T83" fmla="*/ 212 h 285"/>
                  <a:gd name="T84" fmla="*/ 23 w 284"/>
                  <a:gd name="T85" fmla="*/ 230 h 285"/>
                  <a:gd name="T86" fmla="*/ 24 w 284"/>
                  <a:gd name="T87" fmla="*/ 243 h 285"/>
                  <a:gd name="T88" fmla="*/ 29 w 284"/>
                  <a:gd name="T89" fmla="*/ 254 h 285"/>
                  <a:gd name="T90" fmla="*/ 33 w 284"/>
                  <a:gd name="T91" fmla="*/ 257 h 285"/>
                  <a:gd name="T92" fmla="*/ 43 w 284"/>
                  <a:gd name="T93" fmla="*/ 261 h 285"/>
                  <a:gd name="T94" fmla="*/ 60 w 284"/>
                  <a:gd name="T95" fmla="*/ 261 h 285"/>
                  <a:gd name="T96" fmla="*/ 89 w 284"/>
                  <a:gd name="T97" fmla="*/ 252 h 285"/>
                  <a:gd name="T98" fmla="*/ 124 w 284"/>
                  <a:gd name="T99" fmla="*/ 233 h 285"/>
                  <a:gd name="T100" fmla="*/ 142 w 284"/>
                  <a:gd name="T101" fmla="*/ 235 h 285"/>
                  <a:gd name="T102" fmla="*/ 120 w 284"/>
                  <a:gd name="T103" fmla="*/ 250 h 285"/>
                  <a:gd name="T104" fmla="*/ 79 w 284"/>
                  <a:gd name="T105" fmla="*/ 273 h 285"/>
                  <a:gd name="T106" fmla="*/ 44 w 284"/>
                  <a:gd name="T107" fmla="*/ 284 h 285"/>
                  <a:gd name="T108" fmla="*/ 23 w 284"/>
                  <a:gd name="T109" fmla="*/ 284 h 285"/>
                  <a:gd name="T110" fmla="*/ 12 w 284"/>
                  <a:gd name="T111" fmla="*/ 280 h 285"/>
                  <a:gd name="T112" fmla="*/ 8 w 284"/>
                  <a:gd name="T113" fmla="*/ 27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 h="285">
                    <a:moveTo>
                      <a:pt x="142" y="50"/>
                    </a:moveTo>
                    <a:lnTo>
                      <a:pt x="142" y="50"/>
                    </a:lnTo>
                    <a:lnTo>
                      <a:pt x="163" y="34"/>
                    </a:lnTo>
                    <a:lnTo>
                      <a:pt x="184" y="21"/>
                    </a:lnTo>
                    <a:lnTo>
                      <a:pt x="204" y="11"/>
                    </a:lnTo>
                    <a:lnTo>
                      <a:pt x="223" y="4"/>
                    </a:lnTo>
                    <a:lnTo>
                      <a:pt x="239" y="0"/>
                    </a:lnTo>
                    <a:lnTo>
                      <a:pt x="254" y="0"/>
                    </a:lnTo>
                    <a:lnTo>
                      <a:pt x="261" y="0"/>
                    </a:lnTo>
                    <a:lnTo>
                      <a:pt x="266" y="2"/>
                    </a:lnTo>
                    <a:lnTo>
                      <a:pt x="272" y="4"/>
                    </a:lnTo>
                    <a:lnTo>
                      <a:pt x="276" y="8"/>
                    </a:lnTo>
                    <a:lnTo>
                      <a:pt x="276" y="8"/>
                    </a:lnTo>
                    <a:lnTo>
                      <a:pt x="280" y="13"/>
                    </a:lnTo>
                    <a:lnTo>
                      <a:pt x="283" y="20"/>
                    </a:lnTo>
                    <a:lnTo>
                      <a:pt x="284" y="28"/>
                    </a:lnTo>
                    <a:lnTo>
                      <a:pt x="284" y="38"/>
                    </a:lnTo>
                    <a:lnTo>
                      <a:pt x="283" y="47"/>
                    </a:lnTo>
                    <a:lnTo>
                      <a:pt x="280" y="58"/>
                    </a:lnTo>
                    <a:lnTo>
                      <a:pt x="277" y="70"/>
                    </a:lnTo>
                    <a:lnTo>
                      <a:pt x="272" y="82"/>
                    </a:lnTo>
                    <a:lnTo>
                      <a:pt x="258" y="108"/>
                    </a:lnTo>
                    <a:lnTo>
                      <a:pt x="239" y="135"/>
                    </a:lnTo>
                    <a:lnTo>
                      <a:pt x="218" y="164"/>
                    </a:lnTo>
                    <a:lnTo>
                      <a:pt x="190" y="192"/>
                    </a:lnTo>
                    <a:lnTo>
                      <a:pt x="190" y="192"/>
                    </a:lnTo>
                    <a:lnTo>
                      <a:pt x="166" y="215"/>
                    </a:lnTo>
                    <a:lnTo>
                      <a:pt x="142" y="235"/>
                    </a:lnTo>
                    <a:lnTo>
                      <a:pt x="142" y="219"/>
                    </a:lnTo>
                    <a:lnTo>
                      <a:pt x="142" y="219"/>
                    </a:lnTo>
                    <a:lnTo>
                      <a:pt x="162" y="203"/>
                    </a:lnTo>
                    <a:lnTo>
                      <a:pt x="184" y="184"/>
                    </a:lnTo>
                    <a:lnTo>
                      <a:pt x="184" y="184"/>
                    </a:lnTo>
                    <a:lnTo>
                      <a:pt x="205" y="159"/>
                    </a:lnTo>
                    <a:lnTo>
                      <a:pt x="223" y="136"/>
                    </a:lnTo>
                    <a:lnTo>
                      <a:pt x="239" y="113"/>
                    </a:lnTo>
                    <a:lnTo>
                      <a:pt x="250" y="92"/>
                    </a:lnTo>
                    <a:lnTo>
                      <a:pt x="258" y="71"/>
                    </a:lnTo>
                    <a:lnTo>
                      <a:pt x="260" y="63"/>
                    </a:lnTo>
                    <a:lnTo>
                      <a:pt x="261" y="55"/>
                    </a:lnTo>
                    <a:lnTo>
                      <a:pt x="261" y="47"/>
                    </a:lnTo>
                    <a:lnTo>
                      <a:pt x="260" y="40"/>
                    </a:lnTo>
                    <a:lnTo>
                      <a:pt x="258" y="35"/>
                    </a:lnTo>
                    <a:lnTo>
                      <a:pt x="254" y="29"/>
                    </a:lnTo>
                    <a:lnTo>
                      <a:pt x="254" y="29"/>
                    </a:lnTo>
                    <a:lnTo>
                      <a:pt x="254" y="29"/>
                    </a:lnTo>
                    <a:lnTo>
                      <a:pt x="250" y="27"/>
                    </a:lnTo>
                    <a:lnTo>
                      <a:pt x="246" y="24"/>
                    </a:lnTo>
                    <a:lnTo>
                      <a:pt x="241" y="23"/>
                    </a:lnTo>
                    <a:lnTo>
                      <a:pt x="235" y="23"/>
                    </a:lnTo>
                    <a:lnTo>
                      <a:pt x="223" y="23"/>
                    </a:lnTo>
                    <a:lnTo>
                      <a:pt x="209" y="27"/>
                    </a:lnTo>
                    <a:lnTo>
                      <a:pt x="195" y="32"/>
                    </a:lnTo>
                    <a:lnTo>
                      <a:pt x="177" y="40"/>
                    </a:lnTo>
                    <a:lnTo>
                      <a:pt x="159" y="51"/>
                    </a:lnTo>
                    <a:lnTo>
                      <a:pt x="142" y="65"/>
                    </a:lnTo>
                    <a:lnTo>
                      <a:pt x="142" y="50"/>
                    </a:lnTo>
                    <a:close/>
                    <a:moveTo>
                      <a:pt x="8" y="276"/>
                    </a:moveTo>
                    <a:lnTo>
                      <a:pt x="8" y="276"/>
                    </a:lnTo>
                    <a:lnTo>
                      <a:pt x="4" y="271"/>
                    </a:lnTo>
                    <a:lnTo>
                      <a:pt x="1" y="264"/>
                    </a:lnTo>
                    <a:lnTo>
                      <a:pt x="0" y="256"/>
                    </a:lnTo>
                    <a:lnTo>
                      <a:pt x="0" y="246"/>
                    </a:lnTo>
                    <a:lnTo>
                      <a:pt x="1" y="237"/>
                    </a:lnTo>
                    <a:lnTo>
                      <a:pt x="4" y="226"/>
                    </a:lnTo>
                    <a:lnTo>
                      <a:pt x="6" y="214"/>
                    </a:lnTo>
                    <a:lnTo>
                      <a:pt x="12" y="201"/>
                    </a:lnTo>
                    <a:lnTo>
                      <a:pt x="25" y="176"/>
                    </a:lnTo>
                    <a:lnTo>
                      <a:pt x="44" y="149"/>
                    </a:lnTo>
                    <a:lnTo>
                      <a:pt x="66" y="120"/>
                    </a:lnTo>
                    <a:lnTo>
                      <a:pt x="93" y="93"/>
                    </a:lnTo>
                    <a:lnTo>
                      <a:pt x="93" y="93"/>
                    </a:lnTo>
                    <a:lnTo>
                      <a:pt x="117" y="70"/>
                    </a:lnTo>
                    <a:lnTo>
                      <a:pt x="142" y="50"/>
                    </a:lnTo>
                    <a:lnTo>
                      <a:pt x="142" y="65"/>
                    </a:lnTo>
                    <a:lnTo>
                      <a:pt x="142" y="65"/>
                    </a:lnTo>
                    <a:lnTo>
                      <a:pt x="121" y="81"/>
                    </a:lnTo>
                    <a:lnTo>
                      <a:pt x="100" y="101"/>
                    </a:lnTo>
                    <a:lnTo>
                      <a:pt x="100" y="101"/>
                    </a:lnTo>
                    <a:lnTo>
                      <a:pt x="78" y="124"/>
                    </a:lnTo>
                    <a:lnTo>
                      <a:pt x="60" y="147"/>
                    </a:lnTo>
                    <a:lnTo>
                      <a:pt x="44" y="170"/>
                    </a:lnTo>
                    <a:lnTo>
                      <a:pt x="33" y="192"/>
                    </a:lnTo>
                    <a:lnTo>
                      <a:pt x="25" y="212"/>
                    </a:lnTo>
                    <a:lnTo>
                      <a:pt x="24" y="220"/>
                    </a:lnTo>
                    <a:lnTo>
                      <a:pt x="23" y="230"/>
                    </a:lnTo>
                    <a:lnTo>
                      <a:pt x="23" y="237"/>
                    </a:lnTo>
                    <a:lnTo>
                      <a:pt x="24" y="243"/>
                    </a:lnTo>
                    <a:lnTo>
                      <a:pt x="25" y="249"/>
                    </a:lnTo>
                    <a:lnTo>
                      <a:pt x="29" y="254"/>
                    </a:lnTo>
                    <a:lnTo>
                      <a:pt x="29" y="254"/>
                    </a:lnTo>
                    <a:lnTo>
                      <a:pt x="33" y="257"/>
                    </a:lnTo>
                    <a:lnTo>
                      <a:pt x="37" y="260"/>
                    </a:lnTo>
                    <a:lnTo>
                      <a:pt x="43" y="261"/>
                    </a:lnTo>
                    <a:lnTo>
                      <a:pt x="48" y="261"/>
                    </a:lnTo>
                    <a:lnTo>
                      <a:pt x="60" y="261"/>
                    </a:lnTo>
                    <a:lnTo>
                      <a:pt x="74" y="257"/>
                    </a:lnTo>
                    <a:lnTo>
                      <a:pt x="89" y="252"/>
                    </a:lnTo>
                    <a:lnTo>
                      <a:pt x="107" y="243"/>
                    </a:lnTo>
                    <a:lnTo>
                      <a:pt x="124" y="233"/>
                    </a:lnTo>
                    <a:lnTo>
                      <a:pt x="142" y="219"/>
                    </a:lnTo>
                    <a:lnTo>
                      <a:pt x="142" y="235"/>
                    </a:lnTo>
                    <a:lnTo>
                      <a:pt x="142" y="235"/>
                    </a:lnTo>
                    <a:lnTo>
                      <a:pt x="120" y="250"/>
                    </a:lnTo>
                    <a:lnTo>
                      <a:pt x="100" y="262"/>
                    </a:lnTo>
                    <a:lnTo>
                      <a:pt x="79" y="273"/>
                    </a:lnTo>
                    <a:lnTo>
                      <a:pt x="60" y="280"/>
                    </a:lnTo>
                    <a:lnTo>
                      <a:pt x="44" y="284"/>
                    </a:lnTo>
                    <a:lnTo>
                      <a:pt x="29" y="285"/>
                    </a:lnTo>
                    <a:lnTo>
                      <a:pt x="23" y="284"/>
                    </a:lnTo>
                    <a:lnTo>
                      <a:pt x="17" y="283"/>
                    </a:lnTo>
                    <a:lnTo>
                      <a:pt x="12" y="280"/>
                    </a:lnTo>
                    <a:lnTo>
                      <a:pt x="8" y="276"/>
                    </a:lnTo>
                    <a:lnTo>
                      <a:pt x="8"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7" name="Freeform 125"/>
              <p:cNvSpPr>
                <a:spLocks/>
              </p:cNvSpPr>
              <p:nvPr/>
            </p:nvSpPr>
            <p:spPr bwMode="auto">
              <a:xfrm>
                <a:off x="2365376" y="1966913"/>
                <a:ext cx="92075" cy="95250"/>
              </a:xfrm>
              <a:custGeom>
                <a:avLst/>
                <a:gdLst>
                  <a:gd name="T0" fmla="*/ 0 w 58"/>
                  <a:gd name="T1" fmla="*/ 30 h 60"/>
                  <a:gd name="T2" fmla="*/ 0 w 58"/>
                  <a:gd name="T3" fmla="*/ 30 h 60"/>
                  <a:gd name="T4" fmla="*/ 1 w 58"/>
                  <a:gd name="T5" fmla="*/ 24 h 60"/>
                  <a:gd name="T6" fmla="*/ 3 w 58"/>
                  <a:gd name="T7" fmla="*/ 19 h 60"/>
                  <a:gd name="T8" fmla="*/ 5 w 58"/>
                  <a:gd name="T9" fmla="*/ 14 h 60"/>
                  <a:gd name="T10" fmla="*/ 9 w 58"/>
                  <a:gd name="T11" fmla="*/ 10 h 60"/>
                  <a:gd name="T12" fmla="*/ 13 w 58"/>
                  <a:gd name="T13" fmla="*/ 6 h 60"/>
                  <a:gd name="T14" fmla="*/ 18 w 58"/>
                  <a:gd name="T15" fmla="*/ 3 h 60"/>
                  <a:gd name="T16" fmla="*/ 24 w 58"/>
                  <a:gd name="T17" fmla="*/ 1 h 60"/>
                  <a:gd name="T18" fmla="*/ 30 w 58"/>
                  <a:gd name="T19" fmla="*/ 0 h 60"/>
                  <a:gd name="T20" fmla="*/ 30 w 58"/>
                  <a:gd name="T21" fmla="*/ 0 h 60"/>
                  <a:gd name="T22" fmla="*/ 35 w 58"/>
                  <a:gd name="T23" fmla="*/ 1 h 60"/>
                  <a:gd name="T24" fmla="*/ 41 w 58"/>
                  <a:gd name="T25" fmla="*/ 3 h 60"/>
                  <a:gd name="T26" fmla="*/ 46 w 58"/>
                  <a:gd name="T27" fmla="*/ 6 h 60"/>
                  <a:gd name="T28" fmla="*/ 50 w 58"/>
                  <a:gd name="T29" fmla="*/ 10 h 60"/>
                  <a:gd name="T30" fmla="*/ 54 w 58"/>
                  <a:gd name="T31" fmla="*/ 14 h 60"/>
                  <a:gd name="T32" fmla="*/ 57 w 58"/>
                  <a:gd name="T33" fmla="*/ 19 h 60"/>
                  <a:gd name="T34" fmla="*/ 58 w 58"/>
                  <a:gd name="T35" fmla="*/ 24 h 60"/>
                  <a:gd name="T36" fmla="*/ 58 w 58"/>
                  <a:gd name="T37" fmla="*/ 30 h 60"/>
                  <a:gd name="T38" fmla="*/ 58 w 58"/>
                  <a:gd name="T39" fmla="*/ 30 h 60"/>
                  <a:gd name="T40" fmla="*/ 58 w 58"/>
                  <a:gd name="T41" fmla="*/ 35 h 60"/>
                  <a:gd name="T42" fmla="*/ 57 w 58"/>
                  <a:gd name="T43" fmla="*/ 41 h 60"/>
                  <a:gd name="T44" fmla="*/ 54 w 58"/>
                  <a:gd name="T45" fmla="*/ 46 h 60"/>
                  <a:gd name="T46" fmla="*/ 50 w 58"/>
                  <a:gd name="T47" fmla="*/ 50 h 60"/>
                  <a:gd name="T48" fmla="*/ 46 w 58"/>
                  <a:gd name="T49" fmla="*/ 54 h 60"/>
                  <a:gd name="T50" fmla="*/ 41 w 58"/>
                  <a:gd name="T51" fmla="*/ 57 h 60"/>
                  <a:gd name="T52" fmla="*/ 35 w 58"/>
                  <a:gd name="T53" fmla="*/ 58 h 60"/>
                  <a:gd name="T54" fmla="*/ 30 w 58"/>
                  <a:gd name="T55" fmla="*/ 60 h 60"/>
                  <a:gd name="T56" fmla="*/ 30 w 58"/>
                  <a:gd name="T57" fmla="*/ 60 h 60"/>
                  <a:gd name="T58" fmla="*/ 24 w 58"/>
                  <a:gd name="T59" fmla="*/ 58 h 60"/>
                  <a:gd name="T60" fmla="*/ 18 w 58"/>
                  <a:gd name="T61" fmla="*/ 57 h 60"/>
                  <a:gd name="T62" fmla="*/ 13 w 58"/>
                  <a:gd name="T63" fmla="*/ 54 h 60"/>
                  <a:gd name="T64" fmla="*/ 9 w 58"/>
                  <a:gd name="T65" fmla="*/ 50 h 60"/>
                  <a:gd name="T66" fmla="*/ 5 w 58"/>
                  <a:gd name="T67" fmla="*/ 46 h 60"/>
                  <a:gd name="T68" fmla="*/ 3 w 58"/>
                  <a:gd name="T69" fmla="*/ 41 h 60"/>
                  <a:gd name="T70" fmla="*/ 1 w 58"/>
                  <a:gd name="T71" fmla="*/ 35 h 60"/>
                  <a:gd name="T72" fmla="*/ 0 w 58"/>
                  <a:gd name="T73" fmla="*/ 30 h 60"/>
                  <a:gd name="T74" fmla="*/ 0 w 58"/>
                  <a:gd name="T75"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60">
                    <a:moveTo>
                      <a:pt x="0" y="30"/>
                    </a:moveTo>
                    <a:lnTo>
                      <a:pt x="0" y="30"/>
                    </a:lnTo>
                    <a:lnTo>
                      <a:pt x="1" y="24"/>
                    </a:lnTo>
                    <a:lnTo>
                      <a:pt x="3" y="19"/>
                    </a:lnTo>
                    <a:lnTo>
                      <a:pt x="5" y="14"/>
                    </a:lnTo>
                    <a:lnTo>
                      <a:pt x="9" y="10"/>
                    </a:lnTo>
                    <a:lnTo>
                      <a:pt x="13" y="6"/>
                    </a:lnTo>
                    <a:lnTo>
                      <a:pt x="18" y="3"/>
                    </a:lnTo>
                    <a:lnTo>
                      <a:pt x="24" y="1"/>
                    </a:lnTo>
                    <a:lnTo>
                      <a:pt x="30" y="0"/>
                    </a:lnTo>
                    <a:lnTo>
                      <a:pt x="30" y="0"/>
                    </a:lnTo>
                    <a:lnTo>
                      <a:pt x="35" y="1"/>
                    </a:lnTo>
                    <a:lnTo>
                      <a:pt x="41" y="3"/>
                    </a:lnTo>
                    <a:lnTo>
                      <a:pt x="46" y="6"/>
                    </a:lnTo>
                    <a:lnTo>
                      <a:pt x="50" y="10"/>
                    </a:lnTo>
                    <a:lnTo>
                      <a:pt x="54" y="14"/>
                    </a:lnTo>
                    <a:lnTo>
                      <a:pt x="57" y="19"/>
                    </a:lnTo>
                    <a:lnTo>
                      <a:pt x="58" y="24"/>
                    </a:lnTo>
                    <a:lnTo>
                      <a:pt x="58" y="30"/>
                    </a:lnTo>
                    <a:lnTo>
                      <a:pt x="58" y="30"/>
                    </a:lnTo>
                    <a:lnTo>
                      <a:pt x="58" y="35"/>
                    </a:lnTo>
                    <a:lnTo>
                      <a:pt x="57" y="41"/>
                    </a:lnTo>
                    <a:lnTo>
                      <a:pt x="54" y="46"/>
                    </a:lnTo>
                    <a:lnTo>
                      <a:pt x="50" y="50"/>
                    </a:lnTo>
                    <a:lnTo>
                      <a:pt x="46" y="54"/>
                    </a:lnTo>
                    <a:lnTo>
                      <a:pt x="41" y="57"/>
                    </a:lnTo>
                    <a:lnTo>
                      <a:pt x="35" y="58"/>
                    </a:lnTo>
                    <a:lnTo>
                      <a:pt x="30" y="60"/>
                    </a:lnTo>
                    <a:lnTo>
                      <a:pt x="30" y="60"/>
                    </a:lnTo>
                    <a:lnTo>
                      <a:pt x="24" y="58"/>
                    </a:lnTo>
                    <a:lnTo>
                      <a:pt x="18" y="57"/>
                    </a:lnTo>
                    <a:lnTo>
                      <a:pt x="13" y="54"/>
                    </a:lnTo>
                    <a:lnTo>
                      <a:pt x="9" y="50"/>
                    </a:lnTo>
                    <a:lnTo>
                      <a:pt x="5" y="46"/>
                    </a:lnTo>
                    <a:lnTo>
                      <a:pt x="3" y="41"/>
                    </a:lnTo>
                    <a:lnTo>
                      <a:pt x="1" y="35"/>
                    </a:lnTo>
                    <a:lnTo>
                      <a:pt x="0"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22" name="组合 21"/>
            <p:cNvGrpSpPr/>
            <p:nvPr/>
          </p:nvGrpSpPr>
          <p:grpSpPr>
            <a:xfrm>
              <a:off x="203876" y="511565"/>
              <a:ext cx="381000" cy="484187"/>
              <a:chOff x="1493838" y="1541463"/>
              <a:chExt cx="381000" cy="484187"/>
            </a:xfrm>
            <a:solidFill>
              <a:schemeClr val="bg1"/>
            </a:solidFill>
          </p:grpSpPr>
          <p:sp>
            <p:nvSpPr>
              <p:cNvPr id="101" name="Freeform 126"/>
              <p:cNvSpPr>
                <a:spLocks noEditPoints="1"/>
              </p:cNvSpPr>
              <p:nvPr/>
            </p:nvSpPr>
            <p:spPr bwMode="auto">
              <a:xfrm>
                <a:off x="1493838" y="1546225"/>
                <a:ext cx="254000" cy="479425"/>
              </a:xfrm>
              <a:custGeom>
                <a:avLst/>
                <a:gdLst>
                  <a:gd name="T0" fmla="*/ 160 w 160"/>
                  <a:gd name="T1" fmla="*/ 0 h 302"/>
                  <a:gd name="T2" fmla="*/ 160 w 160"/>
                  <a:gd name="T3" fmla="*/ 302 h 302"/>
                  <a:gd name="T4" fmla="*/ 94 w 160"/>
                  <a:gd name="T5" fmla="*/ 302 h 302"/>
                  <a:gd name="T6" fmla="*/ 94 w 160"/>
                  <a:gd name="T7" fmla="*/ 261 h 302"/>
                  <a:gd name="T8" fmla="*/ 136 w 160"/>
                  <a:gd name="T9" fmla="*/ 261 h 302"/>
                  <a:gd name="T10" fmla="*/ 136 w 160"/>
                  <a:gd name="T11" fmla="*/ 116 h 302"/>
                  <a:gd name="T12" fmla="*/ 136 w 160"/>
                  <a:gd name="T13" fmla="*/ 116 h 302"/>
                  <a:gd name="T14" fmla="*/ 94 w 160"/>
                  <a:gd name="T15" fmla="*/ 189 h 302"/>
                  <a:gd name="T16" fmla="*/ 94 w 160"/>
                  <a:gd name="T17" fmla="*/ 124 h 302"/>
                  <a:gd name="T18" fmla="*/ 160 w 160"/>
                  <a:gd name="T19" fmla="*/ 0 h 302"/>
                  <a:gd name="T20" fmla="*/ 94 w 160"/>
                  <a:gd name="T21" fmla="*/ 302 h 302"/>
                  <a:gd name="T22" fmla="*/ 0 w 160"/>
                  <a:gd name="T23" fmla="*/ 302 h 302"/>
                  <a:gd name="T24" fmla="*/ 94 w 160"/>
                  <a:gd name="T25" fmla="*/ 124 h 302"/>
                  <a:gd name="T26" fmla="*/ 94 w 160"/>
                  <a:gd name="T27" fmla="*/ 189 h 302"/>
                  <a:gd name="T28" fmla="*/ 53 w 160"/>
                  <a:gd name="T29" fmla="*/ 261 h 302"/>
                  <a:gd name="T30" fmla="*/ 94 w 160"/>
                  <a:gd name="T31" fmla="*/ 261 h 302"/>
                  <a:gd name="T32" fmla="*/ 94 w 160"/>
                  <a:gd name="T33"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0" h="302">
                    <a:moveTo>
                      <a:pt x="160" y="0"/>
                    </a:moveTo>
                    <a:lnTo>
                      <a:pt x="160" y="302"/>
                    </a:lnTo>
                    <a:lnTo>
                      <a:pt x="94" y="302"/>
                    </a:lnTo>
                    <a:lnTo>
                      <a:pt x="94" y="261"/>
                    </a:lnTo>
                    <a:lnTo>
                      <a:pt x="136" y="261"/>
                    </a:lnTo>
                    <a:lnTo>
                      <a:pt x="136" y="116"/>
                    </a:lnTo>
                    <a:lnTo>
                      <a:pt x="136" y="116"/>
                    </a:lnTo>
                    <a:lnTo>
                      <a:pt x="94" y="189"/>
                    </a:lnTo>
                    <a:lnTo>
                      <a:pt x="94" y="124"/>
                    </a:lnTo>
                    <a:lnTo>
                      <a:pt x="160" y="0"/>
                    </a:lnTo>
                    <a:close/>
                    <a:moveTo>
                      <a:pt x="94" y="302"/>
                    </a:moveTo>
                    <a:lnTo>
                      <a:pt x="0" y="302"/>
                    </a:lnTo>
                    <a:lnTo>
                      <a:pt x="94" y="124"/>
                    </a:lnTo>
                    <a:lnTo>
                      <a:pt x="94" y="189"/>
                    </a:lnTo>
                    <a:lnTo>
                      <a:pt x="53" y="261"/>
                    </a:lnTo>
                    <a:lnTo>
                      <a:pt x="94" y="261"/>
                    </a:lnTo>
                    <a:lnTo>
                      <a:pt x="94"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2" name="Rectangle 127"/>
              <p:cNvSpPr>
                <a:spLocks noChangeArrowheads="1"/>
              </p:cNvSpPr>
              <p:nvPr/>
            </p:nvSpPr>
            <p:spPr bwMode="auto">
              <a:xfrm>
                <a:off x="1811338" y="1541463"/>
                <a:ext cx="63500" cy="471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grpSp>
        <p:sp>
          <p:nvSpPr>
            <p:cNvPr id="23" name="Freeform 128"/>
            <p:cNvSpPr>
              <a:spLocks noEditPoints="1"/>
            </p:cNvSpPr>
            <p:nvPr/>
          </p:nvSpPr>
          <p:spPr bwMode="auto">
            <a:xfrm>
              <a:off x="2119989" y="2878527"/>
              <a:ext cx="508000" cy="396875"/>
            </a:xfrm>
            <a:custGeom>
              <a:avLst/>
              <a:gdLst>
                <a:gd name="T0" fmla="*/ 2147483647 w 320"/>
                <a:gd name="T1" fmla="*/ 2147483647 h 250"/>
                <a:gd name="T2" fmla="*/ 2147483647 w 320"/>
                <a:gd name="T3" fmla="*/ 2147483647 h 250"/>
                <a:gd name="T4" fmla="*/ 2147483647 w 320"/>
                <a:gd name="T5" fmla="*/ 2147483647 h 250"/>
                <a:gd name="T6" fmla="*/ 2147483647 w 320"/>
                <a:gd name="T7" fmla="*/ 2147483647 h 250"/>
                <a:gd name="T8" fmla="*/ 2147483647 w 320"/>
                <a:gd name="T9" fmla="*/ 2147483647 h 250"/>
                <a:gd name="T10" fmla="*/ 2147483647 w 320"/>
                <a:gd name="T11" fmla="*/ 2147483647 h 250"/>
                <a:gd name="T12" fmla="*/ 2147483647 w 320"/>
                <a:gd name="T13" fmla="*/ 2147483647 h 250"/>
                <a:gd name="T14" fmla="*/ 2147483647 w 320"/>
                <a:gd name="T15" fmla="*/ 2147483647 h 250"/>
                <a:gd name="T16" fmla="*/ 2147483647 w 320"/>
                <a:gd name="T17" fmla="*/ 2147483647 h 250"/>
                <a:gd name="T18" fmla="*/ 2147483647 w 320"/>
                <a:gd name="T19" fmla="*/ 2147483647 h 250"/>
                <a:gd name="T20" fmla="*/ 2147483647 w 320"/>
                <a:gd name="T21" fmla="*/ 2147483647 h 250"/>
                <a:gd name="T22" fmla="*/ 2147483647 w 320"/>
                <a:gd name="T23" fmla="*/ 2147483647 h 250"/>
                <a:gd name="T24" fmla="*/ 2147483647 w 320"/>
                <a:gd name="T25" fmla="*/ 2147483647 h 250"/>
                <a:gd name="T26" fmla="*/ 2147483647 w 320"/>
                <a:gd name="T27" fmla="*/ 2147483647 h 250"/>
                <a:gd name="T28" fmla="*/ 2147483647 w 320"/>
                <a:gd name="T29" fmla="*/ 2147483647 h 250"/>
                <a:gd name="T30" fmla="*/ 2147483647 w 320"/>
                <a:gd name="T31" fmla="*/ 2147483647 h 250"/>
                <a:gd name="T32" fmla="*/ 2147483647 w 320"/>
                <a:gd name="T33" fmla="*/ 2147483647 h 250"/>
                <a:gd name="T34" fmla="*/ 2147483647 w 320"/>
                <a:gd name="T35" fmla="*/ 2147483647 h 250"/>
                <a:gd name="T36" fmla="*/ 2147483647 w 320"/>
                <a:gd name="T37" fmla="*/ 2147483647 h 250"/>
                <a:gd name="T38" fmla="*/ 2147483647 w 320"/>
                <a:gd name="T39" fmla="*/ 2147483647 h 250"/>
                <a:gd name="T40" fmla="*/ 2147483647 w 320"/>
                <a:gd name="T41" fmla="*/ 2147483647 h 250"/>
                <a:gd name="T42" fmla="*/ 2147483647 w 320"/>
                <a:gd name="T43" fmla="*/ 2147483647 h 250"/>
                <a:gd name="T44" fmla="*/ 2147483647 w 320"/>
                <a:gd name="T45" fmla="*/ 2147483647 h 250"/>
                <a:gd name="T46" fmla="*/ 2147483647 w 320"/>
                <a:gd name="T47" fmla="*/ 2147483647 h 250"/>
                <a:gd name="T48" fmla="*/ 2147483647 w 320"/>
                <a:gd name="T49" fmla="*/ 2147483647 h 250"/>
                <a:gd name="T50" fmla="*/ 2147483647 w 320"/>
                <a:gd name="T51" fmla="*/ 2147483647 h 250"/>
                <a:gd name="T52" fmla="*/ 2147483647 w 320"/>
                <a:gd name="T53" fmla="*/ 2147483647 h 250"/>
                <a:gd name="T54" fmla="*/ 2147483647 w 320"/>
                <a:gd name="T55" fmla="*/ 2147483647 h 250"/>
                <a:gd name="T56" fmla="*/ 2147483647 w 320"/>
                <a:gd name="T57" fmla="*/ 2147483647 h 250"/>
                <a:gd name="T58" fmla="*/ 2147483647 w 320"/>
                <a:gd name="T59" fmla="*/ 2147483647 h 250"/>
                <a:gd name="T60" fmla="*/ 2147483647 w 320"/>
                <a:gd name="T61" fmla="*/ 2147483647 h 250"/>
                <a:gd name="T62" fmla="*/ 2147483647 w 320"/>
                <a:gd name="T63" fmla="*/ 2147483647 h 250"/>
                <a:gd name="T64" fmla="*/ 2147483647 w 320"/>
                <a:gd name="T65" fmla="*/ 2147483647 h 250"/>
                <a:gd name="T66" fmla="*/ 2147483647 w 320"/>
                <a:gd name="T67" fmla="*/ 2147483647 h 250"/>
                <a:gd name="T68" fmla="*/ 2147483647 w 320"/>
                <a:gd name="T69" fmla="*/ 2147483647 h 250"/>
                <a:gd name="T70" fmla="*/ 2147483647 w 320"/>
                <a:gd name="T71" fmla="*/ 2147483647 h 250"/>
                <a:gd name="T72" fmla="*/ 2147483647 w 320"/>
                <a:gd name="T73" fmla="*/ 2147483647 h 250"/>
                <a:gd name="T74" fmla="*/ 2147483647 w 320"/>
                <a:gd name="T75" fmla="*/ 2147483647 h 250"/>
                <a:gd name="T76" fmla="*/ 2147483647 w 320"/>
                <a:gd name="T77" fmla="*/ 2147483647 h 250"/>
                <a:gd name="T78" fmla="*/ 2147483647 w 320"/>
                <a:gd name="T79" fmla="*/ 2147483647 h 250"/>
                <a:gd name="T80" fmla="*/ 2147483647 w 320"/>
                <a:gd name="T81" fmla="*/ 2147483647 h 250"/>
                <a:gd name="T82" fmla="*/ 2147483647 w 320"/>
                <a:gd name="T83" fmla="*/ 2147483647 h 250"/>
                <a:gd name="T84" fmla="*/ 2147483647 w 320"/>
                <a:gd name="T85" fmla="*/ 2147483647 h 250"/>
                <a:gd name="T86" fmla="*/ 2147483647 w 320"/>
                <a:gd name="T87" fmla="*/ 2147483647 h 250"/>
                <a:gd name="T88" fmla="*/ 2147483647 w 320"/>
                <a:gd name="T89" fmla="*/ 2147483647 h 250"/>
                <a:gd name="T90" fmla="*/ 2147483647 w 320"/>
                <a:gd name="T91" fmla="*/ 2147483647 h 250"/>
                <a:gd name="T92" fmla="*/ 2147483647 w 320"/>
                <a:gd name="T93" fmla="*/ 2147483647 h 250"/>
                <a:gd name="T94" fmla="*/ 2147483647 w 320"/>
                <a:gd name="T95" fmla="*/ 2147483647 h 250"/>
                <a:gd name="T96" fmla="*/ 2147483647 w 320"/>
                <a:gd name="T97" fmla="*/ 2147483647 h 250"/>
                <a:gd name="T98" fmla="*/ 2147483647 w 320"/>
                <a:gd name="T99" fmla="*/ 2147483647 h 250"/>
                <a:gd name="T100" fmla="*/ 2147483647 w 320"/>
                <a:gd name="T101" fmla="*/ 2147483647 h 250"/>
                <a:gd name="T102" fmla="*/ 0 w 320"/>
                <a:gd name="T103" fmla="*/ 2147483647 h 250"/>
                <a:gd name="T104" fmla="*/ 2147483647 w 320"/>
                <a:gd name="T105" fmla="*/ 2147483647 h 250"/>
                <a:gd name="T106" fmla="*/ 2147483647 w 320"/>
                <a:gd name="T107" fmla="*/ 2147483647 h 250"/>
                <a:gd name="T108" fmla="*/ 2147483647 w 320"/>
                <a:gd name="T109" fmla="*/ 2147483647 h 250"/>
                <a:gd name="T110" fmla="*/ 2147483647 w 320"/>
                <a:gd name="T111" fmla="*/ 2147483647 h 250"/>
                <a:gd name="T112" fmla="*/ 2147483647 w 320"/>
                <a:gd name="T113" fmla="*/ 2147483647 h 250"/>
                <a:gd name="T114" fmla="*/ 2147483647 w 320"/>
                <a:gd name="T115" fmla="*/ 2147483647 h 250"/>
                <a:gd name="T116" fmla="*/ 2147483647 w 320"/>
                <a:gd name="T117" fmla="*/ 2147483647 h 250"/>
                <a:gd name="T118" fmla="*/ 2147483647 w 320"/>
                <a:gd name="T119" fmla="*/ 2147483647 h 2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0" h="250">
                  <a:moveTo>
                    <a:pt x="261" y="19"/>
                  </a:moveTo>
                  <a:lnTo>
                    <a:pt x="261" y="19"/>
                  </a:lnTo>
                  <a:lnTo>
                    <a:pt x="276" y="30"/>
                  </a:lnTo>
                  <a:lnTo>
                    <a:pt x="288" y="42"/>
                  </a:lnTo>
                  <a:lnTo>
                    <a:pt x="298" y="57"/>
                  </a:lnTo>
                  <a:lnTo>
                    <a:pt x="306" y="71"/>
                  </a:lnTo>
                  <a:lnTo>
                    <a:pt x="312" y="88"/>
                  </a:lnTo>
                  <a:lnTo>
                    <a:pt x="316" y="104"/>
                  </a:lnTo>
                  <a:lnTo>
                    <a:pt x="318" y="120"/>
                  </a:lnTo>
                  <a:lnTo>
                    <a:pt x="320" y="138"/>
                  </a:lnTo>
                  <a:lnTo>
                    <a:pt x="320" y="154"/>
                  </a:lnTo>
                  <a:lnTo>
                    <a:pt x="317" y="170"/>
                  </a:lnTo>
                  <a:lnTo>
                    <a:pt x="314" y="185"/>
                  </a:lnTo>
                  <a:lnTo>
                    <a:pt x="310" y="200"/>
                  </a:lnTo>
                  <a:lnTo>
                    <a:pt x="303" y="212"/>
                  </a:lnTo>
                  <a:lnTo>
                    <a:pt x="297" y="223"/>
                  </a:lnTo>
                  <a:lnTo>
                    <a:pt x="290" y="233"/>
                  </a:lnTo>
                  <a:lnTo>
                    <a:pt x="282" y="239"/>
                  </a:lnTo>
                  <a:lnTo>
                    <a:pt x="271" y="245"/>
                  </a:lnTo>
                  <a:lnTo>
                    <a:pt x="261" y="247"/>
                  </a:lnTo>
                  <a:lnTo>
                    <a:pt x="261" y="233"/>
                  </a:lnTo>
                  <a:lnTo>
                    <a:pt x="263" y="233"/>
                  </a:lnTo>
                  <a:lnTo>
                    <a:pt x="268" y="229"/>
                  </a:lnTo>
                  <a:lnTo>
                    <a:pt x="272" y="224"/>
                  </a:lnTo>
                  <a:lnTo>
                    <a:pt x="276" y="219"/>
                  </a:lnTo>
                  <a:lnTo>
                    <a:pt x="279" y="214"/>
                  </a:lnTo>
                  <a:lnTo>
                    <a:pt x="280" y="208"/>
                  </a:lnTo>
                  <a:lnTo>
                    <a:pt x="280" y="203"/>
                  </a:lnTo>
                  <a:lnTo>
                    <a:pt x="279" y="196"/>
                  </a:lnTo>
                  <a:lnTo>
                    <a:pt x="276" y="191"/>
                  </a:lnTo>
                  <a:lnTo>
                    <a:pt x="274" y="185"/>
                  </a:lnTo>
                  <a:lnTo>
                    <a:pt x="271" y="181"/>
                  </a:lnTo>
                  <a:lnTo>
                    <a:pt x="267" y="178"/>
                  </a:lnTo>
                  <a:lnTo>
                    <a:pt x="261" y="176"/>
                  </a:lnTo>
                  <a:lnTo>
                    <a:pt x="261" y="165"/>
                  </a:lnTo>
                  <a:lnTo>
                    <a:pt x="268" y="168"/>
                  </a:lnTo>
                  <a:lnTo>
                    <a:pt x="275" y="168"/>
                  </a:lnTo>
                  <a:lnTo>
                    <a:pt x="280" y="168"/>
                  </a:lnTo>
                  <a:lnTo>
                    <a:pt x="287" y="165"/>
                  </a:lnTo>
                  <a:lnTo>
                    <a:pt x="293" y="162"/>
                  </a:lnTo>
                  <a:lnTo>
                    <a:pt x="297" y="158"/>
                  </a:lnTo>
                  <a:lnTo>
                    <a:pt x="299" y="153"/>
                  </a:lnTo>
                  <a:lnTo>
                    <a:pt x="302" y="149"/>
                  </a:lnTo>
                  <a:lnTo>
                    <a:pt x="303" y="143"/>
                  </a:lnTo>
                  <a:lnTo>
                    <a:pt x="303" y="136"/>
                  </a:lnTo>
                  <a:lnTo>
                    <a:pt x="302" y="131"/>
                  </a:lnTo>
                  <a:lnTo>
                    <a:pt x="299" y="126"/>
                  </a:lnTo>
                  <a:lnTo>
                    <a:pt x="297" y="122"/>
                  </a:lnTo>
                  <a:lnTo>
                    <a:pt x="293" y="118"/>
                  </a:lnTo>
                  <a:lnTo>
                    <a:pt x="288" y="113"/>
                  </a:lnTo>
                  <a:lnTo>
                    <a:pt x="283" y="112"/>
                  </a:lnTo>
                  <a:lnTo>
                    <a:pt x="279" y="111"/>
                  </a:lnTo>
                  <a:lnTo>
                    <a:pt x="272" y="109"/>
                  </a:lnTo>
                  <a:lnTo>
                    <a:pt x="267" y="111"/>
                  </a:lnTo>
                  <a:lnTo>
                    <a:pt x="261" y="112"/>
                  </a:lnTo>
                  <a:lnTo>
                    <a:pt x="261" y="100"/>
                  </a:lnTo>
                  <a:lnTo>
                    <a:pt x="268" y="100"/>
                  </a:lnTo>
                  <a:lnTo>
                    <a:pt x="274" y="99"/>
                  </a:lnTo>
                  <a:lnTo>
                    <a:pt x="278" y="96"/>
                  </a:lnTo>
                  <a:lnTo>
                    <a:pt x="282" y="92"/>
                  </a:lnTo>
                  <a:lnTo>
                    <a:pt x="284" y="88"/>
                  </a:lnTo>
                  <a:lnTo>
                    <a:pt x="286" y="84"/>
                  </a:lnTo>
                  <a:lnTo>
                    <a:pt x="287" y="78"/>
                  </a:lnTo>
                  <a:lnTo>
                    <a:pt x="287" y="74"/>
                  </a:lnTo>
                  <a:lnTo>
                    <a:pt x="286" y="69"/>
                  </a:lnTo>
                  <a:lnTo>
                    <a:pt x="284" y="63"/>
                  </a:lnTo>
                  <a:lnTo>
                    <a:pt x="280" y="58"/>
                  </a:lnTo>
                  <a:lnTo>
                    <a:pt x="275" y="54"/>
                  </a:lnTo>
                  <a:lnTo>
                    <a:pt x="270" y="51"/>
                  </a:lnTo>
                  <a:lnTo>
                    <a:pt x="261" y="50"/>
                  </a:lnTo>
                  <a:lnTo>
                    <a:pt x="261" y="19"/>
                  </a:lnTo>
                  <a:close/>
                  <a:moveTo>
                    <a:pt x="238" y="8"/>
                  </a:moveTo>
                  <a:lnTo>
                    <a:pt x="238" y="8"/>
                  </a:lnTo>
                  <a:lnTo>
                    <a:pt x="251" y="12"/>
                  </a:lnTo>
                  <a:lnTo>
                    <a:pt x="261" y="19"/>
                  </a:lnTo>
                  <a:lnTo>
                    <a:pt x="261" y="50"/>
                  </a:lnTo>
                  <a:lnTo>
                    <a:pt x="256" y="50"/>
                  </a:lnTo>
                  <a:lnTo>
                    <a:pt x="251" y="53"/>
                  </a:lnTo>
                  <a:lnTo>
                    <a:pt x="247" y="55"/>
                  </a:lnTo>
                  <a:lnTo>
                    <a:pt x="242" y="59"/>
                  </a:lnTo>
                  <a:lnTo>
                    <a:pt x="240" y="63"/>
                  </a:lnTo>
                  <a:lnTo>
                    <a:pt x="238" y="67"/>
                  </a:lnTo>
                  <a:lnTo>
                    <a:pt x="238" y="39"/>
                  </a:lnTo>
                  <a:lnTo>
                    <a:pt x="238" y="34"/>
                  </a:lnTo>
                  <a:lnTo>
                    <a:pt x="238" y="27"/>
                  </a:lnTo>
                  <a:lnTo>
                    <a:pt x="238" y="8"/>
                  </a:lnTo>
                  <a:close/>
                  <a:moveTo>
                    <a:pt x="261" y="247"/>
                  </a:moveTo>
                  <a:lnTo>
                    <a:pt x="261" y="247"/>
                  </a:lnTo>
                  <a:lnTo>
                    <a:pt x="249" y="250"/>
                  </a:lnTo>
                  <a:lnTo>
                    <a:pt x="238" y="250"/>
                  </a:lnTo>
                  <a:lnTo>
                    <a:pt x="238" y="233"/>
                  </a:lnTo>
                  <a:lnTo>
                    <a:pt x="244" y="235"/>
                  </a:lnTo>
                  <a:lnTo>
                    <a:pt x="249" y="235"/>
                  </a:lnTo>
                  <a:lnTo>
                    <a:pt x="256" y="235"/>
                  </a:lnTo>
                  <a:lnTo>
                    <a:pt x="261" y="233"/>
                  </a:lnTo>
                  <a:lnTo>
                    <a:pt x="261" y="247"/>
                  </a:lnTo>
                  <a:close/>
                  <a:moveTo>
                    <a:pt x="261" y="100"/>
                  </a:moveTo>
                  <a:lnTo>
                    <a:pt x="261" y="112"/>
                  </a:lnTo>
                  <a:lnTo>
                    <a:pt x="261" y="113"/>
                  </a:lnTo>
                  <a:lnTo>
                    <a:pt x="256" y="116"/>
                  </a:lnTo>
                  <a:lnTo>
                    <a:pt x="252" y="120"/>
                  </a:lnTo>
                  <a:lnTo>
                    <a:pt x="249" y="124"/>
                  </a:lnTo>
                  <a:lnTo>
                    <a:pt x="247" y="130"/>
                  </a:lnTo>
                  <a:lnTo>
                    <a:pt x="245" y="135"/>
                  </a:lnTo>
                  <a:lnTo>
                    <a:pt x="245" y="141"/>
                  </a:lnTo>
                  <a:lnTo>
                    <a:pt x="247" y="146"/>
                  </a:lnTo>
                  <a:lnTo>
                    <a:pt x="249" y="151"/>
                  </a:lnTo>
                  <a:lnTo>
                    <a:pt x="252" y="155"/>
                  </a:lnTo>
                  <a:lnTo>
                    <a:pt x="255" y="159"/>
                  </a:lnTo>
                  <a:lnTo>
                    <a:pt x="261" y="165"/>
                  </a:lnTo>
                  <a:lnTo>
                    <a:pt x="261" y="176"/>
                  </a:lnTo>
                  <a:lnTo>
                    <a:pt x="256" y="174"/>
                  </a:lnTo>
                  <a:lnTo>
                    <a:pt x="251" y="173"/>
                  </a:lnTo>
                  <a:lnTo>
                    <a:pt x="244" y="173"/>
                  </a:lnTo>
                  <a:lnTo>
                    <a:pt x="238" y="174"/>
                  </a:lnTo>
                  <a:lnTo>
                    <a:pt x="238" y="82"/>
                  </a:lnTo>
                  <a:lnTo>
                    <a:pt x="240" y="86"/>
                  </a:lnTo>
                  <a:lnTo>
                    <a:pt x="244" y="92"/>
                  </a:lnTo>
                  <a:lnTo>
                    <a:pt x="249" y="97"/>
                  </a:lnTo>
                  <a:lnTo>
                    <a:pt x="255" y="100"/>
                  </a:lnTo>
                  <a:lnTo>
                    <a:pt x="261" y="100"/>
                  </a:lnTo>
                  <a:close/>
                  <a:moveTo>
                    <a:pt x="219" y="2"/>
                  </a:moveTo>
                  <a:lnTo>
                    <a:pt x="219" y="2"/>
                  </a:lnTo>
                  <a:lnTo>
                    <a:pt x="238" y="8"/>
                  </a:lnTo>
                  <a:lnTo>
                    <a:pt x="238" y="27"/>
                  </a:lnTo>
                  <a:lnTo>
                    <a:pt x="237" y="24"/>
                  </a:lnTo>
                  <a:lnTo>
                    <a:pt x="234" y="20"/>
                  </a:lnTo>
                  <a:lnTo>
                    <a:pt x="230" y="17"/>
                  </a:lnTo>
                  <a:lnTo>
                    <a:pt x="225" y="15"/>
                  </a:lnTo>
                  <a:lnTo>
                    <a:pt x="219" y="15"/>
                  </a:lnTo>
                  <a:lnTo>
                    <a:pt x="219" y="2"/>
                  </a:lnTo>
                  <a:close/>
                  <a:moveTo>
                    <a:pt x="238" y="250"/>
                  </a:moveTo>
                  <a:lnTo>
                    <a:pt x="238" y="250"/>
                  </a:lnTo>
                  <a:lnTo>
                    <a:pt x="229" y="247"/>
                  </a:lnTo>
                  <a:lnTo>
                    <a:pt x="219" y="245"/>
                  </a:lnTo>
                  <a:lnTo>
                    <a:pt x="219" y="215"/>
                  </a:lnTo>
                  <a:lnTo>
                    <a:pt x="221" y="218"/>
                  </a:lnTo>
                  <a:lnTo>
                    <a:pt x="225" y="223"/>
                  </a:lnTo>
                  <a:lnTo>
                    <a:pt x="229" y="227"/>
                  </a:lnTo>
                  <a:lnTo>
                    <a:pt x="233" y="231"/>
                  </a:lnTo>
                  <a:lnTo>
                    <a:pt x="238" y="233"/>
                  </a:lnTo>
                  <a:lnTo>
                    <a:pt x="238" y="250"/>
                  </a:lnTo>
                  <a:close/>
                  <a:moveTo>
                    <a:pt x="238" y="39"/>
                  </a:moveTo>
                  <a:lnTo>
                    <a:pt x="238" y="67"/>
                  </a:lnTo>
                  <a:lnTo>
                    <a:pt x="237" y="74"/>
                  </a:lnTo>
                  <a:lnTo>
                    <a:pt x="238" y="82"/>
                  </a:lnTo>
                  <a:lnTo>
                    <a:pt x="238" y="174"/>
                  </a:lnTo>
                  <a:lnTo>
                    <a:pt x="236" y="176"/>
                  </a:lnTo>
                  <a:lnTo>
                    <a:pt x="230" y="180"/>
                  </a:lnTo>
                  <a:lnTo>
                    <a:pt x="226" y="184"/>
                  </a:lnTo>
                  <a:lnTo>
                    <a:pt x="222" y="188"/>
                  </a:lnTo>
                  <a:lnTo>
                    <a:pt x="219" y="193"/>
                  </a:lnTo>
                  <a:lnTo>
                    <a:pt x="219" y="53"/>
                  </a:lnTo>
                  <a:lnTo>
                    <a:pt x="225" y="51"/>
                  </a:lnTo>
                  <a:lnTo>
                    <a:pt x="229" y="50"/>
                  </a:lnTo>
                  <a:lnTo>
                    <a:pt x="234" y="46"/>
                  </a:lnTo>
                  <a:lnTo>
                    <a:pt x="238" y="39"/>
                  </a:lnTo>
                  <a:close/>
                  <a:moveTo>
                    <a:pt x="68" y="31"/>
                  </a:moveTo>
                  <a:lnTo>
                    <a:pt x="68" y="31"/>
                  </a:lnTo>
                  <a:lnTo>
                    <a:pt x="91" y="21"/>
                  </a:lnTo>
                  <a:lnTo>
                    <a:pt x="112" y="13"/>
                  </a:lnTo>
                  <a:lnTo>
                    <a:pt x="134" y="8"/>
                  </a:lnTo>
                  <a:lnTo>
                    <a:pt x="153" y="4"/>
                  </a:lnTo>
                  <a:lnTo>
                    <a:pt x="172" y="1"/>
                  </a:lnTo>
                  <a:lnTo>
                    <a:pt x="190" y="0"/>
                  </a:lnTo>
                  <a:lnTo>
                    <a:pt x="205" y="1"/>
                  </a:lnTo>
                  <a:lnTo>
                    <a:pt x="219" y="2"/>
                  </a:lnTo>
                  <a:lnTo>
                    <a:pt x="219" y="15"/>
                  </a:lnTo>
                  <a:lnTo>
                    <a:pt x="215" y="15"/>
                  </a:lnTo>
                  <a:lnTo>
                    <a:pt x="211" y="16"/>
                  </a:lnTo>
                  <a:lnTo>
                    <a:pt x="206" y="20"/>
                  </a:lnTo>
                  <a:lnTo>
                    <a:pt x="202" y="27"/>
                  </a:lnTo>
                  <a:lnTo>
                    <a:pt x="200" y="34"/>
                  </a:lnTo>
                  <a:lnTo>
                    <a:pt x="203" y="42"/>
                  </a:lnTo>
                  <a:lnTo>
                    <a:pt x="206" y="46"/>
                  </a:lnTo>
                  <a:lnTo>
                    <a:pt x="210" y="50"/>
                  </a:lnTo>
                  <a:lnTo>
                    <a:pt x="215" y="51"/>
                  </a:lnTo>
                  <a:lnTo>
                    <a:pt x="219" y="53"/>
                  </a:lnTo>
                  <a:lnTo>
                    <a:pt x="219" y="193"/>
                  </a:lnTo>
                  <a:lnTo>
                    <a:pt x="218" y="199"/>
                  </a:lnTo>
                  <a:lnTo>
                    <a:pt x="218" y="204"/>
                  </a:lnTo>
                  <a:lnTo>
                    <a:pt x="218" y="210"/>
                  </a:lnTo>
                  <a:lnTo>
                    <a:pt x="219" y="215"/>
                  </a:lnTo>
                  <a:lnTo>
                    <a:pt x="219" y="245"/>
                  </a:lnTo>
                  <a:lnTo>
                    <a:pt x="207" y="238"/>
                  </a:lnTo>
                  <a:lnTo>
                    <a:pt x="194" y="230"/>
                  </a:lnTo>
                  <a:lnTo>
                    <a:pt x="169" y="212"/>
                  </a:lnTo>
                  <a:lnTo>
                    <a:pt x="157" y="203"/>
                  </a:lnTo>
                  <a:lnTo>
                    <a:pt x="145" y="196"/>
                  </a:lnTo>
                  <a:lnTo>
                    <a:pt x="131" y="192"/>
                  </a:lnTo>
                  <a:lnTo>
                    <a:pt x="125" y="192"/>
                  </a:lnTo>
                  <a:lnTo>
                    <a:pt x="118" y="192"/>
                  </a:lnTo>
                  <a:lnTo>
                    <a:pt x="92" y="193"/>
                  </a:lnTo>
                  <a:lnTo>
                    <a:pt x="68" y="193"/>
                  </a:lnTo>
                  <a:lnTo>
                    <a:pt x="68" y="164"/>
                  </a:lnTo>
                  <a:lnTo>
                    <a:pt x="76" y="162"/>
                  </a:lnTo>
                  <a:lnTo>
                    <a:pt x="84" y="159"/>
                  </a:lnTo>
                  <a:lnTo>
                    <a:pt x="91" y="155"/>
                  </a:lnTo>
                  <a:lnTo>
                    <a:pt x="96" y="150"/>
                  </a:lnTo>
                  <a:lnTo>
                    <a:pt x="100" y="145"/>
                  </a:lnTo>
                  <a:lnTo>
                    <a:pt x="103" y="138"/>
                  </a:lnTo>
                  <a:lnTo>
                    <a:pt x="104" y="131"/>
                  </a:lnTo>
                  <a:lnTo>
                    <a:pt x="104" y="123"/>
                  </a:lnTo>
                  <a:lnTo>
                    <a:pt x="103" y="116"/>
                  </a:lnTo>
                  <a:lnTo>
                    <a:pt x="100" y="109"/>
                  </a:lnTo>
                  <a:lnTo>
                    <a:pt x="95" y="100"/>
                  </a:lnTo>
                  <a:lnTo>
                    <a:pt x="87" y="93"/>
                  </a:lnTo>
                  <a:lnTo>
                    <a:pt x="77" y="89"/>
                  </a:lnTo>
                  <a:lnTo>
                    <a:pt x="68" y="88"/>
                  </a:lnTo>
                  <a:lnTo>
                    <a:pt x="68" y="31"/>
                  </a:lnTo>
                  <a:close/>
                  <a:moveTo>
                    <a:pt x="0" y="136"/>
                  </a:moveTo>
                  <a:lnTo>
                    <a:pt x="0" y="136"/>
                  </a:lnTo>
                  <a:lnTo>
                    <a:pt x="0" y="124"/>
                  </a:lnTo>
                  <a:lnTo>
                    <a:pt x="0" y="115"/>
                  </a:lnTo>
                  <a:lnTo>
                    <a:pt x="3" y="104"/>
                  </a:lnTo>
                  <a:lnTo>
                    <a:pt x="5" y="96"/>
                  </a:lnTo>
                  <a:lnTo>
                    <a:pt x="10" y="86"/>
                  </a:lnTo>
                  <a:lnTo>
                    <a:pt x="14" y="78"/>
                  </a:lnTo>
                  <a:lnTo>
                    <a:pt x="24" y="65"/>
                  </a:lnTo>
                  <a:lnTo>
                    <a:pt x="35" y="53"/>
                  </a:lnTo>
                  <a:lnTo>
                    <a:pt x="45" y="44"/>
                  </a:lnTo>
                  <a:lnTo>
                    <a:pt x="54" y="38"/>
                  </a:lnTo>
                  <a:lnTo>
                    <a:pt x="68" y="31"/>
                  </a:lnTo>
                  <a:lnTo>
                    <a:pt x="68" y="88"/>
                  </a:lnTo>
                  <a:lnTo>
                    <a:pt x="58" y="89"/>
                  </a:lnTo>
                  <a:lnTo>
                    <a:pt x="50" y="92"/>
                  </a:lnTo>
                  <a:lnTo>
                    <a:pt x="43" y="96"/>
                  </a:lnTo>
                  <a:lnTo>
                    <a:pt x="38" y="101"/>
                  </a:lnTo>
                  <a:lnTo>
                    <a:pt x="34" y="108"/>
                  </a:lnTo>
                  <a:lnTo>
                    <a:pt x="31" y="113"/>
                  </a:lnTo>
                  <a:lnTo>
                    <a:pt x="30" y="122"/>
                  </a:lnTo>
                  <a:lnTo>
                    <a:pt x="30" y="128"/>
                  </a:lnTo>
                  <a:lnTo>
                    <a:pt x="31" y="135"/>
                  </a:lnTo>
                  <a:lnTo>
                    <a:pt x="34" y="143"/>
                  </a:lnTo>
                  <a:lnTo>
                    <a:pt x="39" y="151"/>
                  </a:lnTo>
                  <a:lnTo>
                    <a:pt x="47" y="158"/>
                  </a:lnTo>
                  <a:lnTo>
                    <a:pt x="57" y="162"/>
                  </a:lnTo>
                  <a:lnTo>
                    <a:pt x="68" y="164"/>
                  </a:lnTo>
                  <a:lnTo>
                    <a:pt x="68" y="193"/>
                  </a:lnTo>
                  <a:lnTo>
                    <a:pt x="54" y="192"/>
                  </a:lnTo>
                  <a:lnTo>
                    <a:pt x="42" y="189"/>
                  </a:lnTo>
                  <a:lnTo>
                    <a:pt x="31" y="185"/>
                  </a:lnTo>
                  <a:lnTo>
                    <a:pt x="22" y="178"/>
                  </a:lnTo>
                  <a:lnTo>
                    <a:pt x="14" y="172"/>
                  </a:lnTo>
                  <a:lnTo>
                    <a:pt x="8" y="162"/>
                  </a:lnTo>
                  <a:lnTo>
                    <a:pt x="3" y="150"/>
                  </a:lnTo>
                  <a:lnTo>
                    <a:pt x="0" y="1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4" name="组合 23"/>
            <p:cNvGrpSpPr/>
            <p:nvPr/>
          </p:nvGrpSpPr>
          <p:grpSpPr>
            <a:xfrm>
              <a:off x="603926" y="3275402"/>
              <a:ext cx="495300" cy="644526"/>
              <a:chOff x="1893888" y="4305300"/>
              <a:chExt cx="495300" cy="644526"/>
            </a:xfrm>
            <a:solidFill>
              <a:schemeClr val="bg1"/>
            </a:solidFill>
          </p:grpSpPr>
          <p:sp>
            <p:nvSpPr>
              <p:cNvPr id="93" name="Freeform 129"/>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4" name="Freeform 130"/>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5" name="Freeform 131"/>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6" name="Freeform 132"/>
              <p:cNvSpPr>
                <a:spLocks/>
              </p:cNvSpPr>
              <p:nvPr/>
            </p:nvSpPr>
            <p:spPr bwMode="auto">
              <a:xfrm>
                <a:off x="2139951" y="4786313"/>
                <a:ext cx="136525" cy="163513"/>
              </a:xfrm>
              <a:custGeom>
                <a:avLst/>
                <a:gdLst>
                  <a:gd name="T0" fmla="*/ 27 w 86"/>
                  <a:gd name="T1" fmla="*/ 6 h 103"/>
                  <a:gd name="T2" fmla="*/ 27 w 86"/>
                  <a:gd name="T3" fmla="*/ 38 h 103"/>
                  <a:gd name="T4" fmla="*/ 27 w 86"/>
                  <a:gd name="T5" fmla="*/ 38 h 103"/>
                  <a:gd name="T6" fmla="*/ 28 w 86"/>
                  <a:gd name="T7" fmla="*/ 41 h 103"/>
                  <a:gd name="T8" fmla="*/ 34 w 86"/>
                  <a:gd name="T9" fmla="*/ 47 h 103"/>
                  <a:gd name="T10" fmla="*/ 42 w 86"/>
                  <a:gd name="T11" fmla="*/ 55 h 103"/>
                  <a:gd name="T12" fmla="*/ 47 w 86"/>
                  <a:gd name="T13" fmla="*/ 57 h 103"/>
                  <a:gd name="T14" fmla="*/ 54 w 86"/>
                  <a:gd name="T15" fmla="*/ 60 h 103"/>
                  <a:gd name="T16" fmla="*/ 54 w 86"/>
                  <a:gd name="T17" fmla="*/ 60 h 103"/>
                  <a:gd name="T18" fmla="*/ 66 w 86"/>
                  <a:gd name="T19" fmla="*/ 65 h 103"/>
                  <a:gd name="T20" fmla="*/ 78 w 86"/>
                  <a:gd name="T21" fmla="*/ 72 h 103"/>
                  <a:gd name="T22" fmla="*/ 82 w 86"/>
                  <a:gd name="T23" fmla="*/ 75 h 103"/>
                  <a:gd name="T24" fmla="*/ 85 w 86"/>
                  <a:gd name="T25" fmla="*/ 79 h 103"/>
                  <a:gd name="T26" fmla="*/ 86 w 86"/>
                  <a:gd name="T27" fmla="*/ 82 h 103"/>
                  <a:gd name="T28" fmla="*/ 86 w 86"/>
                  <a:gd name="T29" fmla="*/ 86 h 103"/>
                  <a:gd name="T30" fmla="*/ 86 w 86"/>
                  <a:gd name="T31" fmla="*/ 86 h 103"/>
                  <a:gd name="T32" fmla="*/ 85 w 86"/>
                  <a:gd name="T33" fmla="*/ 90 h 103"/>
                  <a:gd name="T34" fmla="*/ 81 w 86"/>
                  <a:gd name="T35" fmla="*/ 93 h 103"/>
                  <a:gd name="T36" fmla="*/ 76 w 86"/>
                  <a:gd name="T37" fmla="*/ 95 h 103"/>
                  <a:gd name="T38" fmla="*/ 66 w 86"/>
                  <a:gd name="T39" fmla="*/ 98 h 103"/>
                  <a:gd name="T40" fmla="*/ 55 w 86"/>
                  <a:gd name="T41" fmla="*/ 101 h 103"/>
                  <a:gd name="T42" fmla="*/ 40 w 86"/>
                  <a:gd name="T43" fmla="*/ 102 h 103"/>
                  <a:gd name="T44" fmla="*/ 21 w 86"/>
                  <a:gd name="T45" fmla="*/ 103 h 103"/>
                  <a:gd name="T46" fmla="*/ 0 w 86"/>
                  <a:gd name="T47" fmla="*/ 103 h 103"/>
                  <a:gd name="T48" fmla="*/ 0 w 86"/>
                  <a:gd name="T49" fmla="*/ 0 h 103"/>
                  <a:gd name="T50" fmla="*/ 27 w 86"/>
                  <a:gd name="T51"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103">
                    <a:moveTo>
                      <a:pt x="27" y="6"/>
                    </a:moveTo>
                    <a:lnTo>
                      <a:pt x="27" y="38"/>
                    </a:lnTo>
                    <a:lnTo>
                      <a:pt x="27" y="38"/>
                    </a:lnTo>
                    <a:lnTo>
                      <a:pt x="28" y="41"/>
                    </a:lnTo>
                    <a:lnTo>
                      <a:pt x="34" y="47"/>
                    </a:lnTo>
                    <a:lnTo>
                      <a:pt x="42" y="55"/>
                    </a:lnTo>
                    <a:lnTo>
                      <a:pt x="47" y="57"/>
                    </a:lnTo>
                    <a:lnTo>
                      <a:pt x="54" y="60"/>
                    </a:lnTo>
                    <a:lnTo>
                      <a:pt x="54" y="60"/>
                    </a:lnTo>
                    <a:lnTo>
                      <a:pt x="66" y="65"/>
                    </a:lnTo>
                    <a:lnTo>
                      <a:pt x="78" y="72"/>
                    </a:lnTo>
                    <a:lnTo>
                      <a:pt x="82" y="75"/>
                    </a:lnTo>
                    <a:lnTo>
                      <a:pt x="85" y="79"/>
                    </a:lnTo>
                    <a:lnTo>
                      <a:pt x="86" y="82"/>
                    </a:lnTo>
                    <a:lnTo>
                      <a:pt x="86" y="86"/>
                    </a:lnTo>
                    <a:lnTo>
                      <a:pt x="86" y="86"/>
                    </a:lnTo>
                    <a:lnTo>
                      <a:pt x="85" y="90"/>
                    </a:lnTo>
                    <a:lnTo>
                      <a:pt x="81" y="93"/>
                    </a:lnTo>
                    <a:lnTo>
                      <a:pt x="76" y="95"/>
                    </a:lnTo>
                    <a:lnTo>
                      <a:pt x="66" y="98"/>
                    </a:lnTo>
                    <a:lnTo>
                      <a:pt x="55" y="101"/>
                    </a:lnTo>
                    <a:lnTo>
                      <a:pt x="40" y="102"/>
                    </a:lnTo>
                    <a:lnTo>
                      <a:pt x="21" y="103"/>
                    </a:lnTo>
                    <a:lnTo>
                      <a:pt x="0" y="103"/>
                    </a:lnTo>
                    <a:lnTo>
                      <a:pt x="0" y="0"/>
                    </a:lnTo>
                    <a:lnTo>
                      <a:pt x="27"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7" name="Freeform 133"/>
              <p:cNvSpPr>
                <a:spLocks/>
              </p:cNvSpPr>
              <p:nvPr/>
            </p:nvSpPr>
            <p:spPr bwMode="auto">
              <a:xfrm>
                <a:off x="2024063" y="4786313"/>
                <a:ext cx="130175" cy="163513"/>
              </a:xfrm>
              <a:custGeom>
                <a:avLst/>
                <a:gdLst>
                  <a:gd name="T0" fmla="*/ 63 w 82"/>
                  <a:gd name="T1" fmla="*/ 6 h 103"/>
                  <a:gd name="T2" fmla="*/ 63 w 82"/>
                  <a:gd name="T3" fmla="*/ 38 h 103"/>
                  <a:gd name="T4" fmla="*/ 63 w 82"/>
                  <a:gd name="T5" fmla="*/ 38 h 103"/>
                  <a:gd name="T6" fmla="*/ 62 w 82"/>
                  <a:gd name="T7" fmla="*/ 41 h 103"/>
                  <a:gd name="T8" fmla="*/ 58 w 82"/>
                  <a:gd name="T9" fmla="*/ 47 h 103"/>
                  <a:gd name="T10" fmla="*/ 51 w 82"/>
                  <a:gd name="T11" fmla="*/ 55 h 103"/>
                  <a:gd name="T12" fmla="*/ 46 w 82"/>
                  <a:gd name="T13" fmla="*/ 57 h 103"/>
                  <a:gd name="T14" fmla="*/ 39 w 82"/>
                  <a:gd name="T15" fmla="*/ 60 h 103"/>
                  <a:gd name="T16" fmla="*/ 39 w 82"/>
                  <a:gd name="T17" fmla="*/ 60 h 103"/>
                  <a:gd name="T18" fmla="*/ 25 w 82"/>
                  <a:gd name="T19" fmla="*/ 65 h 103"/>
                  <a:gd name="T20" fmla="*/ 12 w 82"/>
                  <a:gd name="T21" fmla="*/ 72 h 103"/>
                  <a:gd name="T22" fmla="*/ 6 w 82"/>
                  <a:gd name="T23" fmla="*/ 75 h 103"/>
                  <a:gd name="T24" fmla="*/ 4 w 82"/>
                  <a:gd name="T25" fmla="*/ 79 h 103"/>
                  <a:gd name="T26" fmla="*/ 1 w 82"/>
                  <a:gd name="T27" fmla="*/ 82 h 103"/>
                  <a:gd name="T28" fmla="*/ 0 w 82"/>
                  <a:gd name="T29" fmla="*/ 86 h 103"/>
                  <a:gd name="T30" fmla="*/ 0 w 82"/>
                  <a:gd name="T31" fmla="*/ 86 h 103"/>
                  <a:gd name="T32" fmla="*/ 2 w 82"/>
                  <a:gd name="T33" fmla="*/ 90 h 103"/>
                  <a:gd name="T34" fmla="*/ 8 w 82"/>
                  <a:gd name="T35" fmla="*/ 93 h 103"/>
                  <a:gd name="T36" fmla="*/ 15 w 82"/>
                  <a:gd name="T37" fmla="*/ 95 h 103"/>
                  <a:gd name="T38" fmla="*/ 24 w 82"/>
                  <a:gd name="T39" fmla="*/ 98 h 103"/>
                  <a:gd name="T40" fmla="*/ 36 w 82"/>
                  <a:gd name="T41" fmla="*/ 101 h 103"/>
                  <a:gd name="T42" fmla="*/ 50 w 82"/>
                  <a:gd name="T43" fmla="*/ 102 h 103"/>
                  <a:gd name="T44" fmla="*/ 82 w 82"/>
                  <a:gd name="T45" fmla="*/ 103 h 103"/>
                  <a:gd name="T46" fmla="*/ 82 w 82"/>
                  <a:gd name="T47" fmla="*/ 0 h 103"/>
                  <a:gd name="T48" fmla="*/ 63 w 82"/>
                  <a:gd name="T49"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103">
                    <a:moveTo>
                      <a:pt x="63" y="6"/>
                    </a:moveTo>
                    <a:lnTo>
                      <a:pt x="63" y="38"/>
                    </a:lnTo>
                    <a:lnTo>
                      <a:pt x="63" y="38"/>
                    </a:lnTo>
                    <a:lnTo>
                      <a:pt x="62" y="41"/>
                    </a:lnTo>
                    <a:lnTo>
                      <a:pt x="58" y="47"/>
                    </a:lnTo>
                    <a:lnTo>
                      <a:pt x="51" y="55"/>
                    </a:lnTo>
                    <a:lnTo>
                      <a:pt x="46" y="57"/>
                    </a:lnTo>
                    <a:lnTo>
                      <a:pt x="39" y="60"/>
                    </a:lnTo>
                    <a:lnTo>
                      <a:pt x="39" y="60"/>
                    </a:lnTo>
                    <a:lnTo>
                      <a:pt x="25" y="65"/>
                    </a:lnTo>
                    <a:lnTo>
                      <a:pt x="12" y="72"/>
                    </a:lnTo>
                    <a:lnTo>
                      <a:pt x="6" y="75"/>
                    </a:lnTo>
                    <a:lnTo>
                      <a:pt x="4" y="79"/>
                    </a:lnTo>
                    <a:lnTo>
                      <a:pt x="1" y="82"/>
                    </a:lnTo>
                    <a:lnTo>
                      <a:pt x="0" y="86"/>
                    </a:lnTo>
                    <a:lnTo>
                      <a:pt x="0" y="86"/>
                    </a:lnTo>
                    <a:lnTo>
                      <a:pt x="2" y="90"/>
                    </a:lnTo>
                    <a:lnTo>
                      <a:pt x="8" y="93"/>
                    </a:lnTo>
                    <a:lnTo>
                      <a:pt x="15" y="95"/>
                    </a:lnTo>
                    <a:lnTo>
                      <a:pt x="24" y="98"/>
                    </a:lnTo>
                    <a:lnTo>
                      <a:pt x="36" y="101"/>
                    </a:lnTo>
                    <a:lnTo>
                      <a:pt x="50" y="102"/>
                    </a:lnTo>
                    <a:lnTo>
                      <a:pt x="82" y="103"/>
                    </a:lnTo>
                    <a:lnTo>
                      <a:pt x="82" y="0"/>
                    </a:lnTo>
                    <a:lnTo>
                      <a:pt x="63"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8" name="Freeform 134"/>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9" name="Freeform 135"/>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100" name="Freeform 136"/>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25" name="组合 24"/>
            <p:cNvGrpSpPr/>
            <p:nvPr/>
          </p:nvGrpSpPr>
          <p:grpSpPr>
            <a:xfrm>
              <a:off x="2556551" y="784615"/>
              <a:ext cx="323850" cy="576262"/>
              <a:chOff x="3846513" y="1814513"/>
              <a:chExt cx="323850" cy="576262"/>
            </a:xfrm>
            <a:solidFill>
              <a:schemeClr val="bg1"/>
            </a:solidFill>
          </p:grpSpPr>
          <p:sp>
            <p:nvSpPr>
              <p:cNvPr id="90" name="Freeform 137"/>
              <p:cNvSpPr>
                <a:spLocks noEditPoints="1"/>
              </p:cNvSpPr>
              <p:nvPr/>
            </p:nvSpPr>
            <p:spPr bwMode="auto">
              <a:xfrm>
                <a:off x="3846513" y="1814513"/>
                <a:ext cx="323850" cy="323850"/>
              </a:xfrm>
              <a:custGeom>
                <a:avLst/>
                <a:gdLst>
                  <a:gd name="T0" fmla="*/ 112 w 204"/>
                  <a:gd name="T1" fmla="*/ 0 h 204"/>
                  <a:gd name="T2" fmla="*/ 141 w 204"/>
                  <a:gd name="T3" fmla="*/ 8 h 204"/>
                  <a:gd name="T4" fmla="*/ 165 w 204"/>
                  <a:gd name="T5" fmla="*/ 22 h 204"/>
                  <a:gd name="T6" fmla="*/ 185 w 204"/>
                  <a:gd name="T7" fmla="*/ 42 h 204"/>
                  <a:gd name="T8" fmla="*/ 199 w 204"/>
                  <a:gd name="T9" fmla="*/ 68 h 204"/>
                  <a:gd name="T10" fmla="*/ 204 w 204"/>
                  <a:gd name="T11" fmla="*/ 96 h 204"/>
                  <a:gd name="T12" fmla="*/ 203 w 204"/>
                  <a:gd name="T13" fmla="*/ 118 h 204"/>
                  <a:gd name="T14" fmla="*/ 195 w 204"/>
                  <a:gd name="T15" fmla="*/ 146 h 204"/>
                  <a:gd name="T16" fmla="*/ 179 w 204"/>
                  <a:gd name="T17" fmla="*/ 171 h 204"/>
                  <a:gd name="T18" fmla="*/ 156 w 204"/>
                  <a:gd name="T19" fmla="*/ 190 h 204"/>
                  <a:gd name="T20" fmla="*/ 129 w 204"/>
                  <a:gd name="T21" fmla="*/ 202 h 204"/>
                  <a:gd name="T22" fmla="*/ 108 w 204"/>
                  <a:gd name="T23" fmla="*/ 204 h 204"/>
                  <a:gd name="T24" fmla="*/ 102 w 204"/>
                  <a:gd name="T25" fmla="*/ 185 h 204"/>
                  <a:gd name="T26" fmla="*/ 107 w 204"/>
                  <a:gd name="T27" fmla="*/ 185 h 204"/>
                  <a:gd name="T28" fmla="*/ 131 w 204"/>
                  <a:gd name="T29" fmla="*/ 180 h 204"/>
                  <a:gd name="T30" fmla="*/ 164 w 204"/>
                  <a:gd name="T31" fmla="*/ 158 h 204"/>
                  <a:gd name="T32" fmla="*/ 183 w 204"/>
                  <a:gd name="T33" fmla="*/ 123 h 204"/>
                  <a:gd name="T34" fmla="*/ 185 w 204"/>
                  <a:gd name="T35" fmla="*/ 97 h 204"/>
                  <a:gd name="T36" fmla="*/ 177 w 204"/>
                  <a:gd name="T37" fmla="*/ 66 h 204"/>
                  <a:gd name="T38" fmla="*/ 148 w 204"/>
                  <a:gd name="T39" fmla="*/ 32 h 204"/>
                  <a:gd name="T40" fmla="*/ 102 w 204"/>
                  <a:gd name="T41" fmla="*/ 19 h 204"/>
                  <a:gd name="T42" fmla="*/ 96 w 204"/>
                  <a:gd name="T43" fmla="*/ 0 h 204"/>
                  <a:gd name="T44" fmla="*/ 102 w 204"/>
                  <a:gd name="T45" fmla="*/ 19 h 204"/>
                  <a:gd name="T46" fmla="*/ 89 w 204"/>
                  <a:gd name="T47" fmla="*/ 20 h 204"/>
                  <a:gd name="T48" fmla="*/ 66 w 204"/>
                  <a:gd name="T49" fmla="*/ 27 h 204"/>
                  <a:gd name="T50" fmla="*/ 31 w 204"/>
                  <a:gd name="T51" fmla="*/ 60 h 204"/>
                  <a:gd name="T52" fmla="*/ 20 w 204"/>
                  <a:gd name="T53" fmla="*/ 89 h 204"/>
                  <a:gd name="T54" fmla="*/ 19 w 204"/>
                  <a:gd name="T55" fmla="*/ 107 h 204"/>
                  <a:gd name="T56" fmla="*/ 35 w 204"/>
                  <a:gd name="T57" fmla="*/ 152 h 204"/>
                  <a:gd name="T58" fmla="*/ 70 w 204"/>
                  <a:gd name="T59" fmla="*/ 179 h 204"/>
                  <a:gd name="T60" fmla="*/ 102 w 204"/>
                  <a:gd name="T61" fmla="*/ 204 h 204"/>
                  <a:gd name="T62" fmla="*/ 83 w 204"/>
                  <a:gd name="T63" fmla="*/ 203 h 204"/>
                  <a:gd name="T64" fmla="*/ 55 w 204"/>
                  <a:gd name="T65" fmla="*/ 194 h 204"/>
                  <a:gd name="T66" fmla="*/ 32 w 204"/>
                  <a:gd name="T67" fmla="*/ 176 h 204"/>
                  <a:gd name="T68" fmla="*/ 13 w 204"/>
                  <a:gd name="T69" fmla="*/ 154 h 204"/>
                  <a:gd name="T70" fmla="*/ 3 w 204"/>
                  <a:gd name="T71" fmla="*/ 127 h 204"/>
                  <a:gd name="T72" fmla="*/ 0 w 204"/>
                  <a:gd name="T73" fmla="*/ 108 h 204"/>
                  <a:gd name="T74" fmla="*/ 3 w 204"/>
                  <a:gd name="T75" fmla="*/ 77 h 204"/>
                  <a:gd name="T76" fmla="*/ 15 w 204"/>
                  <a:gd name="T77" fmla="*/ 50 h 204"/>
                  <a:gd name="T78" fmla="*/ 32 w 204"/>
                  <a:gd name="T79" fmla="*/ 27 h 204"/>
                  <a:gd name="T80" fmla="*/ 57 w 204"/>
                  <a:gd name="T81" fmla="*/ 11 h 204"/>
                  <a:gd name="T82" fmla="*/ 87 w 204"/>
                  <a:gd name="T83" fmla="*/ 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4" h="204">
                    <a:moveTo>
                      <a:pt x="102" y="0"/>
                    </a:moveTo>
                    <a:lnTo>
                      <a:pt x="102" y="0"/>
                    </a:lnTo>
                    <a:lnTo>
                      <a:pt x="112" y="0"/>
                    </a:lnTo>
                    <a:lnTo>
                      <a:pt x="122" y="1"/>
                    </a:lnTo>
                    <a:lnTo>
                      <a:pt x="131" y="4"/>
                    </a:lnTo>
                    <a:lnTo>
                      <a:pt x="141" y="8"/>
                    </a:lnTo>
                    <a:lnTo>
                      <a:pt x="149" y="11"/>
                    </a:lnTo>
                    <a:lnTo>
                      <a:pt x="157" y="16"/>
                    </a:lnTo>
                    <a:lnTo>
                      <a:pt x="165" y="22"/>
                    </a:lnTo>
                    <a:lnTo>
                      <a:pt x="172" y="28"/>
                    </a:lnTo>
                    <a:lnTo>
                      <a:pt x="179" y="35"/>
                    </a:lnTo>
                    <a:lnTo>
                      <a:pt x="185" y="42"/>
                    </a:lnTo>
                    <a:lnTo>
                      <a:pt x="190" y="50"/>
                    </a:lnTo>
                    <a:lnTo>
                      <a:pt x="195" y="58"/>
                    </a:lnTo>
                    <a:lnTo>
                      <a:pt x="199" y="68"/>
                    </a:lnTo>
                    <a:lnTo>
                      <a:pt x="202" y="77"/>
                    </a:lnTo>
                    <a:lnTo>
                      <a:pt x="203" y="87"/>
                    </a:lnTo>
                    <a:lnTo>
                      <a:pt x="204" y="96"/>
                    </a:lnTo>
                    <a:lnTo>
                      <a:pt x="204" y="96"/>
                    </a:lnTo>
                    <a:lnTo>
                      <a:pt x="204" y="107"/>
                    </a:lnTo>
                    <a:lnTo>
                      <a:pt x="203" y="118"/>
                    </a:lnTo>
                    <a:lnTo>
                      <a:pt x="202" y="127"/>
                    </a:lnTo>
                    <a:lnTo>
                      <a:pt x="199" y="137"/>
                    </a:lnTo>
                    <a:lnTo>
                      <a:pt x="195" y="146"/>
                    </a:lnTo>
                    <a:lnTo>
                      <a:pt x="190" y="154"/>
                    </a:lnTo>
                    <a:lnTo>
                      <a:pt x="184" y="162"/>
                    </a:lnTo>
                    <a:lnTo>
                      <a:pt x="179" y="171"/>
                    </a:lnTo>
                    <a:lnTo>
                      <a:pt x="172" y="177"/>
                    </a:lnTo>
                    <a:lnTo>
                      <a:pt x="164" y="184"/>
                    </a:lnTo>
                    <a:lnTo>
                      <a:pt x="156" y="190"/>
                    </a:lnTo>
                    <a:lnTo>
                      <a:pt x="148" y="194"/>
                    </a:lnTo>
                    <a:lnTo>
                      <a:pt x="138" y="198"/>
                    </a:lnTo>
                    <a:lnTo>
                      <a:pt x="129" y="202"/>
                    </a:lnTo>
                    <a:lnTo>
                      <a:pt x="118" y="203"/>
                    </a:lnTo>
                    <a:lnTo>
                      <a:pt x="108" y="204"/>
                    </a:lnTo>
                    <a:lnTo>
                      <a:pt x="108" y="204"/>
                    </a:lnTo>
                    <a:lnTo>
                      <a:pt x="102" y="204"/>
                    </a:lnTo>
                    <a:lnTo>
                      <a:pt x="102" y="185"/>
                    </a:lnTo>
                    <a:lnTo>
                      <a:pt x="102" y="185"/>
                    </a:lnTo>
                    <a:lnTo>
                      <a:pt x="107" y="185"/>
                    </a:lnTo>
                    <a:lnTo>
                      <a:pt x="107" y="185"/>
                    </a:lnTo>
                    <a:lnTo>
                      <a:pt x="107" y="185"/>
                    </a:lnTo>
                    <a:lnTo>
                      <a:pt x="115" y="184"/>
                    </a:lnTo>
                    <a:lnTo>
                      <a:pt x="123" y="183"/>
                    </a:lnTo>
                    <a:lnTo>
                      <a:pt x="131" y="180"/>
                    </a:lnTo>
                    <a:lnTo>
                      <a:pt x="138" y="177"/>
                    </a:lnTo>
                    <a:lnTo>
                      <a:pt x="152" y="169"/>
                    </a:lnTo>
                    <a:lnTo>
                      <a:pt x="164" y="158"/>
                    </a:lnTo>
                    <a:lnTo>
                      <a:pt x="173" y="145"/>
                    </a:lnTo>
                    <a:lnTo>
                      <a:pt x="180" y="130"/>
                    </a:lnTo>
                    <a:lnTo>
                      <a:pt x="183" y="123"/>
                    </a:lnTo>
                    <a:lnTo>
                      <a:pt x="184" y="115"/>
                    </a:lnTo>
                    <a:lnTo>
                      <a:pt x="185" y="107"/>
                    </a:lnTo>
                    <a:lnTo>
                      <a:pt x="185" y="97"/>
                    </a:lnTo>
                    <a:lnTo>
                      <a:pt x="185" y="97"/>
                    </a:lnTo>
                    <a:lnTo>
                      <a:pt x="183" y="81"/>
                    </a:lnTo>
                    <a:lnTo>
                      <a:pt x="177" y="66"/>
                    </a:lnTo>
                    <a:lnTo>
                      <a:pt x="169" y="53"/>
                    </a:lnTo>
                    <a:lnTo>
                      <a:pt x="160" y="42"/>
                    </a:lnTo>
                    <a:lnTo>
                      <a:pt x="148" y="32"/>
                    </a:lnTo>
                    <a:lnTo>
                      <a:pt x="133" y="26"/>
                    </a:lnTo>
                    <a:lnTo>
                      <a:pt x="118" y="20"/>
                    </a:lnTo>
                    <a:lnTo>
                      <a:pt x="102" y="19"/>
                    </a:lnTo>
                    <a:lnTo>
                      <a:pt x="102" y="0"/>
                    </a:lnTo>
                    <a:close/>
                    <a:moveTo>
                      <a:pt x="96" y="0"/>
                    </a:moveTo>
                    <a:lnTo>
                      <a:pt x="96" y="0"/>
                    </a:lnTo>
                    <a:lnTo>
                      <a:pt x="102" y="0"/>
                    </a:lnTo>
                    <a:lnTo>
                      <a:pt x="102" y="19"/>
                    </a:lnTo>
                    <a:lnTo>
                      <a:pt x="102" y="19"/>
                    </a:lnTo>
                    <a:lnTo>
                      <a:pt x="97" y="19"/>
                    </a:lnTo>
                    <a:lnTo>
                      <a:pt x="97" y="19"/>
                    </a:lnTo>
                    <a:lnTo>
                      <a:pt x="89" y="20"/>
                    </a:lnTo>
                    <a:lnTo>
                      <a:pt x="81" y="22"/>
                    </a:lnTo>
                    <a:lnTo>
                      <a:pt x="73" y="24"/>
                    </a:lnTo>
                    <a:lnTo>
                      <a:pt x="66" y="27"/>
                    </a:lnTo>
                    <a:lnTo>
                      <a:pt x="51" y="37"/>
                    </a:lnTo>
                    <a:lnTo>
                      <a:pt x="41" y="46"/>
                    </a:lnTo>
                    <a:lnTo>
                      <a:pt x="31" y="60"/>
                    </a:lnTo>
                    <a:lnTo>
                      <a:pt x="24" y="74"/>
                    </a:lnTo>
                    <a:lnTo>
                      <a:pt x="22" y="81"/>
                    </a:lnTo>
                    <a:lnTo>
                      <a:pt x="20" y="89"/>
                    </a:lnTo>
                    <a:lnTo>
                      <a:pt x="19" y="99"/>
                    </a:lnTo>
                    <a:lnTo>
                      <a:pt x="19" y="107"/>
                    </a:lnTo>
                    <a:lnTo>
                      <a:pt x="19" y="107"/>
                    </a:lnTo>
                    <a:lnTo>
                      <a:pt x="22" y="123"/>
                    </a:lnTo>
                    <a:lnTo>
                      <a:pt x="27" y="138"/>
                    </a:lnTo>
                    <a:lnTo>
                      <a:pt x="35" y="152"/>
                    </a:lnTo>
                    <a:lnTo>
                      <a:pt x="45" y="162"/>
                    </a:lnTo>
                    <a:lnTo>
                      <a:pt x="57" y="172"/>
                    </a:lnTo>
                    <a:lnTo>
                      <a:pt x="70" y="179"/>
                    </a:lnTo>
                    <a:lnTo>
                      <a:pt x="87" y="184"/>
                    </a:lnTo>
                    <a:lnTo>
                      <a:pt x="102" y="185"/>
                    </a:lnTo>
                    <a:lnTo>
                      <a:pt x="102" y="204"/>
                    </a:lnTo>
                    <a:lnTo>
                      <a:pt x="102" y="204"/>
                    </a:lnTo>
                    <a:lnTo>
                      <a:pt x="92" y="204"/>
                    </a:lnTo>
                    <a:lnTo>
                      <a:pt x="83" y="203"/>
                    </a:lnTo>
                    <a:lnTo>
                      <a:pt x="73" y="200"/>
                    </a:lnTo>
                    <a:lnTo>
                      <a:pt x="64" y="198"/>
                    </a:lnTo>
                    <a:lnTo>
                      <a:pt x="55" y="194"/>
                    </a:lnTo>
                    <a:lnTo>
                      <a:pt x="47" y="188"/>
                    </a:lnTo>
                    <a:lnTo>
                      <a:pt x="39" y="183"/>
                    </a:lnTo>
                    <a:lnTo>
                      <a:pt x="32" y="176"/>
                    </a:lnTo>
                    <a:lnTo>
                      <a:pt x="26" y="169"/>
                    </a:lnTo>
                    <a:lnTo>
                      <a:pt x="19" y="162"/>
                    </a:lnTo>
                    <a:lnTo>
                      <a:pt x="13" y="154"/>
                    </a:lnTo>
                    <a:lnTo>
                      <a:pt x="9" y="146"/>
                    </a:lnTo>
                    <a:lnTo>
                      <a:pt x="5" y="137"/>
                    </a:lnTo>
                    <a:lnTo>
                      <a:pt x="3" y="127"/>
                    </a:lnTo>
                    <a:lnTo>
                      <a:pt x="1" y="118"/>
                    </a:lnTo>
                    <a:lnTo>
                      <a:pt x="0" y="108"/>
                    </a:lnTo>
                    <a:lnTo>
                      <a:pt x="0" y="108"/>
                    </a:lnTo>
                    <a:lnTo>
                      <a:pt x="0" y="97"/>
                    </a:lnTo>
                    <a:lnTo>
                      <a:pt x="1" y="87"/>
                    </a:lnTo>
                    <a:lnTo>
                      <a:pt x="3" y="77"/>
                    </a:lnTo>
                    <a:lnTo>
                      <a:pt x="5" y="68"/>
                    </a:lnTo>
                    <a:lnTo>
                      <a:pt x="9" y="58"/>
                    </a:lnTo>
                    <a:lnTo>
                      <a:pt x="15" y="50"/>
                    </a:lnTo>
                    <a:lnTo>
                      <a:pt x="20" y="42"/>
                    </a:lnTo>
                    <a:lnTo>
                      <a:pt x="26" y="34"/>
                    </a:lnTo>
                    <a:lnTo>
                      <a:pt x="32" y="27"/>
                    </a:lnTo>
                    <a:lnTo>
                      <a:pt x="41" y="20"/>
                    </a:lnTo>
                    <a:lnTo>
                      <a:pt x="49" y="15"/>
                    </a:lnTo>
                    <a:lnTo>
                      <a:pt x="57" y="11"/>
                    </a:lnTo>
                    <a:lnTo>
                      <a:pt x="66" y="7"/>
                    </a:lnTo>
                    <a:lnTo>
                      <a:pt x="76" y="3"/>
                    </a:lnTo>
                    <a:lnTo>
                      <a:pt x="87" y="1"/>
                    </a:lnTo>
                    <a:lnTo>
                      <a:pt x="96" y="0"/>
                    </a:lnTo>
                    <a:lnTo>
                      <a:pt x="9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1" name="Freeform 138"/>
              <p:cNvSpPr>
                <a:spLocks/>
              </p:cNvSpPr>
              <p:nvPr/>
            </p:nvSpPr>
            <p:spPr bwMode="auto">
              <a:xfrm>
                <a:off x="3994151" y="2119313"/>
                <a:ext cx="52388" cy="161925"/>
              </a:xfrm>
              <a:custGeom>
                <a:avLst/>
                <a:gdLst>
                  <a:gd name="T0" fmla="*/ 6 w 33"/>
                  <a:gd name="T1" fmla="*/ 102 h 102"/>
                  <a:gd name="T2" fmla="*/ 33 w 33"/>
                  <a:gd name="T3" fmla="*/ 100 h 102"/>
                  <a:gd name="T4" fmla="*/ 27 w 33"/>
                  <a:gd name="T5" fmla="*/ 0 h 102"/>
                  <a:gd name="T6" fmla="*/ 0 w 33"/>
                  <a:gd name="T7" fmla="*/ 2 h 102"/>
                  <a:gd name="T8" fmla="*/ 6 w 33"/>
                  <a:gd name="T9" fmla="*/ 102 h 102"/>
                </a:gdLst>
                <a:ahLst/>
                <a:cxnLst>
                  <a:cxn ang="0">
                    <a:pos x="T0" y="T1"/>
                  </a:cxn>
                  <a:cxn ang="0">
                    <a:pos x="T2" y="T3"/>
                  </a:cxn>
                  <a:cxn ang="0">
                    <a:pos x="T4" y="T5"/>
                  </a:cxn>
                  <a:cxn ang="0">
                    <a:pos x="T6" y="T7"/>
                  </a:cxn>
                  <a:cxn ang="0">
                    <a:pos x="T8" y="T9"/>
                  </a:cxn>
                </a:cxnLst>
                <a:rect l="0" t="0" r="r" b="b"/>
                <a:pathLst>
                  <a:path w="33" h="102">
                    <a:moveTo>
                      <a:pt x="6" y="102"/>
                    </a:moveTo>
                    <a:lnTo>
                      <a:pt x="33" y="100"/>
                    </a:lnTo>
                    <a:lnTo>
                      <a:pt x="27" y="0"/>
                    </a:lnTo>
                    <a:lnTo>
                      <a:pt x="0" y="2"/>
                    </a:lnTo>
                    <a:lnTo>
                      <a:pt x="6"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92" name="Freeform 139"/>
              <p:cNvSpPr>
                <a:spLocks/>
              </p:cNvSpPr>
              <p:nvPr/>
            </p:nvSpPr>
            <p:spPr bwMode="auto">
              <a:xfrm>
                <a:off x="3986213" y="2171700"/>
                <a:ext cx="77788" cy="219075"/>
              </a:xfrm>
              <a:custGeom>
                <a:avLst/>
                <a:gdLst>
                  <a:gd name="T0" fmla="*/ 5 w 49"/>
                  <a:gd name="T1" fmla="*/ 116 h 138"/>
                  <a:gd name="T2" fmla="*/ 5 w 49"/>
                  <a:gd name="T3" fmla="*/ 116 h 138"/>
                  <a:gd name="T4" fmla="*/ 5 w 49"/>
                  <a:gd name="T5" fmla="*/ 122 h 138"/>
                  <a:gd name="T6" fmla="*/ 7 w 49"/>
                  <a:gd name="T7" fmla="*/ 126 h 138"/>
                  <a:gd name="T8" fmla="*/ 9 w 49"/>
                  <a:gd name="T9" fmla="*/ 128 h 138"/>
                  <a:gd name="T10" fmla="*/ 12 w 49"/>
                  <a:gd name="T11" fmla="*/ 132 h 138"/>
                  <a:gd name="T12" fmla="*/ 16 w 49"/>
                  <a:gd name="T13" fmla="*/ 134 h 138"/>
                  <a:gd name="T14" fmla="*/ 19 w 49"/>
                  <a:gd name="T15" fmla="*/ 136 h 138"/>
                  <a:gd name="T16" fmla="*/ 23 w 49"/>
                  <a:gd name="T17" fmla="*/ 138 h 138"/>
                  <a:gd name="T18" fmla="*/ 28 w 49"/>
                  <a:gd name="T19" fmla="*/ 138 h 138"/>
                  <a:gd name="T20" fmla="*/ 28 w 49"/>
                  <a:gd name="T21" fmla="*/ 138 h 138"/>
                  <a:gd name="T22" fmla="*/ 32 w 49"/>
                  <a:gd name="T23" fmla="*/ 136 h 138"/>
                  <a:gd name="T24" fmla="*/ 37 w 49"/>
                  <a:gd name="T25" fmla="*/ 135 h 138"/>
                  <a:gd name="T26" fmla="*/ 41 w 49"/>
                  <a:gd name="T27" fmla="*/ 132 h 138"/>
                  <a:gd name="T28" fmla="*/ 43 w 49"/>
                  <a:gd name="T29" fmla="*/ 130 h 138"/>
                  <a:gd name="T30" fmla="*/ 46 w 49"/>
                  <a:gd name="T31" fmla="*/ 127 h 138"/>
                  <a:gd name="T32" fmla="*/ 47 w 49"/>
                  <a:gd name="T33" fmla="*/ 123 h 138"/>
                  <a:gd name="T34" fmla="*/ 49 w 49"/>
                  <a:gd name="T35" fmla="*/ 119 h 138"/>
                  <a:gd name="T36" fmla="*/ 49 w 49"/>
                  <a:gd name="T37" fmla="*/ 115 h 138"/>
                  <a:gd name="T38" fmla="*/ 43 w 49"/>
                  <a:gd name="T39" fmla="*/ 20 h 138"/>
                  <a:gd name="T40" fmla="*/ 43 w 49"/>
                  <a:gd name="T41" fmla="*/ 20 h 138"/>
                  <a:gd name="T42" fmla="*/ 43 w 49"/>
                  <a:gd name="T43" fmla="*/ 16 h 138"/>
                  <a:gd name="T44" fmla="*/ 42 w 49"/>
                  <a:gd name="T45" fmla="*/ 12 h 138"/>
                  <a:gd name="T46" fmla="*/ 39 w 49"/>
                  <a:gd name="T47" fmla="*/ 8 h 138"/>
                  <a:gd name="T48" fmla="*/ 37 w 49"/>
                  <a:gd name="T49" fmla="*/ 5 h 138"/>
                  <a:gd name="T50" fmla="*/ 34 w 49"/>
                  <a:gd name="T51" fmla="*/ 2 h 138"/>
                  <a:gd name="T52" fmla="*/ 30 w 49"/>
                  <a:gd name="T53" fmla="*/ 1 h 138"/>
                  <a:gd name="T54" fmla="*/ 26 w 49"/>
                  <a:gd name="T55" fmla="*/ 0 h 138"/>
                  <a:gd name="T56" fmla="*/ 20 w 49"/>
                  <a:gd name="T57" fmla="*/ 0 h 138"/>
                  <a:gd name="T58" fmla="*/ 20 w 49"/>
                  <a:gd name="T59" fmla="*/ 0 h 138"/>
                  <a:gd name="T60" fmla="*/ 16 w 49"/>
                  <a:gd name="T61" fmla="*/ 0 h 138"/>
                  <a:gd name="T62" fmla="*/ 12 w 49"/>
                  <a:gd name="T63" fmla="*/ 1 h 138"/>
                  <a:gd name="T64" fmla="*/ 8 w 49"/>
                  <a:gd name="T65" fmla="*/ 4 h 138"/>
                  <a:gd name="T66" fmla="*/ 5 w 49"/>
                  <a:gd name="T67" fmla="*/ 6 h 138"/>
                  <a:gd name="T68" fmla="*/ 3 w 49"/>
                  <a:gd name="T69" fmla="*/ 11 h 138"/>
                  <a:gd name="T70" fmla="*/ 1 w 49"/>
                  <a:gd name="T71" fmla="*/ 15 h 138"/>
                  <a:gd name="T72" fmla="*/ 0 w 49"/>
                  <a:gd name="T73" fmla="*/ 19 h 138"/>
                  <a:gd name="T74" fmla="*/ 0 w 49"/>
                  <a:gd name="T75" fmla="*/ 23 h 138"/>
                  <a:gd name="T76" fmla="*/ 5 w 49"/>
                  <a:gd name="T77" fmla="*/ 11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 h="138">
                    <a:moveTo>
                      <a:pt x="5" y="116"/>
                    </a:moveTo>
                    <a:lnTo>
                      <a:pt x="5" y="116"/>
                    </a:lnTo>
                    <a:lnTo>
                      <a:pt x="5" y="122"/>
                    </a:lnTo>
                    <a:lnTo>
                      <a:pt x="7" y="126"/>
                    </a:lnTo>
                    <a:lnTo>
                      <a:pt x="9" y="128"/>
                    </a:lnTo>
                    <a:lnTo>
                      <a:pt x="12" y="132"/>
                    </a:lnTo>
                    <a:lnTo>
                      <a:pt x="16" y="134"/>
                    </a:lnTo>
                    <a:lnTo>
                      <a:pt x="19" y="136"/>
                    </a:lnTo>
                    <a:lnTo>
                      <a:pt x="23" y="138"/>
                    </a:lnTo>
                    <a:lnTo>
                      <a:pt x="28" y="138"/>
                    </a:lnTo>
                    <a:lnTo>
                      <a:pt x="28" y="138"/>
                    </a:lnTo>
                    <a:lnTo>
                      <a:pt x="32" y="136"/>
                    </a:lnTo>
                    <a:lnTo>
                      <a:pt x="37" y="135"/>
                    </a:lnTo>
                    <a:lnTo>
                      <a:pt x="41" y="132"/>
                    </a:lnTo>
                    <a:lnTo>
                      <a:pt x="43" y="130"/>
                    </a:lnTo>
                    <a:lnTo>
                      <a:pt x="46" y="127"/>
                    </a:lnTo>
                    <a:lnTo>
                      <a:pt x="47" y="123"/>
                    </a:lnTo>
                    <a:lnTo>
                      <a:pt x="49" y="119"/>
                    </a:lnTo>
                    <a:lnTo>
                      <a:pt x="49" y="115"/>
                    </a:lnTo>
                    <a:lnTo>
                      <a:pt x="43" y="20"/>
                    </a:lnTo>
                    <a:lnTo>
                      <a:pt x="43" y="20"/>
                    </a:lnTo>
                    <a:lnTo>
                      <a:pt x="43" y="16"/>
                    </a:lnTo>
                    <a:lnTo>
                      <a:pt x="42" y="12"/>
                    </a:lnTo>
                    <a:lnTo>
                      <a:pt x="39" y="8"/>
                    </a:lnTo>
                    <a:lnTo>
                      <a:pt x="37" y="5"/>
                    </a:lnTo>
                    <a:lnTo>
                      <a:pt x="34" y="2"/>
                    </a:lnTo>
                    <a:lnTo>
                      <a:pt x="30" y="1"/>
                    </a:lnTo>
                    <a:lnTo>
                      <a:pt x="26" y="0"/>
                    </a:lnTo>
                    <a:lnTo>
                      <a:pt x="20" y="0"/>
                    </a:lnTo>
                    <a:lnTo>
                      <a:pt x="20" y="0"/>
                    </a:lnTo>
                    <a:lnTo>
                      <a:pt x="16" y="0"/>
                    </a:lnTo>
                    <a:lnTo>
                      <a:pt x="12" y="1"/>
                    </a:lnTo>
                    <a:lnTo>
                      <a:pt x="8" y="4"/>
                    </a:lnTo>
                    <a:lnTo>
                      <a:pt x="5" y="6"/>
                    </a:lnTo>
                    <a:lnTo>
                      <a:pt x="3" y="11"/>
                    </a:lnTo>
                    <a:lnTo>
                      <a:pt x="1" y="15"/>
                    </a:lnTo>
                    <a:lnTo>
                      <a:pt x="0" y="19"/>
                    </a:lnTo>
                    <a:lnTo>
                      <a:pt x="0" y="23"/>
                    </a:lnTo>
                    <a:lnTo>
                      <a:pt x="5"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26" name="Freeform 140"/>
            <p:cNvSpPr>
              <a:spLocks/>
            </p:cNvSpPr>
            <p:nvPr/>
          </p:nvSpPr>
          <p:spPr bwMode="auto">
            <a:xfrm>
              <a:off x="1275439" y="128977"/>
              <a:ext cx="515938" cy="420688"/>
            </a:xfrm>
            <a:custGeom>
              <a:avLst/>
              <a:gdLst>
                <a:gd name="T0" fmla="*/ 2147483647 w 325"/>
                <a:gd name="T1" fmla="*/ 2147483647 h 265"/>
                <a:gd name="T2" fmla="*/ 2147483647 w 325"/>
                <a:gd name="T3" fmla="*/ 2147483647 h 265"/>
                <a:gd name="T4" fmla="*/ 2147483647 w 325"/>
                <a:gd name="T5" fmla="*/ 2147483647 h 265"/>
                <a:gd name="T6" fmla="*/ 2147483647 w 325"/>
                <a:gd name="T7" fmla="*/ 2147483647 h 265"/>
                <a:gd name="T8" fmla="*/ 2147483647 w 325"/>
                <a:gd name="T9" fmla="*/ 2147483647 h 265"/>
                <a:gd name="T10" fmla="*/ 2147483647 w 325"/>
                <a:gd name="T11" fmla="*/ 2147483647 h 265"/>
                <a:gd name="T12" fmla="*/ 2147483647 w 325"/>
                <a:gd name="T13" fmla="*/ 2147483647 h 265"/>
                <a:gd name="T14" fmla="*/ 2147483647 w 325"/>
                <a:gd name="T15" fmla="*/ 2147483647 h 265"/>
                <a:gd name="T16" fmla="*/ 2147483647 w 325"/>
                <a:gd name="T17" fmla="*/ 2147483647 h 265"/>
                <a:gd name="T18" fmla="*/ 2147483647 w 325"/>
                <a:gd name="T19" fmla="*/ 2147483647 h 265"/>
                <a:gd name="T20" fmla="*/ 2147483647 w 325"/>
                <a:gd name="T21" fmla="*/ 2147483647 h 265"/>
                <a:gd name="T22" fmla="*/ 2147483647 w 325"/>
                <a:gd name="T23" fmla="*/ 2147483647 h 265"/>
                <a:gd name="T24" fmla="*/ 2147483647 w 325"/>
                <a:gd name="T25" fmla="*/ 2147483647 h 265"/>
                <a:gd name="T26" fmla="*/ 2147483647 w 325"/>
                <a:gd name="T27" fmla="*/ 2147483647 h 265"/>
                <a:gd name="T28" fmla="*/ 2147483647 w 325"/>
                <a:gd name="T29" fmla="*/ 2147483647 h 265"/>
                <a:gd name="T30" fmla="*/ 2147483647 w 325"/>
                <a:gd name="T31" fmla="*/ 2147483647 h 265"/>
                <a:gd name="T32" fmla="*/ 2147483647 w 325"/>
                <a:gd name="T33" fmla="*/ 2147483647 h 265"/>
                <a:gd name="T34" fmla="*/ 2147483647 w 325"/>
                <a:gd name="T35" fmla="*/ 2147483647 h 265"/>
                <a:gd name="T36" fmla="*/ 2147483647 w 325"/>
                <a:gd name="T37" fmla="*/ 2147483647 h 265"/>
                <a:gd name="T38" fmla="*/ 2147483647 w 325"/>
                <a:gd name="T39" fmla="*/ 2147483647 h 265"/>
                <a:gd name="T40" fmla="*/ 2147483647 w 325"/>
                <a:gd name="T41" fmla="*/ 2147483647 h 265"/>
                <a:gd name="T42" fmla="*/ 2147483647 w 325"/>
                <a:gd name="T43" fmla="*/ 0 h 265"/>
                <a:gd name="T44" fmla="*/ 2147483647 w 325"/>
                <a:gd name="T45" fmla="*/ 0 h 265"/>
                <a:gd name="T46" fmla="*/ 2147483647 w 325"/>
                <a:gd name="T47" fmla="*/ 2147483647 h 265"/>
                <a:gd name="T48" fmla="*/ 2147483647 w 325"/>
                <a:gd name="T49" fmla="*/ 2147483647 h 265"/>
                <a:gd name="T50" fmla="*/ 2147483647 w 325"/>
                <a:gd name="T51" fmla="*/ 2147483647 h 265"/>
                <a:gd name="T52" fmla="*/ 2147483647 w 325"/>
                <a:gd name="T53" fmla="*/ 2147483647 h 265"/>
                <a:gd name="T54" fmla="*/ 2147483647 w 325"/>
                <a:gd name="T55" fmla="*/ 2147483647 h 265"/>
                <a:gd name="T56" fmla="*/ 0 w 325"/>
                <a:gd name="T57" fmla="*/ 2147483647 h 265"/>
                <a:gd name="T58" fmla="*/ 0 w 325"/>
                <a:gd name="T59" fmla="*/ 2147483647 h 265"/>
                <a:gd name="T60" fmla="*/ 2147483647 w 325"/>
                <a:gd name="T61" fmla="*/ 2147483647 h 26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25" h="265">
                  <a:moveTo>
                    <a:pt x="166" y="265"/>
                  </a:moveTo>
                  <a:lnTo>
                    <a:pt x="166" y="265"/>
                  </a:lnTo>
                  <a:lnTo>
                    <a:pt x="169" y="263"/>
                  </a:lnTo>
                  <a:lnTo>
                    <a:pt x="177" y="257"/>
                  </a:lnTo>
                  <a:lnTo>
                    <a:pt x="189" y="250"/>
                  </a:lnTo>
                  <a:lnTo>
                    <a:pt x="198" y="246"/>
                  </a:lnTo>
                  <a:lnTo>
                    <a:pt x="207" y="244"/>
                  </a:lnTo>
                  <a:lnTo>
                    <a:pt x="218" y="241"/>
                  </a:lnTo>
                  <a:lnTo>
                    <a:pt x="230" y="240"/>
                  </a:lnTo>
                  <a:lnTo>
                    <a:pt x="242" y="240"/>
                  </a:lnTo>
                  <a:lnTo>
                    <a:pt x="257" y="241"/>
                  </a:lnTo>
                  <a:lnTo>
                    <a:pt x="272" y="242"/>
                  </a:lnTo>
                  <a:lnTo>
                    <a:pt x="288" y="248"/>
                  </a:lnTo>
                  <a:lnTo>
                    <a:pt x="306" y="255"/>
                  </a:lnTo>
                  <a:lnTo>
                    <a:pt x="325" y="263"/>
                  </a:lnTo>
                  <a:lnTo>
                    <a:pt x="325" y="26"/>
                  </a:lnTo>
                  <a:lnTo>
                    <a:pt x="307" y="18"/>
                  </a:lnTo>
                  <a:lnTo>
                    <a:pt x="288" y="9"/>
                  </a:lnTo>
                  <a:lnTo>
                    <a:pt x="265" y="4"/>
                  </a:lnTo>
                  <a:lnTo>
                    <a:pt x="253" y="1"/>
                  </a:lnTo>
                  <a:lnTo>
                    <a:pt x="240" y="0"/>
                  </a:lnTo>
                  <a:lnTo>
                    <a:pt x="226" y="0"/>
                  </a:lnTo>
                  <a:lnTo>
                    <a:pt x="212" y="1"/>
                  </a:lnTo>
                  <a:lnTo>
                    <a:pt x="199" y="4"/>
                  </a:lnTo>
                  <a:lnTo>
                    <a:pt x="187" y="8"/>
                  </a:lnTo>
                  <a:lnTo>
                    <a:pt x="175" y="16"/>
                  </a:lnTo>
                  <a:lnTo>
                    <a:pt x="162" y="26"/>
                  </a:lnTo>
                  <a:lnTo>
                    <a:pt x="0" y="26"/>
                  </a:lnTo>
                  <a:lnTo>
                    <a:pt x="0" y="264"/>
                  </a:lnTo>
                  <a:lnTo>
                    <a:pt x="166" y="2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Freeform 141"/>
            <p:cNvSpPr>
              <a:spLocks noEditPoints="1"/>
            </p:cNvSpPr>
            <p:nvPr/>
          </p:nvSpPr>
          <p:spPr bwMode="auto">
            <a:xfrm>
              <a:off x="1316714" y="2702315"/>
              <a:ext cx="628650" cy="519113"/>
            </a:xfrm>
            <a:custGeom>
              <a:avLst/>
              <a:gdLst>
                <a:gd name="T0" fmla="*/ 2147483647 w 396"/>
                <a:gd name="T1" fmla="*/ 0 h 327"/>
                <a:gd name="T2" fmla="*/ 2147483647 w 396"/>
                <a:gd name="T3" fmla="*/ 2147483647 h 327"/>
                <a:gd name="T4" fmla="*/ 2147483647 w 396"/>
                <a:gd name="T5" fmla="*/ 2147483647 h 327"/>
                <a:gd name="T6" fmla="*/ 2147483647 w 396"/>
                <a:gd name="T7" fmla="*/ 2147483647 h 327"/>
                <a:gd name="T8" fmla="*/ 2147483647 w 396"/>
                <a:gd name="T9" fmla="*/ 2147483647 h 327"/>
                <a:gd name="T10" fmla="*/ 2147483647 w 396"/>
                <a:gd name="T11" fmla="*/ 2147483647 h 327"/>
                <a:gd name="T12" fmla="*/ 2147483647 w 396"/>
                <a:gd name="T13" fmla="*/ 2147483647 h 327"/>
                <a:gd name="T14" fmla="*/ 2147483647 w 396"/>
                <a:gd name="T15" fmla="*/ 2147483647 h 327"/>
                <a:gd name="T16" fmla="*/ 2147483647 w 396"/>
                <a:gd name="T17" fmla="*/ 2147483647 h 327"/>
                <a:gd name="T18" fmla="*/ 2147483647 w 396"/>
                <a:gd name="T19" fmla="*/ 2147483647 h 327"/>
                <a:gd name="T20" fmla="*/ 2147483647 w 396"/>
                <a:gd name="T21" fmla="*/ 2147483647 h 327"/>
                <a:gd name="T22" fmla="*/ 2147483647 w 396"/>
                <a:gd name="T23" fmla="*/ 2147483647 h 327"/>
                <a:gd name="T24" fmla="*/ 2147483647 w 396"/>
                <a:gd name="T25" fmla="*/ 2147483647 h 327"/>
                <a:gd name="T26" fmla="*/ 2147483647 w 396"/>
                <a:gd name="T27" fmla="*/ 2147483647 h 327"/>
                <a:gd name="T28" fmla="*/ 2147483647 w 396"/>
                <a:gd name="T29" fmla="*/ 2147483647 h 327"/>
                <a:gd name="T30" fmla="*/ 2147483647 w 396"/>
                <a:gd name="T31" fmla="*/ 2147483647 h 327"/>
                <a:gd name="T32" fmla="*/ 2147483647 w 396"/>
                <a:gd name="T33" fmla="*/ 2147483647 h 327"/>
                <a:gd name="T34" fmla="*/ 2147483647 w 396"/>
                <a:gd name="T35" fmla="*/ 2147483647 h 327"/>
                <a:gd name="T36" fmla="*/ 2147483647 w 396"/>
                <a:gd name="T37" fmla="*/ 2147483647 h 327"/>
                <a:gd name="T38" fmla="*/ 2147483647 w 396"/>
                <a:gd name="T39" fmla="*/ 2147483647 h 327"/>
                <a:gd name="T40" fmla="*/ 2147483647 w 396"/>
                <a:gd name="T41" fmla="*/ 2147483647 h 327"/>
                <a:gd name="T42" fmla="*/ 2147483647 w 396"/>
                <a:gd name="T43" fmla="*/ 2147483647 h 327"/>
                <a:gd name="T44" fmla="*/ 2147483647 w 396"/>
                <a:gd name="T45" fmla="*/ 2147483647 h 327"/>
                <a:gd name="T46" fmla="*/ 2147483647 w 396"/>
                <a:gd name="T47" fmla="*/ 2147483647 h 327"/>
                <a:gd name="T48" fmla="*/ 2147483647 w 396"/>
                <a:gd name="T49" fmla="*/ 2147483647 h 327"/>
                <a:gd name="T50" fmla="*/ 2147483647 w 396"/>
                <a:gd name="T51" fmla="*/ 2147483647 h 327"/>
                <a:gd name="T52" fmla="*/ 2147483647 w 396"/>
                <a:gd name="T53" fmla="*/ 2147483647 h 327"/>
                <a:gd name="T54" fmla="*/ 2147483647 w 396"/>
                <a:gd name="T55" fmla="*/ 2147483647 h 327"/>
                <a:gd name="T56" fmla="*/ 2147483647 w 396"/>
                <a:gd name="T57" fmla="*/ 2147483647 h 327"/>
                <a:gd name="T58" fmla="*/ 2147483647 w 396"/>
                <a:gd name="T59" fmla="*/ 2147483647 h 327"/>
                <a:gd name="T60" fmla="*/ 2147483647 w 396"/>
                <a:gd name="T61" fmla="*/ 0 h 327"/>
                <a:gd name="T62" fmla="*/ 2147483647 w 396"/>
                <a:gd name="T63" fmla="*/ 0 h 327"/>
                <a:gd name="T64" fmla="*/ 2147483647 w 396"/>
                <a:gd name="T65" fmla="*/ 2147483647 h 327"/>
                <a:gd name="T66" fmla="*/ 2147483647 w 396"/>
                <a:gd name="T67" fmla="*/ 2147483647 h 327"/>
                <a:gd name="T68" fmla="*/ 2147483647 w 396"/>
                <a:gd name="T69" fmla="*/ 2147483647 h 327"/>
                <a:gd name="T70" fmla="*/ 2147483647 w 396"/>
                <a:gd name="T71" fmla="*/ 2147483647 h 327"/>
                <a:gd name="T72" fmla="*/ 2147483647 w 396"/>
                <a:gd name="T73" fmla="*/ 2147483647 h 327"/>
                <a:gd name="T74" fmla="*/ 2147483647 w 396"/>
                <a:gd name="T75" fmla="*/ 2147483647 h 327"/>
                <a:gd name="T76" fmla="*/ 2147483647 w 396"/>
                <a:gd name="T77" fmla="*/ 2147483647 h 327"/>
                <a:gd name="T78" fmla="*/ 2147483647 w 396"/>
                <a:gd name="T79" fmla="*/ 2147483647 h 327"/>
                <a:gd name="T80" fmla="*/ 2147483647 w 396"/>
                <a:gd name="T81" fmla="*/ 2147483647 h 327"/>
                <a:gd name="T82" fmla="*/ 2147483647 w 396"/>
                <a:gd name="T83" fmla="*/ 2147483647 h 327"/>
                <a:gd name="T84" fmla="*/ 2147483647 w 396"/>
                <a:gd name="T85" fmla="*/ 2147483647 h 327"/>
                <a:gd name="T86" fmla="*/ 2147483647 w 396"/>
                <a:gd name="T87" fmla="*/ 2147483647 h 327"/>
                <a:gd name="T88" fmla="*/ 2147483647 w 396"/>
                <a:gd name="T89" fmla="*/ 2147483647 h 327"/>
                <a:gd name="T90" fmla="*/ 2147483647 w 396"/>
                <a:gd name="T91" fmla="*/ 2147483647 h 327"/>
                <a:gd name="T92" fmla="*/ 2147483647 w 396"/>
                <a:gd name="T93" fmla="*/ 2147483647 h 327"/>
                <a:gd name="T94" fmla="*/ 2147483647 w 396"/>
                <a:gd name="T95" fmla="*/ 2147483647 h 327"/>
                <a:gd name="T96" fmla="*/ 0 w 396"/>
                <a:gd name="T97" fmla="*/ 2147483647 h 327"/>
                <a:gd name="T98" fmla="*/ 2147483647 w 396"/>
                <a:gd name="T99" fmla="*/ 2147483647 h 327"/>
                <a:gd name="T100" fmla="*/ 2147483647 w 396"/>
                <a:gd name="T101" fmla="*/ 2147483647 h 327"/>
                <a:gd name="T102" fmla="*/ 2147483647 w 396"/>
                <a:gd name="T103" fmla="*/ 0 h 327"/>
                <a:gd name="T104" fmla="*/ 2147483647 w 396"/>
                <a:gd name="T105" fmla="*/ 2147483647 h 327"/>
                <a:gd name="T106" fmla="*/ 2147483647 w 396"/>
                <a:gd name="T107" fmla="*/ 2147483647 h 327"/>
                <a:gd name="T108" fmla="*/ 2147483647 w 396"/>
                <a:gd name="T109" fmla="*/ 2147483647 h 327"/>
                <a:gd name="T110" fmla="*/ 2147483647 w 396"/>
                <a:gd name="T111" fmla="*/ 2147483647 h 327"/>
                <a:gd name="T112" fmla="*/ 2147483647 w 396"/>
                <a:gd name="T113" fmla="*/ 2147483647 h 327"/>
                <a:gd name="T114" fmla="*/ 2147483647 w 396"/>
                <a:gd name="T115" fmla="*/ 2147483647 h 327"/>
                <a:gd name="T116" fmla="*/ 2147483647 w 396"/>
                <a:gd name="T117" fmla="*/ 2147483647 h 32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96" h="327">
                  <a:moveTo>
                    <a:pt x="199" y="0"/>
                  </a:moveTo>
                  <a:lnTo>
                    <a:pt x="365" y="0"/>
                  </a:lnTo>
                  <a:lnTo>
                    <a:pt x="372" y="0"/>
                  </a:lnTo>
                  <a:lnTo>
                    <a:pt x="377" y="2"/>
                  </a:lnTo>
                  <a:lnTo>
                    <a:pt x="383" y="5"/>
                  </a:lnTo>
                  <a:lnTo>
                    <a:pt x="387" y="9"/>
                  </a:lnTo>
                  <a:lnTo>
                    <a:pt x="391" y="13"/>
                  </a:lnTo>
                  <a:lnTo>
                    <a:pt x="394" y="19"/>
                  </a:lnTo>
                  <a:lnTo>
                    <a:pt x="396" y="24"/>
                  </a:lnTo>
                  <a:lnTo>
                    <a:pt x="396" y="31"/>
                  </a:lnTo>
                  <a:lnTo>
                    <a:pt x="396" y="197"/>
                  </a:lnTo>
                  <a:lnTo>
                    <a:pt x="396" y="204"/>
                  </a:lnTo>
                  <a:lnTo>
                    <a:pt x="394" y="210"/>
                  </a:lnTo>
                  <a:lnTo>
                    <a:pt x="391" y="215"/>
                  </a:lnTo>
                  <a:lnTo>
                    <a:pt x="387" y="220"/>
                  </a:lnTo>
                  <a:lnTo>
                    <a:pt x="383" y="224"/>
                  </a:lnTo>
                  <a:lnTo>
                    <a:pt x="377" y="227"/>
                  </a:lnTo>
                  <a:lnTo>
                    <a:pt x="372" y="229"/>
                  </a:lnTo>
                  <a:lnTo>
                    <a:pt x="365" y="230"/>
                  </a:lnTo>
                  <a:lnTo>
                    <a:pt x="238" y="230"/>
                  </a:lnTo>
                  <a:lnTo>
                    <a:pt x="238" y="260"/>
                  </a:lnTo>
                  <a:lnTo>
                    <a:pt x="295" y="260"/>
                  </a:lnTo>
                  <a:lnTo>
                    <a:pt x="302" y="260"/>
                  </a:lnTo>
                  <a:lnTo>
                    <a:pt x="307" y="262"/>
                  </a:lnTo>
                  <a:lnTo>
                    <a:pt x="312" y="265"/>
                  </a:lnTo>
                  <a:lnTo>
                    <a:pt x="318" y="269"/>
                  </a:lnTo>
                  <a:lnTo>
                    <a:pt x="321" y="273"/>
                  </a:lnTo>
                  <a:lnTo>
                    <a:pt x="325" y="279"/>
                  </a:lnTo>
                  <a:lnTo>
                    <a:pt x="326" y="285"/>
                  </a:lnTo>
                  <a:lnTo>
                    <a:pt x="326" y="291"/>
                  </a:lnTo>
                  <a:lnTo>
                    <a:pt x="326" y="295"/>
                  </a:lnTo>
                  <a:lnTo>
                    <a:pt x="326" y="302"/>
                  </a:lnTo>
                  <a:lnTo>
                    <a:pt x="325" y="308"/>
                  </a:lnTo>
                  <a:lnTo>
                    <a:pt x="321" y="314"/>
                  </a:lnTo>
                  <a:lnTo>
                    <a:pt x="318" y="318"/>
                  </a:lnTo>
                  <a:lnTo>
                    <a:pt x="312" y="322"/>
                  </a:lnTo>
                  <a:lnTo>
                    <a:pt x="307" y="325"/>
                  </a:lnTo>
                  <a:lnTo>
                    <a:pt x="302" y="326"/>
                  </a:lnTo>
                  <a:lnTo>
                    <a:pt x="295" y="327"/>
                  </a:lnTo>
                  <a:lnTo>
                    <a:pt x="199" y="327"/>
                  </a:lnTo>
                  <a:lnTo>
                    <a:pt x="199" y="208"/>
                  </a:lnTo>
                  <a:lnTo>
                    <a:pt x="348" y="208"/>
                  </a:lnTo>
                  <a:lnTo>
                    <a:pt x="352" y="207"/>
                  </a:lnTo>
                  <a:lnTo>
                    <a:pt x="357" y="205"/>
                  </a:lnTo>
                  <a:lnTo>
                    <a:pt x="361" y="204"/>
                  </a:lnTo>
                  <a:lnTo>
                    <a:pt x="365" y="200"/>
                  </a:lnTo>
                  <a:lnTo>
                    <a:pt x="368" y="196"/>
                  </a:lnTo>
                  <a:lnTo>
                    <a:pt x="371" y="192"/>
                  </a:lnTo>
                  <a:lnTo>
                    <a:pt x="372" y="188"/>
                  </a:lnTo>
                  <a:lnTo>
                    <a:pt x="373" y="182"/>
                  </a:lnTo>
                  <a:lnTo>
                    <a:pt x="373" y="47"/>
                  </a:lnTo>
                  <a:lnTo>
                    <a:pt x="372" y="42"/>
                  </a:lnTo>
                  <a:lnTo>
                    <a:pt x="371" y="36"/>
                  </a:lnTo>
                  <a:lnTo>
                    <a:pt x="368" y="32"/>
                  </a:lnTo>
                  <a:lnTo>
                    <a:pt x="365" y="28"/>
                  </a:lnTo>
                  <a:lnTo>
                    <a:pt x="361" y="25"/>
                  </a:lnTo>
                  <a:lnTo>
                    <a:pt x="357" y="23"/>
                  </a:lnTo>
                  <a:lnTo>
                    <a:pt x="352" y="21"/>
                  </a:lnTo>
                  <a:lnTo>
                    <a:pt x="348" y="20"/>
                  </a:lnTo>
                  <a:lnTo>
                    <a:pt x="199" y="20"/>
                  </a:lnTo>
                  <a:lnTo>
                    <a:pt x="199" y="0"/>
                  </a:lnTo>
                  <a:close/>
                  <a:moveTo>
                    <a:pt x="127" y="260"/>
                  </a:moveTo>
                  <a:lnTo>
                    <a:pt x="159" y="260"/>
                  </a:lnTo>
                  <a:lnTo>
                    <a:pt x="159" y="230"/>
                  </a:lnTo>
                  <a:lnTo>
                    <a:pt x="127" y="230"/>
                  </a:lnTo>
                  <a:lnTo>
                    <a:pt x="127" y="208"/>
                  </a:lnTo>
                  <a:lnTo>
                    <a:pt x="199" y="208"/>
                  </a:lnTo>
                  <a:lnTo>
                    <a:pt x="199" y="327"/>
                  </a:lnTo>
                  <a:lnTo>
                    <a:pt x="127" y="327"/>
                  </a:lnTo>
                  <a:lnTo>
                    <a:pt x="127" y="288"/>
                  </a:lnTo>
                  <a:lnTo>
                    <a:pt x="154" y="288"/>
                  </a:lnTo>
                  <a:lnTo>
                    <a:pt x="155" y="288"/>
                  </a:lnTo>
                  <a:lnTo>
                    <a:pt x="158" y="287"/>
                  </a:lnTo>
                  <a:lnTo>
                    <a:pt x="159" y="284"/>
                  </a:lnTo>
                  <a:lnTo>
                    <a:pt x="159" y="283"/>
                  </a:lnTo>
                  <a:lnTo>
                    <a:pt x="159" y="280"/>
                  </a:lnTo>
                  <a:lnTo>
                    <a:pt x="158" y="279"/>
                  </a:lnTo>
                  <a:lnTo>
                    <a:pt x="155" y="277"/>
                  </a:lnTo>
                  <a:lnTo>
                    <a:pt x="154" y="276"/>
                  </a:lnTo>
                  <a:lnTo>
                    <a:pt x="127" y="276"/>
                  </a:lnTo>
                  <a:lnTo>
                    <a:pt x="127" y="260"/>
                  </a:lnTo>
                  <a:close/>
                  <a:moveTo>
                    <a:pt x="127" y="0"/>
                  </a:moveTo>
                  <a:lnTo>
                    <a:pt x="199" y="0"/>
                  </a:lnTo>
                  <a:lnTo>
                    <a:pt x="199" y="20"/>
                  </a:lnTo>
                  <a:lnTo>
                    <a:pt x="127" y="20"/>
                  </a:lnTo>
                  <a:lnTo>
                    <a:pt x="127" y="0"/>
                  </a:lnTo>
                  <a:close/>
                  <a:moveTo>
                    <a:pt x="101" y="260"/>
                  </a:moveTo>
                  <a:lnTo>
                    <a:pt x="127" y="260"/>
                  </a:lnTo>
                  <a:lnTo>
                    <a:pt x="127" y="276"/>
                  </a:lnTo>
                  <a:lnTo>
                    <a:pt x="100" y="276"/>
                  </a:lnTo>
                  <a:lnTo>
                    <a:pt x="97" y="277"/>
                  </a:lnTo>
                  <a:lnTo>
                    <a:pt x="96" y="279"/>
                  </a:lnTo>
                  <a:lnTo>
                    <a:pt x="94" y="280"/>
                  </a:lnTo>
                  <a:lnTo>
                    <a:pt x="94" y="283"/>
                  </a:lnTo>
                  <a:lnTo>
                    <a:pt x="94" y="284"/>
                  </a:lnTo>
                  <a:lnTo>
                    <a:pt x="96" y="287"/>
                  </a:lnTo>
                  <a:lnTo>
                    <a:pt x="97" y="288"/>
                  </a:lnTo>
                  <a:lnTo>
                    <a:pt x="100" y="288"/>
                  </a:lnTo>
                  <a:lnTo>
                    <a:pt x="127" y="288"/>
                  </a:lnTo>
                  <a:lnTo>
                    <a:pt x="127" y="327"/>
                  </a:lnTo>
                  <a:lnTo>
                    <a:pt x="101" y="327"/>
                  </a:lnTo>
                  <a:lnTo>
                    <a:pt x="94" y="326"/>
                  </a:lnTo>
                  <a:lnTo>
                    <a:pt x="88" y="325"/>
                  </a:lnTo>
                  <a:lnTo>
                    <a:pt x="82" y="322"/>
                  </a:lnTo>
                  <a:lnTo>
                    <a:pt x="78" y="318"/>
                  </a:lnTo>
                  <a:lnTo>
                    <a:pt x="74" y="314"/>
                  </a:lnTo>
                  <a:lnTo>
                    <a:pt x="71" y="308"/>
                  </a:lnTo>
                  <a:lnTo>
                    <a:pt x="70" y="302"/>
                  </a:lnTo>
                  <a:lnTo>
                    <a:pt x="69" y="295"/>
                  </a:lnTo>
                  <a:lnTo>
                    <a:pt x="69" y="291"/>
                  </a:lnTo>
                  <a:lnTo>
                    <a:pt x="70" y="285"/>
                  </a:lnTo>
                  <a:lnTo>
                    <a:pt x="71" y="279"/>
                  </a:lnTo>
                  <a:lnTo>
                    <a:pt x="74" y="273"/>
                  </a:lnTo>
                  <a:lnTo>
                    <a:pt x="78" y="269"/>
                  </a:lnTo>
                  <a:lnTo>
                    <a:pt x="82" y="265"/>
                  </a:lnTo>
                  <a:lnTo>
                    <a:pt x="88" y="262"/>
                  </a:lnTo>
                  <a:lnTo>
                    <a:pt x="94" y="260"/>
                  </a:lnTo>
                  <a:lnTo>
                    <a:pt x="101" y="260"/>
                  </a:lnTo>
                  <a:close/>
                  <a:moveTo>
                    <a:pt x="127" y="230"/>
                  </a:moveTo>
                  <a:lnTo>
                    <a:pt x="32" y="230"/>
                  </a:lnTo>
                  <a:lnTo>
                    <a:pt x="25" y="229"/>
                  </a:lnTo>
                  <a:lnTo>
                    <a:pt x="20" y="227"/>
                  </a:lnTo>
                  <a:lnTo>
                    <a:pt x="14" y="224"/>
                  </a:lnTo>
                  <a:lnTo>
                    <a:pt x="9" y="220"/>
                  </a:lnTo>
                  <a:lnTo>
                    <a:pt x="5" y="215"/>
                  </a:lnTo>
                  <a:lnTo>
                    <a:pt x="2" y="210"/>
                  </a:lnTo>
                  <a:lnTo>
                    <a:pt x="1" y="204"/>
                  </a:lnTo>
                  <a:lnTo>
                    <a:pt x="0" y="197"/>
                  </a:lnTo>
                  <a:lnTo>
                    <a:pt x="0" y="31"/>
                  </a:lnTo>
                  <a:lnTo>
                    <a:pt x="1" y="24"/>
                  </a:lnTo>
                  <a:lnTo>
                    <a:pt x="2" y="19"/>
                  </a:lnTo>
                  <a:lnTo>
                    <a:pt x="5" y="13"/>
                  </a:lnTo>
                  <a:lnTo>
                    <a:pt x="9" y="9"/>
                  </a:lnTo>
                  <a:lnTo>
                    <a:pt x="14" y="5"/>
                  </a:lnTo>
                  <a:lnTo>
                    <a:pt x="20" y="2"/>
                  </a:lnTo>
                  <a:lnTo>
                    <a:pt x="25" y="0"/>
                  </a:lnTo>
                  <a:lnTo>
                    <a:pt x="32" y="0"/>
                  </a:lnTo>
                  <a:lnTo>
                    <a:pt x="127" y="0"/>
                  </a:lnTo>
                  <a:lnTo>
                    <a:pt x="127" y="20"/>
                  </a:lnTo>
                  <a:lnTo>
                    <a:pt x="50" y="20"/>
                  </a:lnTo>
                  <a:lnTo>
                    <a:pt x="44" y="21"/>
                  </a:lnTo>
                  <a:lnTo>
                    <a:pt x="40" y="23"/>
                  </a:lnTo>
                  <a:lnTo>
                    <a:pt x="35" y="25"/>
                  </a:lnTo>
                  <a:lnTo>
                    <a:pt x="31" y="28"/>
                  </a:lnTo>
                  <a:lnTo>
                    <a:pt x="28" y="32"/>
                  </a:lnTo>
                  <a:lnTo>
                    <a:pt x="25" y="36"/>
                  </a:lnTo>
                  <a:lnTo>
                    <a:pt x="24" y="42"/>
                  </a:lnTo>
                  <a:lnTo>
                    <a:pt x="24" y="47"/>
                  </a:lnTo>
                  <a:lnTo>
                    <a:pt x="24" y="182"/>
                  </a:lnTo>
                  <a:lnTo>
                    <a:pt x="24" y="188"/>
                  </a:lnTo>
                  <a:lnTo>
                    <a:pt x="25" y="192"/>
                  </a:lnTo>
                  <a:lnTo>
                    <a:pt x="28" y="196"/>
                  </a:lnTo>
                  <a:lnTo>
                    <a:pt x="31" y="200"/>
                  </a:lnTo>
                  <a:lnTo>
                    <a:pt x="35" y="204"/>
                  </a:lnTo>
                  <a:lnTo>
                    <a:pt x="40" y="205"/>
                  </a:lnTo>
                  <a:lnTo>
                    <a:pt x="44" y="207"/>
                  </a:lnTo>
                  <a:lnTo>
                    <a:pt x="50" y="208"/>
                  </a:lnTo>
                  <a:lnTo>
                    <a:pt x="127" y="208"/>
                  </a:lnTo>
                  <a:lnTo>
                    <a:pt x="127" y="2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Freeform 142"/>
            <p:cNvSpPr>
              <a:spLocks noEditPoints="1"/>
            </p:cNvSpPr>
            <p:nvPr/>
          </p:nvSpPr>
          <p:spPr bwMode="auto">
            <a:xfrm>
              <a:off x="24489" y="1660915"/>
              <a:ext cx="808038" cy="941388"/>
            </a:xfrm>
            <a:custGeom>
              <a:avLst/>
              <a:gdLst>
                <a:gd name="T0" fmla="*/ 2147483647 w 509"/>
                <a:gd name="T1" fmla="*/ 2147483647 h 593"/>
                <a:gd name="T2" fmla="*/ 2147483647 w 509"/>
                <a:gd name="T3" fmla="*/ 2147483647 h 593"/>
                <a:gd name="T4" fmla="*/ 2147483647 w 509"/>
                <a:gd name="T5" fmla="*/ 2147483647 h 593"/>
                <a:gd name="T6" fmla="*/ 2147483647 w 509"/>
                <a:gd name="T7" fmla="*/ 2147483647 h 593"/>
                <a:gd name="T8" fmla="*/ 2147483647 w 509"/>
                <a:gd name="T9" fmla="*/ 2147483647 h 593"/>
                <a:gd name="T10" fmla="*/ 2147483647 w 509"/>
                <a:gd name="T11" fmla="*/ 2147483647 h 593"/>
                <a:gd name="T12" fmla="*/ 2147483647 w 509"/>
                <a:gd name="T13" fmla="*/ 2147483647 h 593"/>
                <a:gd name="T14" fmla="*/ 2147483647 w 509"/>
                <a:gd name="T15" fmla="*/ 2147483647 h 593"/>
                <a:gd name="T16" fmla="*/ 2147483647 w 509"/>
                <a:gd name="T17" fmla="*/ 2147483647 h 593"/>
                <a:gd name="T18" fmla="*/ 2147483647 w 509"/>
                <a:gd name="T19" fmla="*/ 2147483647 h 593"/>
                <a:gd name="T20" fmla="*/ 2147483647 w 509"/>
                <a:gd name="T21" fmla="*/ 2147483647 h 593"/>
                <a:gd name="T22" fmla="*/ 2147483647 w 509"/>
                <a:gd name="T23" fmla="*/ 2147483647 h 593"/>
                <a:gd name="T24" fmla="*/ 2147483647 w 509"/>
                <a:gd name="T25" fmla="*/ 2147483647 h 593"/>
                <a:gd name="T26" fmla="*/ 2147483647 w 509"/>
                <a:gd name="T27" fmla="*/ 2147483647 h 593"/>
                <a:gd name="T28" fmla="*/ 2147483647 w 509"/>
                <a:gd name="T29" fmla="*/ 2147483647 h 593"/>
                <a:gd name="T30" fmla="*/ 2147483647 w 509"/>
                <a:gd name="T31" fmla="*/ 2147483647 h 593"/>
                <a:gd name="T32" fmla="*/ 2147483647 w 509"/>
                <a:gd name="T33" fmla="*/ 2147483647 h 593"/>
                <a:gd name="T34" fmla="*/ 2147483647 w 509"/>
                <a:gd name="T35" fmla="*/ 2147483647 h 593"/>
                <a:gd name="T36" fmla="*/ 2147483647 w 509"/>
                <a:gd name="T37" fmla="*/ 2147483647 h 593"/>
                <a:gd name="T38" fmla="*/ 2147483647 w 509"/>
                <a:gd name="T39" fmla="*/ 2147483647 h 593"/>
                <a:gd name="T40" fmla="*/ 2147483647 w 509"/>
                <a:gd name="T41" fmla="*/ 2147483647 h 593"/>
                <a:gd name="T42" fmla="*/ 2147483647 w 509"/>
                <a:gd name="T43" fmla="*/ 2147483647 h 593"/>
                <a:gd name="T44" fmla="*/ 2147483647 w 509"/>
                <a:gd name="T45" fmla="*/ 2147483647 h 593"/>
                <a:gd name="T46" fmla="*/ 2147483647 w 509"/>
                <a:gd name="T47" fmla="*/ 2147483647 h 593"/>
                <a:gd name="T48" fmla="*/ 2147483647 w 509"/>
                <a:gd name="T49" fmla="*/ 2147483647 h 593"/>
                <a:gd name="T50" fmla="*/ 2147483647 w 509"/>
                <a:gd name="T51" fmla="*/ 2147483647 h 593"/>
                <a:gd name="T52" fmla="*/ 2147483647 w 509"/>
                <a:gd name="T53" fmla="*/ 2147483647 h 593"/>
                <a:gd name="T54" fmla="*/ 2147483647 w 509"/>
                <a:gd name="T55" fmla="*/ 2147483647 h 593"/>
                <a:gd name="T56" fmla="*/ 2147483647 w 509"/>
                <a:gd name="T57" fmla="*/ 2147483647 h 593"/>
                <a:gd name="T58" fmla="*/ 2147483647 w 509"/>
                <a:gd name="T59" fmla="*/ 2147483647 h 593"/>
                <a:gd name="T60" fmla="*/ 2147483647 w 509"/>
                <a:gd name="T61" fmla="*/ 2147483647 h 593"/>
                <a:gd name="T62" fmla="*/ 2147483647 w 509"/>
                <a:gd name="T63" fmla="*/ 2147483647 h 593"/>
                <a:gd name="T64" fmla="*/ 2147483647 w 509"/>
                <a:gd name="T65" fmla="*/ 2147483647 h 593"/>
                <a:gd name="T66" fmla="*/ 2147483647 w 509"/>
                <a:gd name="T67" fmla="*/ 2147483647 h 593"/>
                <a:gd name="T68" fmla="*/ 2147483647 w 509"/>
                <a:gd name="T69" fmla="*/ 2147483647 h 593"/>
                <a:gd name="T70" fmla="*/ 2147483647 w 509"/>
                <a:gd name="T71" fmla="*/ 2147483647 h 593"/>
                <a:gd name="T72" fmla="*/ 2147483647 w 509"/>
                <a:gd name="T73" fmla="*/ 2147483647 h 593"/>
                <a:gd name="T74" fmla="*/ 2147483647 w 509"/>
                <a:gd name="T75" fmla="*/ 2147483647 h 593"/>
                <a:gd name="T76" fmla="*/ 2147483647 w 509"/>
                <a:gd name="T77" fmla="*/ 2147483647 h 593"/>
                <a:gd name="T78" fmla="*/ 2147483647 w 509"/>
                <a:gd name="T79" fmla="*/ 2147483647 h 593"/>
                <a:gd name="T80" fmla="*/ 2147483647 w 509"/>
                <a:gd name="T81" fmla="*/ 2147483647 h 593"/>
                <a:gd name="T82" fmla="*/ 2147483647 w 509"/>
                <a:gd name="T83" fmla="*/ 2147483647 h 593"/>
                <a:gd name="T84" fmla="*/ 2147483647 w 509"/>
                <a:gd name="T85" fmla="*/ 2147483647 h 593"/>
                <a:gd name="T86" fmla="*/ 2147483647 w 509"/>
                <a:gd name="T87" fmla="*/ 2147483647 h 593"/>
                <a:gd name="T88" fmla="*/ 0 w 509"/>
                <a:gd name="T89" fmla="*/ 2147483647 h 593"/>
                <a:gd name="T90" fmla="*/ 2147483647 w 509"/>
                <a:gd name="T91" fmla="*/ 2147483647 h 593"/>
                <a:gd name="T92" fmla="*/ 2147483647 w 509"/>
                <a:gd name="T93" fmla="*/ 2147483647 h 593"/>
                <a:gd name="T94" fmla="*/ 2147483647 w 509"/>
                <a:gd name="T95" fmla="*/ 2147483647 h 593"/>
                <a:gd name="T96" fmla="*/ 2147483647 w 509"/>
                <a:gd name="T97" fmla="*/ 2147483647 h 593"/>
                <a:gd name="T98" fmla="*/ 2147483647 w 509"/>
                <a:gd name="T99" fmla="*/ 2147483647 h 593"/>
                <a:gd name="T100" fmla="*/ 2147483647 w 509"/>
                <a:gd name="T101" fmla="*/ 2147483647 h 593"/>
                <a:gd name="T102" fmla="*/ 2147483647 w 509"/>
                <a:gd name="T103" fmla="*/ 2147483647 h 593"/>
                <a:gd name="T104" fmla="*/ 2147483647 w 509"/>
                <a:gd name="T105" fmla="*/ 2147483647 h 59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09" h="593">
                  <a:moveTo>
                    <a:pt x="141" y="86"/>
                  </a:moveTo>
                  <a:lnTo>
                    <a:pt x="92" y="126"/>
                  </a:lnTo>
                  <a:lnTo>
                    <a:pt x="99" y="134"/>
                  </a:lnTo>
                  <a:lnTo>
                    <a:pt x="147" y="94"/>
                  </a:lnTo>
                  <a:lnTo>
                    <a:pt x="162" y="111"/>
                  </a:lnTo>
                  <a:lnTo>
                    <a:pt x="137" y="133"/>
                  </a:lnTo>
                  <a:lnTo>
                    <a:pt x="142" y="140"/>
                  </a:lnTo>
                  <a:lnTo>
                    <a:pt x="168" y="120"/>
                  </a:lnTo>
                  <a:lnTo>
                    <a:pt x="183" y="137"/>
                  </a:lnTo>
                  <a:lnTo>
                    <a:pt x="157" y="157"/>
                  </a:lnTo>
                  <a:lnTo>
                    <a:pt x="164" y="166"/>
                  </a:lnTo>
                  <a:lnTo>
                    <a:pt x="189" y="144"/>
                  </a:lnTo>
                  <a:lnTo>
                    <a:pt x="203" y="161"/>
                  </a:lnTo>
                  <a:lnTo>
                    <a:pt x="177" y="183"/>
                  </a:lnTo>
                  <a:lnTo>
                    <a:pt x="184" y="191"/>
                  </a:lnTo>
                  <a:lnTo>
                    <a:pt x="210" y="170"/>
                  </a:lnTo>
                  <a:lnTo>
                    <a:pt x="225" y="187"/>
                  </a:lnTo>
                  <a:lnTo>
                    <a:pt x="174" y="228"/>
                  </a:lnTo>
                  <a:lnTo>
                    <a:pt x="181" y="236"/>
                  </a:lnTo>
                  <a:lnTo>
                    <a:pt x="230" y="195"/>
                  </a:lnTo>
                  <a:lnTo>
                    <a:pt x="245" y="213"/>
                  </a:lnTo>
                  <a:lnTo>
                    <a:pt x="219" y="235"/>
                  </a:lnTo>
                  <a:lnTo>
                    <a:pt x="226" y="241"/>
                  </a:lnTo>
                  <a:lnTo>
                    <a:pt x="252" y="221"/>
                  </a:lnTo>
                  <a:lnTo>
                    <a:pt x="267" y="239"/>
                  </a:lnTo>
                  <a:lnTo>
                    <a:pt x="239" y="259"/>
                  </a:lnTo>
                  <a:lnTo>
                    <a:pt x="246" y="267"/>
                  </a:lnTo>
                  <a:lnTo>
                    <a:pt x="272" y="245"/>
                  </a:lnTo>
                  <a:lnTo>
                    <a:pt x="287" y="263"/>
                  </a:lnTo>
                  <a:lnTo>
                    <a:pt x="261" y="285"/>
                  </a:lnTo>
                  <a:lnTo>
                    <a:pt x="267" y="293"/>
                  </a:lnTo>
                  <a:lnTo>
                    <a:pt x="294" y="271"/>
                  </a:lnTo>
                  <a:lnTo>
                    <a:pt x="307" y="289"/>
                  </a:lnTo>
                  <a:lnTo>
                    <a:pt x="258" y="329"/>
                  </a:lnTo>
                  <a:lnTo>
                    <a:pt x="264" y="338"/>
                  </a:lnTo>
                  <a:lnTo>
                    <a:pt x="314" y="297"/>
                  </a:lnTo>
                  <a:lnTo>
                    <a:pt x="329" y="314"/>
                  </a:lnTo>
                  <a:lnTo>
                    <a:pt x="302" y="336"/>
                  </a:lnTo>
                  <a:lnTo>
                    <a:pt x="308" y="343"/>
                  </a:lnTo>
                  <a:lnTo>
                    <a:pt x="334" y="323"/>
                  </a:lnTo>
                  <a:lnTo>
                    <a:pt x="349" y="340"/>
                  </a:lnTo>
                  <a:lnTo>
                    <a:pt x="323" y="362"/>
                  </a:lnTo>
                  <a:lnTo>
                    <a:pt x="329" y="369"/>
                  </a:lnTo>
                  <a:lnTo>
                    <a:pt x="356" y="347"/>
                  </a:lnTo>
                  <a:lnTo>
                    <a:pt x="369" y="366"/>
                  </a:lnTo>
                  <a:lnTo>
                    <a:pt x="344" y="386"/>
                  </a:lnTo>
                  <a:lnTo>
                    <a:pt x="350" y="394"/>
                  </a:lnTo>
                  <a:lnTo>
                    <a:pt x="376" y="373"/>
                  </a:lnTo>
                  <a:lnTo>
                    <a:pt x="391" y="390"/>
                  </a:lnTo>
                  <a:lnTo>
                    <a:pt x="341" y="431"/>
                  </a:lnTo>
                  <a:lnTo>
                    <a:pt x="348" y="439"/>
                  </a:lnTo>
                  <a:lnTo>
                    <a:pt x="397" y="398"/>
                  </a:lnTo>
                  <a:lnTo>
                    <a:pt x="411" y="416"/>
                  </a:lnTo>
                  <a:lnTo>
                    <a:pt x="386" y="438"/>
                  </a:lnTo>
                  <a:lnTo>
                    <a:pt x="391" y="446"/>
                  </a:lnTo>
                  <a:lnTo>
                    <a:pt x="418" y="424"/>
                  </a:lnTo>
                  <a:lnTo>
                    <a:pt x="432" y="442"/>
                  </a:lnTo>
                  <a:lnTo>
                    <a:pt x="406" y="463"/>
                  </a:lnTo>
                  <a:lnTo>
                    <a:pt x="413" y="470"/>
                  </a:lnTo>
                  <a:lnTo>
                    <a:pt x="438" y="450"/>
                  </a:lnTo>
                  <a:lnTo>
                    <a:pt x="453" y="467"/>
                  </a:lnTo>
                  <a:lnTo>
                    <a:pt x="426" y="488"/>
                  </a:lnTo>
                  <a:lnTo>
                    <a:pt x="433" y="496"/>
                  </a:lnTo>
                  <a:lnTo>
                    <a:pt x="459" y="474"/>
                  </a:lnTo>
                  <a:lnTo>
                    <a:pt x="474" y="492"/>
                  </a:lnTo>
                  <a:lnTo>
                    <a:pt x="424" y="532"/>
                  </a:lnTo>
                  <a:lnTo>
                    <a:pt x="430" y="541"/>
                  </a:lnTo>
                  <a:lnTo>
                    <a:pt x="480" y="500"/>
                  </a:lnTo>
                  <a:lnTo>
                    <a:pt x="509" y="535"/>
                  </a:lnTo>
                  <a:lnTo>
                    <a:pt x="437" y="593"/>
                  </a:lnTo>
                  <a:lnTo>
                    <a:pt x="70" y="145"/>
                  </a:lnTo>
                  <a:lnTo>
                    <a:pt x="70" y="82"/>
                  </a:lnTo>
                  <a:lnTo>
                    <a:pt x="77" y="80"/>
                  </a:lnTo>
                  <a:lnTo>
                    <a:pt x="82" y="78"/>
                  </a:lnTo>
                  <a:lnTo>
                    <a:pt x="86" y="72"/>
                  </a:lnTo>
                  <a:lnTo>
                    <a:pt x="88" y="65"/>
                  </a:lnTo>
                  <a:lnTo>
                    <a:pt x="88" y="59"/>
                  </a:lnTo>
                  <a:lnTo>
                    <a:pt x="84" y="52"/>
                  </a:lnTo>
                  <a:lnTo>
                    <a:pt x="81" y="49"/>
                  </a:lnTo>
                  <a:lnTo>
                    <a:pt x="78" y="46"/>
                  </a:lnTo>
                  <a:lnTo>
                    <a:pt x="74" y="45"/>
                  </a:lnTo>
                  <a:lnTo>
                    <a:pt x="70" y="45"/>
                  </a:lnTo>
                  <a:lnTo>
                    <a:pt x="70" y="2"/>
                  </a:lnTo>
                  <a:lnTo>
                    <a:pt x="72" y="0"/>
                  </a:lnTo>
                  <a:lnTo>
                    <a:pt x="141" y="86"/>
                  </a:lnTo>
                  <a:close/>
                  <a:moveTo>
                    <a:pt x="70" y="145"/>
                  </a:moveTo>
                  <a:lnTo>
                    <a:pt x="0" y="59"/>
                  </a:lnTo>
                  <a:lnTo>
                    <a:pt x="70" y="2"/>
                  </a:lnTo>
                  <a:lnTo>
                    <a:pt x="70" y="45"/>
                  </a:lnTo>
                  <a:lnTo>
                    <a:pt x="65" y="46"/>
                  </a:lnTo>
                  <a:lnTo>
                    <a:pt x="59" y="49"/>
                  </a:lnTo>
                  <a:lnTo>
                    <a:pt x="54" y="55"/>
                  </a:lnTo>
                  <a:lnTo>
                    <a:pt x="53" y="61"/>
                  </a:lnTo>
                  <a:lnTo>
                    <a:pt x="53" y="68"/>
                  </a:lnTo>
                  <a:lnTo>
                    <a:pt x="57" y="75"/>
                  </a:lnTo>
                  <a:lnTo>
                    <a:pt x="59" y="78"/>
                  </a:lnTo>
                  <a:lnTo>
                    <a:pt x="63" y="79"/>
                  </a:lnTo>
                  <a:lnTo>
                    <a:pt x="66" y="80"/>
                  </a:lnTo>
                  <a:lnTo>
                    <a:pt x="70" y="82"/>
                  </a:lnTo>
                  <a:lnTo>
                    <a:pt x="70" y="14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Freeform 143"/>
            <p:cNvSpPr>
              <a:spLocks noEditPoints="1"/>
            </p:cNvSpPr>
            <p:nvPr/>
          </p:nvSpPr>
          <p:spPr bwMode="auto">
            <a:xfrm>
              <a:off x="-119974" y="1938727"/>
              <a:ext cx="339725" cy="684213"/>
            </a:xfrm>
            <a:custGeom>
              <a:avLst/>
              <a:gdLst>
                <a:gd name="T0" fmla="*/ 2147483647 w 214"/>
                <a:gd name="T1" fmla="*/ 2147483647 h 431"/>
                <a:gd name="T2" fmla="*/ 2147483647 w 214"/>
                <a:gd name="T3" fmla="*/ 2147483647 h 431"/>
                <a:gd name="T4" fmla="*/ 2147483647 w 214"/>
                <a:gd name="T5" fmla="*/ 2147483647 h 431"/>
                <a:gd name="T6" fmla="*/ 2147483647 w 214"/>
                <a:gd name="T7" fmla="*/ 2147483647 h 431"/>
                <a:gd name="T8" fmla="*/ 2147483647 w 214"/>
                <a:gd name="T9" fmla="*/ 2147483647 h 431"/>
                <a:gd name="T10" fmla="*/ 2147483647 w 214"/>
                <a:gd name="T11" fmla="*/ 2147483647 h 431"/>
                <a:gd name="T12" fmla="*/ 2147483647 w 214"/>
                <a:gd name="T13" fmla="*/ 2147483647 h 431"/>
                <a:gd name="T14" fmla="*/ 2147483647 w 214"/>
                <a:gd name="T15" fmla="*/ 2147483647 h 431"/>
                <a:gd name="T16" fmla="*/ 2147483647 w 214"/>
                <a:gd name="T17" fmla="*/ 2147483647 h 431"/>
                <a:gd name="T18" fmla="*/ 2147483647 w 214"/>
                <a:gd name="T19" fmla="*/ 2147483647 h 431"/>
                <a:gd name="T20" fmla="*/ 2147483647 w 214"/>
                <a:gd name="T21" fmla="*/ 2147483647 h 431"/>
                <a:gd name="T22" fmla="*/ 2147483647 w 214"/>
                <a:gd name="T23" fmla="*/ 2147483647 h 431"/>
                <a:gd name="T24" fmla="*/ 2147483647 w 214"/>
                <a:gd name="T25" fmla="*/ 2147483647 h 431"/>
                <a:gd name="T26" fmla="*/ 2147483647 w 214"/>
                <a:gd name="T27" fmla="*/ 2147483647 h 431"/>
                <a:gd name="T28" fmla="*/ 2147483647 w 214"/>
                <a:gd name="T29" fmla="*/ 2147483647 h 431"/>
                <a:gd name="T30" fmla="*/ 2147483647 w 214"/>
                <a:gd name="T31" fmla="*/ 2147483647 h 431"/>
                <a:gd name="T32" fmla="*/ 2147483647 w 214"/>
                <a:gd name="T33" fmla="*/ 2147483647 h 431"/>
                <a:gd name="T34" fmla="*/ 2147483647 w 214"/>
                <a:gd name="T35" fmla="*/ 2147483647 h 431"/>
                <a:gd name="T36" fmla="*/ 2147483647 w 214"/>
                <a:gd name="T37" fmla="*/ 2147483647 h 431"/>
                <a:gd name="T38" fmla="*/ 2147483647 w 214"/>
                <a:gd name="T39" fmla="*/ 2147483647 h 431"/>
                <a:gd name="T40" fmla="*/ 2147483647 w 214"/>
                <a:gd name="T41" fmla="*/ 2147483647 h 431"/>
                <a:gd name="T42" fmla="*/ 2147483647 w 214"/>
                <a:gd name="T43" fmla="*/ 2147483647 h 431"/>
                <a:gd name="T44" fmla="*/ 2147483647 w 214"/>
                <a:gd name="T45" fmla="*/ 2147483647 h 431"/>
                <a:gd name="T46" fmla="*/ 2147483647 w 214"/>
                <a:gd name="T47" fmla="*/ 2147483647 h 431"/>
                <a:gd name="T48" fmla="*/ 2147483647 w 214"/>
                <a:gd name="T49" fmla="*/ 2147483647 h 431"/>
                <a:gd name="T50" fmla="*/ 2147483647 w 214"/>
                <a:gd name="T51" fmla="*/ 2147483647 h 431"/>
                <a:gd name="T52" fmla="*/ 2147483647 w 214"/>
                <a:gd name="T53" fmla="*/ 2147483647 h 431"/>
                <a:gd name="T54" fmla="*/ 2147483647 w 214"/>
                <a:gd name="T55" fmla="*/ 2147483647 h 431"/>
                <a:gd name="T56" fmla="*/ 2147483647 w 214"/>
                <a:gd name="T57" fmla="*/ 2147483647 h 431"/>
                <a:gd name="T58" fmla="*/ 2147483647 w 214"/>
                <a:gd name="T59" fmla="*/ 2147483647 h 431"/>
                <a:gd name="T60" fmla="*/ 2147483647 w 214"/>
                <a:gd name="T61" fmla="*/ 0 h 431"/>
                <a:gd name="T62" fmla="*/ 2147483647 w 214"/>
                <a:gd name="T63" fmla="*/ 2147483647 h 431"/>
                <a:gd name="T64" fmla="*/ 2147483647 w 214"/>
                <a:gd name="T65" fmla="*/ 2147483647 h 431"/>
                <a:gd name="T66" fmla="*/ 2147483647 w 214"/>
                <a:gd name="T67" fmla="*/ 2147483647 h 431"/>
                <a:gd name="T68" fmla="*/ 2147483647 w 214"/>
                <a:gd name="T69" fmla="*/ 2147483647 h 431"/>
                <a:gd name="T70" fmla="*/ 2147483647 w 214"/>
                <a:gd name="T71" fmla="*/ 2147483647 h 431"/>
                <a:gd name="T72" fmla="*/ 2147483647 w 214"/>
                <a:gd name="T73" fmla="*/ 2147483647 h 431"/>
                <a:gd name="T74" fmla="*/ 2147483647 w 214"/>
                <a:gd name="T75" fmla="*/ 2147483647 h 431"/>
                <a:gd name="T76" fmla="*/ 2147483647 w 214"/>
                <a:gd name="T77" fmla="*/ 2147483647 h 431"/>
                <a:gd name="T78" fmla="*/ 2147483647 w 214"/>
                <a:gd name="T79" fmla="*/ 2147483647 h 431"/>
                <a:gd name="T80" fmla="*/ 2147483647 w 214"/>
                <a:gd name="T81" fmla="*/ 2147483647 h 431"/>
                <a:gd name="T82" fmla="*/ 2147483647 w 214"/>
                <a:gd name="T83" fmla="*/ 2147483647 h 431"/>
                <a:gd name="T84" fmla="*/ 2147483647 w 214"/>
                <a:gd name="T85" fmla="*/ 2147483647 h 431"/>
                <a:gd name="T86" fmla="*/ 2147483647 w 214"/>
                <a:gd name="T87" fmla="*/ 2147483647 h 431"/>
                <a:gd name="T88" fmla="*/ 2147483647 w 214"/>
                <a:gd name="T89" fmla="*/ 2147483647 h 43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4" h="431">
                  <a:moveTo>
                    <a:pt x="168" y="228"/>
                  </a:moveTo>
                  <a:lnTo>
                    <a:pt x="214" y="349"/>
                  </a:lnTo>
                  <a:lnTo>
                    <a:pt x="194" y="431"/>
                  </a:lnTo>
                  <a:lnTo>
                    <a:pt x="168" y="413"/>
                  </a:lnTo>
                  <a:lnTo>
                    <a:pt x="168" y="405"/>
                  </a:lnTo>
                  <a:lnTo>
                    <a:pt x="169" y="408"/>
                  </a:lnTo>
                  <a:lnTo>
                    <a:pt x="196" y="397"/>
                  </a:lnTo>
                  <a:lnTo>
                    <a:pt x="209" y="349"/>
                  </a:lnTo>
                  <a:lnTo>
                    <a:pt x="206" y="345"/>
                  </a:lnTo>
                  <a:lnTo>
                    <a:pt x="203" y="341"/>
                  </a:lnTo>
                  <a:lnTo>
                    <a:pt x="199" y="337"/>
                  </a:lnTo>
                  <a:lnTo>
                    <a:pt x="194" y="336"/>
                  </a:lnTo>
                  <a:lnTo>
                    <a:pt x="188" y="337"/>
                  </a:lnTo>
                  <a:lnTo>
                    <a:pt x="184" y="340"/>
                  </a:lnTo>
                  <a:lnTo>
                    <a:pt x="180" y="344"/>
                  </a:lnTo>
                  <a:lnTo>
                    <a:pt x="179" y="348"/>
                  </a:lnTo>
                  <a:lnTo>
                    <a:pt x="179" y="353"/>
                  </a:lnTo>
                  <a:lnTo>
                    <a:pt x="176" y="351"/>
                  </a:lnTo>
                  <a:lnTo>
                    <a:pt x="173" y="348"/>
                  </a:lnTo>
                  <a:lnTo>
                    <a:pt x="171" y="347"/>
                  </a:lnTo>
                  <a:lnTo>
                    <a:pt x="168" y="347"/>
                  </a:lnTo>
                  <a:lnTo>
                    <a:pt x="168" y="228"/>
                  </a:lnTo>
                  <a:close/>
                  <a:moveTo>
                    <a:pt x="125" y="385"/>
                  </a:moveTo>
                  <a:lnTo>
                    <a:pt x="51" y="194"/>
                  </a:lnTo>
                  <a:lnTo>
                    <a:pt x="50" y="194"/>
                  </a:lnTo>
                  <a:lnTo>
                    <a:pt x="50" y="183"/>
                  </a:lnTo>
                  <a:lnTo>
                    <a:pt x="54" y="186"/>
                  </a:lnTo>
                  <a:lnTo>
                    <a:pt x="60" y="184"/>
                  </a:lnTo>
                  <a:lnTo>
                    <a:pt x="81" y="176"/>
                  </a:lnTo>
                  <a:lnTo>
                    <a:pt x="79" y="175"/>
                  </a:lnTo>
                  <a:lnTo>
                    <a:pt x="74" y="173"/>
                  </a:lnTo>
                  <a:lnTo>
                    <a:pt x="73" y="172"/>
                  </a:lnTo>
                  <a:lnTo>
                    <a:pt x="70" y="168"/>
                  </a:lnTo>
                  <a:lnTo>
                    <a:pt x="50" y="115"/>
                  </a:lnTo>
                  <a:lnTo>
                    <a:pt x="50" y="80"/>
                  </a:lnTo>
                  <a:lnTo>
                    <a:pt x="99" y="61"/>
                  </a:lnTo>
                  <a:lnTo>
                    <a:pt x="104" y="61"/>
                  </a:lnTo>
                  <a:lnTo>
                    <a:pt x="107" y="62"/>
                  </a:lnTo>
                  <a:lnTo>
                    <a:pt x="111" y="65"/>
                  </a:lnTo>
                  <a:lnTo>
                    <a:pt x="114" y="69"/>
                  </a:lnTo>
                  <a:lnTo>
                    <a:pt x="144" y="146"/>
                  </a:lnTo>
                  <a:lnTo>
                    <a:pt x="144" y="149"/>
                  </a:lnTo>
                  <a:lnTo>
                    <a:pt x="144" y="153"/>
                  </a:lnTo>
                  <a:lnTo>
                    <a:pt x="144" y="156"/>
                  </a:lnTo>
                  <a:lnTo>
                    <a:pt x="141" y="158"/>
                  </a:lnTo>
                  <a:lnTo>
                    <a:pt x="168" y="228"/>
                  </a:lnTo>
                  <a:lnTo>
                    <a:pt x="168" y="347"/>
                  </a:lnTo>
                  <a:lnTo>
                    <a:pt x="163" y="348"/>
                  </a:lnTo>
                  <a:lnTo>
                    <a:pt x="157" y="349"/>
                  </a:lnTo>
                  <a:lnTo>
                    <a:pt x="154" y="353"/>
                  </a:lnTo>
                  <a:lnTo>
                    <a:pt x="153" y="357"/>
                  </a:lnTo>
                  <a:lnTo>
                    <a:pt x="153" y="363"/>
                  </a:lnTo>
                  <a:lnTo>
                    <a:pt x="150" y="359"/>
                  </a:lnTo>
                  <a:lnTo>
                    <a:pt x="145" y="357"/>
                  </a:lnTo>
                  <a:lnTo>
                    <a:pt x="141" y="356"/>
                  </a:lnTo>
                  <a:lnTo>
                    <a:pt x="135" y="357"/>
                  </a:lnTo>
                  <a:lnTo>
                    <a:pt x="131" y="360"/>
                  </a:lnTo>
                  <a:lnTo>
                    <a:pt x="129" y="366"/>
                  </a:lnTo>
                  <a:lnTo>
                    <a:pt x="127" y="370"/>
                  </a:lnTo>
                  <a:lnTo>
                    <a:pt x="127" y="376"/>
                  </a:lnTo>
                  <a:lnTo>
                    <a:pt x="130" y="381"/>
                  </a:lnTo>
                  <a:lnTo>
                    <a:pt x="168" y="405"/>
                  </a:lnTo>
                  <a:lnTo>
                    <a:pt x="168" y="413"/>
                  </a:lnTo>
                  <a:lnTo>
                    <a:pt x="125" y="385"/>
                  </a:lnTo>
                  <a:close/>
                  <a:moveTo>
                    <a:pt x="50" y="0"/>
                  </a:moveTo>
                  <a:lnTo>
                    <a:pt x="50" y="77"/>
                  </a:lnTo>
                  <a:lnTo>
                    <a:pt x="95" y="49"/>
                  </a:lnTo>
                  <a:lnTo>
                    <a:pt x="87" y="28"/>
                  </a:lnTo>
                  <a:lnTo>
                    <a:pt x="84" y="23"/>
                  </a:lnTo>
                  <a:lnTo>
                    <a:pt x="81" y="18"/>
                  </a:lnTo>
                  <a:lnTo>
                    <a:pt x="77" y="14"/>
                  </a:lnTo>
                  <a:lnTo>
                    <a:pt x="72" y="10"/>
                  </a:lnTo>
                  <a:lnTo>
                    <a:pt x="68" y="5"/>
                  </a:lnTo>
                  <a:lnTo>
                    <a:pt x="62" y="3"/>
                  </a:lnTo>
                  <a:lnTo>
                    <a:pt x="56" y="1"/>
                  </a:lnTo>
                  <a:lnTo>
                    <a:pt x="50" y="0"/>
                  </a:lnTo>
                  <a:close/>
                  <a:moveTo>
                    <a:pt x="50" y="194"/>
                  </a:moveTo>
                  <a:lnTo>
                    <a:pt x="50" y="194"/>
                  </a:lnTo>
                  <a:lnTo>
                    <a:pt x="45" y="191"/>
                  </a:lnTo>
                  <a:lnTo>
                    <a:pt x="41" y="186"/>
                  </a:lnTo>
                  <a:lnTo>
                    <a:pt x="11" y="108"/>
                  </a:lnTo>
                  <a:lnTo>
                    <a:pt x="9" y="104"/>
                  </a:lnTo>
                  <a:lnTo>
                    <a:pt x="11" y="99"/>
                  </a:lnTo>
                  <a:lnTo>
                    <a:pt x="12" y="96"/>
                  </a:lnTo>
                  <a:lnTo>
                    <a:pt x="16" y="92"/>
                  </a:lnTo>
                  <a:lnTo>
                    <a:pt x="4" y="61"/>
                  </a:lnTo>
                  <a:lnTo>
                    <a:pt x="1" y="53"/>
                  </a:lnTo>
                  <a:lnTo>
                    <a:pt x="0" y="43"/>
                  </a:lnTo>
                  <a:lnTo>
                    <a:pt x="1" y="35"/>
                  </a:lnTo>
                  <a:lnTo>
                    <a:pt x="4" y="27"/>
                  </a:lnTo>
                  <a:lnTo>
                    <a:pt x="8" y="19"/>
                  </a:lnTo>
                  <a:lnTo>
                    <a:pt x="15" y="12"/>
                  </a:lnTo>
                  <a:lnTo>
                    <a:pt x="22" y="7"/>
                  </a:lnTo>
                  <a:lnTo>
                    <a:pt x="30" y="3"/>
                  </a:lnTo>
                  <a:lnTo>
                    <a:pt x="39" y="0"/>
                  </a:lnTo>
                  <a:lnTo>
                    <a:pt x="50" y="0"/>
                  </a:lnTo>
                  <a:lnTo>
                    <a:pt x="50" y="77"/>
                  </a:lnTo>
                  <a:lnTo>
                    <a:pt x="43" y="81"/>
                  </a:lnTo>
                  <a:lnTo>
                    <a:pt x="50" y="80"/>
                  </a:lnTo>
                  <a:lnTo>
                    <a:pt x="50" y="115"/>
                  </a:lnTo>
                  <a:lnTo>
                    <a:pt x="45" y="100"/>
                  </a:lnTo>
                  <a:lnTo>
                    <a:pt x="43" y="98"/>
                  </a:lnTo>
                  <a:lnTo>
                    <a:pt x="45" y="93"/>
                  </a:lnTo>
                  <a:lnTo>
                    <a:pt x="46" y="91"/>
                  </a:lnTo>
                  <a:lnTo>
                    <a:pt x="47" y="88"/>
                  </a:lnTo>
                  <a:lnTo>
                    <a:pt x="26" y="96"/>
                  </a:lnTo>
                  <a:lnTo>
                    <a:pt x="22" y="99"/>
                  </a:lnTo>
                  <a:lnTo>
                    <a:pt x="19" y="103"/>
                  </a:lnTo>
                  <a:lnTo>
                    <a:pt x="19" y="107"/>
                  </a:lnTo>
                  <a:lnTo>
                    <a:pt x="19" y="111"/>
                  </a:lnTo>
                  <a:lnTo>
                    <a:pt x="45" y="177"/>
                  </a:lnTo>
                  <a:lnTo>
                    <a:pt x="47" y="181"/>
                  </a:lnTo>
                  <a:lnTo>
                    <a:pt x="50" y="183"/>
                  </a:lnTo>
                  <a:lnTo>
                    <a:pt x="50" y="1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 name="组合 29"/>
            <p:cNvGrpSpPr/>
            <p:nvPr/>
          </p:nvGrpSpPr>
          <p:grpSpPr>
            <a:xfrm>
              <a:off x="867451" y="2024452"/>
              <a:ext cx="571500" cy="574675"/>
              <a:chOff x="2157413" y="3054350"/>
              <a:chExt cx="571500" cy="574675"/>
            </a:xfrm>
            <a:solidFill>
              <a:schemeClr val="bg1"/>
            </a:solidFill>
          </p:grpSpPr>
          <p:sp>
            <p:nvSpPr>
              <p:cNvPr id="88" name="Freeform 144"/>
              <p:cNvSpPr>
                <a:spLocks noEditPoints="1"/>
              </p:cNvSpPr>
              <p:nvPr/>
            </p:nvSpPr>
            <p:spPr bwMode="auto">
              <a:xfrm>
                <a:off x="2157413" y="3054350"/>
                <a:ext cx="571500" cy="574675"/>
              </a:xfrm>
              <a:custGeom>
                <a:avLst/>
                <a:gdLst>
                  <a:gd name="T0" fmla="*/ 180 w 360"/>
                  <a:gd name="T1" fmla="*/ 0 h 362"/>
                  <a:gd name="T2" fmla="*/ 232 w 360"/>
                  <a:gd name="T3" fmla="*/ 8 h 362"/>
                  <a:gd name="T4" fmla="*/ 280 w 360"/>
                  <a:gd name="T5" fmla="*/ 31 h 362"/>
                  <a:gd name="T6" fmla="*/ 319 w 360"/>
                  <a:gd name="T7" fmla="*/ 67 h 362"/>
                  <a:gd name="T8" fmla="*/ 346 w 360"/>
                  <a:gd name="T9" fmla="*/ 111 h 362"/>
                  <a:gd name="T10" fmla="*/ 358 w 360"/>
                  <a:gd name="T11" fmla="*/ 163 h 362"/>
                  <a:gd name="T12" fmla="*/ 358 w 360"/>
                  <a:gd name="T13" fmla="*/ 199 h 362"/>
                  <a:gd name="T14" fmla="*/ 346 w 360"/>
                  <a:gd name="T15" fmla="*/ 251 h 362"/>
                  <a:gd name="T16" fmla="*/ 319 w 360"/>
                  <a:gd name="T17" fmla="*/ 295 h 362"/>
                  <a:gd name="T18" fmla="*/ 280 w 360"/>
                  <a:gd name="T19" fmla="*/ 331 h 362"/>
                  <a:gd name="T20" fmla="*/ 232 w 360"/>
                  <a:gd name="T21" fmla="*/ 354 h 362"/>
                  <a:gd name="T22" fmla="*/ 180 w 360"/>
                  <a:gd name="T23" fmla="*/ 362 h 362"/>
                  <a:gd name="T24" fmla="*/ 180 w 360"/>
                  <a:gd name="T25" fmla="*/ 314 h 362"/>
                  <a:gd name="T26" fmla="*/ 193 w 360"/>
                  <a:gd name="T27" fmla="*/ 318 h 362"/>
                  <a:gd name="T28" fmla="*/ 201 w 360"/>
                  <a:gd name="T29" fmla="*/ 329 h 362"/>
                  <a:gd name="T30" fmla="*/ 237 w 360"/>
                  <a:gd name="T31" fmla="*/ 320 h 362"/>
                  <a:gd name="T32" fmla="*/ 268 w 360"/>
                  <a:gd name="T33" fmla="*/ 302 h 362"/>
                  <a:gd name="T34" fmla="*/ 293 w 360"/>
                  <a:gd name="T35" fmla="*/ 278 h 362"/>
                  <a:gd name="T36" fmla="*/ 312 w 360"/>
                  <a:gd name="T37" fmla="*/ 248 h 362"/>
                  <a:gd name="T38" fmla="*/ 325 w 360"/>
                  <a:gd name="T39" fmla="*/ 215 h 362"/>
                  <a:gd name="T40" fmla="*/ 322 w 360"/>
                  <a:gd name="T41" fmla="*/ 199 h 362"/>
                  <a:gd name="T42" fmla="*/ 312 w 360"/>
                  <a:gd name="T43" fmla="*/ 180 h 362"/>
                  <a:gd name="T44" fmla="*/ 316 w 360"/>
                  <a:gd name="T45" fmla="*/ 167 h 362"/>
                  <a:gd name="T46" fmla="*/ 327 w 360"/>
                  <a:gd name="T47" fmla="*/ 159 h 362"/>
                  <a:gd name="T48" fmla="*/ 318 w 360"/>
                  <a:gd name="T49" fmla="*/ 123 h 362"/>
                  <a:gd name="T50" fmla="*/ 300 w 360"/>
                  <a:gd name="T51" fmla="*/ 94 h 362"/>
                  <a:gd name="T52" fmla="*/ 277 w 360"/>
                  <a:gd name="T53" fmla="*/ 67 h 362"/>
                  <a:gd name="T54" fmla="*/ 247 w 360"/>
                  <a:gd name="T55" fmla="*/ 48 h 362"/>
                  <a:gd name="T56" fmla="*/ 214 w 360"/>
                  <a:gd name="T57" fmla="*/ 35 h 362"/>
                  <a:gd name="T58" fmla="*/ 199 w 360"/>
                  <a:gd name="T59" fmla="*/ 39 h 362"/>
                  <a:gd name="T60" fmla="*/ 180 w 360"/>
                  <a:gd name="T61" fmla="*/ 48 h 362"/>
                  <a:gd name="T62" fmla="*/ 180 w 360"/>
                  <a:gd name="T63" fmla="*/ 0 h 362"/>
                  <a:gd name="T64" fmla="*/ 180 w 360"/>
                  <a:gd name="T65" fmla="*/ 48 h 362"/>
                  <a:gd name="T66" fmla="*/ 161 w 360"/>
                  <a:gd name="T67" fmla="*/ 39 h 362"/>
                  <a:gd name="T68" fmla="*/ 146 w 360"/>
                  <a:gd name="T69" fmla="*/ 35 h 362"/>
                  <a:gd name="T70" fmla="*/ 112 w 360"/>
                  <a:gd name="T71" fmla="*/ 48 h 362"/>
                  <a:gd name="T72" fmla="*/ 82 w 360"/>
                  <a:gd name="T73" fmla="*/ 67 h 362"/>
                  <a:gd name="T74" fmla="*/ 59 w 360"/>
                  <a:gd name="T75" fmla="*/ 94 h 362"/>
                  <a:gd name="T76" fmla="*/ 42 w 360"/>
                  <a:gd name="T77" fmla="*/ 123 h 362"/>
                  <a:gd name="T78" fmla="*/ 32 w 360"/>
                  <a:gd name="T79" fmla="*/ 159 h 362"/>
                  <a:gd name="T80" fmla="*/ 43 w 360"/>
                  <a:gd name="T81" fmla="*/ 167 h 362"/>
                  <a:gd name="T82" fmla="*/ 47 w 360"/>
                  <a:gd name="T83" fmla="*/ 180 h 362"/>
                  <a:gd name="T84" fmla="*/ 37 w 360"/>
                  <a:gd name="T85" fmla="*/ 199 h 362"/>
                  <a:gd name="T86" fmla="*/ 33 w 360"/>
                  <a:gd name="T87" fmla="*/ 215 h 362"/>
                  <a:gd name="T88" fmla="*/ 46 w 360"/>
                  <a:gd name="T89" fmla="*/ 248 h 362"/>
                  <a:gd name="T90" fmla="*/ 66 w 360"/>
                  <a:gd name="T91" fmla="*/ 278 h 362"/>
                  <a:gd name="T92" fmla="*/ 92 w 360"/>
                  <a:gd name="T93" fmla="*/ 302 h 362"/>
                  <a:gd name="T94" fmla="*/ 123 w 360"/>
                  <a:gd name="T95" fmla="*/ 320 h 362"/>
                  <a:gd name="T96" fmla="*/ 158 w 360"/>
                  <a:gd name="T97" fmla="*/ 329 h 362"/>
                  <a:gd name="T98" fmla="*/ 161 w 360"/>
                  <a:gd name="T99" fmla="*/ 322 h 362"/>
                  <a:gd name="T100" fmla="*/ 180 w 360"/>
                  <a:gd name="T101" fmla="*/ 314 h 362"/>
                  <a:gd name="T102" fmla="*/ 180 w 360"/>
                  <a:gd name="T103" fmla="*/ 362 h 362"/>
                  <a:gd name="T104" fmla="*/ 126 w 360"/>
                  <a:gd name="T105" fmla="*/ 354 h 362"/>
                  <a:gd name="T106" fmla="*/ 78 w 360"/>
                  <a:gd name="T107" fmla="*/ 331 h 362"/>
                  <a:gd name="T108" fmla="*/ 40 w 360"/>
                  <a:gd name="T109" fmla="*/ 295 h 362"/>
                  <a:gd name="T110" fmla="*/ 13 w 360"/>
                  <a:gd name="T111" fmla="*/ 251 h 362"/>
                  <a:gd name="T112" fmla="*/ 0 w 360"/>
                  <a:gd name="T113" fmla="*/ 199 h 362"/>
                  <a:gd name="T114" fmla="*/ 0 w 360"/>
                  <a:gd name="T115" fmla="*/ 163 h 362"/>
                  <a:gd name="T116" fmla="*/ 13 w 360"/>
                  <a:gd name="T117" fmla="*/ 111 h 362"/>
                  <a:gd name="T118" fmla="*/ 40 w 360"/>
                  <a:gd name="T119" fmla="*/ 67 h 362"/>
                  <a:gd name="T120" fmla="*/ 78 w 360"/>
                  <a:gd name="T121" fmla="*/ 31 h 362"/>
                  <a:gd name="T122" fmla="*/ 126 w 360"/>
                  <a:gd name="T123" fmla="*/ 8 h 362"/>
                  <a:gd name="T124" fmla="*/ 180 w 360"/>
                  <a:gd name="T125"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0" h="362">
                    <a:moveTo>
                      <a:pt x="180" y="0"/>
                    </a:moveTo>
                    <a:lnTo>
                      <a:pt x="180" y="0"/>
                    </a:lnTo>
                    <a:lnTo>
                      <a:pt x="180" y="0"/>
                    </a:lnTo>
                    <a:lnTo>
                      <a:pt x="197" y="2"/>
                    </a:lnTo>
                    <a:lnTo>
                      <a:pt x="216" y="4"/>
                    </a:lnTo>
                    <a:lnTo>
                      <a:pt x="232" y="8"/>
                    </a:lnTo>
                    <a:lnTo>
                      <a:pt x="250" y="15"/>
                    </a:lnTo>
                    <a:lnTo>
                      <a:pt x="265" y="22"/>
                    </a:lnTo>
                    <a:lnTo>
                      <a:pt x="280" y="31"/>
                    </a:lnTo>
                    <a:lnTo>
                      <a:pt x="295" y="42"/>
                    </a:lnTo>
                    <a:lnTo>
                      <a:pt x="307" y="53"/>
                    </a:lnTo>
                    <a:lnTo>
                      <a:pt x="319" y="67"/>
                    </a:lnTo>
                    <a:lnTo>
                      <a:pt x="329" y="80"/>
                    </a:lnTo>
                    <a:lnTo>
                      <a:pt x="338" y="95"/>
                    </a:lnTo>
                    <a:lnTo>
                      <a:pt x="346" y="111"/>
                    </a:lnTo>
                    <a:lnTo>
                      <a:pt x="352" y="127"/>
                    </a:lnTo>
                    <a:lnTo>
                      <a:pt x="356" y="145"/>
                    </a:lnTo>
                    <a:lnTo>
                      <a:pt x="358" y="163"/>
                    </a:lnTo>
                    <a:lnTo>
                      <a:pt x="360" y="180"/>
                    </a:lnTo>
                    <a:lnTo>
                      <a:pt x="360" y="180"/>
                    </a:lnTo>
                    <a:lnTo>
                      <a:pt x="358" y="199"/>
                    </a:lnTo>
                    <a:lnTo>
                      <a:pt x="356" y="217"/>
                    </a:lnTo>
                    <a:lnTo>
                      <a:pt x="352" y="234"/>
                    </a:lnTo>
                    <a:lnTo>
                      <a:pt x="346" y="251"/>
                    </a:lnTo>
                    <a:lnTo>
                      <a:pt x="338" y="267"/>
                    </a:lnTo>
                    <a:lnTo>
                      <a:pt x="329" y="282"/>
                    </a:lnTo>
                    <a:lnTo>
                      <a:pt x="319" y="295"/>
                    </a:lnTo>
                    <a:lnTo>
                      <a:pt x="307" y="309"/>
                    </a:lnTo>
                    <a:lnTo>
                      <a:pt x="295" y="320"/>
                    </a:lnTo>
                    <a:lnTo>
                      <a:pt x="280" y="331"/>
                    </a:lnTo>
                    <a:lnTo>
                      <a:pt x="265" y="340"/>
                    </a:lnTo>
                    <a:lnTo>
                      <a:pt x="250" y="347"/>
                    </a:lnTo>
                    <a:lnTo>
                      <a:pt x="232" y="354"/>
                    </a:lnTo>
                    <a:lnTo>
                      <a:pt x="216" y="358"/>
                    </a:lnTo>
                    <a:lnTo>
                      <a:pt x="197" y="360"/>
                    </a:lnTo>
                    <a:lnTo>
                      <a:pt x="180" y="362"/>
                    </a:lnTo>
                    <a:lnTo>
                      <a:pt x="180" y="362"/>
                    </a:lnTo>
                    <a:lnTo>
                      <a:pt x="180" y="314"/>
                    </a:lnTo>
                    <a:lnTo>
                      <a:pt x="180" y="314"/>
                    </a:lnTo>
                    <a:lnTo>
                      <a:pt x="180" y="314"/>
                    </a:lnTo>
                    <a:lnTo>
                      <a:pt x="186" y="314"/>
                    </a:lnTo>
                    <a:lnTo>
                      <a:pt x="193" y="318"/>
                    </a:lnTo>
                    <a:lnTo>
                      <a:pt x="199" y="322"/>
                    </a:lnTo>
                    <a:lnTo>
                      <a:pt x="201" y="329"/>
                    </a:lnTo>
                    <a:lnTo>
                      <a:pt x="201" y="329"/>
                    </a:lnTo>
                    <a:lnTo>
                      <a:pt x="214" y="327"/>
                    </a:lnTo>
                    <a:lnTo>
                      <a:pt x="226" y="324"/>
                    </a:lnTo>
                    <a:lnTo>
                      <a:pt x="237" y="320"/>
                    </a:lnTo>
                    <a:lnTo>
                      <a:pt x="247" y="314"/>
                    </a:lnTo>
                    <a:lnTo>
                      <a:pt x="258" y="309"/>
                    </a:lnTo>
                    <a:lnTo>
                      <a:pt x="268" y="302"/>
                    </a:lnTo>
                    <a:lnTo>
                      <a:pt x="277" y="294"/>
                    </a:lnTo>
                    <a:lnTo>
                      <a:pt x="285" y="286"/>
                    </a:lnTo>
                    <a:lnTo>
                      <a:pt x="293" y="278"/>
                    </a:lnTo>
                    <a:lnTo>
                      <a:pt x="300" y="268"/>
                    </a:lnTo>
                    <a:lnTo>
                      <a:pt x="307" y="259"/>
                    </a:lnTo>
                    <a:lnTo>
                      <a:pt x="312" y="248"/>
                    </a:lnTo>
                    <a:lnTo>
                      <a:pt x="318" y="237"/>
                    </a:lnTo>
                    <a:lnTo>
                      <a:pt x="322" y="226"/>
                    </a:lnTo>
                    <a:lnTo>
                      <a:pt x="325" y="215"/>
                    </a:lnTo>
                    <a:lnTo>
                      <a:pt x="327" y="203"/>
                    </a:lnTo>
                    <a:lnTo>
                      <a:pt x="327" y="203"/>
                    </a:lnTo>
                    <a:lnTo>
                      <a:pt x="322" y="199"/>
                    </a:lnTo>
                    <a:lnTo>
                      <a:pt x="316" y="194"/>
                    </a:lnTo>
                    <a:lnTo>
                      <a:pt x="314" y="188"/>
                    </a:lnTo>
                    <a:lnTo>
                      <a:pt x="312" y="180"/>
                    </a:lnTo>
                    <a:lnTo>
                      <a:pt x="312" y="180"/>
                    </a:lnTo>
                    <a:lnTo>
                      <a:pt x="314" y="174"/>
                    </a:lnTo>
                    <a:lnTo>
                      <a:pt x="316" y="167"/>
                    </a:lnTo>
                    <a:lnTo>
                      <a:pt x="322" y="163"/>
                    </a:lnTo>
                    <a:lnTo>
                      <a:pt x="327" y="159"/>
                    </a:lnTo>
                    <a:lnTo>
                      <a:pt x="327" y="159"/>
                    </a:lnTo>
                    <a:lnTo>
                      <a:pt x="325" y="146"/>
                    </a:lnTo>
                    <a:lnTo>
                      <a:pt x="322" y="136"/>
                    </a:lnTo>
                    <a:lnTo>
                      <a:pt x="318" y="123"/>
                    </a:lnTo>
                    <a:lnTo>
                      <a:pt x="312" y="113"/>
                    </a:lnTo>
                    <a:lnTo>
                      <a:pt x="307" y="103"/>
                    </a:lnTo>
                    <a:lnTo>
                      <a:pt x="300" y="94"/>
                    </a:lnTo>
                    <a:lnTo>
                      <a:pt x="293" y="84"/>
                    </a:lnTo>
                    <a:lnTo>
                      <a:pt x="285" y="75"/>
                    </a:lnTo>
                    <a:lnTo>
                      <a:pt x="277" y="67"/>
                    </a:lnTo>
                    <a:lnTo>
                      <a:pt x="268" y="60"/>
                    </a:lnTo>
                    <a:lnTo>
                      <a:pt x="258" y="53"/>
                    </a:lnTo>
                    <a:lnTo>
                      <a:pt x="247" y="48"/>
                    </a:lnTo>
                    <a:lnTo>
                      <a:pt x="237" y="42"/>
                    </a:lnTo>
                    <a:lnTo>
                      <a:pt x="226" y="38"/>
                    </a:lnTo>
                    <a:lnTo>
                      <a:pt x="214" y="35"/>
                    </a:lnTo>
                    <a:lnTo>
                      <a:pt x="201" y="33"/>
                    </a:lnTo>
                    <a:lnTo>
                      <a:pt x="201" y="33"/>
                    </a:lnTo>
                    <a:lnTo>
                      <a:pt x="199" y="39"/>
                    </a:lnTo>
                    <a:lnTo>
                      <a:pt x="193" y="44"/>
                    </a:lnTo>
                    <a:lnTo>
                      <a:pt x="186" y="46"/>
                    </a:lnTo>
                    <a:lnTo>
                      <a:pt x="180" y="48"/>
                    </a:lnTo>
                    <a:lnTo>
                      <a:pt x="180" y="48"/>
                    </a:lnTo>
                    <a:lnTo>
                      <a:pt x="180" y="0"/>
                    </a:lnTo>
                    <a:close/>
                    <a:moveTo>
                      <a:pt x="180" y="0"/>
                    </a:moveTo>
                    <a:lnTo>
                      <a:pt x="180" y="0"/>
                    </a:lnTo>
                    <a:lnTo>
                      <a:pt x="180" y="48"/>
                    </a:lnTo>
                    <a:lnTo>
                      <a:pt x="180" y="48"/>
                    </a:lnTo>
                    <a:lnTo>
                      <a:pt x="173" y="46"/>
                    </a:lnTo>
                    <a:lnTo>
                      <a:pt x="166" y="44"/>
                    </a:lnTo>
                    <a:lnTo>
                      <a:pt x="161" y="39"/>
                    </a:lnTo>
                    <a:lnTo>
                      <a:pt x="158" y="33"/>
                    </a:lnTo>
                    <a:lnTo>
                      <a:pt x="158" y="33"/>
                    </a:lnTo>
                    <a:lnTo>
                      <a:pt x="146" y="35"/>
                    </a:lnTo>
                    <a:lnTo>
                      <a:pt x="134" y="38"/>
                    </a:lnTo>
                    <a:lnTo>
                      <a:pt x="123" y="42"/>
                    </a:lnTo>
                    <a:lnTo>
                      <a:pt x="112" y="48"/>
                    </a:lnTo>
                    <a:lnTo>
                      <a:pt x="101" y="53"/>
                    </a:lnTo>
                    <a:lnTo>
                      <a:pt x="92" y="60"/>
                    </a:lnTo>
                    <a:lnTo>
                      <a:pt x="82" y="67"/>
                    </a:lnTo>
                    <a:lnTo>
                      <a:pt x="74" y="75"/>
                    </a:lnTo>
                    <a:lnTo>
                      <a:pt x="66" y="84"/>
                    </a:lnTo>
                    <a:lnTo>
                      <a:pt x="59" y="94"/>
                    </a:lnTo>
                    <a:lnTo>
                      <a:pt x="52" y="103"/>
                    </a:lnTo>
                    <a:lnTo>
                      <a:pt x="46" y="113"/>
                    </a:lnTo>
                    <a:lnTo>
                      <a:pt x="42" y="123"/>
                    </a:lnTo>
                    <a:lnTo>
                      <a:pt x="37" y="136"/>
                    </a:lnTo>
                    <a:lnTo>
                      <a:pt x="33" y="146"/>
                    </a:lnTo>
                    <a:lnTo>
                      <a:pt x="32" y="159"/>
                    </a:lnTo>
                    <a:lnTo>
                      <a:pt x="32" y="159"/>
                    </a:lnTo>
                    <a:lnTo>
                      <a:pt x="37" y="163"/>
                    </a:lnTo>
                    <a:lnTo>
                      <a:pt x="43" y="167"/>
                    </a:lnTo>
                    <a:lnTo>
                      <a:pt x="46" y="174"/>
                    </a:lnTo>
                    <a:lnTo>
                      <a:pt x="47" y="180"/>
                    </a:lnTo>
                    <a:lnTo>
                      <a:pt x="47" y="180"/>
                    </a:lnTo>
                    <a:lnTo>
                      <a:pt x="46" y="188"/>
                    </a:lnTo>
                    <a:lnTo>
                      <a:pt x="43" y="194"/>
                    </a:lnTo>
                    <a:lnTo>
                      <a:pt x="37" y="199"/>
                    </a:lnTo>
                    <a:lnTo>
                      <a:pt x="32" y="203"/>
                    </a:lnTo>
                    <a:lnTo>
                      <a:pt x="32" y="203"/>
                    </a:lnTo>
                    <a:lnTo>
                      <a:pt x="33" y="215"/>
                    </a:lnTo>
                    <a:lnTo>
                      <a:pt x="37" y="226"/>
                    </a:lnTo>
                    <a:lnTo>
                      <a:pt x="42" y="237"/>
                    </a:lnTo>
                    <a:lnTo>
                      <a:pt x="46" y="248"/>
                    </a:lnTo>
                    <a:lnTo>
                      <a:pt x="52" y="259"/>
                    </a:lnTo>
                    <a:lnTo>
                      <a:pt x="59" y="268"/>
                    </a:lnTo>
                    <a:lnTo>
                      <a:pt x="66" y="278"/>
                    </a:lnTo>
                    <a:lnTo>
                      <a:pt x="74" y="286"/>
                    </a:lnTo>
                    <a:lnTo>
                      <a:pt x="82" y="294"/>
                    </a:lnTo>
                    <a:lnTo>
                      <a:pt x="92" y="302"/>
                    </a:lnTo>
                    <a:lnTo>
                      <a:pt x="101" y="309"/>
                    </a:lnTo>
                    <a:lnTo>
                      <a:pt x="112" y="314"/>
                    </a:lnTo>
                    <a:lnTo>
                      <a:pt x="123" y="320"/>
                    </a:lnTo>
                    <a:lnTo>
                      <a:pt x="134" y="324"/>
                    </a:lnTo>
                    <a:lnTo>
                      <a:pt x="146" y="327"/>
                    </a:lnTo>
                    <a:lnTo>
                      <a:pt x="158" y="329"/>
                    </a:lnTo>
                    <a:lnTo>
                      <a:pt x="158" y="329"/>
                    </a:lnTo>
                    <a:lnTo>
                      <a:pt x="158" y="329"/>
                    </a:lnTo>
                    <a:lnTo>
                      <a:pt x="161" y="322"/>
                    </a:lnTo>
                    <a:lnTo>
                      <a:pt x="166" y="318"/>
                    </a:lnTo>
                    <a:lnTo>
                      <a:pt x="173" y="314"/>
                    </a:lnTo>
                    <a:lnTo>
                      <a:pt x="180" y="314"/>
                    </a:lnTo>
                    <a:lnTo>
                      <a:pt x="180" y="362"/>
                    </a:lnTo>
                    <a:lnTo>
                      <a:pt x="180" y="362"/>
                    </a:lnTo>
                    <a:lnTo>
                      <a:pt x="180" y="362"/>
                    </a:lnTo>
                    <a:lnTo>
                      <a:pt x="161" y="360"/>
                    </a:lnTo>
                    <a:lnTo>
                      <a:pt x="143" y="358"/>
                    </a:lnTo>
                    <a:lnTo>
                      <a:pt x="126" y="354"/>
                    </a:lnTo>
                    <a:lnTo>
                      <a:pt x="109" y="347"/>
                    </a:lnTo>
                    <a:lnTo>
                      <a:pt x="93" y="340"/>
                    </a:lnTo>
                    <a:lnTo>
                      <a:pt x="78" y="331"/>
                    </a:lnTo>
                    <a:lnTo>
                      <a:pt x="65" y="320"/>
                    </a:lnTo>
                    <a:lnTo>
                      <a:pt x="52" y="309"/>
                    </a:lnTo>
                    <a:lnTo>
                      <a:pt x="40" y="295"/>
                    </a:lnTo>
                    <a:lnTo>
                      <a:pt x="29" y="282"/>
                    </a:lnTo>
                    <a:lnTo>
                      <a:pt x="21" y="267"/>
                    </a:lnTo>
                    <a:lnTo>
                      <a:pt x="13" y="251"/>
                    </a:lnTo>
                    <a:lnTo>
                      <a:pt x="8" y="234"/>
                    </a:lnTo>
                    <a:lnTo>
                      <a:pt x="2" y="217"/>
                    </a:lnTo>
                    <a:lnTo>
                      <a:pt x="0" y="199"/>
                    </a:lnTo>
                    <a:lnTo>
                      <a:pt x="0" y="180"/>
                    </a:lnTo>
                    <a:lnTo>
                      <a:pt x="0" y="180"/>
                    </a:lnTo>
                    <a:lnTo>
                      <a:pt x="0" y="163"/>
                    </a:lnTo>
                    <a:lnTo>
                      <a:pt x="2" y="145"/>
                    </a:lnTo>
                    <a:lnTo>
                      <a:pt x="8" y="127"/>
                    </a:lnTo>
                    <a:lnTo>
                      <a:pt x="13" y="111"/>
                    </a:lnTo>
                    <a:lnTo>
                      <a:pt x="21" y="95"/>
                    </a:lnTo>
                    <a:lnTo>
                      <a:pt x="29" y="80"/>
                    </a:lnTo>
                    <a:lnTo>
                      <a:pt x="40" y="67"/>
                    </a:lnTo>
                    <a:lnTo>
                      <a:pt x="52" y="53"/>
                    </a:lnTo>
                    <a:lnTo>
                      <a:pt x="65" y="42"/>
                    </a:lnTo>
                    <a:lnTo>
                      <a:pt x="78" y="31"/>
                    </a:lnTo>
                    <a:lnTo>
                      <a:pt x="93" y="22"/>
                    </a:lnTo>
                    <a:lnTo>
                      <a:pt x="109" y="15"/>
                    </a:lnTo>
                    <a:lnTo>
                      <a:pt x="126" y="8"/>
                    </a:lnTo>
                    <a:lnTo>
                      <a:pt x="143" y="4"/>
                    </a:lnTo>
                    <a:lnTo>
                      <a:pt x="161" y="2"/>
                    </a:lnTo>
                    <a:lnTo>
                      <a:pt x="180" y="0"/>
                    </a:lnTo>
                    <a:lnTo>
                      <a:pt x="1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89" name="Freeform 145"/>
              <p:cNvSpPr>
                <a:spLocks/>
              </p:cNvSpPr>
              <p:nvPr/>
            </p:nvSpPr>
            <p:spPr bwMode="auto">
              <a:xfrm>
                <a:off x="2336801" y="3235325"/>
                <a:ext cx="285750" cy="150813"/>
              </a:xfrm>
              <a:custGeom>
                <a:avLst/>
                <a:gdLst>
                  <a:gd name="T0" fmla="*/ 13 w 180"/>
                  <a:gd name="T1" fmla="*/ 0 h 95"/>
                  <a:gd name="T2" fmla="*/ 54 w 180"/>
                  <a:gd name="T3" fmla="*/ 42 h 95"/>
                  <a:gd name="T4" fmla="*/ 54 w 180"/>
                  <a:gd name="T5" fmla="*/ 42 h 95"/>
                  <a:gd name="T6" fmla="*/ 60 w 180"/>
                  <a:gd name="T7" fmla="*/ 39 h 95"/>
                  <a:gd name="T8" fmla="*/ 67 w 180"/>
                  <a:gd name="T9" fmla="*/ 39 h 95"/>
                  <a:gd name="T10" fmla="*/ 67 w 180"/>
                  <a:gd name="T11" fmla="*/ 39 h 95"/>
                  <a:gd name="T12" fmla="*/ 75 w 180"/>
                  <a:gd name="T13" fmla="*/ 41 h 95"/>
                  <a:gd name="T14" fmla="*/ 83 w 180"/>
                  <a:gd name="T15" fmla="*/ 45 h 95"/>
                  <a:gd name="T16" fmla="*/ 88 w 180"/>
                  <a:gd name="T17" fmla="*/ 50 h 95"/>
                  <a:gd name="T18" fmla="*/ 92 w 180"/>
                  <a:gd name="T19" fmla="*/ 58 h 95"/>
                  <a:gd name="T20" fmla="*/ 180 w 180"/>
                  <a:gd name="T21" fmla="*/ 58 h 95"/>
                  <a:gd name="T22" fmla="*/ 180 w 180"/>
                  <a:gd name="T23" fmla="*/ 76 h 95"/>
                  <a:gd name="T24" fmla="*/ 92 w 180"/>
                  <a:gd name="T25" fmla="*/ 76 h 95"/>
                  <a:gd name="T26" fmla="*/ 92 w 180"/>
                  <a:gd name="T27" fmla="*/ 76 h 95"/>
                  <a:gd name="T28" fmla="*/ 88 w 180"/>
                  <a:gd name="T29" fmla="*/ 84 h 95"/>
                  <a:gd name="T30" fmla="*/ 83 w 180"/>
                  <a:gd name="T31" fmla="*/ 89 h 95"/>
                  <a:gd name="T32" fmla="*/ 75 w 180"/>
                  <a:gd name="T33" fmla="*/ 93 h 95"/>
                  <a:gd name="T34" fmla="*/ 67 w 180"/>
                  <a:gd name="T35" fmla="*/ 95 h 95"/>
                  <a:gd name="T36" fmla="*/ 67 w 180"/>
                  <a:gd name="T37" fmla="*/ 95 h 95"/>
                  <a:gd name="T38" fmla="*/ 61 w 180"/>
                  <a:gd name="T39" fmla="*/ 95 h 95"/>
                  <a:gd name="T40" fmla="*/ 56 w 180"/>
                  <a:gd name="T41" fmla="*/ 92 h 95"/>
                  <a:gd name="T42" fmla="*/ 50 w 180"/>
                  <a:gd name="T43" fmla="*/ 91 h 95"/>
                  <a:gd name="T44" fmla="*/ 46 w 180"/>
                  <a:gd name="T45" fmla="*/ 87 h 95"/>
                  <a:gd name="T46" fmla="*/ 44 w 180"/>
                  <a:gd name="T47" fmla="*/ 83 h 95"/>
                  <a:gd name="T48" fmla="*/ 41 w 180"/>
                  <a:gd name="T49" fmla="*/ 77 h 95"/>
                  <a:gd name="T50" fmla="*/ 40 w 180"/>
                  <a:gd name="T51" fmla="*/ 73 h 95"/>
                  <a:gd name="T52" fmla="*/ 38 w 180"/>
                  <a:gd name="T53" fmla="*/ 66 h 95"/>
                  <a:gd name="T54" fmla="*/ 38 w 180"/>
                  <a:gd name="T55" fmla="*/ 66 h 95"/>
                  <a:gd name="T56" fmla="*/ 40 w 180"/>
                  <a:gd name="T57" fmla="*/ 61 h 95"/>
                  <a:gd name="T58" fmla="*/ 41 w 180"/>
                  <a:gd name="T59" fmla="*/ 54 h 95"/>
                  <a:gd name="T60" fmla="*/ 0 w 180"/>
                  <a:gd name="T61" fmla="*/ 13 h 95"/>
                  <a:gd name="T62" fmla="*/ 13 w 180"/>
                  <a:gd name="T6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0" h="95">
                    <a:moveTo>
                      <a:pt x="13" y="0"/>
                    </a:moveTo>
                    <a:lnTo>
                      <a:pt x="54" y="42"/>
                    </a:lnTo>
                    <a:lnTo>
                      <a:pt x="54" y="42"/>
                    </a:lnTo>
                    <a:lnTo>
                      <a:pt x="60" y="39"/>
                    </a:lnTo>
                    <a:lnTo>
                      <a:pt x="67" y="39"/>
                    </a:lnTo>
                    <a:lnTo>
                      <a:pt x="67" y="39"/>
                    </a:lnTo>
                    <a:lnTo>
                      <a:pt x="75" y="41"/>
                    </a:lnTo>
                    <a:lnTo>
                      <a:pt x="83" y="45"/>
                    </a:lnTo>
                    <a:lnTo>
                      <a:pt x="88" y="50"/>
                    </a:lnTo>
                    <a:lnTo>
                      <a:pt x="92" y="58"/>
                    </a:lnTo>
                    <a:lnTo>
                      <a:pt x="180" y="58"/>
                    </a:lnTo>
                    <a:lnTo>
                      <a:pt x="180" y="76"/>
                    </a:lnTo>
                    <a:lnTo>
                      <a:pt x="92" y="76"/>
                    </a:lnTo>
                    <a:lnTo>
                      <a:pt x="92" y="76"/>
                    </a:lnTo>
                    <a:lnTo>
                      <a:pt x="88" y="84"/>
                    </a:lnTo>
                    <a:lnTo>
                      <a:pt x="83" y="89"/>
                    </a:lnTo>
                    <a:lnTo>
                      <a:pt x="75" y="93"/>
                    </a:lnTo>
                    <a:lnTo>
                      <a:pt x="67" y="95"/>
                    </a:lnTo>
                    <a:lnTo>
                      <a:pt x="67" y="95"/>
                    </a:lnTo>
                    <a:lnTo>
                      <a:pt x="61" y="95"/>
                    </a:lnTo>
                    <a:lnTo>
                      <a:pt x="56" y="92"/>
                    </a:lnTo>
                    <a:lnTo>
                      <a:pt x="50" y="91"/>
                    </a:lnTo>
                    <a:lnTo>
                      <a:pt x="46" y="87"/>
                    </a:lnTo>
                    <a:lnTo>
                      <a:pt x="44" y="83"/>
                    </a:lnTo>
                    <a:lnTo>
                      <a:pt x="41" y="77"/>
                    </a:lnTo>
                    <a:lnTo>
                      <a:pt x="40" y="73"/>
                    </a:lnTo>
                    <a:lnTo>
                      <a:pt x="38" y="66"/>
                    </a:lnTo>
                    <a:lnTo>
                      <a:pt x="38" y="66"/>
                    </a:lnTo>
                    <a:lnTo>
                      <a:pt x="40" y="61"/>
                    </a:lnTo>
                    <a:lnTo>
                      <a:pt x="41" y="54"/>
                    </a:lnTo>
                    <a:lnTo>
                      <a:pt x="0" y="13"/>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31" name="组合 30"/>
            <p:cNvGrpSpPr/>
            <p:nvPr/>
          </p:nvGrpSpPr>
          <p:grpSpPr>
            <a:xfrm>
              <a:off x="761089" y="2762640"/>
              <a:ext cx="447675" cy="422275"/>
              <a:chOff x="2051051" y="3792538"/>
              <a:chExt cx="447675" cy="422275"/>
            </a:xfrm>
            <a:solidFill>
              <a:schemeClr val="bg1"/>
            </a:solidFill>
          </p:grpSpPr>
          <p:sp>
            <p:nvSpPr>
              <p:cNvPr id="86" name="Freeform 146"/>
              <p:cNvSpPr>
                <a:spLocks/>
              </p:cNvSpPr>
              <p:nvPr/>
            </p:nvSpPr>
            <p:spPr bwMode="auto">
              <a:xfrm>
                <a:off x="2051051" y="3879850"/>
                <a:ext cx="447675" cy="334963"/>
              </a:xfrm>
              <a:custGeom>
                <a:avLst/>
                <a:gdLst>
                  <a:gd name="T0" fmla="*/ 86 w 282"/>
                  <a:gd name="T1" fmla="*/ 0 h 211"/>
                  <a:gd name="T2" fmla="*/ 115 w 282"/>
                  <a:gd name="T3" fmla="*/ 6 h 211"/>
                  <a:gd name="T4" fmla="*/ 141 w 282"/>
                  <a:gd name="T5" fmla="*/ 20 h 211"/>
                  <a:gd name="T6" fmla="*/ 153 w 282"/>
                  <a:gd name="T7" fmla="*/ 11 h 211"/>
                  <a:gd name="T8" fmla="*/ 182 w 282"/>
                  <a:gd name="T9" fmla="*/ 1 h 211"/>
                  <a:gd name="T10" fmla="*/ 198 w 282"/>
                  <a:gd name="T11" fmla="*/ 0 h 211"/>
                  <a:gd name="T12" fmla="*/ 214 w 282"/>
                  <a:gd name="T13" fmla="*/ 1 h 211"/>
                  <a:gd name="T14" fmla="*/ 245 w 282"/>
                  <a:gd name="T15" fmla="*/ 14 h 211"/>
                  <a:gd name="T16" fmla="*/ 268 w 282"/>
                  <a:gd name="T17" fmla="*/ 35 h 211"/>
                  <a:gd name="T18" fmla="*/ 278 w 282"/>
                  <a:gd name="T19" fmla="*/ 57 h 211"/>
                  <a:gd name="T20" fmla="*/ 282 w 282"/>
                  <a:gd name="T21" fmla="*/ 73 h 211"/>
                  <a:gd name="T22" fmla="*/ 282 w 282"/>
                  <a:gd name="T23" fmla="*/ 81 h 211"/>
                  <a:gd name="T24" fmla="*/ 281 w 282"/>
                  <a:gd name="T25" fmla="*/ 102 h 211"/>
                  <a:gd name="T26" fmla="*/ 274 w 282"/>
                  <a:gd name="T27" fmla="*/ 123 h 211"/>
                  <a:gd name="T28" fmla="*/ 263 w 282"/>
                  <a:gd name="T29" fmla="*/ 145 h 211"/>
                  <a:gd name="T30" fmla="*/ 248 w 282"/>
                  <a:gd name="T31" fmla="*/ 165 h 211"/>
                  <a:gd name="T32" fmla="*/ 228 w 282"/>
                  <a:gd name="T33" fmla="*/ 184 h 211"/>
                  <a:gd name="T34" fmla="*/ 203 w 282"/>
                  <a:gd name="T35" fmla="*/ 199 h 211"/>
                  <a:gd name="T36" fmla="*/ 172 w 282"/>
                  <a:gd name="T37" fmla="*/ 209 h 211"/>
                  <a:gd name="T38" fmla="*/ 137 w 282"/>
                  <a:gd name="T39" fmla="*/ 211 h 211"/>
                  <a:gd name="T40" fmla="*/ 118 w 282"/>
                  <a:gd name="T41" fmla="*/ 211 h 211"/>
                  <a:gd name="T42" fmla="*/ 86 w 282"/>
                  <a:gd name="T43" fmla="*/ 203 h 211"/>
                  <a:gd name="T44" fmla="*/ 58 w 282"/>
                  <a:gd name="T45" fmla="*/ 191 h 211"/>
                  <a:gd name="T46" fmla="*/ 38 w 282"/>
                  <a:gd name="T47" fmla="*/ 173 h 211"/>
                  <a:gd name="T48" fmla="*/ 22 w 282"/>
                  <a:gd name="T49" fmla="*/ 153 h 211"/>
                  <a:gd name="T50" fmla="*/ 11 w 282"/>
                  <a:gd name="T51" fmla="*/ 133 h 211"/>
                  <a:gd name="T52" fmla="*/ 4 w 282"/>
                  <a:gd name="T53" fmla="*/ 111 h 211"/>
                  <a:gd name="T54" fmla="*/ 0 w 282"/>
                  <a:gd name="T55" fmla="*/ 81 h 211"/>
                  <a:gd name="T56" fmla="*/ 0 w 282"/>
                  <a:gd name="T57" fmla="*/ 73 h 211"/>
                  <a:gd name="T58" fmla="*/ 4 w 282"/>
                  <a:gd name="T59" fmla="*/ 57 h 211"/>
                  <a:gd name="T60" fmla="*/ 15 w 282"/>
                  <a:gd name="T61" fmla="*/ 35 h 211"/>
                  <a:gd name="T62" fmla="*/ 38 w 282"/>
                  <a:gd name="T63" fmla="*/ 14 h 211"/>
                  <a:gd name="T64" fmla="*/ 68 w 282"/>
                  <a:gd name="T65" fmla="*/ 1 h 211"/>
                  <a:gd name="T66" fmla="*/ 86 w 282"/>
                  <a:gd name="T6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2" h="211">
                    <a:moveTo>
                      <a:pt x="86" y="0"/>
                    </a:moveTo>
                    <a:lnTo>
                      <a:pt x="86" y="0"/>
                    </a:lnTo>
                    <a:lnTo>
                      <a:pt x="100" y="1"/>
                    </a:lnTo>
                    <a:lnTo>
                      <a:pt x="115" y="6"/>
                    </a:lnTo>
                    <a:lnTo>
                      <a:pt x="129" y="11"/>
                    </a:lnTo>
                    <a:lnTo>
                      <a:pt x="141" y="20"/>
                    </a:lnTo>
                    <a:lnTo>
                      <a:pt x="141" y="20"/>
                    </a:lnTo>
                    <a:lnTo>
                      <a:pt x="153" y="11"/>
                    </a:lnTo>
                    <a:lnTo>
                      <a:pt x="167" y="6"/>
                    </a:lnTo>
                    <a:lnTo>
                      <a:pt x="182" y="1"/>
                    </a:lnTo>
                    <a:lnTo>
                      <a:pt x="198" y="0"/>
                    </a:lnTo>
                    <a:lnTo>
                      <a:pt x="198" y="0"/>
                    </a:lnTo>
                    <a:lnTo>
                      <a:pt x="206" y="0"/>
                    </a:lnTo>
                    <a:lnTo>
                      <a:pt x="214" y="1"/>
                    </a:lnTo>
                    <a:lnTo>
                      <a:pt x="230" y="6"/>
                    </a:lnTo>
                    <a:lnTo>
                      <a:pt x="245" y="14"/>
                    </a:lnTo>
                    <a:lnTo>
                      <a:pt x="258" y="23"/>
                    </a:lnTo>
                    <a:lnTo>
                      <a:pt x="268" y="35"/>
                    </a:lnTo>
                    <a:lnTo>
                      <a:pt x="275" y="49"/>
                    </a:lnTo>
                    <a:lnTo>
                      <a:pt x="278" y="57"/>
                    </a:lnTo>
                    <a:lnTo>
                      <a:pt x="281" y="65"/>
                    </a:lnTo>
                    <a:lnTo>
                      <a:pt x="282" y="73"/>
                    </a:lnTo>
                    <a:lnTo>
                      <a:pt x="282" y="81"/>
                    </a:lnTo>
                    <a:lnTo>
                      <a:pt x="282" y="81"/>
                    </a:lnTo>
                    <a:lnTo>
                      <a:pt x="282" y="91"/>
                    </a:lnTo>
                    <a:lnTo>
                      <a:pt x="281" y="102"/>
                    </a:lnTo>
                    <a:lnTo>
                      <a:pt x="278" y="112"/>
                    </a:lnTo>
                    <a:lnTo>
                      <a:pt x="274" y="123"/>
                    </a:lnTo>
                    <a:lnTo>
                      <a:pt x="270" y="134"/>
                    </a:lnTo>
                    <a:lnTo>
                      <a:pt x="263" y="145"/>
                    </a:lnTo>
                    <a:lnTo>
                      <a:pt x="256" y="156"/>
                    </a:lnTo>
                    <a:lnTo>
                      <a:pt x="248" y="165"/>
                    </a:lnTo>
                    <a:lnTo>
                      <a:pt x="239" y="175"/>
                    </a:lnTo>
                    <a:lnTo>
                      <a:pt x="228" y="184"/>
                    </a:lnTo>
                    <a:lnTo>
                      <a:pt x="216" y="192"/>
                    </a:lnTo>
                    <a:lnTo>
                      <a:pt x="203" y="199"/>
                    </a:lnTo>
                    <a:lnTo>
                      <a:pt x="188" y="205"/>
                    </a:lnTo>
                    <a:lnTo>
                      <a:pt x="172" y="209"/>
                    </a:lnTo>
                    <a:lnTo>
                      <a:pt x="156" y="211"/>
                    </a:lnTo>
                    <a:lnTo>
                      <a:pt x="137" y="211"/>
                    </a:lnTo>
                    <a:lnTo>
                      <a:pt x="137" y="211"/>
                    </a:lnTo>
                    <a:lnTo>
                      <a:pt x="118" y="211"/>
                    </a:lnTo>
                    <a:lnTo>
                      <a:pt x="100" y="209"/>
                    </a:lnTo>
                    <a:lnTo>
                      <a:pt x="86" y="203"/>
                    </a:lnTo>
                    <a:lnTo>
                      <a:pt x="71" y="198"/>
                    </a:lnTo>
                    <a:lnTo>
                      <a:pt x="58" y="191"/>
                    </a:lnTo>
                    <a:lnTo>
                      <a:pt x="48" y="183"/>
                    </a:lnTo>
                    <a:lnTo>
                      <a:pt x="38" y="173"/>
                    </a:lnTo>
                    <a:lnTo>
                      <a:pt x="29" y="164"/>
                    </a:lnTo>
                    <a:lnTo>
                      <a:pt x="22" y="153"/>
                    </a:lnTo>
                    <a:lnTo>
                      <a:pt x="15" y="144"/>
                    </a:lnTo>
                    <a:lnTo>
                      <a:pt x="11" y="133"/>
                    </a:lnTo>
                    <a:lnTo>
                      <a:pt x="7" y="121"/>
                    </a:lnTo>
                    <a:lnTo>
                      <a:pt x="4" y="111"/>
                    </a:lnTo>
                    <a:lnTo>
                      <a:pt x="2" y="100"/>
                    </a:lnTo>
                    <a:lnTo>
                      <a:pt x="0" y="81"/>
                    </a:lnTo>
                    <a:lnTo>
                      <a:pt x="0" y="81"/>
                    </a:lnTo>
                    <a:lnTo>
                      <a:pt x="0" y="73"/>
                    </a:lnTo>
                    <a:lnTo>
                      <a:pt x="2" y="65"/>
                    </a:lnTo>
                    <a:lnTo>
                      <a:pt x="4" y="57"/>
                    </a:lnTo>
                    <a:lnTo>
                      <a:pt x="7" y="49"/>
                    </a:lnTo>
                    <a:lnTo>
                      <a:pt x="15" y="35"/>
                    </a:lnTo>
                    <a:lnTo>
                      <a:pt x="25" y="23"/>
                    </a:lnTo>
                    <a:lnTo>
                      <a:pt x="38" y="14"/>
                    </a:lnTo>
                    <a:lnTo>
                      <a:pt x="52" y="6"/>
                    </a:lnTo>
                    <a:lnTo>
                      <a:pt x="68" y="1"/>
                    </a:lnTo>
                    <a:lnTo>
                      <a:pt x="76" y="0"/>
                    </a:lnTo>
                    <a:lnTo>
                      <a:pt x="86" y="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87" name="Freeform 147"/>
              <p:cNvSpPr>
                <a:spLocks/>
              </p:cNvSpPr>
              <p:nvPr/>
            </p:nvSpPr>
            <p:spPr bwMode="auto">
              <a:xfrm>
                <a:off x="2178051" y="3792538"/>
                <a:ext cx="107950" cy="153988"/>
              </a:xfrm>
              <a:custGeom>
                <a:avLst/>
                <a:gdLst>
                  <a:gd name="T0" fmla="*/ 60 w 68"/>
                  <a:gd name="T1" fmla="*/ 97 h 97"/>
                  <a:gd name="T2" fmla="*/ 60 w 68"/>
                  <a:gd name="T3" fmla="*/ 97 h 97"/>
                  <a:gd name="T4" fmla="*/ 65 w 68"/>
                  <a:gd name="T5" fmla="*/ 85 h 97"/>
                  <a:gd name="T6" fmla="*/ 68 w 68"/>
                  <a:gd name="T7" fmla="*/ 71 h 97"/>
                  <a:gd name="T8" fmla="*/ 68 w 68"/>
                  <a:gd name="T9" fmla="*/ 58 h 97"/>
                  <a:gd name="T10" fmla="*/ 66 w 68"/>
                  <a:gd name="T11" fmla="*/ 46 h 97"/>
                  <a:gd name="T12" fmla="*/ 62 w 68"/>
                  <a:gd name="T13" fmla="*/ 33 h 97"/>
                  <a:gd name="T14" fmla="*/ 56 w 68"/>
                  <a:gd name="T15" fmla="*/ 21 h 97"/>
                  <a:gd name="T16" fmla="*/ 49 w 68"/>
                  <a:gd name="T17" fmla="*/ 10 h 97"/>
                  <a:gd name="T18" fmla="*/ 39 w 68"/>
                  <a:gd name="T19" fmla="*/ 0 h 97"/>
                  <a:gd name="T20" fmla="*/ 0 w 68"/>
                  <a:gd name="T21" fmla="*/ 6 h 97"/>
                  <a:gd name="T22" fmla="*/ 0 w 68"/>
                  <a:gd name="T23" fmla="*/ 6 h 97"/>
                  <a:gd name="T24" fmla="*/ 14 w 68"/>
                  <a:gd name="T25" fmla="*/ 15 h 97"/>
                  <a:gd name="T26" fmla="*/ 24 w 68"/>
                  <a:gd name="T27" fmla="*/ 23 h 97"/>
                  <a:gd name="T28" fmla="*/ 35 w 68"/>
                  <a:gd name="T29" fmla="*/ 32 h 97"/>
                  <a:gd name="T30" fmla="*/ 43 w 68"/>
                  <a:gd name="T31" fmla="*/ 42 h 97"/>
                  <a:gd name="T32" fmla="*/ 50 w 68"/>
                  <a:gd name="T33" fmla="*/ 54 h 97"/>
                  <a:gd name="T34" fmla="*/ 56 w 68"/>
                  <a:gd name="T35" fmla="*/ 66 h 97"/>
                  <a:gd name="T36" fmla="*/ 58 w 68"/>
                  <a:gd name="T37" fmla="*/ 81 h 97"/>
                  <a:gd name="T38" fmla="*/ 60 w 68"/>
                  <a:gd name="T39" fmla="*/ 97 h 97"/>
                  <a:gd name="T40" fmla="*/ 60 w 68"/>
                  <a:gd name="T41"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97">
                    <a:moveTo>
                      <a:pt x="60" y="97"/>
                    </a:moveTo>
                    <a:lnTo>
                      <a:pt x="60" y="97"/>
                    </a:lnTo>
                    <a:lnTo>
                      <a:pt x="65" y="85"/>
                    </a:lnTo>
                    <a:lnTo>
                      <a:pt x="68" y="71"/>
                    </a:lnTo>
                    <a:lnTo>
                      <a:pt x="68" y="58"/>
                    </a:lnTo>
                    <a:lnTo>
                      <a:pt x="66" y="46"/>
                    </a:lnTo>
                    <a:lnTo>
                      <a:pt x="62" y="33"/>
                    </a:lnTo>
                    <a:lnTo>
                      <a:pt x="56" y="21"/>
                    </a:lnTo>
                    <a:lnTo>
                      <a:pt x="49" y="10"/>
                    </a:lnTo>
                    <a:lnTo>
                      <a:pt x="39" y="0"/>
                    </a:lnTo>
                    <a:lnTo>
                      <a:pt x="0" y="6"/>
                    </a:lnTo>
                    <a:lnTo>
                      <a:pt x="0" y="6"/>
                    </a:lnTo>
                    <a:lnTo>
                      <a:pt x="14" y="15"/>
                    </a:lnTo>
                    <a:lnTo>
                      <a:pt x="24" y="23"/>
                    </a:lnTo>
                    <a:lnTo>
                      <a:pt x="35" y="32"/>
                    </a:lnTo>
                    <a:lnTo>
                      <a:pt x="43" y="42"/>
                    </a:lnTo>
                    <a:lnTo>
                      <a:pt x="50" y="54"/>
                    </a:lnTo>
                    <a:lnTo>
                      <a:pt x="56" y="66"/>
                    </a:lnTo>
                    <a:lnTo>
                      <a:pt x="58" y="81"/>
                    </a:lnTo>
                    <a:lnTo>
                      <a:pt x="60" y="97"/>
                    </a:lnTo>
                    <a:lnTo>
                      <a:pt x="60"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grpSp>
          <p:nvGrpSpPr>
            <p:cNvPr id="32" name="组合 31"/>
            <p:cNvGrpSpPr/>
            <p:nvPr/>
          </p:nvGrpSpPr>
          <p:grpSpPr>
            <a:xfrm>
              <a:off x="1900914" y="200415"/>
              <a:ext cx="676275" cy="555625"/>
              <a:chOff x="3190876" y="1230313"/>
              <a:chExt cx="676275" cy="555625"/>
            </a:xfrm>
            <a:solidFill>
              <a:schemeClr val="bg1"/>
            </a:solidFill>
          </p:grpSpPr>
          <p:sp>
            <p:nvSpPr>
              <p:cNvPr id="83" name="Freeform 148"/>
              <p:cNvSpPr>
                <a:spLocks/>
              </p:cNvSpPr>
              <p:nvPr/>
            </p:nvSpPr>
            <p:spPr bwMode="auto">
              <a:xfrm>
                <a:off x="3209926" y="1257300"/>
                <a:ext cx="657225" cy="528638"/>
              </a:xfrm>
              <a:custGeom>
                <a:avLst/>
                <a:gdLst>
                  <a:gd name="T0" fmla="*/ 0 w 414"/>
                  <a:gd name="T1" fmla="*/ 117 h 333"/>
                  <a:gd name="T2" fmla="*/ 10 w 414"/>
                  <a:gd name="T3" fmla="*/ 102 h 333"/>
                  <a:gd name="T4" fmla="*/ 316 w 414"/>
                  <a:gd name="T5" fmla="*/ 306 h 333"/>
                  <a:gd name="T6" fmla="*/ 316 w 414"/>
                  <a:gd name="T7" fmla="*/ 306 h 333"/>
                  <a:gd name="T8" fmla="*/ 325 w 414"/>
                  <a:gd name="T9" fmla="*/ 310 h 333"/>
                  <a:gd name="T10" fmla="*/ 335 w 414"/>
                  <a:gd name="T11" fmla="*/ 313 h 333"/>
                  <a:gd name="T12" fmla="*/ 343 w 414"/>
                  <a:gd name="T13" fmla="*/ 313 h 333"/>
                  <a:gd name="T14" fmla="*/ 352 w 414"/>
                  <a:gd name="T15" fmla="*/ 312 h 333"/>
                  <a:gd name="T16" fmla="*/ 362 w 414"/>
                  <a:gd name="T17" fmla="*/ 309 h 333"/>
                  <a:gd name="T18" fmla="*/ 371 w 414"/>
                  <a:gd name="T19" fmla="*/ 304 h 333"/>
                  <a:gd name="T20" fmla="*/ 378 w 414"/>
                  <a:gd name="T21" fmla="*/ 297 h 333"/>
                  <a:gd name="T22" fmla="*/ 385 w 414"/>
                  <a:gd name="T23" fmla="*/ 289 h 333"/>
                  <a:gd name="T24" fmla="*/ 385 w 414"/>
                  <a:gd name="T25" fmla="*/ 289 h 333"/>
                  <a:gd name="T26" fmla="*/ 390 w 414"/>
                  <a:gd name="T27" fmla="*/ 279 h 333"/>
                  <a:gd name="T28" fmla="*/ 393 w 414"/>
                  <a:gd name="T29" fmla="*/ 270 h 333"/>
                  <a:gd name="T30" fmla="*/ 394 w 414"/>
                  <a:gd name="T31" fmla="*/ 260 h 333"/>
                  <a:gd name="T32" fmla="*/ 394 w 414"/>
                  <a:gd name="T33" fmla="*/ 251 h 333"/>
                  <a:gd name="T34" fmla="*/ 391 w 414"/>
                  <a:gd name="T35" fmla="*/ 241 h 333"/>
                  <a:gd name="T36" fmla="*/ 387 w 414"/>
                  <a:gd name="T37" fmla="*/ 232 h 333"/>
                  <a:gd name="T38" fmla="*/ 382 w 414"/>
                  <a:gd name="T39" fmla="*/ 225 h 333"/>
                  <a:gd name="T40" fmla="*/ 375 w 414"/>
                  <a:gd name="T41" fmla="*/ 218 h 333"/>
                  <a:gd name="T42" fmla="*/ 69 w 414"/>
                  <a:gd name="T43" fmla="*/ 14 h 333"/>
                  <a:gd name="T44" fmla="*/ 79 w 414"/>
                  <a:gd name="T45" fmla="*/ 0 h 333"/>
                  <a:gd name="T46" fmla="*/ 389 w 414"/>
                  <a:gd name="T47" fmla="*/ 207 h 333"/>
                  <a:gd name="T48" fmla="*/ 389 w 414"/>
                  <a:gd name="T49" fmla="*/ 207 h 333"/>
                  <a:gd name="T50" fmla="*/ 398 w 414"/>
                  <a:gd name="T51" fmla="*/ 216 h 333"/>
                  <a:gd name="T52" fmla="*/ 405 w 414"/>
                  <a:gd name="T53" fmla="*/ 225 h 333"/>
                  <a:gd name="T54" fmla="*/ 410 w 414"/>
                  <a:gd name="T55" fmla="*/ 236 h 333"/>
                  <a:gd name="T56" fmla="*/ 414 w 414"/>
                  <a:gd name="T57" fmla="*/ 248 h 333"/>
                  <a:gd name="T58" fmla="*/ 414 w 414"/>
                  <a:gd name="T59" fmla="*/ 262 h 333"/>
                  <a:gd name="T60" fmla="*/ 413 w 414"/>
                  <a:gd name="T61" fmla="*/ 275 h 333"/>
                  <a:gd name="T62" fmla="*/ 409 w 414"/>
                  <a:gd name="T63" fmla="*/ 287 h 333"/>
                  <a:gd name="T64" fmla="*/ 402 w 414"/>
                  <a:gd name="T65" fmla="*/ 300 h 333"/>
                  <a:gd name="T66" fmla="*/ 402 w 414"/>
                  <a:gd name="T67" fmla="*/ 300 h 333"/>
                  <a:gd name="T68" fmla="*/ 393 w 414"/>
                  <a:gd name="T69" fmla="*/ 312 h 333"/>
                  <a:gd name="T70" fmla="*/ 382 w 414"/>
                  <a:gd name="T71" fmla="*/ 320 h 333"/>
                  <a:gd name="T72" fmla="*/ 371 w 414"/>
                  <a:gd name="T73" fmla="*/ 327 h 333"/>
                  <a:gd name="T74" fmla="*/ 359 w 414"/>
                  <a:gd name="T75" fmla="*/ 331 h 333"/>
                  <a:gd name="T76" fmla="*/ 347 w 414"/>
                  <a:gd name="T77" fmla="*/ 333 h 333"/>
                  <a:gd name="T78" fmla="*/ 335 w 414"/>
                  <a:gd name="T79" fmla="*/ 332 h 333"/>
                  <a:gd name="T80" fmla="*/ 322 w 414"/>
                  <a:gd name="T81" fmla="*/ 329 h 333"/>
                  <a:gd name="T82" fmla="*/ 310 w 414"/>
                  <a:gd name="T83" fmla="*/ 323 h 333"/>
                  <a:gd name="T84" fmla="*/ 0 w 414"/>
                  <a:gd name="T85" fmla="*/ 11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14" h="333">
                    <a:moveTo>
                      <a:pt x="0" y="117"/>
                    </a:moveTo>
                    <a:lnTo>
                      <a:pt x="10" y="102"/>
                    </a:lnTo>
                    <a:lnTo>
                      <a:pt x="316" y="306"/>
                    </a:lnTo>
                    <a:lnTo>
                      <a:pt x="316" y="306"/>
                    </a:lnTo>
                    <a:lnTo>
                      <a:pt x="325" y="310"/>
                    </a:lnTo>
                    <a:lnTo>
                      <a:pt x="335" y="313"/>
                    </a:lnTo>
                    <a:lnTo>
                      <a:pt x="343" y="313"/>
                    </a:lnTo>
                    <a:lnTo>
                      <a:pt x="352" y="312"/>
                    </a:lnTo>
                    <a:lnTo>
                      <a:pt x="362" y="309"/>
                    </a:lnTo>
                    <a:lnTo>
                      <a:pt x="371" y="304"/>
                    </a:lnTo>
                    <a:lnTo>
                      <a:pt x="378" y="297"/>
                    </a:lnTo>
                    <a:lnTo>
                      <a:pt x="385" y="289"/>
                    </a:lnTo>
                    <a:lnTo>
                      <a:pt x="385" y="289"/>
                    </a:lnTo>
                    <a:lnTo>
                      <a:pt x="390" y="279"/>
                    </a:lnTo>
                    <a:lnTo>
                      <a:pt x="393" y="270"/>
                    </a:lnTo>
                    <a:lnTo>
                      <a:pt x="394" y="260"/>
                    </a:lnTo>
                    <a:lnTo>
                      <a:pt x="394" y="251"/>
                    </a:lnTo>
                    <a:lnTo>
                      <a:pt x="391" y="241"/>
                    </a:lnTo>
                    <a:lnTo>
                      <a:pt x="387" y="232"/>
                    </a:lnTo>
                    <a:lnTo>
                      <a:pt x="382" y="225"/>
                    </a:lnTo>
                    <a:lnTo>
                      <a:pt x="375" y="218"/>
                    </a:lnTo>
                    <a:lnTo>
                      <a:pt x="69" y="14"/>
                    </a:lnTo>
                    <a:lnTo>
                      <a:pt x="79" y="0"/>
                    </a:lnTo>
                    <a:lnTo>
                      <a:pt x="389" y="207"/>
                    </a:lnTo>
                    <a:lnTo>
                      <a:pt x="389" y="207"/>
                    </a:lnTo>
                    <a:lnTo>
                      <a:pt x="398" y="216"/>
                    </a:lnTo>
                    <a:lnTo>
                      <a:pt x="405" y="225"/>
                    </a:lnTo>
                    <a:lnTo>
                      <a:pt x="410" y="236"/>
                    </a:lnTo>
                    <a:lnTo>
                      <a:pt x="414" y="248"/>
                    </a:lnTo>
                    <a:lnTo>
                      <a:pt x="414" y="262"/>
                    </a:lnTo>
                    <a:lnTo>
                      <a:pt x="413" y="275"/>
                    </a:lnTo>
                    <a:lnTo>
                      <a:pt x="409" y="287"/>
                    </a:lnTo>
                    <a:lnTo>
                      <a:pt x="402" y="300"/>
                    </a:lnTo>
                    <a:lnTo>
                      <a:pt x="402" y="300"/>
                    </a:lnTo>
                    <a:lnTo>
                      <a:pt x="393" y="312"/>
                    </a:lnTo>
                    <a:lnTo>
                      <a:pt x="382" y="320"/>
                    </a:lnTo>
                    <a:lnTo>
                      <a:pt x="371" y="327"/>
                    </a:lnTo>
                    <a:lnTo>
                      <a:pt x="359" y="331"/>
                    </a:lnTo>
                    <a:lnTo>
                      <a:pt x="347" y="333"/>
                    </a:lnTo>
                    <a:lnTo>
                      <a:pt x="335" y="332"/>
                    </a:lnTo>
                    <a:lnTo>
                      <a:pt x="322" y="329"/>
                    </a:lnTo>
                    <a:lnTo>
                      <a:pt x="310" y="323"/>
                    </a:lnTo>
                    <a:lnTo>
                      <a:pt x="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84" name="Freeform 149"/>
              <p:cNvSpPr>
                <a:spLocks/>
              </p:cNvSpPr>
              <p:nvPr/>
            </p:nvSpPr>
            <p:spPr bwMode="auto">
              <a:xfrm>
                <a:off x="3190876" y="1230313"/>
                <a:ext cx="176213" cy="246063"/>
              </a:xfrm>
              <a:custGeom>
                <a:avLst/>
                <a:gdLst>
                  <a:gd name="T0" fmla="*/ 5 w 111"/>
                  <a:gd name="T1" fmla="*/ 154 h 155"/>
                  <a:gd name="T2" fmla="*/ 5 w 111"/>
                  <a:gd name="T3" fmla="*/ 154 h 155"/>
                  <a:gd name="T4" fmla="*/ 9 w 111"/>
                  <a:gd name="T5" fmla="*/ 155 h 155"/>
                  <a:gd name="T6" fmla="*/ 15 w 111"/>
                  <a:gd name="T7" fmla="*/ 155 h 155"/>
                  <a:gd name="T8" fmla="*/ 19 w 111"/>
                  <a:gd name="T9" fmla="*/ 154 h 155"/>
                  <a:gd name="T10" fmla="*/ 23 w 111"/>
                  <a:gd name="T11" fmla="*/ 150 h 155"/>
                  <a:gd name="T12" fmla="*/ 110 w 111"/>
                  <a:gd name="T13" fmla="*/ 20 h 155"/>
                  <a:gd name="T14" fmla="*/ 110 w 111"/>
                  <a:gd name="T15" fmla="*/ 20 h 155"/>
                  <a:gd name="T16" fmla="*/ 111 w 111"/>
                  <a:gd name="T17" fmla="*/ 15 h 155"/>
                  <a:gd name="T18" fmla="*/ 111 w 111"/>
                  <a:gd name="T19" fmla="*/ 11 h 155"/>
                  <a:gd name="T20" fmla="*/ 110 w 111"/>
                  <a:gd name="T21" fmla="*/ 5 h 155"/>
                  <a:gd name="T22" fmla="*/ 106 w 111"/>
                  <a:gd name="T23" fmla="*/ 2 h 155"/>
                  <a:gd name="T24" fmla="*/ 106 w 111"/>
                  <a:gd name="T25" fmla="*/ 2 h 155"/>
                  <a:gd name="T26" fmla="*/ 101 w 111"/>
                  <a:gd name="T27" fmla="*/ 0 h 155"/>
                  <a:gd name="T28" fmla="*/ 96 w 111"/>
                  <a:gd name="T29" fmla="*/ 0 h 155"/>
                  <a:gd name="T30" fmla="*/ 92 w 111"/>
                  <a:gd name="T31" fmla="*/ 2 h 155"/>
                  <a:gd name="T32" fmla="*/ 89 w 111"/>
                  <a:gd name="T33" fmla="*/ 5 h 155"/>
                  <a:gd name="T34" fmla="*/ 1 w 111"/>
                  <a:gd name="T35" fmla="*/ 136 h 155"/>
                  <a:gd name="T36" fmla="*/ 1 w 111"/>
                  <a:gd name="T37" fmla="*/ 136 h 155"/>
                  <a:gd name="T38" fmla="*/ 0 w 111"/>
                  <a:gd name="T39" fmla="*/ 140 h 155"/>
                  <a:gd name="T40" fmla="*/ 0 w 111"/>
                  <a:gd name="T41" fmla="*/ 146 h 155"/>
                  <a:gd name="T42" fmla="*/ 1 w 111"/>
                  <a:gd name="T43" fmla="*/ 150 h 155"/>
                  <a:gd name="T44" fmla="*/ 5 w 111"/>
                  <a:gd name="T45" fmla="*/ 154 h 155"/>
                  <a:gd name="T46" fmla="*/ 5 w 111"/>
                  <a:gd name="T47" fmla="*/ 15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55">
                    <a:moveTo>
                      <a:pt x="5" y="154"/>
                    </a:moveTo>
                    <a:lnTo>
                      <a:pt x="5" y="154"/>
                    </a:lnTo>
                    <a:lnTo>
                      <a:pt x="9" y="155"/>
                    </a:lnTo>
                    <a:lnTo>
                      <a:pt x="15" y="155"/>
                    </a:lnTo>
                    <a:lnTo>
                      <a:pt x="19" y="154"/>
                    </a:lnTo>
                    <a:lnTo>
                      <a:pt x="23" y="150"/>
                    </a:lnTo>
                    <a:lnTo>
                      <a:pt x="110" y="20"/>
                    </a:lnTo>
                    <a:lnTo>
                      <a:pt x="110" y="20"/>
                    </a:lnTo>
                    <a:lnTo>
                      <a:pt x="111" y="15"/>
                    </a:lnTo>
                    <a:lnTo>
                      <a:pt x="111" y="11"/>
                    </a:lnTo>
                    <a:lnTo>
                      <a:pt x="110" y="5"/>
                    </a:lnTo>
                    <a:lnTo>
                      <a:pt x="106" y="2"/>
                    </a:lnTo>
                    <a:lnTo>
                      <a:pt x="106" y="2"/>
                    </a:lnTo>
                    <a:lnTo>
                      <a:pt x="101" y="0"/>
                    </a:lnTo>
                    <a:lnTo>
                      <a:pt x="96" y="0"/>
                    </a:lnTo>
                    <a:lnTo>
                      <a:pt x="92" y="2"/>
                    </a:lnTo>
                    <a:lnTo>
                      <a:pt x="89" y="5"/>
                    </a:lnTo>
                    <a:lnTo>
                      <a:pt x="1" y="136"/>
                    </a:lnTo>
                    <a:lnTo>
                      <a:pt x="1" y="136"/>
                    </a:lnTo>
                    <a:lnTo>
                      <a:pt x="0" y="140"/>
                    </a:lnTo>
                    <a:lnTo>
                      <a:pt x="0" y="146"/>
                    </a:lnTo>
                    <a:lnTo>
                      <a:pt x="1" y="150"/>
                    </a:lnTo>
                    <a:lnTo>
                      <a:pt x="5" y="154"/>
                    </a:lnTo>
                    <a:lnTo>
                      <a:pt x="5"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85" name="Freeform 150"/>
              <p:cNvSpPr>
                <a:spLocks/>
              </p:cNvSpPr>
              <p:nvPr/>
            </p:nvSpPr>
            <p:spPr bwMode="auto">
              <a:xfrm>
                <a:off x="3287713" y="1400175"/>
                <a:ext cx="504825" cy="323850"/>
              </a:xfrm>
              <a:custGeom>
                <a:avLst/>
                <a:gdLst>
                  <a:gd name="T0" fmla="*/ 0 w 318"/>
                  <a:gd name="T1" fmla="*/ 19 h 204"/>
                  <a:gd name="T2" fmla="*/ 11 w 318"/>
                  <a:gd name="T3" fmla="*/ 0 h 204"/>
                  <a:gd name="T4" fmla="*/ 284 w 318"/>
                  <a:gd name="T5" fmla="*/ 182 h 204"/>
                  <a:gd name="T6" fmla="*/ 284 w 318"/>
                  <a:gd name="T7" fmla="*/ 182 h 204"/>
                  <a:gd name="T8" fmla="*/ 292 w 318"/>
                  <a:gd name="T9" fmla="*/ 186 h 204"/>
                  <a:gd name="T10" fmla="*/ 302 w 318"/>
                  <a:gd name="T11" fmla="*/ 188 h 204"/>
                  <a:gd name="T12" fmla="*/ 310 w 318"/>
                  <a:gd name="T13" fmla="*/ 188 h 204"/>
                  <a:gd name="T14" fmla="*/ 318 w 318"/>
                  <a:gd name="T15" fmla="*/ 185 h 204"/>
                  <a:gd name="T16" fmla="*/ 318 w 318"/>
                  <a:gd name="T17" fmla="*/ 185 h 204"/>
                  <a:gd name="T18" fmla="*/ 317 w 318"/>
                  <a:gd name="T19" fmla="*/ 186 h 204"/>
                  <a:gd name="T20" fmla="*/ 317 w 318"/>
                  <a:gd name="T21" fmla="*/ 186 h 204"/>
                  <a:gd name="T22" fmla="*/ 313 w 318"/>
                  <a:gd name="T23" fmla="*/ 192 h 204"/>
                  <a:gd name="T24" fmla="*/ 307 w 318"/>
                  <a:gd name="T25" fmla="*/ 197 h 204"/>
                  <a:gd name="T26" fmla="*/ 302 w 318"/>
                  <a:gd name="T27" fmla="*/ 200 h 204"/>
                  <a:gd name="T28" fmla="*/ 295 w 318"/>
                  <a:gd name="T29" fmla="*/ 203 h 204"/>
                  <a:gd name="T30" fmla="*/ 288 w 318"/>
                  <a:gd name="T31" fmla="*/ 204 h 204"/>
                  <a:gd name="T32" fmla="*/ 282 w 318"/>
                  <a:gd name="T33" fmla="*/ 203 h 204"/>
                  <a:gd name="T34" fmla="*/ 276 w 318"/>
                  <a:gd name="T35" fmla="*/ 201 h 204"/>
                  <a:gd name="T36" fmla="*/ 269 w 318"/>
                  <a:gd name="T37" fmla="*/ 199 h 204"/>
                  <a:gd name="T38" fmla="*/ 0 w 318"/>
                  <a:gd name="T39" fmla="*/ 1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8" h="204">
                    <a:moveTo>
                      <a:pt x="0" y="19"/>
                    </a:moveTo>
                    <a:lnTo>
                      <a:pt x="11" y="0"/>
                    </a:lnTo>
                    <a:lnTo>
                      <a:pt x="284" y="182"/>
                    </a:lnTo>
                    <a:lnTo>
                      <a:pt x="284" y="182"/>
                    </a:lnTo>
                    <a:lnTo>
                      <a:pt x="292" y="186"/>
                    </a:lnTo>
                    <a:lnTo>
                      <a:pt x="302" y="188"/>
                    </a:lnTo>
                    <a:lnTo>
                      <a:pt x="310" y="188"/>
                    </a:lnTo>
                    <a:lnTo>
                      <a:pt x="318" y="185"/>
                    </a:lnTo>
                    <a:lnTo>
                      <a:pt x="318" y="185"/>
                    </a:lnTo>
                    <a:lnTo>
                      <a:pt x="317" y="186"/>
                    </a:lnTo>
                    <a:lnTo>
                      <a:pt x="317" y="186"/>
                    </a:lnTo>
                    <a:lnTo>
                      <a:pt x="313" y="192"/>
                    </a:lnTo>
                    <a:lnTo>
                      <a:pt x="307" y="197"/>
                    </a:lnTo>
                    <a:lnTo>
                      <a:pt x="302" y="200"/>
                    </a:lnTo>
                    <a:lnTo>
                      <a:pt x="295" y="203"/>
                    </a:lnTo>
                    <a:lnTo>
                      <a:pt x="288" y="204"/>
                    </a:lnTo>
                    <a:lnTo>
                      <a:pt x="282" y="203"/>
                    </a:lnTo>
                    <a:lnTo>
                      <a:pt x="276" y="201"/>
                    </a:lnTo>
                    <a:lnTo>
                      <a:pt x="269" y="199"/>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33" name="Freeform 151"/>
            <p:cNvSpPr>
              <a:spLocks noEditPoints="1"/>
            </p:cNvSpPr>
            <p:nvPr/>
          </p:nvSpPr>
          <p:spPr bwMode="auto">
            <a:xfrm>
              <a:off x="262614" y="2602302"/>
              <a:ext cx="381000" cy="660400"/>
            </a:xfrm>
            <a:custGeom>
              <a:avLst/>
              <a:gdLst>
                <a:gd name="T0" fmla="*/ 2147483647 w 240"/>
                <a:gd name="T1" fmla="*/ 2147483647 h 416"/>
                <a:gd name="T2" fmla="*/ 2147483647 w 240"/>
                <a:gd name="T3" fmla="*/ 2147483647 h 416"/>
                <a:gd name="T4" fmla="*/ 2147483647 w 240"/>
                <a:gd name="T5" fmla="*/ 2147483647 h 416"/>
                <a:gd name="T6" fmla="*/ 2147483647 w 240"/>
                <a:gd name="T7" fmla="*/ 2147483647 h 416"/>
                <a:gd name="T8" fmla="*/ 2147483647 w 240"/>
                <a:gd name="T9" fmla="*/ 2147483647 h 416"/>
                <a:gd name="T10" fmla="*/ 2147483647 w 240"/>
                <a:gd name="T11" fmla="*/ 2147483647 h 416"/>
                <a:gd name="T12" fmla="*/ 2147483647 w 240"/>
                <a:gd name="T13" fmla="*/ 2147483647 h 416"/>
                <a:gd name="T14" fmla="*/ 2147483647 w 240"/>
                <a:gd name="T15" fmla="*/ 2147483647 h 416"/>
                <a:gd name="T16" fmla="*/ 2147483647 w 240"/>
                <a:gd name="T17" fmla="*/ 2147483647 h 416"/>
                <a:gd name="T18" fmla="*/ 2147483647 w 240"/>
                <a:gd name="T19" fmla="*/ 2147483647 h 416"/>
                <a:gd name="T20" fmla="*/ 2147483647 w 240"/>
                <a:gd name="T21" fmla="*/ 2147483647 h 416"/>
                <a:gd name="T22" fmla="*/ 2147483647 w 240"/>
                <a:gd name="T23" fmla="*/ 2147483647 h 416"/>
                <a:gd name="T24" fmla="*/ 2147483647 w 240"/>
                <a:gd name="T25" fmla="*/ 2147483647 h 416"/>
                <a:gd name="T26" fmla="*/ 2147483647 w 240"/>
                <a:gd name="T27" fmla="*/ 2147483647 h 416"/>
                <a:gd name="T28" fmla="*/ 2147483647 w 240"/>
                <a:gd name="T29" fmla="*/ 2147483647 h 416"/>
                <a:gd name="T30" fmla="*/ 2147483647 w 240"/>
                <a:gd name="T31" fmla="*/ 2147483647 h 416"/>
                <a:gd name="T32" fmla="*/ 2147483647 w 240"/>
                <a:gd name="T33" fmla="*/ 2147483647 h 416"/>
                <a:gd name="T34" fmla="*/ 2147483647 w 240"/>
                <a:gd name="T35" fmla="*/ 2147483647 h 416"/>
                <a:gd name="T36" fmla="*/ 2147483647 w 240"/>
                <a:gd name="T37" fmla="*/ 2147483647 h 416"/>
                <a:gd name="T38" fmla="*/ 2147483647 w 240"/>
                <a:gd name="T39" fmla="*/ 2147483647 h 416"/>
                <a:gd name="T40" fmla="*/ 2147483647 w 240"/>
                <a:gd name="T41" fmla="*/ 2147483647 h 416"/>
                <a:gd name="T42" fmla="*/ 2147483647 w 240"/>
                <a:gd name="T43" fmla="*/ 2147483647 h 416"/>
                <a:gd name="T44" fmla="*/ 2147483647 w 240"/>
                <a:gd name="T45" fmla="*/ 2147483647 h 416"/>
                <a:gd name="T46" fmla="*/ 2147483647 w 240"/>
                <a:gd name="T47" fmla="*/ 2147483647 h 416"/>
                <a:gd name="T48" fmla="*/ 2147483647 w 240"/>
                <a:gd name="T49" fmla="*/ 2147483647 h 416"/>
                <a:gd name="T50" fmla="*/ 2147483647 w 240"/>
                <a:gd name="T51" fmla="*/ 2147483647 h 416"/>
                <a:gd name="T52" fmla="*/ 2147483647 w 240"/>
                <a:gd name="T53" fmla="*/ 2147483647 h 416"/>
                <a:gd name="T54" fmla="*/ 2147483647 w 240"/>
                <a:gd name="T55" fmla="*/ 2147483647 h 416"/>
                <a:gd name="T56" fmla="*/ 2147483647 w 240"/>
                <a:gd name="T57" fmla="*/ 2147483647 h 416"/>
                <a:gd name="T58" fmla="*/ 2147483647 w 240"/>
                <a:gd name="T59" fmla="*/ 2147483647 h 416"/>
                <a:gd name="T60" fmla="*/ 2147483647 w 240"/>
                <a:gd name="T61" fmla="*/ 2147483647 h 416"/>
                <a:gd name="T62" fmla="*/ 2147483647 w 240"/>
                <a:gd name="T63" fmla="*/ 2147483647 h 416"/>
                <a:gd name="T64" fmla="*/ 2147483647 w 240"/>
                <a:gd name="T65" fmla="*/ 2147483647 h 416"/>
                <a:gd name="T66" fmla="*/ 2147483647 w 240"/>
                <a:gd name="T67" fmla="*/ 2147483647 h 416"/>
                <a:gd name="T68" fmla="*/ 2147483647 w 240"/>
                <a:gd name="T69" fmla="*/ 2147483647 h 416"/>
                <a:gd name="T70" fmla="*/ 2147483647 w 240"/>
                <a:gd name="T71" fmla="*/ 2147483647 h 416"/>
                <a:gd name="T72" fmla="*/ 2147483647 w 240"/>
                <a:gd name="T73" fmla="*/ 2147483647 h 416"/>
                <a:gd name="T74" fmla="*/ 2147483647 w 240"/>
                <a:gd name="T75" fmla="*/ 2147483647 h 416"/>
                <a:gd name="T76" fmla="*/ 2147483647 w 240"/>
                <a:gd name="T77" fmla="*/ 0 h 416"/>
                <a:gd name="T78" fmla="*/ 2147483647 w 240"/>
                <a:gd name="T79" fmla="*/ 2147483647 h 416"/>
                <a:gd name="T80" fmla="*/ 2147483647 w 240"/>
                <a:gd name="T81" fmla="*/ 2147483647 h 416"/>
                <a:gd name="T82" fmla="*/ 2147483647 w 240"/>
                <a:gd name="T83" fmla="*/ 2147483647 h 416"/>
                <a:gd name="T84" fmla="*/ 2147483647 w 240"/>
                <a:gd name="T85" fmla="*/ 2147483647 h 416"/>
                <a:gd name="T86" fmla="*/ 2147483647 w 240"/>
                <a:gd name="T87" fmla="*/ 2147483647 h 416"/>
                <a:gd name="T88" fmla="*/ 2147483647 w 240"/>
                <a:gd name="T89" fmla="*/ 2147483647 h 416"/>
                <a:gd name="T90" fmla="*/ 2147483647 w 240"/>
                <a:gd name="T91" fmla="*/ 2147483647 h 416"/>
                <a:gd name="T92" fmla="*/ 2147483647 w 240"/>
                <a:gd name="T93" fmla="*/ 2147483647 h 416"/>
                <a:gd name="T94" fmla="*/ 2147483647 w 240"/>
                <a:gd name="T95" fmla="*/ 2147483647 h 416"/>
                <a:gd name="T96" fmla="*/ 2147483647 w 240"/>
                <a:gd name="T97" fmla="*/ 2147483647 h 416"/>
                <a:gd name="T98" fmla="*/ 2147483647 w 240"/>
                <a:gd name="T99" fmla="*/ 2147483647 h 416"/>
                <a:gd name="T100" fmla="*/ 2147483647 w 240"/>
                <a:gd name="T101" fmla="*/ 2147483647 h 416"/>
                <a:gd name="T102" fmla="*/ 2147483647 w 240"/>
                <a:gd name="T103" fmla="*/ 2147483647 h 416"/>
                <a:gd name="T104" fmla="*/ 2147483647 w 240"/>
                <a:gd name="T105" fmla="*/ 2147483647 h 416"/>
                <a:gd name="T106" fmla="*/ 2147483647 w 240"/>
                <a:gd name="T107" fmla="*/ 2147483647 h 416"/>
                <a:gd name="T108" fmla="*/ 2147483647 w 240"/>
                <a:gd name="T109" fmla="*/ 2147483647 h 416"/>
                <a:gd name="T110" fmla="*/ 2147483647 w 240"/>
                <a:gd name="T111" fmla="*/ 2147483647 h 4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40" h="416">
                  <a:moveTo>
                    <a:pt x="144" y="352"/>
                  </a:moveTo>
                  <a:lnTo>
                    <a:pt x="144" y="352"/>
                  </a:lnTo>
                  <a:lnTo>
                    <a:pt x="149" y="352"/>
                  </a:lnTo>
                  <a:lnTo>
                    <a:pt x="154" y="354"/>
                  </a:lnTo>
                  <a:lnTo>
                    <a:pt x="160" y="355"/>
                  </a:lnTo>
                  <a:lnTo>
                    <a:pt x="164" y="359"/>
                  </a:lnTo>
                  <a:lnTo>
                    <a:pt x="168" y="362"/>
                  </a:lnTo>
                  <a:lnTo>
                    <a:pt x="171" y="366"/>
                  </a:lnTo>
                  <a:lnTo>
                    <a:pt x="173" y="371"/>
                  </a:lnTo>
                  <a:lnTo>
                    <a:pt x="175" y="375"/>
                  </a:lnTo>
                  <a:lnTo>
                    <a:pt x="176" y="382"/>
                  </a:lnTo>
                  <a:lnTo>
                    <a:pt x="176" y="389"/>
                  </a:lnTo>
                  <a:lnTo>
                    <a:pt x="175" y="394"/>
                  </a:lnTo>
                  <a:lnTo>
                    <a:pt x="172" y="400"/>
                  </a:lnTo>
                  <a:lnTo>
                    <a:pt x="168" y="405"/>
                  </a:lnTo>
                  <a:lnTo>
                    <a:pt x="164" y="409"/>
                  </a:lnTo>
                  <a:lnTo>
                    <a:pt x="158" y="413"/>
                  </a:lnTo>
                  <a:lnTo>
                    <a:pt x="152" y="415"/>
                  </a:lnTo>
                  <a:lnTo>
                    <a:pt x="144" y="416"/>
                  </a:lnTo>
                  <a:lnTo>
                    <a:pt x="144" y="352"/>
                  </a:lnTo>
                  <a:close/>
                  <a:moveTo>
                    <a:pt x="144" y="325"/>
                  </a:moveTo>
                  <a:lnTo>
                    <a:pt x="144" y="141"/>
                  </a:lnTo>
                  <a:lnTo>
                    <a:pt x="154" y="149"/>
                  </a:lnTo>
                  <a:lnTo>
                    <a:pt x="163" y="160"/>
                  </a:lnTo>
                  <a:lnTo>
                    <a:pt x="169" y="174"/>
                  </a:lnTo>
                  <a:lnTo>
                    <a:pt x="175" y="189"/>
                  </a:lnTo>
                  <a:lnTo>
                    <a:pt x="188" y="243"/>
                  </a:lnTo>
                  <a:lnTo>
                    <a:pt x="192" y="251"/>
                  </a:lnTo>
                  <a:lnTo>
                    <a:pt x="198" y="256"/>
                  </a:lnTo>
                  <a:lnTo>
                    <a:pt x="205" y="260"/>
                  </a:lnTo>
                  <a:lnTo>
                    <a:pt x="211" y="263"/>
                  </a:lnTo>
                  <a:lnTo>
                    <a:pt x="225" y="264"/>
                  </a:lnTo>
                  <a:lnTo>
                    <a:pt x="230" y="264"/>
                  </a:lnTo>
                  <a:lnTo>
                    <a:pt x="240" y="300"/>
                  </a:lnTo>
                  <a:lnTo>
                    <a:pt x="144" y="325"/>
                  </a:lnTo>
                  <a:close/>
                  <a:moveTo>
                    <a:pt x="135" y="352"/>
                  </a:moveTo>
                  <a:lnTo>
                    <a:pt x="135" y="352"/>
                  </a:lnTo>
                  <a:lnTo>
                    <a:pt x="144" y="352"/>
                  </a:lnTo>
                  <a:lnTo>
                    <a:pt x="144" y="416"/>
                  </a:lnTo>
                  <a:lnTo>
                    <a:pt x="138" y="416"/>
                  </a:lnTo>
                  <a:lnTo>
                    <a:pt x="134" y="415"/>
                  </a:lnTo>
                  <a:lnTo>
                    <a:pt x="129" y="412"/>
                  </a:lnTo>
                  <a:lnTo>
                    <a:pt x="125" y="409"/>
                  </a:lnTo>
                  <a:lnTo>
                    <a:pt x="121" y="407"/>
                  </a:lnTo>
                  <a:lnTo>
                    <a:pt x="118" y="403"/>
                  </a:lnTo>
                  <a:lnTo>
                    <a:pt x="115" y="397"/>
                  </a:lnTo>
                  <a:lnTo>
                    <a:pt x="112" y="392"/>
                  </a:lnTo>
                  <a:lnTo>
                    <a:pt x="112" y="386"/>
                  </a:lnTo>
                  <a:lnTo>
                    <a:pt x="112" y="380"/>
                  </a:lnTo>
                  <a:lnTo>
                    <a:pt x="114" y="374"/>
                  </a:lnTo>
                  <a:lnTo>
                    <a:pt x="117" y="367"/>
                  </a:lnTo>
                  <a:lnTo>
                    <a:pt x="121" y="363"/>
                  </a:lnTo>
                  <a:lnTo>
                    <a:pt x="125" y="359"/>
                  </a:lnTo>
                  <a:lnTo>
                    <a:pt x="130" y="355"/>
                  </a:lnTo>
                  <a:lnTo>
                    <a:pt x="135" y="352"/>
                  </a:lnTo>
                  <a:close/>
                  <a:moveTo>
                    <a:pt x="144" y="141"/>
                  </a:moveTo>
                  <a:lnTo>
                    <a:pt x="144" y="141"/>
                  </a:lnTo>
                  <a:lnTo>
                    <a:pt x="133" y="134"/>
                  </a:lnTo>
                  <a:lnTo>
                    <a:pt x="122" y="130"/>
                  </a:lnTo>
                  <a:lnTo>
                    <a:pt x="110" y="128"/>
                  </a:lnTo>
                  <a:lnTo>
                    <a:pt x="98" y="126"/>
                  </a:lnTo>
                  <a:lnTo>
                    <a:pt x="69" y="19"/>
                  </a:lnTo>
                  <a:lnTo>
                    <a:pt x="68" y="15"/>
                  </a:lnTo>
                  <a:lnTo>
                    <a:pt x="65" y="10"/>
                  </a:lnTo>
                  <a:lnTo>
                    <a:pt x="61" y="7"/>
                  </a:lnTo>
                  <a:lnTo>
                    <a:pt x="58" y="4"/>
                  </a:lnTo>
                  <a:lnTo>
                    <a:pt x="53" y="2"/>
                  </a:lnTo>
                  <a:lnTo>
                    <a:pt x="49" y="0"/>
                  </a:lnTo>
                  <a:lnTo>
                    <a:pt x="43" y="0"/>
                  </a:lnTo>
                  <a:lnTo>
                    <a:pt x="39" y="2"/>
                  </a:lnTo>
                  <a:lnTo>
                    <a:pt x="34" y="3"/>
                  </a:lnTo>
                  <a:lnTo>
                    <a:pt x="30" y="6"/>
                  </a:lnTo>
                  <a:lnTo>
                    <a:pt x="26" y="10"/>
                  </a:lnTo>
                  <a:lnTo>
                    <a:pt x="23" y="13"/>
                  </a:lnTo>
                  <a:lnTo>
                    <a:pt x="22" y="18"/>
                  </a:lnTo>
                  <a:lnTo>
                    <a:pt x="20" y="22"/>
                  </a:lnTo>
                  <a:lnTo>
                    <a:pt x="20" y="27"/>
                  </a:lnTo>
                  <a:lnTo>
                    <a:pt x="20" y="32"/>
                  </a:lnTo>
                  <a:lnTo>
                    <a:pt x="49" y="139"/>
                  </a:lnTo>
                  <a:lnTo>
                    <a:pt x="38" y="145"/>
                  </a:lnTo>
                  <a:lnTo>
                    <a:pt x="28" y="155"/>
                  </a:lnTo>
                  <a:lnTo>
                    <a:pt x="20" y="164"/>
                  </a:lnTo>
                  <a:lnTo>
                    <a:pt x="15" y="175"/>
                  </a:lnTo>
                  <a:lnTo>
                    <a:pt x="11" y="187"/>
                  </a:lnTo>
                  <a:lnTo>
                    <a:pt x="8" y="201"/>
                  </a:lnTo>
                  <a:lnTo>
                    <a:pt x="8" y="216"/>
                  </a:lnTo>
                  <a:lnTo>
                    <a:pt x="11" y="232"/>
                  </a:lnTo>
                  <a:lnTo>
                    <a:pt x="26" y="285"/>
                  </a:lnTo>
                  <a:lnTo>
                    <a:pt x="26" y="294"/>
                  </a:lnTo>
                  <a:lnTo>
                    <a:pt x="24" y="301"/>
                  </a:lnTo>
                  <a:lnTo>
                    <a:pt x="20" y="308"/>
                  </a:lnTo>
                  <a:lnTo>
                    <a:pt x="15" y="313"/>
                  </a:lnTo>
                  <a:lnTo>
                    <a:pt x="5" y="321"/>
                  </a:lnTo>
                  <a:lnTo>
                    <a:pt x="0" y="324"/>
                  </a:lnTo>
                  <a:lnTo>
                    <a:pt x="10" y="361"/>
                  </a:lnTo>
                  <a:lnTo>
                    <a:pt x="144" y="325"/>
                  </a:lnTo>
                  <a:lnTo>
                    <a:pt x="144"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Freeform 152"/>
            <p:cNvSpPr>
              <a:spLocks noEditPoints="1"/>
            </p:cNvSpPr>
            <p:nvPr/>
          </p:nvSpPr>
          <p:spPr bwMode="auto">
            <a:xfrm>
              <a:off x="2634339" y="1738702"/>
              <a:ext cx="547688" cy="595313"/>
            </a:xfrm>
            <a:custGeom>
              <a:avLst/>
              <a:gdLst>
                <a:gd name="T0" fmla="*/ 2147483647 w 345"/>
                <a:gd name="T1" fmla="*/ 2147483647 h 375"/>
                <a:gd name="T2" fmla="*/ 2147483647 w 345"/>
                <a:gd name="T3" fmla="*/ 2147483647 h 375"/>
                <a:gd name="T4" fmla="*/ 2147483647 w 345"/>
                <a:gd name="T5" fmla="*/ 2147483647 h 375"/>
                <a:gd name="T6" fmla="*/ 2147483647 w 345"/>
                <a:gd name="T7" fmla="*/ 2147483647 h 375"/>
                <a:gd name="T8" fmla="*/ 2147483647 w 345"/>
                <a:gd name="T9" fmla="*/ 2147483647 h 375"/>
                <a:gd name="T10" fmla="*/ 2147483647 w 345"/>
                <a:gd name="T11" fmla="*/ 2147483647 h 375"/>
                <a:gd name="T12" fmla="*/ 2147483647 w 345"/>
                <a:gd name="T13" fmla="*/ 2147483647 h 375"/>
                <a:gd name="T14" fmla="*/ 2147483647 w 345"/>
                <a:gd name="T15" fmla="*/ 2147483647 h 375"/>
                <a:gd name="T16" fmla="*/ 2147483647 w 345"/>
                <a:gd name="T17" fmla="*/ 2147483647 h 375"/>
                <a:gd name="T18" fmla="*/ 2147483647 w 345"/>
                <a:gd name="T19" fmla="*/ 2147483647 h 375"/>
                <a:gd name="T20" fmla="*/ 2147483647 w 345"/>
                <a:gd name="T21" fmla="*/ 2147483647 h 375"/>
                <a:gd name="T22" fmla="*/ 2147483647 w 345"/>
                <a:gd name="T23" fmla="*/ 2147483647 h 375"/>
                <a:gd name="T24" fmla="*/ 2147483647 w 345"/>
                <a:gd name="T25" fmla="*/ 2147483647 h 375"/>
                <a:gd name="T26" fmla="*/ 2147483647 w 345"/>
                <a:gd name="T27" fmla="*/ 2147483647 h 375"/>
                <a:gd name="T28" fmla="*/ 2147483647 w 345"/>
                <a:gd name="T29" fmla="*/ 2147483647 h 375"/>
                <a:gd name="T30" fmla="*/ 2147483647 w 345"/>
                <a:gd name="T31" fmla="*/ 2147483647 h 375"/>
                <a:gd name="T32" fmla="*/ 2147483647 w 345"/>
                <a:gd name="T33" fmla="*/ 2147483647 h 375"/>
                <a:gd name="T34" fmla="*/ 2147483647 w 345"/>
                <a:gd name="T35" fmla="*/ 2147483647 h 375"/>
                <a:gd name="T36" fmla="*/ 2147483647 w 345"/>
                <a:gd name="T37" fmla="*/ 2147483647 h 375"/>
                <a:gd name="T38" fmla="*/ 2147483647 w 345"/>
                <a:gd name="T39" fmla="*/ 2147483647 h 375"/>
                <a:gd name="T40" fmla="*/ 2147483647 w 345"/>
                <a:gd name="T41" fmla="*/ 2147483647 h 375"/>
                <a:gd name="T42" fmla="*/ 2147483647 w 345"/>
                <a:gd name="T43" fmla="*/ 2147483647 h 375"/>
                <a:gd name="T44" fmla="*/ 2147483647 w 345"/>
                <a:gd name="T45" fmla="*/ 2147483647 h 375"/>
                <a:gd name="T46" fmla="*/ 2147483647 w 345"/>
                <a:gd name="T47" fmla="*/ 2147483647 h 375"/>
                <a:gd name="T48" fmla="*/ 2147483647 w 345"/>
                <a:gd name="T49" fmla="*/ 2147483647 h 375"/>
                <a:gd name="T50" fmla="*/ 2147483647 w 345"/>
                <a:gd name="T51" fmla="*/ 2147483647 h 375"/>
                <a:gd name="T52" fmla="*/ 2147483647 w 345"/>
                <a:gd name="T53" fmla="*/ 2147483647 h 375"/>
                <a:gd name="T54" fmla="*/ 2147483647 w 345"/>
                <a:gd name="T55" fmla="*/ 2147483647 h 375"/>
                <a:gd name="T56" fmla="*/ 2147483647 w 345"/>
                <a:gd name="T57" fmla="*/ 2147483647 h 375"/>
                <a:gd name="T58" fmla="*/ 2147483647 w 345"/>
                <a:gd name="T59" fmla="*/ 2147483647 h 375"/>
                <a:gd name="T60" fmla="*/ 2147483647 w 345"/>
                <a:gd name="T61" fmla="*/ 2147483647 h 375"/>
                <a:gd name="T62" fmla="*/ 2147483647 w 345"/>
                <a:gd name="T63" fmla="*/ 2147483647 h 375"/>
                <a:gd name="T64" fmla="*/ 2147483647 w 345"/>
                <a:gd name="T65" fmla="*/ 2147483647 h 375"/>
                <a:gd name="T66" fmla="*/ 2147483647 w 345"/>
                <a:gd name="T67" fmla="*/ 2147483647 h 375"/>
                <a:gd name="T68" fmla="*/ 2147483647 w 345"/>
                <a:gd name="T69" fmla="*/ 2147483647 h 375"/>
                <a:gd name="T70" fmla="*/ 2147483647 w 345"/>
                <a:gd name="T71" fmla="*/ 2147483647 h 375"/>
                <a:gd name="T72" fmla="*/ 2147483647 w 345"/>
                <a:gd name="T73" fmla="*/ 2147483647 h 375"/>
                <a:gd name="T74" fmla="*/ 2147483647 w 345"/>
                <a:gd name="T75" fmla="*/ 2147483647 h 375"/>
                <a:gd name="T76" fmla="*/ 2147483647 w 345"/>
                <a:gd name="T77" fmla="*/ 2147483647 h 375"/>
                <a:gd name="T78" fmla="*/ 2147483647 w 345"/>
                <a:gd name="T79" fmla="*/ 0 h 375"/>
                <a:gd name="T80" fmla="*/ 2147483647 w 345"/>
                <a:gd name="T81" fmla="*/ 2147483647 h 375"/>
                <a:gd name="T82" fmla="*/ 2147483647 w 345"/>
                <a:gd name="T83" fmla="*/ 2147483647 h 375"/>
                <a:gd name="T84" fmla="*/ 2147483647 w 345"/>
                <a:gd name="T85" fmla="*/ 2147483647 h 375"/>
                <a:gd name="T86" fmla="*/ 2147483647 w 345"/>
                <a:gd name="T87" fmla="*/ 2147483647 h 375"/>
                <a:gd name="T88" fmla="*/ 2147483647 w 345"/>
                <a:gd name="T89" fmla="*/ 2147483647 h 375"/>
                <a:gd name="T90" fmla="*/ 2147483647 w 345"/>
                <a:gd name="T91" fmla="*/ 2147483647 h 375"/>
                <a:gd name="T92" fmla="*/ 2147483647 w 345"/>
                <a:gd name="T93" fmla="*/ 2147483647 h 375"/>
                <a:gd name="T94" fmla="*/ 2147483647 w 345"/>
                <a:gd name="T95" fmla="*/ 2147483647 h 375"/>
                <a:gd name="T96" fmla="*/ 2147483647 w 345"/>
                <a:gd name="T97" fmla="*/ 2147483647 h 375"/>
                <a:gd name="T98" fmla="*/ 2147483647 w 345"/>
                <a:gd name="T99" fmla="*/ 2147483647 h 375"/>
                <a:gd name="T100" fmla="*/ 2147483647 w 345"/>
                <a:gd name="T101" fmla="*/ 2147483647 h 375"/>
                <a:gd name="T102" fmla="*/ 2147483647 w 345"/>
                <a:gd name="T103" fmla="*/ 2147483647 h 375"/>
                <a:gd name="T104" fmla="*/ 2147483647 w 345"/>
                <a:gd name="T105" fmla="*/ 2147483647 h 375"/>
                <a:gd name="T106" fmla="*/ 2147483647 w 345"/>
                <a:gd name="T107" fmla="*/ 2147483647 h 375"/>
                <a:gd name="T108" fmla="*/ 2147483647 w 345"/>
                <a:gd name="T109" fmla="*/ 2147483647 h 375"/>
                <a:gd name="T110" fmla="*/ 0 w 345"/>
                <a:gd name="T111" fmla="*/ 2147483647 h 375"/>
                <a:gd name="T112" fmla="*/ 2147483647 w 345"/>
                <a:gd name="T113" fmla="*/ 2147483647 h 37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45" h="375">
                  <a:moveTo>
                    <a:pt x="258" y="130"/>
                  </a:moveTo>
                  <a:lnTo>
                    <a:pt x="258" y="130"/>
                  </a:lnTo>
                  <a:lnTo>
                    <a:pt x="262" y="141"/>
                  </a:lnTo>
                  <a:lnTo>
                    <a:pt x="266" y="150"/>
                  </a:lnTo>
                  <a:lnTo>
                    <a:pt x="268" y="161"/>
                  </a:lnTo>
                  <a:lnTo>
                    <a:pt x="268" y="172"/>
                  </a:lnTo>
                  <a:lnTo>
                    <a:pt x="268" y="184"/>
                  </a:lnTo>
                  <a:lnTo>
                    <a:pt x="266" y="194"/>
                  </a:lnTo>
                  <a:lnTo>
                    <a:pt x="262" y="205"/>
                  </a:lnTo>
                  <a:lnTo>
                    <a:pt x="258" y="214"/>
                  </a:lnTo>
                  <a:lnTo>
                    <a:pt x="258" y="130"/>
                  </a:lnTo>
                  <a:close/>
                  <a:moveTo>
                    <a:pt x="258" y="272"/>
                  </a:moveTo>
                  <a:lnTo>
                    <a:pt x="258" y="249"/>
                  </a:lnTo>
                  <a:lnTo>
                    <a:pt x="261" y="251"/>
                  </a:lnTo>
                  <a:lnTo>
                    <a:pt x="264" y="252"/>
                  </a:lnTo>
                  <a:lnTo>
                    <a:pt x="295" y="282"/>
                  </a:lnTo>
                  <a:lnTo>
                    <a:pt x="296" y="286"/>
                  </a:lnTo>
                  <a:lnTo>
                    <a:pt x="296" y="289"/>
                  </a:lnTo>
                  <a:lnTo>
                    <a:pt x="296" y="291"/>
                  </a:lnTo>
                  <a:lnTo>
                    <a:pt x="295" y="295"/>
                  </a:lnTo>
                  <a:lnTo>
                    <a:pt x="291" y="297"/>
                  </a:lnTo>
                  <a:lnTo>
                    <a:pt x="288" y="298"/>
                  </a:lnTo>
                  <a:lnTo>
                    <a:pt x="284" y="297"/>
                  </a:lnTo>
                  <a:lnTo>
                    <a:pt x="281" y="295"/>
                  </a:lnTo>
                  <a:lnTo>
                    <a:pt x="258" y="272"/>
                  </a:lnTo>
                  <a:close/>
                  <a:moveTo>
                    <a:pt x="258" y="96"/>
                  </a:moveTo>
                  <a:lnTo>
                    <a:pt x="258" y="73"/>
                  </a:lnTo>
                  <a:lnTo>
                    <a:pt x="281" y="50"/>
                  </a:lnTo>
                  <a:lnTo>
                    <a:pt x="284" y="49"/>
                  </a:lnTo>
                  <a:lnTo>
                    <a:pt x="288" y="48"/>
                  </a:lnTo>
                  <a:lnTo>
                    <a:pt x="291" y="49"/>
                  </a:lnTo>
                  <a:lnTo>
                    <a:pt x="295" y="50"/>
                  </a:lnTo>
                  <a:lnTo>
                    <a:pt x="296" y="53"/>
                  </a:lnTo>
                  <a:lnTo>
                    <a:pt x="296" y="57"/>
                  </a:lnTo>
                  <a:lnTo>
                    <a:pt x="296" y="60"/>
                  </a:lnTo>
                  <a:lnTo>
                    <a:pt x="295" y="64"/>
                  </a:lnTo>
                  <a:lnTo>
                    <a:pt x="264" y="94"/>
                  </a:lnTo>
                  <a:lnTo>
                    <a:pt x="261" y="95"/>
                  </a:lnTo>
                  <a:lnTo>
                    <a:pt x="258" y="96"/>
                  </a:lnTo>
                  <a:close/>
                  <a:moveTo>
                    <a:pt x="284" y="172"/>
                  </a:moveTo>
                  <a:lnTo>
                    <a:pt x="284" y="172"/>
                  </a:lnTo>
                  <a:lnTo>
                    <a:pt x="285" y="169"/>
                  </a:lnTo>
                  <a:lnTo>
                    <a:pt x="287" y="167"/>
                  </a:lnTo>
                  <a:lnTo>
                    <a:pt x="289" y="164"/>
                  </a:lnTo>
                  <a:lnTo>
                    <a:pt x="294" y="164"/>
                  </a:lnTo>
                  <a:lnTo>
                    <a:pt x="336" y="164"/>
                  </a:lnTo>
                  <a:lnTo>
                    <a:pt x="340" y="164"/>
                  </a:lnTo>
                  <a:lnTo>
                    <a:pt x="342" y="167"/>
                  </a:lnTo>
                  <a:lnTo>
                    <a:pt x="344" y="169"/>
                  </a:lnTo>
                  <a:lnTo>
                    <a:pt x="345" y="172"/>
                  </a:lnTo>
                  <a:lnTo>
                    <a:pt x="344" y="176"/>
                  </a:lnTo>
                  <a:lnTo>
                    <a:pt x="342" y="179"/>
                  </a:lnTo>
                  <a:lnTo>
                    <a:pt x="340" y="180"/>
                  </a:lnTo>
                  <a:lnTo>
                    <a:pt x="336" y="182"/>
                  </a:lnTo>
                  <a:lnTo>
                    <a:pt x="294" y="182"/>
                  </a:lnTo>
                  <a:lnTo>
                    <a:pt x="289" y="180"/>
                  </a:lnTo>
                  <a:lnTo>
                    <a:pt x="287" y="179"/>
                  </a:lnTo>
                  <a:lnTo>
                    <a:pt x="285" y="176"/>
                  </a:lnTo>
                  <a:lnTo>
                    <a:pt x="284" y="172"/>
                  </a:lnTo>
                  <a:close/>
                  <a:moveTo>
                    <a:pt x="173" y="77"/>
                  </a:moveTo>
                  <a:lnTo>
                    <a:pt x="173" y="77"/>
                  </a:lnTo>
                  <a:lnTo>
                    <a:pt x="187" y="79"/>
                  </a:lnTo>
                  <a:lnTo>
                    <a:pt x="200" y="81"/>
                  </a:lnTo>
                  <a:lnTo>
                    <a:pt x="212" y="85"/>
                  </a:lnTo>
                  <a:lnTo>
                    <a:pt x="224" y="92"/>
                  </a:lnTo>
                  <a:lnTo>
                    <a:pt x="235" y="100"/>
                  </a:lnTo>
                  <a:lnTo>
                    <a:pt x="243" y="108"/>
                  </a:lnTo>
                  <a:lnTo>
                    <a:pt x="252" y="119"/>
                  </a:lnTo>
                  <a:lnTo>
                    <a:pt x="258" y="130"/>
                  </a:lnTo>
                  <a:lnTo>
                    <a:pt x="258" y="214"/>
                  </a:lnTo>
                  <a:lnTo>
                    <a:pt x="252" y="225"/>
                  </a:lnTo>
                  <a:lnTo>
                    <a:pt x="245" y="236"/>
                  </a:lnTo>
                  <a:lnTo>
                    <a:pt x="235" y="245"/>
                  </a:lnTo>
                  <a:lnTo>
                    <a:pt x="224" y="252"/>
                  </a:lnTo>
                  <a:lnTo>
                    <a:pt x="224" y="328"/>
                  </a:lnTo>
                  <a:lnTo>
                    <a:pt x="224" y="337"/>
                  </a:lnTo>
                  <a:lnTo>
                    <a:pt x="222" y="345"/>
                  </a:lnTo>
                  <a:lnTo>
                    <a:pt x="216" y="354"/>
                  </a:lnTo>
                  <a:lnTo>
                    <a:pt x="211" y="360"/>
                  </a:lnTo>
                  <a:lnTo>
                    <a:pt x="204" y="367"/>
                  </a:lnTo>
                  <a:lnTo>
                    <a:pt x="196" y="371"/>
                  </a:lnTo>
                  <a:lnTo>
                    <a:pt x="188" y="374"/>
                  </a:lnTo>
                  <a:lnTo>
                    <a:pt x="178" y="375"/>
                  </a:lnTo>
                  <a:lnTo>
                    <a:pt x="173" y="375"/>
                  </a:lnTo>
                  <a:lnTo>
                    <a:pt x="173" y="290"/>
                  </a:lnTo>
                  <a:lnTo>
                    <a:pt x="206" y="290"/>
                  </a:lnTo>
                  <a:lnTo>
                    <a:pt x="206" y="247"/>
                  </a:lnTo>
                  <a:lnTo>
                    <a:pt x="207" y="242"/>
                  </a:lnTo>
                  <a:lnTo>
                    <a:pt x="211" y="238"/>
                  </a:lnTo>
                  <a:lnTo>
                    <a:pt x="219" y="233"/>
                  </a:lnTo>
                  <a:lnTo>
                    <a:pt x="226" y="226"/>
                  </a:lnTo>
                  <a:lnTo>
                    <a:pt x="233" y="219"/>
                  </a:lnTo>
                  <a:lnTo>
                    <a:pt x="238" y="211"/>
                  </a:lnTo>
                  <a:lnTo>
                    <a:pt x="242" y="202"/>
                  </a:lnTo>
                  <a:lnTo>
                    <a:pt x="246" y="192"/>
                  </a:lnTo>
                  <a:lnTo>
                    <a:pt x="248" y="183"/>
                  </a:lnTo>
                  <a:lnTo>
                    <a:pt x="249" y="172"/>
                  </a:lnTo>
                  <a:lnTo>
                    <a:pt x="248" y="157"/>
                  </a:lnTo>
                  <a:lnTo>
                    <a:pt x="242" y="144"/>
                  </a:lnTo>
                  <a:lnTo>
                    <a:pt x="235" y="130"/>
                  </a:lnTo>
                  <a:lnTo>
                    <a:pt x="226" y="119"/>
                  </a:lnTo>
                  <a:lnTo>
                    <a:pt x="215" y="110"/>
                  </a:lnTo>
                  <a:lnTo>
                    <a:pt x="203" y="103"/>
                  </a:lnTo>
                  <a:lnTo>
                    <a:pt x="188" y="99"/>
                  </a:lnTo>
                  <a:lnTo>
                    <a:pt x="173" y="96"/>
                  </a:lnTo>
                  <a:lnTo>
                    <a:pt x="173" y="77"/>
                  </a:lnTo>
                  <a:close/>
                  <a:moveTo>
                    <a:pt x="258" y="73"/>
                  </a:moveTo>
                  <a:lnTo>
                    <a:pt x="252" y="81"/>
                  </a:lnTo>
                  <a:lnTo>
                    <a:pt x="250" y="84"/>
                  </a:lnTo>
                  <a:lnTo>
                    <a:pt x="249" y="87"/>
                  </a:lnTo>
                  <a:lnTo>
                    <a:pt x="250" y="91"/>
                  </a:lnTo>
                  <a:lnTo>
                    <a:pt x="252" y="94"/>
                  </a:lnTo>
                  <a:lnTo>
                    <a:pt x="254" y="95"/>
                  </a:lnTo>
                  <a:lnTo>
                    <a:pt x="258" y="96"/>
                  </a:lnTo>
                  <a:lnTo>
                    <a:pt x="258" y="73"/>
                  </a:lnTo>
                  <a:close/>
                  <a:moveTo>
                    <a:pt x="258" y="249"/>
                  </a:moveTo>
                  <a:lnTo>
                    <a:pt x="258" y="249"/>
                  </a:lnTo>
                  <a:lnTo>
                    <a:pt x="254" y="251"/>
                  </a:lnTo>
                  <a:lnTo>
                    <a:pt x="252" y="252"/>
                  </a:lnTo>
                  <a:lnTo>
                    <a:pt x="250" y="255"/>
                  </a:lnTo>
                  <a:lnTo>
                    <a:pt x="249" y="259"/>
                  </a:lnTo>
                  <a:lnTo>
                    <a:pt x="250" y="261"/>
                  </a:lnTo>
                  <a:lnTo>
                    <a:pt x="252" y="264"/>
                  </a:lnTo>
                  <a:lnTo>
                    <a:pt x="258" y="272"/>
                  </a:lnTo>
                  <a:lnTo>
                    <a:pt x="258" y="249"/>
                  </a:lnTo>
                  <a:close/>
                  <a:moveTo>
                    <a:pt x="173" y="60"/>
                  </a:moveTo>
                  <a:lnTo>
                    <a:pt x="173" y="0"/>
                  </a:lnTo>
                  <a:lnTo>
                    <a:pt x="176" y="1"/>
                  </a:lnTo>
                  <a:lnTo>
                    <a:pt x="178" y="3"/>
                  </a:lnTo>
                  <a:lnTo>
                    <a:pt x="180" y="6"/>
                  </a:lnTo>
                  <a:lnTo>
                    <a:pt x="181" y="8"/>
                  </a:lnTo>
                  <a:lnTo>
                    <a:pt x="181" y="52"/>
                  </a:lnTo>
                  <a:lnTo>
                    <a:pt x="180" y="54"/>
                  </a:lnTo>
                  <a:lnTo>
                    <a:pt x="178" y="57"/>
                  </a:lnTo>
                  <a:lnTo>
                    <a:pt x="176" y="60"/>
                  </a:lnTo>
                  <a:lnTo>
                    <a:pt x="173" y="60"/>
                  </a:lnTo>
                  <a:close/>
                  <a:moveTo>
                    <a:pt x="173" y="375"/>
                  </a:moveTo>
                  <a:lnTo>
                    <a:pt x="166" y="375"/>
                  </a:lnTo>
                  <a:lnTo>
                    <a:pt x="157" y="374"/>
                  </a:lnTo>
                  <a:lnTo>
                    <a:pt x="147" y="371"/>
                  </a:lnTo>
                  <a:lnTo>
                    <a:pt x="139" y="367"/>
                  </a:lnTo>
                  <a:lnTo>
                    <a:pt x="132" y="360"/>
                  </a:lnTo>
                  <a:lnTo>
                    <a:pt x="127" y="354"/>
                  </a:lnTo>
                  <a:lnTo>
                    <a:pt x="123" y="345"/>
                  </a:lnTo>
                  <a:lnTo>
                    <a:pt x="120" y="337"/>
                  </a:lnTo>
                  <a:lnTo>
                    <a:pt x="119" y="328"/>
                  </a:lnTo>
                  <a:lnTo>
                    <a:pt x="119" y="252"/>
                  </a:lnTo>
                  <a:lnTo>
                    <a:pt x="109" y="244"/>
                  </a:lnTo>
                  <a:lnTo>
                    <a:pt x="100" y="234"/>
                  </a:lnTo>
                  <a:lnTo>
                    <a:pt x="93" y="224"/>
                  </a:lnTo>
                  <a:lnTo>
                    <a:pt x="86" y="213"/>
                  </a:lnTo>
                  <a:lnTo>
                    <a:pt x="86" y="131"/>
                  </a:lnTo>
                  <a:lnTo>
                    <a:pt x="93" y="121"/>
                  </a:lnTo>
                  <a:lnTo>
                    <a:pt x="101" y="110"/>
                  </a:lnTo>
                  <a:lnTo>
                    <a:pt x="111" y="100"/>
                  </a:lnTo>
                  <a:lnTo>
                    <a:pt x="122" y="92"/>
                  </a:lnTo>
                  <a:lnTo>
                    <a:pt x="132" y="85"/>
                  </a:lnTo>
                  <a:lnTo>
                    <a:pt x="146" y="81"/>
                  </a:lnTo>
                  <a:lnTo>
                    <a:pt x="158" y="79"/>
                  </a:lnTo>
                  <a:lnTo>
                    <a:pt x="173" y="77"/>
                  </a:lnTo>
                  <a:lnTo>
                    <a:pt x="173" y="96"/>
                  </a:lnTo>
                  <a:lnTo>
                    <a:pt x="158" y="99"/>
                  </a:lnTo>
                  <a:lnTo>
                    <a:pt x="143" y="103"/>
                  </a:lnTo>
                  <a:lnTo>
                    <a:pt x="131" y="110"/>
                  </a:lnTo>
                  <a:lnTo>
                    <a:pt x="119" y="119"/>
                  </a:lnTo>
                  <a:lnTo>
                    <a:pt x="109" y="130"/>
                  </a:lnTo>
                  <a:lnTo>
                    <a:pt x="103" y="144"/>
                  </a:lnTo>
                  <a:lnTo>
                    <a:pt x="99" y="157"/>
                  </a:lnTo>
                  <a:lnTo>
                    <a:pt x="97" y="172"/>
                  </a:lnTo>
                  <a:lnTo>
                    <a:pt x="97" y="183"/>
                  </a:lnTo>
                  <a:lnTo>
                    <a:pt x="100" y="192"/>
                  </a:lnTo>
                  <a:lnTo>
                    <a:pt x="103" y="202"/>
                  </a:lnTo>
                  <a:lnTo>
                    <a:pt x="107" y="210"/>
                  </a:lnTo>
                  <a:lnTo>
                    <a:pt x="112" y="218"/>
                  </a:lnTo>
                  <a:lnTo>
                    <a:pt x="119" y="226"/>
                  </a:lnTo>
                  <a:lnTo>
                    <a:pt x="126" y="232"/>
                  </a:lnTo>
                  <a:lnTo>
                    <a:pt x="134" y="237"/>
                  </a:lnTo>
                  <a:lnTo>
                    <a:pt x="138" y="241"/>
                  </a:lnTo>
                  <a:lnTo>
                    <a:pt x="139" y="247"/>
                  </a:lnTo>
                  <a:lnTo>
                    <a:pt x="139" y="290"/>
                  </a:lnTo>
                  <a:lnTo>
                    <a:pt x="173" y="290"/>
                  </a:lnTo>
                  <a:lnTo>
                    <a:pt x="173" y="375"/>
                  </a:lnTo>
                  <a:close/>
                  <a:moveTo>
                    <a:pt x="173" y="0"/>
                  </a:moveTo>
                  <a:lnTo>
                    <a:pt x="173" y="60"/>
                  </a:lnTo>
                  <a:lnTo>
                    <a:pt x="172" y="60"/>
                  </a:lnTo>
                  <a:lnTo>
                    <a:pt x="169" y="60"/>
                  </a:lnTo>
                  <a:lnTo>
                    <a:pt x="166" y="58"/>
                  </a:lnTo>
                  <a:lnTo>
                    <a:pt x="164" y="54"/>
                  </a:lnTo>
                  <a:lnTo>
                    <a:pt x="164" y="52"/>
                  </a:lnTo>
                  <a:lnTo>
                    <a:pt x="164" y="8"/>
                  </a:lnTo>
                  <a:lnTo>
                    <a:pt x="164" y="6"/>
                  </a:lnTo>
                  <a:lnTo>
                    <a:pt x="166" y="3"/>
                  </a:lnTo>
                  <a:lnTo>
                    <a:pt x="169" y="0"/>
                  </a:lnTo>
                  <a:lnTo>
                    <a:pt x="172" y="0"/>
                  </a:lnTo>
                  <a:lnTo>
                    <a:pt x="173" y="0"/>
                  </a:lnTo>
                  <a:close/>
                  <a:moveTo>
                    <a:pt x="86" y="271"/>
                  </a:moveTo>
                  <a:lnTo>
                    <a:pt x="93" y="264"/>
                  </a:lnTo>
                  <a:lnTo>
                    <a:pt x="94" y="261"/>
                  </a:lnTo>
                  <a:lnTo>
                    <a:pt x="96" y="259"/>
                  </a:lnTo>
                  <a:lnTo>
                    <a:pt x="94" y="255"/>
                  </a:lnTo>
                  <a:lnTo>
                    <a:pt x="93" y="252"/>
                  </a:lnTo>
                  <a:lnTo>
                    <a:pt x="90" y="251"/>
                  </a:lnTo>
                  <a:lnTo>
                    <a:pt x="86" y="249"/>
                  </a:lnTo>
                  <a:lnTo>
                    <a:pt x="86" y="271"/>
                  </a:lnTo>
                  <a:close/>
                  <a:moveTo>
                    <a:pt x="86" y="96"/>
                  </a:moveTo>
                  <a:lnTo>
                    <a:pt x="86" y="96"/>
                  </a:lnTo>
                  <a:lnTo>
                    <a:pt x="90" y="95"/>
                  </a:lnTo>
                  <a:lnTo>
                    <a:pt x="93" y="94"/>
                  </a:lnTo>
                  <a:lnTo>
                    <a:pt x="94" y="91"/>
                  </a:lnTo>
                  <a:lnTo>
                    <a:pt x="96" y="87"/>
                  </a:lnTo>
                  <a:lnTo>
                    <a:pt x="94" y="84"/>
                  </a:lnTo>
                  <a:lnTo>
                    <a:pt x="93" y="81"/>
                  </a:lnTo>
                  <a:lnTo>
                    <a:pt x="86" y="75"/>
                  </a:lnTo>
                  <a:lnTo>
                    <a:pt x="86" y="96"/>
                  </a:lnTo>
                  <a:close/>
                  <a:moveTo>
                    <a:pt x="86" y="213"/>
                  </a:moveTo>
                  <a:lnTo>
                    <a:pt x="86" y="213"/>
                  </a:lnTo>
                  <a:lnTo>
                    <a:pt x="82" y="203"/>
                  </a:lnTo>
                  <a:lnTo>
                    <a:pt x="80" y="194"/>
                  </a:lnTo>
                  <a:lnTo>
                    <a:pt x="78" y="183"/>
                  </a:lnTo>
                  <a:lnTo>
                    <a:pt x="77" y="172"/>
                  </a:lnTo>
                  <a:lnTo>
                    <a:pt x="78" y="161"/>
                  </a:lnTo>
                  <a:lnTo>
                    <a:pt x="80" y="152"/>
                  </a:lnTo>
                  <a:lnTo>
                    <a:pt x="82" y="141"/>
                  </a:lnTo>
                  <a:lnTo>
                    <a:pt x="86" y="131"/>
                  </a:lnTo>
                  <a:lnTo>
                    <a:pt x="86" y="213"/>
                  </a:lnTo>
                  <a:close/>
                  <a:moveTo>
                    <a:pt x="86" y="75"/>
                  </a:moveTo>
                  <a:lnTo>
                    <a:pt x="86" y="96"/>
                  </a:lnTo>
                  <a:lnTo>
                    <a:pt x="84" y="95"/>
                  </a:lnTo>
                  <a:lnTo>
                    <a:pt x="80" y="94"/>
                  </a:lnTo>
                  <a:lnTo>
                    <a:pt x="50" y="64"/>
                  </a:lnTo>
                  <a:lnTo>
                    <a:pt x="48" y="60"/>
                  </a:lnTo>
                  <a:lnTo>
                    <a:pt x="47" y="57"/>
                  </a:lnTo>
                  <a:lnTo>
                    <a:pt x="48" y="53"/>
                  </a:lnTo>
                  <a:lnTo>
                    <a:pt x="50" y="50"/>
                  </a:lnTo>
                  <a:lnTo>
                    <a:pt x="53" y="49"/>
                  </a:lnTo>
                  <a:lnTo>
                    <a:pt x="57" y="48"/>
                  </a:lnTo>
                  <a:lnTo>
                    <a:pt x="59" y="49"/>
                  </a:lnTo>
                  <a:lnTo>
                    <a:pt x="62" y="50"/>
                  </a:lnTo>
                  <a:lnTo>
                    <a:pt x="86" y="75"/>
                  </a:lnTo>
                  <a:close/>
                  <a:moveTo>
                    <a:pt x="86" y="249"/>
                  </a:moveTo>
                  <a:lnTo>
                    <a:pt x="86" y="271"/>
                  </a:lnTo>
                  <a:lnTo>
                    <a:pt x="62" y="295"/>
                  </a:lnTo>
                  <a:lnTo>
                    <a:pt x="59" y="297"/>
                  </a:lnTo>
                  <a:lnTo>
                    <a:pt x="57" y="298"/>
                  </a:lnTo>
                  <a:lnTo>
                    <a:pt x="53" y="297"/>
                  </a:lnTo>
                  <a:lnTo>
                    <a:pt x="50" y="295"/>
                  </a:lnTo>
                  <a:lnTo>
                    <a:pt x="48" y="291"/>
                  </a:lnTo>
                  <a:lnTo>
                    <a:pt x="47" y="289"/>
                  </a:lnTo>
                  <a:lnTo>
                    <a:pt x="48" y="286"/>
                  </a:lnTo>
                  <a:lnTo>
                    <a:pt x="50" y="282"/>
                  </a:lnTo>
                  <a:lnTo>
                    <a:pt x="80" y="252"/>
                  </a:lnTo>
                  <a:lnTo>
                    <a:pt x="84" y="251"/>
                  </a:lnTo>
                  <a:lnTo>
                    <a:pt x="86" y="249"/>
                  </a:lnTo>
                  <a:close/>
                  <a:moveTo>
                    <a:pt x="8" y="164"/>
                  </a:moveTo>
                  <a:lnTo>
                    <a:pt x="8" y="164"/>
                  </a:lnTo>
                  <a:lnTo>
                    <a:pt x="51" y="164"/>
                  </a:lnTo>
                  <a:lnTo>
                    <a:pt x="54" y="164"/>
                  </a:lnTo>
                  <a:lnTo>
                    <a:pt x="57" y="167"/>
                  </a:lnTo>
                  <a:lnTo>
                    <a:pt x="59" y="169"/>
                  </a:lnTo>
                  <a:lnTo>
                    <a:pt x="59" y="172"/>
                  </a:lnTo>
                  <a:lnTo>
                    <a:pt x="59" y="176"/>
                  </a:lnTo>
                  <a:lnTo>
                    <a:pt x="57" y="179"/>
                  </a:lnTo>
                  <a:lnTo>
                    <a:pt x="54" y="180"/>
                  </a:lnTo>
                  <a:lnTo>
                    <a:pt x="51" y="182"/>
                  </a:lnTo>
                  <a:lnTo>
                    <a:pt x="8" y="182"/>
                  </a:lnTo>
                  <a:lnTo>
                    <a:pt x="5" y="180"/>
                  </a:lnTo>
                  <a:lnTo>
                    <a:pt x="2" y="179"/>
                  </a:lnTo>
                  <a:lnTo>
                    <a:pt x="0" y="176"/>
                  </a:lnTo>
                  <a:lnTo>
                    <a:pt x="0" y="172"/>
                  </a:lnTo>
                  <a:lnTo>
                    <a:pt x="0" y="169"/>
                  </a:lnTo>
                  <a:lnTo>
                    <a:pt x="2" y="167"/>
                  </a:lnTo>
                  <a:lnTo>
                    <a:pt x="5" y="164"/>
                  </a:lnTo>
                  <a:lnTo>
                    <a:pt x="8" y="1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Freeform 153"/>
            <p:cNvSpPr>
              <a:spLocks noEditPoints="1"/>
            </p:cNvSpPr>
            <p:nvPr/>
          </p:nvSpPr>
          <p:spPr bwMode="auto">
            <a:xfrm>
              <a:off x="638851" y="194065"/>
              <a:ext cx="515938" cy="504825"/>
            </a:xfrm>
            <a:custGeom>
              <a:avLst/>
              <a:gdLst>
                <a:gd name="T0" fmla="*/ 2147483647 w 325"/>
                <a:gd name="T1" fmla="*/ 2147483647 h 318"/>
                <a:gd name="T2" fmla="*/ 2147483647 w 325"/>
                <a:gd name="T3" fmla="*/ 2147483647 h 318"/>
                <a:gd name="T4" fmla="*/ 2147483647 w 325"/>
                <a:gd name="T5" fmla="*/ 2147483647 h 318"/>
                <a:gd name="T6" fmla="*/ 2147483647 w 325"/>
                <a:gd name="T7" fmla="*/ 2147483647 h 318"/>
                <a:gd name="T8" fmla="*/ 2147483647 w 325"/>
                <a:gd name="T9" fmla="*/ 2147483647 h 318"/>
                <a:gd name="T10" fmla="*/ 2147483647 w 325"/>
                <a:gd name="T11" fmla="*/ 2147483647 h 318"/>
                <a:gd name="T12" fmla="*/ 2147483647 w 325"/>
                <a:gd name="T13" fmla="*/ 2147483647 h 318"/>
                <a:gd name="T14" fmla="*/ 2147483647 w 325"/>
                <a:gd name="T15" fmla="*/ 2147483647 h 318"/>
                <a:gd name="T16" fmla="*/ 2147483647 w 325"/>
                <a:gd name="T17" fmla="*/ 2147483647 h 318"/>
                <a:gd name="T18" fmla="*/ 2147483647 w 325"/>
                <a:gd name="T19" fmla="*/ 2147483647 h 318"/>
                <a:gd name="T20" fmla="*/ 2147483647 w 325"/>
                <a:gd name="T21" fmla="*/ 2147483647 h 318"/>
                <a:gd name="T22" fmla="*/ 2147483647 w 325"/>
                <a:gd name="T23" fmla="*/ 2147483647 h 318"/>
                <a:gd name="T24" fmla="*/ 2147483647 w 325"/>
                <a:gd name="T25" fmla="*/ 2147483647 h 318"/>
                <a:gd name="T26" fmla="*/ 2147483647 w 325"/>
                <a:gd name="T27" fmla="*/ 2147483647 h 318"/>
                <a:gd name="T28" fmla="*/ 2147483647 w 325"/>
                <a:gd name="T29" fmla="*/ 2147483647 h 318"/>
                <a:gd name="T30" fmla="*/ 2147483647 w 325"/>
                <a:gd name="T31" fmla="*/ 2147483647 h 318"/>
                <a:gd name="T32" fmla="*/ 2147483647 w 325"/>
                <a:gd name="T33" fmla="*/ 2147483647 h 318"/>
                <a:gd name="T34" fmla="*/ 2147483647 w 325"/>
                <a:gd name="T35" fmla="*/ 2147483647 h 318"/>
                <a:gd name="T36" fmla="*/ 2147483647 w 325"/>
                <a:gd name="T37" fmla="*/ 2147483647 h 318"/>
                <a:gd name="T38" fmla="*/ 2147483647 w 325"/>
                <a:gd name="T39" fmla="*/ 2147483647 h 318"/>
                <a:gd name="T40" fmla="*/ 2147483647 w 325"/>
                <a:gd name="T41" fmla="*/ 2147483647 h 318"/>
                <a:gd name="T42" fmla="*/ 2147483647 w 325"/>
                <a:gd name="T43" fmla="*/ 2147483647 h 318"/>
                <a:gd name="T44" fmla="*/ 2147483647 w 325"/>
                <a:gd name="T45" fmla="*/ 2147483647 h 318"/>
                <a:gd name="T46" fmla="*/ 2147483647 w 325"/>
                <a:gd name="T47" fmla="*/ 2147483647 h 318"/>
                <a:gd name="T48" fmla="*/ 2147483647 w 325"/>
                <a:gd name="T49" fmla="*/ 2147483647 h 318"/>
                <a:gd name="T50" fmla="*/ 2147483647 w 325"/>
                <a:gd name="T51" fmla="*/ 2147483647 h 318"/>
                <a:gd name="T52" fmla="*/ 2147483647 w 325"/>
                <a:gd name="T53" fmla="*/ 2147483647 h 318"/>
                <a:gd name="T54" fmla="*/ 2147483647 w 325"/>
                <a:gd name="T55" fmla="*/ 2147483647 h 318"/>
                <a:gd name="T56" fmla="*/ 2147483647 w 325"/>
                <a:gd name="T57" fmla="*/ 2147483647 h 318"/>
                <a:gd name="T58" fmla="*/ 2147483647 w 325"/>
                <a:gd name="T59" fmla="*/ 2147483647 h 318"/>
                <a:gd name="T60" fmla="*/ 2147483647 w 325"/>
                <a:gd name="T61" fmla="*/ 2147483647 h 318"/>
                <a:gd name="T62" fmla="*/ 2147483647 w 325"/>
                <a:gd name="T63" fmla="*/ 2147483647 h 318"/>
                <a:gd name="T64" fmla="*/ 2147483647 w 325"/>
                <a:gd name="T65" fmla="*/ 2147483647 h 318"/>
                <a:gd name="T66" fmla="*/ 2147483647 w 325"/>
                <a:gd name="T67" fmla="*/ 2147483647 h 318"/>
                <a:gd name="T68" fmla="*/ 2147483647 w 325"/>
                <a:gd name="T69" fmla="*/ 2147483647 h 318"/>
                <a:gd name="T70" fmla="*/ 2147483647 w 325"/>
                <a:gd name="T71" fmla="*/ 2147483647 h 318"/>
                <a:gd name="T72" fmla="*/ 2147483647 w 325"/>
                <a:gd name="T73" fmla="*/ 2147483647 h 318"/>
                <a:gd name="T74" fmla="*/ 2147483647 w 325"/>
                <a:gd name="T75" fmla="*/ 2147483647 h 318"/>
                <a:gd name="T76" fmla="*/ 2147483647 w 325"/>
                <a:gd name="T77" fmla="*/ 2147483647 h 318"/>
                <a:gd name="T78" fmla="*/ 2147483647 w 325"/>
                <a:gd name="T79" fmla="*/ 2147483647 h 318"/>
                <a:gd name="T80" fmla="*/ 2147483647 w 325"/>
                <a:gd name="T81" fmla="*/ 2147483647 h 318"/>
                <a:gd name="T82" fmla="*/ 2147483647 w 325"/>
                <a:gd name="T83" fmla="*/ 2147483647 h 318"/>
                <a:gd name="T84" fmla="*/ 2147483647 w 325"/>
                <a:gd name="T85" fmla="*/ 2147483647 h 318"/>
                <a:gd name="T86" fmla="*/ 2147483647 w 325"/>
                <a:gd name="T87" fmla="*/ 2147483647 h 318"/>
                <a:gd name="T88" fmla="*/ 2147483647 w 325"/>
                <a:gd name="T89" fmla="*/ 2147483647 h 318"/>
                <a:gd name="T90" fmla="*/ 2147483647 w 325"/>
                <a:gd name="T91" fmla="*/ 2147483647 h 318"/>
                <a:gd name="T92" fmla="*/ 2147483647 w 325"/>
                <a:gd name="T93" fmla="*/ 2147483647 h 318"/>
                <a:gd name="T94" fmla="*/ 2147483647 w 325"/>
                <a:gd name="T95" fmla="*/ 2147483647 h 318"/>
                <a:gd name="T96" fmla="*/ 2147483647 w 325"/>
                <a:gd name="T97" fmla="*/ 2147483647 h 318"/>
                <a:gd name="T98" fmla="*/ 2147483647 w 325"/>
                <a:gd name="T99" fmla="*/ 2147483647 h 318"/>
                <a:gd name="T100" fmla="*/ 2147483647 w 325"/>
                <a:gd name="T101" fmla="*/ 2147483647 h 31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5" h="318">
                  <a:moveTo>
                    <a:pt x="194" y="31"/>
                  </a:moveTo>
                  <a:lnTo>
                    <a:pt x="194" y="31"/>
                  </a:lnTo>
                  <a:lnTo>
                    <a:pt x="196" y="33"/>
                  </a:lnTo>
                  <a:lnTo>
                    <a:pt x="200" y="35"/>
                  </a:lnTo>
                  <a:lnTo>
                    <a:pt x="206" y="35"/>
                  </a:lnTo>
                  <a:lnTo>
                    <a:pt x="210" y="33"/>
                  </a:lnTo>
                  <a:lnTo>
                    <a:pt x="214" y="29"/>
                  </a:lnTo>
                  <a:lnTo>
                    <a:pt x="215" y="25"/>
                  </a:lnTo>
                  <a:lnTo>
                    <a:pt x="217" y="20"/>
                  </a:lnTo>
                  <a:lnTo>
                    <a:pt x="215" y="16"/>
                  </a:lnTo>
                  <a:lnTo>
                    <a:pt x="211" y="12"/>
                  </a:lnTo>
                  <a:lnTo>
                    <a:pt x="207" y="9"/>
                  </a:lnTo>
                  <a:lnTo>
                    <a:pt x="223" y="0"/>
                  </a:lnTo>
                  <a:lnTo>
                    <a:pt x="321" y="177"/>
                  </a:lnTo>
                  <a:lnTo>
                    <a:pt x="324" y="182"/>
                  </a:lnTo>
                  <a:lnTo>
                    <a:pt x="325" y="189"/>
                  </a:lnTo>
                  <a:lnTo>
                    <a:pt x="325" y="196"/>
                  </a:lnTo>
                  <a:lnTo>
                    <a:pt x="324" y="201"/>
                  </a:lnTo>
                  <a:lnTo>
                    <a:pt x="322" y="208"/>
                  </a:lnTo>
                  <a:lnTo>
                    <a:pt x="318" y="212"/>
                  </a:lnTo>
                  <a:lnTo>
                    <a:pt x="314" y="218"/>
                  </a:lnTo>
                  <a:lnTo>
                    <a:pt x="309" y="222"/>
                  </a:lnTo>
                  <a:lnTo>
                    <a:pt x="194" y="285"/>
                  </a:lnTo>
                  <a:lnTo>
                    <a:pt x="194" y="212"/>
                  </a:lnTo>
                  <a:lnTo>
                    <a:pt x="291" y="158"/>
                  </a:lnTo>
                  <a:lnTo>
                    <a:pt x="293" y="155"/>
                  </a:lnTo>
                  <a:lnTo>
                    <a:pt x="293" y="154"/>
                  </a:lnTo>
                  <a:lnTo>
                    <a:pt x="291" y="153"/>
                  </a:lnTo>
                  <a:lnTo>
                    <a:pt x="288" y="153"/>
                  </a:lnTo>
                  <a:lnTo>
                    <a:pt x="194" y="205"/>
                  </a:lnTo>
                  <a:lnTo>
                    <a:pt x="194" y="174"/>
                  </a:lnTo>
                  <a:lnTo>
                    <a:pt x="275" y="130"/>
                  </a:lnTo>
                  <a:lnTo>
                    <a:pt x="276" y="127"/>
                  </a:lnTo>
                  <a:lnTo>
                    <a:pt x="276" y="126"/>
                  </a:lnTo>
                  <a:lnTo>
                    <a:pt x="275" y="124"/>
                  </a:lnTo>
                  <a:lnTo>
                    <a:pt x="272" y="124"/>
                  </a:lnTo>
                  <a:lnTo>
                    <a:pt x="194" y="168"/>
                  </a:lnTo>
                  <a:lnTo>
                    <a:pt x="194" y="138"/>
                  </a:lnTo>
                  <a:lnTo>
                    <a:pt x="260" y="101"/>
                  </a:lnTo>
                  <a:lnTo>
                    <a:pt x="261" y="98"/>
                  </a:lnTo>
                  <a:lnTo>
                    <a:pt x="261" y="97"/>
                  </a:lnTo>
                  <a:lnTo>
                    <a:pt x="259" y="96"/>
                  </a:lnTo>
                  <a:lnTo>
                    <a:pt x="257" y="96"/>
                  </a:lnTo>
                  <a:lnTo>
                    <a:pt x="194" y="131"/>
                  </a:lnTo>
                  <a:lnTo>
                    <a:pt x="194" y="100"/>
                  </a:lnTo>
                  <a:lnTo>
                    <a:pt x="244" y="73"/>
                  </a:lnTo>
                  <a:lnTo>
                    <a:pt x="245" y="70"/>
                  </a:lnTo>
                  <a:lnTo>
                    <a:pt x="245" y="69"/>
                  </a:lnTo>
                  <a:lnTo>
                    <a:pt x="244" y="67"/>
                  </a:lnTo>
                  <a:lnTo>
                    <a:pt x="241" y="67"/>
                  </a:lnTo>
                  <a:lnTo>
                    <a:pt x="194" y="93"/>
                  </a:lnTo>
                  <a:lnTo>
                    <a:pt x="194" y="31"/>
                  </a:lnTo>
                  <a:close/>
                  <a:moveTo>
                    <a:pt x="15" y="116"/>
                  </a:moveTo>
                  <a:lnTo>
                    <a:pt x="15" y="116"/>
                  </a:lnTo>
                  <a:lnTo>
                    <a:pt x="15" y="120"/>
                  </a:lnTo>
                  <a:lnTo>
                    <a:pt x="16" y="126"/>
                  </a:lnTo>
                  <a:lnTo>
                    <a:pt x="19" y="130"/>
                  </a:lnTo>
                  <a:lnTo>
                    <a:pt x="24" y="132"/>
                  </a:lnTo>
                  <a:lnTo>
                    <a:pt x="28" y="132"/>
                  </a:lnTo>
                  <a:lnTo>
                    <a:pt x="34" y="131"/>
                  </a:lnTo>
                  <a:lnTo>
                    <a:pt x="38" y="127"/>
                  </a:lnTo>
                  <a:lnTo>
                    <a:pt x="41" y="123"/>
                  </a:lnTo>
                  <a:lnTo>
                    <a:pt x="41" y="117"/>
                  </a:lnTo>
                  <a:lnTo>
                    <a:pt x="39" y="113"/>
                  </a:lnTo>
                  <a:lnTo>
                    <a:pt x="35" y="109"/>
                  </a:lnTo>
                  <a:lnTo>
                    <a:pt x="31" y="107"/>
                  </a:lnTo>
                  <a:lnTo>
                    <a:pt x="50" y="96"/>
                  </a:lnTo>
                  <a:lnTo>
                    <a:pt x="50" y="101"/>
                  </a:lnTo>
                  <a:lnTo>
                    <a:pt x="51" y="107"/>
                  </a:lnTo>
                  <a:lnTo>
                    <a:pt x="54" y="111"/>
                  </a:lnTo>
                  <a:lnTo>
                    <a:pt x="60" y="112"/>
                  </a:lnTo>
                  <a:lnTo>
                    <a:pt x="64" y="113"/>
                  </a:lnTo>
                  <a:lnTo>
                    <a:pt x="69" y="111"/>
                  </a:lnTo>
                  <a:lnTo>
                    <a:pt x="73" y="108"/>
                  </a:lnTo>
                  <a:lnTo>
                    <a:pt x="76" y="104"/>
                  </a:lnTo>
                  <a:lnTo>
                    <a:pt x="76" y="98"/>
                  </a:lnTo>
                  <a:lnTo>
                    <a:pt x="75" y="93"/>
                  </a:lnTo>
                  <a:lnTo>
                    <a:pt x="70" y="89"/>
                  </a:lnTo>
                  <a:lnTo>
                    <a:pt x="66" y="88"/>
                  </a:lnTo>
                  <a:lnTo>
                    <a:pt x="85" y="77"/>
                  </a:lnTo>
                  <a:lnTo>
                    <a:pt x="85" y="81"/>
                  </a:lnTo>
                  <a:lnTo>
                    <a:pt x="87" y="86"/>
                  </a:lnTo>
                  <a:lnTo>
                    <a:pt x="89" y="90"/>
                  </a:lnTo>
                  <a:lnTo>
                    <a:pt x="95" y="93"/>
                  </a:lnTo>
                  <a:lnTo>
                    <a:pt x="99" y="93"/>
                  </a:lnTo>
                  <a:lnTo>
                    <a:pt x="104" y="92"/>
                  </a:lnTo>
                  <a:lnTo>
                    <a:pt x="108" y="88"/>
                  </a:lnTo>
                  <a:lnTo>
                    <a:pt x="111" y="84"/>
                  </a:lnTo>
                  <a:lnTo>
                    <a:pt x="111" y="78"/>
                  </a:lnTo>
                  <a:lnTo>
                    <a:pt x="110" y="74"/>
                  </a:lnTo>
                  <a:lnTo>
                    <a:pt x="106" y="70"/>
                  </a:lnTo>
                  <a:lnTo>
                    <a:pt x="102" y="67"/>
                  </a:lnTo>
                  <a:lnTo>
                    <a:pt x="121" y="56"/>
                  </a:lnTo>
                  <a:lnTo>
                    <a:pt x="121" y="62"/>
                  </a:lnTo>
                  <a:lnTo>
                    <a:pt x="122" y="67"/>
                  </a:lnTo>
                  <a:lnTo>
                    <a:pt x="125" y="71"/>
                  </a:lnTo>
                  <a:lnTo>
                    <a:pt x="130" y="73"/>
                  </a:lnTo>
                  <a:lnTo>
                    <a:pt x="134" y="74"/>
                  </a:lnTo>
                  <a:lnTo>
                    <a:pt x="140" y="73"/>
                  </a:lnTo>
                  <a:lnTo>
                    <a:pt x="144" y="69"/>
                  </a:lnTo>
                  <a:lnTo>
                    <a:pt x="146" y="65"/>
                  </a:lnTo>
                  <a:lnTo>
                    <a:pt x="146" y="59"/>
                  </a:lnTo>
                  <a:lnTo>
                    <a:pt x="145" y="54"/>
                  </a:lnTo>
                  <a:lnTo>
                    <a:pt x="141" y="50"/>
                  </a:lnTo>
                  <a:lnTo>
                    <a:pt x="137" y="48"/>
                  </a:lnTo>
                  <a:lnTo>
                    <a:pt x="156" y="38"/>
                  </a:lnTo>
                  <a:lnTo>
                    <a:pt x="154" y="43"/>
                  </a:lnTo>
                  <a:lnTo>
                    <a:pt x="157" y="47"/>
                  </a:lnTo>
                  <a:lnTo>
                    <a:pt x="160" y="51"/>
                  </a:lnTo>
                  <a:lnTo>
                    <a:pt x="164" y="54"/>
                  </a:lnTo>
                  <a:lnTo>
                    <a:pt x="169" y="54"/>
                  </a:lnTo>
                  <a:lnTo>
                    <a:pt x="175" y="52"/>
                  </a:lnTo>
                  <a:lnTo>
                    <a:pt x="179" y="50"/>
                  </a:lnTo>
                  <a:lnTo>
                    <a:pt x="180" y="44"/>
                  </a:lnTo>
                  <a:lnTo>
                    <a:pt x="181" y="40"/>
                  </a:lnTo>
                  <a:lnTo>
                    <a:pt x="180" y="35"/>
                  </a:lnTo>
                  <a:lnTo>
                    <a:pt x="176" y="31"/>
                  </a:lnTo>
                  <a:lnTo>
                    <a:pt x="172" y="28"/>
                  </a:lnTo>
                  <a:lnTo>
                    <a:pt x="191" y="19"/>
                  </a:lnTo>
                  <a:lnTo>
                    <a:pt x="190" y="23"/>
                  </a:lnTo>
                  <a:lnTo>
                    <a:pt x="192" y="28"/>
                  </a:lnTo>
                  <a:lnTo>
                    <a:pt x="194" y="31"/>
                  </a:lnTo>
                  <a:lnTo>
                    <a:pt x="194" y="93"/>
                  </a:lnTo>
                  <a:lnTo>
                    <a:pt x="47" y="174"/>
                  </a:lnTo>
                  <a:lnTo>
                    <a:pt x="46" y="176"/>
                  </a:lnTo>
                  <a:lnTo>
                    <a:pt x="46" y="178"/>
                  </a:lnTo>
                  <a:lnTo>
                    <a:pt x="49" y="180"/>
                  </a:lnTo>
                  <a:lnTo>
                    <a:pt x="50" y="180"/>
                  </a:lnTo>
                  <a:lnTo>
                    <a:pt x="194" y="100"/>
                  </a:lnTo>
                  <a:lnTo>
                    <a:pt x="194" y="131"/>
                  </a:lnTo>
                  <a:lnTo>
                    <a:pt x="64" y="203"/>
                  </a:lnTo>
                  <a:lnTo>
                    <a:pt x="62" y="204"/>
                  </a:lnTo>
                  <a:lnTo>
                    <a:pt x="62" y="207"/>
                  </a:lnTo>
                  <a:lnTo>
                    <a:pt x="64" y="208"/>
                  </a:lnTo>
                  <a:lnTo>
                    <a:pt x="66" y="208"/>
                  </a:lnTo>
                  <a:lnTo>
                    <a:pt x="194" y="138"/>
                  </a:lnTo>
                  <a:lnTo>
                    <a:pt x="194" y="168"/>
                  </a:lnTo>
                  <a:lnTo>
                    <a:pt x="80" y="231"/>
                  </a:lnTo>
                  <a:lnTo>
                    <a:pt x="77" y="233"/>
                  </a:lnTo>
                  <a:lnTo>
                    <a:pt x="79" y="235"/>
                  </a:lnTo>
                  <a:lnTo>
                    <a:pt x="80" y="237"/>
                  </a:lnTo>
                  <a:lnTo>
                    <a:pt x="83" y="237"/>
                  </a:lnTo>
                  <a:lnTo>
                    <a:pt x="194" y="174"/>
                  </a:lnTo>
                  <a:lnTo>
                    <a:pt x="194" y="205"/>
                  </a:lnTo>
                  <a:lnTo>
                    <a:pt x="95" y="260"/>
                  </a:lnTo>
                  <a:lnTo>
                    <a:pt x="93" y="261"/>
                  </a:lnTo>
                  <a:lnTo>
                    <a:pt x="93" y="264"/>
                  </a:lnTo>
                  <a:lnTo>
                    <a:pt x="96" y="265"/>
                  </a:lnTo>
                  <a:lnTo>
                    <a:pt x="98" y="265"/>
                  </a:lnTo>
                  <a:lnTo>
                    <a:pt x="194" y="212"/>
                  </a:lnTo>
                  <a:lnTo>
                    <a:pt x="194" y="285"/>
                  </a:lnTo>
                  <a:lnTo>
                    <a:pt x="142" y="314"/>
                  </a:lnTo>
                  <a:lnTo>
                    <a:pt x="137" y="316"/>
                  </a:lnTo>
                  <a:lnTo>
                    <a:pt x="130" y="318"/>
                  </a:lnTo>
                  <a:lnTo>
                    <a:pt x="123" y="318"/>
                  </a:lnTo>
                  <a:lnTo>
                    <a:pt x="118" y="316"/>
                  </a:lnTo>
                  <a:lnTo>
                    <a:pt x="111" y="314"/>
                  </a:lnTo>
                  <a:lnTo>
                    <a:pt x="107" y="311"/>
                  </a:lnTo>
                  <a:lnTo>
                    <a:pt x="102" y="306"/>
                  </a:lnTo>
                  <a:lnTo>
                    <a:pt x="98" y="300"/>
                  </a:lnTo>
                  <a:lnTo>
                    <a:pt x="0" y="124"/>
                  </a:lnTo>
                  <a:lnTo>
                    <a:pt x="15" y="1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154"/>
            <p:cNvSpPr>
              <a:spLocks noEditPoints="1"/>
            </p:cNvSpPr>
            <p:nvPr/>
          </p:nvSpPr>
          <p:spPr bwMode="auto">
            <a:xfrm>
              <a:off x="2451776" y="2346715"/>
              <a:ext cx="488950" cy="512763"/>
            </a:xfrm>
            <a:custGeom>
              <a:avLst/>
              <a:gdLst>
                <a:gd name="T0" fmla="*/ 2147483647 w 308"/>
                <a:gd name="T1" fmla="*/ 2147483647 h 323"/>
                <a:gd name="T2" fmla="*/ 2147483647 w 308"/>
                <a:gd name="T3" fmla="*/ 2147483647 h 323"/>
                <a:gd name="T4" fmla="*/ 2147483647 w 308"/>
                <a:gd name="T5" fmla="*/ 2147483647 h 323"/>
                <a:gd name="T6" fmla="*/ 2147483647 w 308"/>
                <a:gd name="T7" fmla="*/ 2147483647 h 323"/>
                <a:gd name="T8" fmla="*/ 2147483647 w 308"/>
                <a:gd name="T9" fmla="*/ 2147483647 h 323"/>
                <a:gd name="T10" fmla="*/ 2147483647 w 308"/>
                <a:gd name="T11" fmla="*/ 2147483647 h 323"/>
                <a:gd name="T12" fmla="*/ 2147483647 w 308"/>
                <a:gd name="T13" fmla="*/ 2147483647 h 323"/>
                <a:gd name="T14" fmla="*/ 2147483647 w 308"/>
                <a:gd name="T15" fmla="*/ 2147483647 h 323"/>
                <a:gd name="T16" fmla="*/ 2147483647 w 308"/>
                <a:gd name="T17" fmla="*/ 2147483647 h 323"/>
                <a:gd name="T18" fmla="*/ 2147483647 w 308"/>
                <a:gd name="T19" fmla="*/ 2147483647 h 323"/>
                <a:gd name="T20" fmla="*/ 2147483647 w 308"/>
                <a:gd name="T21" fmla="*/ 2147483647 h 323"/>
                <a:gd name="T22" fmla="*/ 2147483647 w 308"/>
                <a:gd name="T23" fmla="*/ 2147483647 h 323"/>
                <a:gd name="T24" fmla="*/ 2147483647 w 308"/>
                <a:gd name="T25" fmla="*/ 2147483647 h 323"/>
                <a:gd name="T26" fmla="*/ 2147483647 w 308"/>
                <a:gd name="T27" fmla="*/ 2147483647 h 323"/>
                <a:gd name="T28" fmla="*/ 2147483647 w 308"/>
                <a:gd name="T29" fmla="*/ 2147483647 h 323"/>
                <a:gd name="T30" fmla="*/ 2147483647 w 308"/>
                <a:gd name="T31" fmla="*/ 2147483647 h 323"/>
                <a:gd name="T32" fmla="*/ 2147483647 w 308"/>
                <a:gd name="T33" fmla="*/ 2147483647 h 323"/>
                <a:gd name="T34" fmla="*/ 2147483647 w 308"/>
                <a:gd name="T35" fmla="*/ 2147483647 h 323"/>
                <a:gd name="T36" fmla="*/ 2147483647 w 308"/>
                <a:gd name="T37" fmla="*/ 2147483647 h 323"/>
                <a:gd name="T38" fmla="*/ 2147483647 w 308"/>
                <a:gd name="T39" fmla="*/ 2147483647 h 323"/>
                <a:gd name="T40" fmla="*/ 2147483647 w 308"/>
                <a:gd name="T41" fmla="*/ 2147483647 h 323"/>
                <a:gd name="T42" fmla="*/ 2147483647 w 308"/>
                <a:gd name="T43" fmla="*/ 2147483647 h 323"/>
                <a:gd name="T44" fmla="*/ 2147483647 w 308"/>
                <a:gd name="T45" fmla="*/ 2147483647 h 323"/>
                <a:gd name="T46" fmla="*/ 2147483647 w 308"/>
                <a:gd name="T47" fmla="*/ 2147483647 h 323"/>
                <a:gd name="T48" fmla="*/ 2147483647 w 308"/>
                <a:gd name="T49" fmla="*/ 2147483647 h 323"/>
                <a:gd name="T50" fmla="*/ 2147483647 w 308"/>
                <a:gd name="T51" fmla="*/ 2147483647 h 323"/>
                <a:gd name="T52" fmla="*/ 2147483647 w 308"/>
                <a:gd name="T53" fmla="*/ 2147483647 h 323"/>
                <a:gd name="T54" fmla="*/ 2147483647 w 308"/>
                <a:gd name="T55" fmla="*/ 0 h 323"/>
                <a:gd name="T56" fmla="*/ 2147483647 w 308"/>
                <a:gd name="T57" fmla="*/ 2147483647 h 323"/>
                <a:gd name="T58" fmla="*/ 2147483647 w 308"/>
                <a:gd name="T59" fmla="*/ 2147483647 h 323"/>
                <a:gd name="T60" fmla="*/ 2147483647 w 308"/>
                <a:gd name="T61" fmla="*/ 2147483647 h 323"/>
                <a:gd name="T62" fmla="*/ 2147483647 w 308"/>
                <a:gd name="T63" fmla="*/ 2147483647 h 323"/>
                <a:gd name="T64" fmla="*/ 2147483647 w 308"/>
                <a:gd name="T65" fmla="*/ 2147483647 h 323"/>
                <a:gd name="T66" fmla="*/ 2147483647 w 308"/>
                <a:gd name="T67" fmla="*/ 2147483647 h 323"/>
                <a:gd name="T68" fmla="*/ 2147483647 w 308"/>
                <a:gd name="T69" fmla="*/ 2147483647 h 323"/>
                <a:gd name="T70" fmla="*/ 2147483647 w 308"/>
                <a:gd name="T71" fmla="*/ 2147483647 h 323"/>
                <a:gd name="T72" fmla="*/ 2147483647 w 308"/>
                <a:gd name="T73" fmla="*/ 2147483647 h 323"/>
                <a:gd name="T74" fmla="*/ 2147483647 w 308"/>
                <a:gd name="T75" fmla="*/ 2147483647 h 323"/>
                <a:gd name="T76" fmla="*/ 2147483647 w 308"/>
                <a:gd name="T77" fmla="*/ 2147483647 h 323"/>
                <a:gd name="T78" fmla="*/ 2147483647 w 308"/>
                <a:gd name="T79" fmla="*/ 2147483647 h 323"/>
                <a:gd name="T80" fmla="*/ 2147483647 w 308"/>
                <a:gd name="T81" fmla="*/ 2147483647 h 323"/>
                <a:gd name="T82" fmla="*/ 2147483647 w 308"/>
                <a:gd name="T83" fmla="*/ 2147483647 h 323"/>
                <a:gd name="T84" fmla="*/ 2147483647 w 308"/>
                <a:gd name="T85" fmla="*/ 2147483647 h 323"/>
                <a:gd name="T86" fmla="*/ 2147483647 w 308"/>
                <a:gd name="T87" fmla="*/ 2147483647 h 323"/>
                <a:gd name="T88" fmla="*/ 2147483647 w 308"/>
                <a:gd name="T89" fmla="*/ 2147483647 h 323"/>
                <a:gd name="T90" fmla="*/ 2147483647 w 308"/>
                <a:gd name="T91" fmla="*/ 2147483647 h 323"/>
                <a:gd name="T92" fmla="*/ 2147483647 w 308"/>
                <a:gd name="T93" fmla="*/ 2147483647 h 323"/>
                <a:gd name="T94" fmla="*/ 2147483647 w 308"/>
                <a:gd name="T95" fmla="*/ 2147483647 h 323"/>
                <a:gd name="T96" fmla="*/ 2147483647 w 308"/>
                <a:gd name="T97" fmla="*/ 2147483647 h 323"/>
                <a:gd name="T98" fmla="*/ 2147483647 w 308"/>
                <a:gd name="T99" fmla="*/ 2147483647 h 323"/>
                <a:gd name="T100" fmla="*/ 2147483647 w 308"/>
                <a:gd name="T101" fmla="*/ 2147483647 h 323"/>
                <a:gd name="T102" fmla="*/ 2147483647 w 308"/>
                <a:gd name="T103" fmla="*/ 2147483647 h 323"/>
                <a:gd name="T104" fmla="*/ 2147483647 w 308"/>
                <a:gd name="T105" fmla="*/ 2147483647 h 323"/>
                <a:gd name="T106" fmla="*/ 2147483647 w 308"/>
                <a:gd name="T107" fmla="*/ 2147483647 h 323"/>
                <a:gd name="T108" fmla="*/ 2147483647 w 308"/>
                <a:gd name="T109" fmla="*/ 2147483647 h 323"/>
                <a:gd name="T110" fmla="*/ 2147483647 w 308"/>
                <a:gd name="T111" fmla="*/ 2147483647 h 323"/>
                <a:gd name="T112" fmla="*/ 2147483647 w 308"/>
                <a:gd name="T113" fmla="*/ 2147483647 h 323"/>
                <a:gd name="T114" fmla="*/ 2147483647 w 308"/>
                <a:gd name="T115" fmla="*/ 2147483647 h 323"/>
                <a:gd name="T116" fmla="*/ 2147483647 w 308"/>
                <a:gd name="T117" fmla="*/ 2147483647 h 323"/>
                <a:gd name="T118" fmla="*/ 2147483647 w 308"/>
                <a:gd name="T119" fmla="*/ 2147483647 h 323"/>
                <a:gd name="T120" fmla="*/ 2147483647 w 308"/>
                <a:gd name="T121" fmla="*/ 2147483647 h 323"/>
                <a:gd name="T122" fmla="*/ 2147483647 w 308"/>
                <a:gd name="T123" fmla="*/ 2147483647 h 323"/>
                <a:gd name="T124" fmla="*/ 2147483647 w 308"/>
                <a:gd name="T125" fmla="*/ 2147483647 h 32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08" h="323">
                  <a:moveTo>
                    <a:pt x="218" y="44"/>
                  </a:moveTo>
                  <a:lnTo>
                    <a:pt x="288" y="76"/>
                  </a:lnTo>
                  <a:lnTo>
                    <a:pt x="293" y="80"/>
                  </a:lnTo>
                  <a:lnTo>
                    <a:pt x="299" y="84"/>
                  </a:lnTo>
                  <a:lnTo>
                    <a:pt x="303" y="90"/>
                  </a:lnTo>
                  <a:lnTo>
                    <a:pt x="306" y="96"/>
                  </a:lnTo>
                  <a:lnTo>
                    <a:pt x="308" y="103"/>
                  </a:lnTo>
                  <a:lnTo>
                    <a:pt x="308" y="110"/>
                  </a:lnTo>
                  <a:lnTo>
                    <a:pt x="307" y="117"/>
                  </a:lnTo>
                  <a:lnTo>
                    <a:pt x="304" y="124"/>
                  </a:lnTo>
                  <a:lnTo>
                    <a:pt x="222" y="301"/>
                  </a:lnTo>
                  <a:lnTo>
                    <a:pt x="218" y="308"/>
                  </a:lnTo>
                  <a:lnTo>
                    <a:pt x="218" y="248"/>
                  </a:lnTo>
                  <a:lnTo>
                    <a:pt x="219" y="245"/>
                  </a:lnTo>
                  <a:lnTo>
                    <a:pt x="227" y="228"/>
                  </a:lnTo>
                  <a:lnTo>
                    <a:pt x="228" y="226"/>
                  </a:lnTo>
                  <a:lnTo>
                    <a:pt x="227" y="224"/>
                  </a:lnTo>
                  <a:lnTo>
                    <a:pt x="227" y="222"/>
                  </a:lnTo>
                  <a:lnTo>
                    <a:pt x="224" y="221"/>
                  </a:lnTo>
                  <a:lnTo>
                    <a:pt x="218" y="217"/>
                  </a:lnTo>
                  <a:lnTo>
                    <a:pt x="218" y="202"/>
                  </a:lnTo>
                  <a:lnTo>
                    <a:pt x="230" y="209"/>
                  </a:lnTo>
                  <a:lnTo>
                    <a:pt x="233" y="209"/>
                  </a:lnTo>
                  <a:lnTo>
                    <a:pt x="235" y="209"/>
                  </a:lnTo>
                  <a:lnTo>
                    <a:pt x="237" y="207"/>
                  </a:lnTo>
                  <a:lnTo>
                    <a:pt x="238" y="206"/>
                  </a:lnTo>
                  <a:lnTo>
                    <a:pt x="246" y="188"/>
                  </a:lnTo>
                  <a:lnTo>
                    <a:pt x="247" y="186"/>
                  </a:lnTo>
                  <a:lnTo>
                    <a:pt x="246" y="184"/>
                  </a:lnTo>
                  <a:lnTo>
                    <a:pt x="246" y="182"/>
                  </a:lnTo>
                  <a:lnTo>
                    <a:pt x="243" y="180"/>
                  </a:lnTo>
                  <a:lnTo>
                    <a:pt x="218" y="168"/>
                  </a:lnTo>
                  <a:lnTo>
                    <a:pt x="218" y="145"/>
                  </a:lnTo>
                  <a:lnTo>
                    <a:pt x="243" y="157"/>
                  </a:lnTo>
                  <a:lnTo>
                    <a:pt x="250" y="159"/>
                  </a:lnTo>
                  <a:lnTo>
                    <a:pt x="257" y="157"/>
                  </a:lnTo>
                  <a:lnTo>
                    <a:pt x="262" y="155"/>
                  </a:lnTo>
                  <a:lnTo>
                    <a:pt x="266" y="149"/>
                  </a:lnTo>
                  <a:lnTo>
                    <a:pt x="279" y="122"/>
                  </a:lnTo>
                  <a:lnTo>
                    <a:pt x="280" y="115"/>
                  </a:lnTo>
                  <a:lnTo>
                    <a:pt x="280" y="109"/>
                  </a:lnTo>
                  <a:lnTo>
                    <a:pt x="276" y="103"/>
                  </a:lnTo>
                  <a:lnTo>
                    <a:pt x="270" y="99"/>
                  </a:lnTo>
                  <a:lnTo>
                    <a:pt x="218" y="75"/>
                  </a:lnTo>
                  <a:lnTo>
                    <a:pt x="218" y="44"/>
                  </a:lnTo>
                  <a:close/>
                  <a:moveTo>
                    <a:pt x="180" y="26"/>
                  </a:moveTo>
                  <a:lnTo>
                    <a:pt x="218" y="44"/>
                  </a:lnTo>
                  <a:lnTo>
                    <a:pt x="218" y="75"/>
                  </a:lnTo>
                  <a:lnTo>
                    <a:pt x="180" y="57"/>
                  </a:lnTo>
                  <a:lnTo>
                    <a:pt x="180" y="26"/>
                  </a:lnTo>
                  <a:close/>
                  <a:moveTo>
                    <a:pt x="218" y="308"/>
                  </a:moveTo>
                  <a:lnTo>
                    <a:pt x="218" y="308"/>
                  </a:lnTo>
                  <a:lnTo>
                    <a:pt x="211" y="316"/>
                  </a:lnTo>
                  <a:lnTo>
                    <a:pt x="201" y="320"/>
                  </a:lnTo>
                  <a:lnTo>
                    <a:pt x="191" y="323"/>
                  </a:lnTo>
                  <a:lnTo>
                    <a:pt x="180" y="321"/>
                  </a:lnTo>
                  <a:lnTo>
                    <a:pt x="180" y="283"/>
                  </a:lnTo>
                  <a:lnTo>
                    <a:pt x="193" y="289"/>
                  </a:lnTo>
                  <a:lnTo>
                    <a:pt x="195" y="289"/>
                  </a:lnTo>
                  <a:lnTo>
                    <a:pt x="197" y="289"/>
                  </a:lnTo>
                  <a:lnTo>
                    <a:pt x="199" y="287"/>
                  </a:lnTo>
                  <a:lnTo>
                    <a:pt x="200" y="286"/>
                  </a:lnTo>
                  <a:lnTo>
                    <a:pt x="208" y="268"/>
                  </a:lnTo>
                  <a:lnTo>
                    <a:pt x="209" y="266"/>
                  </a:lnTo>
                  <a:lnTo>
                    <a:pt x="209" y="264"/>
                  </a:lnTo>
                  <a:lnTo>
                    <a:pt x="208" y="262"/>
                  </a:lnTo>
                  <a:lnTo>
                    <a:pt x="205" y="260"/>
                  </a:lnTo>
                  <a:lnTo>
                    <a:pt x="180" y="249"/>
                  </a:lnTo>
                  <a:lnTo>
                    <a:pt x="180" y="235"/>
                  </a:lnTo>
                  <a:lnTo>
                    <a:pt x="212" y="248"/>
                  </a:lnTo>
                  <a:lnTo>
                    <a:pt x="215" y="249"/>
                  </a:lnTo>
                  <a:lnTo>
                    <a:pt x="218" y="248"/>
                  </a:lnTo>
                  <a:lnTo>
                    <a:pt x="218" y="308"/>
                  </a:lnTo>
                  <a:close/>
                  <a:moveTo>
                    <a:pt x="218" y="145"/>
                  </a:moveTo>
                  <a:lnTo>
                    <a:pt x="218" y="168"/>
                  </a:lnTo>
                  <a:lnTo>
                    <a:pt x="205" y="163"/>
                  </a:lnTo>
                  <a:lnTo>
                    <a:pt x="203" y="161"/>
                  </a:lnTo>
                  <a:lnTo>
                    <a:pt x="201" y="163"/>
                  </a:lnTo>
                  <a:lnTo>
                    <a:pt x="199" y="164"/>
                  </a:lnTo>
                  <a:lnTo>
                    <a:pt x="197" y="165"/>
                  </a:lnTo>
                  <a:lnTo>
                    <a:pt x="189" y="183"/>
                  </a:lnTo>
                  <a:lnTo>
                    <a:pt x="189" y="184"/>
                  </a:lnTo>
                  <a:lnTo>
                    <a:pt x="189" y="187"/>
                  </a:lnTo>
                  <a:lnTo>
                    <a:pt x="191" y="190"/>
                  </a:lnTo>
                  <a:lnTo>
                    <a:pt x="192" y="191"/>
                  </a:lnTo>
                  <a:lnTo>
                    <a:pt x="218" y="202"/>
                  </a:lnTo>
                  <a:lnTo>
                    <a:pt x="218" y="217"/>
                  </a:lnTo>
                  <a:lnTo>
                    <a:pt x="186" y="202"/>
                  </a:lnTo>
                  <a:lnTo>
                    <a:pt x="184" y="202"/>
                  </a:lnTo>
                  <a:lnTo>
                    <a:pt x="180" y="203"/>
                  </a:lnTo>
                  <a:lnTo>
                    <a:pt x="180" y="170"/>
                  </a:lnTo>
                  <a:lnTo>
                    <a:pt x="185" y="160"/>
                  </a:lnTo>
                  <a:lnTo>
                    <a:pt x="185" y="157"/>
                  </a:lnTo>
                  <a:lnTo>
                    <a:pt x="185" y="155"/>
                  </a:lnTo>
                  <a:lnTo>
                    <a:pt x="184" y="153"/>
                  </a:lnTo>
                  <a:lnTo>
                    <a:pt x="182" y="152"/>
                  </a:lnTo>
                  <a:lnTo>
                    <a:pt x="180" y="151"/>
                  </a:lnTo>
                  <a:lnTo>
                    <a:pt x="180" y="128"/>
                  </a:lnTo>
                  <a:lnTo>
                    <a:pt x="218" y="145"/>
                  </a:lnTo>
                  <a:close/>
                  <a:moveTo>
                    <a:pt x="147" y="10"/>
                  </a:moveTo>
                  <a:lnTo>
                    <a:pt x="180" y="26"/>
                  </a:lnTo>
                  <a:lnTo>
                    <a:pt x="180" y="57"/>
                  </a:lnTo>
                  <a:lnTo>
                    <a:pt x="147" y="41"/>
                  </a:lnTo>
                  <a:lnTo>
                    <a:pt x="147" y="10"/>
                  </a:lnTo>
                  <a:close/>
                  <a:moveTo>
                    <a:pt x="180" y="321"/>
                  </a:moveTo>
                  <a:lnTo>
                    <a:pt x="180" y="321"/>
                  </a:lnTo>
                  <a:lnTo>
                    <a:pt x="174" y="318"/>
                  </a:lnTo>
                  <a:lnTo>
                    <a:pt x="147" y="306"/>
                  </a:lnTo>
                  <a:lnTo>
                    <a:pt x="147" y="240"/>
                  </a:lnTo>
                  <a:lnTo>
                    <a:pt x="149" y="237"/>
                  </a:lnTo>
                  <a:lnTo>
                    <a:pt x="147" y="235"/>
                  </a:lnTo>
                  <a:lnTo>
                    <a:pt x="147" y="218"/>
                  </a:lnTo>
                  <a:lnTo>
                    <a:pt x="150" y="220"/>
                  </a:lnTo>
                  <a:lnTo>
                    <a:pt x="153" y="221"/>
                  </a:lnTo>
                  <a:lnTo>
                    <a:pt x="155" y="220"/>
                  </a:lnTo>
                  <a:lnTo>
                    <a:pt x="157" y="218"/>
                  </a:lnTo>
                  <a:lnTo>
                    <a:pt x="158" y="217"/>
                  </a:lnTo>
                  <a:lnTo>
                    <a:pt x="166" y="199"/>
                  </a:lnTo>
                  <a:lnTo>
                    <a:pt x="166" y="198"/>
                  </a:lnTo>
                  <a:lnTo>
                    <a:pt x="166" y="195"/>
                  </a:lnTo>
                  <a:lnTo>
                    <a:pt x="165" y="193"/>
                  </a:lnTo>
                  <a:lnTo>
                    <a:pt x="163" y="191"/>
                  </a:lnTo>
                  <a:lnTo>
                    <a:pt x="147" y="184"/>
                  </a:lnTo>
                  <a:lnTo>
                    <a:pt x="147" y="170"/>
                  </a:lnTo>
                  <a:lnTo>
                    <a:pt x="169" y="180"/>
                  </a:lnTo>
                  <a:lnTo>
                    <a:pt x="172" y="180"/>
                  </a:lnTo>
                  <a:lnTo>
                    <a:pt x="173" y="180"/>
                  </a:lnTo>
                  <a:lnTo>
                    <a:pt x="176" y="179"/>
                  </a:lnTo>
                  <a:lnTo>
                    <a:pt x="177" y="176"/>
                  </a:lnTo>
                  <a:lnTo>
                    <a:pt x="180" y="170"/>
                  </a:lnTo>
                  <a:lnTo>
                    <a:pt x="180" y="203"/>
                  </a:lnTo>
                  <a:lnTo>
                    <a:pt x="178" y="206"/>
                  </a:lnTo>
                  <a:lnTo>
                    <a:pt x="170" y="222"/>
                  </a:lnTo>
                  <a:lnTo>
                    <a:pt x="170" y="225"/>
                  </a:lnTo>
                  <a:lnTo>
                    <a:pt x="170" y="228"/>
                  </a:lnTo>
                  <a:lnTo>
                    <a:pt x="172" y="229"/>
                  </a:lnTo>
                  <a:lnTo>
                    <a:pt x="173" y="230"/>
                  </a:lnTo>
                  <a:lnTo>
                    <a:pt x="180" y="235"/>
                  </a:lnTo>
                  <a:lnTo>
                    <a:pt x="180" y="249"/>
                  </a:lnTo>
                  <a:lnTo>
                    <a:pt x="168" y="243"/>
                  </a:lnTo>
                  <a:lnTo>
                    <a:pt x="166" y="243"/>
                  </a:lnTo>
                  <a:lnTo>
                    <a:pt x="163" y="243"/>
                  </a:lnTo>
                  <a:lnTo>
                    <a:pt x="162" y="244"/>
                  </a:lnTo>
                  <a:lnTo>
                    <a:pt x="161" y="245"/>
                  </a:lnTo>
                  <a:lnTo>
                    <a:pt x="151" y="263"/>
                  </a:lnTo>
                  <a:lnTo>
                    <a:pt x="151" y="266"/>
                  </a:lnTo>
                  <a:lnTo>
                    <a:pt x="151" y="267"/>
                  </a:lnTo>
                  <a:lnTo>
                    <a:pt x="153" y="270"/>
                  </a:lnTo>
                  <a:lnTo>
                    <a:pt x="155" y="271"/>
                  </a:lnTo>
                  <a:lnTo>
                    <a:pt x="180" y="283"/>
                  </a:lnTo>
                  <a:lnTo>
                    <a:pt x="180" y="321"/>
                  </a:lnTo>
                  <a:close/>
                  <a:moveTo>
                    <a:pt x="180" y="128"/>
                  </a:moveTo>
                  <a:lnTo>
                    <a:pt x="180" y="151"/>
                  </a:lnTo>
                  <a:lnTo>
                    <a:pt x="147" y="136"/>
                  </a:lnTo>
                  <a:lnTo>
                    <a:pt x="147" y="113"/>
                  </a:lnTo>
                  <a:lnTo>
                    <a:pt x="180" y="128"/>
                  </a:lnTo>
                  <a:close/>
                  <a:moveTo>
                    <a:pt x="135" y="4"/>
                  </a:moveTo>
                  <a:lnTo>
                    <a:pt x="147" y="10"/>
                  </a:lnTo>
                  <a:lnTo>
                    <a:pt x="147" y="41"/>
                  </a:lnTo>
                  <a:lnTo>
                    <a:pt x="128" y="33"/>
                  </a:lnTo>
                  <a:lnTo>
                    <a:pt x="124" y="31"/>
                  </a:lnTo>
                  <a:lnTo>
                    <a:pt x="119" y="31"/>
                  </a:lnTo>
                  <a:lnTo>
                    <a:pt x="119" y="0"/>
                  </a:lnTo>
                  <a:lnTo>
                    <a:pt x="127" y="2"/>
                  </a:lnTo>
                  <a:lnTo>
                    <a:pt x="135" y="4"/>
                  </a:lnTo>
                  <a:close/>
                  <a:moveTo>
                    <a:pt x="147" y="306"/>
                  </a:moveTo>
                  <a:lnTo>
                    <a:pt x="119" y="293"/>
                  </a:lnTo>
                  <a:lnTo>
                    <a:pt x="119" y="253"/>
                  </a:lnTo>
                  <a:lnTo>
                    <a:pt x="132" y="260"/>
                  </a:lnTo>
                  <a:lnTo>
                    <a:pt x="134" y="260"/>
                  </a:lnTo>
                  <a:lnTo>
                    <a:pt x="136" y="260"/>
                  </a:lnTo>
                  <a:lnTo>
                    <a:pt x="138" y="259"/>
                  </a:lnTo>
                  <a:lnTo>
                    <a:pt x="139" y="258"/>
                  </a:lnTo>
                  <a:lnTo>
                    <a:pt x="147" y="240"/>
                  </a:lnTo>
                  <a:lnTo>
                    <a:pt x="147" y="306"/>
                  </a:lnTo>
                  <a:close/>
                  <a:moveTo>
                    <a:pt x="147" y="113"/>
                  </a:moveTo>
                  <a:lnTo>
                    <a:pt x="147" y="136"/>
                  </a:lnTo>
                  <a:lnTo>
                    <a:pt x="144" y="134"/>
                  </a:lnTo>
                  <a:lnTo>
                    <a:pt x="142" y="133"/>
                  </a:lnTo>
                  <a:lnTo>
                    <a:pt x="139" y="134"/>
                  </a:lnTo>
                  <a:lnTo>
                    <a:pt x="138" y="134"/>
                  </a:lnTo>
                  <a:lnTo>
                    <a:pt x="136" y="137"/>
                  </a:lnTo>
                  <a:lnTo>
                    <a:pt x="128" y="155"/>
                  </a:lnTo>
                  <a:lnTo>
                    <a:pt x="128" y="156"/>
                  </a:lnTo>
                  <a:lnTo>
                    <a:pt x="128" y="159"/>
                  </a:lnTo>
                  <a:lnTo>
                    <a:pt x="130" y="160"/>
                  </a:lnTo>
                  <a:lnTo>
                    <a:pt x="131" y="161"/>
                  </a:lnTo>
                  <a:lnTo>
                    <a:pt x="147" y="170"/>
                  </a:lnTo>
                  <a:lnTo>
                    <a:pt x="147" y="184"/>
                  </a:lnTo>
                  <a:lnTo>
                    <a:pt x="126" y="174"/>
                  </a:lnTo>
                  <a:lnTo>
                    <a:pt x="121" y="174"/>
                  </a:lnTo>
                  <a:lnTo>
                    <a:pt x="119" y="175"/>
                  </a:lnTo>
                  <a:lnTo>
                    <a:pt x="119" y="141"/>
                  </a:lnTo>
                  <a:lnTo>
                    <a:pt x="124" y="130"/>
                  </a:lnTo>
                  <a:lnTo>
                    <a:pt x="124" y="129"/>
                  </a:lnTo>
                  <a:lnTo>
                    <a:pt x="124" y="126"/>
                  </a:lnTo>
                  <a:lnTo>
                    <a:pt x="123" y="125"/>
                  </a:lnTo>
                  <a:lnTo>
                    <a:pt x="121" y="124"/>
                  </a:lnTo>
                  <a:lnTo>
                    <a:pt x="119" y="122"/>
                  </a:lnTo>
                  <a:lnTo>
                    <a:pt x="119" y="99"/>
                  </a:lnTo>
                  <a:lnTo>
                    <a:pt x="147" y="113"/>
                  </a:lnTo>
                  <a:close/>
                  <a:moveTo>
                    <a:pt x="147" y="218"/>
                  </a:moveTo>
                  <a:lnTo>
                    <a:pt x="147" y="235"/>
                  </a:lnTo>
                  <a:lnTo>
                    <a:pt x="144" y="232"/>
                  </a:lnTo>
                  <a:lnTo>
                    <a:pt x="119" y="220"/>
                  </a:lnTo>
                  <a:lnTo>
                    <a:pt x="119" y="205"/>
                  </a:lnTo>
                  <a:lnTo>
                    <a:pt x="147" y="218"/>
                  </a:lnTo>
                  <a:close/>
                  <a:moveTo>
                    <a:pt x="119" y="293"/>
                  </a:moveTo>
                  <a:lnTo>
                    <a:pt x="98" y="283"/>
                  </a:lnTo>
                  <a:lnTo>
                    <a:pt x="98" y="244"/>
                  </a:lnTo>
                  <a:lnTo>
                    <a:pt x="119" y="253"/>
                  </a:lnTo>
                  <a:lnTo>
                    <a:pt x="119" y="293"/>
                  </a:lnTo>
                  <a:close/>
                  <a:moveTo>
                    <a:pt x="98" y="7"/>
                  </a:moveTo>
                  <a:lnTo>
                    <a:pt x="98" y="7"/>
                  </a:lnTo>
                  <a:lnTo>
                    <a:pt x="103" y="4"/>
                  </a:lnTo>
                  <a:lnTo>
                    <a:pt x="108" y="3"/>
                  </a:lnTo>
                  <a:lnTo>
                    <a:pt x="113" y="2"/>
                  </a:lnTo>
                  <a:lnTo>
                    <a:pt x="119" y="0"/>
                  </a:lnTo>
                  <a:lnTo>
                    <a:pt x="119" y="31"/>
                  </a:lnTo>
                  <a:lnTo>
                    <a:pt x="115" y="33"/>
                  </a:lnTo>
                  <a:lnTo>
                    <a:pt x="111" y="34"/>
                  </a:lnTo>
                  <a:lnTo>
                    <a:pt x="108" y="37"/>
                  </a:lnTo>
                  <a:lnTo>
                    <a:pt x="105" y="41"/>
                  </a:lnTo>
                  <a:lnTo>
                    <a:pt x="98" y="56"/>
                  </a:lnTo>
                  <a:lnTo>
                    <a:pt x="98" y="7"/>
                  </a:lnTo>
                  <a:close/>
                  <a:moveTo>
                    <a:pt x="119" y="99"/>
                  </a:moveTo>
                  <a:lnTo>
                    <a:pt x="119" y="122"/>
                  </a:lnTo>
                  <a:lnTo>
                    <a:pt x="98" y="113"/>
                  </a:lnTo>
                  <a:lnTo>
                    <a:pt x="98" y="90"/>
                  </a:lnTo>
                  <a:lnTo>
                    <a:pt x="101" y="91"/>
                  </a:lnTo>
                  <a:lnTo>
                    <a:pt x="119" y="99"/>
                  </a:lnTo>
                  <a:close/>
                  <a:moveTo>
                    <a:pt x="119" y="141"/>
                  </a:moveTo>
                  <a:lnTo>
                    <a:pt x="119" y="175"/>
                  </a:lnTo>
                  <a:lnTo>
                    <a:pt x="117" y="176"/>
                  </a:lnTo>
                  <a:lnTo>
                    <a:pt x="109" y="194"/>
                  </a:lnTo>
                  <a:lnTo>
                    <a:pt x="109" y="197"/>
                  </a:lnTo>
                  <a:lnTo>
                    <a:pt x="109" y="199"/>
                  </a:lnTo>
                  <a:lnTo>
                    <a:pt x="111" y="201"/>
                  </a:lnTo>
                  <a:lnTo>
                    <a:pt x="112" y="202"/>
                  </a:lnTo>
                  <a:lnTo>
                    <a:pt x="119" y="205"/>
                  </a:lnTo>
                  <a:lnTo>
                    <a:pt x="119" y="220"/>
                  </a:lnTo>
                  <a:lnTo>
                    <a:pt x="107" y="214"/>
                  </a:lnTo>
                  <a:lnTo>
                    <a:pt x="104" y="214"/>
                  </a:lnTo>
                  <a:lnTo>
                    <a:pt x="103" y="214"/>
                  </a:lnTo>
                  <a:lnTo>
                    <a:pt x="100" y="216"/>
                  </a:lnTo>
                  <a:lnTo>
                    <a:pt x="98" y="217"/>
                  </a:lnTo>
                  <a:lnTo>
                    <a:pt x="98" y="218"/>
                  </a:lnTo>
                  <a:lnTo>
                    <a:pt x="98" y="186"/>
                  </a:lnTo>
                  <a:lnTo>
                    <a:pt x="105" y="171"/>
                  </a:lnTo>
                  <a:lnTo>
                    <a:pt x="105" y="168"/>
                  </a:lnTo>
                  <a:lnTo>
                    <a:pt x="105" y="167"/>
                  </a:lnTo>
                  <a:lnTo>
                    <a:pt x="104" y="164"/>
                  </a:lnTo>
                  <a:lnTo>
                    <a:pt x="103" y="163"/>
                  </a:lnTo>
                  <a:lnTo>
                    <a:pt x="98" y="161"/>
                  </a:lnTo>
                  <a:lnTo>
                    <a:pt x="98" y="147"/>
                  </a:lnTo>
                  <a:lnTo>
                    <a:pt x="108" y="152"/>
                  </a:lnTo>
                  <a:lnTo>
                    <a:pt x="111" y="152"/>
                  </a:lnTo>
                  <a:lnTo>
                    <a:pt x="112" y="152"/>
                  </a:lnTo>
                  <a:lnTo>
                    <a:pt x="115" y="151"/>
                  </a:lnTo>
                  <a:lnTo>
                    <a:pt x="116" y="148"/>
                  </a:lnTo>
                  <a:lnTo>
                    <a:pt x="119" y="141"/>
                  </a:lnTo>
                  <a:close/>
                  <a:moveTo>
                    <a:pt x="98" y="283"/>
                  </a:moveTo>
                  <a:lnTo>
                    <a:pt x="86" y="278"/>
                  </a:lnTo>
                  <a:lnTo>
                    <a:pt x="86" y="212"/>
                  </a:lnTo>
                  <a:lnTo>
                    <a:pt x="86" y="209"/>
                  </a:lnTo>
                  <a:lnTo>
                    <a:pt x="86" y="206"/>
                  </a:lnTo>
                  <a:lnTo>
                    <a:pt x="86" y="190"/>
                  </a:lnTo>
                  <a:lnTo>
                    <a:pt x="89" y="191"/>
                  </a:lnTo>
                  <a:lnTo>
                    <a:pt x="92" y="191"/>
                  </a:lnTo>
                  <a:lnTo>
                    <a:pt x="93" y="191"/>
                  </a:lnTo>
                  <a:lnTo>
                    <a:pt x="96" y="190"/>
                  </a:lnTo>
                  <a:lnTo>
                    <a:pt x="97" y="188"/>
                  </a:lnTo>
                  <a:lnTo>
                    <a:pt x="98" y="186"/>
                  </a:lnTo>
                  <a:lnTo>
                    <a:pt x="98" y="218"/>
                  </a:lnTo>
                  <a:lnTo>
                    <a:pt x="90" y="235"/>
                  </a:lnTo>
                  <a:lnTo>
                    <a:pt x="90" y="237"/>
                  </a:lnTo>
                  <a:lnTo>
                    <a:pt x="90" y="239"/>
                  </a:lnTo>
                  <a:lnTo>
                    <a:pt x="92" y="241"/>
                  </a:lnTo>
                  <a:lnTo>
                    <a:pt x="93" y="243"/>
                  </a:lnTo>
                  <a:lnTo>
                    <a:pt x="98" y="244"/>
                  </a:lnTo>
                  <a:lnTo>
                    <a:pt x="98" y="283"/>
                  </a:lnTo>
                  <a:close/>
                  <a:moveTo>
                    <a:pt x="86" y="22"/>
                  </a:moveTo>
                  <a:lnTo>
                    <a:pt x="86" y="22"/>
                  </a:lnTo>
                  <a:lnTo>
                    <a:pt x="92" y="14"/>
                  </a:lnTo>
                  <a:lnTo>
                    <a:pt x="98" y="7"/>
                  </a:lnTo>
                  <a:lnTo>
                    <a:pt x="98" y="56"/>
                  </a:lnTo>
                  <a:lnTo>
                    <a:pt x="93" y="68"/>
                  </a:lnTo>
                  <a:lnTo>
                    <a:pt x="92" y="73"/>
                  </a:lnTo>
                  <a:lnTo>
                    <a:pt x="92" y="79"/>
                  </a:lnTo>
                  <a:lnTo>
                    <a:pt x="94" y="84"/>
                  </a:lnTo>
                  <a:lnTo>
                    <a:pt x="98" y="90"/>
                  </a:lnTo>
                  <a:lnTo>
                    <a:pt x="98" y="113"/>
                  </a:lnTo>
                  <a:lnTo>
                    <a:pt x="86" y="107"/>
                  </a:lnTo>
                  <a:lnTo>
                    <a:pt x="86" y="22"/>
                  </a:lnTo>
                  <a:close/>
                  <a:moveTo>
                    <a:pt x="98" y="147"/>
                  </a:moveTo>
                  <a:lnTo>
                    <a:pt x="98" y="161"/>
                  </a:lnTo>
                  <a:lnTo>
                    <a:pt x="86" y="156"/>
                  </a:lnTo>
                  <a:lnTo>
                    <a:pt x="86" y="141"/>
                  </a:lnTo>
                  <a:lnTo>
                    <a:pt x="98" y="147"/>
                  </a:lnTo>
                  <a:close/>
                  <a:moveTo>
                    <a:pt x="86" y="278"/>
                  </a:moveTo>
                  <a:lnTo>
                    <a:pt x="58" y="264"/>
                  </a:lnTo>
                  <a:lnTo>
                    <a:pt x="58" y="225"/>
                  </a:lnTo>
                  <a:lnTo>
                    <a:pt x="70" y="232"/>
                  </a:lnTo>
                  <a:lnTo>
                    <a:pt x="73" y="232"/>
                  </a:lnTo>
                  <a:lnTo>
                    <a:pt x="75" y="232"/>
                  </a:lnTo>
                  <a:lnTo>
                    <a:pt x="77" y="230"/>
                  </a:lnTo>
                  <a:lnTo>
                    <a:pt x="78" y="229"/>
                  </a:lnTo>
                  <a:lnTo>
                    <a:pt x="86" y="212"/>
                  </a:lnTo>
                  <a:lnTo>
                    <a:pt x="86" y="278"/>
                  </a:lnTo>
                  <a:close/>
                  <a:moveTo>
                    <a:pt x="58" y="83"/>
                  </a:moveTo>
                  <a:lnTo>
                    <a:pt x="86" y="22"/>
                  </a:lnTo>
                  <a:lnTo>
                    <a:pt x="86" y="107"/>
                  </a:lnTo>
                  <a:lnTo>
                    <a:pt x="82" y="106"/>
                  </a:lnTo>
                  <a:lnTo>
                    <a:pt x="81" y="105"/>
                  </a:lnTo>
                  <a:lnTo>
                    <a:pt x="78" y="105"/>
                  </a:lnTo>
                  <a:lnTo>
                    <a:pt x="77" y="106"/>
                  </a:lnTo>
                  <a:lnTo>
                    <a:pt x="75" y="109"/>
                  </a:lnTo>
                  <a:lnTo>
                    <a:pt x="67" y="126"/>
                  </a:lnTo>
                  <a:lnTo>
                    <a:pt x="66" y="128"/>
                  </a:lnTo>
                  <a:lnTo>
                    <a:pt x="67" y="130"/>
                  </a:lnTo>
                  <a:lnTo>
                    <a:pt x="67" y="132"/>
                  </a:lnTo>
                  <a:lnTo>
                    <a:pt x="70" y="133"/>
                  </a:lnTo>
                  <a:lnTo>
                    <a:pt x="86" y="141"/>
                  </a:lnTo>
                  <a:lnTo>
                    <a:pt x="86" y="156"/>
                  </a:lnTo>
                  <a:lnTo>
                    <a:pt x="65" y="145"/>
                  </a:lnTo>
                  <a:lnTo>
                    <a:pt x="61" y="145"/>
                  </a:lnTo>
                  <a:lnTo>
                    <a:pt x="58" y="147"/>
                  </a:lnTo>
                  <a:lnTo>
                    <a:pt x="58" y="83"/>
                  </a:lnTo>
                  <a:close/>
                  <a:moveTo>
                    <a:pt x="86" y="190"/>
                  </a:moveTo>
                  <a:lnTo>
                    <a:pt x="86" y="206"/>
                  </a:lnTo>
                  <a:lnTo>
                    <a:pt x="84" y="203"/>
                  </a:lnTo>
                  <a:lnTo>
                    <a:pt x="58" y="191"/>
                  </a:lnTo>
                  <a:lnTo>
                    <a:pt x="58" y="176"/>
                  </a:lnTo>
                  <a:lnTo>
                    <a:pt x="86" y="190"/>
                  </a:lnTo>
                  <a:close/>
                  <a:moveTo>
                    <a:pt x="58" y="264"/>
                  </a:moveTo>
                  <a:lnTo>
                    <a:pt x="21" y="247"/>
                  </a:lnTo>
                  <a:lnTo>
                    <a:pt x="14" y="243"/>
                  </a:lnTo>
                  <a:lnTo>
                    <a:pt x="9" y="239"/>
                  </a:lnTo>
                  <a:lnTo>
                    <a:pt x="5" y="233"/>
                  </a:lnTo>
                  <a:lnTo>
                    <a:pt x="2" y="226"/>
                  </a:lnTo>
                  <a:lnTo>
                    <a:pt x="1" y="220"/>
                  </a:lnTo>
                  <a:lnTo>
                    <a:pt x="0" y="213"/>
                  </a:lnTo>
                  <a:lnTo>
                    <a:pt x="1" y="206"/>
                  </a:lnTo>
                  <a:lnTo>
                    <a:pt x="4" y="199"/>
                  </a:lnTo>
                  <a:lnTo>
                    <a:pt x="58" y="83"/>
                  </a:lnTo>
                  <a:lnTo>
                    <a:pt x="58" y="147"/>
                  </a:lnTo>
                  <a:lnTo>
                    <a:pt x="56" y="148"/>
                  </a:lnTo>
                  <a:lnTo>
                    <a:pt x="48" y="165"/>
                  </a:lnTo>
                  <a:lnTo>
                    <a:pt x="48" y="168"/>
                  </a:lnTo>
                  <a:lnTo>
                    <a:pt x="48" y="170"/>
                  </a:lnTo>
                  <a:lnTo>
                    <a:pt x="50" y="172"/>
                  </a:lnTo>
                  <a:lnTo>
                    <a:pt x="51" y="174"/>
                  </a:lnTo>
                  <a:lnTo>
                    <a:pt x="58" y="176"/>
                  </a:lnTo>
                  <a:lnTo>
                    <a:pt x="58" y="191"/>
                  </a:lnTo>
                  <a:lnTo>
                    <a:pt x="46" y="186"/>
                  </a:lnTo>
                  <a:lnTo>
                    <a:pt x="43" y="184"/>
                  </a:lnTo>
                  <a:lnTo>
                    <a:pt x="42" y="186"/>
                  </a:lnTo>
                  <a:lnTo>
                    <a:pt x="39" y="187"/>
                  </a:lnTo>
                  <a:lnTo>
                    <a:pt x="38" y="188"/>
                  </a:lnTo>
                  <a:lnTo>
                    <a:pt x="29" y="206"/>
                  </a:lnTo>
                  <a:lnTo>
                    <a:pt x="29" y="207"/>
                  </a:lnTo>
                  <a:lnTo>
                    <a:pt x="29" y="210"/>
                  </a:lnTo>
                  <a:lnTo>
                    <a:pt x="31" y="212"/>
                  </a:lnTo>
                  <a:lnTo>
                    <a:pt x="32" y="213"/>
                  </a:lnTo>
                  <a:lnTo>
                    <a:pt x="58" y="225"/>
                  </a:lnTo>
                  <a:lnTo>
                    <a:pt x="58"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7" name="组合 36"/>
            <p:cNvGrpSpPr/>
            <p:nvPr/>
          </p:nvGrpSpPr>
          <p:grpSpPr>
            <a:xfrm>
              <a:off x="415014" y="1225940"/>
              <a:ext cx="619125" cy="650875"/>
              <a:chOff x="1704976" y="2255838"/>
              <a:chExt cx="619125" cy="650875"/>
            </a:xfrm>
            <a:solidFill>
              <a:schemeClr val="bg1"/>
            </a:solidFill>
          </p:grpSpPr>
          <p:sp>
            <p:nvSpPr>
              <p:cNvPr id="70" name="Rectangle 155"/>
              <p:cNvSpPr>
                <a:spLocks noChangeArrowheads="1"/>
              </p:cNvSpPr>
              <p:nvPr/>
            </p:nvSpPr>
            <p:spPr bwMode="auto">
              <a:xfrm>
                <a:off x="1704976" y="2873375"/>
                <a:ext cx="6191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1" name="Rectangle 156"/>
              <p:cNvSpPr>
                <a:spLocks noChangeArrowheads="1"/>
              </p:cNvSpPr>
              <p:nvPr/>
            </p:nvSpPr>
            <p:spPr bwMode="auto">
              <a:xfrm>
                <a:off x="1730376" y="2811463"/>
                <a:ext cx="5683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2" name="Rectangle 157"/>
              <p:cNvSpPr>
                <a:spLocks noChangeArrowheads="1"/>
              </p:cNvSpPr>
              <p:nvPr/>
            </p:nvSpPr>
            <p:spPr bwMode="auto">
              <a:xfrm>
                <a:off x="1954213" y="2747963"/>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3" name="Rectangle 158"/>
              <p:cNvSpPr>
                <a:spLocks noChangeArrowheads="1"/>
              </p:cNvSpPr>
              <p:nvPr/>
            </p:nvSpPr>
            <p:spPr bwMode="auto">
              <a:xfrm>
                <a:off x="1976438" y="2517775"/>
                <a:ext cx="77788"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4" name="Rectangle 159"/>
              <p:cNvSpPr>
                <a:spLocks noChangeArrowheads="1"/>
              </p:cNvSpPr>
              <p:nvPr/>
            </p:nvSpPr>
            <p:spPr bwMode="auto">
              <a:xfrm>
                <a:off x="1954213" y="2505075"/>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5" name="Rectangle 160"/>
              <p:cNvSpPr>
                <a:spLocks noChangeArrowheads="1"/>
              </p:cNvSpPr>
              <p:nvPr/>
            </p:nvSpPr>
            <p:spPr bwMode="auto">
              <a:xfrm>
                <a:off x="1774826" y="2747963"/>
                <a:ext cx="11906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6" name="Rectangle 161"/>
              <p:cNvSpPr>
                <a:spLocks noChangeArrowheads="1"/>
              </p:cNvSpPr>
              <p:nvPr/>
            </p:nvSpPr>
            <p:spPr bwMode="auto">
              <a:xfrm>
                <a:off x="1795463" y="2517775"/>
                <a:ext cx="77788"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7" name="Rectangle 162"/>
              <p:cNvSpPr>
                <a:spLocks noChangeArrowheads="1"/>
              </p:cNvSpPr>
              <p:nvPr/>
            </p:nvSpPr>
            <p:spPr bwMode="auto">
              <a:xfrm>
                <a:off x="1774826" y="2505075"/>
                <a:ext cx="11906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8" name="Rectangle 163"/>
              <p:cNvSpPr>
                <a:spLocks noChangeArrowheads="1"/>
              </p:cNvSpPr>
              <p:nvPr/>
            </p:nvSpPr>
            <p:spPr bwMode="auto">
              <a:xfrm>
                <a:off x="2135188" y="2747963"/>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79" name="Rectangle 164"/>
              <p:cNvSpPr>
                <a:spLocks noChangeArrowheads="1"/>
              </p:cNvSpPr>
              <p:nvPr/>
            </p:nvSpPr>
            <p:spPr bwMode="auto">
              <a:xfrm>
                <a:off x="2157413" y="2517775"/>
                <a:ext cx="76200"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80" name="Rectangle 165"/>
              <p:cNvSpPr>
                <a:spLocks noChangeArrowheads="1"/>
              </p:cNvSpPr>
              <p:nvPr/>
            </p:nvSpPr>
            <p:spPr bwMode="auto">
              <a:xfrm>
                <a:off x="2135188" y="2505075"/>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81" name="Rectangle 166"/>
              <p:cNvSpPr>
                <a:spLocks noChangeArrowheads="1"/>
              </p:cNvSpPr>
              <p:nvPr/>
            </p:nvSpPr>
            <p:spPr bwMode="auto">
              <a:xfrm>
                <a:off x="1730376" y="2435225"/>
                <a:ext cx="5683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white"/>
                  </a:solidFill>
                </a:endParaRPr>
              </a:p>
            </p:txBody>
          </p:sp>
          <p:sp>
            <p:nvSpPr>
              <p:cNvPr id="82" name="Freeform 167"/>
              <p:cNvSpPr>
                <a:spLocks/>
              </p:cNvSpPr>
              <p:nvPr/>
            </p:nvSpPr>
            <p:spPr bwMode="auto">
              <a:xfrm>
                <a:off x="1730376" y="2255838"/>
                <a:ext cx="568325" cy="179388"/>
              </a:xfrm>
              <a:custGeom>
                <a:avLst/>
                <a:gdLst>
                  <a:gd name="T0" fmla="*/ 179 w 358"/>
                  <a:gd name="T1" fmla="*/ 0 h 113"/>
                  <a:gd name="T2" fmla="*/ 0 w 358"/>
                  <a:gd name="T3" fmla="*/ 113 h 113"/>
                  <a:gd name="T4" fmla="*/ 358 w 358"/>
                  <a:gd name="T5" fmla="*/ 113 h 113"/>
                  <a:gd name="T6" fmla="*/ 179 w 358"/>
                  <a:gd name="T7" fmla="*/ 0 h 113"/>
                </a:gdLst>
                <a:ahLst/>
                <a:cxnLst>
                  <a:cxn ang="0">
                    <a:pos x="T0" y="T1"/>
                  </a:cxn>
                  <a:cxn ang="0">
                    <a:pos x="T2" y="T3"/>
                  </a:cxn>
                  <a:cxn ang="0">
                    <a:pos x="T4" y="T5"/>
                  </a:cxn>
                  <a:cxn ang="0">
                    <a:pos x="T6" y="T7"/>
                  </a:cxn>
                </a:cxnLst>
                <a:rect l="0" t="0" r="r" b="b"/>
                <a:pathLst>
                  <a:path w="358" h="113">
                    <a:moveTo>
                      <a:pt x="179" y="0"/>
                    </a:moveTo>
                    <a:lnTo>
                      <a:pt x="0" y="113"/>
                    </a:lnTo>
                    <a:lnTo>
                      <a:pt x="358" y="113"/>
                    </a:lnTo>
                    <a:lnTo>
                      <a:pt x="1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38" name="Freeform 168"/>
            <p:cNvSpPr>
              <a:spLocks noEditPoints="1"/>
            </p:cNvSpPr>
            <p:nvPr/>
          </p:nvSpPr>
          <p:spPr bwMode="auto">
            <a:xfrm>
              <a:off x="1781851" y="1387865"/>
              <a:ext cx="788988" cy="515938"/>
            </a:xfrm>
            <a:custGeom>
              <a:avLst/>
              <a:gdLst>
                <a:gd name="T0" fmla="*/ 2147483647 w 497"/>
                <a:gd name="T1" fmla="*/ 0 h 325"/>
                <a:gd name="T2" fmla="*/ 2147483647 w 497"/>
                <a:gd name="T3" fmla="*/ 2147483647 h 325"/>
                <a:gd name="T4" fmla="*/ 2147483647 w 497"/>
                <a:gd name="T5" fmla="*/ 2147483647 h 325"/>
                <a:gd name="T6" fmla="*/ 2147483647 w 497"/>
                <a:gd name="T7" fmla="*/ 2147483647 h 325"/>
                <a:gd name="T8" fmla="*/ 2147483647 w 497"/>
                <a:gd name="T9" fmla="*/ 2147483647 h 325"/>
                <a:gd name="T10" fmla="*/ 2147483647 w 497"/>
                <a:gd name="T11" fmla="*/ 2147483647 h 325"/>
                <a:gd name="T12" fmla="*/ 2147483647 w 497"/>
                <a:gd name="T13" fmla="*/ 2147483647 h 325"/>
                <a:gd name="T14" fmla="*/ 2147483647 w 497"/>
                <a:gd name="T15" fmla="*/ 2147483647 h 325"/>
                <a:gd name="T16" fmla="*/ 2147483647 w 497"/>
                <a:gd name="T17" fmla="*/ 2147483647 h 325"/>
                <a:gd name="T18" fmla="*/ 2147483647 w 497"/>
                <a:gd name="T19" fmla="*/ 2147483647 h 325"/>
                <a:gd name="T20" fmla="*/ 2147483647 w 497"/>
                <a:gd name="T21" fmla="*/ 2147483647 h 325"/>
                <a:gd name="T22" fmla="*/ 2147483647 w 497"/>
                <a:gd name="T23" fmla="*/ 2147483647 h 325"/>
                <a:gd name="T24" fmla="*/ 2147483647 w 497"/>
                <a:gd name="T25" fmla="*/ 2147483647 h 325"/>
                <a:gd name="T26" fmla="*/ 2147483647 w 497"/>
                <a:gd name="T27" fmla="*/ 2147483647 h 325"/>
                <a:gd name="T28" fmla="*/ 2147483647 w 497"/>
                <a:gd name="T29" fmla="*/ 2147483647 h 325"/>
                <a:gd name="T30" fmla="*/ 2147483647 w 497"/>
                <a:gd name="T31" fmla="*/ 2147483647 h 325"/>
                <a:gd name="T32" fmla="*/ 2147483647 w 497"/>
                <a:gd name="T33" fmla="*/ 2147483647 h 325"/>
                <a:gd name="T34" fmla="*/ 2147483647 w 497"/>
                <a:gd name="T35" fmla="*/ 2147483647 h 325"/>
                <a:gd name="T36" fmla="*/ 2147483647 w 497"/>
                <a:gd name="T37" fmla="*/ 2147483647 h 325"/>
                <a:gd name="T38" fmla="*/ 2147483647 w 497"/>
                <a:gd name="T39" fmla="*/ 2147483647 h 325"/>
                <a:gd name="T40" fmla="*/ 2147483647 w 497"/>
                <a:gd name="T41" fmla="*/ 2147483647 h 325"/>
                <a:gd name="T42" fmla="*/ 2147483647 w 497"/>
                <a:gd name="T43" fmla="*/ 2147483647 h 325"/>
                <a:gd name="T44" fmla="*/ 2147483647 w 497"/>
                <a:gd name="T45" fmla="*/ 2147483647 h 325"/>
                <a:gd name="T46" fmla="*/ 2147483647 w 497"/>
                <a:gd name="T47" fmla="*/ 2147483647 h 325"/>
                <a:gd name="T48" fmla="*/ 2147483647 w 497"/>
                <a:gd name="T49" fmla="*/ 2147483647 h 325"/>
                <a:gd name="T50" fmla="*/ 2147483647 w 497"/>
                <a:gd name="T51" fmla="*/ 2147483647 h 325"/>
                <a:gd name="T52" fmla="*/ 2147483647 w 497"/>
                <a:gd name="T53" fmla="*/ 2147483647 h 325"/>
                <a:gd name="T54" fmla="*/ 2147483647 w 497"/>
                <a:gd name="T55" fmla="*/ 2147483647 h 325"/>
                <a:gd name="T56" fmla="*/ 2147483647 w 497"/>
                <a:gd name="T57" fmla="*/ 2147483647 h 325"/>
                <a:gd name="T58" fmla="*/ 2147483647 w 497"/>
                <a:gd name="T59" fmla="*/ 2147483647 h 325"/>
                <a:gd name="T60" fmla="*/ 2147483647 w 497"/>
                <a:gd name="T61" fmla="*/ 0 h 325"/>
                <a:gd name="T62" fmla="*/ 2147483647 w 497"/>
                <a:gd name="T63" fmla="*/ 2147483647 h 325"/>
                <a:gd name="T64" fmla="*/ 0 w 497"/>
                <a:gd name="T65" fmla="*/ 2147483647 h 325"/>
                <a:gd name="T66" fmla="*/ 2147483647 w 497"/>
                <a:gd name="T67" fmla="*/ 2147483647 h 325"/>
                <a:gd name="T68" fmla="*/ 2147483647 w 497"/>
                <a:gd name="T69" fmla="*/ 2147483647 h 325"/>
                <a:gd name="T70" fmla="*/ 2147483647 w 497"/>
                <a:gd name="T71" fmla="*/ 2147483647 h 325"/>
                <a:gd name="T72" fmla="*/ 2147483647 w 497"/>
                <a:gd name="T73" fmla="*/ 2147483647 h 325"/>
                <a:gd name="T74" fmla="*/ 2147483647 w 497"/>
                <a:gd name="T75" fmla="*/ 2147483647 h 325"/>
                <a:gd name="T76" fmla="*/ 2147483647 w 497"/>
                <a:gd name="T77" fmla="*/ 2147483647 h 325"/>
                <a:gd name="T78" fmla="*/ 2147483647 w 497"/>
                <a:gd name="T79" fmla="*/ 2147483647 h 325"/>
                <a:gd name="T80" fmla="*/ 2147483647 w 497"/>
                <a:gd name="T81" fmla="*/ 2147483647 h 325"/>
                <a:gd name="T82" fmla="*/ 2147483647 w 497"/>
                <a:gd name="T83" fmla="*/ 2147483647 h 325"/>
                <a:gd name="T84" fmla="*/ 2147483647 w 497"/>
                <a:gd name="T85" fmla="*/ 2147483647 h 325"/>
                <a:gd name="T86" fmla="*/ 2147483647 w 497"/>
                <a:gd name="T87" fmla="*/ 2147483647 h 325"/>
                <a:gd name="T88" fmla="*/ 2147483647 w 497"/>
                <a:gd name="T89" fmla="*/ 2147483647 h 325"/>
                <a:gd name="T90" fmla="*/ 2147483647 w 497"/>
                <a:gd name="T91" fmla="*/ 2147483647 h 325"/>
                <a:gd name="T92" fmla="*/ 2147483647 w 497"/>
                <a:gd name="T93" fmla="*/ 2147483647 h 325"/>
                <a:gd name="T94" fmla="*/ 2147483647 w 497"/>
                <a:gd name="T95" fmla="*/ 2147483647 h 325"/>
                <a:gd name="T96" fmla="*/ 2147483647 w 497"/>
                <a:gd name="T97" fmla="*/ 2147483647 h 325"/>
                <a:gd name="T98" fmla="*/ 2147483647 w 497"/>
                <a:gd name="T99" fmla="*/ 2147483647 h 325"/>
                <a:gd name="T100" fmla="*/ 2147483647 w 497"/>
                <a:gd name="T101" fmla="*/ 2147483647 h 325"/>
                <a:gd name="T102" fmla="*/ 2147483647 w 497"/>
                <a:gd name="T103" fmla="*/ 2147483647 h 325"/>
                <a:gd name="T104" fmla="*/ 2147483647 w 497"/>
                <a:gd name="T105" fmla="*/ 2147483647 h 325"/>
                <a:gd name="T106" fmla="*/ 2147483647 w 497"/>
                <a:gd name="T107" fmla="*/ 2147483647 h 325"/>
                <a:gd name="T108" fmla="*/ 2147483647 w 497"/>
                <a:gd name="T109" fmla="*/ 2147483647 h 325"/>
                <a:gd name="T110" fmla="*/ 2147483647 w 497"/>
                <a:gd name="T111" fmla="*/ 2147483647 h 325"/>
                <a:gd name="T112" fmla="*/ 2147483647 w 497"/>
                <a:gd name="T113" fmla="*/ 2147483647 h 325"/>
                <a:gd name="T114" fmla="*/ 2147483647 w 497"/>
                <a:gd name="T115" fmla="*/ 2147483647 h 325"/>
                <a:gd name="T116" fmla="*/ 2147483647 w 497"/>
                <a:gd name="T117" fmla="*/ 2147483647 h 325"/>
                <a:gd name="T118" fmla="*/ 2147483647 w 497"/>
                <a:gd name="T119" fmla="*/ 2147483647 h 325"/>
                <a:gd name="T120" fmla="*/ 2147483647 w 497"/>
                <a:gd name="T121" fmla="*/ 2147483647 h 3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97" h="325">
                  <a:moveTo>
                    <a:pt x="497" y="0"/>
                  </a:moveTo>
                  <a:lnTo>
                    <a:pt x="386" y="37"/>
                  </a:lnTo>
                  <a:lnTo>
                    <a:pt x="386" y="210"/>
                  </a:lnTo>
                  <a:lnTo>
                    <a:pt x="397" y="209"/>
                  </a:lnTo>
                  <a:lnTo>
                    <a:pt x="405" y="206"/>
                  </a:lnTo>
                  <a:lnTo>
                    <a:pt x="409" y="204"/>
                  </a:lnTo>
                  <a:lnTo>
                    <a:pt x="411" y="201"/>
                  </a:lnTo>
                  <a:lnTo>
                    <a:pt x="413" y="197"/>
                  </a:lnTo>
                  <a:lnTo>
                    <a:pt x="413" y="194"/>
                  </a:lnTo>
                  <a:lnTo>
                    <a:pt x="413" y="118"/>
                  </a:lnTo>
                  <a:lnTo>
                    <a:pt x="399" y="118"/>
                  </a:lnTo>
                  <a:lnTo>
                    <a:pt x="399" y="86"/>
                  </a:lnTo>
                  <a:lnTo>
                    <a:pt x="413" y="86"/>
                  </a:lnTo>
                  <a:lnTo>
                    <a:pt x="447" y="86"/>
                  </a:lnTo>
                  <a:lnTo>
                    <a:pt x="462" y="86"/>
                  </a:lnTo>
                  <a:lnTo>
                    <a:pt x="462" y="118"/>
                  </a:lnTo>
                  <a:lnTo>
                    <a:pt x="447" y="118"/>
                  </a:lnTo>
                  <a:lnTo>
                    <a:pt x="447" y="194"/>
                  </a:lnTo>
                  <a:lnTo>
                    <a:pt x="446" y="204"/>
                  </a:lnTo>
                  <a:lnTo>
                    <a:pt x="442" y="212"/>
                  </a:lnTo>
                  <a:lnTo>
                    <a:pt x="436" y="220"/>
                  </a:lnTo>
                  <a:lnTo>
                    <a:pt x="430" y="227"/>
                  </a:lnTo>
                  <a:lnTo>
                    <a:pt x="420" y="232"/>
                  </a:lnTo>
                  <a:lnTo>
                    <a:pt x="411" y="236"/>
                  </a:lnTo>
                  <a:lnTo>
                    <a:pt x="399" y="239"/>
                  </a:lnTo>
                  <a:lnTo>
                    <a:pt x="386" y="239"/>
                  </a:lnTo>
                  <a:lnTo>
                    <a:pt x="386" y="289"/>
                  </a:lnTo>
                  <a:lnTo>
                    <a:pt x="497" y="325"/>
                  </a:lnTo>
                  <a:lnTo>
                    <a:pt x="497" y="0"/>
                  </a:lnTo>
                  <a:close/>
                  <a:moveTo>
                    <a:pt x="386" y="37"/>
                  </a:moveTo>
                  <a:lnTo>
                    <a:pt x="0" y="163"/>
                  </a:lnTo>
                  <a:lnTo>
                    <a:pt x="386" y="289"/>
                  </a:lnTo>
                  <a:lnTo>
                    <a:pt x="386" y="239"/>
                  </a:lnTo>
                  <a:lnTo>
                    <a:pt x="374" y="239"/>
                  </a:lnTo>
                  <a:lnTo>
                    <a:pt x="363" y="236"/>
                  </a:lnTo>
                  <a:lnTo>
                    <a:pt x="353" y="232"/>
                  </a:lnTo>
                  <a:lnTo>
                    <a:pt x="343" y="227"/>
                  </a:lnTo>
                  <a:lnTo>
                    <a:pt x="336" y="220"/>
                  </a:lnTo>
                  <a:lnTo>
                    <a:pt x="331" y="212"/>
                  </a:lnTo>
                  <a:lnTo>
                    <a:pt x="327" y="204"/>
                  </a:lnTo>
                  <a:lnTo>
                    <a:pt x="325" y="194"/>
                  </a:lnTo>
                  <a:lnTo>
                    <a:pt x="325" y="118"/>
                  </a:lnTo>
                  <a:lnTo>
                    <a:pt x="311" y="118"/>
                  </a:lnTo>
                  <a:lnTo>
                    <a:pt x="311" y="86"/>
                  </a:lnTo>
                  <a:lnTo>
                    <a:pt x="325" y="86"/>
                  </a:lnTo>
                  <a:lnTo>
                    <a:pt x="359" y="86"/>
                  </a:lnTo>
                  <a:lnTo>
                    <a:pt x="376" y="86"/>
                  </a:lnTo>
                  <a:lnTo>
                    <a:pt x="376" y="118"/>
                  </a:lnTo>
                  <a:lnTo>
                    <a:pt x="359" y="118"/>
                  </a:lnTo>
                  <a:lnTo>
                    <a:pt x="359" y="194"/>
                  </a:lnTo>
                  <a:lnTo>
                    <a:pt x="361" y="197"/>
                  </a:lnTo>
                  <a:lnTo>
                    <a:pt x="362" y="201"/>
                  </a:lnTo>
                  <a:lnTo>
                    <a:pt x="365" y="204"/>
                  </a:lnTo>
                  <a:lnTo>
                    <a:pt x="367" y="206"/>
                  </a:lnTo>
                  <a:lnTo>
                    <a:pt x="376" y="209"/>
                  </a:lnTo>
                  <a:lnTo>
                    <a:pt x="386" y="210"/>
                  </a:lnTo>
                  <a:lnTo>
                    <a:pt x="386"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169"/>
            <p:cNvSpPr>
              <a:spLocks noEditPoints="1"/>
            </p:cNvSpPr>
            <p:nvPr/>
          </p:nvSpPr>
          <p:spPr bwMode="auto">
            <a:xfrm>
              <a:off x="645201" y="1956190"/>
              <a:ext cx="185738" cy="320675"/>
            </a:xfrm>
            <a:custGeom>
              <a:avLst/>
              <a:gdLst>
                <a:gd name="T0" fmla="*/ 2147483647 w 117"/>
                <a:gd name="T1" fmla="*/ 2147483647 h 202"/>
                <a:gd name="T2" fmla="*/ 2147483647 w 117"/>
                <a:gd name="T3" fmla="*/ 2147483647 h 202"/>
                <a:gd name="T4" fmla="*/ 2147483647 w 117"/>
                <a:gd name="T5" fmla="*/ 2147483647 h 202"/>
                <a:gd name="T6" fmla="*/ 2147483647 w 117"/>
                <a:gd name="T7" fmla="*/ 2147483647 h 202"/>
                <a:gd name="T8" fmla="*/ 2147483647 w 117"/>
                <a:gd name="T9" fmla="*/ 2147483647 h 202"/>
                <a:gd name="T10" fmla="*/ 2147483647 w 117"/>
                <a:gd name="T11" fmla="*/ 2147483647 h 202"/>
                <a:gd name="T12" fmla="*/ 2147483647 w 117"/>
                <a:gd name="T13" fmla="*/ 2147483647 h 202"/>
                <a:gd name="T14" fmla="*/ 2147483647 w 117"/>
                <a:gd name="T15" fmla="*/ 2147483647 h 202"/>
                <a:gd name="T16" fmla="*/ 2147483647 w 117"/>
                <a:gd name="T17" fmla="*/ 2147483647 h 202"/>
                <a:gd name="T18" fmla="*/ 2147483647 w 117"/>
                <a:gd name="T19" fmla="*/ 2147483647 h 202"/>
                <a:gd name="T20" fmla="*/ 2147483647 w 117"/>
                <a:gd name="T21" fmla="*/ 2147483647 h 202"/>
                <a:gd name="T22" fmla="*/ 2147483647 w 117"/>
                <a:gd name="T23" fmla="*/ 2147483647 h 202"/>
                <a:gd name="T24" fmla="*/ 2147483647 w 117"/>
                <a:gd name="T25" fmla="*/ 2147483647 h 202"/>
                <a:gd name="T26" fmla="*/ 2147483647 w 117"/>
                <a:gd name="T27" fmla="*/ 2147483647 h 202"/>
                <a:gd name="T28" fmla="*/ 2147483647 w 117"/>
                <a:gd name="T29" fmla="*/ 2147483647 h 202"/>
                <a:gd name="T30" fmla="*/ 2147483647 w 117"/>
                <a:gd name="T31" fmla="*/ 2147483647 h 202"/>
                <a:gd name="T32" fmla="*/ 2147483647 w 117"/>
                <a:gd name="T33" fmla="*/ 2147483647 h 202"/>
                <a:gd name="T34" fmla="*/ 2147483647 w 117"/>
                <a:gd name="T35" fmla="*/ 2147483647 h 202"/>
                <a:gd name="T36" fmla="*/ 2147483647 w 117"/>
                <a:gd name="T37" fmla="*/ 2147483647 h 202"/>
                <a:gd name="T38" fmla="*/ 2147483647 w 117"/>
                <a:gd name="T39" fmla="*/ 2147483647 h 202"/>
                <a:gd name="T40" fmla="*/ 2147483647 w 117"/>
                <a:gd name="T41" fmla="*/ 2147483647 h 202"/>
                <a:gd name="T42" fmla="*/ 2147483647 w 117"/>
                <a:gd name="T43" fmla="*/ 2147483647 h 202"/>
                <a:gd name="T44" fmla="*/ 2147483647 w 117"/>
                <a:gd name="T45" fmla="*/ 2147483647 h 202"/>
                <a:gd name="T46" fmla="*/ 2147483647 w 117"/>
                <a:gd name="T47" fmla="*/ 2147483647 h 202"/>
                <a:gd name="T48" fmla="*/ 2147483647 w 117"/>
                <a:gd name="T49" fmla="*/ 2147483647 h 202"/>
                <a:gd name="T50" fmla="*/ 2147483647 w 117"/>
                <a:gd name="T51" fmla="*/ 2147483647 h 202"/>
                <a:gd name="T52" fmla="*/ 2147483647 w 117"/>
                <a:gd name="T53" fmla="*/ 2147483647 h 202"/>
                <a:gd name="T54" fmla="*/ 2147483647 w 117"/>
                <a:gd name="T55" fmla="*/ 2147483647 h 202"/>
                <a:gd name="T56" fmla="*/ 2147483647 w 117"/>
                <a:gd name="T57" fmla="*/ 2147483647 h 202"/>
                <a:gd name="T58" fmla="*/ 2147483647 w 117"/>
                <a:gd name="T59" fmla="*/ 0 h 202"/>
                <a:gd name="T60" fmla="*/ 2147483647 w 117"/>
                <a:gd name="T61" fmla="*/ 2147483647 h 202"/>
                <a:gd name="T62" fmla="*/ 2147483647 w 117"/>
                <a:gd name="T63" fmla="*/ 2147483647 h 202"/>
                <a:gd name="T64" fmla="*/ 2147483647 w 117"/>
                <a:gd name="T65" fmla="*/ 2147483647 h 202"/>
                <a:gd name="T66" fmla="*/ 2147483647 w 117"/>
                <a:gd name="T67" fmla="*/ 2147483647 h 202"/>
                <a:gd name="T68" fmla="*/ 2147483647 w 117"/>
                <a:gd name="T69" fmla="*/ 2147483647 h 202"/>
                <a:gd name="T70" fmla="*/ 2147483647 w 117"/>
                <a:gd name="T71" fmla="*/ 2147483647 h 202"/>
                <a:gd name="T72" fmla="*/ 2147483647 w 117"/>
                <a:gd name="T73" fmla="*/ 2147483647 h 202"/>
                <a:gd name="T74" fmla="*/ 2147483647 w 117"/>
                <a:gd name="T75" fmla="*/ 2147483647 h 202"/>
                <a:gd name="T76" fmla="*/ 2147483647 w 117"/>
                <a:gd name="T77" fmla="*/ 2147483647 h 202"/>
                <a:gd name="T78" fmla="*/ 2147483647 w 117"/>
                <a:gd name="T79" fmla="*/ 2147483647 h 202"/>
                <a:gd name="T80" fmla="*/ 2147483647 w 117"/>
                <a:gd name="T81" fmla="*/ 2147483647 h 202"/>
                <a:gd name="T82" fmla="*/ 2147483647 w 117"/>
                <a:gd name="T83" fmla="*/ 2147483647 h 202"/>
                <a:gd name="T84" fmla="*/ 2147483647 w 117"/>
                <a:gd name="T85" fmla="*/ 2147483647 h 202"/>
                <a:gd name="T86" fmla="*/ 2147483647 w 117"/>
                <a:gd name="T87" fmla="*/ 2147483647 h 2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7" h="202">
                  <a:moveTo>
                    <a:pt x="71" y="170"/>
                  </a:moveTo>
                  <a:lnTo>
                    <a:pt x="71" y="170"/>
                  </a:lnTo>
                  <a:lnTo>
                    <a:pt x="76" y="170"/>
                  </a:lnTo>
                  <a:lnTo>
                    <a:pt x="80" y="173"/>
                  </a:lnTo>
                  <a:lnTo>
                    <a:pt x="84" y="177"/>
                  </a:lnTo>
                  <a:lnTo>
                    <a:pt x="85" y="181"/>
                  </a:lnTo>
                  <a:lnTo>
                    <a:pt x="85" y="188"/>
                  </a:lnTo>
                  <a:lnTo>
                    <a:pt x="84" y="193"/>
                  </a:lnTo>
                  <a:lnTo>
                    <a:pt x="80" y="199"/>
                  </a:lnTo>
                  <a:lnTo>
                    <a:pt x="75" y="202"/>
                  </a:lnTo>
                  <a:lnTo>
                    <a:pt x="71" y="202"/>
                  </a:lnTo>
                  <a:lnTo>
                    <a:pt x="71" y="170"/>
                  </a:lnTo>
                  <a:close/>
                  <a:moveTo>
                    <a:pt x="71" y="157"/>
                  </a:moveTo>
                  <a:lnTo>
                    <a:pt x="71" y="68"/>
                  </a:lnTo>
                  <a:lnTo>
                    <a:pt x="76" y="72"/>
                  </a:lnTo>
                  <a:lnTo>
                    <a:pt x="80" y="77"/>
                  </a:lnTo>
                  <a:lnTo>
                    <a:pt x="83" y="84"/>
                  </a:lnTo>
                  <a:lnTo>
                    <a:pt x="85" y="91"/>
                  </a:lnTo>
                  <a:lnTo>
                    <a:pt x="92" y="116"/>
                  </a:lnTo>
                  <a:lnTo>
                    <a:pt x="94" y="120"/>
                  </a:lnTo>
                  <a:lnTo>
                    <a:pt x="96" y="123"/>
                  </a:lnTo>
                  <a:lnTo>
                    <a:pt x="100" y="126"/>
                  </a:lnTo>
                  <a:lnTo>
                    <a:pt x="103" y="127"/>
                  </a:lnTo>
                  <a:lnTo>
                    <a:pt x="110" y="127"/>
                  </a:lnTo>
                  <a:lnTo>
                    <a:pt x="112" y="127"/>
                  </a:lnTo>
                  <a:lnTo>
                    <a:pt x="117" y="145"/>
                  </a:lnTo>
                  <a:lnTo>
                    <a:pt x="71" y="157"/>
                  </a:lnTo>
                  <a:close/>
                  <a:moveTo>
                    <a:pt x="66" y="170"/>
                  </a:moveTo>
                  <a:lnTo>
                    <a:pt x="66" y="170"/>
                  </a:lnTo>
                  <a:lnTo>
                    <a:pt x="71" y="170"/>
                  </a:lnTo>
                  <a:lnTo>
                    <a:pt x="71" y="202"/>
                  </a:lnTo>
                  <a:lnTo>
                    <a:pt x="65" y="200"/>
                  </a:lnTo>
                  <a:lnTo>
                    <a:pt x="61" y="199"/>
                  </a:lnTo>
                  <a:lnTo>
                    <a:pt x="57" y="195"/>
                  </a:lnTo>
                  <a:lnTo>
                    <a:pt x="56" y="189"/>
                  </a:lnTo>
                  <a:lnTo>
                    <a:pt x="56" y="184"/>
                  </a:lnTo>
                  <a:lnTo>
                    <a:pt x="57" y="179"/>
                  </a:lnTo>
                  <a:lnTo>
                    <a:pt x="61" y="173"/>
                  </a:lnTo>
                  <a:lnTo>
                    <a:pt x="66" y="170"/>
                  </a:lnTo>
                  <a:close/>
                  <a:moveTo>
                    <a:pt x="71" y="68"/>
                  </a:moveTo>
                  <a:lnTo>
                    <a:pt x="71" y="68"/>
                  </a:lnTo>
                  <a:lnTo>
                    <a:pt x="65" y="65"/>
                  </a:lnTo>
                  <a:lnTo>
                    <a:pt x="60" y="62"/>
                  </a:lnTo>
                  <a:lnTo>
                    <a:pt x="54" y="61"/>
                  </a:lnTo>
                  <a:lnTo>
                    <a:pt x="47" y="61"/>
                  </a:lnTo>
                  <a:lnTo>
                    <a:pt x="34" y="8"/>
                  </a:lnTo>
                  <a:lnTo>
                    <a:pt x="31" y="4"/>
                  </a:lnTo>
                  <a:lnTo>
                    <a:pt x="29" y="1"/>
                  </a:lnTo>
                  <a:lnTo>
                    <a:pt x="24" y="0"/>
                  </a:lnTo>
                  <a:lnTo>
                    <a:pt x="19" y="0"/>
                  </a:lnTo>
                  <a:lnTo>
                    <a:pt x="15" y="1"/>
                  </a:lnTo>
                  <a:lnTo>
                    <a:pt x="12" y="5"/>
                  </a:lnTo>
                  <a:lnTo>
                    <a:pt x="10" y="9"/>
                  </a:lnTo>
                  <a:lnTo>
                    <a:pt x="11" y="15"/>
                  </a:lnTo>
                  <a:lnTo>
                    <a:pt x="24" y="66"/>
                  </a:lnTo>
                  <a:lnTo>
                    <a:pt x="19" y="70"/>
                  </a:lnTo>
                  <a:lnTo>
                    <a:pt x="15" y="74"/>
                  </a:lnTo>
                  <a:lnTo>
                    <a:pt x="11" y="78"/>
                  </a:lnTo>
                  <a:lnTo>
                    <a:pt x="7" y="84"/>
                  </a:lnTo>
                  <a:lnTo>
                    <a:pt x="6" y="91"/>
                  </a:lnTo>
                  <a:lnTo>
                    <a:pt x="4" y="96"/>
                  </a:lnTo>
                  <a:lnTo>
                    <a:pt x="4" y="104"/>
                  </a:lnTo>
                  <a:lnTo>
                    <a:pt x="6" y="111"/>
                  </a:lnTo>
                  <a:lnTo>
                    <a:pt x="12" y="138"/>
                  </a:lnTo>
                  <a:lnTo>
                    <a:pt x="12" y="142"/>
                  </a:lnTo>
                  <a:lnTo>
                    <a:pt x="12" y="146"/>
                  </a:lnTo>
                  <a:lnTo>
                    <a:pt x="10" y="149"/>
                  </a:lnTo>
                  <a:lnTo>
                    <a:pt x="8" y="152"/>
                  </a:lnTo>
                  <a:lnTo>
                    <a:pt x="3" y="156"/>
                  </a:lnTo>
                  <a:lnTo>
                    <a:pt x="0" y="157"/>
                  </a:lnTo>
                  <a:lnTo>
                    <a:pt x="6" y="175"/>
                  </a:lnTo>
                  <a:lnTo>
                    <a:pt x="71" y="157"/>
                  </a:lnTo>
                  <a:lnTo>
                    <a:pt x="71" y="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0" name="Freeform 170"/>
            <p:cNvSpPr>
              <a:spLocks noEditPoints="1"/>
            </p:cNvSpPr>
            <p:nvPr/>
          </p:nvSpPr>
          <p:spPr bwMode="auto">
            <a:xfrm>
              <a:off x="2078714" y="846527"/>
              <a:ext cx="369888" cy="455613"/>
            </a:xfrm>
            <a:custGeom>
              <a:avLst/>
              <a:gdLst>
                <a:gd name="T0" fmla="*/ 2147483647 w 233"/>
                <a:gd name="T1" fmla="*/ 0 h 287"/>
                <a:gd name="T2" fmla="*/ 2147483647 w 233"/>
                <a:gd name="T3" fmla="*/ 2147483647 h 287"/>
                <a:gd name="T4" fmla="*/ 2147483647 w 233"/>
                <a:gd name="T5" fmla="*/ 2147483647 h 287"/>
                <a:gd name="T6" fmla="*/ 2147483647 w 233"/>
                <a:gd name="T7" fmla="*/ 2147483647 h 287"/>
                <a:gd name="T8" fmla="*/ 2147483647 w 233"/>
                <a:gd name="T9" fmla="*/ 2147483647 h 287"/>
                <a:gd name="T10" fmla="*/ 2147483647 w 233"/>
                <a:gd name="T11" fmla="*/ 2147483647 h 287"/>
                <a:gd name="T12" fmla="*/ 2147483647 w 233"/>
                <a:gd name="T13" fmla="*/ 2147483647 h 287"/>
                <a:gd name="T14" fmla="*/ 2147483647 w 233"/>
                <a:gd name="T15" fmla="*/ 2147483647 h 287"/>
                <a:gd name="T16" fmla="*/ 2147483647 w 233"/>
                <a:gd name="T17" fmla="*/ 2147483647 h 287"/>
                <a:gd name="T18" fmla="*/ 2147483647 w 233"/>
                <a:gd name="T19" fmla="*/ 2147483647 h 287"/>
                <a:gd name="T20" fmla="*/ 2147483647 w 233"/>
                <a:gd name="T21" fmla="*/ 2147483647 h 287"/>
                <a:gd name="T22" fmla="*/ 2147483647 w 233"/>
                <a:gd name="T23" fmla="*/ 2147483647 h 287"/>
                <a:gd name="T24" fmla="*/ 2147483647 w 233"/>
                <a:gd name="T25" fmla="*/ 2147483647 h 287"/>
                <a:gd name="T26" fmla="*/ 2147483647 w 233"/>
                <a:gd name="T27" fmla="*/ 2147483647 h 287"/>
                <a:gd name="T28" fmla="*/ 2147483647 w 233"/>
                <a:gd name="T29" fmla="*/ 2147483647 h 287"/>
                <a:gd name="T30" fmla="*/ 2147483647 w 233"/>
                <a:gd name="T31" fmla="*/ 2147483647 h 287"/>
                <a:gd name="T32" fmla="*/ 2147483647 w 233"/>
                <a:gd name="T33" fmla="*/ 2147483647 h 287"/>
                <a:gd name="T34" fmla="*/ 2147483647 w 233"/>
                <a:gd name="T35" fmla="*/ 2147483647 h 287"/>
                <a:gd name="T36" fmla="*/ 2147483647 w 233"/>
                <a:gd name="T37" fmla="*/ 2147483647 h 287"/>
                <a:gd name="T38" fmla="*/ 2147483647 w 233"/>
                <a:gd name="T39" fmla="*/ 2147483647 h 287"/>
                <a:gd name="T40" fmla="*/ 2147483647 w 233"/>
                <a:gd name="T41" fmla="*/ 2147483647 h 287"/>
                <a:gd name="T42" fmla="*/ 2147483647 w 233"/>
                <a:gd name="T43" fmla="*/ 2147483647 h 287"/>
                <a:gd name="T44" fmla="*/ 2147483647 w 233"/>
                <a:gd name="T45" fmla="*/ 0 h 287"/>
                <a:gd name="T46" fmla="*/ 2147483647 w 233"/>
                <a:gd name="T47" fmla="*/ 2147483647 h 287"/>
                <a:gd name="T48" fmla="*/ 2147483647 w 233"/>
                <a:gd name="T49" fmla="*/ 2147483647 h 287"/>
                <a:gd name="T50" fmla="*/ 2147483647 w 233"/>
                <a:gd name="T51" fmla="*/ 2147483647 h 287"/>
                <a:gd name="T52" fmla="*/ 2147483647 w 233"/>
                <a:gd name="T53" fmla="*/ 2147483647 h 287"/>
                <a:gd name="T54" fmla="*/ 2147483647 w 233"/>
                <a:gd name="T55" fmla="*/ 2147483647 h 287"/>
                <a:gd name="T56" fmla="*/ 2147483647 w 233"/>
                <a:gd name="T57" fmla="*/ 2147483647 h 287"/>
                <a:gd name="T58" fmla="*/ 2147483647 w 233"/>
                <a:gd name="T59" fmla="*/ 2147483647 h 287"/>
                <a:gd name="T60" fmla="*/ 2147483647 w 233"/>
                <a:gd name="T61" fmla="*/ 2147483647 h 287"/>
                <a:gd name="T62" fmla="*/ 2147483647 w 233"/>
                <a:gd name="T63" fmla="*/ 2147483647 h 287"/>
                <a:gd name="T64" fmla="*/ 2147483647 w 233"/>
                <a:gd name="T65" fmla="*/ 2147483647 h 287"/>
                <a:gd name="T66" fmla="*/ 2147483647 w 233"/>
                <a:gd name="T67" fmla="*/ 2147483647 h 287"/>
                <a:gd name="T68" fmla="*/ 2147483647 w 233"/>
                <a:gd name="T69" fmla="*/ 2147483647 h 287"/>
                <a:gd name="T70" fmla="*/ 2147483647 w 233"/>
                <a:gd name="T71" fmla="*/ 2147483647 h 287"/>
                <a:gd name="T72" fmla="*/ 2147483647 w 233"/>
                <a:gd name="T73" fmla="*/ 2147483647 h 287"/>
                <a:gd name="T74" fmla="*/ 2147483647 w 233"/>
                <a:gd name="T75" fmla="*/ 0 h 287"/>
                <a:gd name="T76" fmla="*/ 2147483647 w 233"/>
                <a:gd name="T77" fmla="*/ 2147483647 h 287"/>
                <a:gd name="T78" fmla="*/ 2147483647 w 233"/>
                <a:gd name="T79" fmla="*/ 2147483647 h 287"/>
                <a:gd name="T80" fmla="*/ 2147483647 w 233"/>
                <a:gd name="T81" fmla="*/ 2147483647 h 287"/>
                <a:gd name="T82" fmla="*/ 2147483647 w 233"/>
                <a:gd name="T83" fmla="*/ 2147483647 h 287"/>
                <a:gd name="T84" fmla="*/ 2147483647 w 233"/>
                <a:gd name="T85" fmla="*/ 2147483647 h 287"/>
                <a:gd name="T86" fmla="*/ 2147483647 w 233"/>
                <a:gd name="T87" fmla="*/ 2147483647 h 287"/>
                <a:gd name="T88" fmla="*/ 2147483647 w 233"/>
                <a:gd name="T89" fmla="*/ 2147483647 h 287"/>
                <a:gd name="T90" fmla="*/ 2147483647 w 233"/>
                <a:gd name="T91" fmla="*/ 2147483647 h 287"/>
                <a:gd name="T92" fmla="*/ 2147483647 w 233"/>
                <a:gd name="T93" fmla="*/ 2147483647 h 287"/>
                <a:gd name="T94" fmla="*/ 2147483647 w 233"/>
                <a:gd name="T95" fmla="*/ 2147483647 h 287"/>
                <a:gd name="T96" fmla="*/ 2147483647 w 233"/>
                <a:gd name="T97" fmla="*/ 2147483647 h 287"/>
                <a:gd name="T98" fmla="*/ 2147483647 w 233"/>
                <a:gd name="T99" fmla="*/ 2147483647 h 287"/>
                <a:gd name="T100" fmla="*/ 2147483647 w 233"/>
                <a:gd name="T101" fmla="*/ 2147483647 h 287"/>
                <a:gd name="T102" fmla="*/ 2147483647 w 233"/>
                <a:gd name="T103" fmla="*/ 2147483647 h 287"/>
                <a:gd name="T104" fmla="*/ 2147483647 w 233"/>
                <a:gd name="T105" fmla="*/ 2147483647 h 287"/>
                <a:gd name="T106" fmla="*/ 2147483647 w 233"/>
                <a:gd name="T107" fmla="*/ 2147483647 h 287"/>
                <a:gd name="T108" fmla="*/ 2147483647 w 233"/>
                <a:gd name="T109" fmla="*/ 2147483647 h 287"/>
                <a:gd name="T110" fmla="*/ 0 w 233"/>
                <a:gd name="T111" fmla="*/ 2147483647 h 287"/>
                <a:gd name="T112" fmla="*/ 2147483647 w 233"/>
                <a:gd name="T113" fmla="*/ 2147483647 h 287"/>
                <a:gd name="T114" fmla="*/ 2147483647 w 233"/>
                <a:gd name="T115" fmla="*/ 0 h 28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33" h="287">
                  <a:moveTo>
                    <a:pt x="164" y="0"/>
                  </a:moveTo>
                  <a:lnTo>
                    <a:pt x="233" y="0"/>
                  </a:lnTo>
                  <a:lnTo>
                    <a:pt x="233" y="14"/>
                  </a:lnTo>
                  <a:lnTo>
                    <a:pt x="164" y="14"/>
                  </a:lnTo>
                  <a:lnTo>
                    <a:pt x="164" y="0"/>
                  </a:lnTo>
                  <a:close/>
                  <a:moveTo>
                    <a:pt x="164" y="50"/>
                  </a:moveTo>
                  <a:lnTo>
                    <a:pt x="233" y="50"/>
                  </a:lnTo>
                  <a:lnTo>
                    <a:pt x="233" y="248"/>
                  </a:lnTo>
                  <a:lnTo>
                    <a:pt x="232" y="256"/>
                  </a:lnTo>
                  <a:lnTo>
                    <a:pt x="229" y="263"/>
                  </a:lnTo>
                  <a:lnTo>
                    <a:pt x="226" y="270"/>
                  </a:lnTo>
                  <a:lnTo>
                    <a:pt x="221" y="275"/>
                  </a:lnTo>
                  <a:lnTo>
                    <a:pt x="216" y="280"/>
                  </a:lnTo>
                  <a:lnTo>
                    <a:pt x="209" y="285"/>
                  </a:lnTo>
                  <a:lnTo>
                    <a:pt x="202" y="286"/>
                  </a:lnTo>
                  <a:lnTo>
                    <a:pt x="194" y="287"/>
                  </a:lnTo>
                  <a:lnTo>
                    <a:pt x="164" y="287"/>
                  </a:lnTo>
                  <a:lnTo>
                    <a:pt x="164" y="226"/>
                  </a:lnTo>
                  <a:lnTo>
                    <a:pt x="168" y="225"/>
                  </a:lnTo>
                  <a:lnTo>
                    <a:pt x="174" y="222"/>
                  </a:lnTo>
                  <a:lnTo>
                    <a:pt x="179" y="218"/>
                  </a:lnTo>
                  <a:lnTo>
                    <a:pt x="183" y="213"/>
                  </a:lnTo>
                  <a:lnTo>
                    <a:pt x="187" y="207"/>
                  </a:lnTo>
                  <a:lnTo>
                    <a:pt x="191" y="199"/>
                  </a:lnTo>
                  <a:lnTo>
                    <a:pt x="194" y="191"/>
                  </a:lnTo>
                  <a:lnTo>
                    <a:pt x="195" y="183"/>
                  </a:lnTo>
                  <a:lnTo>
                    <a:pt x="195" y="175"/>
                  </a:lnTo>
                  <a:lnTo>
                    <a:pt x="195" y="163"/>
                  </a:lnTo>
                  <a:lnTo>
                    <a:pt x="194" y="157"/>
                  </a:lnTo>
                  <a:lnTo>
                    <a:pt x="191" y="155"/>
                  </a:lnTo>
                  <a:lnTo>
                    <a:pt x="189" y="151"/>
                  </a:lnTo>
                  <a:lnTo>
                    <a:pt x="186" y="149"/>
                  </a:lnTo>
                  <a:lnTo>
                    <a:pt x="182" y="148"/>
                  </a:lnTo>
                  <a:lnTo>
                    <a:pt x="178" y="148"/>
                  </a:lnTo>
                  <a:lnTo>
                    <a:pt x="171" y="149"/>
                  </a:lnTo>
                  <a:lnTo>
                    <a:pt x="164" y="152"/>
                  </a:lnTo>
                  <a:lnTo>
                    <a:pt x="172" y="117"/>
                  </a:lnTo>
                  <a:lnTo>
                    <a:pt x="164" y="118"/>
                  </a:lnTo>
                  <a:lnTo>
                    <a:pt x="164" y="50"/>
                  </a:lnTo>
                  <a:close/>
                  <a:moveTo>
                    <a:pt x="164" y="211"/>
                  </a:moveTo>
                  <a:lnTo>
                    <a:pt x="164" y="211"/>
                  </a:lnTo>
                  <a:lnTo>
                    <a:pt x="167" y="210"/>
                  </a:lnTo>
                  <a:lnTo>
                    <a:pt x="170" y="207"/>
                  </a:lnTo>
                  <a:lnTo>
                    <a:pt x="175" y="199"/>
                  </a:lnTo>
                  <a:lnTo>
                    <a:pt x="179" y="187"/>
                  </a:lnTo>
                  <a:lnTo>
                    <a:pt x="180" y="175"/>
                  </a:lnTo>
                  <a:lnTo>
                    <a:pt x="179" y="165"/>
                  </a:lnTo>
                  <a:lnTo>
                    <a:pt x="178" y="163"/>
                  </a:lnTo>
                  <a:lnTo>
                    <a:pt x="175" y="160"/>
                  </a:lnTo>
                  <a:lnTo>
                    <a:pt x="172" y="159"/>
                  </a:lnTo>
                  <a:lnTo>
                    <a:pt x="167" y="159"/>
                  </a:lnTo>
                  <a:lnTo>
                    <a:pt x="164" y="160"/>
                  </a:lnTo>
                  <a:lnTo>
                    <a:pt x="164" y="211"/>
                  </a:lnTo>
                  <a:close/>
                  <a:moveTo>
                    <a:pt x="133" y="0"/>
                  </a:moveTo>
                  <a:lnTo>
                    <a:pt x="164" y="0"/>
                  </a:lnTo>
                  <a:lnTo>
                    <a:pt x="164" y="14"/>
                  </a:lnTo>
                  <a:lnTo>
                    <a:pt x="133" y="14"/>
                  </a:lnTo>
                  <a:lnTo>
                    <a:pt x="133" y="0"/>
                  </a:lnTo>
                  <a:close/>
                  <a:moveTo>
                    <a:pt x="133" y="50"/>
                  </a:moveTo>
                  <a:lnTo>
                    <a:pt x="164" y="50"/>
                  </a:lnTo>
                  <a:lnTo>
                    <a:pt x="164" y="118"/>
                  </a:lnTo>
                  <a:lnTo>
                    <a:pt x="149" y="119"/>
                  </a:lnTo>
                  <a:lnTo>
                    <a:pt x="133" y="192"/>
                  </a:lnTo>
                  <a:lnTo>
                    <a:pt x="133" y="122"/>
                  </a:lnTo>
                  <a:lnTo>
                    <a:pt x="136" y="111"/>
                  </a:lnTo>
                  <a:lnTo>
                    <a:pt x="133" y="110"/>
                  </a:lnTo>
                  <a:lnTo>
                    <a:pt x="133" y="50"/>
                  </a:lnTo>
                  <a:close/>
                  <a:moveTo>
                    <a:pt x="164" y="287"/>
                  </a:moveTo>
                  <a:lnTo>
                    <a:pt x="133" y="287"/>
                  </a:lnTo>
                  <a:lnTo>
                    <a:pt x="133" y="218"/>
                  </a:lnTo>
                  <a:lnTo>
                    <a:pt x="137" y="222"/>
                  </a:lnTo>
                  <a:lnTo>
                    <a:pt x="140" y="224"/>
                  </a:lnTo>
                  <a:lnTo>
                    <a:pt x="143" y="226"/>
                  </a:lnTo>
                  <a:lnTo>
                    <a:pt x="152" y="228"/>
                  </a:lnTo>
                  <a:lnTo>
                    <a:pt x="164" y="226"/>
                  </a:lnTo>
                  <a:lnTo>
                    <a:pt x="164" y="287"/>
                  </a:lnTo>
                  <a:close/>
                  <a:moveTo>
                    <a:pt x="164" y="160"/>
                  </a:moveTo>
                  <a:lnTo>
                    <a:pt x="164" y="160"/>
                  </a:lnTo>
                  <a:lnTo>
                    <a:pt x="163" y="161"/>
                  </a:lnTo>
                  <a:lnTo>
                    <a:pt x="153" y="201"/>
                  </a:lnTo>
                  <a:lnTo>
                    <a:pt x="153" y="205"/>
                  </a:lnTo>
                  <a:lnTo>
                    <a:pt x="153" y="207"/>
                  </a:lnTo>
                  <a:lnTo>
                    <a:pt x="156" y="210"/>
                  </a:lnTo>
                  <a:lnTo>
                    <a:pt x="159" y="211"/>
                  </a:lnTo>
                  <a:lnTo>
                    <a:pt x="161" y="211"/>
                  </a:lnTo>
                  <a:lnTo>
                    <a:pt x="164" y="211"/>
                  </a:lnTo>
                  <a:lnTo>
                    <a:pt x="164" y="160"/>
                  </a:lnTo>
                  <a:close/>
                  <a:moveTo>
                    <a:pt x="96" y="0"/>
                  </a:moveTo>
                  <a:lnTo>
                    <a:pt x="133" y="0"/>
                  </a:lnTo>
                  <a:lnTo>
                    <a:pt x="133" y="14"/>
                  </a:lnTo>
                  <a:lnTo>
                    <a:pt x="96" y="14"/>
                  </a:lnTo>
                  <a:lnTo>
                    <a:pt x="96" y="0"/>
                  </a:lnTo>
                  <a:close/>
                  <a:moveTo>
                    <a:pt x="96" y="50"/>
                  </a:moveTo>
                  <a:lnTo>
                    <a:pt x="133" y="50"/>
                  </a:lnTo>
                  <a:lnTo>
                    <a:pt x="133" y="110"/>
                  </a:lnTo>
                  <a:lnTo>
                    <a:pt x="124" y="109"/>
                  </a:lnTo>
                  <a:lnTo>
                    <a:pt x="117" y="110"/>
                  </a:lnTo>
                  <a:lnTo>
                    <a:pt x="110" y="111"/>
                  </a:lnTo>
                  <a:lnTo>
                    <a:pt x="103" y="115"/>
                  </a:lnTo>
                  <a:lnTo>
                    <a:pt x="96" y="121"/>
                  </a:lnTo>
                  <a:lnTo>
                    <a:pt x="96" y="50"/>
                  </a:lnTo>
                  <a:close/>
                  <a:moveTo>
                    <a:pt x="133" y="287"/>
                  </a:moveTo>
                  <a:lnTo>
                    <a:pt x="96" y="287"/>
                  </a:lnTo>
                  <a:lnTo>
                    <a:pt x="96" y="226"/>
                  </a:lnTo>
                  <a:lnTo>
                    <a:pt x="111" y="226"/>
                  </a:lnTo>
                  <a:lnTo>
                    <a:pt x="133" y="122"/>
                  </a:lnTo>
                  <a:lnTo>
                    <a:pt x="133" y="192"/>
                  </a:lnTo>
                  <a:lnTo>
                    <a:pt x="132" y="198"/>
                  </a:lnTo>
                  <a:lnTo>
                    <a:pt x="132" y="207"/>
                  </a:lnTo>
                  <a:lnTo>
                    <a:pt x="132" y="213"/>
                  </a:lnTo>
                  <a:lnTo>
                    <a:pt x="133" y="218"/>
                  </a:lnTo>
                  <a:lnTo>
                    <a:pt x="133" y="287"/>
                  </a:lnTo>
                  <a:close/>
                  <a:moveTo>
                    <a:pt x="96" y="186"/>
                  </a:moveTo>
                  <a:lnTo>
                    <a:pt x="101" y="169"/>
                  </a:lnTo>
                  <a:lnTo>
                    <a:pt x="96" y="168"/>
                  </a:lnTo>
                  <a:lnTo>
                    <a:pt x="96" y="186"/>
                  </a:lnTo>
                  <a:close/>
                  <a:moveTo>
                    <a:pt x="96" y="160"/>
                  </a:moveTo>
                  <a:lnTo>
                    <a:pt x="96" y="160"/>
                  </a:lnTo>
                  <a:lnTo>
                    <a:pt x="102" y="163"/>
                  </a:lnTo>
                  <a:lnTo>
                    <a:pt x="111" y="119"/>
                  </a:lnTo>
                  <a:lnTo>
                    <a:pt x="105" y="125"/>
                  </a:lnTo>
                  <a:lnTo>
                    <a:pt x="96" y="133"/>
                  </a:lnTo>
                  <a:lnTo>
                    <a:pt x="96" y="160"/>
                  </a:lnTo>
                  <a:close/>
                  <a:moveTo>
                    <a:pt x="82" y="0"/>
                  </a:moveTo>
                  <a:lnTo>
                    <a:pt x="96" y="0"/>
                  </a:lnTo>
                  <a:lnTo>
                    <a:pt x="96" y="14"/>
                  </a:lnTo>
                  <a:lnTo>
                    <a:pt x="82" y="14"/>
                  </a:lnTo>
                  <a:lnTo>
                    <a:pt x="82" y="0"/>
                  </a:lnTo>
                  <a:close/>
                  <a:moveTo>
                    <a:pt x="82" y="50"/>
                  </a:moveTo>
                  <a:lnTo>
                    <a:pt x="96" y="50"/>
                  </a:lnTo>
                  <a:lnTo>
                    <a:pt x="96" y="121"/>
                  </a:lnTo>
                  <a:lnTo>
                    <a:pt x="96" y="122"/>
                  </a:lnTo>
                  <a:lnTo>
                    <a:pt x="82" y="137"/>
                  </a:lnTo>
                  <a:lnTo>
                    <a:pt x="82" y="50"/>
                  </a:lnTo>
                  <a:close/>
                  <a:moveTo>
                    <a:pt x="96" y="287"/>
                  </a:moveTo>
                  <a:lnTo>
                    <a:pt x="82" y="287"/>
                  </a:lnTo>
                  <a:lnTo>
                    <a:pt x="82" y="164"/>
                  </a:lnTo>
                  <a:lnTo>
                    <a:pt x="90" y="165"/>
                  </a:lnTo>
                  <a:lnTo>
                    <a:pt x="96" y="168"/>
                  </a:lnTo>
                  <a:lnTo>
                    <a:pt x="96" y="186"/>
                  </a:lnTo>
                  <a:lnTo>
                    <a:pt x="88" y="226"/>
                  </a:lnTo>
                  <a:lnTo>
                    <a:pt x="96" y="226"/>
                  </a:lnTo>
                  <a:lnTo>
                    <a:pt x="96" y="287"/>
                  </a:lnTo>
                  <a:close/>
                  <a:moveTo>
                    <a:pt x="96" y="133"/>
                  </a:moveTo>
                  <a:lnTo>
                    <a:pt x="96" y="133"/>
                  </a:lnTo>
                  <a:lnTo>
                    <a:pt x="90" y="144"/>
                  </a:lnTo>
                  <a:lnTo>
                    <a:pt x="83" y="157"/>
                  </a:lnTo>
                  <a:lnTo>
                    <a:pt x="96" y="160"/>
                  </a:lnTo>
                  <a:lnTo>
                    <a:pt x="96" y="133"/>
                  </a:lnTo>
                  <a:close/>
                  <a:moveTo>
                    <a:pt x="40" y="0"/>
                  </a:moveTo>
                  <a:lnTo>
                    <a:pt x="82" y="0"/>
                  </a:lnTo>
                  <a:lnTo>
                    <a:pt x="82" y="14"/>
                  </a:lnTo>
                  <a:lnTo>
                    <a:pt x="36" y="14"/>
                  </a:lnTo>
                  <a:lnTo>
                    <a:pt x="27" y="15"/>
                  </a:lnTo>
                  <a:lnTo>
                    <a:pt x="22" y="19"/>
                  </a:lnTo>
                  <a:lnTo>
                    <a:pt x="18" y="25"/>
                  </a:lnTo>
                  <a:lnTo>
                    <a:pt x="17" y="31"/>
                  </a:lnTo>
                  <a:lnTo>
                    <a:pt x="18" y="39"/>
                  </a:lnTo>
                  <a:lnTo>
                    <a:pt x="22" y="45"/>
                  </a:lnTo>
                  <a:lnTo>
                    <a:pt x="27" y="49"/>
                  </a:lnTo>
                  <a:lnTo>
                    <a:pt x="36" y="50"/>
                  </a:lnTo>
                  <a:lnTo>
                    <a:pt x="82" y="50"/>
                  </a:lnTo>
                  <a:lnTo>
                    <a:pt x="82" y="137"/>
                  </a:lnTo>
                  <a:lnTo>
                    <a:pt x="69" y="155"/>
                  </a:lnTo>
                  <a:lnTo>
                    <a:pt x="61" y="155"/>
                  </a:lnTo>
                  <a:lnTo>
                    <a:pt x="48" y="156"/>
                  </a:lnTo>
                  <a:lnTo>
                    <a:pt x="42" y="157"/>
                  </a:lnTo>
                  <a:lnTo>
                    <a:pt x="38" y="160"/>
                  </a:lnTo>
                  <a:lnTo>
                    <a:pt x="34" y="163"/>
                  </a:lnTo>
                  <a:lnTo>
                    <a:pt x="31" y="167"/>
                  </a:lnTo>
                  <a:lnTo>
                    <a:pt x="29" y="169"/>
                  </a:lnTo>
                  <a:lnTo>
                    <a:pt x="29" y="174"/>
                  </a:lnTo>
                  <a:lnTo>
                    <a:pt x="29" y="178"/>
                  </a:lnTo>
                  <a:lnTo>
                    <a:pt x="31" y="180"/>
                  </a:lnTo>
                  <a:lnTo>
                    <a:pt x="34" y="182"/>
                  </a:lnTo>
                  <a:lnTo>
                    <a:pt x="40" y="183"/>
                  </a:lnTo>
                  <a:lnTo>
                    <a:pt x="42" y="183"/>
                  </a:lnTo>
                  <a:lnTo>
                    <a:pt x="45" y="182"/>
                  </a:lnTo>
                  <a:lnTo>
                    <a:pt x="46" y="179"/>
                  </a:lnTo>
                  <a:lnTo>
                    <a:pt x="48" y="178"/>
                  </a:lnTo>
                  <a:lnTo>
                    <a:pt x="46" y="174"/>
                  </a:lnTo>
                  <a:lnTo>
                    <a:pt x="45" y="172"/>
                  </a:lnTo>
                  <a:lnTo>
                    <a:pt x="48" y="168"/>
                  </a:lnTo>
                  <a:lnTo>
                    <a:pt x="52" y="165"/>
                  </a:lnTo>
                  <a:lnTo>
                    <a:pt x="57" y="164"/>
                  </a:lnTo>
                  <a:lnTo>
                    <a:pt x="64" y="164"/>
                  </a:lnTo>
                  <a:lnTo>
                    <a:pt x="54" y="182"/>
                  </a:lnTo>
                  <a:lnTo>
                    <a:pt x="48" y="195"/>
                  </a:lnTo>
                  <a:lnTo>
                    <a:pt x="44" y="207"/>
                  </a:lnTo>
                  <a:lnTo>
                    <a:pt x="41" y="218"/>
                  </a:lnTo>
                  <a:lnTo>
                    <a:pt x="41" y="228"/>
                  </a:lnTo>
                  <a:lnTo>
                    <a:pt x="41" y="233"/>
                  </a:lnTo>
                  <a:lnTo>
                    <a:pt x="42" y="237"/>
                  </a:lnTo>
                  <a:lnTo>
                    <a:pt x="45" y="240"/>
                  </a:lnTo>
                  <a:lnTo>
                    <a:pt x="49" y="243"/>
                  </a:lnTo>
                  <a:lnTo>
                    <a:pt x="53" y="244"/>
                  </a:lnTo>
                  <a:lnTo>
                    <a:pt x="61" y="244"/>
                  </a:lnTo>
                  <a:lnTo>
                    <a:pt x="60" y="240"/>
                  </a:lnTo>
                  <a:lnTo>
                    <a:pt x="60" y="236"/>
                  </a:lnTo>
                  <a:lnTo>
                    <a:pt x="61" y="221"/>
                  </a:lnTo>
                  <a:lnTo>
                    <a:pt x="64" y="207"/>
                  </a:lnTo>
                  <a:lnTo>
                    <a:pt x="68" y="194"/>
                  </a:lnTo>
                  <a:lnTo>
                    <a:pt x="73" y="179"/>
                  </a:lnTo>
                  <a:lnTo>
                    <a:pt x="80" y="164"/>
                  </a:lnTo>
                  <a:lnTo>
                    <a:pt x="82" y="164"/>
                  </a:lnTo>
                  <a:lnTo>
                    <a:pt x="82" y="287"/>
                  </a:lnTo>
                  <a:lnTo>
                    <a:pt x="40" y="287"/>
                  </a:lnTo>
                  <a:lnTo>
                    <a:pt x="31" y="286"/>
                  </a:lnTo>
                  <a:lnTo>
                    <a:pt x="25" y="285"/>
                  </a:lnTo>
                  <a:lnTo>
                    <a:pt x="18" y="280"/>
                  </a:lnTo>
                  <a:lnTo>
                    <a:pt x="13" y="275"/>
                  </a:lnTo>
                  <a:lnTo>
                    <a:pt x="7" y="270"/>
                  </a:lnTo>
                  <a:lnTo>
                    <a:pt x="4" y="263"/>
                  </a:lnTo>
                  <a:lnTo>
                    <a:pt x="2" y="256"/>
                  </a:lnTo>
                  <a:lnTo>
                    <a:pt x="0" y="248"/>
                  </a:lnTo>
                  <a:lnTo>
                    <a:pt x="0" y="39"/>
                  </a:lnTo>
                  <a:lnTo>
                    <a:pt x="2" y="31"/>
                  </a:lnTo>
                  <a:lnTo>
                    <a:pt x="4" y="25"/>
                  </a:lnTo>
                  <a:lnTo>
                    <a:pt x="7" y="18"/>
                  </a:lnTo>
                  <a:lnTo>
                    <a:pt x="13" y="12"/>
                  </a:lnTo>
                  <a:lnTo>
                    <a:pt x="18" y="7"/>
                  </a:lnTo>
                  <a:lnTo>
                    <a:pt x="25" y="4"/>
                  </a:lnTo>
                  <a:lnTo>
                    <a:pt x="31" y="2"/>
                  </a:lnTo>
                  <a:lnTo>
                    <a:pt x="4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 name="Freeform 171"/>
            <p:cNvSpPr>
              <a:spLocks noEditPoints="1"/>
            </p:cNvSpPr>
            <p:nvPr/>
          </p:nvSpPr>
          <p:spPr bwMode="auto">
            <a:xfrm>
              <a:off x="1167489" y="1324365"/>
              <a:ext cx="561975" cy="565150"/>
            </a:xfrm>
            <a:custGeom>
              <a:avLst/>
              <a:gdLst>
                <a:gd name="T0" fmla="*/ 2147483647 w 354"/>
                <a:gd name="T1" fmla="*/ 2147483647 h 356"/>
                <a:gd name="T2" fmla="*/ 2147483647 w 354"/>
                <a:gd name="T3" fmla="*/ 2147483647 h 356"/>
                <a:gd name="T4" fmla="*/ 2147483647 w 354"/>
                <a:gd name="T5" fmla="*/ 2147483647 h 356"/>
                <a:gd name="T6" fmla="*/ 2147483647 w 354"/>
                <a:gd name="T7" fmla="*/ 2147483647 h 356"/>
                <a:gd name="T8" fmla="*/ 2147483647 w 354"/>
                <a:gd name="T9" fmla="*/ 2147483647 h 356"/>
                <a:gd name="T10" fmla="*/ 2147483647 w 354"/>
                <a:gd name="T11" fmla="*/ 2147483647 h 356"/>
                <a:gd name="T12" fmla="*/ 2147483647 w 354"/>
                <a:gd name="T13" fmla="*/ 2147483647 h 356"/>
                <a:gd name="T14" fmla="*/ 2147483647 w 354"/>
                <a:gd name="T15" fmla="*/ 2147483647 h 356"/>
                <a:gd name="T16" fmla="*/ 2147483647 w 354"/>
                <a:gd name="T17" fmla="*/ 2147483647 h 356"/>
                <a:gd name="T18" fmla="*/ 2147483647 w 354"/>
                <a:gd name="T19" fmla="*/ 2147483647 h 356"/>
                <a:gd name="T20" fmla="*/ 2147483647 w 354"/>
                <a:gd name="T21" fmla="*/ 2147483647 h 356"/>
                <a:gd name="T22" fmla="*/ 2147483647 w 354"/>
                <a:gd name="T23" fmla="*/ 2147483647 h 356"/>
                <a:gd name="T24" fmla="*/ 2147483647 w 354"/>
                <a:gd name="T25" fmla="*/ 2147483647 h 356"/>
                <a:gd name="T26" fmla="*/ 2147483647 w 354"/>
                <a:gd name="T27" fmla="*/ 2147483647 h 356"/>
                <a:gd name="T28" fmla="*/ 2147483647 w 354"/>
                <a:gd name="T29" fmla="*/ 2147483647 h 356"/>
                <a:gd name="T30" fmla="*/ 2147483647 w 354"/>
                <a:gd name="T31" fmla="*/ 2147483647 h 356"/>
                <a:gd name="T32" fmla="*/ 2147483647 w 354"/>
                <a:gd name="T33" fmla="*/ 2147483647 h 356"/>
                <a:gd name="T34" fmla="*/ 2147483647 w 354"/>
                <a:gd name="T35" fmla="*/ 2147483647 h 356"/>
                <a:gd name="T36" fmla="*/ 2147483647 w 354"/>
                <a:gd name="T37" fmla="*/ 2147483647 h 356"/>
                <a:gd name="T38" fmla="*/ 2147483647 w 354"/>
                <a:gd name="T39" fmla="*/ 2147483647 h 356"/>
                <a:gd name="T40" fmla="*/ 2147483647 w 354"/>
                <a:gd name="T41" fmla="*/ 2147483647 h 356"/>
                <a:gd name="T42" fmla="*/ 2147483647 w 354"/>
                <a:gd name="T43" fmla="*/ 2147483647 h 356"/>
                <a:gd name="T44" fmla="*/ 2147483647 w 354"/>
                <a:gd name="T45" fmla="*/ 2147483647 h 356"/>
                <a:gd name="T46" fmla="*/ 2147483647 w 354"/>
                <a:gd name="T47" fmla="*/ 2147483647 h 356"/>
                <a:gd name="T48" fmla="*/ 2147483647 w 354"/>
                <a:gd name="T49" fmla="*/ 2147483647 h 356"/>
                <a:gd name="T50" fmla="*/ 2147483647 w 354"/>
                <a:gd name="T51" fmla="*/ 2147483647 h 356"/>
                <a:gd name="T52" fmla="*/ 2147483647 w 354"/>
                <a:gd name="T53" fmla="*/ 2147483647 h 356"/>
                <a:gd name="T54" fmla="*/ 2147483647 w 354"/>
                <a:gd name="T55" fmla="*/ 2147483647 h 356"/>
                <a:gd name="T56" fmla="*/ 2147483647 w 354"/>
                <a:gd name="T57" fmla="*/ 2147483647 h 356"/>
                <a:gd name="T58" fmla="*/ 2147483647 w 354"/>
                <a:gd name="T59" fmla="*/ 2147483647 h 356"/>
                <a:gd name="T60" fmla="*/ 2147483647 w 354"/>
                <a:gd name="T61" fmla="*/ 2147483647 h 356"/>
                <a:gd name="T62" fmla="*/ 2147483647 w 354"/>
                <a:gd name="T63" fmla="*/ 2147483647 h 356"/>
                <a:gd name="T64" fmla="*/ 2147483647 w 354"/>
                <a:gd name="T65" fmla="*/ 2147483647 h 356"/>
                <a:gd name="T66" fmla="*/ 2147483647 w 354"/>
                <a:gd name="T67" fmla="*/ 2147483647 h 356"/>
                <a:gd name="T68" fmla="*/ 2147483647 w 354"/>
                <a:gd name="T69" fmla="*/ 2147483647 h 356"/>
                <a:gd name="T70" fmla="*/ 2147483647 w 354"/>
                <a:gd name="T71" fmla="*/ 2147483647 h 356"/>
                <a:gd name="T72" fmla="*/ 2147483647 w 354"/>
                <a:gd name="T73" fmla="*/ 2147483647 h 356"/>
                <a:gd name="T74" fmla="*/ 2147483647 w 354"/>
                <a:gd name="T75" fmla="*/ 2147483647 h 356"/>
                <a:gd name="T76" fmla="*/ 2147483647 w 354"/>
                <a:gd name="T77" fmla="*/ 2147483647 h 356"/>
                <a:gd name="T78" fmla="*/ 2147483647 w 354"/>
                <a:gd name="T79" fmla="*/ 2147483647 h 356"/>
                <a:gd name="T80" fmla="*/ 2147483647 w 354"/>
                <a:gd name="T81" fmla="*/ 2147483647 h 356"/>
                <a:gd name="T82" fmla="*/ 2147483647 w 354"/>
                <a:gd name="T83" fmla="*/ 2147483647 h 356"/>
                <a:gd name="T84" fmla="*/ 2147483647 w 354"/>
                <a:gd name="T85" fmla="*/ 2147483647 h 356"/>
                <a:gd name="T86" fmla="*/ 2147483647 w 354"/>
                <a:gd name="T87" fmla="*/ 2147483647 h 356"/>
                <a:gd name="T88" fmla="*/ 2147483647 w 354"/>
                <a:gd name="T89" fmla="*/ 2147483647 h 356"/>
                <a:gd name="T90" fmla="*/ 2147483647 w 354"/>
                <a:gd name="T91" fmla="*/ 2147483647 h 356"/>
                <a:gd name="T92" fmla="*/ 2147483647 w 354"/>
                <a:gd name="T93" fmla="*/ 2147483647 h 356"/>
                <a:gd name="T94" fmla="*/ 2147483647 w 354"/>
                <a:gd name="T95" fmla="*/ 2147483647 h 356"/>
                <a:gd name="T96" fmla="*/ 2147483647 w 354"/>
                <a:gd name="T97" fmla="*/ 2147483647 h 356"/>
                <a:gd name="T98" fmla="*/ 2147483647 w 354"/>
                <a:gd name="T99" fmla="*/ 2147483647 h 356"/>
                <a:gd name="T100" fmla="*/ 2147483647 w 354"/>
                <a:gd name="T101" fmla="*/ 2147483647 h 356"/>
                <a:gd name="T102" fmla="*/ 2147483647 w 354"/>
                <a:gd name="T103" fmla="*/ 2147483647 h 356"/>
                <a:gd name="T104" fmla="*/ 2147483647 w 354"/>
                <a:gd name="T105" fmla="*/ 2147483647 h 356"/>
                <a:gd name="T106" fmla="*/ 2147483647 w 354"/>
                <a:gd name="T107" fmla="*/ 2147483647 h 356"/>
                <a:gd name="T108" fmla="*/ 2147483647 w 354"/>
                <a:gd name="T109" fmla="*/ 2147483647 h 356"/>
                <a:gd name="T110" fmla="*/ 2147483647 w 354"/>
                <a:gd name="T111" fmla="*/ 2147483647 h 356"/>
                <a:gd name="T112" fmla="*/ 2147483647 w 354"/>
                <a:gd name="T113" fmla="*/ 2147483647 h 356"/>
                <a:gd name="T114" fmla="*/ 2147483647 w 354"/>
                <a:gd name="T115" fmla="*/ 2147483647 h 356"/>
                <a:gd name="T116" fmla="*/ 2147483647 w 354"/>
                <a:gd name="T117" fmla="*/ 2147483647 h 356"/>
                <a:gd name="T118" fmla="*/ 2147483647 w 354"/>
                <a:gd name="T119" fmla="*/ 2147483647 h 356"/>
                <a:gd name="T120" fmla="*/ 0 w 354"/>
                <a:gd name="T121" fmla="*/ 2147483647 h 356"/>
                <a:gd name="T122" fmla="*/ 2147483647 w 354"/>
                <a:gd name="T123" fmla="*/ 2147483647 h 356"/>
                <a:gd name="T124" fmla="*/ 2147483647 w 354"/>
                <a:gd name="T125" fmla="*/ 2147483647 h 3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4" h="356">
                  <a:moveTo>
                    <a:pt x="337" y="299"/>
                  </a:moveTo>
                  <a:lnTo>
                    <a:pt x="337" y="210"/>
                  </a:lnTo>
                  <a:lnTo>
                    <a:pt x="340" y="215"/>
                  </a:lnTo>
                  <a:lnTo>
                    <a:pt x="341" y="222"/>
                  </a:lnTo>
                  <a:lnTo>
                    <a:pt x="341" y="299"/>
                  </a:lnTo>
                  <a:lnTo>
                    <a:pt x="337" y="299"/>
                  </a:lnTo>
                  <a:close/>
                  <a:moveTo>
                    <a:pt x="337" y="154"/>
                  </a:moveTo>
                  <a:lnTo>
                    <a:pt x="337" y="96"/>
                  </a:lnTo>
                  <a:lnTo>
                    <a:pt x="339" y="95"/>
                  </a:lnTo>
                  <a:lnTo>
                    <a:pt x="348" y="91"/>
                  </a:lnTo>
                  <a:lnTo>
                    <a:pt x="350" y="91"/>
                  </a:lnTo>
                  <a:lnTo>
                    <a:pt x="352" y="91"/>
                  </a:lnTo>
                  <a:lnTo>
                    <a:pt x="354" y="93"/>
                  </a:lnTo>
                  <a:lnTo>
                    <a:pt x="354" y="95"/>
                  </a:lnTo>
                  <a:lnTo>
                    <a:pt x="354" y="142"/>
                  </a:lnTo>
                  <a:lnTo>
                    <a:pt x="352" y="147"/>
                  </a:lnTo>
                  <a:lnTo>
                    <a:pt x="350" y="149"/>
                  </a:lnTo>
                  <a:lnTo>
                    <a:pt x="348" y="150"/>
                  </a:lnTo>
                  <a:lnTo>
                    <a:pt x="339" y="154"/>
                  </a:lnTo>
                  <a:lnTo>
                    <a:pt x="337" y="154"/>
                  </a:lnTo>
                  <a:close/>
                  <a:moveTo>
                    <a:pt x="337" y="96"/>
                  </a:moveTo>
                  <a:lnTo>
                    <a:pt x="337" y="154"/>
                  </a:lnTo>
                  <a:lnTo>
                    <a:pt x="335" y="153"/>
                  </a:lnTo>
                  <a:lnTo>
                    <a:pt x="333" y="150"/>
                  </a:lnTo>
                  <a:lnTo>
                    <a:pt x="333" y="103"/>
                  </a:lnTo>
                  <a:lnTo>
                    <a:pt x="335" y="99"/>
                  </a:lnTo>
                  <a:lnTo>
                    <a:pt x="337" y="96"/>
                  </a:lnTo>
                  <a:close/>
                  <a:moveTo>
                    <a:pt x="337" y="210"/>
                  </a:moveTo>
                  <a:lnTo>
                    <a:pt x="337" y="210"/>
                  </a:lnTo>
                  <a:lnTo>
                    <a:pt x="333" y="206"/>
                  </a:lnTo>
                  <a:lnTo>
                    <a:pt x="329" y="202"/>
                  </a:lnTo>
                  <a:lnTo>
                    <a:pt x="324" y="199"/>
                  </a:lnTo>
                  <a:lnTo>
                    <a:pt x="317" y="199"/>
                  </a:lnTo>
                  <a:lnTo>
                    <a:pt x="317" y="68"/>
                  </a:lnTo>
                  <a:lnTo>
                    <a:pt x="283" y="68"/>
                  </a:lnTo>
                  <a:lnTo>
                    <a:pt x="283" y="221"/>
                  </a:lnTo>
                  <a:lnTo>
                    <a:pt x="289" y="221"/>
                  </a:lnTo>
                  <a:lnTo>
                    <a:pt x="293" y="222"/>
                  </a:lnTo>
                  <a:lnTo>
                    <a:pt x="297" y="225"/>
                  </a:lnTo>
                  <a:lnTo>
                    <a:pt x="299" y="227"/>
                  </a:lnTo>
                  <a:lnTo>
                    <a:pt x="302" y="230"/>
                  </a:lnTo>
                  <a:lnTo>
                    <a:pt x="305" y="234"/>
                  </a:lnTo>
                  <a:lnTo>
                    <a:pt x="306" y="239"/>
                  </a:lnTo>
                  <a:lnTo>
                    <a:pt x="306" y="244"/>
                  </a:lnTo>
                  <a:lnTo>
                    <a:pt x="306" y="248"/>
                  </a:lnTo>
                  <a:lnTo>
                    <a:pt x="305" y="253"/>
                  </a:lnTo>
                  <a:lnTo>
                    <a:pt x="302" y="257"/>
                  </a:lnTo>
                  <a:lnTo>
                    <a:pt x="299" y="260"/>
                  </a:lnTo>
                  <a:lnTo>
                    <a:pt x="297" y="262"/>
                  </a:lnTo>
                  <a:lnTo>
                    <a:pt x="293" y="265"/>
                  </a:lnTo>
                  <a:lnTo>
                    <a:pt x="289" y="267"/>
                  </a:lnTo>
                  <a:lnTo>
                    <a:pt x="283" y="267"/>
                  </a:lnTo>
                  <a:lnTo>
                    <a:pt x="283" y="299"/>
                  </a:lnTo>
                  <a:lnTo>
                    <a:pt x="337" y="299"/>
                  </a:lnTo>
                  <a:lnTo>
                    <a:pt x="337" y="210"/>
                  </a:lnTo>
                  <a:close/>
                  <a:moveTo>
                    <a:pt x="283" y="356"/>
                  </a:moveTo>
                  <a:lnTo>
                    <a:pt x="283" y="314"/>
                  </a:lnTo>
                  <a:lnTo>
                    <a:pt x="306" y="314"/>
                  </a:lnTo>
                  <a:lnTo>
                    <a:pt x="306" y="338"/>
                  </a:lnTo>
                  <a:lnTo>
                    <a:pt x="305" y="345"/>
                  </a:lnTo>
                  <a:lnTo>
                    <a:pt x="301" y="350"/>
                  </a:lnTo>
                  <a:lnTo>
                    <a:pt x="295" y="355"/>
                  </a:lnTo>
                  <a:lnTo>
                    <a:pt x="289" y="356"/>
                  </a:lnTo>
                  <a:lnTo>
                    <a:pt x="283" y="356"/>
                  </a:lnTo>
                  <a:close/>
                  <a:moveTo>
                    <a:pt x="283" y="59"/>
                  </a:moveTo>
                  <a:lnTo>
                    <a:pt x="283" y="20"/>
                  </a:lnTo>
                  <a:lnTo>
                    <a:pt x="298" y="30"/>
                  </a:lnTo>
                  <a:lnTo>
                    <a:pt x="309" y="38"/>
                  </a:lnTo>
                  <a:lnTo>
                    <a:pt x="313" y="43"/>
                  </a:lnTo>
                  <a:lnTo>
                    <a:pt x="316" y="49"/>
                  </a:lnTo>
                  <a:lnTo>
                    <a:pt x="317" y="54"/>
                  </a:lnTo>
                  <a:lnTo>
                    <a:pt x="317" y="59"/>
                  </a:lnTo>
                  <a:lnTo>
                    <a:pt x="283" y="59"/>
                  </a:lnTo>
                  <a:close/>
                  <a:moveTo>
                    <a:pt x="283" y="20"/>
                  </a:moveTo>
                  <a:lnTo>
                    <a:pt x="283" y="59"/>
                  </a:lnTo>
                  <a:lnTo>
                    <a:pt x="263" y="59"/>
                  </a:lnTo>
                  <a:lnTo>
                    <a:pt x="263" y="50"/>
                  </a:lnTo>
                  <a:lnTo>
                    <a:pt x="268" y="50"/>
                  </a:lnTo>
                  <a:lnTo>
                    <a:pt x="271" y="47"/>
                  </a:lnTo>
                  <a:lnTo>
                    <a:pt x="274" y="43"/>
                  </a:lnTo>
                  <a:lnTo>
                    <a:pt x="275" y="39"/>
                  </a:lnTo>
                  <a:lnTo>
                    <a:pt x="274" y="35"/>
                  </a:lnTo>
                  <a:lnTo>
                    <a:pt x="271" y="31"/>
                  </a:lnTo>
                  <a:lnTo>
                    <a:pt x="268" y="28"/>
                  </a:lnTo>
                  <a:lnTo>
                    <a:pt x="263" y="28"/>
                  </a:lnTo>
                  <a:lnTo>
                    <a:pt x="263" y="12"/>
                  </a:lnTo>
                  <a:lnTo>
                    <a:pt x="283" y="20"/>
                  </a:lnTo>
                  <a:close/>
                  <a:moveTo>
                    <a:pt x="283" y="68"/>
                  </a:moveTo>
                  <a:lnTo>
                    <a:pt x="283" y="221"/>
                  </a:lnTo>
                  <a:lnTo>
                    <a:pt x="278" y="221"/>
                  </a:lnTo>
                  <a:lnTo>
                    <a:pt x="272" y="223"/>
                  </a:lnTo>
                  <a:lnTo>
                    <a:pt x="267" y="227"/>
                  </a:lnTo>
                  <a:lnTo>
                    <a:pt x="263" y="231"/>
                  </a:lnTo>
                  <a:lnTo>
                    <a:pt x="263" y="162"/>
                  </a:lnTo>
                  <a:lnTo>
                    <a:pt x="272" y="162"/>
                  </a:lnTo>
                  <a:lnTo>
                    <a:pt x="272" y="96"/>
                  </a:lnTo>
                  <a:lnTo>
                    <a:pt x="263" y="96"/>
                  </a:lnTo>
                  <a:lnTo>
                    <a:pt x="263" y="68"/>
                  </a:lnTo>
                  <a:lnTo>
                    <a:pt x="283" y="68"/>
                  </a:lnTo>
                  <a:close/>
                  <a:moveTo>
                    <a:pt x="283" y="267"/>
                  </a:moveTo>
                  <a:lnTo>
                    <a:pt x="283" y="299"/>
                  </a:lnTo>
                  <a:lnTo>
                    <a:pt x="263" y="299"/>
                  </a:lnTo>
                  <a:lnTo>
                    <a:pt x="263" y="256"/>
                  </a:lnTo>
                  <a:lnTo>
                    <a:pt x="267" y="260"/>
                  </a:lnTo>
                  <a:lnTo>
                    <a:pt x="272" y="264"/>
                  </a:lnTo>
                  <a:lnTo>
                    <a:pt x="278" y="267"/>
                  </a:lnTo>
                  <a:lnTo>
                    <a:pt x="283" y="267"/>
                  </a:lnTo>
                  <a:close/>
                  <a:moveTo>
                    <a:pt x="283" y="314"/>
                  </a:moveTo>
                  <a:lnTo>
                    <a:pt x="283" y="356"/>
                  </a:lnTo>
                  <a:lnTo>
                    <a:pt x="278" y="356"/>
                  </a:lnTo>
                  <a:lnTo>
                    <a:pt x="274" y="356"/>
                  </a:lnTo>
                  <a:lnTo>
                    <a:pt x="270" y="353"/>
                  </a:lnTo>
                  <a:lnTo>
                    <a:pt x="267" y="352"/>
                  </a:lnTo>
                  <a:lnTo>
                    <a:pt x="263" y="348"/>
                  </a:lnTo>
                  <a:lnTo>
                    <a:pt x="263" y="314"/>
                  </a:lnTo>
                  <a:lnTo>
                    <a:pt x="283" y="314"/>
                  </a:lnTo>
                  <a:close/>
                  <a:moveTo>
                    <a:pt x="263" y="12"/>
                  </a:moveTo>
                  <a:lnTo>
                    <a:pt x="263" y="28"/>
                  </a:lnTo>
                  <a:lnTo>
                    <a:pt x="259" y="28"/>
                  </a:lnTo>
                  <a:lnTo>
                    <a:pt x="256" y="31"/>
                  </a:lnTo>
                  <a:lnTo>
                    <a:pt x="253" y="35"/>
                  </a:lnTo>
                  <a:lnTo>
                    <a:pt x="252" y="39"/>
                  </a:lnTo>
                  <a:lnTo>
                    <a:pt x="253" y="43"/>
                  </a:lnTo>
                  <a:lnTo>
                    <a:pt x="256" y="47"/>
                  </a:lnTo>
                  <a:lnTo>
                    <a:pt x="259" y="50"/>
                  </a:lnTo>
                  <a:lnTo>
                    <a:pt x="263" y="50"/>
                  </a:lnTo>
                  <a:lnTo>
                    <a:pt x="263" y="59"/>
                  </a:lnTo>
                  <a:lnTo>
                    <a:pt x="228" y="59"/>
                  </a:lnTo>
                  <a:lnTo>
                    <a:pt x="228" y="50"/>
                  </a:lnTo>
                  <a:lnTo>
                    <a:pt x="230" y="50"/>
                  </a:lnTo>
                  <a:lnTo>
                    <a:pt x="236" y="50"/>
                  </a:lnTo>
                  <a:lnTo>
                    <a:pt x="238" y="47"/>
                  </a:lnTo>
                  <a:lnTo>
                    <a:pt x="241" y="43"/>
                  </a:lnTo>
                  <a:lnTo>
                    <a:pt x="243" y="39"/>
                  </a:lnTo>
                  <a:lnTo>
                    <a:pt x="241" y="35"/>
                  </a:lnTo>
                  <a:lnTo>
                    <a:pt x="238" y="31"/>
                  </a:lnTo>
                  <a:lnTo>
                    <a:pt x="236" y="28"/>
                  </a:lnTo>
                  <a:lnTo>
                    <a:pt x="230" y="28"/>
                  </a:lnTo>
                  <a:lnTo>
                    <a:pt x="228" y="28"/>
                  </a:lnTo>
                  <a:lnTo>
                    <a:pt x="228" y="4"/>
                  </a:lnTo>
                  <a:lnTo>
                    <a:pt x="247" y="8"/>
                  </a:lnTo>
                  <a:lnTo>
                    <a:pt x="263" y="12"/>
                  </a:lnTo>
                  <a:close/>
                  <a:moveTo>
                    <a:pt x="263" y="68"/>
                  </a:moveTo>
                  <a:lnTo>
                    <a:pt x="263" y="96"/>
                  </a:lnTo>
                  <a:lnTo>
                    <a:pt x="228" y="96"/>
                  </a:lnTo>
                  <a:lnTo>
                    <a:pt x="228" y="68"/>
                  </a:lnTo>
                  <a:lnTo>
                    <a:pt x="263" y="68"/>
                  </a:lnTo>
                  <a:close/>
                  <a:moveTo>
                    <a:pt x="263" y="162"/>
                  </a:moveTo>
                  <a:lnTo>
                    <a:pt x="263" y="231"/>
                  </a:lnTo>
                  <a:lnTo>
                    <a:pt x="262" y="237"/>
                  </a:lnTo>
                  <a:lnTo>
                    <a:pt x="260" y="244"/>
                  </a:lnTo>
                  <a:lnTo>
                    <a:pt x="262" y="250"/>
                  </a:lnTo>
                  <a:lnTo>
                    <a:pt x="263" y="256"/>
                  </a:lnTo>
                  <a:lnTo>
                    <a:pt x="263" y="299"/>
                  </a:lnTo>
                  <a:lnTo>
                    <a:pt x="228" y="299"/>
                  </a:lnTo>
                  <a:lnTo>
                    <a:pt x="228" y="269"/>
                  </a:lnTo>
                  <a:lnTo>
                    <a:pt x="229" y="269"/>
                  </a:lnTo>
                  <a:lnTo>
                    <a:pt x="229" y="253"/>
                  </a:lnTo>
                  <a:lnTo>
                    <a:pt x="228" y="253"/>
                  </a:lnTo>
                  <a:lnTo>
                    <a:pt x="228" y="242"/>
                  </a:lnTo>
                  <a:lnTo>
                    <a:pt x="229" y="242"/>
                  </a:lnTo>
                  <a:lnTo>
                    <a:pt x="229" y="227"/>
                  </a:lnTo>
                  <a:lnTo>
                    <a:pt x="228" y="227"/>
                  </a:lnTo>
                  <a:lnTo>
                    <a:pt x="228" y="216"/>
                  </a:lnTo>
                  <a:lnTo>
                    <a:pt x="229" y="216"/>
                  </a:lnTo>
                  <a:lnTo>
                    <a:pt x="229" y="200"/>
                  </a:lnTo>
                  <a:lnTo>
                    <a:pt x="228" y="200"/>
                  </a:lnTo>
                  <a:lnTo>
                    <a:pt x="228" y="162"/>
                  </a:lnTo>
                  <a:lnTo>
                    <a:pt x="263" y="162"/>
                  </a:lnTo>
                  <a:close/>
                  <a:moveTo>
                    <a:pt x="263" y="314"/>
                  </a:moveTo>
                  <a:lnTo>
                    <a:pt x="263" y="348"/>
                  </a:lnTo>
                  <a:lnTo>
                    <a:pt x="262" y="344"/>
                  </a:lnTo>
                  <a:lnTo>
                    <a:pt x="260" y="338"/>
                  </a:lnTo>
                  <a:lnTo>
                    <a:pt x="260" y="314"/>
                  </a:lnTo>
                  <a:lnTo>
                    <a:pt x="263" y="314"/>
                  </a:lnTo>
                  <a:close/>
                  <a:moveTo>
                    <a:pt x="228" y="4"/>
                  </a:moveTo>
                  <a:lnTo>
                    <a:pt x="228" y="28"/>
                  </a:lnTo>
                  <a:lnTo>
                    <a:pt x="225" y="30"/>
                  </a:lnTo>
                  <a:lnTo>
                    <a:pt x="222" y="32"/>
                  </a:lnTo>
                  <a:lnTo>
                    <a:pt x="221" y="35"/>
                  </a:lnTo>
                  <a:lnTo>
                    <a:pt x="220" y="39"/>
                  </a:lnTo>
                  <a:lnTo>
                    <a:pt x="221" y="43"/>
                  </a:lnTo>
                  <a:lnTo>
                    <a:pt x="222" y="46"/>
                  </a:lnTo>
                  <a:lnTo>
                    <a:pt x="225" y="49"/>
                  </a:lnTo>
                  <a:lnTo>
                    <a:pt x="228" y="50"/>
                  </a:lnTo>
                  <a:lnTo>
                    <a:pt x="228" y="59"/>
                  </a:lnTo>
                  <a:lnTo>
                    <a:pt x="179" y="59"/>
                  </a:lnTo>
                  <a:lnTo>
                    <a:pt x="179" y="0"/>
                  </a:lnTo>
                  <a:lnTo>
                    <a:pt x="203" y="1"/>
                  </a:lnTo>
                  <a:lnTo>
                    <a:pt x="228" y="4"/>
                  </a:lnTo>
                  <a:close/>
                  <a:moveTo>
                    <a:pt x="228" y="68"/>
                  </a:moveTo>
                  <a:lnTo>
                    <a:pt x="228" y="96"/>
                  </a:lnTo>
                  <a:lnTo>
                    <a:pt x="183" y="96"/>
                  </a:lnTo>
                  <a:lnTo>
                    <a:pt x="183" y="162"/>
                  </a:lnTo>
                  <a:lnTo>
                    <a:pt x="228" y="162"/>
                  </a:lnTo>
                  <a:lnTo>
                    <a:pt x="228" y="200"/>
                  </a:lnTo>
                  <a:lnTo>
                    <a:pt x="179" y="200"/>
                  </a:lnTo>
                  <a:lnTo>
                    <a:pt x="179" y="68"/>
                  </a:lnTo>
                  <a:lnTo>
                    <a:pt x="228" y="68"/>
                  </a:lnTo>
                  <a:close/>
                  <a:moveTo>
                    <a:pt x="228" y="216"/>
                  </a:moveTo>
                  <a:lnTo>
                    <a:pt x="228" y="227"/>
                  </a:lnTo>
                  <a:lnTo>
                    <a:pt x="179" y="227"/>
                  </a:lnTo>
                  <a:lnTo>
                    <a:pt x="179" y="216"/>
                  </a:lnTo>
                  <a:lnTo>
                    <a:pt x="228" y="216"/>
                  </a:lnTo>
                  <a:close/>
                  <a:moveTo>
                    <a:pt x="228" y="242"/>
                  </a:moveTo>
                  <a:lnTo>
                    <a:pt x="228" y="253"/>
                  </a:lnTo>
                  <a:lnTo>
                    <a:pt x="179" y="253"/>
                  </a:lnTo>
                  <a:lnTo>
                    <a:pt x="179" y="242"/>
                  </a:lnTo>
                  <a:lnTo>
                    <a:pt x="228" y="242"/>
                  </a:lnTo>
                  <a:close/>
                  <a:moveTo>
                    <a:pt x="228" y="269"/>
                  </a:moveTo>
                  <a:lnTo>
                    <a:pt x="228" y="299"/>
                  </a:lnTo>
                  <a:lnTo>
                    <a:pt x="179" y="299"/>
                  </a:lnTo>
                  <a:lnTo>
                    <a:pt x="179" y="269"/>
                  </a:lnTo>
                  <a:lnTo>
                    <a:pt x="228" y="269"/>
                  </a:lnTo>
                  <a:close/>
                  <a:moveTo>
                    <a:pt x="126" y="50"/>
                  </a:moveTo>
                  <a:lnTo>
                    <a:pt x="126" y="50"/>
                  </a:lnTo>
                  <a:lnTo>
                    <a:pt x="129" y="49"/>
                  </a:lnTo>
                  <a:lnTo>
                    <a:pt x="132" y="46"/>
                  </a:lnTo>
                  <a:lnTo>
                    <a:pt x="133" y="43"/>
                  </a:lnTo>
                  <a:lnTo>
                    <a:pt x="134" y="39"/>
                  </a:lnTo>
                  <a:lnTo>
                    <a:pt x="133" y="35"/>
                  </a:lnTo>
                  <a:lnTo>
                    <a:pt x="132" y="32"/>
                  </a:lnTo>
                  <a:lnTo>
                    <a:pt x="129" y="30"/>
                  </a:lnTo>
                  <a:lnTo>
                    <a:pt x="126" y="28"/>
                  </a:lnTo>
                  <a:lnTo>
                    <a:pt x="126" y="4"/>
                  </a:lnTo>
                  <a:lnTo>
                    <a:pt x="150" y="1"/>
                  </a:lnTo>
                  <a:lnTo>
                    <a:pt x="176" y="0"/>
                  </a:lnTo>
                  <a:lnTo>
                    <a:pt x="179" y="0"/>
                  </a:lnTo>
                  <a:lnTo>
                    <a:pt x="179" y="59"/>
                  </a:lnTo>
                  <a:lnTo>
                    <a:pt x="126" y="59"/>
                  </a:lnTo>
                  <a:lnTo>
                    <a:pt x="126" y="50"/>
                  </a:lnTo>
                  <a:close/>
                  <a:moveTo>
                    <a:pt x="179" y="68"/>
                  </a:moveTo>
                  <a:lnTo>
                    <a:pt x="179" y="200"/>
                  </a:lnTo>
                  <a:lnTo>
                    <a:pt x="127" y="200"/>
                  </a:lnTo>
                  <a:lnTo>
                    <a:pt x="127" y="216"/>
                  </a:lnTo>
                  <a:lnTo>
                    <a:pt x="179" y="216"/>
                  </a:lnTo>
                  <a:lnTo>
                    <a:pt x="179" y="227"/>
                  </a:lnTo>
                  <a:lnTo>
                    <a:pt x="127" y="227"/>
                  </a:lnTo>
                  <a:lnTo>
                    <a:pt x="127" y="242"/>
                  </a:lnTo>
                  <a:lnTo>
                    <a:pt x="179" y="242"/>
                  </a:lnTo>
                  <a:lnTo>
                    <a:pt x="179" y="253"/>
                  </a:lnTo>
                  <a:lnTo>
                    <a:pt x="127" y="253"/>
                  </a:lnTo>
                  <a:lnTo>
                    <a:pt x="127" y="269"/>
                  </a:lnTo>
                  <a:lnTo>
                    <a:pt x="179" y="269"/>
                  </a:lnTo>
                  <a:lnTo>
                    <a:pt x="179" y="299"/>
                  </a:lnTo>
                  <a:lnTo>
                    <a:pt x="126" y="299"/>
                  </a:lnTo>
                  <a:lnTo>
                    <a:pt x="126" y="162"/>
                  </a:lnTo>
                  <a:lnTo>
                    <a:pt x="171" y="162"/>
                  </a:lnTo>
                  <a:lnTo>
                    <a:pt x="171" y="96"/>
                  </a:lnTo>
                  <a:lnTo>
                    <a:pt x="126" y="96"/>
                  </a:lnTo>
                  <a:lnTo>
                    <a:pt x="126" y="68"/>
                  </a:lnTo>
                  <a:lnTo>
                    <a:pt x="179" y="68"/>
                  </a:lnTo>
                  <a:close/>
                  <a:moveTo>
                    <a:pt x="123" y="28"/>
                  </a:moveTo>
                  <a:lnTo>
                    <a:pt x="123" y="28"/>
                  </a:lnTo>
                  <a:lnTo>
                    <a:pt x="118" y="28"/>
                  </a:lnTo>
                  <a:lnTo>
                    <a:pt x="115" y="31"/>
                  </a:lnTo>
                  <a:lnTo>
                    <a:pt x="113" y="35"/>
                  </a:lnTo>
                  <a:lnTo>
                    <a:pt x="111" y="39"/>
                  </a:lnTo>
                  <a:lnTo>
                    <a:pt x="113" y="43"/>
                  </a:lnTo>
                  <a:lnTo>
                    <a:pt x="115" y="47"/>
                  </a:lnTo>
                  <a:lnTo>
                    <a:pt x="118" y="50"/>
                  </a:lnTo>
                  <a:lnTo>
                    <a:pt x="123" y="50"/>
                  </a:lnTo>
                  <a:lnTo>
                    <a:pt x="126" y="50"/>
                  </a:lnTo>
                  <a:lnTo>
                    <a:pt x="126" y="59"/>
                  </a:lnTo>
                  <a:lnTo>
                    <a:pt x="90" y="59"/>
                  </a:lnTo>
                  <a:lnTo>
                    <a:pt x="90" y="50"/>
                  </a:lnTo>
                  <a:lnTo>
                    <a:pt x="95" y="50"/>
                  </a:lnTo>
                  <a:lnTo>
                    <a:pt x="98" y="47"/>
                  </a:lnTo>
                  <a:lnTo>
                    <a:pt x="100" y="43"/>
                  </a:lnTo>
                  <a:lnTo>
                    <a:pt x="102" y="39"/>
                  </a:lnTo>
                  <a:lnTo>
                    <a:pt x="100" y="35"/>
                  </a:lnTo>
                  <a:lnTo>
                    <a:pt x="98" y="31"/>
                  </a:lnTo>
                  <a:lnTo>
                    <a:pt x="95" y="28"/>
                  </a:lnTo>
                  <a:lnTo>
                    <a:pt x="90" y="28"/>
                  </a:lnTo>
                  <a:lnTo>
                    <a:pt x="90" y="12"/>
                  </a:lnTo>
                  <a:lnTo>
                    <a:pt x="107" y="8"/>
                  </a:lnTo>
                  <a:lnTo>
                    <a:pt x="126" y="4"/>
                  </a:lnTo>
                  <a:lnTo>
                    <a:pt x="126" y="28"/>
                  </a:lnTo>
                  <a:lnTo>
                    <a:pt x="123" y="28"/>
                  </a:lnTo>
                  <a:close/>
                  <a:moveTo>
                    <a:pt x="126" y="68"/>
                  </a:moveTo>
                  <a:lnTo>
                    <a:pt x="126" y="96"/>
                  </a:lnTo>
                  <a:lnTo>
                    <a:pt x="90" y="96"/>
                  </a:lnTo>
                  <a:lnTo>
                    <a:pt x="90" y="68"/>
                  </a:lnTo>
                  <a:lnTo>
                    <a:pt x="126" y="68"/>
                  </a:lnTo>
                  <a:close/>
                  <a:moveTo>
                    <a:pt x="126" y="162"/>
                  </a:moveTo>
                  <a:lnTo>
                    <a:pt x="126" y="299"/>
                  </a:lnTo>
                  <a:lnTo>
                    <a:pt x="90" y="299"/>
                  </a:lnTo>
                  <a:lnTo>
                    <a:pt x="90" y="256"/>
                  </a:lnTo>
                  <a:lnTo>
                    <a:pt x="92" y="250"/>
                  </a:lnTo>
                  <a:lnTo>
                    <a:pt x="94" y="244"/>
                  </a:lnTo>
                  <a:lnTo>
                    <a:pt x="92" y="237"/>
                  </a:lnTo>
                  <a:lnTo>
                    <a:pt x="90" y="231"/>
                  </a:lnTo>
                  <a:lnTo>
                    <a:pt x="90" y="162"/>
                  </a:lnTo>
                  <a:lnTo>
                    <a:pt x="126" y="162"/>
                  </a:lnTo>
                  <a:close/>
                  <a:moveTo>
                    <a:pt x="90" y="348"/>
                  </a:moveTo>
                  <a:lnTo>
                    <a:pt x="90" y="314"/>
                  </a:lnTo>
                  <a:lnTo>
                    <a:pt x="94" y="314"/>
                  </a:lnTo>
                  <a:lnTo>
                    <a:pt x="94" y="338"/>
                  </a:lnTo>
                  <a:lnTo>
                    <a:pt x="92" y="344"/>
                  </a:lnTo>
                  <a:lnTo>
                    <a:pt x="90" y="348"/>
                  </a:lnTo>
                  <a:close/>
                  <a:moveTo>
                    <a:pt x="90" y="12"/>
                  </a:moveTo>
                  <a:lnTo>
                    <a:pt x="90" y="28"/>
                  </a:lnTo>
                  <a:lnTo>
                    <a:pt x="85" y="28"/>
                  </a:lnTo>
                  <a:lnTo>
                    <a:pt x="83" y="31"/>
                  </a:lnTo>
                  <a:lnTo>
                    <a:pt x="80" y="35"/>
                  </a:lnTo>
                  <a:lnTo>
                    <a:pt x="79" y="39"/>
                  </a:lnTo>
                  <a:lnTo>
                    <a:pt x="80" y="43"/>
                  </a:lnTo>
                  <a:lnTo>
                    <a:pt x="83" y="47"/>
                  </a:lnTo>
                  <a:lnTo>
                    <a:pt x="85" y="50"/>
                  </a:lnTo>
                  <a:lnTo>
                    <a:pt x="90" y="50"/>
                  </a:lnTo>
                  <a:lnTo>
                    <a:pt x="90" y="59"/>
                  </a:lnTo>
                  <a:lnTo>
                    <a:pt x="71" y="59"/>
                  </a:lnTo>
                  <a:lnTo>
                    <a:pt x="71" y="20"/>
                  </a:lnTo>
                  <a:lnTo>
                    <a:pt x="90" y="12"/>
                  </a:lnTo>
                  <a:close/>
                  <a:moveTo>
                    <a:pt x="90" y="68"/>
                  </a:moveTo>
                  <a:lnTo>
                    <a:pt x="90" y="96"/>
                  </a:lnTo>
                  <a:lnTo>
                    <a:pt x="81" y="96"/>
                  </a:lnTo>
                  <a:lnTo>
                    <a:pt x="81" y="162"/>
                  </a:lnTo>
                  <a:lnTo>
                    <a:pt x="90" y="162"/>
                  </a:lnTo>
                  <a:lnTo>
                    <a:pt x="90" y="231"/>
                  </a:lnTo>
                  <a:lnTo>
                    <a:pt x="87" y="227"/>
                  </a:lnTo>
                  <a:lnTo>
                    <a:pt x="81" y="223"/>
                  </a:lnTo>
                  <a:lnTo>
                    <a:pt x="76" y="221"/>
                  </a:lnTo>
                  <a:lnTo>
                    <a:pt x="71" y="221"/>
                  </a:lnTo>
                  <a:lnTo>
                    <a:pt x="71" y="68"/>
                  </a:lnTo>
                  <a:lnTo>
                    <a:pt x="90" y="68"/>
                  </a:lnTo>
                  <a:close/>
                  <a:moveTo>
                    <a:pt x="90" y="256"/>
                  </a:moveTo>
                  <a:lnTo>
                    <a:pt x="90" y="299"/>
                  </a:lnTo>
                  <a:lnTo>
                    <a:pt x="71" y="299"/>
                  </a:lnTo>
                  <a:lnTo>
                    <a:pt x="71" y="267"/>
                  </a:lnTo>
                  <a:lnTo>
                    <a:pt x="76" y="267"/>
                  </a:lnTo>
                  <a:lnTo>
                    <a:pt x="81" y="264"/>
                  </a:lnTo>
                  <a:lnTo>
                    <a:pt x="87" y="260"/>
                  </a:lnTo>
                  <a:lnTo>
                    <a:pt x="90" y="256"/>
                  </a:lnTo>
                  <a:close/>
                  <a:moveTo>
                    <a:pt x="90" y="314"/>
                  </a:moveTo>
                  <a:lnTo>
                    <a:pt x="90" y="348"/>
                  </a:lnTo>
                  <a:lnTo>
                    <a:pt x="87" y="352"/>
                  </a:lnTo>
                  <a:lnTo>
                    <a:pt x="84" y="353"/>
                  </a:lnTo>
                  <a:lnTo>
                    <a:pt x="80" y="356"/>
                  </a:lnTo>
                  <a:lnTo>
                    <a:pt x="75" y="356"/>
                  </a:lnTo>
                  <a:lnTo>
                    <a:pt x="71" y="356"/>
                  </a:lnTo>
                  <a:lnTo>
                    <a:pt x="71" y="314"/>
                  </a:lnTo>
                  <a:lnTo>
                    <a:pt x="90" y="314"/>
                  </a:lnTo>
                  <a:close/>
                  <a:moveTo>
                    <a:pt x="71" y="20"/>
                  </a:moveTo>
                  <a:lnTo>
                    <a:pt x="71" y="59"/>
                  </a:lnTo>
                  <a:lnTo>
                    <a:pt x="37" y="59"/>
                  </a:lnTo>
                  <a:lnTo>
                    <a:pt x="37" y="54"/>
                  </a:lnTo>
                  <a:lnTo>
                    <a:pt x="38" y="49"/>
                  </a:lnTo>
                  <a:lnTo>
                    <a:pt x="41" y="43"/>
                  </a:lnTo>
                  <a:lnTo>
                    <a:pt x="45" y="38"/>
                  </a:lnTo>
                  <a:lnTo>
                    <a:pt x="56" y="30"/>
                  </a:lnTo>
                  <a:lnTo>
                    <a:pt x="71" y="20"/>
                  </a:lnTo>
                  <a:close/>
                  <a:moveTo>
                    <a:pt x="71" y="68"/>
                  </a:moveTo>
                  <a:lnTo>
                    <a:pt x="71" y="221"/>
                  </a:lnTo>
                  <a:lnTo>
                    <a:pt x="65" y="221"/>
                  </a:lnTo>
                  <a:lnTo>
                    <a:pt x="61" y="222"/>
                  </a:lnTo>
                  <a:lnTo>
                    <a:pt x="57" y="225"/>
                  </a:lnTo>
                  <a:lnTo>
                    <a:pt x="54" y="227"/>
                  </a:lnTo>
                  <a:lnTo>
                    <a:pt x="50" y="230"/>
                  </a:lnTo>
                  <a:lnTo>
                    <a:pt x="49" y="234"/>
                  </a:lnTo>
                  <a:lnTo>
                    <a:pt x="48" y="239"/>
                  </a:lnTo>
                  <a:lnTo>
                    <a:pt x="48" y="244"/>
                  </a:lnTo>
                  <a:lnTo>
                    <a:pt x="48" y="248"/>
                  </a:lnTo>
                  <a:lnTo>
                    <a:pt x="49" y="253"/>
                  </a:lnTo>
                  <a:lnTo>
                    <a:pt x="50" y="257"/>
                  </a:lnTo>
                  <a:lnTo>
                    <a:pt x="54" y="260"/>
                  </a:lnTo>
                  <a:lnTo>
                    <a:pt x="57" y="262"/>
                  </a:lnTo>
                  <a:lnTo>
                    <a:pt x="61" y="265"/>
                  </a:lnTo>
                  <a:lnTo>
                    <a:pt x="65" y="267"/>
                  </a:lnTo>
                  <a:lnTo>
                    <a:pt x="71" y="267"/>
                  </a:lnTo>
                  <a:lnTo>
                    <a:pt x="71" y="299"/>
                  </a:lnTo>
                  <a:lnTo>
                    <a:pt x="16" y="299"/>
                  </a:lnTo>
                  <a:lnTo>
                    <a:pt x="16" y="210"/>
                  </a:lnTo>
                  <a:lnTo>
                    <a:pt x="20" y="206"/>
                  </a:lnTo>
                  <a:lnTo>
                    <a:pt x="25" y="202"/>
                  </a:lnTo>
                  <a:lnTo>
                    <a:pt x="30" y="199"/>
                  </a:lnTo>
                  <a:lnTo>
                    <a:pt x="37" y="199"/>
                  </a:lnTo>
                  <a:lnTo>
                    <a:pt x="37" y="68"/>
                  </a:lnTo>
                  <a:lnTo>
                    <a:pt x="71" y="68"/>
                  </a:lnTo>
                  <a:close/>
                  <a:moveTo>
                    <a:pt x="71" y="314"/>
                  </a:moveTo>
                  <a:lnTo>
                    <a:pt x="71" y="356"/>
                  </a:lnTo>
                  <a:lnTo>
                    <a:pt x="65" y="356"/>
                  </a:lnTo>
                  <a:lnTo>
                    <a:pt x="58" y="355"/>
                  </a:lnTo>
                  <a:lnTo>
                    <a:pt x="53" y="350"/>
                  </a:lnTo>
                  <a:lnTo>
                    <a:pt x="49" y="345"/>
                  </a:lnTo>
                  <a:lnTo>
                    <a:pt x="48" y="338"/>
                  </a:lnTo>
                  <a:lnTo>
                    <a:pt x="48" y="314"/>
                  </a:lnTo>
                  <a:lnTo>
                    <a:pt x="71" y="314"/>
                  </a:lnTo>
                  <a:close/>
                  <a:moveTo>
                    <a:pt x="16" y="154"/>
                  </a:moveTo>
                  <a:lnTo>
                    <a:pt x="16" y="154"/>
                  </a:lnTo>
                  <a:lnTo>
                    <a:pt x="19" y="153"/>
                  </a:lnTo>
                  <a:lnTo>
                    <a:pt x="20" y="150"/>
                  </a:lnTo>
                  <a:lnTo>
                    <a:pt x="20" y="103"/>
                  </a:lnTo>
                  <a:lnTo>
                    <a:pt x="19" y="99"/>
                  </a:lnTo>
                  <a:lnTo>
                    <a:pt x="16" y="96"/>
                  </a:lnTo>
                  <a:lnTo>
                    <a:pt x="16" y="154"/>
                  </a:lnTo>
                  <a:close/>
                  <a:moveTo>
                    <a:pt x="16" y="96"/>
                  </a:moveTo>
                  <a:lnTo>
                    <a:pt x="16" y="154"/>
                  </a:lnTo>
                  <a:lnTo>
                    <a:pt x="15" y="154"/>
                  </a:lnTo>
                  <a:lnTo>
                    <a:pt x="6" y="150"/>
                  </a:lnTo>
                  <a:lnTo>
                    <a:pt x="4" y="149"/>
                  </a:lnTo>
                  <a:lnTo>
                    <a:pt x="2" y="147"/>
                  </a:lnTo>
                  <a:lnTo>
                    <a:pt x="0" y="142"/>
                  </a:lnTo>
                  <a:lnTo>
                    <a:pt x="0" y="95"/>
                  </a:lnTo>
                  <a:lnTo>
                    <a:pt x="0" y="93"/>
                  </a:lnTo>
                  <a:lnTo>
                    <a:pt x="2" y="91"/>
                  </a:lnTo>
                  <a:lnTo>
                    <a:pt x="4" y="91"/>
                  </a:lnTo>
                  <a:lnTo>
                    <a:pt x="6" y="91"/>
                  </a:lnTo>
                  <a:lnTo>
                    <a:pt x="15" y="95"/>
                  </a:lnTo>
                  <a:lnTo>
                    <a:pt x="16" y="96"/>
                  </a:lnTo>
                  <a:close/>
                  <a:moveTo>
                    <a:pt x="16" y="210"/>
                  </a:moveTo>
                  <a:lnTo>
                    <a:pt x="16" y="299"/>
                  </a:lnTo>
                  <a:lnTo>
                    <a:pt x="12" y="299"/>
                  </a:lnTo>
                  <a:lnTo>
                    <a:pt x="12" y="222"/>
                  </a:lnTo>
                  <a:lnTo>
                    <a:pt x="14" y="215"/>
                  </a:lnTo>
                  <a:lnTo>
                    <a:pt x="16" y="2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172"/>
            <p:cNvSpPr>
              <a:spLocks noEditPoints="1"/>
            </p:cNvSpPr>
            <p:nvPr/>
          </p:nvSpPr>
          <p:spPr bwMode="auto">
            <a:xfrm>
              <a:off x="1583414" y="2049852"/>
              <a:ext cx="633413" cy="482600"/>
            </a:xfrm>
            <a:custGeom>
              <a:avLst/>
              <a:gdLst>
                <a:gd name="T0" fmla="*/ 2147483647 w 399"/>
                <a:gd name="T1" fmla="*/ 2147483647 h 304"/>
                <a:gd name="T2" fmla="*/ 2147483647 w 399"/>
                <a:gd name="T3" fmla="*/ 2147483647 h 304"/>
                <a:gd name="T4" fmla="*/ 2147483647 w 399"/>
                <a:gd name="T5" fmla="*/ 2147483647 h 304"/>
                <a:gd name="T6" fmla="*/ 2147483647 w 399"/>
                <a:gd name="T7" fmla="*/ 2147483647 h 304"/>
                <a:gd name="T8" fmla="*/ 2147483647 w 399"/>
                <a:gd name="T9" fmla="*/ 2147483647 h 304"/>
                <a:gd name="T10" fmla="*/ 2147483647 w 399"/>
                <a:gd name="T11" fmla="*/ 2147483647 h 304"/>
                <a:gd name="T12" fmla="*/ 2147483647 w 399"/>
                <a:gd name="T13" fmla="*/ 2147483647 h 304"/>
                <a:gd name="T14" fmla="*/ 2147483647 w 399"/>
                <a:gd name="T15" fmla="*/ 2147483647 h 304"/>
                <a:gd name="T16" fmla="*/ 2147483647 w 399"/>
                <a:gd name="T17" fmla="*/ 2147483647 h 304"/>
                <a:gd name="T18" fmla="*/ 2147483647 w 399"/>
                <a:gd name="T19" fmla="*/ 2147483647 h 304"/>
                <a:gd name="T20" fmla="*/ 2147483647 w 399"/>
                <a:gd name="T21" fmla="*/ 2147483647 h 304"/>
                <a:gd name="T22" fmla="*/ 2147483647 w 399"/>
                <a:gd name="T23" fmla="*/ 2147483647 h 304"/>
                <a:gd name="T24" fmla="*/ 2147483647 w 399"/>
                <a:gd name="T25" fmla="*/ 2147483647 h 304"/>
                <a:gd name="T26" fmla="*/ 2147483647 w 399"/>
                <a:gd name="T27" fmla="*/ 2147483647 h 304"/>
                <a:gd name="T28" fmla="*/ 2147483647 w 399"/>
                <a:gd name="T29" fmla="*/ 2147483647 h 304"/>
                <a:gd name="T30" fmla="*/ 2147483647 w 399"/>
                <a:gd name="T31" fmla="*/ 2147483647 h 304"/>
                <a:gd name="T32" fmla="*/ 2147483647 w 399"/>
                <a:gd name="T33" fmla="*/ 2147483647 h 304"/>
                <a:gd name="T34" fmla="*/ 2147483647 w 399"/>
                <a:gd name="T35" fmla="*/ 2147483647 h 304"/>
                <a:gd name="T36" fmla="*/ 2147483647 w 399"/>
                <a:gd name="T37" fmla="*/ 0 h 304"/>
                <a:gd name="T38" fmla="*/ 2147483647 w 399"/>
                <a:gd name="T39" fmla="*/ 2147483647 h 304"/>
                <a:gd name="T40" fmla="*/ 2147483647 w 399"/>
                <a:gd name="T41" fmla="*/ 2147483647 h 304"/>
                <a:gd name="T42" fmla="*/ 2147483647 w 399"/>
                <a:gd name="T43" fmla="*/ 2147483647 h 304"/>
                <a:gd name="T44" fmla="*/ 2147483647 w 399"/>
                <a:gd name="T45" fmla="*/ 2147483647 h 304"/>
                <a:gd name="T46" fmla="*/ 2147483647 w 399"/>
                <a:gd name="T47" fmla="*/ 2147483647 h 304"/>
                <a:gd name="T48" fmla="*/ 2147483647 w 399"/>
                <a:gd name="T49" fmla="*/ 2147483647 h 304"/>
                <a:gd name="T50" fmla="*/ 2147483647 w 399"/>
                <a:gd name="T51" fmla="*/ 2147483647 h 304"/>
                <a:gd name="T52" fmla="*/ 2147483647 w 399"/>
                <a:gd name="T53" fmla="*/ 2147483647 h 304"/>
                <a:gd name="T54" fmla="*/ 2147483647 w 399"/>
                <a:gd name="T55" fmla="*/ 2147483647 h 304"/>
                <a:gd name="T56" fmla="*/ 2147483647 w 399"/>
                <a:gd name="T57" fmla="*/ 2147483647 h 304"/>
                <a:gd name="T58" fmla="*/ 2147483647 w 399"/>
                <a:gd name="T59" fmla="*/ 2147483647 h 304"/>
                <a:gd name="T60" fmla="*/ 2147483647 w 399"/>
                <a:gd name="T61" fmla="*/ 2147483647 h 304"/>
                <a:gd name="T62" fmla="*/ 2147483647 w 399"/>
                <a:gd name="T63" fmla="*/ 2147483647 h 304"/>
                <a:gd name="T64" fmla="*/ 2147483647 w 399"/>
                <a:gd name="T65" fmla="*/ 2147483647 h 304"/>
                <a:gd name="T66" fmla="*/ 2147483647 w 399"/>
                <a:gd name="T67" fmla="*/ 2147483647 h 304"/>
                <a:gd name="T68" fmla="*/ 2147483647 w 399"/>
                <a:gd name="T69" fmla="*/ 2147483647 h 304"/>
                <a:gd name="T70" fmla="*/ 2147483647 w 399"/>
                <a:gd name="T71" fmla="*/ 2147483647 h 304"/>
                <a:gd name="T72" fmla="*/ 2147483647 w 399"/>
                <a:gd name="T73" fmla="*/ 2147483647 h 304"/>
                <a:gd name="T74" fmla="*/ 2147483647 w 399"/>
                <a:gd name="T75" fmla="*/ 2147483647 h 304"/>
                <a:gd name="T76" fmla="*/ 2147483647 w 399"/>
                <a:gd name="T77" fmla="*/ 2147483647 h 304"/>
                <a:gd name="T78" fmla="*/ 2147483647 w 399"/>
                <a:gd name="T79" fmla="*/ 2147483647 h 304"/>
                <a:gd name="T80" fmla="*/ 2147483647 w 399"/>
                <a:gd name="T81" fmla="*/ 2147483647 h 304"/>
                <a:gd name="T82" fmla="*/ 2147483647 w 399"/>
                <a:gd name="T83" fmla="*/ 2147483647 h 304"/>
                <a:gd name="T84" fmla="*/ 2147483647 w 399"/>
                <a:gd name="T85" fmla="*/ 2147483647 h 304"/>
                <a:gd name="T86" fmla="*/ 0 w 399"/>
                <a:gd name="T87" fmla="*/ 2147483647 h 304"/>
                <a:gd name="T88" fmla="*/ 2147483647 w 399"/>
                <a:gd name="T89" fmla="*/ 2147483647 h 304"/>
                <a:gd name="T90" fmla="*/ 2147483647 w 399"/>
                <a:gd name="T91" fmla="*/ 2147483647 h 304"/>
                <a:gd name="T92" fmla="*/ 2147483647 w 399"/>
                <a:gd name="T93" fmla="*/ 2147483647 h 304"/>
                <a:gd name="T94" fmla="*/ 2147483647 w 399"/>
                <a:gd name="T95" fmla="*/ 2147483647 h 304"/>
                <a:gd name="T96" fmla="*/ 2147483647 w 399"/>
                <a:gd name="T97" fmla="*/ 2147483647 h 304"/>
                <a:gd name="T98" fmla="*/ 2147483647 w 399"/>
                <a:gd name="T99" fmla="*/ 2147483647 h 304"/>
                <a:gd name="T100" fmla="*/ 2147483647 w 399"/>
                <a:gd name="T101" fmla="*/ 2147483647 h 304"/>
                <a:gd name="T102" fmla="*/ 2147483647 w 399"/>
                <a:gd name="T103" fmla="*/ 2147483647 h 304"/>
                <a:gd name="T104" fmla="*/ 2147483647 w 399"/>
                <a:gd name="T105" fmla="*/ 2147483647 h 304"/>
                <a:gd name="T106" fmla="*/ 2147483647 w 399"/>
                <a:gd name="T107" fmla="*/ 2147483647 h 304"/>
                <a:gd name="T108" fmla="*/ 2147483647 w 399"/>
                <a:gd name="T109" fmla="*/ 2147483647 h 304"/>
                <a:gd name="T110" fmla="*/ 2147483647 w 399"/>
                <a:gd name="T111" fmla="*/ 2147483647 h 304"/>
                <a:gd name="T112" fmla="*/ 2147483647 w 399"/>
                <a:gd name="T113" fmla="*/ 2147483647 h 30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99" h="304">
                  <a:moveTo>
                    <a:pt x="368" y="304"/>
                  </a:moveTo>
                  <a:lnTo>
                    <a:pt x="368" y="304"/>
                  </a:lnTo>
                  <a:lnTo>
                    <a:pt x="373" y="304"/>
                  </a:lnTo>
                  <a:lnTo>
                    <a:pt x="380" y="302"/>
                  </a:lnTo>
                  <a:lnTo>
                    <a:pt x="385" y="298"/>
                  </a:lnTo>
                  <a:lnTo>
                    <a:pt x="390" y="294"/>
                  </a:lnTo>
                  <a:lnTo>
                    <a:pt x="394" y="290"/>
                  </a:lnTo>
                  <a:lnTo>
                    <a:pt x="396" y="285"/>
                  </a:lnTo>
                  <a:lnTo>
                    <a:pt x="399" y="279"/>
                  </a:lnTo>
                  <a:lnTo>
                    <a:pt x="399" y="273"/>
                  </a:lnTo>
                  <a:lnTo>
                    <a:pt x="399" y="33"/>
                  </a:lnTo>
                  <a:lnTo>
                    <a:pt x="399" y="26"/>
                  </a:lnTo>
                  <a:lnTo>
                    <a:pt x="396" y="21"/>
                  </a:lnTo>
                  <a:lnTo>
                    <a:pt x="394" y="15"/>
                  </a:lnTo>
                  <a:lnTo>
                    <a:pt x="390" y="10"/>
                  </a:lnTo>
                  <a:lnTo>
                    <a:pt x="385" y="6"/>
                  </a:lnTo>
                  <a:lnTo>
                    <a:pt x="380" y="3"/>
                  </a:lnTo>
                  <a:lnTo>
                    <a:pt x="373" y="2"/>
                  </a:lnTo>
                  <a:lnTo>
                    <a:pt x="368" y="0"/>
                  </a:lnTo>
                  <a:lnTo>
                    <a:pt x="304" y="0"/>
                  </a:lnTo>
                  <a:lnTo>
                    <a:pt x="304" y="22"/>
                  </a:lnTo>
                  <a:lnTo>
                    <a:pt x="349" y="22"/>
                  </a:lnTo>
                  <a:lnTo>
                    <a:pt x="354" y="22"/>
                  </a:lnTo>
                  <a:lnTo>
                    <a:pt x="360" y="25"/>
                  </a:lnTo>
                  <a:lnTo>
                    <a:pt x="364" y="26"/>
                  </a:lnTo>
                  <a:lnTo>
                    <a:pt x="368" y="30"/>
                  </a:lnTo>
                  <a:lnTo>
                    <a:pt x="371" y="34"/>
                  </a:lnTo>
                  <a:lnTo>
                    <a:pt x="373" y="38"/>
                  </a:lnTo>
                  <a:lnTo>
                    <a:pt x="375" y="42"/>
                  </a:lnTo>
                  <a:lnTo>
                    <a:pt x="376" y="48"/>
                  </a:lnTo>
                  <a:lnTo>
                    <a:pt x="376" y="256"/>
                  </a:lnTo>
                  <a:lnTo>
                    <a:pt x="375" y="262"/>
                  </a:lnTo>
                  <a:lnTo>
                    <a:pt x="373" y="267"/>
                  </a:lnTo>
                  <a:lnTo>
                    <a:pt x="371" y="271"/>
                  </a:lnTo>
                  <a:lnTo>
                    <a:pt x="368" y="275"/>
                  </a:lnTo>
                  <a:lnTo>
                    <a:pt x="364" y="278"/>
                  </a:lnTo>
                  <a:lnTo>
                    <a:pt x="360" y="281"/>
                  </a:lnTo>
                  <a:lnTo>
                    <a:pt x="354" y="282"/>
                  </a:lnTo>
                  <a:lnTo>
                    <a:pt x="349" y="282"/>
                  </a:lnTo>
                  <a:lnTo>
                    <a:pt x="304" y="282"/>
                  </a:lnTo>
                  <a:lnTo>
                    <a:pt x="304" y="304"/>
                  </a:lnTo>
                  <a:lnTo>
                    <a:pt x="368" y="304"/>
                  </a:lnTo>
                  <a:close/>
                  <a:moveTo>
                    <a:pt x="304" y="264"/>
                  </a:moveTo>
                  <a:lnTo>
                    <a:pt x="304" y="256"/>
                  </a:lnTo>
                  <a:lnTo>
                    <a:pt x="337" y="256"/>
                  </a:lnTo>
                  <a:lnTo>
                    <a:pt x="337" y="243"/>
                  </a:lnTo>
                  <a:lnTo>
                    <a:pt x="304" y="243"/>
                  </a:lnTo>
                  <a:lnTo>
                    <a:pt x="304" y="41"/>
                  </a:lnTo>
                  <a:lnTo>
                    <a:pt x="337" y="41"/>
                  </a:lnTo>
                  <a:lnTo>
                    <a:pt x="341" y="41"/>
                  </a:lnTo>
                  <a:lnTo>
                    <a:pt x="345" y="42"/>
                  </a:lnTo>
                  <a:lnTo>
                    <a:pt x="352" y="46"/>
                  </a:lnTo>
                  <a:lnTo>
                    <a:pt x="357" y="53"/>
                  </a:lnTo>
                  <a:lnTo>
                    <a:pt x="357" y="57"/>
                  </a:lnTo>
                  <a:lnTo>
                    <a:pt x="358" y="61"/>
                  </a:lnTo>
                  <a:lnTo>
                    <a:pt x="358" y="243"/>
                  </a:lnTo>
                  <a:lnTo>
                    <a:pt x="357" y="247"/>
                  </a:lnTo>
                  <a:lnTo>
                    <a:pt x="357" y="251"/>
                  </a:lnTo>
                  <a:lnTo>
                    <a:pt x="352" y="258"/>
                  </a:lnTo>
                  <a:lnTo>
                    <a:pt x="345" y="262"/>
                  </a:lnTo>
                  <a:lnTo>
                    <a:pt x="341" y="263"/>
                  </a:lnTo>
                  <a:lnTo>
                    <a:pt x="337" y="264"/>
                  </a:lnTo>
                  <a:lnTo>
                    <a:pt x="304" y="264"/>
                  </a:lnTo>
                  <a:close/>
                  <a:moveTo>
                    <a:pt x="304" y="0"/>
                  </a:moveTo>
                  <a:lnTo>
                    <a:pt x="254" y="0"/>
                  </a:lnTo>
                  <a:lnTo>
                    <a:pt x="254" y="22"/>
                  </a:lnTo>
                  <a:lnTo>
                    <a:pt x="304" y="22"/>
                  </a:lnTo>
                  <a:lnTo>
                    <a:pt x="304" y="0"/>
                  </a:lnTo>
                  <a:close/>
                  <a:moveTo>
                    <a:pt x="254" y="304"/>
                  </a:moveTo>
                  <a:lnTo>
                    <a:pt x="304" y="304"/>
                  </a:lnTo>
                  <a:lnTo>
                    <a:pt x="304" y="282"/>
                  </a:lnTo>
                  <a:lnTo>
                    <a:pt x="254" y="282"/>
                  </a:lnTo>
                  <a:lnTo>
                    <a:pt x="254" y="304"/>
                  </a:lnTo>
                  <a:close/>
                  <a:moveTo>
                    <a:pt x="304" y="41"/>
                  </a:moveTo>
                  <a:lnTo>
                    <a:pt x="304" y="243"/>
                  </a:lnTo>
                  <a:lnTo>
                    <a:pt x="270" y="243"/>
                  </a:lnTo>
                  <a:lnTo>
                    <a:pt x="270" y="256"/>
                  </a:lnTo>
                  <a:lnTo>
                    <a:pt x="304" y="256"/>
                  </a:lnTo>
                  <a:lnTo>
                    <a:pt x="304" y="264"/>
                  </a:lnTo>
                  <a:lnTo>
                    <a:pt x="254" y="264"/>
                  </a:lnTo>
                  <a:lnTo>
                    <a:pt x="254" y="183"/>
                  </a:lnTo>
                  <a:lnTo>
                    <a:pt x="257" y="183"/>
                  </a:lnTo>
                  <a:lnTo>
                    <a:pt x="265" y="179"/>
                  </a:lnTo>
                  <a:lnTo>
                    <a:pt x="272" y="174"/>
                  </a:lnTo>
                  <a:lnTo>
                    <a:pt x="277" y="167"/>
                  </a:lnTo>
                  <a:lnTo>
                    <a:pt x="281" y="159"/>
                  </a:lnTo>
                  <a:lnTo>
                    <a:pt x="281" y="151"/>
                  </a:lnTo>
                  <a:lnTo>
                    <a:pt x="281" y="143"/>
                  </a:lnTo>
                  <a:lnTo>
                    <a:pt x="278" y="137"/>
                  </a:lnTo>
                  <a:lnTo>
                    <a:pt x="274" y="133"/>
                  </a:lnTo>
                  <a:lnTo>
                    <a:pt x="269" y="130"/>
                  </a:lnTo>
                  <a:lnTo>
                    <a:pt x="262" y="129"/>
                  </a:lnTo>
                  <a:lnTo>
                    <a:pt x="268" y="122"/>
                  </a:lnTo>
                  <a:lnTo>
                    <a:pt x="272" y="116"/>
                  </a:lnTo>
                  <a:lnTo>
                    <a:pt x="273" y="109"/>
                  </a:lnTo>
                  <a:lnTo>
                    <a:pt x="273" y="102"/>
                  </a:lnTo>
                  <a:lnTo>
                    <a:pt x="270" y="97"/>
                  </a:lnTo>
                  <a:lnTo>
                    <a:pt x="264" y="93"/>
                  </a:lnTo>
                  <a:lnTo>
                    <a:pt x="260" y="90"/>
                  </a:lnTo>
                  <a:lnTo>
                    <a:pt x="254" y="90"/>
                  </a:lnTo>
                  <a:lnTo>
                    <a:pt x="254" y="41"/>
                  </a:lnTo>
                  <a:lnTo>
                    <a:pt x="304" y="41"/>
                  </a:lnTo>
                  <a:close/>
                  <a:moveTo>
                    <a:pt x="254" y="175"/>
                  </a:moveTo>
                  <a:lnTo>
                    <a:pt x="254" y="175"/>
                  </a:lnTo>
                  <a:lnTo>
                    <a:pt x="257" y="174"/>
                  </a:lnTo>
                  <a:lnTo>
                    <a:pt x="260" y="171"/>
                  </a:lnTo>
                  <a:lnTo>
                    <a:pt x="264" y="166"/>
                  </a:lnTo>
                  <a:lnTo>
                    <a:pt x="265" y="159"/>
                  </a:lnTo>
                  <a:lnTo>
                    <a:pt x="264" y="151"/>
                  </a:lnTo>
                  <a:lnTo>
                    <a:pt x="260" y="143"/>
                  </a:lnTo>
                  <a:lnTo>
                    <a:pt x="257" y="140"/>
                  </a:lnTo>
                  <a:lnTo>
                    <a:pt x="254" y="137"/>
                  </a:lnTo>
                  <a:lnTo>
                    <a:pt x="254" y="175"/>
                  </a:lnTo>
                  <a:close/>
                  <a:moveTo>
                    <a:pt x="254" y="124"/>
                  </a:moveTo>
                  <a:lnTo>
                    <a:pt x="254" y="124"/>
                  </a:lnTo>
                  <a:lnTo>
                    <a:pt x="257" y="117"/>
                  </a:lnTo>
                  <a:lnTo>
                    <a:pt x="258" y="109"/>
                  </a:lnTo>
                  <a:lnTo>
                    <a:pt x="257" y="103"/>
                  </a:lnTo>
                  <a:lnTo>
                    <a:pt x="255" y="99"/>
                  </a:lnTo>
                  <a:lnTo>
                    <a:pt x="254" y="98"/>
                  </a:lnTo>
                  <a:lnTo>
                    <a:pt x="254" y="97"/>
                  </a:lnTo>
                  <a:lnTo>
                    <a:pt x="254" y="124"/>
                  </a:lnTo>
                  <a:close/>
                  <a:moveTo>
                    <a:pt x="254" y="0"/>
                  </a:moveTo>
                  <a:lnTo>
                    <a:pt x="200" y="0"/>
                  </a:lnTo>
                  <a:lnTo>
                    <a:pt x="200" y="22"/>
                  </a:lnTo>
                  <a:lnTo>
                    <a:pt x="254" y="22"/>
                  </a:lnTo>
                  <a:lnTo>
                    <a:pt x="254" y="0"/>
                  </a:lnTo>
                  <a:close/>
                  <a:moveTo>
                    <a:pt x="200" y="304"/>
                  </a:moveTo>
                  <a:lnTo>
                    <a:pt x="254" y="304"/>
                  </a:lnTo>
                  <a:lnTo>
                    <a:pt x="254" y="282"/>
                  </a:lnTo>
                  <a:lnTo>
                    <a:pt x="200" y="282"/>
                  </a:lnTo>
                  <a:lnTo>
                    <a:pt x="200" y="304"/>
                  </a:lnTo>
                  <a:close/>
                  <a:moveTo>
                    <a:pt x="254" y="41"/>
                  </a:moveTo>
                  <a:lnTo>
                    <a:pt x="254" y="90"/>
                  </a:lnTo>
                  <a:lnTo>
                    <a:pt x="246" y="91"/>
                  </a:lnTo>
                  <a:lnTo>
                    <a:pt x="241" y="93"/>
                  </a:lnTo>
                  <a:lnTo>
                    <a:pt x="236" y="95"/>
                  </a:lnTo>
                  <a:lnTo>
                    <a:pt x="232" y="99"/>
                  </a:lnTo>
                  <a:lnTo>
                    <a:pt x="230" y="103"/>
                  </a:lnTo>
                  <a:lnTo>
                    <a:pt x="227" y="107"/>
                  </a:lnTo>
                  <a:lnTo>
                    <a:pt x="226" y="111"/>
                  </a:lnTo>
                  <a:lnTo>
                    <a:pt x="226" y="117"/>
                  </a:lnTo>
                  <a:lnTo>
                    <a:pt x="226" y="121"/>
                  </a:lnTo>
                  <a:lnTo>
                    <a:pt x="228" y="125"/>
                  </a:lnTo>
                  <a:lnTo>
                    <a:pt x="231" y="129"/>
                  </a:lnTo>
                  <a:lnTo>
                    <a:pt x="235" y="132"/>
                  </a:lnTo>
                  <a:lnTo>
                    <a:pt x="241" y="134"/>
                  </a:lnTo>
                  <a:lnTo>
                    <a:pt x="232" y="141"/>
                  </a:lnTo>
                  <a:lnTo>
                    <a:pt x="230" y="144"/>
                  </a:lnTo>
                  <a:lnTo>
                    <a:pt x="227" y="148"/>
                  </a:lnTo>
                  <a:lnTo>
                    <a:pt x="226" y="158"/>
                  </a:lnTo>
                  <a:lnTo>
                    <a:pt x="226" y="166"/>
                  </a:lnTo>
                  <a:lnTo>
                    <a:pt x="227" y="171"/>
                  </a:lnTo>
                  <a:lnTo>
                    <a:pt x="230" y="174"/>
                  </a:lnTo>
                  <a:lnTo>
                    <a:pt x="232" y="178"/>
                  </a:lnTo>
                  <a:lnTo>
                    <a:pt x="236" y="181"/>
                  </a:lnTo>
                  <a:lnTo>
                    <a:pt x="241" y="182"/>
                  </a:lnTo>
                  <a:lnTo>
                    <a:pt x="245" y="183"/>
                  </a:lnTo>
                  <a:lnTo>
                    <a:pt x="254" y="183"/>
                  </a:lnTo>
                  <a:lnTo>
                    <a:pt x="254" y="264"/>
                  </a:lnTo>
                  <a:lnTo>
                    <a:pt x="200" y="264"/>
                  </a:lnTo>
                  <a:lnTo>
                    <a:pt x="200" y="186"/>
                  </a:lnTo>
                  <a:lnTo>
                    <a:pt x="201" y="186"/>
                  </a:lnTo>
                  <a:lnTo>
                    <a:pt x="200" y="171"/>
                  </a:lnTo>
                  <a:lnTo>
                    <a:pt x="216" y="167"/>
                  </a:lnTo>
                  <a:lnTo>
                    <a:pt x="215" y="153"/>
                  </a:lnTo>
                  <a:lnTo>
                    <a:pt x="200" y="158"/>
                  </a:lnTo>
                  <a:lnTo>
                    <a:pt x="200" y="145"/>
                  </a:lnTo>
                  <a:lnTo>
                    <a:pt x="200" y="41"/>
                  </a:lnTo>
                  <a:lnTo>
                    <a:pt x="254" y="41"/>
                  </a:lnTo>
                  <a:close/>
                  <a:moveTo>
                    <a:pt x="254" y="97"/>
                  </a:moveTo>
                  <a:lnTo>
                    <a:pt x="254" y="97"/>
                  </a:lnTo>
                  <a:lnTo>
                    <a:pt x="251" y="97"/>
                  </a:lnTo>
                  <a:lnTo>
                    <a:pt x="249" y="97"/>
                  </a:lnTo>
                  <a:lnTo>
                    <a:pt x="245" y="99"/>
                  </a:lnTo>
                  <a:lnTo>
                    <a:pt x="242" y="103"/>
                  </a:lnTo>
                  <a:lnTo>
                    <a:pt x="241" y="109"/>
                  </a:lnTo>
                  <a:lnTo>
                    <a:pt x="241" y="114"/>
                  </a:lnTo>
                  <a:lnTo>
                    <a:pt x="242" y="118"/>
                  </a:lnTo>
                  <a:lnTo>
                    <a:pt x="245" y="122"/>
                  </a:lnTo>
                  <a:lnTo>
                    <a:pt x="247" y="125"/>
                  </a:lnTo>
                  <a:lnTo>
                    <a:pt x="251" y="128"/>
                  </a:lnTo>
                  <a:lnTo>
                    <a:pt x="254" y="124"/>
                  </a:lnTo>
                  <a:lnTo>
                    <a:pt x="254" y="97"/>
                  </a:lnTo>
                  <a:close/>
                  <a:moveTo>
                    <a:pt x="254" y="137"/>
                  </a:moveTo>
                  <a:lnTo>
                    <a:pt x="254" y="137"/>
                  </a:lnTo>
                  <a:lnTo>
                    <a:pt x="251" y="136"/>
                  </a:lnTo>
                  <a:lnTo>
                    <a:pt x="247" y="141"/>
                  </a:lnTo>
                  <a:lnTo>
                    <a:pt x="245" y="147"/>
                  </a:lnTo>
                  <a:lnTo>
                    <a:pt x="243" y="152"/>
                  </a:lnTo>
                  <a:lnTo>
                    <a:pt x="243" y="159"/>
                  </a:lnTo>
                  <a:lnTo>
                    <a:pt x="243" y="164"/>
                  </a:lnTo>
                  <a:lnTo>
                    <a:pt x="246" y="170"/>
                  </a:lnTo>
                  <a:lnTo>
                    <a:pt x="249" y="172"/>
                  </a:lnTo>
                  <a:lnTo>
                    <a:pt x="251" y="174"/>
                  </a:lnTo>
                  <a:lnTo>
                    <a:pt x="254" y="175"/>
                  </a:lnTo>
                  <a:lnTo>
                    <a:pt x="254" y="137"/>
                  </a:lnTo>
                  <a:close/>
                  <a:moveTo>
                    <a:pt x="200" y="0"/>
                  </a:moveTo>
                  <a:lnTo>
                    <a:pt x="135" y="0"/>
                  </a:lnTo>
                  <a:lnTo>
                    <a:pt x="135" y="22"/>
                  </a:lnTo>
                  <a:lnTo>
                    <a:pt x="200" y="22"/>
                  </a:lnTo>
                  <a:lnTo>
                    <a:pt x="200" y="0"/>
                  </a:lnTo>
                  <a:close/>
                  <a:moveTo>
                    <a:pt x="135" y="304"/>
                  </a:moveTo>
                  <a:lnTo>
                    <a:pt x="200" y="304"/>
                  </a:lnTo>
                  <a:lnTo>
                    <a:pt x="200" y="282"/>
                  </a:lnTo>
                  <a:lnTo>
                    <a:pt x="135" y="282"/>
                  </a:lnTo>
                  <a:lnTo>
                    <a:pt x="135" y="304"/>
                  </a:lnTo>
                  <a:close/>
                  <a:moveTo>
                    <a:pt x="200" y="41"/>
                  </a:moveTo>
                  <a:lnTo>
                    <a:pt x="200" y="145"/>
                  </a:lnTo>
                  <a:lnTo>
                    <a:pt x="200" y="143"/>
                  </a:lnTo>
                  <a:lnTo>
                    <a:pt x="186" y="145"/>
                  </a:lnTo>
                  <a:lnTo>
                    <a:pt x="186" y="160"/>
                  </a:lnTo>
                  <a:lnTo>
                    <a:pt x="171" y="164"/>
                  </a:lnTo>
                  <a:lnTo>
                    <a:pt x="173" y="178"/>
                  </a:lnTo>
                  <a:lnTo>
                    <a:pt x="188" y="174"/>
                  </a:lnTo>
                  <a:lnTo>
                    <a:pt x="188" y="190"/>
                  </a:lnTo>
                  <a:lnTo>
                    <a:pt x="200" y="186"/>
                  </a:lnTo>
                  <a:lnTo>
                    <a:pt x="200" y="264"/>
                  </a:lnTo>
                  <a:lnTo>
                    <a:pt x="135" y="264"/>
                  </a:lnTo>
                  <a:lnTo>
                    <a:pt x="135" y="214"/>
                  </a:lnTo>
                  <a:lnTo>
                    <a:pt x="139" y="213"/>
                  </a:lnTo>
                  <a:lnTo>
                    <a:pt x="144" y="210"/>
                  </a:lnTo>
                  <a:lnTo>
                    <a:pt x="150" y="208"/>
                  </a:lnTo>
                  <a:lnTo>
                    <a:pt x="155" y="202"/>
                  </a:lnTo>
                  <a:lnTo>
                    <a:pt x="158" y="197"/>
                  </a:lnTo>
                  <a:lnTo>
                    <a:pt x="161" y="190"/>
                  </a:lnTo>
                  <a:lnTo>
                    <a:pt x="162" y="183"/>
                  </a:lnTo>
                  <a:lnTo>
                    <a:pt x="162" y="176"/>
                  </a:lnTo>
                  <a:lnTo>
                    <a:pt x="162" y="170"/>
                  </a:lnTo>
                  <a:lnTo>
                    <a:pt x="158" y="163"/>
                  </a:lnTo>
                  <a:lnTo>
                    <a:pt x="154" y="158"/>
                  </a:lnTo>
                  <a:lnTo>
                    <a:pt x="148" y="153"/>
                  </a:lnTo>
                  <a:lnTo>
                    <a:pt x="144" y="153"/>
                  </a:lnTo>
                  <a:lnTo>
                    <a:pt x="139" y="155"/>
                  </a:lnTo>
                  <a:lnTo>
                    <a:pt x="135" y="156"/>
                  </a:lnTo>
                  <a:lnTo>
                    <a:pt x="135" y="128"/>
                  </a:lnTo>
                  <a:lnTo>
                    <a:pt x="136" y="126"/>
                  </a:lnTo>
                  <a:lnTo>
                    <a:pt x="139" y="126"/>
                  </a:lnTo>
                  <a:lnTo>
                    <a:pt x="140" y="128"/>
                  </a:lnTo>
                  <a:lnTo>
                    <a:pt x="143" y="129"/>
                  </a:lnTo>
                  <a:lnTo>
                    <a:pt x="143" y="132"/>
                  </a:lnTo>
                  <a:lnTo>
                    <a:pt x="143" y="134"/>
                  </a:lnTo>
                  <a:lnTo>
                    <a:pt x="143" y="136"/>
                  </a:lnTo>
                  <a:lnTo>
                    <a:pt x="147" y="134"/>
                  </a:lnTo>
                  <a:lnTo>
                    <a:pt x="150" y="132"/>
                  </a:lnTo>
                  <a:lnTo>
                    <a:pt x="151" y="129"/>
                  </a:lnTo>
                  <a:lnTo>
                    <a:pt x="151" y="125"/>
                  </a:lnTo>
                  <a:lnTo>
                    <a:pt x="150" y="122"/>
                  </a:lnTo>
                  <a:lnTo>
                    <a:pt x="146" y="120"/>
                  </a:lnTo>
                  <a:lnTo>
                    <a:pt x="140" y="120"/>
                  </a:lnTo>
                  <a:lnTo>
                    <a:pt x="135" y="120"/>
                  </a:lnTo>
                  <a:lnTo>
                    <a:pt x="135" y="41"/>
                  </a:lnTo>
                  <a:lnTo>
                    <a:pt x="200" y="41"/>
                  </a:lnTo>
                  <a:close/>
                  <a:moveTo>
                    <a:pt x="135" y="204"/>
                  </a:moveTo>
                  <a:lnTo>
                    <a:pt x="135" y="204"/>
                  </a:lnTo>
                  <a:lnTo>
                    <a:pt x="138" y="204"/>
                  </a:lnTo>
                  <a:lnTo>
                    <a:pt x="140" y="202"/>
                  </a:lnTo>
                  <a:lnTo>
                    <a:pt x="143" y="199"/>
                  </a:lnTo>
                  <a:lnTo>
                    <a:pt x="146" y="197"/>
                  </a:lnTo>
                  <a:lnTo>
                    <a:pt x="147" y="193"/>
                  </a:lnTo>
                  <a:lnTo>
                    <a:pt x="150" y="185"/>
                  </a:lnTo>
                  <a:lnTo>
                    <a:pt x="148" y="175"/>
                  </a:lnTo>
                  <a:lnTo>
                    <a:pt x="147" y="170"/>
                  </a:lnTo>
                  <a:lnTo>
                    <a:pt x="144" y="167"/>
                  </a:lnTo>
                  <a:lnTo>
                    <a:pt x="142" y="164"/>
                  </a:lnTo>
                  <a:lnTo>
                    <a:pt x="139" y="164"/>
                  </a:lnTo>
                  <a:lnTo>
                    <a:pt x="136" y="166"/>
                  </a:lnTo>
                  <a:lnTo>
                    <a:pt x="135" y="168"/>
                  </a:lnTo>
                  <a:lnTo>
                    <a:pt x="135" y="204"/>
                  </a:lnTo>
                  <a:close/>
                  <a:moveTo>
                    <a:pt x="135" y="0"/>
                  </a:moveTo>
                  <a:lnTo>
                    <a:pt x="32" y="0"/>
                  </a:lnTo>
                  <a:lnTo>
                    <a:pt x="25" y="2"/>
                  </a:lnTo>
                  <a:lnTo>
                    <a:pt x="20" y="3"/>
                  </a:lnTo>
                  <a:lnTo>
                    <a:pt x="14" y="6"/>
                  </a:lnTo>
                  <a:lnTo>
                    <a:pt x="9" y="10"/>
                  </a:lnTo>
                  <a:lnTo>
                    <a:pt x="5" y="15"/>
                  </a:lnTo>
                  <a:lnTo>
                    <a:pt x="2" y="21"/>
                  </a:lnTo>
                  <a:lnTo>
                    <a:pt x="1" y="26"/>
                  </a:lnTo>
                  <a:lnTo>
                    <a:pt x="0" y="33"/>
                  </a:lnTo>
                  <a:lnTo>
                    <a:pt x="0" y="273"/>
                  </a:lnTo>
                  <a:lnTo>
                    <a:pt x="1" y="279"/>
                  </a:lnTo>
                  <a:lnTo>
                    <a:pt x="2" y="285"/>
                  </a:lnTo>
                  <a:lnTo>
                    <a:pt x="5" y="290"/>
                  </a:lnTo>
                  <a:lnTo>
                    <a:pt x="9" y="294"/>
                  </a:lnTo>
                  <a:lnTo>
                    <a:pt x="14" y="298"/>
                  </a:lnTo>
                  <a:lnTo>
                    <a:pt x="20" y="302"/>
                  </a:lnTo>
                  <a:lnTo>
                    <a:pt x="25" y="304"/>
                  </a:lnTo>
                  <a:lnTo>
                    <a:pt x="32" y="304"/>
                  </a:lnTo>
                  <a:lnTo>
                    <a:pt x="135" y="304"/>
                  </a:lnTo>
                  <a:lnTo>
                    <a:pt x="135" y="282"/>
                  </a:lnTo>
                  <a:lnTo>
                    <a:pt x="50" y="282"/>
                  </a:lnTo>
                  <a:lnTo>
                    <a:pt x="44" y="282"/>
                  </a:lnTo>
                  <a:lnTo>
                    <a:pt x="40" y="281"/>
                  </a:lnTo>
                  <a:lnTo>
                    <a:pt x="35" y="278"/>
                  </a:lnTo>
                  <a:lnTo>
                    <a:pt x="32" y="275"/>
                  </a:lnTo>
                  <a:lnTo>
                    <a:pt x="28" y="271"/>
                  </a:lnTo>
                  <a:lnTo>
                    <a:pt x="25" y="267"/>
                  </a:lnTo>
                  <a:lnTo>
                    <a:pt x="24" y="262"/>
                  </a:lnTo>
                  <a:lnTo>
                    <a:pt x="24" y="256"/>
                  </a:lnTo>
                  <a:lnTo>
                    <a:pt x="24" y="48"/>
                  </a:lnTo>
                  <a:lnTo>
                    <a:pt x="24" y="42"/>
                  </a:lnTo>
                  <a:lnTo>
                    <a:pt x="25" y="38"/>
                  </a:lnTo>
                  <a:lnTo>
                    <a:pt x="28" y="34"/>
                  </a:lnTo>
                  <a:lnTo>
                    <a:pt x="32" y="30"/>
                  </a:lnTo>
                  <a:lnTo>
                    <a:pt x="35" y="26"/>
                  </a:lnTo>
                  <a:lnTo>
                    <a:pt x="40" y="25"/>
                  </a:lnTo>
                  <a:lnTo>
                    <a:pt x="44" y="22"/>
                  </a:lnTo>
                  <a:lnTo>
                    <a:pt x="50" y="22"/>
                  </a:lnTo>
                  <a:lnTo>
                    <a:pt x="135" y="22"/>
                  </a:lnTo>
                  <a:lnTo>
                    <a:pt x="135" y="0"/>
                  </a:lnTo>
                  <a:close/>
                  <a:moveTo>
                    <a:pt x="135" y="41"/>
                  </a:moveTo>
                  <a:lnTo>
                    <a:pt x="135" y="120"/>
                  </a:lnTo>
                  <a:lnTo>
                    <a:pt x="130" y="122"/>
                  </a:lnTo>
                  <a:lnTo>
                    <a:pt x="124" y="125"/>
                  </a:lnTo>
                  <a:lnTo>
                    <a:pt x="120" y="129"/>
                  </a:lnTo>
                  <a:lnTo>
                    <a:pt x="116" y="133"/>
                  </a:lnTo>
                  <a:lnTo>
                    <a:pt x="112" y="139"/>
                  </a:lnTo>
                  <a:lnTo>
                    <a:pt x="111" y="144"/>
                  </a:lnTo>
                  <a:lnTo>
                    <a:pt x="106" y="159"/>
                  </a:lnTo>
                  <a:lnTo>
                    <a:pt x="106" y="175"/>
                  </a:lnTo>
                  <a:lnTo>
                    <a:pt x="108" y="185"/>
                  </a:lnTo>
                  <a:lnTo>
                    <a:pt x="109" y="194"/>
                  </a:lnTo>
                  <a:lnTo>
                    <a:pt x="111" y="195"/>
                  </a:lnTo>
                  <a:lnTo>
                    <a:pt x="113" y="205"/>
                  </a:lnTo>
                  <a:lnTo>
                    <a:pt x="117" y="209"/>
                  </a:lnTo>
                  <a:lnTo>
                    <a:pt x="121" y="213"/>
                  </a:lnTo>
                  <a:lnTo>
                    <a:pt x="128" y="214"/>
                  </a:lnTo>
                  <a:lnTo>
                    <a:pt x="135" y="214"/>
                  </a:lnTo>
                  <a:lnTo>
                    <a:pt x="135" y="264"/>
                  </a:lnTo>
                  <a:lnTo>
                    <a:pt x="62" y="264"/>
                  </a:lnTo>
                  <a:lnTo>
                    <a:pt x="58" y="263"/>
                  </a:lnTo>
                  <a:lnTo>
                    <a:pt x="54" y="262"/>
                  </a:lnTo>
                  <a:lnTo>
                    <a:pt x="47" y="258"/>
                  </a:lnTo>
                  <a:lnTo>
                    <a:pt x="43" y="251"/>
                  </a:lnTo>
                  <a:lnTo>
                    <a:pt x="41" y="247"/>
                  </a:lnTo>
                  <a:lnTo>
                    <a:pt x="41" y="243"/>
                  </a:lnTo>
                  <a:lnTo>
                    <a:pt x="41" y="61"/>
                  </a:lnTo>
                  <a:lnTo>
                    <a:pt x="41" y="57"/>
                  </a:lnTo>
                  <a:lnTo>
                    <a:pt x="43" y="53"/>
                  </a:lnTo>
                  <a:lnTo>
                    <a:pt x="47" y="46"/>
                  </a:lnTo>
                  <a:lnTo>
                    <a:pt x="54" y="42"/>
                  </a:lnTo>
                  <a:lnTo>
                    <a:pt x="58" y="41"/>
                  </a:lnTo>
                  <a:lnTo>
                    <a:pt x="62" y="41"/>
                  </a:lnTo>
                  <a:lnTo>
                    <a:pt x="135" y="41"/>
                  </a:lnTo>
                  <a:close/>
                  <a:moveTo>
                    <a:pt x="135" y="128"/>
                  </a:moveTo>
                  <a:lnTo>
                    <a:pt x="135" y="156"/>
                  </a:lnTo>
                  <a:lnTo>
                    <a:pt x="130" y="160"/>
                  </a:lnTo>
                  <a:lnTo>
                    <a:pt x="127" y="166"/>
                  </a:lnTo>
                  <a:lnTo>
                    <a:pt x="127" y="171"/>
                  </a:lnTo>
                  <a:lnTo>
                    <a:pt x="128" y="174"/>
                  </a:lnTo>
                  <a:lnTo>
                    <a:pt x="131" y="176"/>
                  </a:lnTo>
                  <a:lnTo>
                    <a:pt x="132" y="171"/>
                  </a:lnTo>
                  <a:lnTo>
                    <a:pt x="135" y="168"/>
                  </a:lnTo>
                  <a:lnTo>
                    <a:pt x="135" y="204"/>
                  </a:lnTo>
                  <a:lnTo>
                    <a:pt x="131" y="202"/>
                  </a:lnTo>
                  <a:lnTo>
                    <a:pt x="128" y="199"/>
                  </a:lnTo>
                  <a:lnTo>
                    <a:pt x="127" y="194"/>
                  </a:lnTo>
                  <a:lnTo>
                    <a:pt x="124" y="181"/>
                  </a:lnTo>
                  <a:lnTo>
                    <a:pt x="123" y="163"/>
                  </a:lnTo>
                  <a:lnTo>
                    <a:pt x="123" y="148"/>
                  </a:lnTo>
                  <a:lnTo>
                    <a:pt x="127" y="137"/>
                  </a:lnTo>
                  <a:lnTo>
                    <a:pt x="131" y="130"/>
                  </a:lnTo>
                  <a:lnTo>
                    <a:pt x="135"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3" name="组合 42"/>
            <p:cNvGrpSpPr/>
            <p:nvPr/>
          </p:nvGrpSpPr>
          <p:grpSpPr>
            <a:xfrm>
              <a:off x="1802489" y="1306902"/>
              <a:ext cx="209550" cy="200025"/>
              <a:chOff x="3092451" y="2336800"/>
              <a:chExt cx="209550" cy="200025"/>
            </a:xfrm>
            <a:solidFill>
              <a:schemeClr val="bg1"/>
            </a:solidFill>
          </p:grpSpPr>
          <p:sp>
            <p:nvSpPr>
              <p:cNvPr id="68" name="Freeform 173"/>
              <p:cNvSpPr>
                <a:spLocks/>
              </p:cNvSpPr>
              <p:nvPr/>
            </p:nvSpPr>
            <p:spPr bwMode="auto">
              <a:xfrm>
                <a:off x="3092451" y="2378075"/>
                <a:ext cx="209550" cy="158750"/>
              </a:xfrm>
              <a:custGeom>
                <a:avLst/>
                <a:gdLst>
                  <a:gd name="T0" fmla="*/ 39 w 132"/>
                  <a:gd name="T1" fmla="*/ 0 h 100"/>
                  <a:gd name="T2" fmla="*/ 39 w 132"/>
                  <a:gd name="T3" fmla="*/ 0 h 100"/>
                  <a:gd name="T4" fmla="*/ 47 w 132"/>
                  <a:gd name="T5" fmla="*/ 0 h 100"/>
                  <a:gd name="T6" fmla="*/ 54 w 132"/>
                  <a:gd name="T7" fmla="*/ 2 h 100"/>
                  <a:gd name="T8" fmla="*/ 61 w 132"/>
                  <a:gd name="T9" fmla="*/ 5 h 100"/>
                  <a:gd name="T10" fmla="*/ 66 w 132"/>
                  <a:gd name="T11" fmla="*/ 9 h 100"/>
                  <a:gd name="T12" fmla="*/ 66 w 132"/>
                  <a:gd name="T13" fmla="*/ 9 h 100"/>
                  <a:gd name="T14" fmla="*/ 71 w 132"/>
                  <a:gd name="T15" fmla="*/ 5 h 100"/>
                  <a:gd name="T16" fmla="*/ 78 w 132"/>
                  <a:gd name="T17" fmla="*/ 2 h 100"/>
                  <a:gd name="T18" fmla="*/ 85 w 132"/>
                  <a:gd name="T19" fmla="*/ 0 h 100"/>
                  <a:gd name="T20" fmla="*/ 93 w 132"/>
                  <a:gd name="T21" fmla="*/ 0 h 100"/>
                  <a:gd name="T22" fmla="*/ 93 w 132"/>
                  <a:gd name="T23" fmla="*/ 0 h 100"/>
                  <a:gd name="T24" fmla="*/ 101 w 132"/>
                  <a:gd name="T25" fmla="*/ 0 h 100"/>
                  <a:gd name="T26" fmla="*/ 108 w 132"/>
                  <a:gd name="T27" fmla="*/ 2 h 100"/>
                  <a:gd name="T28" fmla="*/ 115 w 132"/>
                  <a:gd name="T29" fmla="*/ 6 h 100"/>
                  <a:gd name="T30" fmla="*/ 120 w 132"/>
                  <a:gd name="T31" fmla="*/ 11 h 100"/>
                  <a:gd name="T32" fmla="*/ 126 w 132"/>
                  <a:gd name="T33" fmla="*/ 16 h 100"/>
                  <a:gd name="T34" fmla="*/ 130 w 132"/>
                  <a:gd name="T35" fmla="*/ 23 h 100"/>
                  <a:gd name="T36" fmla="*/ 131 w 132"/>
                  <a:gd name="T37" fmla="*/ 31 h 100"/>
                  <a:gd name="T38" fmla="*/ 132 w 132"/>
                  <a:gd name="T39" fmla="*/ 38 h 100"/>
                  <a:gd name="T40" fmla="*/ 132 w 132"/>
                  <a:gd name="T41" fmla="*/ 38 h 100"/>
                  <a:gd name="T42" fmla="*/ 131 w 132"/>
                  <a:gd name="T43" fmla="*/ 47 h 100"/>
                  <a:gd name="T44" fmla="*/ 128 w 132"/>
                  <a:gd name="T45" fmla="*/ 58 h 100"/>
                  <a:gd name="T46" fmla="*/ 123 w 132"/>
                  <a:gd name="T47" fmla="*/ 69 h 100"/>
                  <a:gd name="T48" fmla="*/ 116 w 132"/>
                  <a:gd name="T49" fmla="*/ 78 h 100"/>
                  <a:gd name="T50" fmla="*/ 107 w 132"/>
                  <a:gd name="T51" fmla="*/ 86 h 100"/>
                  <a:gd name="T52" fmla="*/ 94 w 132"/>
                  <a:gd name="T53" fmla="*/ 93 h 100"/>
                  <a:gd name="T54" fmla="*/ 88 w 132"/>
                  <a:gd name="T55" fmla="*/ 96 h 100"/>
                  <a:gd name="T56" fmla="*/ 81 w 132"/>
                  <a:gd name="T57" fmla="*/ 99 h 100"/>
                  <a:gd name="T58" fmla="*/ 73 w 132"/>
                  <a:gd name="T59" fmla="*/ 99 h 100"/>
                  <a:gd name="T60" fmla="*/ 63 w 132"/>
                  <a:gd name="T61" fmla="*/ 100 h 100"/>
                  <a:gd name="T62" fmla="*/ 63 w 132"/>
                  <a:gd name="T63" fmla="*/ 100 h 100"/>
                  <a:gd name="T64" fmla="*/ 55 w 132"/>
                  <a:gd name="T65" fmla="*/ 99 h 100"/>
                  <a:gd name="T66" fmla="*/ 47 w 132"/>
                  <a:gd name="T67" fmla="*/ 97 h 100"/>
                  <a:gd name="T68" fmla="*/ 39 w 132"/>
                  <a:gd name="T69" fmla="*/ 96 h 100"/>
                  <a:gd name="T70" fmla="*/ 32 w 132"/>
                  <a:gd name="T71" fmla="*/ 93 h 100"/>
                  <a:gd name="T72" fmla="*/ 27 w 132"/>
                  <a:gd name="T73" fmla="*/ 90 h 100"/>
                  <a:gd name="T74" fmla="*/ 21 w 132"/>
                  <a:gd name="T75" fmla="*/ 86 h 100"/>
                  <a:gd name="T76" fmla="*/ 13 w 132"/>
                  <a:gd name="T77" fmla="*/ 77 h 100"/>
                  <a:gd name="T78" fmla="*/ 6 w 132"/>
                  <a:gd name="T79" fmla="*/ 67 h 100"/>
                  <a:gd name="T80" fmla="*/ 2 w 132"/>
                  <a:gd name="T81" fmla="*/ 57 h 100"/>
                  <a:gd name="T82" fmla="*/ 0 w 132"/>
                  <a:gd name="T83" fmla="*/ 47 h 100"/>
                  <a:gd name="T84" fmla="*/ 0 w 132"/>
                  <a:gd name="T85" fmla="*/ 38 h 100"/>
                  <a:gd name="T86" fmla="*/ 0 w 132"/>
                  <a:gd name="T87" fmla="*/ 38 h 100"/>
                  <a:gd name="T88" fmla="*/ 0 w 132"/>
                  <a:gd name="T89" fmla="*/ 31 h 100"/>
                  <a:gd name="T90" fmla="*/ 2 w 132"/>
                  <a:gd name="T91" fmla="*/ 23 h 100"/>
                  <a:gd name="T92" fmla="*/ 6 w 132"/>
                  <a:gd name="T93" fmla="*/ 16 h 100"/>
                  <a:gd name="T94" fmla="*/ 12 w 132"/>
                  <a:gd name="T95" fmla="*/ 11 h 100"/>
                  <a:gd name="T96" fmla="*/ 17 w 132"/>
                  <a:gd name="T97" fmla="*/ 6 h 100"/>
                  <a:gd name="T98" fmla="*/ 24 w 132"/>
                  <a:gd name="T99" fmla="*/ 2 h 100"/>
                  <a:gd name="T100" fmla="*/ 31 w 132"/>
                  <a:gd name="T101" fmla="*/ 0 h 100"/>
                  <a:gd name="T102" fmla="*/ 39 w 132"/>
                  <a:gd name="T103" fmla="*/ 0 h 100"/>
                  <a:gd name="T104" fmla="*/ 39 w 132"/>
                  <a:gd name="T105"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 h="100">
                    <a:moveTo>
                      <a:pt x="39" y="0"/>
                    </a:moveTo>
                    <a:lnTo>
                      <a:pt x="39" y="0"/>
                    </a:lnTo>
                    <a:lnTo>
                      <a:pt x="47" y="0"/>
                    </a:lnTo>
                    <a:lnTo>
                      <a:pt x="54" y="2"/>
                    </a:lnTo>
                    <a:lnTo>
                      <a:pt x="61" y="5"/>
                    </a:lnTo>
                    <a:lnTo>
                      <a:pt x="66" y="9"/>
                    </a:lnTo>
                    <a:lnTo>
                      <a:pt x="66" y="9"/>
                    </a:lnTo>
                    <a:lnTo>
                      <a:pt x="71" y="5"/>
                    </a:lnTo>
                    <a:lnTo>
                      <a:pt x="78" y="2"/>
                    </a:lnTo>
                    <a:lnTo>
                      <a:pt x="85" y="0"/>
                    </a:lnTo>
                    <a:lnTo>
                      <a:pt x="93" y="0"/>
                    </a:lnTo>
                    <a:lnTo>
                      <a:pt x="93" y="0"/>
                    </a:lnTo>
                    <a:lnTo>
                      <a:pt x="101" y="0"/>
                    </a:lnTo>
                    <a:lnTo>
                      <a:pt x="108" y="2"/>
                    </a:lnTo>
                    <a:lnTo>
                      <a:pt x="115" y="6"/>
                    </a:lnTo>
                    <a:lnTo>
                      <a:pt x="120" y="11"/>
                    </a:lnTo>
                    <a:lnTo>
                      <a:pt x="126" y="16"/>
                    </a:lnTo>
                    <a:lnTo>
                      <a:pt x="130" y="23"/>
                    </a:lnTo>
                    <a:lnTo>
                      <a:pt x="131" y="31"/>
                    </a:lnTo>
                    <a:lnTo>
                      <a:pt x="132" y="38"/>
                    </a:lnTo>
                    <a:lnTo>
                      <a:pt x="132" y="38"/>
                    </a:lnTo>
                    <a:lnTo>
                      <a:pt x="131" y="47"/>
                    </a:lnTo>
                    <a:lnTo>
                      <a:pt x="128" y="58"/>
                    </a:lnTo>
                    <a:lnTo>
                      <a:pt x="123" y="69"/>
                    </a:lnTo>
                    <a:lnTo>
                      <a:pt x="116" y="78"/>
                    </a:lnTo>
                    <a:lnTo>
                      <a:pt x="107" y="86"/>
                    </a:lnTo>
                    <a:lnTo>
                      <a:pt x="94" y="93"/>
                    </a:lnTo>
                    <a:lnTo>
                      <a:pt x="88" y="96"/>
                    </a:lnTo>
                    <a:lnTo>
                      <a:pt x="81" y="99"/>
                    </a:lnTo>
                    <a:lnTo>
                      <a:pt x="73" y="99"/>
                    </a:lnTo>
                    <a:lnTo>
                      <a:pt x="63" y="100"/>
                    </a:lnTo>
                    <a:lnTo>
                      <a:pt x="63" y="100"/>
                    </a:lnTo>
                    <a:lnTo>
                      <a:pt x="55" y="99"/>
                    </a:lnTo>
                    <a:lnTo>
                      <a:pt x="47" y="97"/>
                    </a:lnTo>
                    <a:lnTo>
                      <a:pt x="39" y="96"/>
                    </a:lnTo>
                    <a:lnTo>
                      <a:pt x="32" y="93"/>
                    </a:lnTo>
                    <a:lnTo>
                      <a:pt x="27" y="90"/>
                    </a:lnTo>
                    <a:lnTo>
                      <a:pt x="21" y="86"/>
                    </a:lnTo>
                    <a:lnTo>
                      <a:pt x="13" y="77"/>
                    </a:lnTo>
                    <a:lnTo>
                      <a:pt x="6" y="67"/>
                    </a:lnTo>
                    <a:lnTo>
                      <a:pt x="2" y="57"/>
                    </a:lnTo>
                    <a:lnTo>
                      <a:pt x="0" y="47"/>
                    </a:lnTo>
                    <a:lnTo>
                      <a:pt x="0" y="38"/>
                    </a:lnTo>
                    <a:lnTo>
                      <a:pt x="0" y="38"/>
                    </a:lnTo>
                    <a:lnTo>
                      <a:pt x="0" y="31"/>
                    </a:lnTo>
                    <a:lnTo>
                      <a:pt x="2" y="23"/>
                    </a:lnTo>
                    <a:lnTo>
                      <a:pt x="6" y="16"/>
                    </a:lnTo>
                    <a:lnTo>
                      <a:pt x="12" y="11"/>
                    </a:lnTo>
                    <a:lnTo>
                      <a:pt x="17" y="6"/>
                    </a:lnTo>
                    <a:lnTo>
                      <a:pt x="24" y="2"/>
                    </a:lnTo>
                    <a:lnTo>
                      <a:pt x="31" y="0"/>
                    </a:lnTo>
                    <a:lnTo>
                      <a:pt x="39" y="0"/>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9" name="Freeform 174"/>
              <p:cNvSpPr>
                <a:spLocks/>
              </p:cNvSpPr>
              <p:nvPr/>
            </p:nvSpPr>
            <p:spPr bwMode="auto">
              <a:xfrm>
                <a:off x="3149601" y="2336800"/>
                <a:ext cx="52388" cy="73025"/>
              </a:xfrm>
              <a:custGeom>
                <a:avLst/>
                <a:gdLst>
                  <a:gd name="T0" fmla="*/ 29 w 33"/>
                  <a:gd name="T1" fmla="*/ 46 h 46"/>
                  <a:gd name="T2" fmla="*/ 29 w 33"/>
                  <a:gd name="T3" fmla="*/ 46 h 46"/>
                  <a:gd name="T4" fmla="*/ 31 w 33"/>
                  <a:gd name="T5" fmla="*/ 39 h 46"/>
                  <a:gd name="T6" fmla="*/ 33 w 33"/>
                  <a:gd name="T7" fmla="*/ 34 h 46"/>
                  <a:gd name="T8" fmla="*/ 33 w 33"/>
                  <a:gd name="T9" fmla="*/ 27 h 46"/>
                  <a:gd name="T10" fmla="*/ 33 w 33"/>
                  <a:gd name="T11" fmla="*/ 22 h 46"/>
                  <a:gd name="T12" fmla="*/ 30 w 33"/>
                  <a:gd name="T13" fmla="*/ 15 h 46"/>
                  <a:gd name="T14" fmla="*/ 27 w 33"/>
                  <a:gd name="T15" fmla="*/ 9 h 46"/>
                  <a:gd name="T16" fmla="*/ 25 w 33"/>
                  <a:gd name="T17" fmla="*/ 4 h 46"/>
                  <a:gd name="T18" fmla="*/ 19 w 33"/>
                  <a:gd name="T19" fmla="*/ 0 h 46"/>
                  <a:gd name="T20" fmla="*/ 0 w 33"/>
                  <a:gd name="T21" fmla="*/ 3 h 46"/>
                  <a:gd name="T22" fmla="*/ 0 w 33"/>
                  <a:gd name="T23" fmla="*/ 3 h 46"/>
                  <a:gd name="T24" fmla="*/ 12 w 33"/>
                  <a:gd name="T25" fmla="*/ 11 h 46"/>
                  <a:gd name="T26" fmla="*/ 18 w 33"/>
                  <a:gd name="T27" fmla="*/ 15 h 46"/>
                  <a:gd name="T28" fmla="*/ 22 w 33"/>
                  <a:gd name="T29" fmla="*/ 19 h 46"/>
                  <a:gd name="T30" fmla="*/ 25 w 33"/>
                  <a:gd name="T31" fmla="*/ 24 h 46"/>
                  <a:gd name="T32" fmla="*/ 27 w 33"/>
                  <a:gd name="T33" fmla="*/ 31 h 46"/>
                  <a:gd name="T34" fmla="*/ 29 w 33"/>
                  <a:gd name="T35" fmla="*/ 38 h 46"/>
                  <a:gd name="T36" fmla="*/ 29 w 33"/>
                  <a:gd name="T37" fmla="*/ 46 h 46"/>
                  <a:gd name="T38" fmla="*/ 29 w 33"/>
                  <a:gd name="T39"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46">
                    <a:moveTo>
                      <a:pt x="29" y="46"/>
                    </a:moveTo>
                    <a:lnTo>
                      <a:pt x="29" y="46"/>
                    </a:lnTo>
                    <a:lnTo>
                      <a:pt x="31" y="39"/>
                    </a:lnTo>
                    <a:lnTo>
                      <a:pt x="33" y="34"/>
                    </a:lnTo>
                    <a:lnTo>
                      <a:pt x="33" y="27"/>
                    </a:lnTo>
                    <a:lnTo>
                      <a:pt x="33" y="22"/>
                    </a:lnTo>
                    <a:lnTo>
                      <a:pt x="30" y="15"/>
                    </a:lnTo>
                    <a:lnTo>
                      <a:pt x="27" y="9"/>
                    </a:lnTo>
                    <a:lnTo>
                      <a:pt x="25" y="4"/>
                    </a:lnTo>
                    <a:lnTo>
                      <a:pt x="19" y="0"/>
                    </a:lnTo>
                    <a:lnTo>
                      <a:pt x="0" y="3"/>
                    </a:lnTo>
                    <a:lnTo>
                      <a:pt x="0" y="3"/>
                    </a:lnTo>
                    <a:lnTo>
                      <a:pt x="12" y="11"/>
                    </a:lnTo>
                    <a:lnTo>
                      <a:pt x="18" y="15"/>
                    </a:lnTo>
                    <a:lnTo>
                      <a:pt x="22" y="19"/>
                    </a:lnTo>
                    <a:lnTo>
                      <a:pt x="25" y="24"/>
                    </a:lnTo>
                    <a:lnTo>
                      <a:pt x="27" y="31"/>
                    </a:lnTo>
                    <a:lnTo>
                      <a:pt x="29" y="38"/>
                    </a:lnTo>
                    <a:lnTo>
                      <a:pt x="29" y="46"/>
                    </a:lnTo>
                    <a:lnTo>
                      <a:pt x="29"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44" name="Freeform 175"/>
            <p:cNvSpPr>
              <a:spLocks noEditPoints="1"/>
            </p:cNvSpPr>
            <p:nvPr/>
          </p:nvSpPr>
          <p:spPr bwMode="auto">
            <a:xfrm>
              <a:off x="2024739" y="2629290"/>
              <a:ext cx="217488" cy="303213"/>
            </a:xfrm>
            <a:custGeom>
              <a:avLst/>
              <a:gdLst>
                <a:gd name="T0" fmla="*/ 2147483647 w 137"/>
                <a:gd name="T1" fmla="*/ 2147483647 h 191"/>
                <a:gd name="T2" fmla="*/ 2147483647 w 137"/>
                <a:gd name="T3" fmla="*/ 2147483647 h 191"/>
                <a:gd name="T4" fmla="*/ 2147483647 w 137"/>
                <a:gd name="T5" fmla="*/ 2147483647 h 191"/>
                <a:gd name="T6" fmla="*/ 2147483647 w 137"/>
                <a:gd name="T7" fmla="*/ 2147483647 h 191"/>
                <a:gd name="T8" fmla="*/ 2147483647 w 137"/>
                <a:gd name="T9" fmla="*/ 2147483647 h 191"/>
                <a:gd name="T10" fmla="*/ 2147483647 w 137"/>
                <a:gd name="T11" fmla="*/ 2147483647 h 191"/>
                <a:gd name="T12" fmla="*/ 2147483647 w 137"/>
                <a:gd name="T13" fmla="*/ 2147483647 h 191"/>
                <a:gd name="T14" fmla="*/ 2147483647 w 137"/>
                <a:gd name="T15" fmla="*/ 2147483647 h 191"/>
                <a:gd name="T16" fmla="*/ 2147483647 w 137"/>
                <a:gd name="T17" fmla="*/ 0 h 191"/>
                <a:gd name="T18" fmla="*/ 2147483647 w 137"/>
                <a:gd name="T19" fmla="*/ 2147483647 h 191"/>
                <a:gd name="T20" fmla="*/ 2147483647 w 137"/>
                <a:gd name="T21" fmla="*/ 2147483647 h 191"/>
                <a:gd name="T22" fmla="*/ 2147483647 w 137"/>
                <a:gd name="T23" fmla="*/ 2147483647 h 191"/>
                <a:gd name="T24" fmla="*/ 2147483647 w 137"/>
                <a:gd name="T25" fmla="*/ 2147483647 h 191"/>
                <a:gd name="T26" fmla="*/ 2147483647 w 137"/>
                <a:gd name="T27" fmla="*/ 2147483647 h 191"/>
                <a:gd name="T28" fmla="*/ 2147483647 w 137"/>
                <a:gd name="T29" fmla="*/ 2147483647 h 191"/>
                <a:gd name="T30" fmla="*/ 2147483647 w 137"/>
                <a:gd name="T31" fmla="*/ 2147483647 h 191"/>
                <a:gd name="T32" fmla="*/ 2147483647 w 137"/>
                <a:gd name="T33" fmla="*/ 2147483647 h 191"/>
                <a:gd name="T34" fmla="*/ 2147483647 w 137"/>
                <a:gd name="T35" fmla="*/ 2147483647 h 191"/>
                <a:gd name="T36" fmla="*/ 2147483647 w 137"/>
                <a:gd name="T37" fmla="*/ 2147483647 h 191"/>
                <a:gd name="T38" fmla="*/ 2147483647 w 137"/>
                <a:gd name="T39" fmla="*/ 2147483647 h 191"/>
                <a:gd name="T40" fmla="*/ 2147483647 w 137"/>
                <a:gd name="T41" fmla="*/ 2147483647 h 191"/>
                <a:gd name="T42" fmla="*/ 2147483647 w 137"/>
                <a:gd name="T43" fmla="*/ 2147483647 h 191"/>
                <a:gd name="T44" fmla="*/ 2147483647 w 137"/>
                <a:gd name="T45" fmla="*/ 2147483647 h 191"/>
                <a:gd name="T46" fmla="*/ 2147483647 w 137"/>
                <a:gd name="T47" fmla="*/ 2147483647 h 191"/>
                <a:gd name="T48" fmla="*/ 2147483647 w 137"/>
                <a:gd name="T49" fmla="*/ 2147483647 h 191"/>
                <a:gd name="T50" fmla="*/ 2147483647 w 137"/>
                <a:gd name="T51" fmla="*/ 2147483647 h 191"/>
                <a:gd name="T52" fmla="*/ 2147483647 w 137"/>
                <a:gd name="T53" fmla="*/ 2147483647 h 191"/>
                <a:gd name="T54" fmla="*/ 2147483647 w 137"/>
                <a:gd name="T55" fmla="*/ 2147483647 h 191"/>
                <a:gd name="T56" fmla="*/ 2147483647 w 137"/>
                <a:gd name="T57" fmla="*/ 2147483647 h 191"/>
                <a:gd name="T58" fmla="*/ 2147483647 w 137"/>
                <a:gd name="T59" fmla="*/ 2147483647 h 191"/>
                <a:gd name="T60" fmla="*/ 2147483647 w 137"/>
                <a:gd name="T61" fmla="*/ 2147483647 h 191"/>
                <a:gd name="T62" fmla="*/ 2147483647 w 137"/>
                <a:gd name="T63" fmla="*/ 2147483647 h 191"/>
                <a:gd name="T64" fmla="*/ 2147483647 w 137"/>
                <a:gd name="T65" fmla="*/ 2147483647 h 191"/>
                <a:gd name="T66" fmla="*/ 2147483647 w 137"/>
                <a:gd name="T67" fmla="*/ 2147483647 h 191"/>
                <a:gd name="T68" fmla="*/ 2147483647 w 137"/>
                <a:gd name="T69" fmla="*/ 2147483647 h 191"/>
                <a:gd name="T70" fmla="*/ 2147483647 w 137"/>
                <a:gd name="T71" fmla="*/ 2147483647 h 191"/>
                <a:gd name="T72" fmla="*/ 2147483647 w 137"/>
                <a:gd name="T73" fmla="*/ 2147483647 h 191"/>
                <a:gd name="T74" fmla="*/ 2147483647 w 137"/>
                <a:gd name="T75" fmla="*/ 2147483647 h 191"/>
                <a:gd name="T76" fmla="*/ 2147483647 w 137"/>
                <a:gd name="T77" fmla="*/ 2147483647 h 191"/>
                <a:gd name="T78" fmla="*/ 2147483647 w 137"/>
                <a:gd name="T79" fmla="*/ 2147483647 h 191"/>
                <a:gd name="T80" fmla="*/ 2147483647 w 137"/>
                <a:gd name="T81" fmla="*/ 2147483647 h 191"/>
                <a:gd name="T82" fmla="*/ 2147483647 w 137"/>
                <a:gd name="T83" fmla="*/ 2147483647 h 191"/>
                <a:gd name="T84" fmla="*/ 2147483647 w 137"/>
                <a:gd name="T85" fmla="*/ 2147483647 h 191"/>
                <a:gd name="T86" fmla="*/ 2147483647 w 137"/>
                <a:gd name="T87" fmla="*/ 2147483647 h 191"/>
                <a:gd name="T88" fmla="*/ 2147483647 w 137"/>
                <a:gd name="T89" fmla="*/ 2147483647 h 191"/>
                <a:gd name="T90" fmla="*/ 2147483647 w 137"/>
                <a:gd name="T91" fmla="*/ 2147483647 h 191"/>
                <a:gd name="T92" fmla="*/ 2147483647 w 137"/>
                <a:gd name="T93" fmla="*/ 2147483647 h 191"/>
                <a:gd name="T94" fmla="*/ 2147483647 w 137"/>
                <a:gd name="T95" fmla="*/ 2147483647 h 191"/>
                <a:gd name="T96" fmla="*/ 2147483647 w 137"/>
                <a:gd name="T97" fmla="*/ 2147483647 h 191"/>
                <a:gd name="T98" fmla="*/ 2147483647 w 137"/>
                <a:gd name="T99" fmla="*/ 2147483647 h 191"/>
                <a:gd name="T100" fmla="*/ 2147483647 w 137"/>
                <a:gd name="T101" fmla="*/ 2147483647 h 191"/>
                <a:gd name="T102" fmla="*/ 2147483647 w 137"/>
                <a:gd name="T103" fmla="*/ 2147483647 h 191"/>
                <a:gd name="T104" fmla="*/ 2147483647 w 137"/>
                <a:gd name="T105" fmla="*/ 2147483647 h 191"/>
                <a:gd name="T106" fmla="*/ 2147483647 w 137"/>
                <a:gd name="T107" fmla="*/ 2147483647 h 191"/>
                <a:gd name="T108" fmla="*/ 2147483647 w 137"/>
                <a:gd name="T109" fmla="*/ 2147483647 h 191"/>
                <a:gd name="T110" fmla="*/ 2147483647 w 137"/>
                <a:gd name="T111" fmla="*/ 2147483647 h 191"/>
                <a:gd name="T112" fmla="*/ 2147483647 w 137"/>
                <a:gd name="T113" fmla="*/ 2147483647 h 191"/>
                <a:gd name="T114" fmla="*/ 2147483647 w 137"/>
                <a:gd name="T115" fmla="*/ 2147483647 h 19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7" h="191">
                  <a:moveTo>
                    <a:pt x="103" y="89"/>
                  </a:moveTo>
                  <a:lnTo>
                    <a:pt x="125" y="55"/>
                  </a:lnTo>
                  <a:lnTo>
                    <a:pt x="126" y="51"/>
                  </a:lnTo>
                  <a:lnTo>
                    <a:pt x="125" y="47"/>
                  </a:lnTo>
                  <a:lnTo>
                    <a:pt x="133" y="34"/>
                  </a:lnTo>
                  <a:lnTo>
                    <a:pt x="136" y="29"/>
                  </a:lnTo>
                  <a:lnTo>
                    <a:pt x="137" y="25"/>
                  </a:lnTo>
                  <a:lnTo>
                    <a:pt x="137" y="21"/>
                  </a:lnTo>
                  <a:lnTo>
                    <a:pt x="137" y="17"/>
                  </a:lnTo>
                  <a:lnTo>
                    <a:pt x="136" y="13"/>
                  </a:lnTo>
                  <a:lnTo>
                    <a:pt x="135" y="9"/>
                  </a:lnTo>
                  <a:lnTo>
                    <a:pt x="132" y="6"/>
                  </a:lnTo>
                  <a:lnTo>
                    <a:pt x="128" y="4"/>
                  </a:lnTo>
                  <a:lnTo>
                    <a:pt x="121" y="0"/>
                  </a:lnTo>
                  <a:lnTo>
                    <a:pt x="116" y="0"/>
                  </a:lnTo>
                  <a:lnTo>
                    <a:pt x="109" y="1"/>
                  </a:lnTo>
                  <a:lnTo>
                    <a:pt x="103" y="4"/>
                  </a:lnTo>
                  <a:lnTo>
                    <a:pt x="103" y="29"/>
                  </a:lnTo>
                  <a:lnTo>
                    <a:pt x="113" y="39"/>
                  </a:lnTo>
                  <a:lnTo>
                    <a:pt x="103" y="34"/>
                  </a:lnTo>
                  <a:lnTo>
                    <a:pt x="103" y="59"/>
                  </a:lnTo>
                  <a:lnTo>
                    <a:pt x="110" y="48"/>
                  </a:lnTo>
                  <a:lnTo>
                    <a:pt x="110" y="46"/>
                  </a:lnTo>
                  <a:lnTo>
                    <a:pt x="110" y="42"/>
                  </a:lnTo>
                  <a:lnTo>
                    <a:pt x="120" y="48"/>
                  </a:lnTo>
                  <a:lnTo>
                    <a:pt x="121" y="50"/>
                  </a:lnTo>
                  <a:lnTo>
                    <a:pt x="121" y="52"/>
                  </a:lnTo>
                  <a:lnTo>
                    <a:pt x="121" y="54"/>
                  </a:lnTo>
                  <a:lnTo>
                    <a:pt x="121" y="57"/>
                  </a:lnTo>
                  <a:lnTo>
                    <a:pt x="103" y="82"/>
                  </a:lnTo>
                  <a:lnTo>
                    <a:pt x="103" y="89"/>
                  </a:lnTo>
                  <a:close/>
                  <a:moveTo>
                    <a:pt x="41" y="176"/>
                  </a:moveTo>
                  <a:lnTo>
                    <a:pt x="97" y="93"/>
                  </a:lnTo>
                  <a:lnTo>
                    <a:pt x="99" y="92"/>
                  </a:lnTo>
                  <a:lnTo>
                    <a:pt x="102" y="89"/>
                  </a:lnTo>
                  <a:lnTo>
                    <a:pt x="103" y="89"/>
                  </a:lnTo>
                  <a:lnTo>
                    <a:pt x="103" y="82"/>
                  </a:lnTo>
                  <a:lnTo>
                    <a:pt x="101" y="85"/>
                  </a:lnTo>
                  <a:lnTo>
                    <a:pt x="99" y="86"/>
                  </a:lnTo>
                  <a:lnTo>
                    <a:pt x="98" y="88"/>
                  </a:lnTo>
                  <a:lnTo>
                    <a:pt x="95" y="88"/>
                  </a:lnTo>
                  <a:lnTo>
                    <a:pt x="94" y="86"/>
                  </a:lnTo>
                  <a:lnTo>
                    <a:pt x="84" y="81"/>
                  </a:lnTo>
                  <a:lnTo>
                    <a:pt x="87" y="80"/>
                  </a:lnTo>
                  <a:lnTo>
                    <a:pt x="90" y="78"/>
                  </a:lnTo>
                  <a:lnTo>
                    <a:pt x="103" y="59"/>
                  </a:lnTo>
                  <a:lnTo>
                    <a:pt x="103" y="34"/>
                  </a:lnTo>
                  <a:lnTo>
                    <a:pt x="88" y="23"/>
                  </a:lnTo>
                  <a:lnTo>
                    <a:pt x="83" y="23"/>
                  </a:lnTo>
                  <a:lnTo>
                    <a:pt x="80" y="25"/>
                  </a:lnTo>
                  <a:lnTo>
                    <a:pt x="57" y="59"/>
                  </a:lnTo>
                  <a:lnTo>
                    <a:pt x="56" y="63"/>
                  </a:lnTo>
                  <a:lnTo>
                    <a:pt x="57" y="66"/>
                  </a:lnTo>
                  <a:lnTo>
                    <a:pt x="22" y="117"/>
                  </a:lnTo>
                  <a:lnTo>
                    <a:pt x="22" y="153"/>
                  </a:lnTo>
                  <a:lnTo>
                    <a:pt x="26" y="154"/>
                  </a:lnTo>
                  <a:lnTo>
                    <a:pt x="29" y="155"/>
                  </a:lnTo>
                  <a:lnTo>
                    <a:pt x="29" y="158"/>
                  </a:lnTo>
                  <a:lnTo>
                    <a:pt x="29" y="162"/>
                  </a:lnTo>
                  <a:lnTo>
                    <a:pt x="33" y="161"/>
                  </a:lnTo>
                  <a:lnTo>
                    <a:pt x="36" y="161"/>
                  </a:lnTo>
                  <a:lnTo>
                    <a:pt x="38" y="162"/>
                  </a:lnTo>
                  <a:lnTo>
                    <a:pt x="40" y="163"/>
                  </a:lnTo>
                  <a:lnTo>
                    <a:pt x="41" y="166"/>
                  </a:lnTo>
                  <a:lnTo>
                    <a:pt x="41" y="169"/>
                  </a:lnTo>
                  <a:lnTo>
                    <a:pt x="40" y="172"/>
                  </a:lnTo>
                  <a:lnTo>
                    <a:pt x="38" y="173"/>
                  </a:lnTo>
                  <a:lnTo>
                    <a:pt x="22" y="180"/>
                  </a:lnTo>
                  <a:lnTo>
                    <a:pt x="22" y="182"/>
                  </a:lnTo>
                  <a:lnTo>
                    <a:pt x="41" y="176"/>
                  </a:lnTo>
                  <a:close/>
                  <a:moveTo>
                    <a:pt x="103" y="4"/>
                  </a:moveTo>
                  <a:lnTo>
                    <a:pt x="103" y="29"/>
                  </a:lnTo>
                  <a:lnTo>
                    <a:pt x="91" y="17"/>
                  </a:lnTo>
                  <a:lnTo>
                    <a:pt x="97" y="9"/>
                  </a:lnTo>
                  <a:lnTo>
                    <a:pt x="103" y="4"/>
                  </a:lnTo>
                  <a:close/>
                  <a:moveTo>
                    <a:pt x="22" y="117"/>
                  </a:moveTo>
                  <a:lnTo>
                    <a:pt x="0" y="150"/>
                  </a:lnTo>
                  <a:lnTo>
                    <a:pt x="2" y="191"/>
                  </a:lnTo>
                  <a:lnTo>
                    <a:pt x="22" y="182"/>
                  </a:lnTo>
                  <a:lnTo>
                    <a:pt x="22" y="180"/>
                  </a:lnTo>
                  <a:lnTo>
                    <a:pt x="17" y="182"/>
                  </a:lnTo>
                  <a:lnTo>
                    <a:pt x="5" y="174"/>
                  </a:lnTo>
                  <a:lnTo>
                    <a:pt x="5" y="150"/>
                  </a:lnTo>
                  <a:lnTo>
                    <a:pt x="6" y="149"/>
                  </a:lnTo>
                  <a:lnTo>
                    <a:pt x="7" y="146"/>
                  </a:lnTo>
                  <a:lnTo>
                    <a:pt x="10" y="146"/>
                  </a:lnTo>
                  <a:lnTo>
                    <a:pt x="13" y="146"/>
                  </a:lnTo>
                  <a:lnTo>
                    <a:pt x="15" y="146"/>
                  </a:lnTo>
                  <a:lnTo>
                    <a:pt x="17" y="149"/>
                  </a:lnTo>
                  <a:lnTo>
                    <a:pt x="18" y="150"/>
                  </a:lnTo>
                  <a:lnTo>
                    <a:pt x="18" y="155"/>
                  </a:lnTo>
                  <a:lnTo>
                    <a:pt x="19" y="154"/>
                  </a:lnTo>
                  <a:lnTo>
                    <a:pt x="22" y="153"/>
                  </a:lnTo>
                  <a:lnTo>
                    <a:pt x="22" y="1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Freeform 176"/>
            <p:cNvSpPr>
              <a:spLocks noEditPoints="1"/>
            </p:cNvSpPr>
            <p:nvPr/>
          </p:nvSpPr>
          <p:spPr bwMode="auto">
            <a:xfrm>
              <a:off x="261026" y="1044965"/>
              <a:ext cx="279400" cy="303213"/>
            </a:xfrm>
            <a:custGeom>
              <a:avLst/>
              <a:gdLst>
                <a:gd name="T0" fmla="*/ 2147483647 w 176"/>
                <a:gd name="T1" fmla="*/ 2147483647 h 191"/>
                <a:gd name="T2" fmla="*/ 2147483647 w 176"/>
                <a:gd name="T3" fmla="*/ 2147483647 h 191"/>
                <a:gd name="T4" fmla="*/ 2147483647 w 176"/>
                <a:gd name="T5" fmla="*/ 2147483647 h 191"/>
                <a:gd name="T6" fmla="*/ 2147483647 w 176"/>
                <a:gd name="T7" fmla="*/ 2147483647 h 191"/>
                <a:gd name="T8" fmla="*/ 2147483647 w 176"/>
                <a:gd name="T9" fmla="*/ 2147483647 h 191"/>
                <a:gd name="T10" fmla="*/ 2147483647 w 176"/>
                <a:gd name="T11" fmla="*/ 2147483647 h 191"/>
                <a:gd name="T12" fmla="*/ 2147483647 w 176"/>
                <a:gd name="T13" fmla="*/ 2147483647 h 191"/>
                <a:gd name="T14" fmla="*/ 2147483647 w 176"/>
                <a:gd name="T15" fmla="*/ 2147483647 h 191"/>
                <a:gd name="T16" fmla="*/ 2147483647 w 176"/>
                <a:gd name="T17" fmla="*/ 2147483647 h 191"/>
                <a:gd name="T18" fmla="*/ 2147483647 w 176"/>
                <a:gd name="T19" fmla="*/ 2147483647 h 191"/>
                <a:gd name="T20" fmla="*/ 2147483647 w 176"/>
                <a:gd name="T21" fmla="*/ 2147483647 h 191"/>
                <a:gd name="T22" fmla="*/ 2147483647 w 176"/>
                <a:gd name="T23" fmla="*/ 2147483647 h 191"/>
                <a:gd name="T24" fmla="*/ 2147483647 w 176"/>
                <a:gd name="T25" fmla="*/ 2147483647 h 191"/>
                <a:gd name="T26" fmla="*/ 2147483647 w 176"/>
                <a:gd name="T27" fmla="*/ 2147483647 h 191"/>
                <a:gd name="T28" fmla="*/ 2147483647 w 176"/>
                <a:gd name="T29" fmla="*/ 2147483647 h 191"/>
                <a:gd name="T30" fmla="*/ 2147483647 w 176"/>
                <a:gd name="T31" fmla="*/ 2147483647 h 191"/>
                <a:gd name="T32" fmla="*/ 2147483647 w 176"/>
                <a:gd name="T33" fmla="*/ 2147483647 h 191"/>
                <a:gd name="T34" fmla="*/ 2147483647 w 176"/>
                <a:gd name="T35" fmla="*/ 2147483647 h 191"/>
                <a:gd name="T36" fmla="*/ 2147483647 w 176"/>
                <a:gd name="T37" fmla="*/ 2147483647 h 191"/>
                <a:gd name="T38" fmla="*/ 2147483647 w 176"/>
                <a:gd name="T39" fmla="*/ 2147483647 h 191"/>
                <a:gd name="T40" fmla="*/ 2147483647 w 176"/>
                <a:gd name="T41" fmla="*/ 2147483647 h 191"/>
                <a:gd name="T42" fmla="*/ 2147483647 w 176"/>
                <a:gd name="T43" fmla="*/ 2147483647 h 191"/>
                <a:gd name="T44" fmla="*/ 2147483647 w 176"/>
                <a:gd name="T45" fmla="*/ 2147483647 h 191"/>
                <a:gd name="T46" fmla="*/ 2147483647 w 176"/>
                <a:gd name="T47" fmla="*/ 2147483647 h 191"/>
                <a:gd name="T48" fmla="*/ 2147483647 w 176"/>
                <a:gd name="T49" fmla="*/ 2147483647 h 191"/>
                <a:gd name="T50" fmla="*/ 2147483647 w 176"/>
                <a:gd name="T51" fmla="*/ 2147483647 h 191"/>
                <a:gd name="T52" fmla="*/ 2147483647 w 176"/>
                <a:gd name="T53" fmla="*/ 2147483647 h 191"/>
                <a:gd name="T54" fmla="*/ 2147483647 w 176"/>
                <a:gd name="T55" fmla="*/ 2147483647 h 191"/>
                <a:gd name="T56" fmla="*/ 2147483647 w 176"/>
                <a:gd name="T57" fmla="*/ 2147483647 h 191"/>
                <a:gd name="T58" fmla="*/ 2147483647 w 176"/>
                <a:gd name="T59" fmla="*/ 2147483647 h 191"/>
                <a:gd name="T60" fmla="*/ 2147483647 w 176"/>
                <a:gd name="T61" fmla="*/ 2147483647 h 191"/>
                <a:gd name="T62" fmla="*/ 2147483647 w 176"/>
                <a:gd name="T63" fmla="*/ 2147483647 h 191"/>
                <a:gd name="T64" fmla="*/ 2147483647 w 176"/>
                <a:gd name="T65" fmla="*/ 2147483647 h 191"/>
                <a:gd name="T66" fmla="*/ 2147483647 w 176"/>
                <a:gd name="T67" fmla="*/ 2147483647 h 191"/>
                <a:gd name="T68" fmla="*/ 2147483647 w 176"/>
                <a:gd name="T69" fmla="*/ 2147483647 h 191"/>
                <a:gd name="T70" fmla="*/ 2147483647 w 176"/>
                <a:gd name="T71" fmla="*/ 2147483647 h 191"/>
                <a:gd name="T72" fmla="*/ 2147483647 w 176"/>
                <a:gd name="T73" fmla="*/ 2147483647 h 191"/>
                <a:gd name="T74" fmla="*/ 2147483647 w 176"/>
                <a:gd name="T75" fmla="*/ 2147483647 h 191"/>
                <a:gd name="T76" fmla="*/ 2147483647 w 176"/>
                <a:gd name="T77" fmla="*/ 2147483647 h 191"/>
                <a:gd name="T78" fmla="*/ 2147483647 w 176"/>
                <a:gd name="T79" fmla="*/ 0 h 191"/>
                <a:gd name="T80" fmla="*/ 2147483647 w 176"/>
                <a:gd name="T81" fmla="*/ 2147483647 h 191"/>
                <a:gd name="T82" fmla="*/ 2147483647 w 176"/>
                <a:gd name="T83" fmla="*/ 2147483647 h 191"/>
                <a:gd name="T84" fmla="*/ 2147483647 w 176"/>
                <a:gd name="T85" fmla="*/ 2147483647 h 191"/>
                <a:gd name="T86" fmla="*/ 2147483647 w 176"/>
                <a:gd name="T87" fmla="*/ 2147483647 h 191"/>
                <a:gd name="T88" fmla="*/ 2147483647 w 176"/>
                <a:gd name="T89" fmla="*/ 2147483647 h 191"/>
                <a:gd name="T90" fmla="*/ 2147483647 w 176"/>
                <a:gd name="T91" fmla="*/ 2147483647 h 191"/>
                <a:gd name="T92" fmla="*/ 2147483647 w 176"/>
                <a:gd name="T93" fmla="*/ 2147483647 h 191"/>
                <a:gd name="T94" fmla="*/ 2147483647 w 176"/>
                <a:gd name="T95" fmla="*/ 2147483647 h 191"/>
                <a:gd name="T96" fmla="*/ 2147483647 w 176"/>
                <a:gd name="T97" fmla="*/ 2147483647 h 191"/>
                <a:gd name="T98" fmla="*/ 2147483647 w 176"/>
                <a:gd name="T99" fmla="*/ 2147483647 h 191"/>
                <a:gd name="T100" fmla="*/ 2147483647 w 176"/>
                <a:gd name="T101" fmla="*/ 2147483647 h 191"/>
                <a:gd name="T102" fmla="*/ 2147483647 w 176"/>
                <a:gd name="T103" fmla="*/ 2147483647 h 191"/>
                <a:gd name="T104" fmla="*/ 2147483647 w 176"/>
                <a:gd name="T105" fmla="*/ 2147483647 h 191"/>
                <a:gd name="T106" fmla="*/ 0 w 176"/>
                <a:gd name="T107" fmla="*/ 2147483647 h 19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76" h="191">
                  <a:moveTo>
                    <a:pt x="132" y="66"/>
                  </a:moveTo>
                  <a:lnTo>
                    <a:pt x="132" y="66"/>
                  </a:lnTo>
                  <a:lnTo>
                    <a:pt x="136" y="77"/>
                  </a:lnTo>
                  <a:lnTo>
                    <a:pt x="138" y="88"/>
                  </a:lnTo>
                  <a:lnTo>
                    <a:pt x="136" y="99"/>
                  </a:lnTo>
                  <a:lnTo>
                    <a:pt x="132" y="109"/>
                  </a:lnTo>
                  <a:lnTo>
                    <a:pt x="132" y="66"/>
                  </a:lnTo>
                  <a:close/>
                  <a:moveTo>
                    <a:pt x="132" y="138"/>
                  </a:moveTo>
                  <a:lnTo>
                    <a:pt x="132" y="127"/>
                  </a:lnTo>
                  <a:lnTo>
                    <a:pt x="135" y="128"/>
                  </a:lnTo>
                  <a:lnTo>
                    <a:pt x="150" y="143"/>
                  </a:lnTo>
                  <a:lnTo>
                    <a:pt x="151" y="147"/>
                  </a:lnTo>
                  <a:lnTo>
                    <a:pt x="150" y="150"/>
                  </a:lnTo>
                  <a:lnTo>
                    <a:pt x="147" y="151"/>
                  </a:lnTo>
                  <a:lnTo>
                    <a:pt x="145" y="150"/>
                  </a:lnTo>
                  <a:lnTo>
                    <a:pt x="132" y="138"/>
                  </a:lnTo>
                  <a:close/>
                  <a:moveTo>
                    <a:pt x="132" y="49"/>
                  </a:moveTo>
                  <a:lnTo>
                    <a:pt x="132" y="36"/>
                  </a:lnTo>
                  <a:lnTo>
                    <a:pt x="145" y="26"/>
                  </a:lnTo>
                  <a:lnTo>
                    <a:pt x="147" y="24"/>
                  </a:lnTo>
                  <a:lnTo>
                    <a:pt x="150" y="26"/>
                  </a:lnTo>
                  <a:lnTo>
                    <a:pt x="151" y="28"/>
                  </a:lnTo>
                  <a:lnTo>
                    <a:pt x="150" y="31"/>
                  </a:lnTo>
                  <a:lnTo>
                    <a:pt x="135" y="47"/>
                  </a:lnTo>
                  <a:lnTo>
                    <a:pt x="132" y="49"/>
                  </a:lnTo>
                  <a:close/>
                  <a:moveTo>
                    <a:pt x="146" y="88"/>
                  </a:moveTo>
                  <a:lnTo>
                    <a:pt x="146" y="88"/>
                  </a:lnTo>
                  <a:lnTo>
                    <a:pt x="147" y="85"/>
                  </a:lnTo>
                  <a:lnTo>
                    <a:pt x="150" y="84"/>
                  </a:lnTo>
                  <a:lnTo>
                    <a:pt x="172" y="84"/>
                  </a:lnTo>
                  <a:lnTo>
                    <a:pt x="174" y="85"/>
                  </a:lnTo>
                  <a:lnTo>
                    <a:pt x="176" y="88"/>
                  </a:lnTo>
                  <a:lnTo>
                    <a:pt x="174" y="91"/>
                  </a:lnTo>
                  <a:lnTo>
                    <a:pt x="172" y="92"/>
                  </a:lnTo>
                  <a:lnTo>
                    <a:pt x="150" y="92"/>
                  </a:lnTo>
                  <a:lnTo>
                    <a:pt x="147" y="91"/>
                  </a:lnTo>
                  <a:lnTo>
                    <a:pt x="146" y="88"/>
                  </a:lnTo>
                  <a:close/>
                  <a:moveTo>
                    <a:pt x="88" y="39"/>
                  </a:moveTo>
                  <a:lnTo>
                    <a:pt x="88" y="39"/>
                  </a:lnTo>
                  <a:lnTo>
                    <a:pt x="96" y="39"/>
                  </a:lnTo>
                  <a:lnTo>
                    <a:pt x="103" y="40"/>
                  </a:lnTo>
                  <a:lnTo>
                    <a:pt x="108" y="43"/>
                  </a:lnTo>
                  <a:lnTo>
                    <a:pt x="115" y="46"/>
                  </a:lnTo>
                  <a:lnTo>
                    <a:pt x="120" y="50"/>
                  </a:lnTo>
                  <a:lnTo>
                    <a:pt x="124" y="55"/>
                  </a:lnTo>
                  <a:lnTo>
                    <a:pt x="128" y="61"/>
                  </a:lnTo>
                  <a:lnTo>
                    <a:pt x="132" y="66"/>
                  </a:lnTo>
                  <a:lnTo>
                    <a:pt x="132" y="109"/>
                  </a:lnTo>
                  <a:lnTo>
                    <a:pt x="128" y="115"/>
                  </a:lnTo>
                  <a:lnTo>
                    <a:pt x="124" y="120"/>
                  </a:lnTo>
                  <a:lnTo>
                    <a:pt x="120" y="124"/>
                  </a:lnTo>
                  <a:lnTo>
                    <a:pt x="115" y="128"/>
                  </a:lnTo>
                  <a:lnTo>
                    <a:pt x="115" y="166"/>
                  </a:lnTo>
                  <a:lnTo>
                    <a:pt x="115" y="172"/>
                  </a:lnTo>
                  <a:lnTo>
                    <a:pt x="113" y="176"/>
                  </a:lnTo>
                  <a:lnTo>
                    <a:pt x="111" y="180"/>
                  </a:lnTo>
                  <a:lnTo>
                    <a:pt x="108" y="184"/>
                  </a:lnTo>
                  <a:lnTo>
                    <a:pt x="104" y="187"/>
                  </a:lnTo>
                  <a:lnTo>
                    <a:pt x="100" y="189"/>
                  </a:lnTo>
                  <a:lnTo>
                    <a:pt x="96" y="191"/>
                  </a:lnTo>
                  <a:lnTo>
                    <a:pt x="90" y="191"/>
                  </a:lnTo>
                  <a:lnTo>
                    <a:pt x="88" y="191"/>
                  </a:lnTo>
                  <a:lnTo>
                    <a:pt x="88" y="147"/>
                  </a:lnTo>
                  <a:lnTo>
                    <a:pt x="105" y="147"/>
                  </a:lnTo>
                  <a:lnTo>
                    <a:pt x="105" y="126"/>
                  </a:lnTo>
                  <a:lnTo>
                    <a:pt x="105" y="123"/>
                  </a:lnTo>
                  <a:lnTo>
                    <a:pt x="108" y="122"/>
                  </a:lnTo>
                  <a:lnTo>
                    <a:pt x="115" y="115"/>
                  </a:lnTo>
                  <a:lnTo>
                    <a:pt x="122" y="107"/>
                  </a:lnTo>
                  <a:lnTo>
                    <a:pt x="126" y="99"/>
                  </a:lnTo>
                  <a:lnTo>
                    <a:pt x="127" y="88"/>
                  </a:lnTo>
                  <a:lnTo>
                    <a:pt x="126" y="80"/>
                  </a:lnTo>
                  <a:lnTo>
                    <a:pt x="124" y="73"/>
                  </a:lnTo>
                  <a:lnTo>
                    <a:pt x="120" y="66"/>
                  </a:lnTo>
                  <a:lnTo>
                    <a:pt x="116" y="61"/>
                  </a:lnTo>
                  <a:lnTo>
                    <a:pt x="109" y="55"/>
                  </a:lnTo>
                  <a:lnTo>
                    <a:pt x="104" y="51"/>
                  </a:lnTo>
                  <a:lnTo>
                    <a:pt x="96" y="50"/>
                  </a:lnTo>
                  <a:lnTo>
                    <a:pt x="88" y="49"/>
                  </a:lnTo>
                  <a:lnTo>
                    <a:pt x="88" y="39"/>
                  </a:lnTo>
                  <a:close/>
                  <a:moveTo>
                    <a:pt x="132" y="36"/>
                  </a:moveTo>
                  <a:lnTo>
                    <a:pt x="128" y="40"/>
                  </a:lnTo>
                  <a:lnTo>
                    <a:pt x="127" y="43"/>
                  </a:lnTo>
                  <a:lnTo>
                    <a:pt x="128" y="47"/>
                  </a:lnTo>
                  <a:lnTo>
                    <a:pt x="130" y="49"/>
                  </a:lnTo>
                  <a:lnTo>
                    <a:pt x="132" y="49"/>
                  </a:lnTo>
                  <a:lnTo>
                    <a:pt x="132" y="36"/>
                  </a:lnTo>
                  <a:close/>
                  <a:moveTo>
                    <a:pt x="132" y="127"/>
                  </a:moveTo>
                  <a:lnTo>
                    <a:pt x="132" y="127"/>
                  </a:lnTo>
                  <a:lnTo>
                    <a:pt x="130" y="127"/>
                  </a:lnTo>
                  <a:lnTo>
                    <a:pt x="128" y="128"/>
                  </a:lnTo>
                  <a:lnTo>
                    <a:pt x="127" y="131"/>
                  </a:lnTo>
                  <a:lnTo>
                    <a:pt x="128" y="135"/>
                  </a:lnTo>
                  <a:lnTo>
                    <a:pt x="132" y="138"/>
                  </a:lnTo>
                  <a:lnTo>
                    <a:pt x="132" y="127"/>
                  </a:lnTo>
                  <a:close/>
                  <a:moveTo>
                    <a:pt x="88" y="30"/>
                  </a:moveTo>
                  <a:lnTo>
                    <a:pt x="88" y="0"/>
                  </a:lnTo>
                  <a:lnTo>
                    <a:pt x="92" y="1"/>
                  </a:lnTo>
                  <a:lnTo>
                    <a:pt x="92" y="4"/>
                  </a:lnTo>
                  <a:lnTo>
                    <a:pt x="92" y="26"/>
                  </a:lnTo>
                  <a:lnTo>
                    <a:pt x="92" y="28"/>
                  </a:lnTo>
                  <a:lnTo>
                    <a:pt x="88" y="30"/>
                  </a:lnTo>
                  <a:close/>
                  <a:moveTo>
                    <a:pt x="88" y="191"/>
                  </a:moveTo>
                  <a:lnTo>
                    <a:pt x="85" y="191"/>
                  </a:lnTo>
                  <a:lnTo>
                    <a:pt x="80" y="191"/>
                  </a:lnTo>
                  <a:lnTo>
                    <a:pt x="76" y="189"/>
                  </a:lnTo>
                  <a:lnTo>
                    <a:pt x="71" y="187"/>
                  </a:lnTo>
                  <a:lnTo>
                    <a:pt x="67" y="184"/>
                  </a:lnTo>
                  <a:lnTo>
                    <a:pt x="65" y="180"/>
                  </a:lnTo>
                  <a:lnTo>
                    <a:pt x="62" y="176"/>
                  </a:lnTo>
                  <a:lnTo>
                    <a:pt x="61" y="172"/>
                  </a:lnTo>
                  <a:lnTo>
                    <a:pt x="61" y="166"/>
                  </a:lnTo>
                  <a:lnTo>
                    <a:pt x="61" y="128"/>
                  </a:lnTo>
                  <a:lnTo>
                    <a:pt x="55" y="124"/>
                  </a:lnTo>
                  <a:lnTo>
                    <a:pt x="51" y="119"/>
                  </a:lnTo>
                  <a:lnTo>
                    <a:pt x="47" y="114"/>
                  </a:lnTo>
                  <a:lnTo>
                    <a:pt x="44" y="108"/>
                  </a:lnTo>
                  <a:lnTo>
                    <a:pt x="44" y="67"/>
                  </a:lnTo>
                  <a:lnTo>
                    <a:pt x="47" y="61"/>
                  </a:lnTo>
                  <a:lnTo>
                    <a:pt x="51" y="55"/>
                  </a:lnTo>
                  <a:lnTo>
                    <a:pt x="57" y="51"/>
                  </a:lnTo>
                  <a:lnTo>
                    <a:pt x="62" y="47"/>
                  </a:lnTo>
                  <a:lnTo>
                    <a:pt x="67" y="43"/>
                  </a:lnTo>
                  <a:lnTo>
                    <a:pt x="74" y="40"/>
                  </a:lnTo>
                  <a:lnTo>
                    <a:pt x="81" y="39"/>
                  </a:lnTo>
                  <a:lnTo>
                    <a:pt x="88" y="39"/>
                  </a:lnTo>
                  <a:lnTo>
                    <a:pt x="88" y="49"/>
                  </a:lnTo>
                  <a:lnTo>
                    <a:pt x="81" y="50"/>
                  </a:lnTo>
                  <a:lnTo>
                    <a:pt x="73" y="51"/>
                  </a:lnTo>
                  <a:lnTo>
                    <a:pt x="66" y="55"/>
                  </a:lnTo>
                  <a:lnTo>
                    <a:pt x="61" y="61"/>
                  </a:lnTo>
                  <a:lnTo>
                    <a:pt x="57" y="66"/>
                  </a:lnTo>
                  <a:lnTo>
                    <a:pt x="53" y="73"/>
                  </a:lnTo>
                  <a:lnTo>
                    <a:pt x="50" y="80"/>
                  </a:lnTo>
                  <a:lnTo>
                    <a:pt x="50" y="88"/>
                  </a:lnTo>
                  <a:lnTo>
                    <a:pt x="51" y="97"/>
                  </a:lnTo>
                  <a:lnTo>
                    <a:pt x="55" y="107"/>
                  </a:lnTo>
                  <a:lnTo>
                    <a:pt x="61" y="115"/>
                  </a:lnTo>
                  <a:lnTo>
                    <a:pt x="69" y="120"/>
                  </a:lnTo>
                  <a:lnTo>
                    <a:pt x="70" y="123"/>
                  </a:lnTo>
                  <a:lnTo>
                    <a:pt x="70" y="126"/>
                  </a:lnTo>
                  <a:lnTo>
                    <a:pt x="70" y="147"/>
                  </a:lnTo>
                  <a:lnTo>
                    <a:pt x="88" y="147"/>
                  </a:lnTo>
                  <a:lnTo>
                    <a:pt x="88" y="191"/>
                  </a:lnTo>
                  <a:close/>
                  <a:moveTo>
                    <a:pt x="88" y="0"/>
                  </a:moveTo>
                  <a:lnTo>
                    <a:pt x="88" y="30"/>
                  </a:lnTo>
                  <a:lnTo>
                    <a:pt x="85" y="28"/>
                  </a:lnTo>
                  <a:lnTo>
                    <a:pt x="84" y="26"/>
                  </a:lnTo>
                  <a:lnTo>
                    <a:pt x="84" y="4"/>
                  </a:lnTo>
                  <a:lnTo>
                    <a:pt x="85" y="1"/>
                  </a:lnTo>
                  <a:lnTo>
                    <a:pt x="88" y="0"/>
                  </a:lnTo>
                  <a:close/>
                  <a:moveTo>
                    <a:pt x="44" y="138"/>
                  </a:moveTo>
                  <a:lnTo>
                    <a:pt x="47" y="135"/>
                  </a:lnTo>
                  <a:lnTo>
                    <a:pt x="48" y="131"/>
                  </a:lnTo>
                  <a:lnTo>
                    <a:pt x="47" y="128"/>
                  </a:lnTo>
                  <a:lnTo>
                    <a:pt x="44" y="127"/>
                  </a:lnTo>
                  <a:lnTo>
                    <a:pt x="44" y="138"/>
                  </a:lnTo>
                  <a:close/>
                  <a:moveTo>
                    <a:pt x="44" y="49"/>
                  </a:moveTo>
                  <a:lnTo>
                    <a:pt x="44" y="49"/>
                  </a:lnTo>
                  <a:lnTo>
                    <a:pt x="47" y="47"/>
                  </a:lnTo>
                  <a:lnTo>
                    <a:pt x="48" y="43"/>
                  </a:lnTo>
                  <a:lnTo>
                    <a:pt x="47" y="40"/>
                  </a:lnTo>
                  <a:lnTo>
                    <a:pt x="44" y="38"/>
                  </a:lnTo>
                  <a:lnTo>
                    <a:pt x="44" y="49"/>
                  </a:lnTo>
                  <a:close/>
                  <a:moveTo>
                    <a:pt x="44" y="108"/>
                  </a:moveTo>
                  <a:lnTo>
                    <a:pt x="44" y="108"/>
                  </a:lnTo>
                  <a:lnTo>
                    <a:pt x="40" y="99"/>
                  </a:lnTo>
                  <a:lnTo>
                    <a:pt x="39" y="88"/>
                  </a:lnTo>
                  <a:lnTo>
                    <a:pt x="40" y="77"/>
                  </a:lnTo>
                  <a:lnTo>
                    <a:pt x="44" y="67"/>
                  </a:lnTo>
                  <a:lnTo>
                    <a:pt x="44" y="108"/>
                  </a:lnTo>
                  <a:close/>
                  <a:moveTo>
                    <a:pt x="44" y="38"/>
                  </a:moveTo>
                  <a:lnTo>
                    <a:pt x="44" y="49"/>
                  </a:lnTo>
                  <a:lnTo>
                    <a:pt x="40" y="47"/>
                  </a:lnTo>
                  <a:lnTo>
                    <a:pt x="25" y="31"/>
                  </a:lnTo>
                  <a:lnTo>
                    <a:pt x="24" y="28"/>
                  </a:lnTo>
                  <a:lnTo>
                    <a:pt x="25" y="26"/>
                  </a:lnTo>
                  <a:lnTo>
                    <a:pt x="28" y="24"/>
                  </a:lnTo>
                  <a:lnTo>
                    <a:pt x="32" y="26"/>
                  </a:lnTo>
                  <a:lnTo>
                    <a:pt x="44" y="38"/>
                  </a:lnTo>
                  <a:close/>
                  <a:moveTo>
                    <a:pt x="44" y="127"/>
                  </a:moveTo>
                  <a:lnTo>
                    <a:pt x="44" y="138"/>
                  </a:lnTo>
                  <a:lnTo>
                    <a:pt x="32" y="150"/>
                  </a:lnTo>
                  <a:lnTo>
                    <a:pt x="28" y="151"/>
                  </a:lnTo>
                  <a:lnTo>
                    <a:pt x="25" y="150"/>
                  </a:lnTo>
                  <a:lnTo>
                    <a:pt x="24" y="147"/>
                  </a:lnTo>
                  <a:lnTo>
                    <a:pt x="25" y="143"/>
                  </a:lnTo>
                  <a:lnTo>
                    <a:pt x="40" y="128"/>
                  </a:lnTo>
                  <a:lnTo>
                    <a:pt x="44" y="127"/>
                  </a:lnTo>
                  <a:close/>
                  <a:moveTo>
                    <a:pt x="4" y="84"/>
                  </a:moveTo>
                  <a:lnTo>
                    <a:pt x="4" y="84"/>
                  </a:lnTo>
                  <a:lnTo>
                    <a:pt x="25" y="84"/>
                  </a:lnTo>
                  <a:lnTo>
                    <a:pt x="29" y="85"/>
                  </a:lnTo>
                  <a:lnTo>
                    <a:pt x="31" y="88"/>
                  </a:lnTo>
                  <a:lnTo>
                    <a:pt x="29" y="91"/>
                  </a:lnTo>
                  <a:lnTo>
                    <a:pt x="25" y="92"/>
                  </a:lnTo>
                  <a:lnTo>
                    <a:pt x="4" y="92"/>
                  </a:lnTo>
                  <a:lnTo>
                    <a:pt x="1" y="91"/>
                  </a:lnTo>
                  <a:lnTo>
                    <a:pt x="0" y="88"/>
                  </a:lnTo>
                  <a:lnTo>
                    <a:pt x="1" y="85"/>
                  </a:lnTo>
                  <a:lnTo>
                    <a:pt x="4"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177"/>
            <p:cNvSpPr>
              <a:spLocks noEditPoints="1"/>
            </p:cNvSpPr>
            <p:nvPr/>
          </p:nvSpPr>
          <p:spPr bwMode="auto">
            <a:xfrm>
              <a:off x="1513564" y="632215"/>
              <a:ext cx="419100" cy="606425"/>
            </a:xfrm>
            <a:custGeom>
              <a:avLst/>
              <a:gdLst>
                <a:gd name="T0" fmla="*/ 2147483647 w 264"/>
                <a:gd name="T1" fmla="*/ 2147483647 h 382"/>
                <a:gd name="T2" fmla="*/ 2147483647 w 264"/>
                <a:gd name="T3" fmla="*/ 2147483647 h 382"/>
                <a:gd name="T4" fmla="*/ 2147483647 w 264"/>
                <a:gd name="T5" fmla="*/ 2147483647 h 382"/>
                <a:gd name="T6" fmla="*/ 2147483647 w 264"/>
                <a:gd name="T7" fmla="*/ 2147483647 h 382"/>
                <a:gd name="T8" fmla="*/ 2147483647 w 264"/>
                <a:gd name="T9" fmla="*/ 2147483647 h 382"/>
                <a:gd name="T10" fmla="*/ 2147483647 w 264"/>
                <a:gd name="T11" fmla="*/ 2147483647 h 382"/>
                <a:gd name="T12" fmla="*/ 2147483647 w 264"/>
                <a:gd name="T13" fmla="*/ 2147483647 h 382"/>
                <a:gd name="T14" fmla="*/ 2147483647 w 264"/>
                <a:gd name="T15" fmla="*/ 2147483647 h 382"/>
                <a:gd name="T16" fmla="*/ 2147483647 w 264"/>
                <a:gd name="T17" fmla="*/ 2147483647 h 382"/>
                <a:gd name="T18" fmla="*/ 2147483647 w 264"/>
                <a:gd name="T19" fmla="*/ 2147483647 h 382"/>
                <a:gd name="T20" fmla="*/ 2147483647 w 264"/>
                <a:gd name="T21" fmla="*/ 2147483647 h 382"/>
                <a:gd name="T22" fmla="*/ 2147483647 w 264"/>
                <a:gd name="T23" fmla="*/ 2147483647 h 382"/>
                <a:gd name="T24" fmla="*/ 2147483647 w 264"/>
                <a:gd name="T25" fmla="*/ 2147483647 h 382"/>
                <a:gd name="T26" fmla="*/ 2147483647 w 264"/>
                <a:gd name="T27" fmla="*/ 2147483647 h 382"/>
                <a:gd name="T28" fmla="*/ 2147483647 w 264"/>
                <a:gd name="T29" fmla="*/ 2147483647 h 382"/>
                <a:gd name="T30" fmla="*/ 2147483647 w 264"/>
                <a:gd name="T31" fmla="*/ 2147483647 h 382"/>
                <a:gd name="T32" fmla="*/ 2147483647 w 264"/>
                <a:gd name="T33" fmla="*/ 2147483647 h 382"/>
                <a:gd name="T34" fmla="*/ 2147483647 w 264"/>
                <a:gd name="T35" fmla="*/ 2147483647 h 382"/>
                <a:gd name="T36" fmla="*/ 2147483647 w 264"/>
                <a:gd name="T37" fmla="*/ 2147483647 h 382"/>
                <a:gd name="T38" fmla="*/ 2147483647 w 264"/>
                <a:gd name="T39" fmla="*/ 2147483647 h 382"/>
                <a:gd name="T40" fmla="*/ 2147483647 w 264"/>
                <a:gd name="T41" fmla="*/ 2147483647 h 382"/>
                <a:gd name="T42" fmla="*/ 2147483647 w 264"/>
                <a:gd name="T43" fmla="*/ 2147483647 h 382"/>
                <a:gd name="T44" fmla="*/ 2147483647 w 264"/>
                <a:gd name="T45" fmla="*/ 2147483647 h 382"/>
                <a:gd name="T46" fmla="*/ 2147483647 w 264"/>
                <a:gd name="T47" fmla="*/ 2147483647 h 382"/>
                <a:gd name="T48" fmla="*/ 2147483647 w 264"/>
                <a:gd name="T49" fmla="*/ 2147483647 h 382"/>
                <a:gd name="T50" fmla="*/ 2147483647 w 264"/>
                <a:gd name="T51" fmla="*/ 2147483647 h 382"/>
                <a:gd name="T52" fmla="*/ 2147483647 w 264"/>
                <a:gd name="T53" fmla="*/ 2147483647 h 382"/>
                <a:gd name="T54" fmla="*/ 2147483647 w 264"/>
                <a:gd name="T55" fmla="*/ 2147483647 h 382"/>
                <a:gd name="T56" fmla="*/ 2147483647 w 264"/>
                <a:gd name="T57" fmla="*/ 2147483647 h 382"/>
                <a:gd name="T58" fmla="*/ 2147483647 w 264"/>
                <a:gd name="T59" fmla="*/ 2147483647 h 382"/>
                <a:gd name="T60" fmla="*/ 2147483647 w 264"/>
                <a:gd name="T61" fmla="*/ 2147483647 h 382"/>
                <a:gd name="T62" fmla="*/ 2147483647 w 264"/>
                <a:gd name="T63" fmla="*/ 2147483647 h 382"/>
                <a:gd name="T64" fmla="*/ 2147483647 w 264"/>
                <a:gd name="T65" fmla="*/ 2147483647 h 382"/>
                <a:gd name="T66" fmla="*/ 2147483647 w 264"/>
                <a:gd name="T67" fmla="*/ 2147483647 h 382"/>
                <a:gd name="T68" fmla="*/ 2147483647 w 264"/>
                <a:gd name="T69" fmla="*/ 2147483647 h 382"/>
                <a:gd name="T70" fmla="*/ 2147483647 w 264"/>
                <a:gd name="T71" fmla="*/ 2147483647 h 382"/>
                <a:gd name="T72" fmla="*/ 2147483647 w 264"/>
                <a:gd name="T73" fmla="*/ 2147483647 h 382"/>
                <a:gd name="T74" fmla="*/ 2147483647 w 264"/>
                <a:gd name="T75" fmla="*/ 2147483647 h 382"/>
                <a:gd name="T76" fmla="*/ 2147483647 w 264"/>
                <a:gd name="T77" fmla="*/ 2147483647 h 382"/>
                <a:gd name="T78" fmla="*/ 2147483647 w 264"/>
                <a:gd name="T79" fmla="*/ 0 h 382"/>
                <a:gd name="T80" fmla="*/ 2147483647 w 264"/>
                <a:gd name="T81" fmla="*/ 2147483647 h 382"/>
                <a:gd name="T82" fmla="*/ 2147483647 w 264"/>
                <a:gd name="T83" fmla="*/ 2147483647 h 382"/>
                <a:gd name="T84" fmla="*/ 2147483647 w 264"/>
                <a:gd name="T85" fmla="*/ 2147483647 h 382"/>
                <a:gd name="T86" fmla="*/ 2147483647 w 264"/>
                <a:gd name="T87" fmla="*/ 2147483647 h 382"/>
                <a:gd name="T88" fmla="*/ 2147483647 w 264"/>
                <a:gd name="T89" fmla="*/ 2147483647 h 382"/>
                <a:gd name="T90" fmla="*/ 2147483647 w 264"/>
                <a:gd name="T91" fmla="*/ 2147483647 h 382"/>
                <a:gd name="T92" fmla="*/ 2147483647 w 264"/>
                <a:gd name="T93" fmla="*/ 2147483647 h 382"/>
                <a:gd name="T94" fmla="*/ 0 w 264"/>
                <a:gd name="T95" fmla="*/ 2147483647 h 382"/>
                <a:gd name="T96" fmla="*/ 2147483647 w 264"/>
                <a:gd name="T97" fmla="*/ 2147483647 h 382"/>
                <a:gd name="T98" fmla="*/ 2147483647 w 264"/>
                <a:gd name="T99" fmla="*/ 2147483647 h 382"/>
                <a:gd name="T100" fmla="*/ 2147483647 w 264"/>
                <a:gd name="T101" fmla="*/ 2147483647 h 382"/>
                <a:gd name="T102" fmla="*/ 2147483647 w 264"/>
                <a:gd name="T103" fmla="*/ 2147483647 h 382"/>
                <a:gd name="T104" fmla="*/ 2147483647 w 264"/>
                <a:gd name="T105" fmla="*/ 2147483647 h 382"/>
                <a:gd name="T106" fmla="*/ 2147483647 w 264"/>
                <a:gd name="T107" fmla="*/ 2147483647 h 382"/>
                <a:gd name="T108" fmla="*/ 2147483647 w 264"/>
                <a:gd name="T109" fmla="*/ 2147483647 h 382"/>
                <a:gd name="T110" fmla="*/ 2147483647 w 264"/>
                <a:gd name="T111" fmla="*/ 2147483647 h 382"/>
                <a:gd name="T112" fmla="*/ 2147483647 w 264"/>
                <a:gd name="T113" fmla="*/ 2147483647 h 382"/>
                <a:gd name="T114" fmla="*/ 2147483647 w 264"/>
                <a:gd name="T115" fmla="*/ 2147483647 h 382"/>
                <a:gd name="T116" fmla="*/ 2147483647 w 264"/>
                <a:gd name="T117" fmla="*/ 2147483647 h 382"/>
                <a:gd name="T118" fmla="*/ 2147483647 w 264"/>
                <a:gd name="T119" fmla="*/ 2147483647 h 382"/>
                <a:gd name="T120" fmla="*/ 2147483647 w 264"/>
                <a:gd name="T121" fmla="*/ 2147483647 h 382"/>
                <a:gd name="T122" fmla="*/ 2147483647 w 264"/>
                <a:gd name="T123" fmla="*/ 2147483647 h 38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64" h="382">
                  <a:moveTo>
                    <a:pt x="174" y="20"/>
                  </a:moveTo>
                  <a:lnTo>
                    <a:pt x="132" y="7"/>
                  </a:lnTo>
                  <a:lnTo>
                    <a:pt x="132" y="151"/>
                  </a:lnTo>
                  <a:lnTo>
                    <a:pt x="140" y="126"/>
                  </a:lnTo>
                  <a:lnTo>
                    <a:pt x="156" y="128"/>
                  </a:lnTo>
                  <a:lnTo>
                    <a:pt x="172" y="134"/>
                  </a:lnTo>
                  <a:lnTo>
                    <a:pt x="186" y="142"/>
                  </a:lnTo>
                  <a:lnTo>
                    <a:pt x="197" y="153"/>
                  </a:lnTo>
                  <a:lnTo>
                    <a:pt x="206" y="166"/>
                  </a:lnTo>
                  <a:lnTo>
                    <a:pt x="214" y="180"/>
                  </a:lnTo>
                  <a:lnTo>
                    <a:pt x="218" y="196"/>
                  </a:lnTo>
                  <a:lnTo>
                    <a:pt x="220" y="204"/>
                  </a:lnTo>
                  <a:lnTo>
                    <a:pt x="220" y="212"/>
                  </a:lnTo>
                  <a:lnTo>
                    <a:pt x="220" y="222"/>
                  </a:lnTo>
                  <a:lnTo>
                    <a:pt x="218" y="230"/>
                  </a:lnTo>
                  <a:lnTo>
                    <a:pt x="215" y="239"/>
                  </a:lnTo>
                  <a:lnTo>
                    <a:pt x="213" y="246"/>
                  </a:lnTo>
                  <a:lnTo>
                    <a:pt x="210" y="254"/>
                  </a:lnTo>
                  <a:lnTo>
                    <a:pt x="205" y="262"/>
                  </a:lnTo>
                  <a:lnTo>
                    <a:pt x="194" y="275"/>
                  </a:lnTo>
                  <a:lnTo>
                    <a:pt x="182" y="286"/>
                  </a:lnTo>
                  <a:lnTo>
                    <a:pt x="174" y="290"/>
                  </a:lnTo>
                  <a:lnTo>
                    <a:pt x="167" y="294"/>
                  </a:lnTo>
                  <a:lnTo>
                    <a:pt x="159" y="296"/>
                  </a:lnTo>
                  <a:lnTo>
                    <a:pt x="150" y="299"/>
                  </a:lnTo>
                  <a:lnTo>
                    <a:pt x="141" y="300"/>
                  </a:lnTo>
                  <a:lnTo>
                    <a:pt x="132" y="300"/>
                  </a:lnTo>
                  <a:lnTo>
                    <a:pt x="132" y="327"/>
                  </a:lnTo>
                  <a:lnTo>
                    <a:pt x="138" y="329"/>
                  </a:lnTo>
                  <a:lnTo>
                    <a:pt x="144" y="333"/>
                  </a:lnTo>
                  <a:lnTo>
                    <a:pt x="148" y="338"/>
                  </a:lnTo>
                  <a:lnTo>
                    <a:pt x="149" y="345"/>
                  </a:lnTo>
                  <a:lnTo>
                    <a:pt x="148" y="353"/>
                  </a:lnTo>
                  <a:lnTo>
                    <a:pt x="144" y="359"/>
                  </a:lnTo>
                  <a:lnTo>
                    <a:pt x="138" y="363"/>
                  </a:lnTo>
                  <a:lnTo>
                    <a:pt x="132" y="364"/>
                  </a:lnTo>
                  <a:lnTo>
                    <a:pt x="132" y="382"/>
                  </a:lnTo>
                  <a:lnTo>
                    <a:pt x="228" y="382"/>
                  </a:lnTo>
                  <a:lnTo>
                    <a:pt x="228" y="361"/>
                  </a:lnTo>
                  <a:lnTo>
                    <a:pt x="228" y="357"/>
                  </a:lnTo>
                  <a:lnTo>
                    <a:pt x="225" y="353"/>
                  </a:lnTo>
                  <a:lnTo>
                    <a:pt x="221" y="349"/>
                  </a:lnTo>
                  <a:lnTo>
                    <a:pt x="215" y="345"/>
                  </a:lnTo>
                  <a:lnTo>
                    <a:pt x="201" y="340"/>
                  </a:lnTo>
                  <a:lnTo>
                    <a:pt x="182" y="336"/>
                  </a:lnTo>
                  <a:lnTo>
                    <a:pt x="199" y="326"/>
                  </a:lnTo>
                  <a:lnTo>
                    <a:pt x="214" y="315"/>
                  </a:lnTo>
                  <a:lnTo>
                    <a:pt x="229" y="302"/>
                  </a:lnTo>
                  <a:lnTo>
                    <a:pt x="241" y="287"/>
                  </a:lnTo>
                  <a:lnTo>
                    <a:pt x="251" y="271"/>
                  </a:lnTo>
                  <a:lnTo>
                    <a:pt x="257" y="253"/>
                  </a:lnTo>
                  <a:lnTo>
                    <a:pt x="263" y="233"/>
                  </a:lnTo>
                  <a:lnTo>
                    <a:pt x="264" y="212"/>
                  </a:lnTo>
                  <a:lnTo>
                    <a:pt x="263" y="200"/>
                  </a:lnTo>
                  <a:lnTo>
                    <a:pt x="262" y="189"/>
                  </a:lnTo>
                  <a:lnTo>
                    <a:pt x="259" y="177"/>
                  </a:lnTo>
                  <a:lnTo>
                    <a:pt x="256" y="166"/>
                  </a:lnTo>
                  <a:lnTo>
                    <a:pt x="251" y="156"/>
                  </a:lnTo>
                  <a:lnTo>
                    <a:pt x="245" y="146"/>
                  </a:lnTo>
                  <a:lnTo>
                    <a:pt x="240" y="137"/>
                  </a:lnTo>
                  <a:lnTo>
                    <a:pt x="232" y="127"/>
                  </a:lnTo>
                  <a:lnTo>
                    <a:pt x="225" y="119"/>
                  </a:lnTo>
                  <a:lnTo>
                    <a:pt x="215" y="111"/>
                  </a:lnTo>
                  <a:lnTo>
                    <a:pt x="207" y="104"/>
                  </a:lnTo>
                  <a:lnTo>
                    <a:pt x="198" y="99"/>
                  </a:lnTo>
                  <a:lnTo>
                    <a:pt x="187" y="93"/>
                  </a:lnTo>
                  <a:lnTo>
                    <a:pt x="176" y="88"/>
                  </a:lnTo>
                  <a:lnTo>
                    <a:pt x="165" y="85"/>
                  </a:lnTo>
                  <a:lnTo>
                    <a:pt x="153" y="82"/>
                  </a:lnTo>
                  <a:lnTo>
                    <a:pt x="174" y="20"/>
                  </a:lnTo>
                  <a:close/>
                  <a:moveTo>
                    <a:pt x="132" y="7"/>
                  </a:moveTo>
                  <a:lnTo>
                    <a:pt x="111" y="0"/>
                  </a:lnTo>
                  <a:lnTo>
                    <a:pt x="56" y="174"/>
                  </a:lnTo>
                  <a:lnTo>
                    <a:pt x="118" y="195"/>
                  </a:lnTo>
                  <a:lnTo>
                    <a:pt x="132" y="151"/>
                  </a:lnTo>
                  <a:lnTo>
                    <a:pt x="132" y="7"/>
                  </a:lnTo>
                  <a:close/>
                  <a:moveTo>
                    <a:pt x="132" y="300"/>
                  </a:moveTo>
                  <a:lnTo>
                    <a:pt x="132" y="300"/>
                  </a:lnTo>
                  <a:lnTo>
                    <a:pt x="118" y="299"/>
                  </a:lnTo>
                  <a:lnTo>
                    <a:pt x="104" y="296"/>
                  </a:lnTo>
                  <a:lnTo>
                    <a:pt x="92" y="291"/>
                  </a:lnTo>
                  <a:lnTo>
                    <a:pt x="80" y="284"/>
                  </a:lnTo>
                  <a:lnTo>
                    <a:pt x="119" y="284"/>
                  </a:lnTo>
                  <a:lnTo>
                    <a:pt x="119" y="260"/>
                  </a:lnTo>
                  <a:lnTo>
                    <a:pt x="58" y="260"/>
                  </a:lnTo>
                  <a:lnTo>
                    <a:pt x="10" y="260"/>
                  </a:lnTo>
                  <a:lnTo>
                    <a:pt x="0" y="260"/>
                  </a:lnTo>
                  <a:lnTo>
                    <a:pt x="0" y="284"/>
                  </a:lnTo>
                  <a:lnTo>
                    <a:pt x="22" y="284"/>
                  </a:lnTo>
                  <a:lnTo>
                    <a:pt x="34" y="300"/>
                  </a:lnTo>
                  <a:lnTo>
                    <a:pt x="48" y="314"/>
                  </a:lnTo>
                  <a:lnTo>
                    <a:pt x="65" y="326"/>
                  </a:lnTo>
                  <a:lnTo>
                    <a:pt x="83" y="336"/>
                  </a:lnTo>
                  <a:lnTo>
                    <a:pt x="64" y="340"/>
                  </a:lnTo>
                  <a:lnTo>
                    <a:pt x="49" y="345"/>
                  </a:lnTo>
                  <a:lnTo>
                    <a:pt x="44" y="349"/>
                  </a:lnTo>
                  <a:lnTo>
                    <a:pt x="39" y="353"/>
                  </a:lnTo>
                  <a:lnTo>
                    <a:pt x="37" y="357"/>
                  </a:lnTo>
                  <a:lnTo>
                    <a:pt x="35" y="361"/>
                  </a:lnTo>
                  <a:lnTo>
                    <a:pt x="35" y="382"/>
                  </a:lnTo>
                  <a:lnTo>
                    <a:pt x="132" y="382"/>
                  </a:lnTo>
                  <a:lnTo>
                    <a:pt x="132" y="364"/>
                  </a:lnTo>
                  <a:lnTo>
                    <a:pt x="125" y="363"/>
                  </a:lnTo>
                  <a:lnTo>
                    <a:pt x="119" y="359"/>
                  </a:lnTo>
                  <a:lnTo>
                    <a:pt x="115" y="353"/>
                  </a:lnTo>
                  <a:lnTo>
                    <a:pt x="114" y="345"/>
                  </a:lnTo>
                  <a:lnTo>
                    <a:pt x="115" y="338"/>
                  </a:lnTo>
                  <a:lnTo>
                    <a:pt x="119" y="333"/>
                  </a:lnTo>
                  <a:lnTo>
                    <a:pt x="125" y="329"/>
                  </a:lnTo>
                  <a:lnTo>
                    <a:pt x="132" y="327"/>
                  </a:lnTo>
                  <a:lnTo>
                    <a:pt x="132" y="30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7" name="组合 46"/>
            <p:cNvGrpSpPr/>
            <p:nvPr/>
          </p:nvGrpSpPr>
          <p:grpSpPr>
            <a:xfrm>
              <a:off x="1853289" y="548077"/>
              <a:ext cx="363538" cy="220663"/>
              <a:chOff x="3143251" y="1577975"/>
              <a:chExt cx="363538" cy="220663"/>
            </a:xfrm>
            <a:solidFill>
              <a:schemeClr val="bg1"/>
            </a:solidFill>
          </p:grpSpPr>
          <p:sp>
            <p:nvSpPr>
              <p:cNvPr id="65" name="Freeform 178"/>
              <p:cNvSpPr>
                <a:spLocks noEditPoints="1"/>
              </p:cNvSpPr>
              <p:nvPr/>
            </p:nvSpPr>
            <p:spPr bwMode="auto">
              <a:xfrm>
                <a:off x="3143251" y="1577975"/>
                <a:ext cx="215900" cy="212725"/>
              </a:xfrm>
              <a:custGeom>
                <a:avLst/>
                <a:gdLst>
                  <a:gd name="T0" fmla="*/ 68 w 136"/>
                  <a:gd name="T1" fmla="*/ 0 h 134"/>
                  <a:gd name="T2" fmla="*/ 94 w 136"/>
                  <a:gd name="T3" fmla="*/ 4 h 134"/>
                  <a:gd name="T4" fmla="*/ 106 w 136"/>
                  <a:gd name="T5" fmla="*/ 11 h 134"/>
                  <a:gd name="T6" fmla="*/ 125 w 136"/>
                  <a:gd name="T7" fmla="*/ 28 h 134"/>
                  <a:gd name="T8" fmla="*/ 134 w 136"/>
                  <a:gd name="T9" fmla="*/ 53 h 134"/>
                  <a:gd name="T10" fmla="*/ 134 w 136"/>
                  <a:gd name="T11" fmla="*/ 79 h 134"/>
                  <a:gd name="T12" fmla="*/ 131 w 136"/>
                  <a:gd name="T13" fmla="*/ 92 h 134"/>
                  <a:gd name="T14" fmla="*/ 121 w 136"/>
                  <a:gd name="T15" fmla="*/ 110 h 134"/>
                  <a:gd name="T16" fmla="*/ 106 w 136"/>
                  <a:gd name="T17" fmla="*/ 123 h 134"/>
                  <a:gd name="T18" fmla="*/ 88 w 136"/>
                  <a:gd name="T19" fmla="*/ 131 h 134"/>
                  <a:gd name="T20" fmla="*/ 68 w 136"/>
                  <a:gd name="T21" fmla="*/ 134 h 134"/>
                  <a:gd name="T22" fmla="*/ 68 w 136"/>
                  <a:gd name="T23" fmla="*/ 122 h 134"/>
                  <a:gd name="T24" fmla="*/ 84 w 136"/>
                  <a:gd name="T25" fmla="*/ 119 h 134"/>
                  <a:gd name="T26" fmla="*/ 99 w 136"/>
                  <a:gd name="T27" fmla="*/ 112 h 134"/>
                  <a:gd name="T28" fmla="*/ 111 w 136"/>
                  <a:gd name="T29" fmla="*/ 102 h 134"/>
                  <a:gd name="T30" fmla="*/ 119 w 136"/>
                  <a:gd name="T31" fmla="*/ 87 h 134"/>
                  <a:gd name="T32" fmla="*/ 119 w 136"/>
                  <a:gd name="T33" fmla="*/ 87 h 134"/>
                  <a:gd name="T34" fmla="*/ 123 w 136"/>
                  <a:gd name="T35" fmla="*/ 66 h 134"/>
                  <a:gd name="T36" fmla="*/ 119 w 136"/>
                  <a:gd name="T37" fmla="*/ 45 h 134"/>
                  <a:gd name="T38" fmla="*/ 107 w 136"/>
                  <a:gd name="T39" fmla="*/ 28 h 134"/>
                  <a:gd name="T40" fmla="*/ 88 w 136"/>
                  <a:gd name="T41" fmla="*/ 16 h 134"/>
                  <a:gd name="T42" fmla="*/ 79 w 136"/>
                  <a:gd name="T43" fmla="*/ 14 h 134"/>
                  <a:gd name="T44" fmla="*/ 68 w 136"/>
                  <a:gd name="T45" fmla="*/ 0 h 134"/>
                  <a:gd name="T46" fmla="*/ 6 w 136"/>
                  <a:gd name="T47" fmla="*/ 42 h 134"/>
                  <a:gd name="T48" fmla="*/ 16 w 136"/>
                  <a:gd name="T49" fmla="*/ 24 h 134"/>
                  <a:gd name="T50" fmla="*/ 31 w 136"/>
                  <a:gd name="T51" fmla="*/ 11 h 134"/>
                  <a:gd name="T52" fmla="*/ 49 w 136"/>
                  <a:gd name="T53" fmla="*/ 3 h 134"/>
                  <a:gd name="T54" fmla="*/ 68 w 136"/>
                  <a:gd name="T55" fmla="*/ 0 h 134"/>
                  <a:gd name="T56" fmla="*/ 68 w 136"/>
                  <a:gd name="T57" fmla="*/ 12 h 134"/>
                  <a:gd name="T58" fmla="*/ 52 w 136"/>
                  <a:gd name="T59" fmla="*/ 15 h 134"/>
                  <a:gd name="T60" fmla="*/ 38 w 136"/>
                  <a:gd name="T61" fmla="*/ 22 h 134"/>
                  <a:gd name="T62" fmla="*/ 26 w 136"/>
                  <a:gd name="T63" fmla="*/ 33 h 134"/>
                  <a:gd name="T64" fmla="*/ 18 w 136"/>
                  <a:gd name="T65" fmla="*/ 46 h 134"/>
                  <a:gd name="T66" fmla="*/ 14 w 136"/>
                  <a:gd name="T67" fmla="*/ 57 h 134"/>
                  <a:gd name="T68" fmla="*/ 15 w 136"/>
                  <a:gd name="T69" fmla="*/ 79 h 134"/>
                  <a:gd name="T70" fmla="*/ 23 w 136"/>
                  <a:gd name="T71" fmla="*/ 98 h 134"/>
                  <a:gd name="T72" fmla="*/ 38 w 136"/>
                  <a:gd name="T73" fmla="*/ 112 h 134"/>
                  <a:gd name="T74" fmla="*/ 48 w 136"/>
                  <a:gd name="T75" fmla="*/ 118 h 134"/>
                  <a:gd name="T76" fmla="*/ 68 w 136"/>
                  <a:gd name="T77" fmla="*/ 122 h 134"/>
                  <a:gd name="T78" fmla="*/ 68 w 136"/>
                  <a:gd name="T79" fmla="*/ 134 h 134"/>
                  <a:gd name="T80" fmla="*/ 43 w 136"/>
                  <a:gd name="T81" fmla="*/ 130 h 134"/>
                  <a:gd name="T82" fmla="*/ 31 w 136"/>
                  <a:gd name="T83" fmla="*/ 123 h 134"/>
                  <a:gd name="T84" fmla="*/ 12 w 136"/>
                  <a:gd name="T85" fmla="*/ 104 h 134"/>
                  <a:gd name="T86" fmla="*/ 3 w 136"/>
                  <a:gd name="T87" fmla="*/ 81 h 134"/>
                  <a:gd name="T88" fmla="*/ 1 w 136"/>
                  <a:gd name="T89" fmla="*/ 56 h 134"/>
                  <a:gd name="T90" fmla="*/ 6 w 136"/>
                  <a:gd name="T91" fmla="*/ 4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6" h="134">
                    <a:moveTo>
                      <a:pt x="68" y="0"/>
                    </a:moveTo>
                    <a:lnTo>
                      <a:pt x="68" y="0"/>
                    </a:lnTo>
                    <a:lnTo>
                      <a:pt x="81" y="0"/>
                    </a:lnTo>
                    <a:lnTo>
                      <a:pt x="94" y="4"/>
                    </a:lnTo>
                    <a:lnTo>
                      <a:pt x="94" y="4"/>
                    </a:lnTo>
                    <a:lnTo>
                      <a:pt x="106" y="11"/>
                    </a:lnTo>
                    <a:lnTo>
                      <a:pt x="115" y="19"/>
                    </a:lnTo>
                    <a:lnTo>
                      <a:pt x="125" y="28"/>
                    </a:lnTo>
                    <a:lnTo>
                      <a:pt x="130" y="41"/>
                    </a:lnTo>
                    <a:lnTo>
                      <a:pt x="134" y="53"/>
                    </a:lnTo>
                    <a:lnTo>
                      <a:pt x="136" y="65"/>
                    </a:lnTo>
                    <a:lnTo>
                      <a:pt x="134" y="79"/>
                    </a:lnTo>
                    <a:lnTo>
                      <a:pt x="131" y="92"/>
                    </a:lnTo>
                    <a:lnTo>
                      <a:pt x="131" y="92"/>
                    </a:lnTo>
                    <a:lnTo>
                      <a:pt x="126" y="102"/>
                    </a:lnTo>
                    <a:lnTo>
                      <a:pt x="121" y="110"/>
                    </a:lnTo>
                    <a:lnTo>
                      <a:pt x="114" y="116"/>
                    </a:lnTo>
                    <a:lnTo>
                      <a:pt x="106" y="123"/>
                    </a:lnTo>
                    <a:lnTo>
                      <a:pt x="98" y="129"/>
                    </a:lnTo>
                    <a:lnTo>
                      <a:pt x="88" y="131"/>
                    </a:lnTo>
                    <a:lnTo>
                      <a:pt x="79" y="134"/>
                    </a:lnTo>
                    <a:lnTo>
                      <a:pt x="68" y="134"/>
                    </a:lnTo>
                    <a:lnTo>
                      <a:pt x="68" y="122"/>
                    </a:lnTo>
                    <a:lnTo>
                      <a:pt x="68" y="122"/>
                    </a:lnTo>
                    <a:lnTo>
                      <a:pt x="76" y="122"/>
                    </a:lnTo>
                    <a:lnTo>
                      <a:pt x="84" y="119"/>
                    </a:lnTo>
                    <a:lnTo>
                      <a:pt x="92" y="116"/>
                    </a:lnTo>
                    <a:lnTo>
                      <a:pt x="99" y="112"/>
                    </a:lnTo>
                    <a:lnTo>
                      <a:pt x="104" y="108"/>
                    </a:lnTo>
                    <a:lnTo>
                      <a:pt x="111" y="102"/>
                    </a:lnTo>
                    <a:lnTo>
                      <a:pt x="115" y="95"/>
                    </a:lnTo>
                    <a:lnTo>
                      <a:pt x="119" y="87"/>
                    </a:lnTo>
                    <a:lnTo>
                      <a:pt x="119" y="87"/>
                    </a:lnTo>
                    <a:lnTo>
                      <a:pt x="119" y="87"/>
                    </a:lnTo>
                    <a:lnTo>
                      <a:pt x="122" y="77"/>
                    </a:lnTo>
                    <a:lnTo>
                      <a:pt x="123" y="66"/>
                    </a:lnTo>
                    <a:lnTo>
                      <a:pt x="122" y="56"/>
                    </a:lnTo>
                    <a:lnTo>
                      <a:pt x="119" y="45"/>
                    </a:lnTo>
                    <a:lnTo>
                      <a:pt x="114" y="37"/>
                    </a:lnTo>
                    <a:lnTo>
                      <a:pt x="107" y="28"/>
                    </a:lnTo>
                    <a:lnTo>
                      <a:pt x="99" y="22"/>
                    </a:lnTo>
                    <a:lnTo>
                      <a:pt x="88" y="16"/>
                    </a:lnTo>
                    <a:lnTo>
                      <a:pt x="88" y="16"/>
                    </a:lnTo>
                    <a:lnTo>
                      <a:pt x="79" y="14"/>
                    </a:lnTo>
                    <a:lnTo>
                      <a:pt x="68" y="12"/>
                    </a:lnTo>
                    <a:lnTo>
                      <a:pt x="68" y="0"/>
                    </a:lnTo>
                    <a:close/>
                    <a:moveTo>
                      <a:pt x="6" y="42"/>
                    </a:moveTo>
                    <a:lnTo>
                      <a:pt x="6" y="42"/>
                    </a:lnTo>
                    <a:lnTo>
                      <a:pt x="10" y="33"/>
                    </a:lnTo>
                    <a:lnTo>
                      <a:pt x="16" y="24"/>
                    </a:lnTo>
                    <a:lnTo>
                      <a:pt x="23" y="16"/>
                    </a:lnTo>
                    <a:lnTo>
                      <a:pt x="31" y="11"/>
                    </a:lnTo>
                    <a:lnTo>
                      <a:pt x="39" y="5"/>
                    </a:lnTo>
                    <a:lnTo>
                      <a:pt x="49" y="3"/>
                    </a:lnTo>
                    <a:lnTo>
                      <a:pt x="58" y="0"/>
                    </a:lnTo>
                    <a:lnTo>
                      <a:pt x="68" y="0"/>
                    </a:lnTo>
                    <a:lnTo>
                      <a:pt x="68" y="12"/>
                    </a:lnTo>
                    <a:lnTo>
                      <a:pt x="68" y="12"/>
                    </a:lnTo>
                    <a:lnTo>
                      <a:pt x="60" y="12"/>
                    </a:lnTo>
                    <a:lnTo>
                      <a:pt x="52" y="15"/>
                    </a:lnTo>
                    <a:lnTo>
                      <a:pt x="45" y="18"/>
                    </a:lnTo>
                    <a:lnTo>
                      <a:pt x="38" y="22"/>
                    </a:lnTo>
                    <a:lnTo>
                      <a:pt x="31" y="26"/>
                    </a:lnTo>
                    <a:lnTo>
                      <a:pt x="26" y="33"/>
                    </a:lnTo>
                    <a:lnTo>
                      <a:pt x="20" y="39"/>
                    </a:lnTo>
                    <a:lnTo>
                      <a:pt x="18" y="46"/>
                    </a:lnTo>
                    <a:lnTo>
                      <a:pt x="18" y="46"/>
                    </a:lnTo>
                    <a:lnTo>
                      <a:pt x="14" y="57"/>
                    </a:lnTo>
                    <a:lnTo>
                      <a:pt x="14" y="68"/>
                    </a:lnTo>
                    <a:lnTo>
                      <a:pt x="15" y="79"/>
                    </a:lnTo>
                    <a:lnTo>
                      <a:pt x="18" y="88"/>
                    </a:lnTo>
                    <a:lnTo>
                      <a:pt x="23" y="98"/>
                    </a:lnTo>
                    <a:lnTo>
                      <a:pt x="30" y="106"/>
                    </a:lnTo>
                    <a:lnTo>
                      <a:pt x="38" y="112"/>
                    </a:lnTo>
                    <a:lnTo>
                      <a:pt x="48" y="118"/>
                    </a:lnTo>
                    <a:lnTo>
                      <a:pt x="48" y="118"/>
                    </a:lnTo>
                    <a:lnTo>
                      <a:pt x="58" y="121"/>
                    </a:lnTo>
                    <a:lnTo>
                      <a:pt x="68" y="122"/>
                    </a:lnTo>
                    <a:lnTo>
                      <a:pt x="68" y="134"/>
                    </a:lnTo>
                    <a:lnTo>
                      <a:pt x="68" y="134"/>
                    </a:lnTo>
                    <a:lnTo>
                      <a:pt x="56" y="133"/>
                    </a:lnTo>
                    <a:lnTo>
                      <a:pt x="43" y="130"/>
                    </a:lnTo>
                    <a:lnTo>
                      <a:pt x="43" y="130"/>
                    </a:lnTo>
                    <a:lnTo>
                      <a:pt x="31" y="123"/>
                    </a:lnTo>
                    <a:lnTo>
                      <a:pt x="20" y="115"/>
                    </a:lnTo>
                    <a:lnTo>
                      <a:pt x="12" y="104"/>
                    </a:lnTo>
                    <a:lnTo>
                      <a:pt x="6" y="93"/>
                    </a:lnTo>
                    <a:lnTo>
                      <a:pt x="3" y="81"/>
                    </a:lnTo>
                    <a:lnTo>
                      <a:pt x="0" y="68"/>
                    </a:lnTo>
                    <a:lnTo>
                      <a:pt x="1" y="56"/>
                    </a:lnTo>
                    <a:lnTo>
                      <a:pt x="6" y="42"/>
                    </a:lnTo>
                    <a:lnTo>
                      <a:pt x="6"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6" name="Freeform 179"/>
              <p:cNvSpPr>
                <a:spLocks/>
              </p:cNvSpPr>
              <p:nvPr/>
            </p:nvSpPr>
            <p:spPr bwMode="auto">
              <a:xfrm>
                <a:off x="3335338" y="1706563"/>
                <a:ext cx="106363" cy="65088"/>
              </a:xfrm>
              <a:custGeom>
                <a:avLst/>
                <a:gdLst>
                  <a:gd name="T0" fmla="*/ 61 w 67"/>
                  <a:gd name="T1" fmla="*/ 41 h 41"/>
                  <a:gd name="T2" fmla="*/ 67 w 67"/>
                  <a:gd name="T3" fmla="*/ 25 h 41"/>
                  <a:gd name="T4" fmla="*/ 6 w 67"/>
                  <a:gd name="T5" fmla="*/ 0 h 41"/>
                  <a:gd name="T6" fmla="*/ 0 w 67"/>
                  <a:gd name="T7" fmla="*/ 17 h 41"/>
                  <a:gd name="T8" fmla="*/ 61 w 67"/>
                  <a:gd name="T9" fmla="*/ 41 h 41"/>
                </a:gdLst>
                <a:ahLst/>
                <a:cxnLst>
                  <a:cxn ang="0">
                    <a:pos x="T0" y="T1"/>
                  </a:cxn>
                  <a:cxn ang="0">
                    <a:pos x="T2" y="T3"/>
                  </a:cxn>
                  <a:cxn ang="0">
                    <a:pos x="T4" y="T5"/>
                  </a:cxn>
                  <a:cxn ang="0">
                    <a:pos x="T6" y="T7"/>
                  </a:cxn>
                  <a:cxn ang="0">
                    <a:pos x="T8" y="T9"/>
                  </a:cxn>
                </a:cxnLst>
                <a:rect l="0" t="0" r="r" b="b"/>
                <a:pathLst>
                  <a:path w="67" h="41">
                    <a:moveTo>
                      <a:pt x="61" y="41"/>
                    </a:moveTo>
                    <a:lnTo>
                      <a:pt x="67" y="25"/>
                    </a:lnTo>
                    <a:lnTo>
                      <a:pt x="6" y="0"/>
                    </a:lnTo>
                    <a:lnTo>
                      <a:pt x="0" y="17"/>
                    </a:lnTo>
                    <a:lnTo>
                      <a:pt x="6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7" name="Freeform 180"/>
              <p:cNvSpPr>
                <a:spLocks/>
              </p:cNvSpPr>
              <p:nvPr/>
            </p:nvSpPr>
            <p:spPr bwMode="auto">
              <a:xfrm>
                <a:off x="3368676" y="1717675"/>
                <a:ext cx="138113" cy="80963"/>
              </a:xfrm>
              <a:custGeom>
                <a:avLst/>
                <a:gdLst>
                  <a:gd name="T0" fmla="*/ 67 w 87"/>
                  <a:gd name="T1" fmla="*/ 51 h 51"/>
                  <a:gd name="T2" fmla="*/ 67 w 87"/>
                  <a:gd name="T3" fmla="*/ 51 h 51"/>
                  <a:gd name="T4" fmla="*/ 73 w 87"/>
                  <a:gd name="T5" fmla="*/ 51 h 51"/>
                  <a:gd name="T6" fmla="*/ 79 w 87"/>
                  <a:gd name="T7" fmla="*/ 51 h 51"/>
                  <a:gd name="T8" fmla="*/ 83 w 87"/>
                  <a:gd name="T9" fmla="*/ 47 h 51"/>
                  <a:gd name="T10" fmla="*/ 86 w 87"/>
                  <a:gd name="T11" fmla="*/ 43 h 51"/>
                  <a:gd name="T12" fmla="*/ 86 w 87"/>
                  <a:gd name="T13" fmla="*/ 43 h 51"/>
                  <a:gd name="T14" fmla="*/ 87 w 87"/>
                  <a:gd name="T15" fmla="*/ 37 h 51"/>
                  <a:gd name="T16" fmla="*/ 86 w 87"/>
                  <a:gd name="T17" fmla="*/ 31 h 51"/>
                  <a:gd name="T18" fmla="*/ 83 w 87"/>
                  <a:gd name="T19" fmla="*/ 27 h 51"/>
                  <a:gd name="T20" fmla="*/ 78 w 87"/>
                  <a:gd name="T21" fmla="*/ 24 h 51"/>
                  <a:gd name="T22" fmla="*/ 21 w 87"/>
                  <a:gd name="T23" fmla="*/ 1 h 51"/>
                  <a:gd name="T24" fmla="*/ 21 w 87"/>
                  <a:gd name="T25" fmla="*/ 1 h 51"/>
                  <a:gd name="T26" fmla="*/ 15 w 87"/>
                  <a:gd name="T27" fmla="*/ 0 h 51"/>
                  <a:gd name="T28" fmla="*/ 10 w 87"/>
                  <a:gd name="T29" fmla="*/ 1 h 51"/>
                  <a:gd name="T30" fmla="*/ 4 w 87"/>
                  <a:gd name="T31" fmla="*/ 4 h 51"/>
                  <a:gd name="T32" fmla="*/ 2 w 87"/>
                  <a:gd name="T33" fmla="*/ 10 h 51"/>
                  <a:gd name="T34" fmla="*/ 2 w 87"/>
                  <a:gd name="T35" fmla="*/ 10 h 51"/>
                  <a:gd name="T36" fmla="*/ 0 w 87"/>
                  <a:gd name="T37" fmla="*/ 15 h 51"/>
                  <a:gd name="T38" fmla="*/ 2 w 87"/>
                  <a:gd name="T39" fmla="*/ 20 h 51"/>
                  <a:gd name="T40" fmla="*/ 4 w 87"/>
                  <a:gd name="T41" fmla="*/ 24 h 51"/>
                  <a:gd name="T42" fmla="*/ 10 w 87"/>
                  <a:gd name="T43" fmla="*/ 28 h 51"/>
                  <a:gd name="T44" fmla="*/ 67 w 87"/>
                  <a:gd name="T45"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7" h="51">
                    <a:moveTo>
                      <a:pt x="67" y="51"/>
                    </a:moveTo>
                    <a:lnTo>
                      <a:pt x="67" y="51"/>
                    </a:lnTo>
                    <a:lnTo>
                      <a:pt x="73" y="51"/>
                    </a:lnTo>
                    <a:lnTo>
                      <a:pt x="79" y="51"/>
                    </a:lnTo>
                    <a:lnTo>
                      <a:pt x="83" y="47"/>
                    </a:lnTo>
                    <a:lnTo>
                      <a:pt x="86" y="43"/>
                    </a:lnTo>
                    <a:lnTo>
                      <a:pt x="86" y="43"/>
                    </a:lnTo>
                    <a:lnTo>
                      <a:pt x="87" y="37"/>
                    </a:lnTo>
                    <a:lnTo>
                      <a:pt x="86" y="31"/>
                    </a:lnTo>
                    <a:lnTo>
                      <a:pt x="83" y="27"/>
                    </a:lnTo>
                    <a:lnTo>
                      <a:pt x="78" y="24"/>
                    </a:lnTo>
                    <a:lnTo>
                      <a:pt x="21" y="1"/>
                    </a:lnTo>
                    <a:lnTo>
                      <a:pt x="21" y="1"/>
                    </a:lnTo>
                    <a:lnTo>
                      <a:pt x="15" y="0"/>
                    </a:lnTo>
                    <a:lnTo>
                      <a:pt x="10" y="1"/>
                    </a:lnTo>
                    <a:lnTo>
                      <a:pt x="4" y="4"/>
                    </a:lnTo>
                    <a:lnTo>
                      <a:pt x="2" y="10"/>
                    </a:lnTo>
                    <a:lnTo>
                      <a:pt x="2" y="10"/>
                    </a:lnTo>
                    <a:lnTo>
                      <a:pt x="0" y="15"/>
                    </a:lnTo>
                    <a:lnTo>
                      <a:pt x="2" y="20"/>
                    </a:lnTo>
                    <a:lnTo>
                      <a:pt x="4" y="24"/>
                    </a:lnTo>
                    <a:lnTo>
                      <a:pt x="10" y="28"/>
                    </a:lnTo>
                    <a:lnTo>
                      <a:pt x="67"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48" name="Freeform 181"/>
            <p:cNvSpPr>
              <a:spLocks noEditPoints="1"/>
            </p:cNvSpPr>
            <p:nvPr/>
          </p:nvSpPr>
          <p:spPr bwMode="auto">
            <a:xfrm>
              <a:off x="1865989" y="1830777"/>
              <a:ext cx="436563" cy="155575"/>
            </a:xfrm>
            <a:custGeom>
              <a:avLst/>
              <a:gdLst>
                <a:gd name="T0" fmla="*/ 2147483647 w 275"/>
                <a:gd name="T1" fmla="*/ 2147483647 h 98"/>
                <a:gd name="T2" fmla="*/ 2147483647 w 275"/>
                <a:gd name="T3" fmla="*/ 2147483647 h 98"/>
                <a:gd name="T4" fmla="*/ 2147483647 w 275"/>
                <a:gd name="T5" fmla="*/ 2147483647 h 98"/>
                <a:gd name="T6" fmla="*/ 2147483647 w 275"/>
                <a:gd name="T7" fmla="*/ 2147483647 h 98"/>
                <a:gd name="T8" fmla="*/ 2147483647 w 275"/>
                <a:gd name="T9" fmla="*/ 2147483647 h 98"/>
                <a:gd name="T10" fmla="*/ 2147483647 w 275"/>
                <a:gd name="T11" fmla="*/ 2147483647 h 98"/>
                <a:gd name="T12" fmla="*/ 2147483647 w 275"/>
                <a:gd name="T13" fmla="*/ 2147483647 h 98"/>
                <a:gd name="T14" fmla="*/ 2147483647 w 275"/>
                <a:gd name="T15" fmla="*/ 2147483647 h 98"/>
                <a:gd name="T16" fmla="*/ 2147483647 w 275"/>
                <a:gd name="T17" fmla="*/ 2147483647 h 98"/>
                <a:gd name="T18" fmla="*/ 2147483647 w 275"/>
                <a:gd name="T19" fmla="*/ 2147483647 h 98"/>
                <a:gd name="T20" fmla="*/ 2147483647 w 275"/>
                <a:gd name="T21" fmla="*/ 2147483647 h 98"/>
                <a:gd name="T22" fmla="*/ 2147483647 w 275"/>
                <a:gd name="T23" fmla="*/ 2147483647 h 98"/>
                <a:gd name="T24" fmla="*/ 2147483647 w 275"/>
                <a:gd name="T25" fmla="*/ 2147483647 h 98"/>
                <a:gd name="T26" fmla="*/ 2147483647 w 275"/>
                <a:gd name="T27" fmla="*/ 2147483647 h 98"/>
                <a:gd name="T28" fmla="*/ 2147483647 w 275"/>
                <a:gd name="T29" fmla="*/ 2147483647 h 98"/>
                <a:gd name="T30" fmla="*/ 2147483647 w 275"/>
                <a:gd name="T31" fmla="*/ 2147483647 h 98"/>
                <a:gd name="T32" fmla="*/ 2147483647 w 275"/>
                <a:gd name="T33" fmla="*/ 2147483647 h 98"/>
                <a:gd name="T34" fmla="*/ 2147483647 w 275"/>
                <a:gd name="T35" fmla="*/ 2147483647 h 98"/>
                <a:gd name="T36" fmla="*/ 2147483647 w 275"/>
                <a:gd name="T37" fmla="*/ 2147483647 h 98"/>
                <a:gd name="T38" fmla="*/ 2147483647 w 275"/>
                <a:gd name="T39" fmla="*/ 2147483647 h 98"/>
                <a:gd name="T40" fmla="*/ 2147483647 w 275"/>
                <a:gd name="T41" fmla="*/ 2147483647 h 98"/>
                <a:gd name="T42" fmla="*/ 2147483647 w 275"/>
                <a:gd name="T43" fmla="*/ 2147483647 h 98"/>
                <a:gd name="T44" fmla="*/ 2147483647 w 275"/>
                <a:gd name="T45" fmla="*/ 2147483647 h 98"/>
                <a:gd name="T46" fmla="*/ 2147483647 w 275"/>
                <a:gd name="T47" fmla="*/ 2147483647 h 98"/>
                <a:gd name="T48" fmla="*/ 2147483647 w 275"/>
                <a:gd name="T49" fmla="*/ 2147483647 h 98"/>
                <a:gd name="T50" fmla="*/ 2147483647 w 275"/>
                <a:gd name="T51" fmla="*/ 2147483647 h 98"/>
                <a:gd name="T52" fmla="*/ 2147483647 w 275"/>
                <a:gd name="T53" fmla="*/ 2147483647 h 98"/>
                <a:gd name="T54" fmla="*/ 2147483647 w 275"/>
                <a:gd name="T55" fmla="*/ 2147483647 h 98"/>
                <a:gd name="T56" fmla="*/ 2147483647 w 275"/>
                <a:gd name="T57" fmla="*/ 2147483647 h 98"/>
                <a:gd name="T58" fmla="*/ 2147483647 w 275"/>
                <a:gd name="T59" fmla="*/ 2147483647 h 98"/>
                <a:gd name="T60" fmla="*/ 2147483647 w 275"/>
                <a:gd name="T61" fmla="*/ 2147483647 h 98"/>
                <a:gd name="T62" fmla="*/ 2147483647 w 275"/>
                <a:gd name="T63" fmla="*/ 2147483647 h 98"/>
                <a:gd name="T64" fmla="*/ 2147483647 w 275"/>
                <a:gd name="T65" fmla="*/ 2147483647 h 98"/>
                <a:gd name="T66" fmla="*/ 2147483647 w 275"/>
                <a:gd name="T67" fmla="*/ 2147483647 h 98"/>
                <a:gd name="T68" fmla="*/ 2147483647 w 275"/>
                <a:gd name="T69" fmla="*/ 2147483647 h 98"/>
                <a:gd name="T70" fmla="*/ 2147483647 w 275"/>
                <a:gd name="T71" fmla="*/ 2147483647 h 98"/>
                <a:gd name="T72" fmla="*/ 2147483647 w 275"/>
                <a:gd name="T73" fmla="*/ 0 h 98"/>
                <a:gd name="T74" fmla="*/ 2147483647 w 275"/>
                <a:gd name="T75" fmla="*/ 0 h 98"/>
                <a:gd name="T76" fmla="*/ 2147483647 w 275"/>
                <a:gd name="T77" fmla="*/ 2147483647 h 98"/>
                <a:gd name="T78" fmla="*/ 2147483647 w 275"/>
                <a:gd name="T79" fmla="*/ 2147483647 h 98"/>
                <a:gd name="T80" fmla="*/ 2147483647 w 275"/>
                <a:gd name="T81" fmla="*/ 0 h 98"/>
                <a:gd name="T82" fmla="*/ 2147483647 w 275"/>
                <a:gd name="T83" fmla="*/ 2147483647 h 98"/>
                <a:gd name="T84" fmla="*/ 2147483647 w 275"/>
                <a:gd name="T85" fmla="*/ 2147483647 h 98"/>
                <a:gd name="T86" fmla="*/ 2147483647 w 275"/>
                <a:gd name="T87" fmla="*/ 2147483647 h 98"/>
                <a:gd name="T88" fmla="*/ 2147483647 w 275"/>
                <a:gd name="T89" fmla="*/ 2147483647 h 98"/>
                <a:gd name="T90" fmla="*/ 2147483647 w 275"/>
                <a:gd name="T91" fmla="*/ 2147483647 h 98"/>
                <a:gd name="T92" fmla="*/ 2147483647 w 275"/>
                <a:gd name="T93" fmla="*/ 2147483647 h 98"/>
                <a:gd name="T94" fmla="*/ 2147483647 w 275"/>
                <a:gd name="T95" fmla="*/ 2147483647 h 98"/>
                <a:gd name="T96" fmla="*/ 2147483647 w 275"/>
                <a:gd name="T97" fmla="*/ 2147483647 h 98"/>
                <a:gd name="T98" fmla="*/ 2147483647 w 275"/>
                <a:gd name="T99" fmla="*/ 2147483647 h 98"/>
                <a:gd name="T100" fmla="*/ 2147483647 w 275"/>
                <a:gd name="T101" fmla="*/ 2147483647 h 98"/>
                <a:gd name="T102" fmla="*/ 2147483647 w 275"/>
                <a:gd name="T103" fmla="*/ 2147483647 h 98"/>
                <a:gd name="T104" fmla="*/ 2147483647 w 275"/>
                <a:gd name="T105" fmla="*/ 2147483647 h 98"/>
                <a:gd name="T106" fmla="*/ 2147483647 w 275"/>
                <a:gd name="T107" fmla="*/ 2147483647 h 98"/>
                <a:gd name="T108" fmla="*/ 2147483647 w 275"/>
                <a:gd name="T109" fmla="*/ 2147483647 h 98"/>
                <a:gd name="T110" fmla="*/ 2147483647 w 275"/>
                <a:gd name="T111" fmla="*/ 2147483647 h 98"/>
                <a:gd name="T112" fmla="*/ 2147483647 w 275"/>
                <a:gd name="T113" fmla="*/ 2147483647 h 98"/>
                <a:gd name="T114" fmla="*/ 2147483647 w 275"/>
                <a:gd name="T115" fmla="*/ 2147483647 h 98"/>
                <a:gd name="T116" fmla="*/ 2147483647 w 275"/>
                <a:gd name="T117" fmla="*/ 2147483647 h 98"/>
                <a:gd name="T118" fmla="*/ 2147483647 w 275"/>
                <a:gd name="T119" fmla="*/ 2147483647 h 9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75" h="98">
                  <a:moveTo>
                    <a:pt x="240" y="40"/>
                  </a:moveTo>
                  <a:lnTo>
                    <a:pt x="239" y="40"/>
                  </a:lnTo>
                  <a:lnTo>
                    <a:pt x="239" y="44"/>
                  </a:lnTo>
                  <a:lnTo>
                    <a:pt x="258" y="65"/>
                  </a:lnTo>
                  <a:lnTo>
                    <a:pt x="255" y="82"/>
                  </a:lnTo>
                  <a:lnTo>
                    <a:pt x="239" y="88"/>
                  </a:lnTo>
                  <a:lnTo>
                    <a:pt x="239" y="94"/>
                  </a:lnTo>
                  <a:lnTo>
                    <a:pt x="275" y="78"/>
                  </a:lnTo>
                  <a:lnTo>
                    <a:pt x="240" y="40"/>
                  </a:lnTo>
                  <a:close/>
                  <a:moveTo>
                    <a:pt x="239" y="40"/>
                  </a:moveTo>
                  <a:lnTo>
                    <a:pt x="118" y="15"/>
                  </a:lnTo>
                  <a:lnTo>
                    <a:pt x="115" y="13"/>
                  </a:lnTo>
                  <a:lnTo>
                    <a:pt x="111" y="11"/>
                  </a:lnTo>
                  <a:lnTo>
                    <a:pt x="84" y="4"/>
                  </a:lnTo>
                  <a:lnTo>
                    <a:pt x="84" y="8"/>
                  </a:lnTo>
                  <a:lnTo>
                    <a:pt x="107" y="14"/>
                  </a:lnTo>
                  <a:lnTo>
                    <a:pt x="110" y="15"/>
                  </a:lnTo>
                  <a:lnTo>
                    <a:pt x="113" y="17"/>
                  </a:lnTo>
                  <a:lnTo>
                    <a:pt x="113" y="19"/>
                  </a:lnTo>
                  <a:lnTo>
                    <a:pt x="113" y="22"/>
                  </a:lnTo>
                  <a:lnTo>
                    <a:pt x="110" y="36"/>
                  </a:lnTo>
                  <a:lnTo>
                    <a:pt x="109" y="33"/>
                  </a:lnTo>
                  <a:lnTo>
                    <a:pt x="105" y="30"/>
                  </a:lnTo>
                  <a:lnTo>
                    <a:pt x="84" y="26"/>
                  </a:lnTo>
                  <a:lnTo>
                    <a:pt x="84" y="73"/>
                  </a:lnTo>
                  <a:lnTo>
                    <a:pt x="99" y="76"/>
                  </a:lnTo>
                  <a:lnTo>
                    <a:pt x="103" y="76"/>
                  </a:lnTo>
                  <a:lnTo>
                    <a:pt x="106" y="73"/>
                  </a:lnTo>
                  <a:lnTo>
                    <a:pt x="228" y="98"/>
                  </a:lnTo>
                  <a:lnTo>
                    <a:pt x="239" y="94"/>
                  </a:lnTo>
                  <a:lnTo>
                    <a:pt x="239" y="88"/>
                  </a:lnTo>
                  <a:lnTo>
                    <a:pt x="228" y="94"/>
                  </a:lnTo>
                  <a:lnTo>
                    <a:pt x="225" y="92"/>
                  </a:lnTo>
                  <a:lnTo>
                    <a:pt x="222" y="91"/>
                  </a:lnTo>
                  <a:lnTo>
                    <a:pt x="220" y="90"/>
                  </a:lnTo>
                  <a:lnTo>
                    <a:pt x="218" y="86"/>
                  </a:lnTo>
                  <a:lnTo>
                    <a:pt x="218" y="83"/>
                  </a:lnTo>
                  <a:lnTo>
                    <a:pt x="220" y="80"/>
                  </a:lnTo>
                  <a:lnTo>
                    <a:pt x="221" y="78"/>
                  </a:lnTo>
                  <a:lnTo>
                    <a:pt x="224" y="76"/>
                  </a:lnTo>
                  <a:lnTo>
                    <a:pt x="226" y="76"/>
                  </a:lnTo>
                  <a:lnTo>
                    <a:pt x="224" y="75"/>
                  </a:lnTo>
                  <a:lnTo>
                    <a:pt x="222" y="72"/>
                  </a:lnTo>
                  <a:lnTo>
                    <a:pt x="221" y="69"/>
                  </a:lnTo>
                  <a:lnTo>
                    <a:pt x="221" y="67"/>
                  </a:lnTo>
                  <a:lnTo>
                    <a:pt x="222" y="64"/>
                  </a:lnTo>
                  <a:lnTo>
                    <a:pt x="225" y="61"/>
                  </a:lnTo>
                  <a:lnTo>
                    <a:pt x="226" y="60"/>
                  </a:lnTo>
                  <a:lnTo>
                    <a:pt x="230" y="60"/>
                  </a:lnTo>
                  <a:lnTo>
                    <a:pt x="228" y="57"/>
                  </a:lnTo>
                  <a:lnTo>
                    <a:pt x="225" y="56"/>
                  </a:lnTo>
                  <a:lnTo>
                    <a:pt x="225" y="53"/>
                  </a:lnTo>
                  <a:lnTo>
                    <a:pt x="225" y="49"/>
                  </a:lnTo>
                  <a:lnTo>
                    <a:pt x="226" y="46"/>
                  </a:lnTo>
                  <a:lnTo>
                    <a:pt x="229" y="44"/>
                  </a:lnTo>
                  <a:lnTo>
                    <a:pt x="232" y="42"/>
                  </a:lnTo>
                  <a:lnTo>
                    <a:pt x="235" y="42"/>
                  </a:lnTo>
                  <a:lnTo>
                    <a:pt x="237" y="44"/>
                  </a:lnTo>
                  <a:lnTo>
                    <a:pt x="239" y="44"/>
                  </a:lnTo>
                  <a:lnTo>
                    <a:pt x="239" y="40"/>
                  </a:lnTo>
                  <a:close/>
                  <a:moveTo>
                    <a:pt x="84" y="4"/>
                  </a:moveTo>
                  <a:lnTo>
                    <a:pt x="63" y="0"/>
                  </a:lnTo>
                  <a:lnTo>
                    <a:pt x="60" y="0"/>
                  </a:lnTo>
                  <a:lnTo>
                    <a:pt x="57" y="2"/>
                  </a:lnTo>
                  <a:lnTo>
                    <a:pt x="54" y="3"/>
                  </a:lnTo>
                  <a:lnTo>
                    <a:pt x="53" y="6"/>
                  </a:lnTo>
                  <a:lnTo>
                    <a:pt x="33" y="2"/>
                  </a:lnTo>
                  <a:lnTo>
                    <a:pt x="27" y="0"/>
                  </a:lnTo>
                  <a:lnTo>
                    <a:pt x="22" y="2"/>
                  </a:lnTo>
                  <a:lnTo>
                    <a:pt x="18" y="3"/>
                  </a:lnTo>
                  <a:lnTo>
                    <a:pt x="12" y="6"/>
                  </a:lnTo>
                  <a:lnTo>
                    <a:pt x="8" y="8"/>
                  </a:lnTo>
                  <a:lnTo>
                    <a:pt x="6" y="13"/>
                  </a:lnTo>
                  <a:lnTo>
                    <a:pt x="3" y="18"/>
                  </a:lnTo>
                  <a:lnTo>
                    <a:pt x="2" y="22"/>
                  </a:lnTo>
                  <a:lnTo>
                    <a:pt x="0" y="29"/>
                  </a:lnTo>
                  <a:lnTo>
                    <a:pt x="2" y="33"/>
                  </a:lnTo>
                  <a:lnTo>
                    <a:pt x="3" y="38"/>
                  </a:lnTo>
                  <a:lnTo>
                    <a:pt x="6" y="44"/>
                  </a:lnTo>
                  <a:lnTo>
                    <a:pt x="8" y="48"/>
                  </a:lnTo>
                  <a:lnTo>
                    <a:pt x="12" y="50"/>
                  </a:lnTo>
                  <a:lnTo>
                    <a:pt x="18" y="53"/>
                  </a:lnTo>
                  <a:lnTo>
                    <a:pt x="23" y="54"/>
                  </a:lnTo>
                  <a:lnTo>
                    <a:pt x="35" y="57"/>
                  </a:lnTo>
                  <a:lnTo>
                    <a:pt x="50" y="23"/>
                  </a:lnTo>
                  <a:lnTo>
                    <a:pt x="42" y="59"/>
                  </a:lnTo>
                  <a:lnTo>
                    <a:pt x="44" y="61"/>
                  </a:lnTo>
                  <a:lnTo>
                    <a:pt x="45" y="64"/>
                  </a:lnTo>
                  <a:lnTo>
                    <a:pt x="46" y="65"/>
                  </a:lnTo>
                  <a:lnTo>
                    <a:pt x="49" y="67"/>
                  </a:lnTo>
                  <a:lnTo>
                    <a:pt x="84" y="73"/>
                  </a:lnTo>
                  <a:lnTo>
                    <a:pt x="84" y="26"/>
                  </a:lnTo>
                  <a:lnTo>
                    <a:pt x="61" y="22"/>
                  </a:lnTo>
                  <a:lnTo>
                    <a:pt x="57" y="22"/>
                  </a:lnTo>
                  <a:lnTo>
                    <a:pt x="54" y="25"/>
                  </a:lnTo>
                  <a:lnTo>
                    <a:pt x="57" y="11"/>
                  </a:lnTo>
                  <a:lnTo>
                    <a:pt x="58" y="8"/>
                  </a:lnTo>
                  <a:lnTo>
                    <a:pt x="60" y="7"/>
                  </a:lnTo>
                  <a:lnTo>
                    <a:pt x="63" y="6"/>
                  </a:lnTo>
                  <a:lnTo>
                    <a:pt x="65" y="6"/>
                  </a:lnTo>
                  <a:lnTo>
                    <a:pt x="84" y="8"/>
                  </a:lnTo>
                  <a:lnTo>
                    <a:pt x="84"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9" name="组合 48"/>
            <p:cNvGrpSpPr/>
            <p:nvPr/>
          </p:nvGrpSpPr>
          <p:grpSpPr>
            <a:xfrm>
              <a:off x="226101" y="2222890"/>
              <a:ext cx="247651" cy="312737"/>
              <a:chOff x="1516063" y="3252788"/>
              <a:chExt cx="247651" cy="312737"/>
            </a:xfrm>
            <a:solidFill>
              <a:schemeClr val="bg1"/>
            </a:solidFill>
          </p:grpSpPr>
          <p:sp>
            <p:nvSpPr>
              <p:cNvPr id="62" name="Freeform 182"/>
              <p:cNvSpPr>
                <a:spLocks/>
              </p:cNvSpPr>
              <p:nvPr/>
            </p:nvSpPr>
            <p:spPr bwMode="auto">
              <a:xfrm>
                <a:off x="1527176" y="3263900"/>
                <a:ext cx="236538" cy="301625"/>
              </a:xfrm>
              <a:custGeom>
                <a:avLst/>
                <a:gdLst>
                  <a:gd name="T0" fmla="*/ 0 w 149"/>
                  <a:gd name="T1" fmla="*/ 33 h 190"/>
                  <a:gd name="T2" fmla="*/ 7 w 149"/>
                  <a:gd name="T3" fmla="*/ 28 h 190"/>
                  <a:gd name="T4" fmla="*/ 96 w 149"/>
                  <a:gd name="T5" fmla="*/ 171 h 190"/>
                  <a:gd name="T6" fmla="*/ 96 w 149"/>
                  <a:gd name="T7" fmla="*/ 171 h 190"/>
                  <a:gd name="T8" fmla="*/ 99 w 149"/>
                  <a:gd name="T9" fmla="*/ 176 h 190"/>
                  <a:gd name="T10" fmla="*/ 101 w 149"/>
                  <a:gd name="T11" fmla="*/ 178 h 190"/>
                  <a:gd name="T12" fmla="*/ 105 w 149"/>
                  <a:gd name="T13" fmla="*/ 180 h 190"/>
                  <a:gd name="T14" fmla="*/ 109 w 149"/>
                  <a:gd name="T15" fmla="*/ 181 h 190"/>
                  <a:gd name="T16" fmla="*/ 114 w 149"/>
                  <a:gd name="T17" fmla="*/ 181 h 190"/>
                  <a:gd name="T18" fmla="*/ 119 w 149"/>
                  <a:gd name="T19" fmla="*/ 181 h 190"/>
                  <a:gd name="T20" fmla="*/ 123 w 149"/>
                  <a:gd name="T21" fmla="*/ 180 h 190"/>
                  <a:gd name="T22" fmla="*/ 127 w 149"/>
                  <a:gd name="T23" fmla="*/ 177 h 190"/>
                  <a:gd name="T24" fmla="*/ 127 w 149"/>
                  <a:gd name="T25" fmla="*/ 177 h 190"/>
                  <a:gd name="T26" fmla="*/ 131 w 149"/>
                  <a:gd name="T27" fmla="*/ 174 h 190"/>
                  <a:gd name="T28" fmla="*/ 135 w 149"/>
                  <a:gd name="T29" fmla="*/ 171 h 190"/>
                  <a:gd name="T30" fmla="*/ 137 w 149"/>
                  <a:gd name="T31" fmla="*/ 167 h 190"/>
                  <a:gd name="T32" fmla="*/ 138 w 149"/>
                  <a:gd name="T33" fmla="*/ 163 h 190"/>
                  <a:gd name="T34" fmla="*/ 139 w 149"/>
                  <a:gd name="T35" fmla="*/ 159 h 190"/>
                  <a:gd name="T36" fmla="*/ 139 w 149"/>
                  <a:gd name="T37" fmla="*/ 155 h 190"/>
                  <a:gd name="T38" fmla="*/ 138 w 149"/>
                  <a:gd name="T39" fmla="*/ 150 h 190"/>
                  <a:gd name="T40" fmla="*/ 137 w 149"/>
                  <a:gd name="T41" fmla="*/ 146 h 190"/>
                  <a:gd name="T42" fmla="*/ 49 w 149"/>
                  <a:gd name="T43" fmla="*/ 4 h 190"/>
                  <a:gd name="T44" fmla="*/ 54 w 149"/>
                  <a:gd name="T45" fmla="*/ 0 h 190"/>
                  <a:gd name="T46" fmla="*/ 145 w 149"/>
                  <a:gd name="T47" fmla="*/ 144 h 190"/>
                  <a:gd name="T48" fmla="*/ 145 w 149"/>
                  <a:gd name="T49" fmla="*/ 144 h 190"/>
                  <a:gd name="T50" fmla="*/ 147 w 149"/>
                  <a:gd name="T51" fmla="*/ 150 h 190"/>
                  <a:gd name="T52" fmla="*/ 149 w 149"/>
                  <a:gd name="T53" fmla="*/ 155 h 190"/>
                  <a:gd name="T54" fmla="*/ 149 w 149"/>
                  <a:gd name="T55" fmla="*/ 161 h 190"/>
                  <a:gd name="T56" fmla="*/ 147 w 149"/>
                  <a:gd name="T57" fmla="*/ 166 h 190"/>
                  <a:gd name="T58" fmla="*/ 145 w 149"/>
                  <a:gd name="T59" fmla="*/ 171 h 190"/>
                  <a:gd name="T60" fmla="*/ 142 w 149"/>
                  <a:gd name="T61" fmla="*/ 177 h 190"/>
                  <a:gd name="T62" fmla="*/ 138 w 149"/>
                  <a:gd name="T63" fmla="*/ 181 h 190"/>
                  <a:gd name="T64" fmla="*/ 133 w 149"/>
                  <a:gd name="T65" fmla="*/ 185 h 190"/>
                  <a:gd name="T66" fmla="*/ 133 w 149"/>
                  <a:gd name="T67" fmla="*/ 185 h 190"/>
                  <a:gd name="T68" fmla="*/ 127 w 149"/>
                  <a:gd name="T69" fmla="*/ 188 h 190"/>
                  <a:gd name="T70" fmla="*/ 120 w 149"/>
                  <a:gd name="T71" fmla="*/ 190 h 190"/>
                  <a:gd name="T72" fmla="*/ 115 w 149"/>
                  <a:gd name="T73" fmla="*/ 190 h 190"/>
                  <a:gd name="T74" fmla="*/ 108 w 149"/>
                  <a:gd name="T75" fmla="*/ 190 h 190"/>
                  <a:gd name="T76" fmla="*/ 103 w 149"/>
                  <a:gd name="T77" fmla="*/ 189 h 190"/>
                  <a:gd name="T78" fmla="*/ 97 w 149"/>
                  <a:gd name="T79" fmla="*/ 186 h 190"/>
                  <a:gd name="T80" fmla="*/ 93 w 149"/>
                  <a:gd name="T81" fmla="*/ 182 h 190"/>
                  <a:gd name="T82" fmla="*/ 91 w 149"/>
                  <a:gd name="T83" fmla="*/ 178 h 190"/>
                  <a:gd name="T84" fmla="*/ 0 w 149"/>
                  <a:gd name="T85" fmla="*/ 33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9" h="190">
                    <a:moveTo>
                      <a:pt x="0" y="33"/>
                    </a:moveTo>
                    <a:lnTo>
                      <a:pt x="7" y="28"/>
                    </a:lnTo>
                    <a:lnTo>
                      <a:pt x="96" y="171"/>
                    </a:lnTo>
                    <a:lnTo>
                      <a:pt x="96" y="171"/>
                    </a:lnTo>
                    <a:lnTo>
                      <a:pt x="99" y="176"/>
                    </a:lnTo>
                    <a:lnTo>
                      <a:pt x="101" y="178"/>
                    </a:lnTo>
                    <a:lnTo>
                      <a:pt x="105" y="180"/>
                    </a:lnTo>
                    <a:lnTo>
                      <a:pt x="109" y="181"/>
                    </a:lnTo>
                    <a:lnTo>
                      <a:pt x="114" y="181"/>
                    </a:lnTo>
                    <a:lnTo>
                      <a:pt x="119" y="181"/>
                    </a:lnTo>
                    <a:lnTo>
                      <a:pt x="123" y="180"/>
                    </a:lnTo>
                    <a:lnTo>
                      <a:pt x="127" y="177"/>
                    </a:lnTo>
                    <a:lnTo>
                      <a:pt x="127" y="177"/>
                    </a:lnTo>
                    <a:lnTo>
                      <a:pt x="131" y="174"/>
                    </a:lnTo>
                    <a:lnTo>
                      <a:pt x="135" y="171"/>
                    </a:lnTo>
                    <a:lnTo>
                      <a:pt x="137" y="167"/>
                    </a:lnTo>
                    <a:lnTo>
                      <a:pt x="138" y="163"/>
                    </a:lnTo>
                    <a:lnTo>
                      <a:pt x="139" y="159"/>
                    </a:lnTo>
                    <a:lnTo>
                      <a:pt x="139" y="155"/>
                    </a:lnTo>
                    <a:lnTo>
                      <a:pt x="138" y="150"/>
                    </a:lnTo>
                    <a:lnTo>
                      <a:pt x="137" y="146"/>
                    </a:lnTo>
                    <a:lnTo>
                      <a:pt x="49" y="4"/>
                    </a:lnTo>
                    <a:lnTo>
                      <a:pt x="54" y="0"/>
                    </a:lnTo>
                    <a:lnTo>
                      <a:pt x="145" y="144"/>
                    </a:lnTo>
                    <a:lnTo>
                      <a:pt x="145" y="144"/>
                    </a:lnTo>
                    <a:lnTo>
                      <a:pt x="147" y="150"/>
                    </a:lnTo>
                    <a:lnTo>
                      <a:pt x="149" y="155"/>
                    </a:lnTo>
                    <a:lnTo>
                      <a:pt x="149" y="161"/>
                    </a:lnTo>
                    <a:lnTo>
                      <a:pt x="147" y="166"/>
                    </a:lnTo>
                    <a:lnTo>
                      <a:pt x="145" y="171"/>
                    </a:lnTo>
                    <a:lnTo>
                      <a:pt x="142" y="177"/>
                    </a:lnTo>
                    <a:lnTo>
                      <a:pt x="138" y="181"/>
                    </a:lnTo>
                    <a:lnTo>
                      <a:pt x="133" y="185"/>
                    </a:lnTo>
                    <a:lnTo>
                      <a:pt x="133" y="185"/>
                    </a:lnTo>
                    <a:lnTo>
                      <a:pt x="127" y="188"/>
                    </a:lnTo>
                    <a:lnTo>
                      <a:pt x="120" y="190"/>
                    </a:lnTo>
                    <a:lnTo>
                      <a:pt x="115" y="190"/>
                    </a:lnTo>
                    <a:lnTo>
                      <a:pt x="108" y="190"/>
                    </a:lnTo>
                    <a:lnTo>
                      <a:pt x="103" y="189"/>
                    </a:lnTo>
                    <a:lnTo>
                      <a:pt x="97" y="186"/>
                    </a:lnTo>
                    <a:lnTo>
                      <a:pt x="93" y="182"/>
                    </a:lnTo>
                    <a:lnTo>
                      <a:pt x="91" y="178"/>
                    </a:lnTo>
                    <a:lnTo>
                      <a:pt x="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3" name="Freeform 183"/>
              <p:cNvSpPr>
                <a:spLocks/>
              </p:cNvSpPr>
              <p:nvPr/>
            </p:nvSpPr>
            <p:spPr bwMode="auto">
              <a:xfrm>
                <a:off x="1516063" y="3252788"/>
                <a:ext cx="114300" cy="79375"/>
              </a:xfrm>
              <a:custGeom>
                <a:avLst/>
                <a:gdLst>
                  <a:gd name="T0" fmla="*/ 0 w 72"/>
                  <a:gd name="T1" fmla="*/ 47 h 50"/>
                  <a:gd name="T2" fmla="*/ 0 w 72"/>
                  <a:gd name="T3" fmla="*/ 47 h 50"/>
                  <a:gd name="T4" fmla="*/ 1 w 72"/>
                  <a:gd name="T5" fmla="*/ 49 h 50"/>
                  <a:gd name="T6" fmla="*/ 4 w 72"/>
                  <a:gd name="T7" fmla="*/ 50 h 50"/>
                  <a:gd name="T8" fmla="*/ 5 w 72"/>
                  <a:gd name="T9" fmla="*/ 50 h 50"/>
                  <a:gd name="T10" fmla="*/ 8 w 72"/>
                  <a:gd name="T11" fmla="*/ 49 h 50"/>
                  <a:gd name="T12" fmla="*/ 69 w 72"/>
                  <a:gd name="T13" fmla="*/ 11 h 50"/>
                  <a:gd name="T14" fmla="*/ 69 w 72"/>
                  <a:gd name="T15" fmla="*/ 11 h 50"/>
                  <a:gd name="T16" fmla="*/ 70 w 72"/>
                  <a:gd name="T17" fmla="*/ 9 h 50"/>
                  <a:gd name="T18" fmla="*/ 72 w 72"/>
                  <a:gd name="T19" fmla="*/ 8 h 50"/>
                  <a:gd name="T20" fmla="*/ 72 w 72"/>
                  <a:gd name="T21" fmla="*/ 5 h 50"/>
                  <a:gd name="T22" fmla="*/ 70 w 72"/>
                  <a:gd name="T23" fmla="*/ 2 h 50"/>
                  <a:gd name="T24" fmla="*/ 70 w 72"/>
                  <a:gd name="T25" fmla="*/ 2 h 50"/>
                  <a:gd name="T26" fmla="*/ 69 w 72"/>
                  <a:gd name="T27" fmla="*/ 1 h 50"/>
                  <a:gd name="T28" fmla="*/ 68 w 72"/>
                  <a:gd name="T29" fmla="*/ 0 h 50"/>
                  <a:gd name="T30" fmla="*/ 65 w 72"/>
                  <a:gd name="T31" fmla="*/ 0 h 50"/>
                  <a:gd name="T32" fmla="*/ 64 w 72"/>
                  <a:gd name="T33" fmla="*/ 1 h 50"/>
                  <a:gd name="T34" fmla="*/ 1 w 72"/>
                  <a:gd name="T35" fmla="*/ 39 h 50"/>
                  <a:gd name="T36" fmla="*/ 1 w 72"/>
                  <a:gd name="T37" fmla="*/ 39 h 50"/>
                  <a:gd name="T38" fmla="*/ 0 w 72"/>
                  <a:gd name="T39" fmla="*/ 40 h 50"/>
                  <a:gd name="T40" fmla="*/ 0 w 72"/>
                  <a:gd name="T41" fmla="*/ 43 h 50"/>
                  <a:gd name="T42" fmla="*/ 0 w 72"/>
                  <a:gd name="T43" fmla="*/ 44 h 50"/>
                  <a:gd name="T44" fmla="*/ 0 w 72"/>
                  <a:gd name="T45" fmla="*/ 47 h 50"/>
                  <a:gd name="T46" fmla="*/ 0 w 72"/>
                  <a:gd name="T47" fmla="*/ 4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 h="50">
                    <a:moveTo>
                      <a:pt x="0" y="47"/>
                    </a:moveTo>
                    <a:lnTo>
                      <a:pt x="0" y="47"/>
                    </a:lnTo>
                    <a:lnTo>
                      <a:pt x="1" y="49"/>
                    </a:lnTo>
                    <a:lnTo>
                      <a:pt x="4" y="50"/>
                    </a:lnTo>
                    <a:lnTo>
                      <a:pt x="5" y="50"/>
                    </a:lnTo>
                    <a:lnTo>
                      <a:pt x="8" y="49"/>
                    </a:lnTo>
                    <a:lnTo>
                      <a:pt x="69" y="11"/>
                    </a:lnTo>
                    <a:lnTo>
                      <a:pt x="69" y="11"/>
                    </a:lnTo>
                    <a:lnTo>
                      <a:pt x="70" y="9"/>
                    </a:lnTo>
                    <a:lnTo>
                      <a:pt x="72" y="8"/>
                    </a:lnTo>
                    <a:lnTo>
                      <a:pt x="72" y="5"/>
                    </a:lnTo>
                    <a:lnTo>
                      <a:pt x="70" y="2"/>
                    </a:lnTo>
                    <a:lnTo>
                      <a:pt x="70" y="2"/>
                    </a:lnTo>
                    <a:lnTo>
                      <a:pt x="69" y="1"/>
                    </a:lnTo>
                    <a:lnTo>
                      <a:pt x="68" y="0"/>
                    </a:lnTo>
                    <a:lnTo>
                      <a:pt x="65" y="0"/>
                    </a:lnTo>
                    <a:lnTo>
                      <a:pt x="64" y="1"/>
                    </a:lnTo>
                    <a:lnTo>
                      <a:pt x="1" y="39"/>
                    </a:lnTo>
                    <a:lnTo>
                      <a:pt x="1" y="39"/>
                    </a:lnTo>
                    <a:lnTo>
                      <a:pt x="0" y="40"/>
                    </a:lnTo>
                    <a:lnTo>
                      <a:pt x="0" y="43"/>
                    </a:lnTo>
                    <a:lnTo>
                      <a:pt x="0" y="44"/>
                    </a:lnTo>
                    <a:lnTo>
                      <a:pt x="0" y="47"/>
                    </a:lnTo>
                    <a:lnTo>
                      <a:pt x="0"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4" name="Freeform 184"/>
              <p:cNvSpPr>
                <a:spLocks/>
              </p:cNvSpPr>
              <p:nvPr/>
            </p:nvSpPr>
            <p:spPr bwMode="auto">
              <a:xfrm>
                <a:off x="1560513" y="3316288"/>
                <a:ext cx="161925" cy="219075"/>
              </a:xfrm>
              <a:custGeom>
                <a:avLst/>
                <a:gdLst>
                  <a:gd name="T0" fmla="*/ 0 w 102"/>
                  <a:gd name="T1" fmla="*/ 6 h 138"/>
                  <a:gd name="T2" fmla="*/ 9 w 102"/>
                  <a:gd name="T3" fmla="*/ 0 h 138"/>
                  <a:gd name="T4" fmla="*/ 88 w 102"/>
                  <a:gd name="T5" fmla="*/ 128 h 138"/>
                  <a:gd name="T6" fmla="*/ 88 w 102"/>
                  <a:gd name="T7" fmla="*/ 128 h 138"/>
                  <a:gd name="T8" fmla="*/ 91 w 102"/>
                  <a:gd name="T9" fmla="*/ 132 h 138"/>
                  <a:gd name="T10" fmla="*/ 94 w 102"/>
                  <a:gd name="T11" fmla="*/ 133 h 138"/>
                  <a:gd name="T12" fmla="*/ 98 w 102"/>
                  <a:gd name="T13" fmla="*/ 134 h 138"/>
                  <a:gd name="T14" fmla="*/ 102 w 102"/>
                  <a:gd name="T15" fmla="*/ 136 h 138"/>
                  <a:gd name="T16" fmla="*/ 102 w 102"/>
                  <a:gd name="T17" fmla="*/ 136 h 138"/>
                  <a:gd name="T18" fmla="*/ 101 w 102"/>
                  <a:gd name="T19" fmla="*/ 136 h 138"/>
                  <a:gd name="T20" fmla="*/ 101 w 102"/>
                  <a:gd name="T21" fmla="*/ 136 h 138"/>
                  <a:gd name="T22" fmla="*/ 95 w 102"/>
                  <a:gd name="T23" fmla="*/ 138 h 138"/>
                  <a:gd name="T24" fmla="*/ 88 w 102"/>
                  <a:gd name="T25" fmla="*/ 138 h 138"/>
                  <a:gd name="T26" fmla="*/ 83 w 102"/>
                  <a:gd name="T27" fmla="*/ 136 h 138"/>
                  <a:gd name="T28" fmla="*/ 79 w 102"/>
                  <a:gd name="T29" fmla="*/ 132 h 138"/>
                  <a:gd name="T30" fmla="*/ 0 w 102"/>
                  <a:gd name="T31" fmla="*/ 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38">
                    <a:moveTo>
                      <a:pt x="0" y="6"/>
                    </a:moveTo>
                    <a:lnTo>
                      <a:pt x="9" y="0"/>
                    </a:lnTo>
                    <a:lnTo>
                      <a:pt x="88" y="128"/>
                    </a:lnTo>
                    <a:lnTo>
                      <a:pt x="88" y="128"/>
                    </a:lnTo>
                    <a:lnTo>
                      <a:pt x="91" y="132"/>
                    </a:lnTo>
                    <a:lnTo>
                      <a:pt x="94" y="133"/>
                    </a:lnTo>
                    <a:lnTo>
                      <a:pt x="98" y="134"/>
                    </a:lnTo>
                    <a:lnTo>
                      <a:pt x="102" y="136"/>
                    </a:lnTo>
                    <a:lnTo>
                      <a:pt x="102" y="136"/>
                    </a:lnTo>
                    <a:lnTo>
                      <a:pt x="101" y="136"/>
                    </a:lnTo>
                    <a:lnTo>
                      <a:pt x="101" y="136"/>
                    </a:lnTo>
                    <a:lnTo>
                      <a:pt x="95" y="138"/>
                    </a:lnTo>
                    <a:lnTo>
                      <a:pt x="88" y="138"/>
                    </a:lnTo>
                    <a:lnTo>
                      <a:pt x="83" y="136"/>
                    </a:lnTo>
                    <a:lnTo>
                      <a:pt x="79" y="132"/>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50" name="Freeform 185"/>
            <p:cNvSpPr>
              <a:spLocks noEditPoints="1"/>
            </p:cNvSpPr>
            <p:nvPr/>
          </p:nvSpPr>
          <p:spPr bwMode="auto">
            <a:xfrm>
              <a:off x="603926" y="1014802"/>
              <a:ext cx="200025" cy="153988"/>
            </a:xfrm>
            <a:custGeom>
              <a:avLst/>
              <a:gdLst>
                <a:gd name="T0" fmla="*/ 2147483647 w 126"/>
                <a:gd name="T1" fmla="*/ 2147483647 h 97"/>
                <a:gd name="T2" fmla="*/ 2147483647 w 126"/>
                <a:gd name="T3" fmla="*/ 2147483647 h 97"/>
                <a:gd name="T4" fmla="*/ 2147483647 w 126"/>
                <a:gd name="T5" fmla="*/ 2147483647 h 97"/>
                <a:gd name="T6" fmla="*/ 2147483647 w 126"/>
                <a:gd name="T7" fmla="*/ 2147483647 h 97"/>
                <a:gd name="T8" fmla="*/ 2147483647 w 126"/>
                <a:gd name="T9" fmla="*/ 2147483647 h 97"/>
                <a:gd name="T10" fmla="*/ 2147483647 w 126"/>
                <a:gd name="T11" fmla="*/ 2147483647 h 97"/>
                <a:gd name="T12" fmla="*/ 2147483647 w 126"/>
                <a:gd name="T13" fmla="*/ 2147483647 h 97"/>
                <a:gd name="T14" fmla="*/ 2147483647 w 126"/>
                <a:gd name="T15" fmla="*/ 2147483647 h 97"/>
                <a:gd name="T16" fmla="*/ 2147483647 w 126"/>
                <a:gd name="T17" fmla="*/ 2147483647 h 97"/>
                <a:gd name="T18" fmla="*/ 2147483647 w 126"/>
                <a:gd name="T19" fmla="*/ 2147483647 h 97"/>
                <a:gd name="T20" fmla="*/ 2147483647 w 126"/>
                <a:gd name="T21" fmla="*/ 2147483647 h 97"/>
                <a:gd name="T22" fmla="*/ 2147483647 w 126"/>
                <a:gd name="T23" fmla="*/ 2147483647 h 97"/>
                <a:gd name="T24" fmla="*/ 2147483647 w 126"/>
                <a:gd name="T25" fmla="*/ 2147483647 h 97"/>
                <a:gd name="T26" fmla="*/ 2147483647 w 126"/>
                <a:gd name="T27" fmla="*/ 2147483647 h 97"/>
                <a:gd name="T28" fmla="*/ 2147483647 w 126"/>
                <a:gd name="T29" fmla="*/ 2147483647 h 97"/>
                <a:gd name="T30" fmla="*/ 2147483647 w 126"/>
                <a:gd name="T31" fmla="*/ 2147483647 h 97"/>
                <a:gd name="T32" fmla="*/ 2147483647 w 126"/>
                <a:gd name="T33" fmla="*/ 2147483647 h 97"/>
                <a:gd name="T34" fmla="*/ 2147483647 w 126"/>
                <a:gd name="T35" fmla="*/ 2147483647 h 97"/>
                <a:gd name="T36" fmla="*/ 2147483647 w 126"/>
                <a:gd name="T37" fmla="*/ 2147483647 h 97"/>
                <a:gd name="T38" fmla="*/ 2147483647 w 126"/>
                <a:gd name="T39" fmla="*/ 2147483647 h 97"/>
                <a:gd name="T40" fmla="*/ 2147483647 w 126"/>
                <a:gd name="T41" fmla="*/ 2147483647 h 97"/>
                <a:gd name="T42" fmla="*/ 2147483647 w 126"/>
                <a:gd name="T43" fmla="*/ 2147483647 h 97"/>
                <a:gd name="T44" fmla="*/ 2147483647 w 126"/>
                <a:gd name="T45" fmla="*/ 2147483647 h 97"/>
                <a:gd name="T46" fmla="*/ 2147483647 w 126"/>
                <a:gd name="T47" fmla="*/ 2147483647 h 97"/>
                <a:gd name="T48" fmla="*/ 2147483647 w 126"/>
                <a:gd name="T49" fmla="*/ 2147483647 h 97"/>
                <a:gd name="T50" fmla="*/ 2147483647 w 126"/>
                <a:gd name="T51" fmla="*/ 2147483647 h 97"/>
                <a:gd name="T52" fmla="*/ 2147483647 w 126"/>
                <a:gd name="T53" fmla="*/ 2147483647 h 97"/>
                <a:gd name="T54" fmla="*/ 2147483647 w 126"/>
                <a:gd name="T55" fmla="*/ 2147483647 h 97"/>
                <a:gd name="T56" fmla="*/ 2147483647 w 126"/>
                <a:gd name="T57" fmla="*/ 2147483647 h 97"/>
                <a:gd name="T58" fmla="*/ 2147483647 w 126"/>
                <a:gd name="T59" fmla="*/ 2147483647 h 97"/>
                <a:gd name="T60" fmla="*/ 2147483647 w 126"/>
                <a:gd name="T61" fmla="*/ 2147483647 h 97"/>
                <a:gd name="T62" fmla="*/ 2147483647 w 126"/>
                <a:gd name="T63" fmla="*/ 2147483647 h 97"/>
                <a:gd name="T64" fmla="*/ 2147483647 w 126"/>
                <a:gd name="T65" fmla="*/ 2147483647 h 97"/>
                <a:gd name="T66" fmla="*/ 2147483647 w 126"/>
                <a:gd name="T67" fmla="*/ 2147483647 h 97"/>
                <a:gd name="T68" fmla="*/ 2147483647 w 126"/>
                <a:gd name="T69" fmla="*/ 2147483647 h 97"/>
                <a:gd name="T70" fmla="*/ 2147483647 w 126"/>
                <a:gd name="T71" fmla="*/ 2147483647 h 97"/>
                <a:gd name="T72" fmla="*/ 2147483647 w 126"/>
                <a:gd name="T73" fmla="*/ 2147483647 h 97"/>
                <a:gd name="T74" fmla="*/ 2147483647 w 126"/>
                <a:gd name="T75" fmla="*/ 2147483647 h 97"/>
                <a:gd name="T76" fmla="*/ 2147483647 w 126"/>
                <a:gd name="T77" fmla="*/ 2147483647 h 97"/>
                <a:gd name="T78" fmla="*/ 2147483647 w 126"/>
                <a:gd name="T79" fmla="*/ 2147483647 h 97"/>
                <a:gd name="T80" fmla="*/ 2147483647 w 126"/>
                <a:gd name="T81" fmla="*/ 2147483647 h 97"/>
                <a:gd name="T82" fmla="*/ 2147483647 w 126"/>
                <a:gd name="T83" fmla="*/ 2147483647 h 97"/>
                <a:gd name="T84" fmla="*/ 2147483647 w 126"/>
                <a:gd name="T85" fmla="*/ 2147483647 h 97"/>
                <a:gd name="T86" fmla="*/ 2147483647 w 126"/>
                <a:gd name="T87" fmla="*/ 2147483647 h 97"/>
                <a:gd name="T88" fmla="*/ 2147483647 w 126"/>
                <a:gd name="T89" fmla="*/ 2147483647 h 97"/>
                <a:gd name="T90" fmla="*/ 2147483647 w 126"/>
                <a:gd name="T91" fmla="*/ 2147483647 h 97"/>
                <a:gd name="T92" fmla="*/ 2147483647 w 126"/>
                <a:gd name="T93" fmla="*/ 2147483647 h 97"/>
                <a:gd name="T94" fmla="*/ 2147483647 w 126"/>
                <a:gd name="T95" fmla="*/ 2147483647 h 97"/>
                <a:gd name="T96" fmla="*/ 2147483647 w 126"/>
                <a:gd name="T97" fmla="*/ 2147483647 h 97"/>
                <a:gd name="T98" fmla="*/ 2147483647 w 126"/>
                <a:gd name="T99" fmla="*/ 2147483647 h 97"/>
                <a:gd name="T100" fmla="*/ 2147483647 w 126"/>
                <a:gd name="T101" fmla="*/ 2147483647 h 97"/>
                <a:gd name="T102" fmla="*/ 2147483647 w 126"/>
                <a:gd name="T103" fmla="*/ 2147483647 h 97"/>
                <a:gd name="T104" fmla="*/ 2147483647 w 126"/>
                <a:gd name="T105" fmla="*/ 2147483647 h 97"/>
                <a:gd name="T106" fmla="*/ 2147483647 w 126"/>
                <a:gd name="T107" fmla="*/ 2147483647 h 97"/>
                <a:gd name="T108" fmla="*/ 2147483647 w 126"/>
                <a:gd name="T109" fmla="*/ 2147483647 h 9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6" h="97">
                  <a:moveTo>
                    <a:pt x="126" y="53"/>
                  </a:moveTo>
                  <a:lnTo>
                    <a:pt x="126" y="53"/>
                  </a:lnTo>
                  <a:lnTo>
                    <a:pt x="126" y="45"/>
                  </a:lnTo>
                  <a:lnTo>
                    <a:pt x="124" y="38"/>
                  </a:lnTo>
                  <a:lnTo>
                    <a:pt x="121" y="31"/>
                  </a:lnTo>
                  <a:lnTo>
                    <a:pt x="117" y="24"/>
                  </a:lnTo>
                  <a:lnTo>
                    <a:pt x="109" y="17"/>
                  </a:lnTo>
                  <a:lnTo>
                    <a:pt x="105" y="15"/>
                  </a:lnTo>
                  <a:lnTo>
                    <a:pt x="99" y="12"/>
                  </a:lnTo>
                  <a:lnTo>
                    <a:pt x="99" y="34"/>
                  </a:lnTo>
                  <a:lnTo>
                    <a:pt x="103" y="35"/>
                  </a:lnTo>
                  <a:lnTo>
                    <a:pt x="106" y="36"/>
                  </a:lnTo>
                  <a:lnTo>
                    <a:pt x="111" y="39"/>
                  </a:lnTo>
                  <a:lnTo>
                    <a:pt x="114" y="45"/>
                  </a:lnTo>
                  <a:lnTo>
                    <a:pt x="114" y="50"/>
                  </a:lnTo>
                  <a:lnTo>
                    <a:pt x="113" y="55"/>
                  </a:lnTo>
                  <a:lnTo>
                    <a:pt x="110" y="59"/>
                  </a:lnTo>
                  <a:lnTo>
                    <a:pt x="107" y="62"/>
                  </a:lnTo>
                  <a:lnTo>
                    <a:pt x="103" y="63"/>
                  </a:lnTo>
                  <a:lnTo>
                    <a:pt x="99" y="63"/>
                  </a:lnTo>
                  <a:lnTo>
                    <a:pt x="99" y="76"/>
                  </a:lnTo>
                  <a:lnTo>
                    <a:pt x="109" y="74"/>
                  </a:lnTo>
                  <a:lnTo>
                    <a:pt x="113" y="72"/>
                  </a:lnTo>
                  <a:lnTo>
                    <a:pt x="117" y="70"/>
                  </a:lnTo>
                  <a:lnTo>
                    <a:pt x="121" y="68"/>
                  </a:lnTo>
                  <a:lnTo>
                    <a:pt x="122" y="63"/>
                  </a:lnTo>
                  <a:lnTo>
                    <a:pt x="125" y="58"/>
                  </a:lnTo>
                  <a:lnTo>
                    <a:pt x="126" y="53"/>
                  </a:lnTo>
                  <a:close/>
                  <a:moveTo>
                    <a:pt x="99" y="12"/>
                  </a:moveTo>
                  <a:lnTo>
                    <a:pt x="99" y="12"/>
                  </a:lnTo>
                  <a:lnTo>
                    <a:pt x="82" y="5"/>
                  </a:lnTo>
                  <a:lnTo>
                    <a:pt x="65" y="1"/>
                  </a:lnTo>
                  <a:lnTo>
                    <a:pt x="52" y="0"/>
                  </a:lnTo>
                  <a:lnTo>
                    <a:pt x="40" y="1"/>
                  </a:lnTo>
                  <a:lnTo>
                    <a:pt x="40" y="5"/>
                  </a:lnTo>
                  <a:lnTo>
                    <a:pt x="42" y="5"/>
                  </a:lnTo>
                  <a:lnTo>
                    <a:pt x="45" y="8"/>
                  </a:lnTo>
                  <a:lnTo>
                    <a:pt x="46" y="11"/>
                  </a:lnTo>
                  <a:lnTo>
                    <a:pt x="46" y="13"/>
                  </a:lnTo>
                  <a:lnTo>
                    <a:pt x="46" y="16"/>
                  </a:lnTo>
                  <a:lnTo>
                    <a:pt x="44" y="19"/>
                  </a:lnTo>
                  <a:lnTo>
                    <a:pt x="40" y="20"/>
                  </a:lnTo>
                  <a:lnTo>
                    <a:pt x="40" y="76"/>
                  </a:lnTo>
                  <a:lnTo>
                    <a:pt x="40" y="80"/>
                  </a:lnTo>
                  <a:lnTo>
                    <a:pt x="40" y="84"/>
                  </a:lnTo>
                  <a:lnTo>
                    <a:pt x="40" y="96"/>
                  </a:lnTo>
                  <a:lnTo>
                    <a:pt x="49" y="91"/>
                  </a:lnTo>
                  <a:lnTo>
                    <a:pt x="59" y="82"/>
                  </a:lnTo>
                  <a:lnTo>
                    <a:pt x="69" y="77"/>
                  </a:lnTo>
                  <a:lnTo>
                    <a:pt x="73" y="76"/>
                  </a:lnTo>
                  <a:lnTo>
                    <a:pt x="79" y="76"/>
                  </a:lnTo>
                  <a:lnTo>
                    <a:pt x="90" y="76"/>
                  </a:lnTo>
                  <a:lnTo>
                    <a:pt x="99" y="76"/>
                  </a:lnTo>
                  <a:lnTo>
                    <a:pt x="99" y="63"/>
                  </a:lnTo>
                  <a:lnTo>
                    <a:pt x="97" y="63"/>
                  </a:lnTo>
                  <a:lnTo>
                    <a:pt x="92" y="62"/>
                  </a:lnTo>
                  <a:lnTo>
                    <a:pt x="88" y="59"/>
                  </a:lnTo>
                  <a:lnTo>
                    <a:pt x="86" y="54"/>
                  </a:lnTo>
                  <a:lnTo>
                    <a:pt x="84" y="49"/>
                  </a:lnTo>
                  <a:lnTo>
                    <a:pt x="86" y="42"/>
                  </a:lnTo>
                  <a:lnTo>
                    <a:pt x="88" y="39"/>
                  </a:lnTo>
                  <a:lnTo>
                    <a:pt x="91" y="36"/>
                  </a:lnTo>
                  <a:lnTo>
                    <a:pt x="95" y="35"/>
                  </a:lnTo>
                  <a:lnTo>
                    <a:pt x="99" y="34"/>
                  </a:lnTo>
                  <a:lnTo>
                    <a:pt x="99" y="12"/>
                  </a:lnTo>
                  <a:close/>
                  <a:moveTo>
                    <a:pt x="40" y="1"/>
                  </a:moveTo>
                  <a:lnTo>
                    <a:pt x="40" y="1"/>
                  </a:lnTo>
                  <a:lnTo>
                    <a:pt x="33" y="3"/>
                  </a:lnTo>
                  <a:lnTo>
                    <a:pt x="33" y="11"/>
                  </a:lnTo>
                  <a:lnTo>
                    <a:pt x="33" y="9"/>
                  </a:lnTo>
                  <a:lnTo>
                    <a:pt x="36" y="7"/>
                  </a:lnTo>
                  <a:lnTo>
                    <a:pt x="40" y="5"/>
                  </a:lnTo>
                  <a:lnTo>
                    <a:pt x="40" y="1"/>
                  </a:lnTo>
                  <a:close/>
                  <a:moveTo>
                    <a:pt x="33" y="97"/>
                  </a:moveTo>
                  <a:lnTo>
                    <a:pt x="33" y="97"/>
                  </a:lnTo>
                  <a:lnTo>
                    <a:pt x="40" y="96"/>
                  </a:lnTo>
                  <a:lnTo>
                    <a:pt x="40" y="84"/>
                  </a:lnTo>
                  <a:lnTo>
                    <a:pt x="38" y="85"/>
                  </a:lnTo>
                  <a:lnTo>
                    <a:pt x="36" y="89"/>
                  </a:lnTo>
                  <a:lnTo>
                    <a:pt x="33" y="92"/>
                  </a:lnTo>
                  <a:lnTo>
                    <a:pt x="33" y="97"/>
                  </a:lnTo>
                  <a:close/>
                  <a:moveTo>
                    <a:pt x="40" y="20"/>
                  </a:moveTo>
                  <a:lnTo>
                    <a:pt x="40" y="76"/>
                  </a:lnTo>
                  <a:lnTo>
                    <a:pt x="37" y="72"/>
                  </a:lnTo>
                  <a:lnTo>
                    <a:pt x="33" y="69"/>
                  </a:lnTo>
                  <a:lnTo>
                    <a:pt x="33" y="32"/>
                  </a:lnTo>
                  <a:lnTo>
                    <a:pt x="33" y="30"/>
                  </a:lnTo>
                  <a:lnTo>
                    <a:pt x="33" y="26"/>
                  </a:lnTo>
                  <a:lnTo>
                    <a:pt x="33" y="15"/>
                  </a:lnTo>
                  <a:lnTo>
                    <a:pt x="34" y="17"/>
                  </a:lnTo>
                  <a:lnTo>
                    <a:pt x="36" y="19"/>
                  </a:lnTo>
                  <a:lnTo>
                    <a:pt x="40" y="20"/>
                  </a:lnTo>
                  <a:close/>
                  <a:moveTo>
                    <a:pt x="33" y="3"/>
                  </a:moveTo>
                  <a:lnTo>
                    <a:pt x="33" y="3"/>
                  </a:lnTo>
                  <a:lnTo>
                    <a:pt x="23" y="7"/>
                  </a:lnTo>
                  <a:lnTo>
                    <a:pt x="23" y="19"/>
                  </a:lnTo>
                  <a:lnTo>
                    <a:pt x="27" y="20"/>
                  </a:lnTo>
                  <a:lnTo>
                    <a:pt x="30" y="23"/>
                  </a:lnTo>
                  <a:lnTo>
                    <a:pt x="33" y="26"/>
                  </a:lnTo>
                  <a:lnTo>
                    <a:pt x="33" y="15"/>
                  </a:lnTo>
                  <a:lnTo>
                    <a:pt x="32" y="13"/>
                  </a:lnTo>
                  <a:lnTo>
                    <a:pt x="33" y="11"/>
                  </a:lnTo>
                  <a:lnTo>
                    <a:pt x="33" y="3"/>
                  </a:lnTo>
                  <a:close/>
                  <a:moveTo>
                    <a:pt x="23" y="97"/>
                  </a:moveTo>
                  <a:lnTo>
                    <a:pt x="23" y="97"/>
                  </a:lnTo>
                  <a:lnTo>
                    <a:pt x="27" y="97"/>
                  </a:lnTo>
                  <a:lnTo>
                    <a:pt x="33" y="97"/>
                  </a:lnTo>
                  <a:lnTo>
                    <a:pt x="33" y="92"/>
                  </a:lnTo>
                  <a:lnTo>
                    <a:pt x="27" y="92"/>
                  </a:lnTo>
                  <a:lnTo>
                    <a:pt x="23" y="91"/>
                  </a:lnTo>
                  <a:lnTo>
                    <a:pt x="23" y="97"/>
                  </a:lnTo>
                  <a:close/>
                  <a:moveTo>
                    <a:pt x="33" y="32"/>
                  </a:moveTo>
                  <a:lnTo>
                    <a:pt x="33" y="69"/>
                  </a:lnTo>
                  <a:lnTo>
                    <a:pt x="27" y="68"/>
                  </a:lnTo>
                  <a:lnTo>
                    <a:pt x="23" y="69"/>
                  </a:lnTo>
                  <a:lnTo>
                    <a:pt x="23" y="65"/>
                  </a:lnTo>
                  <a:lnTo>
                    <a:pt x="26" y="62"/>
                  </a:lnTo>
                  <a:lnTo>
                    <a:pt x="27" y="59"/>
                  </a:lnTo>
                  <a:lnTo>
                    <a:pt x="29" y="55"/>
                  </a:lnTo>
                  <a:lnTo>
                    <a:pt x="29" y="50"/>
                  </a:lnTo>
                  <a:lnTo>
                    <a:pt x="26" y="47"/>
                  </a:lnTo>
                  <a:lnTo>
                    <a:pt x="23" y="45"/>
                  </a:lnTo>
                  <a:lnTo>
                    <a:pt x="23" y="43"/>
                  </a:lnTo>
                  <a:lnTo>
                    <a:pt x="23" y="39"/>
                  </a:lnTo>
                  <a:lnTo>
                    <a:pt x="27" y="38"/>
                  </a:lnTo>
                  <a:lnTo>
                    <a:pt x="32" y="34"/>
                  </a:lnTo>
                  <a:lnTo>
                    <a:pt x="33" y="32"/>
                  </a:lnTo>
                  <a:close/>
                  <a:moveTo>
                    <a:pt x="23" y="7"/>
                  </a:moveTo>
                  <a:lnTo>
                    <a:pt x="23" y="7"/>
                  </a:lnTo>
                  <a:lnTo>
                    <a:pt x="17" y="11"/>
                  </a:lnTo>
                  <a:lnTo>
                    <a:pt x="13" y="16"/>
                  </a:lnTo>
                  <a:lnTo>
                    <a:pt x="8" y="21"/>
                  </a:lnTo>
                  <a:lnTo>
                    <a:pt x="6" y="27"/>
                  </a:lnTo>
                  <a:lnTo>
                    <a:pt x="2" y="40"/>
                  </a:lnTo>
                  <a:lnTo>
                    <a:pt x="0" y="54"/>
                  </a:lnTo>
                  <a:lnTo>
                    <a:pt x="2" y="66"/>
                  </a:lnTo>
                  <a:lnTo>
                    <a:pt x="4" y="78"/>
                  </a:lnTo>
                  <a:lnTo>
                    <a:pt x="8" y="88"/>
                  </a:lnTo>
                  <a:lnTo>
                    <a:pt x="13" y="91"/>
                  </a:lnTo>
                  <a:lnTo>
                    <a:pt x="15" y="93"/>
                  </a:lnTo>
                  <a:lnTo>
                    <a:pt x="23" y="97"/>
                  </a:lnTo>
                  <a:lnTo>
                    <a:pt x="23" y="91"/>
                  </a:lnTo>
                  <a:lnTo>
                    <a:pt x="22" y="91"/>
                  </a:lnTo>
                  <a:lnTo>
                    <a:pt x="18" y="88"/>
                  </a:lnTo>
                  <a:lnTo>
                    <a:pt x="17" y="84"/>
                  </a:lnTo>
                  <a:lnTo>
                    <a:pt x="15" y="80"/>
                  </a:lnTo>
                  <a:lnTo>
                    <a:pt x="17" y="74"/>
                  </a:lnTo>
                  <a:lnTo>
                    <a:pt x="19" y="72"/>
                  </a:lnTo>
                  <a:lnTo>
                    <a:pt x="23" y="69"/>
                  </a:lnTo>
                  <a:lnTo>
                    <a:pt x="23" y="65"/>
                  </a:lnTo>
                  <a:lnTo>
                    <a:pt x="18" y="66"/>
                  </a:lnTo>
                  <a:lnTo>
                    <a:pt x="13" y="65"/>
                  </a:lnTo>
                  <a:lnTo>
                    <a:pt x="10" y="62"/>
                  </a:lnTo>
                  <a:lnTo>
                    <a:pt x="7" y="58"/>
                  </a:lnTo>
                  <a:lnTo>
                    <a:pt x="7" y="54"/>
                  </a:lnTo>
                  <a:lnTo>
                    <a:pt x="8" y="49"/>
                  </a:lnTo>
                  <a:lnTo>
                    <a:pt x="11" y="46"/>
                  </a:lnTo>
                  <a:lnTo>
                    <a:pt x="14" y="43"/>
                  </a:lnTo>
                  <a:lnTo>
                    <a:pt x="18" y="43"/>
                  </a:lnTo>
                  <a:lnTo>
                    <a:pt x="23" y="43"/>
                  </a:lnTo>
                  <a:lnTo>
                    <a:pt x="23" y="39"/>
                  </a:lnTo>
                  <a:lnTo>
                    <a:pt x="18" y="38"/>
                  </a:lnTo>
                  <a:lnTo>
                    <a:pt x="15" y="35"/>
                  </a:lnTo>
                  <a:lnTo>
                    <a:pt x="14" y="32"/>
                  </a:lnTo>
                  <a:lnTo>
                    <a:pt x="13" y="28"/>
                  </a:lnTo>
                  <a:lnTo>
                    <a:pt x="14" y="24"/>
                  </a:lnTo>
                  <a:lnTo>
                    <a:pt x="18" y="20"/>
                  </a:lnTo>
                  <a:lnTo>
                    <a:pt x="23" y="19"/>
                  </a:lnTo>
                  <a:lnTo>
                    <a:pt x="2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51" name="组合 50"/>
            <p:cNvGrpSpPr/>
            <p:nvPr/>
          </p:nvGrpSpPr>
          <p:grpSpPr>
            <a:xfrm>
              <a:off x="2375576" y="2070490"/>
              <a:ext cx="265113" cy="334963"/>
              <a:chOff x="3665538" y="3100388"/>
              <a:chExt cx="265113" cy="334963"/>
            </a:xfrm>
            <a:solidFill>
              <a:schemeClr val="bg1"/>
            </a:solidFill>
          </p:grpSpPr>
          <p:sp>
            <p:nvSpPr>
              <p:cNvPr id="59" name="Freeform 186"/>
              <p:cNvSpPr>
                <a:spLocks/>
              </p:cNvSpPr>
              <p:nvPr/>
            </p:nvSpPr>
            <p:spPr bwMode="auto">
              <a:xfrm>
                <a:off x="3665538" y="3109913"/>
                <a:ext cx="252413" cy="325438"/>
              </a:xfrm>
              <a:custGeom>
                <a:avLst/>
                <a:gdLst>
                  <a:gd name="T0" fmla="*/ 159 w 159"/>
                  <a:gd name="T1" fmla="*/ 36 h 205"/>
                  <a:gd name="T2" fmla="*/ 151 w 159"/>
                  <a:gd name="T3" fmla="*/ 32 h 205"/>
                  <a:gd name="T4" fmla="*/ 56 w 159"/>
                  <a:gd name="T5" fmla="*/ 185 h 205"/>
                  <a:gd name="T6" fmla="*/ 56 w 159"/>
                  <a:gd name="T7" fmla="*/ 185 h 205"/>
                  <a:gd name="T8" fmla="*/ 53 w 159"/>
                  <a:gd name="T9" fmla="*/ 189 h 205"/>
                  <a:gd name="T10" fmla="*/ 50 w 159"/>
                  <a:gd name="T11" fmla="*/ 191 h 205"/>
                  <a:gd name="T12" fmla="*/ 46 w 159"/>
                  <a:gd name="T13" fmla="*/ 193 h 205"/>
                  <a:gd name="T14" fmla="*/ 41 w 159"/>
                  <a:gd name="T15" fmla="*/ 194 h 205"/>
                  <a:gd name="T16" fmla="*/ 37 w 159"/>
                  <a:gd name="T17" fmla="*/ 195 h 205"/>
                  <a:gd name="T18" fmla="*/ 31 w 159"/>
                  <a:gd name="T19" fmla="*/ 194 h 205"/>
                  <a:gd name="T20" fmla="*/ 27 w 159"/>
                  <a:gd name="T21" fmla="*/ 193 h 205"/>
                  <a:gd name="T22" fmla="*/ 22 w 159"/>
                  <a:gd name="T23" fmla="*/ 191 h 205"/>
                  <a:gd name="T24" fmla="*/ 22 w 159"/>
                  <a:gd name="T25" fmla="*/ 191 h 205"/>
                  <a:gd name="T26" fmla="*/ 18 w 159"/>
                  <a:gd name="T27" fmla="*/ 187 h 205"/>
                  <a:gd name="T28" fmla="*/ 15 w 159"/>
                  <a:gd name="T29" fmla="*/ 185 h 205"/>
                  <a:gd name="T30" fmla="*/ 12 w 159"/>
                  <a:gd name="T31" fmla="*/ 180 h 205"/>
                  <a:gd name="T32" fmla="*/ 10 w 159"/>
                  <a:gd name="T33" fmla="*/ 175 h 205"/>
                  <a:gd name="T34" fmla="*/ 10 w 159"/>
                  <a:gd name="T35" fmla="*/ 171 h 205"/>
                  <a:gd name="T36" fmla="*/ 10 w 159"/>
                  <a:gd name="T37" fmla="*/ 166 h 205"/>
                  <a:gd name="T38" fmla="*/ 11 w 159"/>
                  <a:gd name="T39" fmla="*/ 162 h 205"/>
                  <a:gd name="T40" fmla="*/ 12 w 159"/>
                  <a:gd name="T41" fmla="*/ 157 h 205"/>
                  <a:gd name="T42" fmla="*/ 107 w 159"/>
                  <a:gd name="T43" fmla="*/ 4 h 205"/>
                  <a:gd name="T44" fmla="*/ 100 w 159"/>
                  <a:gd name="T45" fmla="*/ 0 h 205"/>
                  <a:gd name="T46" fmla="*/ 4 w 159"/>
                  <a:gd name="T47" fmla="*/ 155 h 205"/>
                  <a:gd name="T48" fmla="*/ 4 w 159"/>
                  <a:gd name="T49" fmla="*/ 155 h 205"/>
                  <a:gd name="T50" fmla="*/ 2 w 159"/>
                  <a:gd name="T51" fmla="*/ 160 h 205"/>
                  <a:gd name="T52" fmla="*/ 0 w 159"/>
                  <a:gd name="T53" fmla="*/ 167 h 205"/>
                  <a:gd name="T54" fmla="*/ 0 w 159"/>
                  <a:gd name="T55" fmla="*/ 172 h 205"/>
                  <a:gd name="T56" fmla="*/ 2 w 159"/>
                  <a:gd name="T57" fmla="*/ 179 h 205"/>
                  <a:gd name="T58" fmla="*/ 3 w 159"/>
                  <a:gd name="T59" fmla="*/ 185 h 205"/>
                  <a:gd name="T60" fmla="*/ 7 w 159"/>
                  <a:gd name="T61" fmla="*/ 190 h 205"/>
                  <a:gd name="T62" fmla="*/ 11 w 159"/>
                  <a:gd name="T63" fmla="*/ 195 h 205"/>
                  <a:gd name="T64" fmla="*/ 16 w 159"/>
                  <a:gd name="T65" fmla="*/ 199 h 205"/>
                  <a:gd name="T66" fmla="*/ 16 w 159"/>
                  <a:gd name="T67" fmla="*/ 199 h 205"/>
                  <a:gd name="T68" fmla="*/ 23 w 159"/>
                  <a:gd name="T69" fmla="*/ 202 h 205"/>
                  <a:gd name="T70" fmla="*/ 30 w 159"/>
                  <a:gd name="T71" fmla="*/ 203 h 205"/>
                  <a:gd name="T72" fmla="*/ 35 w 159"/>
                  <a:gd name="T73" fmla="*/ 205 h 205"/>
                  <a:gd name="T74" fmla="*/ 42 w 159"/>
                  <a:gd name="T75" fmla="*/ 205 h 205"/>
                  <a:gd name="T76" fmla="*/ 48 w 159"/>
                  <a:gd name="T77" fmla="*/ 202 h 205"/>
                  <a:gd name="T78" fmla="*/ 53 w 159"/>
                  <a:gd name="T79" fmla="*/ 199 h 205"/>
                  <a:gd name="T80" fmla="*/ 58 w 159"/>
                  <a:gd name="T81" fmla="*/ 195 h 205"/>
                  <a:gd name="T82" fmla="*/ 62 w 159"/>
                  <a:gd name="T83" fmla="*/ 191 h 205"/>
                  <a:gd name="T84" fmla="*/ 159 w 159"/>
                  <a:gd name="T85" fmla="*/ 3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9" h="205">
                    <a:moveTo>
                      <a:pt x="159" y="36"/>
                    </a:moveTo>
                    <a:lnTo>
                      <a:pt x="151" y="32"/>
                    </a:lnTo>
                    <a:lnTo>
                      <a:pt x="56" y="185"/>
                    </a:lnTo>
                    <a:lnTo>
                      <a:pt x="56" y="185"/>
                    </a:lnTo>
                    <a:lnTo>
                      <a:pt x="53" y="189"/>
                    </a:lnTo>
                    <a:lnTo>
                      <a:pt x="50" y="191"/>
                    </a:lnTo>
                    <a:lnTo>
                      <a:pt x="46" y="193"/>
                    </a:lnTo>
                    <a:lnTo>
                      <a:pt x="41" y="194"/>
                    </a:lnTo>
                    <a:lnTo>
                      <a:pt x="37" y="195"/>
                    </a:lnTo>
                    <a:lnTo>
                      <a:pt x="31" y="194"/>
                    </a:lnTo>
                    <a:lnTo>
                      <a:pt x="27" y="193"/>
                    </a:lnTo>
                    <a:lnTo>
                      <a:pt x="22" y="191"/>
                    </a:lnTo>
                    <a:lnTo>
                      <a:pt x="22" y="191"/>
                    </a:lnTo>
                    <a:lnTo>
                      <a:pt x="18" y="187"/>
                    </a:lnTo>
                    <a:lnTo>
                      <a:pt x="15" y="185"/>
                    </a:lnTo>
                    <a:lnTo>
                      <a:pt x="12" y="180"/>
                    </a:lnTo>
                    <a:lnTo>
                      <a:pt x="10" y="175"/>
                    </a:lnTo>
                    <a:lnTo>
                      <a:pt x="10" y="171"/>
                    </a:lnTo>
                    <a:lnTo>
                      <a:pt x="10" y="166"/>
                    </a:lnTo>
                    <a:lnTo>
                      <a:pt x="11" y="162"/>
                    </a:lnTo>
                    <a:lnTo>
                      <a:pt x="12" y="157"/>
                    </a:lnTo>
                    <a:lnTo>
                      <a:pt x="107" y="4"/>
                    </a:lnTo>
                    <a:lnTo>
                      <a:pt x="100" y="0"/>
                    </a:lnTo>
                    <a:lnTo>
                      <a:pt x="4" y="155"/>
                    </a:lnTo>
                    <a:lnTo>
                      <a:pt x="4" y="155"/>
                    </a:lnTo>
                    <a:lnTo>
                      <a:pt x="2" y="160"/>
                    </a:lnTo>
                    <a:lnTo>
                      <a:pt x="0" y="167"/>
                    </a:lnTo>
                    <a:lnTo>
                      <a:pt x="0" y="172"/>
                    </a:lnTo>
                    <a:lnTo>
                      <a:pt x="2" y="179"/>
                    </a:lnTo>
                    <a:lnTo>
                      <a:pt x="3" y="185"/>
                    </a:lnTo>
                    <a:lnTo>
                      <a:pt x="7" y="190"/>
                    </a:lnTo>
                    <a:lnTo>
                      <a:pt x="11" y="195"/>
                    </a:lnTo>
                    <a:lnTo>
                      <a:pt x="16" y="199"/>
                    </a:lnTo>
                    <a:lnTo>
                      <a:pt x="16" y="199"/>
                    </a:lnTo>
                    <a:lnTo>
                      <a:pt x="23" y="202"/>
                    </a:lnTo>
                    <a:lnTo>
                      <a:pt x="30" y="203"/>
                    </a:lnTo>
                    <a:lnTo>
                      <a:pt x="35" y="205"/>
                    </a:lnTo>
                    <a:lnTo>
                      <a:pt x="42" y="205"/>
                    </a:lnTo>
                    <a:lnTo>
                      <a:pt x="48" y="202"/>
                    </a:lnTo>
                    <a:lnTo>
                      <a:pt x="53" y="199"/>
                    </a:lnTo>
                    <a:lnTo>
                      <a:pt x="58" y="195"/>
                    </a:lnTo>
                    <a:lnTo>
                      <a:pt x="62" y="191"/>
                    </a:lnTo>
                    <a:lnTo>
                      <a:pt x="15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0" name="Freeform 187"/>
              <p:cNvSpPr>
                <a:spLocks/>
              </p:cNvSpPr>
              <p:nvPr/>
            </p:nvSpPr>
            <p:spPr bwMode="auto">
              <a:xfrm>
                <a:off x="3808413" y="3100388"/>
                <a:ext cx="122238" cy="82550"/>
              </a:xfrm>
              <a:custGeom>
                <a:avLst/>
                <a:gdLst>
                  <a:gd name="T0" fmla="*/ 75 w 77"/>
                  <a:gd name="T1" fmla="*/ 50 h 52"/>
                  <a:gd name="T2" fmla="*/ 75 w 77"/>
                  <a:gd name="T3" fmla="*/ 50 h 52"/>
                  <a:gd name="T4" fmla="*/ 74 w 77"/>
                  <a:gd name="T5" fmla="*/ 51 h 52"/>
                  <a:gd name="T6" fmla="*/ 71 w 77"/>
                  <a:gd name="T7" fmla="*/ 52 h 52"/>
                  <a:gd name="T8" fmla="*/ 69 w 77"/>
                  <a:gd name="T9" fmla="*/ 52 h 52"/>
                  <a:gd name="T10" fmla="*/ 67 w 77"/>
                  <a:gd name="T11" fmla="*/ 51 h 52"/>
                  <a:gd name="T12" fmla="*/ 2 w 77"/>
                  <a:gd name="T13" fmla="*/ 12 h 52"/>
                  <a:gd name="T14" fmla="*/ 2 w 77"/>
                  <a:gd name="T15" fmla="*/ 12 h 52"/>
                  <a:gd name="T16" fmla="*/ 0 w 77"/>
                  <a:gd name="T17" fmla="*/ 9 h 52"/>
                  <a:gd name="T18" fmla="*/ 0 w 77"/>
                  <a:gd name="T19" fmla="*/ 8 h 52"/>
                  <a:gd name="T20" fmla="*/ 0 w 77"/>
                  <a:gd name="T21" fmla="*/ 5 h 52"/>
                  <a:gd name="T22" fmla="*/ 0 w 77"/>
                  <a:gd name="T23" fmla="*/ 2 h 52"/>
                  <a:gd name="T24" fmla="*/ 0 w 77"/>
                  <a:gd name="T25" fmla="*/ 2 h 52"/>
                  <a:gd name="T26" fmla="*/ 1 w 77"/>
                  <a:gd name="T27" fmla="*/ 1 h 52"/>
                  <a:gd name="T28" fmla="*/ 4 w 77"/>
                  <a:gd name="T29" fmla="*/ 0 h 52"/>
                  <a:gd name="T30" fmla="*/ 6 w 77"/>
                  <a:gd name="T31" fmla="*/ 0 h 52"/>
                  <a:gd name="T32" fmla="*/ 8 w 77"/>
                  <a:gd name="T33" fmla="*/ 1 h 52"/>
                  <a:gd name="T34" fmla="*/ 74 w 77"/>
                  <a:gd name="T35" fmla="*/ 42 h 52"/>
                  <a:gd name="T36" fmla="*/ 74 w 77"/>
                  <a:gd name="T37" fmla="*/ 42 h 52"/>
                  <a:gd name="T38" fmla="*/ 75 w 77"/>
                  <a:gd name="T39" fmla="*/ 43 h 52"/>
                  <a:gd name="T40" fmla="*/ 77 w 77"/>
                  <a:gd name="T41" fmla="*/ 46 h 52"/>
                  <a:gd name="T42" fmla="*/ 77 w 77"/>
                  <a:gd name="T43" fmla="*/ 47 h 52"/>
                  <a:gd name="T44" fmla="*/ 75 w 77"/>
                  <a:gd name="T45" fmla="*/ 50 h 52"/>
                  <a:gd name="T46" fmla="*/ 75 w 77"/>
                  <a:gd name="T47" fmla="*/ 5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52">
                    <a:moveTo>
                      <a:pt x="75" y="50"/>
                    </a:moveTo>
                    <a:lnTo>
                      <a:pt x="75" y="50"/>
                    </a:lnTo>
                    <a:lnTo>
                      <a:pt x="74" y="51"/>
                    </a:lnTo>
                    <a:lnTo>
                      <a:pt x="71" y="52"/>
                    </a:lnTo>
                    <a:lnTo>
                      <a:pt x="69" y="52"/>
                    </a:lnTo>
                    <a:lnTo>
                      <a:pt x="67" y="51"/>
                    </a:lnTo>
                    <a:lnTo>
                      <a:pt x="2" y="12"/>
                    </a:lnTo>
                    <a:lnTo>
                      <a:pt x="2" y="12"/>
                    </a:lnTo>
                    <a:lnTo>
                      <a:pt x="0" y="9"/>
                    </a:lnTo>
                    <a:lnTo>
                      <a:pt x="0" y="8"/>
                    </a:lnTo>
                    <a:lnTo>
                      <a:pt x="0" y="5"/>
                    </a:lnTo>
                    <a:lnTo>
                      <a:pt x="0" y="2"/>
                    </a:lnTo>
                    <a:lnTo>
                      <a:pt x="0" y="2"/>
                    </a:lnTo>
                    <a:lnTo>
                      <a:pt x="1" y="1"/>
                    </a:lnTo>
                    <a:lnTo>
                      <a:pt x="4" y="0"/>
                    </a:lnTo>
                    <a:lnTo>
                      <a:pt x="6" y="0"/>
                    </a:lnTo>
                    <a:lnTo>
                      <a:pt x="8" y="1"/>
                    </a:lnTo>
                    <a:lnTo>
                      <a:pt x="74" y="42"/>
                    </a:lnTo>
                    <a:lnTo>
                      <a:pt x="74" y="42"/>
                    </a:lnTo>
                    <a:lnTo>
                      <a:pt x="75" y="43"/>
                    </a:lnTo>
                    <a:lnTo>
                      <a:pt x="77" y="46"/>
                    </a:lnTo>
                    <a:lnTo>
                      <a:pt x="77" y="47"/>
                    </a:lnTo>
                    <a:lnTo>
                      <a:pt x="75" y="50"/>
                    </a:lnTo>
                    <a:lnTo>
                      <a:pt x="75"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61" name="Freeform 188"/>
              <p:cNvSpPr>
                <a:spLocks/>
              </p:cNvSpPr>
              <p:nvPr/>
            </p:nvSpPr>
            <p:spPr bwMode="auto">
              <a:xfrm>
                <a:off x="3708401" y="3168650"/>
                <a:ext cx="173038" cy="234950"/>
              </a:xfrm>
              <a:custGeom>
                <a:avLst/>
                <a:gdLst>
                  <a:gd name="T0" fmla="*/ 109 w 109"/>
                  <a:gd name="T1" fmla="*/ 5 h 148"/>
                  <a:gd name="T2" fmla="*/ 99 w 109"/>
                  <a:gd name="T3" fmla="*/ 0 h 148"/>
                  <a:gd name="T4" fmla="*/ 15 w 109"/>
                  <a:gd name="T5" fmla="*/ 137 h 148"/>
                  <a:gd name="T6" fmla="*/ 15 w 109"/>
                  <a:gd name="T7" fmla="*/ 137 h 148"/>
                  <a:gd name="T8" fmla="*/ 12 w 109"/>
                  <a:gd name="T9" fmla="*/ 139 h 148"/>
                  <a:gd name="T10" fmla="*/ 8 w 109"/>
                  <a:gd name="T11" fmla="*/ 142 h 148"/>
                  <a:gd name="T12" fmla="*/ 4 w 109"/>
                  <a:gd name="T13" fmla="*/ 143 h 148"/>
                  <a:gd name="T14" fmla="*/ 0 w 109"/>
                  <a:gd name="T15" fmla="*/ 143 h 148"/>
                  <a:gd name="T16" fmla="*/ 0 w 109"/>
                  <a:gd name="T17" fmla="*/ 143 h 148"/>
                  <a:gd name="T18" fmla="*/ 0 w 109"/>
                  <a:gd name="T19" fmla="*/ 145 h 148"/>
                  <a:gd name="T20" fmla="*/ 0 w 109"/>
                  <a:gd name="T21" fmla="*/ 145 h 148"/>
                  <a:gd name="T22" fmla="*/ 7 w 109"/>
                  <a:gd name="T23" fmla="*/ 148 h 148"/>
                  <a:gd name="T24" fmla="*/ 14 w 109"/>
                  <a:gd name="T25" fmla="*/ 148 h 148"/>
                  <a:gd name="T26" fmla="*/ 21 w 109"/>
                  <a:gd name="T27" fmla="*/ 145 h 148"/>
                  <a:gd name="T28" fmla="*/ 25 w 109"/>
                  <a:gd name="T29" fmla="*/ 141 h 148"/>
                  <a:gd name="T30" fmla="*/ 109 w 109"/>
                  <a:gd name="T31"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9" h="148">
                    <a:moveTo>
                      <a:pt x="109" y="5"/>
                    </a:moveTo>
                    <a:lnTo>
                      <a:pt x="99" y="0"/>
                    </a:lnTo>
                    <a:lnTo>
                      <a:pt x="15" y="137"/>
                    </a:lnTo>
                    <a:lnTo>
                      <a:pt x="15" y="137"/>
                    </a:lnTo>
                    <a:lnTo>
                      <a:pt x="12" y="139"/>
                    </a:lnTo>
                    <a:lnTo>
                      <a:pt x="8" y="142"/>
                    </a:lnTo>
                    <a:lnTo>
                      <a:pt x="4" y="143"/>
                    </a:lnTo>
                    <a:lnTo>
                      <a:pt x="0" y="143"/>
                    </a:lnTo>
                    <a:lnTo>
                      <a:pt x="0" y="143"/>
                    </a:lnTo>
                    <a:lnTo>
                      <a:pt x="0" y="145"/>
                    </a:lnTo>
                    <a:lnTo>
                      <a:pt x="0" y="145"/>
                    </a:lnTo>
                    <a:lnTo>
                      <a:pt x="7" y="148"/>
                    </a:lnTo>
                    <a:lnTo>
                      <a:pt x="14" y="148"/>
                    </a:lnTo>
                    <a:lnTo>
                      <a:pt x="21" y="145"/>
                    </a:lnTo>
                    <a:lnTo>
                      <a:pt x="25" y="141"/>
                    </a:lnTo>
                    <a:lnTo>
                      <a:pt x="109"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52" name="Freeform 189"/>
            <p:cNvSpPr>
              <a:spLocks noEditPoints="1"/>
            </p:cNvSpPr>
            <p:nvPr/>
          </p:nvSpPr>
          <p:spPr bwMode="auto">
            <a:xfrm>
              <a:off x="1077001" y="3686565"/>
              <a:ext cx="217488" cy="233363"/>
            </a:xfrm>
            <a:custGeom>
              <a:avLst/>
              <a:gdLst>
                <a:gd name="T0" fmla="*/ 2147483647 w 137"/>
                <a:gd name="T1" fmla="*/ 2147483647 h 147"/>
                <a:gd name="T2" fmla="*/ 2147483647 w 137"/>
                <a:gd name="T3" fmla="*/ 2147483647 h 147"/>
                <a:gd name="T4" fmla="*/ 2147483647 w 137"/>
                <a:gd name="T5" fmla="*/ 2147483647 h 147"/>
                <a:gd name="T6" fmla="*/ 2147483647 w 137"/>
                <a:gd name="T7" fmla="*/ 2147483647 h 147"/>
                <a:gd name="T8" fmla="*/ 2147483647 w 137"/>
                <a:gd name="T9" fmla="*/ 2147483647 h 147"/>
                <a:gd name="T10" fmla="*/ 2147483647 w 137"/>
                <a:gd name="T11" fmla="*/ 2147483647 h 147"/>
                <a:gd name="T12" fmla="*/ 2147483647 w 137"/>
                <a:gd name="T13" fmla="*/ 2147483647 h 147"/>
                <a:gd name="T14" fmla="*/ 2147483647 w 137"/>
                <a:gd name="T15" fmla="*/ 2147483647 h 147"/>
                <a:gd name="T16" fmla="*/ 2147483647 w 137"/>
                <a:gd name="T17" fmla="*/ 2147483647 h 147"/>
                <a:gd name="T18" fmla="*/ 2147483647 w 137"/>
                <a:gd name="T19" fmla="*/ 2147483647 h 147"/>
                <a:gd name="T20" fmla="*/ 2147483647 w 137"/>
                <a:gd name="T21" fmla="*/ 2147483647 h 147"/>
                <a:gd name="T22" fmla="*/ 2147483647 w 137"/>
                <a:gd name="T23" fmla="*/ 2147483647 h 147"/>
                <a:gd name="T24" fmla="*/ 2147483647 w 137"/>
                <a:gd name="T25" fmla="*/ 2147483647 h 147"/>
                <a:gd name="T26" fmla="*/ 2147483647 w 137"/>
                <a:gd name="T27" fmla="*/ 2147483647 h 147"/>
                <a:gd name="T28" fmla="*/ 2147483647 w 137"/>
                <a:gd name="T29" fmla="*/ 2147483647 h 147"/>
                <a:gd name="T30" fmla="*/ 2147483647 w 137"/>
                <a:gd name="T31" fmla="*/ 2147483647 h 147"/>
                <a:gd name="T32" fmla="*/ 2147483647 w 137"/>
                <a:gd name="T33" fmla="*/ 2147483647 h 147"/>
                <a:gd name="T34" fmla="*/ 2147483647 w 137"/>
                <a:gd name="T35" fmla="*/ 2147483647 h 147"/>
                <a:gd name="T36" fmla="*/ 2147483647 w 137"/>
                <a:gd name="T37" fmla="*/ 2147483647 h 147"/>
                <a:gd name="T38" fmla="*/ 2147483647 w 137"/>
                <a:gd name="T39" fmla="*/ 2147483647 h 147"/>
                <a:gd name="T40" fmla="*/ 2147483647 w 137"/>
                <a:gd name="T41" fmla="*/ 2147483647 h 147"/>
                <a:gd name="T42" fmla="*/ 2147483647 w 137"/>
                <a:gd name="T43" fmla="*/ 2147483647 h 147"/>
                <a:gd name="T44" fmla="*/ 2147483647 w 137"/>
                <a:gd name="T45" fmla="*/ 2147483647 h 147"/>
                <a:gd name="T46" fmla="*/ 2147483647 w 137"/>
                <a:gd name="T47" fmla="*/ 2147483647 h 147"/>
                <a:gd name="T48" fmla="*/ 2147483647 w 137"/>
                <a:gd name="T49" fmla="*/ 2147483647 h 147"/>
                <a:gd name="T50" fmla="*/ 2147483647 w 137"/>
                <a:gd name="T51" fmla="*/ 2147483647 h 147"/>
                <a:gd name="T52" fmla="*/ 2147483647 w 137"/>
                <a:gd name="T53" fmla="*/ 2147483647 h 147"/>
                <a:gd name="T54" fmla="*/ 2147483647 w 137"/>
                <a:gd name="T55" fmla="*/ 2147483647 h 147"/>
                <a:gd name="T56" fmla="*/ 2147483647 w 137"/>
                <a:gd name="T57" fmla="*/ 2147483647 h 147"/>
                <a:gd name="T58" fmla="*/ 2147483647 w 137"/>
                <a:gd name="T59" fmla="*/ 2147483647 h 147"/>
                <a:gd name="T60" fmla="*/ 2147483647 w 137"/>
                <a:gd name="T61" fmla="*/ 2147483647 h 147"/>
                <a:gd name="T62" fmla="*/ 2147483647 w 137"/>
                <a:gd name="T63" fmla="*/ 2147483647 h 147"/>
                <a:gd name="T64" fmla="*/ 2147483647 w 137"/>
                <a:gd name="T65" fmla="*/ 2147483647 h 147"/>
                <a:gd name="T66" fmla="*/ 2147483647 w 137"/>
                <a:gd name="T67" fmla="*/ 2147483647 h 147"/>
                <a:gd name="T68" fmla="*/ 2147483647 w 137"/>
                <a:gd name="T69" fmla="*/ 2147483647 h 147"/>
                <a:gd name="T70" fmla="*/ 2147483647 w 137"/>
                <a:gd name="T71" fmla="*/ 2147483647 h 147"/>
                <a:gd name="T72" fmla="*/ 2147483647 w 137"/>
                <a:gd name="T73" fmla="*/ 2147483647 h 147"/>
                <a:gd name="T74" fmla="*/ 2147483647 w 137"/>
                <a:gd name="T75" fmla="*/ 2147483647 h 147"/>
                <a:gd name="T76" fmla="*/ 2147483647 w 137"/>
                <a:gd name="T77" fmla="*/ 2147483647 h 147"/>
                <a:gd name="T78" fmla="*/ 2147483647 w 137"/>
                <a:gd name="T79" fmla="*/ 2147483647 h 147"/>
                <a:gd name="T80" fmla="*/ 2147483647 w 137"/>
                <a:gd name="T81" fmla="*/ 2147483647 h 147"/>
                <a:gd name="T82" fmla="*/ 2147483647 w 137"/>
                <a:gd name="T83" fmla="*/ 2147483647 h 147"/>
                <a:gd name="T84" fmla="*/ 2147483647 w 137"/>
                <a:gd name="T85" fmla="*/ 2147483647 h 147"/>
                <a:gd name="T86" fmla="*/ 2147483647 w 137"/>
                <a:gd name="T87" fmla="*/ 0 h 147"/>
                <a:gd name="T88" fmla="*/ 2147483647 w 137"/>
                <a:gd name="T89" fmla="*/ 2147483647 h 147"/>
                <a:gd name="T90" fmla="*/ 2147483647 w 137"/>
                <a:gd name="T91" fmla="*/ 2147483647 h 147"/>
                <a:gd name="T92" fmla="*/ 2147483647 w 137"/>
                <a:gd name="T93" fmla="*/ 2147483647 h 147"/>
                <a:gd name="T94" fmla="*/ 2147483647 w 137"/>
                <a:gd name="T95" fmla="*/ 2147483647 h 147"/>
                <a:gd name="T96" fmla="*/ 2147483647 w 137"/>
                <a:gd name="T97" fmla="*/ 2147483647 h 147"/>
                <a:gd name="T98" fmla="*/ 2147483647 w 137"/>
                <a:gd name="T99" fmla="*/ 2147483647 h 147"/>
                <a:gd name="T100" fmla="*/ 2147483647 w 137"/>
                <a:gd name="T101" fmla="*/ 2147483647 h 147"/>
                <a:gd name="T102" fmla="*/ 2147483647 w 137"/>
                <a:gd name="T103" fmla="*/ 2147483647 h 147"/>
                <a:gd name="T104" fmla="*/ 2147483647 w 137"/>
                <a:gd name="T105" fmla="*/ 2147483647 h 147"/>
                <a:gd name="T106" fmla="*/ 2147483647 w 137"/>
                <a:gd name="T107" fmla="*/ 2147483647 h 147"/>
                <a:gd name="T108" fmla="*/ 2147483647 w 137"/>
                <a:gd name="T109" fmla="*/ 2147483647 h 147"/>
                <a:gd name="T110" fmla="*/ 2147483647 w 137"/>
                <a:gd name="T111" fmla="*/ 2147483647 h 147"/>
                <a:gd name="T112" fmla="*/ 2147483647 w 137"/>
                <a:gd name="T113" fmla="*/ 2147483647 h 147"/>
                <a:gd name="T114" fmla="*/ 2147483647 w 137"/>
                <a:gd name="T115" fmla="*/ 2147483647 h 147"/>
                <a:gd name="T116" fmla="*/ 2147483647 w 137"/>
                <a:gd name="T117" fmla="*/ 2147483647 h 147"/>
                <a:gd name="T118" fmla="*/ 2147483647 w 137"/>
                <a:gd name="T119" fmla="*/ 2147483647 h 147"/>
                <a:gd name="T120" fmla="*/ 0 w 137"/>
                <a:gd name="T121" fmla="*/ 2147483647 h 147"/>
                <a:gd name="T122" fmla="*/ 2147483647 w 137"/>
                <a:gd name="T123" fmla="*/ 2147483647 h 14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37" h="147">
                  <a:moveTo>
                    <a:pt x="103" y="51"/>
                  </a:moveTo>
                  <a:lnTo>
                    <a:pt x="103" y="51"/>
                  </a:lnTo>
                  <a:lnTo>
                    <a:pt x="106" y="59"/>
                  </a:lnTo>
                  <a:lnTo>
                    <a:pt x="107" y="68"/>
                  </a:lnTo>
                  <a:lnTo>
                    <a:pt x="106" y="77"/>
                  </a:lnTo>
                  <a:lnTo>
                    <a:pt x="103" y="84"/>
                  </a:lnTo>
                  <a:lnTo>
                    <a:pt x="103" y="51"/>
                  </a:lnTo>
                  <a:close/>
                  <a:moveTo>
                    <a:pt x="103" y="107"/>
                  </a:moveTo>
                  <a:lnTo>
                    <a:pt x="103" y="99"/>
                  </a:lnTo>
                  <a:lnTo>
                    <a:pt x="106" y="99"/>
                  </a:lnTo>
                  <a:lnTo>
                    <a:pt x="117" y="111"/>
                  </a:lnTo>
                  <a:lnTo>
                    <a:pt x="118" y="114"/>
                  </a:lnTo>
                  <a:lnTo>
                    <a:pt x="117" y="116"/>
                  </a:lnTo>
                  <a:lnTo>
                    <a:pt x="115" y="118"/>
                  </a:lnTo>
                  <a:lnTo>
                    <a:pt x="113" y="116"/>
                  </a:lnTo>
                  <a:lnTo>
                    <a:pt x="103" y="107"/>
                  </a:lnTo>
                  <a:close/>
                  <a:moveTo>
                    <a:pt x="103" y="38"/>
                  </a:moveTo>
                  <a:lnTo>
                    <a:pt x="103" y="28"/>
                  </a:lnTo>
                  <a:lnTo>
                    <a:pt x="113" y="20"/>
                  </a:lnTo>
                  <a:lnTo>
                    <a:pt x="115" y="19"/>
                  </a:lnTo>
                  <a:lnTo>
                    <a:pt x="117" y="20"/>
                  </a:lnTo>
                  <a:lnTo>
                    <a:pt x="118" y="23"/>
                  </a:lnTo>
                  <a:lnTo>
                    <a:pt x="117" y="24"/>
                  </a:lnTo>
                  <a:lnTo>
                    <a:pt x="106" y="36"/>
                  </a:lnTo>
                  <a:lnTo>
                    <a:pt x="103" y="38"/>
                  </a:lnTo>
                  <a:close/>
                  <a:moveTo>
                    <a:pt x="114" y="68"/>
                  </a:moveTo>
                  <a:lnTo>
                    <a:pt x="114" y="68"/>
                  </a:lnTo>
                  <a:lnTo>
                    <a:pt x="114" y="65"/>
                  </a:lnTo>
                  <a:lnTo>
                    <a:pt x="117" y="65"/>
                  </a:lnTo>
                  <a:lnTo>
                    <a:pt x="134" y="65"/>
                  </a:lnTo>
                  <a:lnTo>
                    <a:pt x="136" y="65"/>
                  </a:lnTo>
                  <a:lnTo>
                    <a:pt x="137" y="68"/>
                  </a:lnTo>
                  <a:lnTo>
                    <a:pt x="136" y="70"/>
                  </a:lnTo>
                  <a:lnTo>
                    <a:pt x="134" y="72"/>
                  </a:lnTo>
                  <a:lnTo>
                    <a:pt x="117" y="72"/>
                  </a:lnTo>
                  <a:lnTo>
                    <a:pt x="114" y="70"/>
                  </a:lnTo>
                  <a:lnTo>
                    <a:pt x="114" y="68"/>
                  </a:lnTo>
                  <a:close/>
                  <a:moveTo>
                    <a:pt x="69" y="30"/>
                  </a:moveTo>
                  <a:lnTo>
                    <a:pt x="69" y="30"/>
                  </a:lnTo>
                  <a:lnTo>
                    <a:pt x="80" y="32"/>
                  </a:lnTo>
                  <a:lnTo>
                    <a:pt x="90" y="36"/>
                  </a:lnTo>
                  <a:lnTo>
                    <a:pt x="98" y="43"/>
                  </a:lnTo>
                  <a:lnTo>
                    <a:pt x="103" y="51"/>
                  </a:lnTo>
                  <a:lnTo>
                    <a:pt x="103" y="84"/>
                  </a:lnTo>
                  <a:lnTo>
                    <a:pt x="98" y="93"/>
                  </a:lnTo>
                  <a:lnTo>
                    <a:pt x="90" y="100"/>
                  </a:lnTo>
                  <a:lnTo>
                    <a:pt x="90" y="130"/>
                  </a:lnTo>
                  <a:lnTo>
                    <a:pt x="88" y="137"/>
                  </a:lnTo>
                  <a:lnTo>
                    <a:pt x="84" y="142"/>
                  </a:lnTo>
                  <a:lnTo>
                    <a:pt x="79" y="146"/>
                  </a:lnTo>
                  <a:lnTo>
                    <a:pt x="71" y="147"/>
                  </a:lnTo>
                  <a:lnTo>
                    <a:pt x="69" y="147"/>
                  </a:lnTo>
                  <a:lnTo>
                    <a:pt x="69" y="114"/>
                  </a:lnTo>
                  <a:lnTo>
                    <a:pt x="82" y="114"/>
                  </a:lnTo>
                  <a:lnTo>
                    <a:pt x="82" y="97"/>
                  </a:lnTo>
                  <a:lnTo>
                    <a:pt x="83" y="96"/>
                  </a:lnTo>
                  <a:lnTo>
                    <a:pt x="84" y="95"/>
                  </a:lnTo>
                  <a:lnTo>
                    <a:pt x="91" y="89"/>
                  </a:lnTo>
                  <a:lnTo>
                    <a:pt x="95" y="84"/>
                  </a:lnTo>
                  <a:lnTo>
                    <a:pt x="98" y="76"/>
                  </a:lnTo>
                  <a:lnTo>
                    <a:pt x="99" y="68"/>
                  </a:lnTo>
                  <a:lnTo>
                    <a:pt x="99" y="62"/>
                  </a:lnTo>
                  <a:lnTo>
                    <a:pt x="96" y="57"/>
                  </a:lnTo>
                  <a:lnTo>
                    <a:pt x="94" y="51"/>
                  </a:lnTo>
                  <a:lnTo>
                    <a:pt x="91" y="47"/>
                  </a:lnTo>
                  <a:lnTo>
                    <a:pt x="86" y="43"/>
                  </a:lnTo>
                  <a:lnTo>
                    <a:pt x="82" y="40"/>
                  </a:lnTo>
                  <a:lnTo>
                    <a:pt x="75" y="39"/>
                  </a:lnTo>
                  <a:lnTo>
                    <a:pt x="69" y="38"/>
                  </a:lnTo>
                  <a:lnTo>
                    <a:pt x="69" y="30"/>
                  </a:lnTo>
                  <a:close/>
                  <a:moveTo>
                    <a:pt x="103" y="28"/>
                  </a:moveTo>
                  <a:lnTo>
                    <a:pt x="100" y="31"/>
                  </a:lnTo>
                  <a:lnTo>
                    <a:pt x="99" y="34"/>
                  </a:lnTo>
                  <a:lnTo>
                    <a:pt x="100" y="36"/>
                  </a:lnTo>
                  <a:lnTo>
                    <a:pt x="103" y="38"/>
                  </a:lnTo>
                  <a:lnTo>
                    <a:pt x="103" y="28"/>
                  </a:lnTo>
                  <a:close/>
                  <a:moveTo>
                    <a:pt x="103" y="99"/>
                  </a:moveTo>
                  <a:lnTo>
                    <a:pt x="103" y="99"/>
                  </a:lnTo>
                  <a:lnTo>
                    <a:pt x="100" y="99"/>
                  </a:lnTo>
                  <a:lnTo>
                    <a:pt x="99" y="101"/>
                  </a:lnTo>
                  <a:lnTo>
                    <a:pt x="100" y="104"/>
                  </a:lnTo>
                  <a:lnTo>
                    <a:pt x="103" y="107"/>
                  </a:lnTo>
                  <a:lnTo>
                    <a:pt x="103" y="99"/>
                  </a:lnTo>
                  <a:close/>
                  <a:moveTo>
                    <a:pt x="69" y="24"/>
                  </a:moveTo>
                  <a:lnTo>
                    <a:pt x="69" y="0"/>
                  </a:lnTo>
                  <a:lnTo>
                    <a:pt x="72" y="1"/>
                  </a:lnTo>
                  <a:lnTo>
                    <a:pt x="72" y="4"/>
                  </a:lnTo>
                  <a:lnTo>
                    <a:pt x="72" y="20"/>
                  </a:lnTo>
                  <a:lnTo>
                    <a:pt x="72" y="23"/>
                  </a:lnTo>
                  <a:lnTo>
                    <a:pt x="69" y="24"/>
                  </a:lnTo>
                  <a:close/>
                  <a:moveTo>
                    <a:pt x="69" y="147"/>
                  </a:moveTo>
                  <a:lnTo>
                    <a:pt x="67" y="147"/>
                  </a:lnTo>
                  <a:lnTo>
                    <a:pt x="60" y="146"/>
                  </a:lnTo>
                  <a:lnTo>
                    <a:pt x="53" y="142"/>
                  </a:lnTo>
                  <a:lnTo>
                    <a:pt x="49" y="137"/>
                  </a:lnTo>
                  <a:lnTo>
                    <a:pt x="48" y="130"/>
                  </a:lnTo>
                  <a:lnTo>
                    <a:pt x="48" y="99"/>
                  </a:lnTo>
                  <a:lnTo>
                    <a:pt x="41" y="92"/>
                  </a:lnTo>
                  <a:lnTo>
                    <a:pt x="35" y="84"/>
                  </a:lnTo>
                  <a:lnTo>
                    <a:pt x="35" y="51"/>
                  </a:lnTo>
                  <a:lnTo>
                    <a:pt x="41" y="43"/>
                  </a:lnTo>
                  <a:lnTo>
                    <a:pt x="49" y="36"/>
                  </a:lnTo>
                  <a:lnTo>
                    <a:pt x="59" y="32"/>
                  </a:lnTo>
                  <a:lnTo>
                    <a:pt x="64" y="31"/>
                  </a:lnTo>
                  <a:lnTo>
                    <a:pt x="69" y="30"/>
                  </a:lnTo>
                  <a:lnTo>
                    <a:pt x="69" y="38"/>
                  </a:lnTo>
                  <a:lnTo>
                    <a:pt x="64" y="39"/>
                  </a:lnTo>
                  <a:lnTo>
                    <a:pt x="57" y="40"/>
                  </a:lnTo>
                  <a:lnTo>
                    <a:pt x="53" y="43"/>
                  </a:lnTo>
                  <a:lnTo>
                    <a:pt x="48" y="47"/>
                  </a:lnTo>
                  <a:lnTo>
                    <a:pt x="45" y="51"/>
                  </a:lnTo>
                  <a:lnTo>
                    <a:pt x="42" y="57"/>
                  </a:lnTo>
                  <a:lnTo>
                    <a:pt x="40" y="62"/>
                  </a:lnTo>
                  <a:lnTo>
                    <a:pt x="40" y="68"/>
                  </a:lnTo>
                  <a:lnTo>
                    <a:pt x="41" y="76"/>
                  </a:lnTo>
                  <a:lnTo>
                    <a:pt x="44" y="82"/>
                  </a:lnTo>
                  <a:lnTo>
                    <a:pt x="48" y="89"/>
                  </a:lnTo>
                  <a:lnTo>
                    <a:pt x="54" y="93"/>
                  </a:lnTo>
                  <a:lnTo>
                    <a:pt x="56" y="95"/>
                  </a:lnTo>
                  <a:lnTo>
                    <a:pt x="56" y="97"/>
                  </a:lnTo>
                  <a:lnTo>
                    <a:pt x="56" y="114"/>
                  </a:lnTo>
                  <a:lnTo>
                    <a:pt x="69" y="114"/>
                  </a:lnTo>
                  <a:lnTo>
                    <a:pt x="69" y="147"/>
                  </a:lnTo>
                  <a:close/>
                  <a:moveTo>
                    <a:pt x="69" y="0"/>
                  </a:moveTo>
                  <a:lnTo>
                    <a:pt x="69" y="24"/>
                  </a:lnTo>
                  <a:lnTo>
                    <a:pt x="67" y="23"/>
                  </a:lnTo>
                  <a:lnTo>
                    <a:pt x="65" y="20"/>
                  </a:lnTo>
                  <a:lnTo>
                    <a:pt x="65" y="4"/>
                  </a:lnTo>
                  <a:lnTo>
                    <a:pt x="67" y="1"/>
                  </a:lnTo>
                  <a:lnTo>
                    <a:pt x="69" y="0"/>
                  </a:lnTo>
                  <a:close/>
                  <a:moveTo>
                    <a:pt x="35" y="107"/>
                  </a:moveTo>
                  <a:lnTo>
                    <a:pt x="38" y="104"/>
                  </a:lnTo>
                  <a:lnTo>
                    <a:pt x="38" y="101"/>
                  </a:lnTo>
                  <a:lnTo>
                    <a:pt x="38" y="99"/>
                  </a:lnTo>
                  <a:lnTo>
                    <a:pt x="35" y="99"/>
                  </a:lnTo>
                  <a:lnTo>
                    <a:pt x="35" y="107"/>
                  </a:lnTo>
                  <a:close/>
                  <a:moveTo>
                    <a:pt x="35" y="38"/>
                  </a:moveTo>
                  <a:lnTo>
                    <a:pt x="35" y="38"/>
                  </a:lnTo>
                  <a:lnTo>
                    <a:pt x="38" y="36"/>
                  </a:lnTo>
                  <a:lnTo>
                    <a:pt x="38" y="34"/>
                  </a:lnTo>
                  <a:lnTo>
                    <a:pt x="38" y="31"/>
                  </a:lnTo>
                  <a:lnTo>
                    <a:pt x="35" y="30"/>
                  </a:lnTo>
                  <a:lnTo>
                    <a:pt x="35" y="38"/>
                  </a:lnTo>
                  <a:close/>
                  <a:moveTo>
                    <a:pt x="35" y="84"/>
                  </a:moveTo>
                  <a:lnTo>
                    <a:pt x="35" y="84"/>
                  </a:lnTo>
                  <a:lnTo>
                    <a:pt x="33" y="76"/>
                  </a:lnTo>
                  <a:lnTo>
                    <a:pt x="31" y="68"/>
                  </a:lnTo>
                  <a:lnTo>
                    <a:pt x="33" y="59"/>
                  </a:lnTo>
                  <a:lnTo>
                    <a:pt x="35" y="51"/>
                  </a:lnTo>
                  <a:lnTo>
                    <a:pt x="35" y="84"/>
                  </a:lnTo>
                  <a:close/>
                  <a:moveTo>
                    <a:pt x="35" y="30"/>
                  </a:moveTo>
                  <a:lnTo>
                    <a:pt x="35" y="38"/>
                  </a:lnTo>
                  <a:lnTo>
                    <a:pt x="33" y="36"/>
                  </a:lnTo>
                  <a:lnTo>
                    <a:pt x="21" y="24"/>
                  </a:lnTo>
                  <a:lnTo>
                    <a:pt x="19" y="23"/>
                  </a:lnTo>
                  <a:lnTo>
                    <a:pt x="21" y="20"/>
                  </a:lnTo>
                  <a:lnTo>
                    <a:pt x="23" y="19"/>
                  </a:lnTo>
                  <a:lnTo>
                    <a:pt x="26" y="20"/>
                  </a:lnTo>
                  <a:lnTo>
                    <a:pt x="35" y="30"/>
                  </a:lnTo>
                  <a:close/>
                  <a:moveTo>
                    <a:pt x="35" y="99"/>
                  </a:moveTo>
                  <a:lnTo>
                    <a:pt x="35" y="107"/>
                  </a:lnTo>
                  <a:lnTo>
                    <a:pt x="26" y="116"/>
                  </a:lnTo>
                  <a:lnTo>
                    <a:pt x="23" y="118"/>
                  </a:lnTo>
                  <a:lnTo>
                    <a:pt x="21" y="116"/>
                  </a:lnTo>
                  <a:lnTo>
                    <a:pt x="19" y="114"/>
                  </a:lnTo>
                  <a:lnTo>
                    <a:pt x="21" y="111"/>
                  </a:lnTo>
                  <a:lnTo>
                    <a:pt x="33" y="99"/>
                  </a:lnTo>
                  <a:lnTo>
                    <a:pt x="35" y="99"/>
                  </a:lnTo>
                  <a:close/>
                  <a:moveTo>
                    <a:pt x="4" y="65"/>
                  </a:moveTo>
                  <a:lnTo>
                    <a:pt x="4" y="65"/>
                  </a:lnTo>
                  <a:lnTo>
                    <a:pt x="21" y="65"/>
                  </a:lnTo>
                  <a:lnTo>
                    <a:pt x="23" y="65"/>
                  </a:lnTo>
                  <a:lnTo>
                    <a:pt x="25" y="68"/>
                  </a:lnTo>
                  <a:lnTo>
                    <a:pt x="23" y="70"/>
                  </a:lnTo>
                  <a:lnTo>
                    <a:pt x="21" y="72"/>
                  </a:lnTo>
                  <a:lnTo>
                    <a:pt x="4" y="72"/>
                  </a:lnTo>
                  <a:lnTo>
                    <a:pt x="2" y="70"/>
                  </a:lnTo>
                  <a:lnTo>
                    <a:pt x="0" y="68"/>
                  </a:lnTo>
                  <a:lnTo>
                    <a:pt x="2" y="65"/>
                  </a:lnTo>
                  <a:lnTo>
                    <a:pt x="4" y="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53" name="组合 52"/>
            <p:cNvGrpSpPr/>
            <p:nvPr/>
          </p:nvGrpSpPr>
          <p:grpSpPr>
            <a:xfrm>
              <a:off x="1389739" y="1894277"/>
              <a:ext cx="160337" cy="255588"/>
              <a:chOff x="2679701" y="2924175"/>
              <a:chExt cx="160337" cy="255588"/>
            </a:xfrm>
            <a:solidFill>
              <a:schemeClr val="bg1"/>
            </a:solidFill>
          </p:grpSpPr>
          <p:sp>
            <p:nvSpPr>
              <p:cNvPr id="55" name="Freeform 190"/>
              <p:cNvSpPr>
                <a:spLocks/>
              </p:cNvSpPr>
              <p:nvPr/>
            </p:nvSpPr>
            <p:spPr bwMode="auto">
              <a:xfrm>
                <a:off x="2770188" y="3103563"/>
                <a:ext cx="57150" cy="57150"/>
              </a:xfrm>
              <a:custGeom>
                <a:avLst/>
                <a:gdLst>
                  <a:gd name="T0" fmla="*/ 0 w 36"/>
                  <a:gd name="T1" fmla="*/ 22 h 36"/>
                  <a:gd name="T2" fmla="*/ 0 w 36"/>
                  <a:gd name="T3" fmla="*/ 22 h 36"/>
                  <a:gd name="T4" fmla="*/ 2 w 36"/>
                  <a:gd name="T5" fmla="*/ 27 h 36"/>
                  <a:gd name="T6" fmla="*/ 8 w 36"/>
                  <a:gd name="T7" fmla="*/ 33 h 36"/>
                  <a:gd name="T8" fmla="*/ 13 w 36"/>
                  <a:gd name="T9" fmla="*/ 36 h 36"/>
                  <a:gd name="T10" fmla="*/ 21 w 36"/>
                  <a:gd name="T11" fmla="*/ 36 h 36"/>
                  <a:gd name="T12" fmla="*/ 21 w 36"/>
                  <a:gd name="T13" fmla="*/ 36 h 36"/>
                  <a:gd name="T14" fmla="*/ 28 w 36"/>
                  <a:gd name="T15" fmla="*/ 33 h 36"/>
                  <a:gd name="T16" fmla="*/ 32 w 36"/>
                  <a:gd name="T17" fmla="*/ 29 h 36"/>
                  <a:gd name="T18" fmla="*/ 35 w 36"/>
                  <a:gd name="T19" fmla="*/ 22 h 36"/>
                  <a:gd name="T20" fmla="*/ 36 w 36"/>
                  <a:gd name="T21" fmla="*/ 15 h 36"/>
                  <a:gd name="T22" fmla="*/ 36 w 36"/>
                  <a:gd name="T23" fmla="*/ 15 h 36"/>
                  <a:gd name="T24" fmla="*/ 33 w 36"/>
                  <a:gd name="T25" fmla="*/ 8 h 36"/>
                  <a:gd name="T26" fmla="*/ 28 w 36"/>
                  <a:gd name="T27" fmla="*/ 3 h 36"/>
                  <a:gd name="T28" fmla="*/ 21 w 36"/>
                  <a:gd name="T29" fmla="*/ 0 h 36"/>
                  <a:gd name="T30" fmla="*/ 14 w 36"/>
                  <a:gd name="T31" fmla="*/ 0 h 36"/>
                  <a:gd name="T32" fmla="*/ 14 w 36"/>
                  <a:gd name="T33" fmla="*/ 0 h 36"/>
                  <a:gd name="T34" fmla="*/ 8 w 36"/>
                  <a:gd name="T35" fmla="*/ 3 h 36"/>
                  <a:gd name="T36" fmla="*/ 4 w 36"/>
                  <a:gd name="T37" fmla="*/ 8 h 36"/>
                  <a:gd name="T38" fmla="*/ 1 w 36"/>
                  <a:gd name="T39" fmla="*/ 14 h 36"/>
                  <a:gd name="T40" fmla="*/ 0 w 36"/>
                  <a:gd name="T41" fmla="*/ 22 h 36"/>
                  <a:gd name="T42" fmla="*/ 0 w 36"/>
                  <a:gd name="T43"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 h="36">
                    <a:moveTo>
                      <a:pt x="0" y="22"/>
                    </a:moveTo>
                    <a:lnTo>
                      <a:pt x="0" y="22"/>
                    </a:lnTo>
                    <a:lnTo>
                      <a:pt x="2" y="27"/>
                    </a:lnTo>
                    <a:lnTo>
                      <a:pt x="8" y="33"/>
                    </a:lnTo>
                    <a:lnTo>
                      <a:pt x="13" y="36"/>
                    </a:lnTo>
                    <a:lnTo>
                      <a:pt x="21" y="36"/>
                    </a:lnTo>
                    <a:lnTo>
                      <a:pt x="21" y="36"/>
                    </a:lnTo>
                    <a:lnTo>
                      <a:pt x="28" y="33"/>
                    </a:lnTo>
                    <a:lnTo>
                      <a:pt x="32" y="29"/>
                    </a:lnTo>
                    <a:lnTo>
                      <a:pt x="35" y="22"/>
                    </a:lnTo>
                    <a:lnTo>
                      <a:pt x="36" y="15"/>
                    </a:lnTo>
                    <a:lnTo>
                      <a:pt x="36" y="15"/>
                    </a:lnTo>
                    <a:lnTo>
                      <a:pt x="33" y="8"/>
                    </a:lnTo>
                    <a:lnTo>
                      <a:pt x="28" y="3"/>
                    </a:lnTo>
                    <a:lnTo>
                      <a:pt x="21" y="0"/>
                    </a:lnTo>
                    <a:lnTo>
                      <a:pt x="14" y="0"/>
                    </a:lnTo>
                    <a:lnTo>
                      <a:pt x="14" y="0"/>
                    </a:lnTo>
                    <a:lnTo>
                      <a:pt x="8" y="3"/>
                    </a:lnTo>
                    <a:lnTo>
                      <a:pt x="4" y="8"/>
                    </a:lnTo>
                    <a:lnTo>
                      <a:pt x="1" y="14"/>
                    </a:lnTo>
                    <a:lnTo>
                      <a:pt x="0" y="22"/>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56" name="Freeform 191"/>
              <p:cNvSpPr>
                <a:spLocks/>
              </p:cNvSpPr>
              <p:nvPr/>
            </p:nvSpPr>
            <p:spPr bwMode="auto">
              <a:xfrm>
                <a:off x="2786063" y="2924175"/>
                <a:ext cx="53975" cy="192088"/>
              </a:xfrm>
              <a:custGeom>
                <a:avLst/>
                <a:gdLst>
                  <a:gd name="T0" fmla="*/ 0 w 34"/>
                  <a:gd name="T1" fmla="*/ 121 h 121"/>
                  <a:gd name="T2" fmla="*/ 0 w 34"/>
                  <a:gd name="T3" fmla="*/ 121 h 121"/>
                  <a:gd name="T4" fmla="*/ 21 w 34"/>
                  <a:gd name="T5" fmla="*/ 17 h 121"/>
                  <a:gd name="T6" fmla="*/ 21 w 34"/>
                  <a:gd name="T7" fmla="*/ 17 h 121"/>
                  <a:gd name="T8" fmla="*/ 27 w 34"/>
                  <a:gd name="T9" fmla="*/ 9 h 121"/>
                  <a:gd name="T10" fmla="*/ 31 w 34"/>
                  <a:gd name="T11" fmla="*/ 2 h 121"/>
                  <a:gd name="T12" fmla="*/ 34 w 34"/>
                  <a:gd name="T13" fmla="*/ 0 h 121"/>
                  <a:gd name="T14" fmla="*/ 34 w 34"/>
                  <a:gd name="T15" fmla="*/ 0 h 121"/>
                  <a:gd name="T16" fmla="*/ 31 w 34"/>
                  <a:gd name="T17" fmla="*/ 19 h 121"/>
                  <a:gd name="T18" fmla="*/ 25 w 34"/>
                  <a:gd name="T19" fmla="*/ 61 h 121"/>
                  <a:gd name="T20" fmla="*/ 14 w 34"/>
                  <a:gd name="T21" fmla="*/ 121 h 121"/>
                  <a:gd name="T22" fmla="*/ 0 w 34"/>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121">
                    <a:moveTo>
                      <a:pt x="0" y="121"/>
                    </a:moveTo>
                    <a:lnTo>
                      <a:pt x="0" y="121"/>
                    </a:lnTo>
                    <a:lnTo>
                      <a:pt x="21" y="17"/>
                    </a:lnTo>
                    <a:lnTo>
                      <a:pt x="21" y="17"/>
                    </a:lnTo>
                    <a:lnTo>
                      <a:pt x="27" y="9"/>
                    </a:lnTo>
                    <a:lnTo>
                      <a:pt x="31" y="2"/>
                    </a:lnTo>
                    <a:lnTo>
                      <a:pt x="34" y="0"/>
                    </a:lnTo>
                    <a:lnTo>
                      <a:pt x="34" y="0"/>
                    </a:lnTo>
                    <a:lnTo>
                      <a:pt x="31" y="19"/>
                    </a:lnTo>
                    <a:lnTo>
                      <a:pt x="25" y="61"/>
                    </a:lnTo>
                    <a:lnTo>
                      <a:pt x="14" y="121"/>
                    </a:lnTo>
                    <a:lnTo>
                      <a:pt x="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57" name="Freeform 192"/>
              <p:cNvSpPr>
                <a:spLocks/>
              </p:cNvSpPr>
              <p:nvPr/>
            </p:nvSpPr>
            <p:spPr bwMode="auto">
              <a:xfrm>
                <a:off x="2679701" y="2954338"/>
                <a:ext cx="123825" cy="166688"/>
              </a:xfrm>
              <a:custGeom>
                <a:avLst/>
                <a:gdLst>
                  <a:gd name="T0" fmla="*/ 77 w 78"/>
                  <a:gd name="T1" fmla="*/ 98 h 105"/>
                  <a:gd name="T2" fmla="*/ 19 w 78"/>
                  <a:gd name="T3" fmla="*/ 13 h 105"/>
                  <a:gd name="T4" fmla="*/ 0 w 78"/>
                  <a:gd name="T5" fmla="*/ 0 h 105"/>
                  <a:gd name="T6" fmla="*/ 8 w 78"/>
                  <a:gd name="T7" fmla="*/ 20 h 105"/>
                  <a:gd name="T8" fmla="*/ 66 w 78"/>
                  <a:gd name="T9" fmla="*/ 105 h 105"/>
                  <a:gd name="T10" fmla="*/ 78 w 78"/>
                  <a:gd name="T11" fmla="*/ 98 h 105"/>
                  <a:gd name="T12" fmla="*/ 77 w 78"/>
                  <a:gd name="T13" fmla="*/ 98 h 105"/>
                </a:gdLst>
                <a:ahLst/>
                <a:cxnLst>
                  <a:cxn ang="0">
                    <a:pos x="T0" y="T1"/>
                  </a:cxn>
                  <a:cxn ang="0">
                    <a:pos x="T2" y="T3"/>
                  </a:cxn>
                  <a:cxn ang="0">
                    <a:pos x="T4" y="T5"/>
                  </a:cxn>
                  <a:cxn ang="0">
                    <a:pos x="T6" y="T7"/>
                  </a:cxn>
                  <a:cxn ang="0">
                    <a:pos x="T8" y="T9"/>
                  </a:cxn>
                  <a:cxn ang="0">
                    <a:pos x="T10" y="T11"/>
                  </a:cxn>
                  <a:cxn ang="0">
                    <a:pos x="T12" y="T13"/>
                  </a:cxn>
                </a:cxnLst>
                <a:rect l="0" t="0" r="r" b="b"/>
                <a:pathLst>
                  <a:path w="78" h="105">
                    <a:moveTo>
                      <a:pt x="77" y="98"/>
                    </a:moveTo>
                    <a:lnTo>
                      <a:pt x="19" y="13"/>
                    </a:lnTo>
                    <a:lnTo>
                      <a:pt x="0" y="0"/>
                    </a:lnTo>
                    <a:lnTo>
                      <a:pt x="8" y="20"/>
                    </a:lnTo>
                    <a:lnTo>
                      <a:pt x="66" y="105"/>
                    </a:lnTo>
                    <a:lnTo>
                      <a:pt x="78" y="98"/>
                    </a:lnTo>
                    <a:lnTo>
                      <a:pt x="77"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sp>
            <p:nvSpPr>
              <p:cNvPr id="58" name="Freeform 193"/>
              <p:cNvSpPr>
                <a:spLocks/>
              </p:cNvSpPr>
              <p:nvPr/>
            </p:nvSpPr>
            <p:spPr bwMode="auto">
              <a:xfrm>
                <a:off x="2798763" y="3149600"/>
                <a:ext cx="14288" cy="30163"/>
              </a:xfrm>
              <a:custGeom>
                <a:avLst/>
                <a:gdLst>
                  <a:gd name="T0" fmla="*/ 7 w 9"/>
                  <a:gd name="T1" fmla="*/ 2 h 19"/>
                  <a:gd name="T2" fmla="*/ 7 w 9"/>
                  <a:gd name="T3" fmla="*/ 2 h 19"/>
                  <a:gd name="T4" fmla="*/ 6 w 9"/>
                  <a:gd name="T5" fmla="*/ 0 h 19"/>
                  <a:gd name="T6" fmla="*/ 3 w 9"/>
                  <a:gd name="T7" fmla="*/ 0 h 19"/>
                  <a:gd name="T8" fmla="*/ 3 w 9"/>
                  <a:gd name="T9" fmla="*/ 0 h 19"/>
                  <a:gd name="T10" fmla="*/ 0 w 9"/>
                  <a:gd name="T11" fmla="*/ 1 h 19"/>
                  <a:gd name="T12" fmla="*/ 0 w 9"/>
                  <a:gd name="T13" fmla="*/ 4 h 19"/>
                  <a:gd name="T14" fmla="*/ 3 w 9"/>
                  <a:gd name="T15" fmla="*/ 16 h 19"/>
                  <a:gd name="T16" fmla="*/ 3 w 9"/>
                  <a:gd name="T17" fmla="*/ 16 h 19"/>
                  <a:gd name="T18" fmla="*/ 3 w 9"/>
                  <a:gd name="T19" fmla="*/ 19 h 19"/>
                  <a:gd name="T20" fmla="*/ 6 w 9"/>
                  <a:gd name="T21" fmla="*/ 19 h 19"/>
                  <a:gd name="T22" fmla="*/ 6 w 9"/>
                  <a:gd name="T23" fmla="*/ 19 h 19"/>
                  <a:gd name="T24" fmla="*/ 9 w 9"/>
                  <a:gd name="T25" fmla="*/ 17 h 19"/>
                  <a:gd name="T26" fmla="*/ 9 w 9"/>
                  <a:gd name="T27" fmla="*/ 15 h 19"/>
                  <a:gd name="T28" fmla="*/ 7 w 9"/>
                  <a:gd name="T2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19">
                    <a:moveTo>
                      <a:pt x="7" y="2"/>
                    </a:moveTo>
                    <a:lnTo>
                      <a:pt x="7" y="2"/>
                    </a:lnTo>
                    <a:lnTo>
                      <a:pt x="6" y="0"/>
                    </a:lnTo>
                    <a:lnTo>
                      <a:pt x="3" y="0"/>
                    </a:lnTo>
                    <a:lnTo>
                      <a:pt x="3" y="0"/>
                    </a:lnTo>
                    <a:lnTo>
                      <a:pt x="0" y="1"/>
                    </a:lnTo>
                    <a:lnTo>
                      <a:pt x="0" y="4"/>
                    </a:lnTo>
                    <a:lnTo>
                      <a:pt x="3" y="16"/>
                    </a:lnTo>
                    <a:lnTo>
                      <a:pt x="3" y="16"/>
                    </a:lnTo>
                    <a:lnTo>
                      <a:pt x="3" y="19"/>
                    </a:lnTo>
                    <a:lnTo>
                      <a:pt x="6" y="19"/>
                    </a:lnTo>
                    <a:lnTo>
                      <a:pt x="6" y="19"/>
                    </a:lnTo>
                    <a:lnTo>
                      <a:pt x="9" y="17"/>
                    </a:lnTo>
                    <a:lnTo>
                      <a:pt x="9" y="15"/>
                    </a:lnTo>
                    <a:lnTo>
                      <a:pt x="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white"/>
                  </a:solidFill>
                </a:endParaRPr>
              </a:p>
            </p:txBody>
          </p:sp>
        </p:grpSp>
        <p:sp>
          <p:nvSpPr>
            <p:cNvPr id="54" name="Freeform 194"/>
            <p:cNvSpPr>
              <a:spLocks noEditPoints="1"/>
            </p:cNvSpPr>
            <p:nvPr/>
          </p:nvSpPr>
          <p:spPr bwMode="auto">
            <a:xfrm>
              <a:off x="1372276" y="584590"/>
              <a:ext cx="217488" cy="236538"/>
            </a:xfrm>
            <a:custGeom>
              <a:avLst/>
              <a:gdLst>
                <a:gd name="T0" fmla="*/ 2147483647 w 137"/>
                <a:gd name="T1" fmla="*/ 2147483647 h 149"/>
                <a:gd name="T2" fmla="*/ 2147483647 w 137"/>
                <a:gd name="T3" fmla="*/ 2147483647 h 149"/>
                <a:gd name="T4" fmla="*/ 2147483647 w 137"/>
                <a:gd name="T5" fmla="*/ 2147483647 h 149"/>
                <a:gd name="T6" fmla="*/ 2147483647 w 137"/>
                <a:gd name="T7" fmla="*/ 2147483647 h 149"/>
                <a:gd name="T8" fmla="*/ 2147483647 w 137"/>
                <a:gd name="T9" fmla="*/ 2147483647 h 149"/>
                <a:gd name="T10" fmla="*/ 2147483647 w 137"/>
                <a:gd name="T11" fmla="*/ 2147483647 h 149"/>
                <a:gd name="T12" fmla="*/ 2147483647 w 137"/>
                <a:gd name="T13" fmla="*/ 2147483647 h 149"/>
                <a:gd name="T14" fmla="*/ 2147483647 w 137"/>
                <a:gd name="T15" fmla="*/ 2147483647 h 149"/>
                <a:gd name="T16" fmla="*/ 2147483647 w 137"/>
                <a:gd name="T17" fmla="*/ 2147483647 h 149"/>
                <a:gd name="T18" fmla="*/ 2147483647 w 137"/>
                <a:gd name="T19" fmla="*/ 2147483647 h 149"/>
                <a:gd name="T20" fmla="*/ 2147483647 w 137"/>
                <a:gd name="T21" fmla="*/ 2147483647 h 149"/>
                <a:gd name="T22" fmla="*/ 2147483647 w 137"/>
                <a:gd name="T23" fmla="*/ 2147483647 h 149"/>
                <a:gd name="T24" fmla="*/ 2147483647 w 137"/>
                <a:gd name="T25" fmla="*/ 2147483647 h 149"/>
                <a:gd name="T26" fmla="*/ 2147483647 w 137"/>
                <a:gd name="T27" fmla="*/ 2147483647 h 149"/>
                <a:gd name="T28" fmla="*/ 2147483647 w 137"/>
                <a:gd name="T29" fmla="*/ 2147483647 h 149"/>
                <a:gd name="T30" fmla="*/ 2147483647 w 137"/>
                <a:gd name="T31" fmla="*/ 2147483647 h 149"/>
                <a:gd name="T32" fmla="*/ 2147483647 w 137"/>
                <a:gd name="T33" fmla="*/ 2147483647 h 149"/>
                <a:gd name="T34" fmla="*/ 2147483647 w 137"/>
                <a:gd name="T35" fmla="*/ 2147483647 h 149"/>
                <a:gd name="T36" fmla="*/ 2147483647 w 137"/>
                <a:gd name="T37" fmla="*/ 2147483647 h 149"/>
                <a:gd name="T38" fmla="*/ 2147483647 w 137"/>
                <a:gd name="T39" fmla="*/ 2147483647 h 149"/>
                <a:gd name="T40" fmla="*/ 2147483647 w 137"/>
                <a:gd name="T41" fmla="*/ 2147483647 h 149"/>
                <a:gd name="T42" fmla="*/ 2147483647 w 137"/>
                <a:gd name="T43" fmla="*/ 2147483647 h 149"/>
                <a:gd name="T44" fmla="*/ 2147483647 w 137"/>
                <a:gd name="T45" fmla="*/ 2147483647 h 149"/>
                <a:gd name="T46" fmla="*/ 2147483647 w 137"/>
                <a:gd name="T47" fmla="*/ 2147483647 h 149"/>
                <a:gd name="T48" fmla="*/ 2147483647 w 137"/>
                <a:gd name="T49" fmla="*/ 2147483647 h 149"/>
                <a:gd name="T50" fmla="*/ 2147483647 w 137"/>
                <a:gd name="T51" fmla="*/ 2147483647 h 149"/>
                <a:gd name="T52" fmla="*/ 2147483647 w 137"/>
                <a:gd name="T53" fmla="*/ 2147483647 h 149"/>
                <a:gd name="T54" fmla="*/ 2147483647 w 137"/>
                <a:gd name="T55" fmla="*/ 2147483647 h 149"/>
                <a:gd name="T56" fmla="*/ 2147483647 w 137"/>
                <a:gd name="T57" fmla="*/ 2147483647 h 149"/>
                <a:gd name="T58" fmla="*/ 2147483647 w 137"/>
                <a:gd name="T59" fmla="*/ 2147483647 h 149"/>
                <a:gd name="T60" fmla="*/ 2147483647 w 137"/>
                <a:gd name="T61" fmla="*/ 2147483647 h 149"/>
                <a:gd name="T62" fmla="*/ 2147483647 w 137"/>
                <a:gd name="T63" fmla="*/ 2147483647 h 149"/>
                <a:gd name="T64" fmla="*/ 2147483647 w 137"/>
                <a:gd name="T65" fmla="*/ 2147483647 h 149"/>
                <a:gd name="T66" fmla="*/ 2147483647 w 137"/>
                <a:gd name="T67" fmla="*/ 2147483647 h 149"/>
                <a:gd name="T68" fmla="*/ 2147483647 w 137"/>
                <a:gd name="T69" fmla="*/ 2147483647 h 149"/>
                <a:gd name="T70" fmla="*/ 2147483647 w 137"/>
                <a:gd name="T71" fmla="*/ 2147483647 h 149"/>
                <a:gd name="T72" fmla="*/ 2147483647 w 137"/>
                <a:gd name="T73" fmla="*/ 2147483647 h 149"/>
                <a:gd name="T74" fmla="*/ 2147483647 w 137"/>
                <a:gd name="T75" fmla="*/ 2147483647 h 149"/>
                <a:gd name="T76" fmla="*/ 2147483647 w 137"/>
                <a:gd name="T77" fmla="*/ 2147483647 h 149"/>
                <a:gd name="T78" fmla="*/ 2147483647 w 137"/>
                <a:gd name="T79" fmla="*/ 2147483647 h 149"/>
                <a:gd name="T80" fmla="*/ 2147483647 w 137"/>
                <a:gd name="T81" fmla="*/ 2147483647 h 149"/>
                <a:gd name="T82" fmla="*/ 2147483647 w 137"/>
                <a:gd name="T83" fmla="*/ 2147483647 h 149"/>
                <a:gd name="T84" fmla="*/ 2147483647 w 137"/>
                <a:gd name="T85" fmla="*/ 2147483647 h 149"/>
                <a:gd name="T86" fmla="*/ 2147483647 w 137"/>
                <a:gd name="T87" fmla="*/ 0 h 149"/>
                <a:gd name="T88" fmla="*/ 2147483647 w 137"/>
                <a:gd name="T89" fmla="*/ 2147483647 h 149"/>
                <a:gd name="T90" fmla="*/ 2147483647 w 137"/>
                <a:gd name="T91" fmla="*/ 2147483647 h 149"/>
                <a:gd name="T92" fmla="*/ 2147483647 w 137"/>
                <a:gd name="T93" fmla="*/ 2147483647 h 149"/>
                <a:gd name="T94" fmla="*/ 2147483647 w 137"/>
                <a:gd name="T95" fmla="*/ 2147483647 h 149"/>
                <a:gd name="T96" fmla="*/ 2147483647 w 137"/>
                <a:gd name="T97" fmla="*/ 2147483647 h 149"/>
                <a:gd name="T98" fmla="*/ 2147483647 w 137"/>
                <a:gd name="T99" fmla="*/ 2147483647 h 149"/>
                <a:gd name="T100" fmla="*/ 2147483647 w 137"/>
                <a:gd name="T101" fmla="*/ 2147483647 h 149"/>
                <a:gd name="T102" fmla="*/ 2147483647 w 137"/>
                <a:gd name="T103" fmla="*/ 2147483647 h 149"/>
                <a:gd name="T104" fmla="*/ 2147483647 w 137"/>
                <a:gd name="T105" fmla="*/ 2147483647 h 149"/>
                <a:gd name="T106" fmla="*/ 2147483647 w 137"/>
                <a:gd name="T107" fmla="*/ 2147483647 h 149"/>
                <a:gd name="T108" fmla="*/ 2147483647 w 137"/>
                <a:gd name="T109" fmla="*/ 2147483647 h 149"/>
                <a:gd name="T110" fmla="*/ 2147483647 w 137"/>
                <a:gd name="T111" fmla="*/ 2147483647 h 149"/>
                <a:gd name="T112" fmla="*/ 2147483647 w 137"/>
                <a:gd name="T113" fmla="*/ 2147483647 h 149"/>
                <a:gd name="T114" fmla="*/ 2147483647 w 137"/>
                <a:gd name="T115" fmla="*/ 2147483647 h 149"/>
                <a:gd name="T116" fmla="*/ 2147483647 w 137"/>
                <a:gd name="T117" fmla="*/ 2147483647 h 149"/>
                <a:gd name="T118" fmla="*/ 2147483647 w 137"/>
                <a:gd name="T119" fmla="*/ 2147483647 h 149"/>
                <a:gd name="T120" fmla="*/ 0 w 137"/>
                <a:gd name="T121" fmla="*/ 2147483647 h 149"/>
                <a:gd name="T122" fmla="*/ 2147483647 w 137"/>
                <a:gd name="T123" fmla="*/ 2147483647 h 14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37" h="149">
                  <a:moveTo>
                    <a:pt x="103" y="51"/>
                  </a:moveTo>
                  <a:lnTo>
                    <a:pt x="103" y="51"/>
                  </a:lnTo>
                  <a:lnTo>
                    <a:pt x="105" y="60"/>
                  </a:lnTo>
                  <a:lnTo>
                    <a:pt x="105" y="69"/>
                  </a:lnTo>
                  <a:lnTo>
                    <a:pt x="105" y="77"/>
                  </a:lnTo>
                  <a:lnTo>
                    <a:pt x="103" y="85"/>
                  </a:lnTo>
                  <a:lnTo>
                    <a:pt x="103" y="51"/>
                  </a:lnTo>
                  <a:close/>
                  <a:moveTo>
                    <a:pt x="103" y="108"/>
                  </a:moveTo>
                  <a:lnTo>
                    <a:pt x="103" y="99"/>
                  </a:lnTo>
                  <a:lnTo>
                    <a:pt x="104" y="100"/>
                  </a:lnTo>
                  <a:lnTo>
                    <a:pt x="116" y="112"/>
                  </a:lnTo>
                  <a:lnTo>
                    <a:pt x="118" y="115"/>
                  </a:lnTo>
                  <a:lnTo>
                    <a:pt x="116" y="116"/>
                  </a:lnTo>
                  <a:lnTo>
                    <a:pt x="114" y="118"/>
                  </a:lnTo>
                  <a:lnTo>
                    <a:pt x="111" y="116"/>
                  </a:lnTo>
                  <a:lnTo>
                    <a:pt x="103" y="108"/>
                  </a:lnTo>
                  <a:close/>
                  <a:moveTo>
                    <a:pt x="103" y="38"/>
                  </a:moveTo>
                  <a:lnTo>
                    <a:pt x="103" y="30"/>
                  </a:lnTo>
                  <a:lnTo>
                    <a:pt x="111" y="20"/>
                  </a:lnTo>
                  <a:lnTo>
                    <a:pt x="114" y="19"/>
                  </a:lnTo>
                  <a:lnTo>
                    <a:pt x="116" y="20"/>
                  </a:lnTo>
                  <a:lnTo>
                    <a:pt x="118" y="23"/>
                  </a:lnTo>
                  <a:lnTo>
                    <a:pt x="116" y="26"/>
                  </a:lnTo>
                  <a:lnTo>
                    <a:pt x="104" y="38"/>
                  </a:lnTo>
                  <a:lnTo>
                    <a:pt x="103" y="38"/>
                  </a:lnTo>
                  <a:close/>
                  <a:moveTo>
                    <a:pt x="112" y="69"/>
                  </a:moveTo>
                  <a:lnTo>
                    <a:pt x="112" y="69"/>
                  </a:lnTo>
                  <a:lnTo>
                    <a:pt x="114" y="66"/>
                  </a:lnTo>
                  <a:lnTo>
                    <a:pt x="116" y="65"/>
                  </a:lnTo>
                  <a:lnTo>
                    <a:pt x="133" y="65"/>
                  </a:lnTo>
                  <a:lnTo>
                    <a:pt x="135" y="66"/>
                  </a:lnTo>
                  <a:lnTo>
                    <a:pt x="137" y="69"/>
                  </a:lnTo>
                  <a:lnTo>
                    <a:pt x="135" y="72"/>
                  </a:lnTo>
                  <a:lnTo>
                    <a:pt x="133" y="72"/>
                  </a:lnTo>
                  <a:lnTo>
                    <a:pt x="116" y="72"/>
                  </a:lnTo>
                  <a:lnTo>
                    <a:pt x="114" y="72"/>
                  </a:lnTo>
                  <a:lnTo>
                    <a:pt x="112" y="69"/>
                  </a:lnTo>
                  <a:close/>
                  <a:moveTo>
                    <a:pt x="69" y="31"/>
                  </a:moveTo>
                  <a:lnTo>
                    <a:pt x="69" y="31"/>
                  </a:lnTo>
                  <a:lnTo>
                    <a:pt x="78" y="33"/>
                  </a:lnTo>
                  <a:lnTo>
                    <a:pt x="88" y="37"/>
                  </a:lnTo>
                  <a:lnTo>
                    <a:pt x="96" y="43"/>
                  </a:lnTo>
                  <a:lnTo>
                    <a:pt x="103" y="51"/>
                  </a:lnTo>
                  <a:lnTo>
                    <a:pt x="103" y="85"/>
                  </a:lnTo>
                  <a:lnTo>
                    <a:pt x="96" y="93"/>
                  </a:lnTo>
                  <a:lnTo>
                    <a:pt x="89" y="100"/>
                  </a:lnTo>
                  <a:lnTo>
                    <a:pt x="89" y="130"/>
                  </a:lnTo>
                  <a:lnTo>
                    <a:pt x="88" y="137"/>
                  </a:lnTo>
                  <a:lnTo>
                    <a:pt x="84" y="144"/>
                  </a:lnTo>
                  <a:lnTo>
                    <a:pt x="77" y="148"/>
                  </a:lnTo>
                  <a:lnTo>
                    <a:pt x="70" y="149"/>
                  </a:lnTo>
                  <a:lnTo>
                    <a:pt x="69" y="149"/>
                  </a:lnTo>
                  <a:lnTo>
                    <a:pt x="69" y="115"/>
                  </a:lnTo>
                  <a:lnTo>
                    <a:pt x="81" y="115"/>
                  </a:lnTo>
                  <a:lnTo>
                    <a:pt x="81" y="98"/>
                  </a:lnTo>
                  <a:lnTo>
                    <a:pt x="81" y="96"/>
                  </a:lnTo>
                  <a:lnTo>
                    <a:pt x="82" y="95"/>
                  </a:lnTo>
                  <a:lnTo>
                    <a:pt x="89" y="89"/>
                  </a:lnTo>
                  <a:lnTo>
                    <a:pt x="95" y="84"/>
                  </a:lnTo>
                  <a:lnTo>
                    <a:pt x="97" y="77"/>
                  </a:lnTo>
                  <a:lnTo>
                    <a:pt x="99" y="69"/>
                  </a:lnTo>
                  <a:lnTo>
                    <a:pt x="97" y="62"/>
                  </a:lnTo>
                  <a:lnTo>
                    <a:pt x="96" y="57"/>
                  </a:lnTo>
                  <a:lnTo>
                    <a:pt x="93" y="51"/>
                  </a:lnTo>
                  <a:lnTo>
                    <a:pt x="89" y="47"/>
                  </a:lnTo>
                  <a:lnTo>
                    <a:pt x="85" y="43"/>
                  </a:lnTo>
                  <a:lnTo>
                    <a:pt x="80" y="41"/>
                  </a:lnTo>
                  <a:lnTo>
                    <a:pt x="74" y="39"/>
                  </a:lnTo>
                  <a:lnTo>
                    <a:pt x="69" y="39"/>
                  </a:lnTo>
                  <a:lnTo>
                    <a:pt x="69" y="31"/>
                  </a:lnTo>
                  <a:close/>
                  <a:moveTo>
                    <a:pt x="103" y="30"/>
                  </a:moveTo>
                  <a:lnTo>
                    <a:pt x="100" y="33"/>
                  </a:lnTo>
                  <a:lnTo>
                    <a:pt x="99" y="35"/>
                  </a:lnTo>
                  <a:lnTo>
                    <a:pt x="100" y="38"/>
                  </a:lnTo>
                  <a:lnTo>
                    <a:pt x="103" y="38"/>
                  </a:lnTo>
                  <a:lnTo>
                    <a:pt x="103" y="30"/>
                  </a:lnTo>
                  <a:close/>
                  <a:moveTo>
                    <a:pt x="103" y="99"/>
                  </a:moveTo>
                  <a:lnTo>
                    <a:pt x="103" y="99"/>
                  </a:lnTo>
                  <a:lnTo>
                    <a:pt x="100" y="100"/>
                  </a:lnTo>
                  <a:lnTo>
                    <a:pt x="99" y="103"/>
                  </a:lnTo>
                  <a:lnTo>
                    <a:pt x="100" y="106"/>
                  </a:lnTo>
                  <a:lnTo>
                    <a:pt x="103" y="108"/>
                  </a:lnTo>
                  <a:lnTo>
                    <a:pt x="103" y="99"/>
                  </a:lnTo>
                  <a:close/>
                  <a:moveTo>
                    <a:pt x="69" y="24"/>
                  </a:moveTo>
                  <a:lnTo>
                    <a:pt x="69" y="0"/>
                  </a:lnTo>
                  <a:lnTo>
                    <a:pt x="70" y="1"/>
                  </a:lnTo>
                  <a:lnTo>
                    <a:pt x="72" y="4"/>
                  </a:lnTo>
                  <a:lnTo>
                    <a:pt x="72" y="20"/>
                  </a:lnTo>
                  <a:lnTo>
                    <a:pt x="70" y="23"/>
                  </a:lnTo>
                  <a:lnTo>
                    <a:pt x="69" y="24"/>
                  </a:lnTo>
                  <a:close/>
                  <a:moveTo>
                    <a:pt x="69" y="149"/>
                  </a:moveTo>
                  <a:lnTo>
                    <a:pt x="66" y="149"/>
                  </a:lnTo>
                  <a:lnTo>
                    <a:pt x="58" y="148"/>
                  </a:lnTo>
                  <a:lnTo>
                    <a:pt x="53" y="144"/>
                  </a:lnTo>
                  <a:lnTo>
                    <a:pt x="49" y="137"/>
                  </a:lnTo>
                  <a:lnTo>
                    <a:pt x="47" y="130"/>
                  </a:lnTo>
                  <a:lnTo>
                    <a:pt x="47" y="100"/>
                  </a:lnTo>
                  <a:lnTo>
                    <a:pt x="39" y="93"/>
                  </a:lnTo>
                  <a:lnTo>
                    <a:pt x="34" y="85"/>
                  </a:lnTo>
                  <a:lnTo>
                    <a:pt x="34" y="53"/>
                  </a:lnTo>
                  <a:lnTo>
                    <a:pt x="40" y="43"/>
                  </a:lnTo>
                  <a:lnTo>
                    <a:pt x="47" y="37"/>
                  </a:lnTo>
                  <a:lnTo>
                    <a:pt x="58" y="33"/>
                  </a:lnTo>
                  <a:lnTo>
                    <a:pt x="62" y="31"/>
                  </a:lnTo>
                  <a:lnTo>
                    <a:pt x="69" y="31"/>
                  </a:lnTo>
                  <a:lnTo>
                    <a:pt x="69" y="39"/>
                  </a:lnTo>
                  <a:lnTo>
                    <a:pt x="62" y="39"/>
                  </a:lnTo>
                  <a:lnTo>
                    <a:pt x="57" y="41"/>
                  </a:lnTo>
                  <a:lnTo>
                    <a:pt x="51" y="43"/>
                  </a:lnTo>
                  <a:lnTo>
                    <a:pt x="47" y="47"/>
                  </a:lnTo>
                  <a:lnTo>
                    <a:pt x="43" y="51"/>
                  </a:lnTo>
                  <a:lnTo>
                    <a:pt x="40" y="57"/>
                  </a:lnTo>
                  <a:lnTo>
                    <a:pt x="39" y="62"/>
                  </a:lnTo>
                  <a:lnTo>
                    <a:pt x="38" y="69"/>
                  </a:lnTo>
                  <a:lnTo>
                    <a:pt x="39" y="77"/>
                  </a:lnTo>
                  <a:lnTo>
                    <a:pt x="42" y="84"/>
                  </a:lnTo>
                  <a:lnTo>
                    <a:pt x="47" y="89"/>
                  </a:lnTo>
                  <a:lnTo>
                    <a:pt x="53" y="95"/>
                  </a:lnTo>
                  <a:lnTo>
                    <a:pt x="54" y="96"/>
                  </a:lnTo>
                  <a:lnTo>
                    <a:pt x="55" y="98"/>
                  </a:lnTo>
                  <a:lnTo>
                    <a:pt x="55" y="115"/>
                  </a:lnTo>
                  <a:lnTo>
                    <a:pt x="69" y="115"/>
                  </a:lnTo>
                  <a:lnTo>
                    <a:pt x="69" y="149"/>
                  </a:lnTo>
                  <a:close/>
                  <a:moveTo>
                    <a:pt x="69" y="0"/>
                  </a:moveTo>
                  <a:lnTo>
                    <a:pt x="69" y="24"/>
                  </a:lnTo>
                  <a:lnTo>
                    <a:pt x="68" y="24"/>
                  </a:lnTo>
                  <a:lnTo>
                    <a:pt x="66" y="23"/>
                  </a:lnTo>
                  <a:lnTo>
                    <a:pt x="65" y="20"/>
                  </a:lnTo>
                  <a:lnTo>
                    <a:pt x="65" y="4"/>
                  </a:lnTo>
                  <a:lnTo>
                    <a:pt x="66" y="1"/>
                  </a:lnTo>
                  <a:lnTo>
                    <a:pt x="68" y="0"/>
                  </a:lnTo>
                  <a:lnTo>
                    <a:pt x="69" y="0"/>
                  </a:lnTo>
                  <a:close/>
                  <a:moveTo>
                    <a:pt x="34" y="107"/>
                  </a:moveTo>
                  <a:lnTo>
                    <a:pt x="36" y="106"/>
                  </a:lnTo>
                  <a:lnTo>
                    <a:pt x="38" y="103"/>
                  </a:lnTo>
                  <a:lnTo>
                    <a:pt x="36" y="100"/>
                  </a:lnTo>
                  <a:lnTo>
                    <a:pt x="34" y="99"/>
                  </a:lnTo>
                  <a:lnTo>
                    <a:pt x="34" y="107"/>
                  </a:lnTo>
                  <a:close/>
                  <a:moveTo>
                    <a:pt x="34" y="38"/>
                  </a:moveTo>
                  <a:lnTo>
                    <a:pt x="34" y="38"/>
                  </a:lnTo>
                  <a:lnTo>
                    <a:pt x="36" y="38"/>
                  </a:lnTo>
                  <a:lnTo>
                    <a:pt x="38" y="35"/>
                  </a:lnTo>
                  <a:lnTo>
                    <a:pt x="36" y="33"/>
                  </a:lnTo>
                  <a:lnTo>
                    <a:pt x="34" y="30"/>
                  </a:lnTo>
                  <a:lnTo>
                    <a:pt x="34" y="38"/>
                  </a:lnTo>
                  <a:close/>
                  <a:moveTo>
                    <a:pt x="34" y="85"/>
                  </a:moveTo>
                  <a:lnTo>
                    <a:pt x="34" y="85"/>
                  </a:lnTo>
                  <a:lnTo>
                    <a:pt x="31" y="77"/>
                  </a:lnTo>
                  <a:lnTo>
                    <a:pt x="31" y="69"/>
                  </a:lnTo>
                  <a:lnTo>
                    <a:pt x="31" y="61"/>
                  </a:lnTo>
                  <a:lnTo>
                    <a:pt x="34" y="53"/>
                  </a:lnTo>
                  <a:lnTo>
                    <a:pt x="34" y="85"/>
                  </a:lnTo>
                  <a:close/>
                  <a:moveTo>
                    <a:pt x="34" y="30"/>
                  </a:moveTo>
                  <a:lnTo>
                    <a:pt x="34" y="38"/>
                  </a:lnTo>
                  <a:lnTo>
                    <a:pt x="31" y="38"/>
                  </a:lnTo>
                  <a:lnTo>
                    <a:pt x="20" y="26"/>
                  </a:lnTo>
                  <a:lnTo>
                    <a:pt x="19" y="23"/>
                  </a:lnTo>
                  <a:lnTo>
                    <a:pt x="20" y="20"/>
                  </a:lnTo>
                  <a:lnTo>
                    <a:pt x="23" y="19"/>
                  </a:lnTo>
                  <a:lnTo>
                    <a:pt x="24" y="20"/>
                  </a:lnTo>
                  <a:lnTo>
                    <a:pt x="34" y="30"/>
                  </a:lnTo>
                  <a:close/>
                  <a:moveTo>
                    <a:pt x="34" y="99"/>
                  </a:moveTo>
                  <a:lnTo>
                    <a:pt x="34" y="107"/>
                  </a:lnTo>
                  <a:lnTo>
                    <a:pt x="24" y="116"/>
                  </a:lnTo>
                  <a:lnTo>
                    <a:pt x="23" y="118"/>
                  </a:lnTo>
                  <a:lnTo>
                    <a:pt x="20" y="116"/>
                  </a:lnTo>
                  <a:lnTo>
                    <a:pt x="19" y="115"/>
                  </a:lnTo>
                  <a:lnTo>
                    <a:pt x="20" y="112"/>
                  </a:lnTo>
                  <a:lnTo>
                    <a:pt x="31" y="100"/>
                  </a:lnTo>
                  <a:lnTo>
                    <a:pt x="34" y="99"/>
                  </a:lnTo>
                  <a:close/>
                  <a:moveTo>
                    <a:pt x="4" y="65"/>
                  </a:moveTo>
                  <a:lnTo>
                    <a:pt x="4" y="65"/>
                  </a:lnTo>
                  <a:lnTo>
                    <a:pt x="20" y="65"/>
                  </a:lnTo>
                  <a:lnTo>
                    <a:pt x="23" y="66"/>
                  </a:lnTo>
                  <a:lnTo>
                    <a:pt x="24" y="69"/>
                  </a:lnTo>
                  <a:lnTo>
                    <a:pt x="23" y="72"/>
                  </a:lnTo>
                  <a:lnTo>
                    <a:pt x="20" y="72"/>
                  </a:lnTo>
                  <a:lnTo>
                    <a:pt x="4" y="72"/>
                  </a:lnTo>
                  <a:lnTo>
                    <a:pt x="1" y="72"/>
                  </a:lnTo>
                  <a:lnTo>
                    <a:pt x="0" y="69"/>
                  </a:lnTo>
                  <a:lnTo>
                    <a:pt x="1" y="66"/>
                  </a:lnTo>
                  <a:lnTo>
                    <a:pt x="4" y="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cxnSp>
        <p:nvCxnSpPr>
          <p:cNvPr id="223" name="直接连接符 3"/>
          <p:cNvCxnSpPr/>
          <p:nvPr/>
        </p:nvCxnSpPr>
        <p:spPr>
          <a:xfrm>
            <a:off x="3474482" y="2643915"/>
            <a:ext cx="5129966" cy="3468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85047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684213" y="205978"/>
            <a:ext cx="5562600" cy="421555"/>
          </a:xfrm>
        </p:spPr>
        <p:txBody>
          <a:bodyPr>
            <a:normAutofit/>
          </a:bodyPr>
          <a:lstStyle/>
          <a:p>
            <a:pPr algn="l"/>
            <a:r>
              <a:rPr lang="zh-CN" altLang="en-US" dirty="0"/>
              <a:t>内容提纲</a:t>
            </a:r>
          </a:p>
        </p:txBody>
      </p:sp>
      <p:sp>
        <p:nvSpPr>
          <p:cNvPr id="10" name="Shape 184"/>
          <p:cNvSpPr/>
          <p:nvPr/>
        </p:nvSpPr>
        <p:spPr>
          <a:xfrm>
            <a:off x="2468134" y="1224679"/>
            <a:ext cx="3570208"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深信服智慧校园方案架构</a:t>
            </a:r>
          </a:p>
        </p:txBody>
      </p:sp>
      <p:sp>
        <p:nvSpPr>
          <p:cNvPr id="13" name="Shape 187"/>
          <p:cNvSpPr/>
          <p:nvPr/>
        </p:nvSpPr>
        <p:spPr>
          <a:xfrm>
            <a:off x="2123729" y="699541"/>
            <a:ext cx="0" cy="4320481"/>
          </a:xfrm>
          <a:prstGeom prst="line">
            <a:avLst/>
          </a:prstGeom>
          <a:ln w="12700">
            <a:solidFill>
              <a:srgbClr val="FFFFFF"/>
            </a:solidFill>
          </a:ln>
        </p:spPr>
        <p:txBody>
          <a:bodyPr lIns="21771" tIns="21771" rIns="21771" bIns="21771"/>
          <a:lstStyle/>
          <a:p>
            <a:endParaRPr sz="2400"/>
          </a:p>
        </p:txBody>
      </p:sp>
      <p:sp>
        <p:nvSpPr>
          <p:cNvPr id="14" name="Shape 188"/>
          <p:cNvSpPr/>
          <p:nvPr/>
        </p:nvSpPr>
        <p:spPr>
          <a:xfrm>
            <a:off x="1987949" y="810073"/>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1</a:t>
            </a:r>
            <a:endParaRPr sz="2400" b="1" dirty="0">
              <a:solidFill>
                <a:schemeClr val="bg1"/>
              </a:solidFill>
              <a:latin typeface="微软雅黑"/>
              <a:ea typeface="微软雅黑"/>
              <a:cs typeface="微软雅黑"/>
            </a:endParaRPr>
          </a:p>
        </p:txBody>
      </p:sp>
      <p:sp>
        <p:nvSpPr>
          <p:cNvPr id="15" name="Shape 189"/>
          <p:cNvSpPr/>
          <p:nvPr/>
        </p:nvSpPr>
        <p:spPr>
          <a:xfrm>
            <a:off x="1987949" y="1267353"/>
            <a:ext cx="335189" cy="334156"/>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2</a:t>
            </a:r>
            <a:endParaRPr sz="2000" b="1" dirty="0">
              <a:solidFill>
                <a:schemeClr val="bg1"/>
              </a:solidFill>
              <a:latin typeface="微软雅黑"/>
              <a:ea typeface="微软雅黑"/>
              <a:cs typeface="微软雅黑"/>
            </a:endParaRPr>
          </a:p>
        </p:txBody>
      </p:sp>
      <p:sp>
        <p:nvSpPr>
          <p:cNvPr id="22" name="Shape 186"/>
          <p:cNvSpPr/>
          <p:nvPr/>
        </p:nvSpPr>
        <p:spPr>
          <a:xfrm>
            <a:off x="2507547" y="3550517"/>
            <a:ext cx="3360597"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安全灵活的无线校园网</a:t>
            </a:r>
          </a:p>
        </p:txBody>
      </p:sp>
      <p:sp>
        <p:nvSpPr>
          <p:cNvPr id="24" name="Shape 184"/>
          <p:cNvSpPr/>
          <p:nvPr/>
        </p:nvSpPr>
        <p:spPr>
          <a:xfrm>
            <a:off x="2483768" y="771550"/>
            <a:ext cx="3877985"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rgbClr val="FFC000"/>
                </a:solidFill>
                <a:latin typeface="微软雅黑"/>
                <a:ea typeface="微软雅黑"/>
                <a:cs typeface="微软雅黑"/>
              </a:rPr>
              <a:t>智慧校园建设进展与趋势</a:t>
            </a:r>
          </a:p>
        </p:txBody>
      </p:sp>
      <p:sp>
        <p:nvSpPr>
          <p:cNvPr id="2" name="矩形 1"/>
          <p:cNvSpPr/>
          <p:nvPr/>
        </p:nvSpPr>
        <p:spPr>
          <a:xfrm>
            <a:off x="2507547" y="1617156"/>
            <a:ext cx="4040685" cy="1888532"/>
          </a:xfrm>
          <a:prstGeom prst="rect">
            <a:avLst/>
          </a:prstGeom>
          <a:ln w="12700">
            <a:miter lim="400000"/>
          </a:ln>
        </p:spPr>
        <p:txBody>
          <a:bodyPr wrap="square" lIns="20734" tIns="20734" rIns="20734" bIns="20734">
            <a:spAutoFit/>
          </a:bodyPr>
          <a:lstStyle/>
          <a:p>
            <a:pPr marL="342900" indent="-342900" defTabSz="686202">
              <a:lnSpc>
                <a:spcPct val="150000"/>
              </a:lnSpc>
              <a:buFont typeface="Wingdings" panose="05000000000000000000" pitchFamily="2" charset="2"/>
              <a:buChar char="Ø"/>
            </a:pPr>
            <a:r>
              <a:rPr lang="zh-CN" altLang="en-US" sz="2000" dirty="0">
                <a:solidFill>
                  <a:schemeClr val="bg1"/>
                </a:solidFill>
                <a:latin typeface="微软雅黑"/>
                <a:ea typeface="微软雅黑"/>
                <a:cs typeface="微软雅黑"/>
              </a:rPr>
              <a:t>融合平台、云化</a:t>
            </a:r>
            <a:r>
              <a:rPr lang="zh-CN" altLang="en-US" sz="2000" dirty="0" smtClean="0">
                <a:solidFill>
                  <a:schemeClr val="bg1"/>
                </a:solidFill>
                <a:latin typeface="微软雅黑"/>
                <a:ea typeface="微软雅黑"/>
                <a:cs typeface="微软雅黑"/>
              </a:rPr>
              <a:t>桌面</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完善的网络安全保障体系</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学生上网数据价值挖掘</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应用型人才培养</a:t>
            </a:r>
            <a:endParaRPr lang="zh-CN" altLang="en-US" sz="2000" dirty="0">
              <a:solidFill>
                <a:schemeClr val="bg1"/>
              </a:solidFill>
              <a:latin typeface="微软雅黑"/>
              <a:ea typeface="微软雅黑"/>
              <a:cs typeface="微软雅黑"/>
            </a:endParaRPr>
          </a:p>
        </p:txBody>
      </p:sp>
      <p:sp>
        <p:nvSpPr>
          <p:cNvPr id="27" name="Shape 190"/>
          <p:cNvSpPr/>
          <p:nvPr/>
        </p:nvSpPr>
        <p:spPr>
          <a:xfrm>
            <a:off x="1987948" y="3606406"/>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3</a:t>
            </a:r>
            <a:endParaRPr sz="2000" b="1" dirty="0">
              <a:solidFill>
                <a:schemeClr val="bg1"/>
              </a:solidFill>
              <a:latin typeface="微软雅黑"/>
              <a:ea typeface="微软雅黑"/>
              <a:cs typeface="微软雅黑"/>
            </a:endParaRPr>
          </a:p>
        </p:txBody>
      </p:sp>
      <p:sp>
        <p:nvSpPr>
          <p:cNvPr id="16" name="Shape 186"/>
          <p:cNvSpPr/>
          <p:nvPr/>
        </p:nvSpPr>
        <p:spPr>
          <a:xfrm>
            <a:off x="2510531" y="4051380"/>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口袋助理在智慧校园的典型应用</a:t>
            </a:r>
            <a:endParaRPr lang="zh-CN" altLang="en-US" sz="2400" dirty="0">
              <a:solidFill>
                <a:schemeClr val="bg1"/>
              </a:solidFill>
              <a:latin typeface="微软雅黑"/>
              <a:ea typeface="微软雅黑"/>
              <a:cs typeface="微软雅黑"/>
            </a:endParaRPr>
          </a:p>
        </p:txBody>
      </p:sp>
      <p:sp>
        <p:nvSpPr>
          <p:cNvPr id="17" name="Shape 190"/>
          <p:cNvSpPr/>
          <p:nvPr/>
        </p:nvSpPr>
        <p:spPr>
          <a:xfrm>
            <a:off x="1978733" y="4085642"/>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4</a:t>
            </a:r>
            <a:endParaRPr sz="2000" b="1" dirty="0">
              <a:solidFill>
                <a:schemeClr val="bg1"/>
              </a:solidFill>
              <a:latin typeface="微软雅黑"/>
              <a:ea typeface="微软雅黑"/>
              <a:cs typeface="微软雅黑"/>
            </a:endParaRPr>
          </a:p>
        </p:txBody>
      </p:sp>
      <p:sp>
        <p:nvSpPr>
          <p:cNvPr id="18" name="Shape 186"/>
          <p:cNvSpPr/>
          <p:nvPr/>
        </p:nvSpPr>
        <p:spPr>
          <a:xfrm>
            <a:off x="2493700" y="4552243"/>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混合云开启智慧校园新模式</a:t>
            </a:r>
          </a:p>
        </p:txBody>
      </p:sp>
      <p:sp>
        <p:nvSpPr>
          <p:cNvPr id="19" name="Shape 190"/>
          <p:cNvSpPr/>
          <p:nvPr/>
        </p:nvSpPr>
        <p:spPr>
          <a:xfrm>
            <a:off x="1978733" y="4564878"/>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5</a:t>
            </a:r>
            <a:endParaRPr sz="2000" b="1" dirty="0">
              <a:solidFill>
                <a:schemeClr val="bg1"/>
              </a:solidFill>
              <a:latin typeface="微软雅黑"/>
              <a:ea typeface="微软雅黑"/>
              <a:cs typeface="微软雅黑"/>
            </a:endParaRPr>
          </a:p>
        </p:txBody>
      </p:sp>
      <p:sp>
        <p:nvSpPr>
          <p:cNvPr id="3" name="椭圆 2"/>
          <p:cNvSpPr/>
          <p:nvPr/>
        </p:nvSpPr>
        <p:spPr>
          <a:xfrm>
            <a:off x="2080337" y="649141"/>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85146" y="5012970"/>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489592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635026"/>
            <a:ext cx="6061174" cy="2471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771550"/>
            <a:ext cx="5544616" cy="188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1115616" y="3254158"/>
            <a:ext cx="6205190" cy="1477328"/>
          </a:xfrm>
          <a:prstGeom prst="rect">
            <a:avLst/>
          </a:prstGeom>
        </p:spPr>
        <p:txBody>
          <a:bodyPr wrap="square">
            <a:spAutoFit/>
          </a:bodyPr>
          <a:lstStyle/>
          <a:p>
            <a:r>
              <a:rPr lang="zh-CN" altLang="en-US" dirty="0">
                <a:ea typeface="楷体_GB2312" pitchFamily="49" charset="-122"/>
              </a:rPr>
              <a:t> </a:t>
            </a:r>
            <a:r>
              <a:rPr lang="zh-CN" altLang="en-US" dirty="0">
                <a:solidFill>
                  <a:schemeClr val="bg2"/>
                </a:solidFill>
                <a:ea typeface="楷体_GB2312" pitchFamily="49" charset="-122"/>
              </a:rPr>
              <a:t>把感应器和装备嵌入到教室、图书馆、餐厅、停车场、校门、实验室、会议室、校车、宿舍楼等物体并连接它们，形成所谓</a:t>
            </a:r>
            <a:r>
              <a:rPr lang="zh-CN" altLang="en-US" b="1" dirty="0">
                <a:solidFill>
                  <a:schemeClr val="bg2"/>
                </a:solidFill>
                <a:ea typeface="楷体_GB2312" pitchFamily="49" charset="-122"/>
              </a:rPr>
              <a:t>“物联网”</a:t>
            </a:r>
            <a:r>
              <a:rPr lang="zh-CN" altLang="en-US" dirty="0">
                <a:solidFill>
                  <a:schemeClr val="bg2"/>
                </a:solidFill>
                <a:ea typeface="楷体_GB2312" pitchFamily="49" charset="-122"/>
              </a:rPr>
              <a:t>。并通过超级计算机和</a:t>
            </a:r>
            <a:r>
              <a:rPr lang="zh-CN" altLang="en-US" b="1" dirty="0">
                <a:solidFill>
                  <a:schemeClr val="bg2"/>
                </a:solidFill>
                <a:ea typeface="楷体_GB2312" pitchFamily="49" charset="-122"/>
              </a:rPr>
              <a:t>云计算</a:t>
            </a:r>
            <a:r>
              <a:rPr lang="zh-CN" altLang="en-US" dirty="0">
                <a:solidFill>
                  <a:schemeClr val="bg2"/>
                </a:solidFill>
                <a:ea typeface="楷体_GB2312" pitchFamily="49" charset="-122"/>
              </a:rPr>
              <a:t>服务中心将“物联网”和“软件应用系统平台”整合起来，实现通信服务、教学工作、学习活动、管理工作和学校设施的整体结合。</a:t>
            </a:r>
            <a:endParaRPr lang="zh-CN" altLang="en-US" dirty="0"/>
          </a:p>
        </p:txBody>
      </p:sp>
      <p:sp>
        <p:nvSpPr>
          <p:cNvPr id="5" name="Shape 184"/>
          <p:cNvSpPr/>
          <p:nvPr/>
        </p:nvSpPr>
        <p:spPr>
          <a:xfrm>
            <a:off x="683568" y="211595"/>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什么是智慧校园</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696910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智慧校园</a:t>
            </a:r>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VS</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传统数字校园</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graphicFrame>
        <p:nvGraphicFramePr>
          <p:cNvPr id="3" name="表格 2"/>
          <p:cNvGraphicFramePr/>
          <p:nvPr>
            <p:extLst>
              <p:ext uri="{D42A27DB-BD31-4B8C-83A1-F6EECF244321}">
                <p14:modId xmlns:p14="http://schemas.microsoft.com/office/powerpoint/2010/main" val="3231585044"/>
              </p:ext>
            </p:extLst>
          </p:nvPr>
        </p:nvGraphicFramePr>
        <p:xfrm>
          <a:off x="467544" y="627534"/>
          <a:ext cx="8000233" cy="4386072"/>
        </p:xfrm>
        <a:graphic>
          <a:graphicData uri="http://schemas.openxmlformats.org/drawingml/2006/table">
            <a:tbl>
              <a:tblPr firstRow="1" bandRow="1">
                <a:tableStyleId>{5C22544A-7EE6-4342-B048-85BDC9FD1C3A}</a:tableStyleId>
              </a:tblPr>
              <a:tblGrid>
                <a:gridCol w="982875"/>
                <a:gridCol w="3537007"/>
                <a:gridCol w="3480351"/>
              </a:tblGrid>
              <a:tr h="262900">
                <a:tc>
                  <a:txBody>
                    <a:bodyPr/>
                    <a:lstStyle/>
                    <a:p>
                      <a:pPr algn="l">
                        <a:lnSpc>
                          <a:spcPct val="130000"/>
                        </a:lnSpc>
                        <a:buNone/>
                      </a:pPr>
                      <a:r>
                        <a:rPr lang="zh-CN" altLang="en-US" sz="1400" dirty="0">
                          <a:latin typeface="宋体" charset="0"/>
                          <a:ea typeface="宋体" charset="0"/>
                        </a:rPr>
                        <a:t>类别</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30000"/>
                        </a:lnSpc>
                        <a:buNone/>
                      </a:pPr>
                      <a:r>
                        <a:rPr lang="zh-CN" altLang="en-US" sz="1400" dirty="0">
                          <a:latin typeface="宋体" charset="0"/>
                          <a:ea typeface="宋体" charset="0"/>
                        </a:rPr>
                        <a:t>智慧校园</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30000"/>
                        </a:lnSpc>
                        <a:buNone/>
                      </a:pPr>
                      <a:r>
                        <a:rPr lang="zh-CN" altLang="en-US" sz="1400">
                          <a:latin typeface="宋体" charset="0"/>
                          <a:ea typeface="宋体" charset="0"/>
                        </a:rPr>
                        <a:t>传统数字校园</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1152">
                <a:tc>
                  <a:txBody>
                    <a:bodyPr/>
                    <a:lstStyle/>
                    <a:p>
                      <a:pPr algn="l">
                        <a:lnSpc>
                          <a:spcPct val="110000"/>
                        </a:lnSpc>
                        <a:buNone/>
                      </a:pPr>
                      <a:r>
                        <a:rPr lang="zh-CN" altLang="en-US" sz="1400">
                          <a:latin typeface="宋体" charset="0"/>
                          <a:ea typeface="宋体" charset="0"/>
                        </a:rPr>
                        <a:t>建立基础</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以互联网为基础、云计算为核心，建立在物联网之上的校园网</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建立在</a:t>
                      </a:r>
                      <a:r>
                        <a:rPr lang="zh-CN" altLang="en-US" sz="1400" dirty="0" smtClean="0">
                          <a:latin typeface="宋体" charset="0"/>
                          <a:ea typeface="宋体" charset="0"/>
                        </a:rPr>
                        <a:t>互联网之上的</a:t>
                      </a:r>
                      <a:r>
                        <a:rPr lang="zh-CN" altLang="en-US" sz="1400" dirty="0">
                          <a:latin typeface="宋体" charset="0"/>
                          <a:ea typeface="宋体" charset="0"/>
                        </a:rPr>
                        <a:t>校园网</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1501">
                <a:tc>
                  <a:txBody>
                    <a:bodyPr/>
                    <a:lstStyle/>
                    <a:p>
                      <a:pPr algn="l">
                        <a:lnSpc>
                          <a:spcPct val="110000"/>
                        </a:lnSpc>
                        <a:buNone/>
                      </a:pPr>
                      <a:r>
                        <a:rPr lang="zh-CN" altLang="en-US" sz="1400">
                          <a:latin typeface="宋体" charset="0"/>
                          <a:ea typeface="宋体" charset="0"/>
                        </a:rPr>
                        <a:t>互动方式</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人与人、人与校园、人与物、物与物之间的互联互通</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人与人之间的互联</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8559">
                <a:tc>
                  <a:txBody>
                    <a:bodyPr/>
                    <a:lstStyle/>
                    <a:p>
                      <a:pPr algn="l">
                        <a:lnSpc>
                          <a:spcPct val="110000"/>
                        </a:lnSpc>
                        <a:buNone/>
                      </a:pPr>
                      <a:r>
                        <a:rPr lang="zh-CN" altLang="en-US" sz="1400">
                          <a:latin typeface="宋体" charset="0"/>
                          <a:ea typeface="宋体" charset="0"/>
                        </a:rPr>
                        <a:t>解决目标</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针对校园管理和教学应用的软硬件与应用建设</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针对校园数字化的基础硬件与应用建设</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1567">
                <a:tc>
                  <a:txBody>
                    <a:bodyPr/>
                    <a:lstStyle/>
                    <a:p>
                      <a:pPr algn="l">
                        <a:lnSpc>
                          <a:spcPct val="110000"/>
                        </a:lnSpc>
                        <a:buNone/>
                      </a:pPr>
                      <a:r>
                        <a:rPr lang="zh-CN" altLang="en-US" sz="1400">
                          <a:latin typeface="宋体" charset="0"/>
                          <a:ea typeface="宋体" charset="0"/>
                        </a:rPr>
                        <a:t>系统关系</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应用系统互联互通，用身份统一认证，信息数据智能推送</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应用系统单独建设，系统间是独立不互通的</a:t>
                      </a:r>
                      <a:r>
                        <a:rPr lang="en-US" altLang="zh-CN" sz="1400" dirty="0">
                          <a:latin typeface="宋体" charset="0"/>
                          <a:ea typeface="宋体" charset="0"/>
                        </a:rPr>
                        <a:t>“</a:t>
                      </a:r>
                      <a:r>
                        <a:rPr lang="zh-CN" altLang="en-US" sz="1400" dirty="0">
                          <a:latin typeface="宋体" charset="0"/>
                          <a:ea typeface="宋体" charset="0"/>
                        </a:rPr>
                        <a:t>信息孤岛</a:t>
                      </a:r>
                      <a:r>
                        <a:rPr lang="en-US" altLang="zh-CN" sz="1400" dirty="0">
                          <a:latin typeface="宋体" charset="0"/>
                          <a:ea typeface="宋体" charset="0"/>
                        </a:rPr>
                        <a:t>”</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30023">
                <a:tc>
                  <a:txBody>
                    <a:bodyPr/>
                    <a:lstStyle/>
                    <a:p>
                      <a:pPr algn="l">
                        <a:lnSpc>
                          <a:spcPct val="110000"/>
                        </a:lnSpc>
                        <a:buNone/>
                      </a:pPr>
                      <a:r>
                        <a:rPr lang="zh-CN" altLang="en-US" sz="1400">
                          <a:latin typeface="宋体" charset="0"/>
                          <a:ea typeface="宋体" charset="0"/>
                        </a:rPr>
                        <a:t>数据呈现</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校园数据智能化分析与应用，主动的预测改进</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校园信息数据化呈现，被动的接受结果</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06949">
                <a:tc>
                  <a:txBody>
                    <a:bodyPr/>
                    <a:lstStyle/>
                    <a:p>
                      <a:pPr algn="l">
                        <a:lnSpc>
                          <a:spcPct val="110000"/>
                        </a:lnSpc>
                        <a:buNone/>
                      </a:pPr>
                      <a:r>
                        <a:rPr lang="zh-CN" altLang="en-US" sz="1400">
                          <a:latin typeface="宋体" charset="0"/>
                          <a:ea typeface="宋体" charset="0"/>
                        </a:rPr>
                        <a:t>教学资源</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a:latin typeface="宋体" charset="0"/>
                          <a:ea typeface="宋体" charset="0"/>
                        </a:rPr>
                        <a:t>资源形式多样、多种教学应用结合，个性化教学</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资源形式单一，共享性差，教学方式单一</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6738">
                <a:tc>
                  <a:txBody>
                    <a:bodyPr/>
                    <a:lstStyle/>
                    <a:p>
                      <a:pPr algn="l">
                        <a:lnSpc>
                          <a:spcPct val="110000"/>
                        </a:lnSpc>
                        <a:buNone/>
                      </a:pPr>
                      <a:r>
                        <a:rPr lang="zh-CN" altLang="en-US" sz="1400">
                          <a:latin typeface="宋体" charset="0"/>
                          <a:ea typeface="宋体" charset="0"/>
                        </a:rPr>
                        <a:t>校园安全</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a:latin typeface="宋体" charset="0"/>
                          <a:ea typeface="宋体" charset="0"/>
                        </a:rPr>
                        <a:t>校园安防智能监控，主动预警</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校园安全人为判断，容易疏漏</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2900">
                <a:tc>
                  <a:txBody>
                    <a:bodyPr/>
                    <a:lstStyle/>
                    <a:p>
                      <a:pPr algn="l">
                        <a:lnSpc>
                          <a:spcPct val="110000"/>
                        </a:lnSpc>
                        <a:buNone/>
                      </a:pPr>
                      <a:r>
                        <a:rPr lang="zh-CN" altLang="en-US" sz="1400">
                          <a:latin typeface="宋体" charset="0"/>
                          <a:ea typeface="宋体" charset="0"/>
                        </a:rPr>
                        <a:t>信息传递</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统一通信形式多样，操作便捷</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10000"/>
                        </a:lnSpc>
                        <a:buNone/>
                      </a:pPr>
                      <a:r>
                        <a:rPr lang="zh-CN" altLang="en-US" sz="1400" dirty="0">
                          <a:latin typeface="宋体" charset="0"/>
                          <a:ea typeface="宋体" charset="0"/>
                        </a:rPr>
                        <a:t>信息传递方式单一</a:t>
                      </a:r>
                    </a:p>
                  </a:txBody>
                  <a:tcPr marL="91438" marR="914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8401440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a:solidFill>
                  <a:prstClr val="white"/>
                </a:solidFill>
                <a:latin typeface="微软雅黑" panose="020B0503020204020204" pitchFamily="34" charset="-122"/>
                <a:ea typeface="微软雅黑" panose="020B0503020204020204" pitchFamily="34" charset="-122"/>
                <a:cs typeface="+mn-cs"/>
              </a:rPr>
              <a:t>高校</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信息化建设现状</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sp>
        <p:nvSpPr>
          <p:cNvPr id="4" name="L 形 3"/>
          <p:cNvSpPr/>
          <p:nvPr/>
        </p:nvSpPr>
        <p:spPr>
          <a:xfrm rot="5400000">
            <a:off x="1525423" y="2504656"/>
            <a:ext cx="932005" cy="1550835"/>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5" name="任意多边形 4"/>
          <p:cNvSpPr/>
          <p:nvPr/>
        </p:nvSpPr>
        <p:spPr>
          <a:xfrm>
            <a:off x="1325813" y="1922200"/>
            <a:ext cx="1400103" cy="1227272"/>
          </a:xfrm>
          <a:custGeom>
            <a:avLst/>
            <a:gdLst>
              <a:gd name="connsiteX0" fmla="*/ 0 w 1400103"/>
              <a:gd name="connsiteY0" fmla="*/ 0 h 1227272"/>
              <a:gd name="connsiteX1" fmla="*/ 1400103 w 1400103"/>
              <a:gd name="connsiteY1" fmla="*/ 0 h 1227272"/>
              <a:gd name="connsiteX2" fmla="*/ 1400103 w 1400103"/>
              <a:gd name="connsiteY2" fmla="*/ 1227272 h 1227272"/>
              <a:gd name="connsiteX3" fmla="*/ 0 w 1400103"/>
              <a:gd name="connsiteY3" fmla="*/ 1227272 h 1227272"/>
              <a:gd name="connsiteX4" fmla="*/ 0 w 1400103"/>
              <a:gd name="connsiteY4" fmla="*/ 0 h 1227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0103" h="1227272">
                <a:moveTo>
                  <a:pt x="0" y="0"/>
                </a:moveTo>
                <a:lnTo>
                  <a:pt x="1400103" y="0"/>
                </a:lnTo>
                <a:lnTo>
                  <a:pt x="1400103" y="1227272"/>
                </a:lnTo>
                <a:lnTo>
                  <a:pt x="0" y="12272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zh-CN" altLang="en-US" sz="2500" kern="1200" dirty="0" smtClean="0"/>
              <a:t>基础网络建设</a:t>
            </a:r>
            <a:endParaRPr lang="zh-CN" altLang="en-US" sz="2500" kern="1200" dirty="0"/>
          </a:p>
        </p:txBody>
      </p:sp>
      <p:sp>
        <p:nvSpPr>
          <p:cNvPr id="6" name="等腰三角形 5"/>
          <p:cNvSpPr/>
          <p:nvPr/>
        </p:nvSpPr>
        <p:spPr>
          <a:xfrm>
            <a:off x="2505781" y="2390482"/>
            <a:ext cx="264170" cy="264170"/>
          </a:xfrm>
          <a:prstGeom prst="triangle">
            <a:avLst>
              <a:gd name="adj" fmla="val 100000"/>
            </a:avLst>
          </a:prstGeom>
        </p:spPr>
        <p:style>
          <a:lnRef idx="2">
            <a:schemeClr val="accent5">
              <a:hueOff val="-1655646"/>
              <a:satOff val="6635"/>
              <a:lumOff val="1438"/>
              <a:alphaOff val="0"/>
            </a:schemeClr>
          </a:lnRef>
          <a:fillRef idx="1">
            <a:schemeClr val="accent5">
              <a:hueOff val="-1655646"/>
              <a:satOff val="6635"/>
              <a:lumOff val="1438"/>
              <a:alphaOff val="0"/>
            </a:schemeClr>
          </a:fillRef>
          <a:effectRef idx="0">
            <a:schemeClr val="accent5">
              <a:hueOff val="-1655646"/>
              <a:satOff val="6635"/>
              <a:lumOff val="1438"/>
              <a:alphaOff val="0"/>
            </a:schemeClr>
          </a:effectRef>
          <a:fontRef idx="minor">
            <a:schemeClr val="lt1"/>
          </a:fontRef>
        </p:style>
      </p:sp>
      <p:sp>
        <p:nvSpPr>
          <p:cNvPr id="7" name="L 形 6"/>
          <p:cNvSpPr/>
          <p:nvPr/>
        </p:nvSpPr>
        <p:spPr>
          <a:xfrm rot="5400000">
            <a:off x="3239423" y="2080525"/>
            <a:ext cx="932005" cy="1550835"/>
          </a:xfrm>
          <a:prstGeom prst="corner">
            <a:avLst>
              <a:gd name="adj1" fmla="val 16120"/>
              <a:gd name="adj2" fmla="val 16110"/>
            </a:avLst>
          </a:prstGeom>
        </p:spPr>
        <p:style>
          <a:lnRef idx="2">
            <a:schemeClr val="accent5">
              <a:hueOff val="-3311292"/>
              <a:satOff val="13270"/>
              <a:lumOff val="2876"/>
              <a:alphaOff val="0"/>
            </a:schemeClr>
          </a:lnRef>
          <a:fillRef idx="1">
            <a:schemeClr val="accent5">
              <a:hueOff val="-3311292"/>
              <a:satOff val="13270"/>
              <a:lumOff val="2876"/>
              <a:alphaOff val="0"/>
            </a:schemeClr>
          </a:fillRef>
          <a:effectRef idx="0">
            <a:schemeClr val="accent5">
              <a:hueOff val="-3311292"/>
              <a:satOff val="13270"/>
              <a:lumOff val="2876"/>
              <a:alphaOff val="0"/>
            </a:schemeClr>
          </a:effectRef>
          <a:fontRef idx="minor">
            <a:schemeClr val="lt1"/>
          </a:fontRef>
        </p:style>
      </p:sp>
      <p:sp>
        <p:nvSpPr>
          <p:cNvPr id="8" name="任意多边形 7"/>
          <p:cNvSpPr/>
          <p:nvPr/>
        </p:nvSpPr>
        <p:spPr>
          <a:xfrm>
            <a:off x="2879756" y="1541677"/>
            <a:ext cx="1601087" cy="932005"/>
          </a:xfrm>
          <a:custGeom>
            <a:avLst/>
            <a:gdLst>
              <a:gd name="connsiteX0" fmla="*/ 0 w 1400103"/>
              <a:gd name="connsiteY0" fmla="*/ 0 h 1227272"/>
              <a:gd name="connsiteX1" fmla="*/ 1400103 w 1400103"/>
              <a:gd name="connsiteY1" fmla="*/ 0 h 1227272"/>
              <a:gd name="connsiteX2" fmla="*/ 1400103 w 1400103"/>
              <a:gd name="connsiteY2" fmla="*/ 1227272 h 1227272"/>
              <a:gd name="connsiteX3" fmla="*/ 0 w 1400103"/>
              <a:gd name="connsiteY3" fmla="*/ 1227272 h 1227272"/>
              <a:gd name="connsiteX4" fmla="*/ 0 w 1400103"/>
              <a:gd name="connsiteY4" fmla="*/ 0 h 1227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0103" h="1227272">
                <a:moveTo>
                  <a:pt x="0" y="0"/>
                </a:moveTo>
                <a:lnTo>
                  <a:pt x="1400103" y="0"/>
                </a:lnTo>
                <a:lnTo>
                  <a:pt x="1400103" y="1227272"/>
                </a:lnTo>
                <a:lnTo>
                  <a:pt x="0" y="12272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zh-CN" altLang="en-US" sz="2500" kern="1200" dirty="0" smtClean="0"/>
              <a:t>教学应用信息化</a:t>
            </a:r>
            <a:endParaRPr lang="zh-CN" altLang="en-US" sz="2500" kern="1200" dirty="0"/>
          </a:p>
        </p:txBody>
      </p:sp>
      <p:sp>
        <p:nvSpPr>
          <p:cNvPr id="9" name="等腰三角形 8"/>
          <p:cNvSpPr/>
          <p:nvPr/>
        </p:nvSpPr>
        <p:spPr>
          <a:xfrm>
            <a:off x="4219781" y="1966351"/>
            <a:ext cx="264170" cy="264170"/>
          </a:xfrm>
          <a:prstGeom prst="triangle">
            <a:avLst>
              <a:gd name="adj" fmla="val 100000"/>
            </a:avLst>
          </a:prstGeom>
        </p:spPr>
        <p:style>
          <a:lnRef idx="2">
            <a:schemeClr val="accent5">
              <a:hueOff val="-4966938"/>
              <a:satOff val="19906"/>
              <a:lumOff val="4314"/>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0" name="L 形 9"/>
          <p:cNvSpPr/>
          <p:nvPr/>
        </p:nvSpPr>
        <p:spPr>
          <a:xfrm rot="5400000">
            <a:off x="4953423" y="1656394"/>
            <a:ext cx="932005" cy="1550835"/>
          </a:xfrm>
          <a:prstGeom prst="corner">
            <a:avLst>
              <a:gd name="adj1" fmla="val 16120"/>
              <a:gd name="adj2" fmla="val 16110"/>
            </a:avLst>
          </a:prstGeom>
        </p:spPr>
        <p:style>
          <a:lnRef idx="2">
            <a:schemeClr val="accent5">
              <a:hueOff val="-6622584"/>
              <a:satOff val="26541"/>
              <a:lumOff val="5752"/>
              <a:alphaOff val="0"/>
            </a:schemeClr>
          </a:lnRef>
          <a:fillRef idx="1">
            <a:schemeClr val="accent5">
              <a:hueOff val="-6622584"/>
              <a:satOff val="26541"/>
              <a:lumOff val="5752"/>
              <a:alphaOff val="0"/>
            </a:schemeClr>
          </a:fillRef>
          <a:effectRef idx="0">
            <a:schemeClr val="accent5">
              <a:hueOff val="-6622584"/>
              <a:satOff val="26541"/>
              <a:lumOff val="5752"/>
              <a:alphaOff val="0"/>
            </a:schemeClr>
          </a:effectRef>
          <a:fontRef idx="minor">
            <a:schemeClr val="lt1"/>
          </a:fontRef>
        </p:style>
      </p:sp>
      <p:sp>
        <p:nvSpPr>
          <p:cNvPr id="11" name="任意多边形 10"/>
          <p:cNvSpPr/>
          <p:nvPr/>
        </p:nvSpPr>
        <p:spPr>
          <a:xfrm>
            <a:off x="4582570" y="1148961"/>
            <a:ext cx="1710891" cy="1227272"/>
          </a:xfrm>
          <a:custGeom>
            <a:avLst/>
            <a:gdLst>
              <a:gd name="connsiteX0" fmla="*/ 0 w 1400103"/>
              <a:gd name="connsiteY0" fmla="*/ 0 h 1227272"/>
              <a:gd name="connsiteX1" fmla="*/ 1400103 w 1400103"/>
              <a:gd name="connsiteY1" fmla="*/ 0 h 1227272"/>
              <a:gd name="connsiteX2" fmla="*/ 1400103 w 1400103"/>
              <a:gd name="connsiteY2" fmla="*/ 1227272 h 1227272"/>
              <a:gd name="connsiteX3" fmla="*/ 0 w 1400103"/>
              <a:gd name="connsiteY3" fmla="*/ 1227272 h 1227272"/>
              <a:gd name="connsiteX4" fmla="*/ 0 w 1400103"/>
              <a:gd name="connsiteY4" fmla="*/ 0 h 1227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0103" h="1227272">
                <a:moveTo>
                  <a:pt x="0" y="0"/>
                </a:moveTo>
                <a:lnTo>
                  <a:pt x="1400103" y="0"/>
                </a:lnTo>
                <a:lnTo>
                  <a:pt x="1400103" y="1227272"/>
                </a:lnTo>
                <a:lnTo>
                  <a:pt x="0" y="12272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zh-CN" altLang="en-US" sz="2500" kern="1200" dirty="0" smtClean="0"/>
              <a:t>业务系统资源整合</a:t>
            </a:r>
            <a:endParaRPr lang="zh-CN" altLang="en-US" sz="2500" kern="1200" dirty="0"/>
          </a:p>
        </p:txBody>
      </p:sp>
      <p:sp>
        <p:nvSpPr>
          <p:cNvPr id="12" name="等腰三角形 11"/>
          <p:cNvSpPr/>
          <p:nvPr/>
        </p:nvSpPr>
        <p:spPr>
          <a:xfrm>
            <a:off x="5933781" y="1542220"/>
            <a:ext cx="264170" cy="264170"/>
          </a:xfrm>
          <a:prstGeom prst="triangle">
            <a:avLst>
              <a:gd name="adj" fmla="val 100000"/>
            </a:avLst>
          </a:prstGeom>
        </p:spPr>
        <p:style>
          <a:lnRef idx="2">
            <a:schemeClr val="accent5">
              <a:hueOff val="-8278230"/>
              <a:satOff val="33176"/>
              <a:lumOff val="7190"/>
              <a:alphaOff val="0"/>
            </a:schemeClr>
          </a:lnRef>
          <a:fillRef idx="1">
            <a:schemeClr val="accent5">
              <a:hueOff val="-8278230"/>
              <a:satOff val="33176"/>
              <a:lumOff val="7190"/>
              <a:alphaOff val="0"/>
            </a:schemeClr>
          </a:fillRef>
          <a:effectRef idx="0">
            <a:schemeClr val="accent5">
              <a:hueOff val="-8278230"/>
              <a:satOff val="33176"/>
              <a:lumOff val="7190"/>
              <a:alphaOff val="0"/>
            </a:schemeClr>
          </a:effectRef>
          <a:fontRef idx="minor">
            <a:schemeClr val="lt1"/>
          </a:fontRef>
        </p:style>
      </p:sp>
      <p:sp>
        <p:nvSpPr>
          <p:cNvPr id="13" name="L 形 12"/>
          <p:cNvSpPr/>
          <p:nvPr/>
        </p:nvSpPr>
        <p:spPr>
          <a:xfrm rot="5400000">
            <a:off x="6667422" y="1232263"/>
            <a:ext cx="932005" cy="1550835"/>
          </a:xfrm>
          <a:prstGeom prst="corner">
            <a:avLst>
              <a:gd name="adj1" fmla="val 16120"/>
              <a:gd name="adj2" fmla="val 16110"/>
            </a:avLst>
          </a:prstGeom>
        </p:spPr>
        <p:style>
          <a:lnRef idx="2">
            <a:schemeClr val="accent5">
              <a:hueOff val="-9933876"/>
              <a:satOff val="39811"/>
              <a:lumOff val="8628"/>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14" name="任意多边形 13"/>
          <p:cNvSpPr/>
          <p:nvPr/>
        </p:nvSpPr>
        <p:spPr>
          <a:xfrm>
            <a:off x="6293461" y="699542"/>
            <a:ext cx="1560158" cy="1227272"/>
          </a:xfrm>
          <a:custGeom>
            <a:avLst/>
            <a:gdLst>
              <a:gd name="connsiteX0" fmla="*/ 0 w 1400103"/>
              <a:gd name="connsiteY0" fmla="*/ 0 h 1227272"/>
              <a:gd name="connsiteX1" fmla="*/ 1400103 w 1400103"/>
              <a:gd name="connsiteY1" fmla="*/ 0 h 1227272"/>
              <a:gd name="connsiteX2" fmla="*/ 1400103 w 1400103"/>
              <a:gd name="connsiteY2" fmla="*/ 1227272 h 1227272"/>
              <a:gd name="connsiteX3" fmla="*/ 0 w 1400103"/>
              <a:gd name="connsiteY3" fmla="*/ 1227272 h 1227272"/>
              <a:gd name="connsiteX4" fmla="*/ 0 w 1400103"/>
              <a:gd name="connsiteY4" fmla="*/ 0 h 1227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0103" h="1227272">
                <a:moveTo>
                  <a:pt x="0" y="0"/>
                </a:moveTo>
                <a:lnTo>
                  <a:pt x="1400103" y="0"/>
                </a:lnTo>
                <a:lnTo>
                  <a:pt x="1400103" y="1227272"/>
                </a:lnTo>
                <a:lnTo>
                  <a:pt x="0" y="12272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zh-CN" altLang="en-US" sz="2500" kern="1200" dirty="0" smtClean="0"/>
              <a:t>教育云服务平台</a:t>
            </a:r>
            <a:endParaRPr lang="zh-CN" altLang="en-US" sz="2500" kern="1200" dirty="0"/>
          </a:p>
        </p:txBody>
      </p:sp>
      <p:sp>
        <p:nvSpPr>
          <p:cNvPr id="55" name="文本框 47"/>
          <p:cNvSpPr txBox="1">
            <a:spLocks noChangeArrowheads="1"/>
          </p:cNvSpPr>
          <p:nvPr/>
        </p:nvSpPr>
        <p:spPr bwMode="auto">
          <a:xfrm>
            <a:off x="1433709" y="3052684"/>
            <a:ext cx="1493191" cy="1475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85750" indent="-2857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buSzPct val="60000"/>
              <a:buFont typeface="Wingdings" panose="05000000000000000000" pitchFamily="2" charset="2"/>
              <a:buChar char="l"/>
            </a:pPr>
            <a:r>
              <a:rPr lang="zh-CN" altLang="en-US" sz="1100" dirty="0">
                <a:latin typeface="宋体" panose="02010600030101010101" pitchFamily="2" charset="-122"/>
              </a:rPr>
              <a:t>初步具有校园的网络环境</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能实现简单的信息查询服务</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应用系统较少或不能互联互通</a:t>
            </a:r>
          </a:p>
        </p:txBody>
      </p:sp>
      <p:sp>
        <p:nvSpPr>
          <p:cNvPr id="56" name="文本框 48"/>
          <p:cNvSpPr txBox="1">
            <a:spLocks noChangeArrowheads="1"/>
          </p:cNvSpPr>
          <p:nvPr/>
        </p:nvSpPr>
        <p:spPr bwMode="auto">
          <a:xfrm>
            <a:off x="3178836" y="2584402"/>
            <a:ext cx="1535949" cy="1475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85750" indent="-2857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buSzPct val="60000"/>
              <a:buFont typeface="Wingdings" panose="05000000000000000000" pitchFamily="2" charset="2"/>
              <a:buChar char="l"/>
            </a:pPr>
            <a:r>
              <a:rPr lang="zh-CN" altLang="en-US" sz="1100" dirty="0">
                <a:latin typeface="宋体" panose="02010600030101010101" pitchFamily="2" charset="-122"/>
              </a:rPr>
              <a:t>具有较多的数字化资源</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应用系统能集成</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相关业务能整合</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对教学教研管理和服务有一定的支持作用</a:t>
            </a:r>
          </a:p>
        </p:txBody>
      </p:sp>
      <p:sp>
        <p:nvSpPr>
          <p:cNvPr id="57" name="文本框 49"/>
          <p:cNvSpPr txBox="1">
            <a:spLocks noChangeArrowheads="1"/>
          </p:cNvSpPr>
          <p:nvPr/>
        </p:nvSpPr>
        <p:spPr bwMode="auto">
          <a:xfrm>
            <a:off x="4877949" y="2199649"/>
            <a:ext cx="1514131" cy="1475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85750" indent="-2857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buSzPct val="60000"/>
              <a:buFont typeface="Wingdings" panose="05000000000000000000" pitchFamily="2" charset="2"/>
              <a:buChar char="l"/>
            </a:pPr>
            <a:r>
              <a:rPr lang="zh-CN" altLang="en-US" sz="1100" dirty="0">
                <a:latin typeface="宋体" panose="02010600030101010101" pitchFamily="2" charset="-122"/>
              </a:rPr>
              <a:t>具有</a:t>
            </a:r>
            <a:r>
              <a:rPr lang="zh-CN" altLang="en-US" sz="1100" dirty="0" smtClean="0">
                <a:latin typeface="宋体" panose="02010600030101010101" pitchFamily="2" charset="-122"/>
              </a:rPr>
              <a:t>丰富</a:t>
            </a:r>
            <a:r>
              <a:rPr lang="zh-CN" altLang="en-US" sz="1100" dirty="0">
                <a:latin typeface="宋体" panose="02010600030101010101" pitchFamily="2" charset="-122"/>
              </a:rPr>
              <a:t>的数字化资源</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应用系统集成性强</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相关业务高度整合</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支持软件设施具有开放性和可扩展性</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能较好的支持教学，</a:t>
            </a:r>
            <a:r>
              <a:rPr lang="zh-CN" altLang="en-US" sz="1100" dirty="0" smtClean="0">
                <a:latin typeface="宋体" panose="02010600030101010101" pitchFamily="2" charset="-122"/>
              </a:rPr>
              <a:t>教研、管理</a:t>
            </a:r>
            <a:r>
              <a:rPr lang="zh-CN" altLang="en-US" sz="1100" dirty="0">
                <a:latin typeface="宋体" panose="02010600030101010101" pitchFamily="2" charset="-122"/>
              </a:rPr>
              <a:t>和服务</a:t>
            </a:r>
          </a:p>
        </p:txBody>
      </p:sp>
      <p:sp>
        <p:nvSpPr>
          <p:cNvPr id="58" name="文本框 50"/>
          <p:cNvSpPr txBox="1">
            <a:spLocks noChangeArrowheads="1"/>
          </p:cNvSpPr>
          <p:nvPr/>
        </p:nvSpPr>
        <p:spPr bwMode="auto">
          <a:xfrm>
            <a:off x="6555244" y="1739338"/>
            <a:ext cx="1547727" cy="1475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85750" indent="-2857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buSzPct val="60000"/>
              <a:buFont typeface="Wingdings" panose="05000000000000000000" pitchFamily="2" charset="2"/>
              <a:buChar char="l"/>
            </a:pPr>
            <a:r>
              <a:rPr lang="zh-CN" altLang="en-US" sz="1100" dirty="0">
                <a:latin typeface="宋体" panose="02010600030101010101" pitchFamily="2" charset="-122"/>
              </a:rPr>
              <a:t>能</a:t>
            </a:r>
            <a:r>
              <a:rPr lang="zh-CN" altLang="en-US" sz="1100" dirty="0" smtClean="0">
                <a:latin typeface="宋体" panose="02010600030101010101" pitchFamily="2" charset="-122"/>
              </a:rPr>
              <a:t>有效</a:t>
            </a:r>
            <a:r>
              <a:rPr lang="zh-CN" altLang="en-US" sz="1100" dirty="0">
                <a:latin typeface="宋体" panose="02010600030101010101" pitchFamily="2" charset="-122"/>
              </a:rPr>
              <a:t>支持教与学</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丰富学校的校园文化</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真正拓宽学习的时空纬度</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以面向服务为基础的理念</a:t>
            </a:r>
          </a:p>
          <a:p>
            <a:pPr>
              <a:lnSpc>
                <a:spcPct val="130000"/>
              </a:lnSpc>
              <a:buSzPct val="60000"/>
              <a:buFont typeface="Wingdings" panose="05000000000000000000" pitchFamily="2" charset="2"/>
              <a:buChar char="l"/>
            </a:pPr>
            <a:r>
              <a:rPr lang="zh-CN" altLang="en-US" sz="1100" dirty="0">
                <a:latin typeface="宋体" panose="02010600030101010101" pitchFamily="2" charset="-122"/>
              </a:rPr>
              <a:t>基于新型网络技术构建业务流畅、</a:t>
            </a:r>
            <a:r>
              <a:rPr lang="zh-CN" altLang="en-US" sz="1100" dirty="0" smtClean="0">
                <a:latin typeface="宋体" panose="02010600030101010101" pitchFamily="2" charset="-122"/>
              </a:rPr>
              <a:t>资源共享、智能</a:t>
            </a:r>
            <a:r>
              <a:rPr lang="zh-CN" altLang="en-US" sz="1100" dirty="0">
                <a:latin typeface="宋体" panose="02010600030101010101" pitchFamily="2" charset="-122"/>
              </a:rPr>
              <a:t>灵活的教育教学环境</a:t>
            </a:r>
          </a:p>
        </p:txBody>
      </p:sp>
      <p:sp>
        <p:nvSpPr>
          <p:cNvPr id="59" name="文本框 2"/>
          <p:cNvSpPr txBox="1">
            <a:spLocks noChangeArrowheads="1"/>
          </p:cNvSpPr>
          <p:nvPr/>
        </p:nvSpPr>
        <p:spPr bwMode="auto">
          <a:xfrm>
            <a:off x="2602315" y="4488016"/>
            <a:ext cx="4417957" cy="312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100" dirty="0" smtClean="0">
                <a:latin typeface="黑体" panose="02010609060101010101" pitchFamily="49" charset="-122"/>
                <a:ea typeface="黑体" panose="02010609060101010101" pitchFamily="49" charset="-122"/>
              </a:rPr>
              <a:t>目前高校的信息化</a:t>
            </a:r>
            <a:r>
              <a:rPr lang="zh-CN" altLang="en-US" sz="1100" dirty="0">
                <a:latin typeface="黑体" panose="02010609060101010101" pitchFamily="49" charset="-122"/>
                <a:ea typeface="黑体" panose="02010609060101010101" pitchFamily="49" charset="-122"/>
              </a:rPr>
              <a:t>建设</a:t>
            </a:r>
            <a:r>
              <a:rPr lang="zh-CN" altLang="en-US" sz="1100" dirty="0" smtClean="0">
                <a:latin typeface="黑体" panose="02010609060101010101" pitchFamily="49" charset="-122"/>
                <a:ea typeface="黑体" panose="02010609060101010101" pitchFamily="49" charset="-122"/>
              </a:rPr>
              <a:t>中大多还</a:t>
            </a:r>
            <a:r>
              <a:rPr lang="zh-CN" altLang="en-US" sz="1100" dirty="0">
                <a:latin typeface="黑体" panose="02010609060101010101" pitchFamily="49" charset="-122"/>
                <a:ea typeface="黑体" panose="02010609060101010101" pitchFamily="49" charset="-122"/>
              </a:rPr>
              <a:t>处于第二阶段向第三阶段过渡阶段</a:t>
            </a:r>
          </a:p>
        </p:txBody>
      </p:sp>
      <p:sp>
        <p:nvSpPr>
          <p:cNvPr id="15" name="圆角矩形 14"/>
          <p:cNvSpPr/>
          <p:nvPr/>
        </p:nvSpPr>
        <p:spPr>
          <a:xfrm>
            <a:off x="2833812" y="1059582"/>
            <a:ext cx="3524195" cy="3240360"/>
          </a:xfrm>
          <a:prstGeom prst="roundRect">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371341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807" y="627534"/>
            <a:ext cx="7861610" cy="4393580"/>
          </a:xfrm>
          <a:prstGeom prst="rect">
            <a:avLst/>
          </a:prstGeom>
        </p:spPr>
      </p:pic>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智慧校园体系架构</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707418" y="915566"/>
            <a:ext cx="7691734" cy="3168352"/>
            <a:chOff x="728265" y="987574"/>
            <a:chExt cx="7691734" cy="3168352"/>
          </a:xfrm>
        </p:grpSpPr>
        <p:grpSp>
          <p:nvGrpSpPr>
            <p:cNvPr id="5" name="组合 4"/>
            <p:cNvGrpSpPr/>
            <p:nvPr/>
          </p:nvGrpSpPr>
          <p:grpSpPr>
            <a:xfrm>
              <a:off x="728265" y="987574"/>
              <a:ext cx="7691734" cy="3168352"/>
              <a:chOff x="728265" y="987574"/>
              <a:chExt cx="7691734" cy="3168352"/>
            </a:xfrm>
          </p:grpSpPr>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8265" y="987574"/>
                <a:ext cx="6894099" cy="3168352"/>
              </a:xfrm>
              <a:prstGeom prst="rect">
                <a:avLst/>
              </a:prstGeom>
            </p:spPr>
          </p:pic>
          <p:sp>
            <p:nvSpPr>
              <p:cNvPr id="9" name="矩形 8"/>
              <p:cNvSpPr/>
              <p:nvPr/>
            </p:nvSpPr>
            <p:spPr>
              <a:xfrm>
                <a:off x="7627911" y="1275605"/>
                <a:ext cx="792088" cy="12241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1E1C11"/>
                    </a:solidFill>
                  </a:rPr>
                  <a:t>SAAS</a:t>
                </a:r>
                <a:endParaRPr lang="zh-CN" altLang="en-US" dirty="0">
                  <a:solidFill>
                    <a:srgbClr val="1E1C11"/>
                  </a:solidFill>
                </a:endParaRPr>
              </a:p>
            </p:txBody>
          </p:sp>
          <p:sp>
            <p:nvSpPr>
              <p:cNvPr id="10" name="矩形 9"/>
              <p:cNvSpPr/>
              <p:nvPr/>
            </p:nvSpPr>
            <p:spPr>
              <a:xfrm>
                <a:off x="7627911" y="2499741"/>
                <a:ext cx="792088" cy="999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1E1C11"/>
                    </a:solidFill>
                  </a:rPr>
                  <a:t>P</a:t>
                </a:r>
                <a:r>
                  <a:rPr lang="en-US" altLang="zh-CN" dirty="0" smtClean="0">
                    <a:solidFill>
                      <a:srgbClr val="1E1C11"/>
                    </a:solidFill>
                  </a:rPr>
                  <a:t>AAS</a:t>
                </a:r>
                <a:endParaRPr lang="zh-CN" altLang="en-US" dirty="0">
                  <a:solidFill>
                    <a:srgbClr val="1E1C11"/>
                  </a:solidFill>
                </a:endParaRPr>
              </a:p>
            </p:txBody>
          </p:sp>
          <p:sp>
            <p:nvSpPr>
              <p:cNvPr id="11" name="矩形 10"/>
              <p:cNvSpPr/>
              <p:nvPr/>
            </p:nvSpPr>
            <p:spPr>
              <a:xfrm>
                <a:off x="7627911" y="3507854"/>
                <a:ext cx="792088" cy="6480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1E1C11"/>
                    </a:solidFill>
                  </a:rPr>
                  <a:t>IAAS</a:t>
                </a:r>
                <a:endParaRPr lang="zh-CN" altLang="en-US" dirty="0">
                  <a:solidFill>
                    <a:srgbClr val="1E1C11"/>
                  </a:solidFill>
                </a:endParaRPr>
              </a:p>
            </p:txBody>
          </p:sp>
        </p:grpSp>
        <p:sp>
          <p:nvSpPr>
            <p:cNvPr id="6" name="矩形 5"/>
            <p:cNvSpPr/>
            <p:nvPr/>
          </p:nvSpPr>
          <p:spPr>
            <a:xfrm>
              <a:off x="1331640" y="987574"/>
              <a:ext cx="360040" cy="3168352"/>
            </a:xfrm>
            <a:prstGeom prst="rect">
              <a:avLst/>
            </a:prstGeom>
            <a:noFill/>
            <a:ln w="952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5400000">
              <a:off x="2771800" y="2380207"/>
              <a:ext cx="360040" cy="2520280"/>
            </a:xfrm>
            <a:prstGeom prst="rect">
              <a:avLst/>
            </a:prstGeom>
            <a:noFill/>
            <a:ln w="952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2667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1" fill="hold" nodeType="clickEffect">
                                  <p:stCondLst>
                                    <p:cond delay="0"/>
                                  </p:stCondLst>
                                  <p:childTnLst>
                                    <p:anim calcmode="lin" valueType="num">
                                      <p:cBhvr additive="base">
                                        <p:cTn id="11" dur="500"/>
                                        <p:tgtEl>
                                          <p:spTgt spid="2"/>
                                        </p:tgtEl>
                                        <p:attrNameLst>
                                          <p:attrName>ppt_x</p:attrName>
                                        </p:attrNameLst>
                                      </p:cBhvr>
                                      <p:tavLst>
                                        <p:tav tm="0">
                                          <p:val>
                                            <p:strVal val="ppt_x"/>
                                          </p:val>
                                        </p:tav>
                                        <p:tav tm="100000">
                                          <p:val>
                                            <p:strVal val="ppt_x"/>
                                          </p:val>
                                        </p:tav>
                                      </p:tavLst>
                                    </p:anim>
                                    <p:anim calcmode="lin" valueType="num">
                                      <p:cBhvr additive="base">
                                        <p:cTn id="12" dur="500"/>
                                        <p:tgtEl>
                                          <p:spTgt spid="2"/>
                                        </p:tgtEl>
                                        <p:attrNameLst>
                                          <p:attrName>ppt_y</p:attrName>
                                        </p:attrNameLst>
                                      </p:cBhvr>
                                      <p:tavLst>
                                        <p:tav tm="0">
                                          <p:val>
                                            <p:strVal val="ppt_y"/>
                                          </p:val>
                                        </p:tav>
                                        <p:tav tm="100000">
                                          <p:val>
                                            <p:strVal val="0-ppt_h/2"/>
                                          </p:val>
                                        </p:tav>
                                      </p:tavLst>
                                    </p:anim>
                                    <p:set>
                                      <p:cBhvr>
                                        <p:cTn id="13" dur="1" fill="hold">
                                          <p:stCondLst>
                                            <p:cond delay="499"/>
                                          </p:stCondLst>
                                        </p:cTn>
                                        <p:tgtEl>
                                          <p:spTgt spid="2"/>
                                        </p:tgtEl>
                                        <p:attrNameLst>
                                          <p:attrName>style.visibility</p:attrName>
                                        </p:attrNameLst>
                                      </p:cBhvr>
                                      <p:to>
                                        <p:strVal val="hidden"/>
                                      </p:to>
                                    </p:set>
                                  </p:childTnLst>
                                </p:cTn>
                              </p:par>
                              <p:par>
                                <p:cTn id="14" presetID="2"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684213" y="205978"/>
            <a:ext cx="5562600" cy="421555"/>
          </a:xfrm>
        </p:spPr>
        <p:txBody>
          <a:bodyPr>
            <a:normAutofit/>
          </a:bodyPr>
          <a:lstStyle/>
          <a:p>
            <a:pPr algn="l"/>
            <a:r>
              <a:rPr lang="zh-CN" altLang="en-US" dirty="0"/>
              <a:t>内容提纲</a:t>
            </a:r>
          </a:p>
        </p:txBody>
      </p:sp>
      <p:sp>
        <p:nvSpPr>
          <p:cNvPr id="10" name="Shape 184"/>
          <p:cNvSpPr/>
          <p:nvPr/>
        </p:nvSpPr>
        <p:spPr>
          <a:xfrm>
            <a:off x="2468134" y="1224679"/>
            <a:ext cx="3570208"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rgbClr val="FFC000"/>
                </a:solidFill>
                <a:latin typeface="微软雅黑"/>
                <a:ea typeface="微软雅黑"/>
                <a:cs typeface="微软雅黑"/>
              </a:rPr>
              <a:t>深信服智慧校园方案架构</a:t>
            </a:r>
          </a:p>
        </p:txBody>
      </p:sp>
      <p:sp>
        <p:nvSpPr>
          <p:cNvPr id="13" name="Shape 187"/>
          <p:cNvSpPr/>
          <p:nvPr/>
        </p:nvSpPr>
        <p:spPr>
          <a:xfrm>
            <a:off x="2123729" y="699541"/>
            <a:ext cx="0" cy="4320481"/>
          </a:xfrm>
          <a:prstGeom prst="line">
            <a:avLst/>
          </a:prstGeom>
          <a:ln w="12700">
            <a:solidFill>
              <a:srgbClr val="FFFFFF"/>
            </a:solidFill>
          </a:ln>
        </p:spPr>
        <p:txBody>
          <a:bodyPr lIns="21771" tIns="21771" rIns="21771" bIns="21771"/>
          <a:lstStyle/>
          <a:p>
            <a:endParaRPr sz="2400"/>
          </a:p>
        </p:txBody>
      </p:sp>
      <p:sp>
        <p:nvSpPr>
          <p:cNvPr id="14" name="Shape 188"/>
          <p:cNvSpPr/>
          <p:nvPr/>
        </p:nvSpPr>
        <p:spPr>
          <a:xfrm>
            <a:off x="1987949" y="810073"/>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1</a:t>
            </a:r>
            <a:endParaRPr sz="2400" b="1" dirty="0">
              <a:solidFill>
                <a:schemeClr val="bg1"/>
              </a:solidFill>
              <a:latin typeface="微软雅黑"/>
              <a:ea typeface="微软雅黑"/>
              <a:cs typeface="微软雅黑"/>
            </a:endParaRPr>
          </a:p>
        </p:txBody>
      </p:sp>
      <p:sp>
        <p:nvSpPr>
          <p:cNvPr id="15" name="Shape 189"/>
          <p:cNvSpPr/>
          <p:nvPr/>
        </p:nvSpPr>
        <p:spPr>
          <a:xfrm>
            <a:off x="1987949" y="1267353"/>
            <a:ext cx="335189" cy="334156"/>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2</a:t>
            </a:r>
            <a:endParaRPr sz="2000" b="1" dirty="0">
              <a:solidFill>
                <a:schemeClr val="bg1"/>
              </a:solidFill>
              <a:latin typeface="微软雅黑"/>
              <a:ea typeface="微软雅黑"/>
              <a:cs typeface="微软雅黑"/>
            </a:endParaRPr>
          </a:p>
        </p:txBody>
      </p:sp>
      <p:sp>
        <p:nvSpPr>
          <p:cNvPr id="22" name="Shape 186"/>
          <p:cNvSpPr/>
          <p:nvPr/>
        </p:nvSpPr>
        <p:spPr>
          <a:xfrm>
            <a:off x="2507547" y="3550517"/>
            <a:ext cx="3360597"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安全灵活的无线校园网</a:t>
            </a:r>
          </a:p>
        </p:txBody>
      </p:sp>
      <p:sp>
        <p:nvSpPr>
          <p:cNvPr id="24" name="Shape 184"/>
          <p:cNvSpPr/>
          <p:nvPr/>
        </p:nvSpPr>
        <p:spPr>
          <a:xfrm>
            <a:off x="2483768" y="771550"/>
            <a:ext cx="3877985"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智慧校园建设</a:t>
            </a:r>
            <a:r>
              <a:rPr lang="zh-CN" altLang="en-US" sz="2400" dirty="0">
                <a:solidFill>
                  <a:schemeClr val="bg1"/>
                </a:solidFill>
                <a:latin typeface="微软雅黑"/>
                <a:ea typeface="微软雅黑"/>
                <a:cs typeface="微软雅黑"/>
              </a:rPr>
              <a:t>进展与趋势</a:t>
            </a:r>
          </a:p>
        </p:txBody>
      </p:sp>
      <p:sp>
        <p:nvSpPr>
          <p:cNvPr id="2" name="矩形 1"/>
          <p:cNvSpPr/>
          <p:nvPr/>
        </p:nvSpPr>
        <p:spPr>
          <a:xfrm>
            <a:off x="2507547" y="1617156"/>
            <a:ext cx="4040685" cy="1888532"/>
          </a:xfrm>
          <a:prstGeom prst="rect">
            <a:avLst/>
          </a:prstGeom>
          <a:ln w="12700">
            <a:miter lim="400000"/>
          </a:ln>
        </p:spPr>
        <p:txBody>
          <a:bodyPr wrap="square" lIns="20734" tIns="20734" rIns="20734" bIns="20734">
            <a:spAutoFit/>
          </a:bodyPr>
          <a:lstStyle/>
          <a:p>
            <a:pPr marL="342900" indent="-342900" defTabSz="686202">
              <a:lnSpc>
                <a:spcPct val="150000"/>
              </a:lnSpc>
              <a:buFont typeface="Wingdings" panose="05000000000000000000" pitchFamily="2" charset="2"/>
              <a:buChar char="Ø"/>
            </a:pPr>
            <a:r>
              <a:rPr lang="zh-CN" altLang="en-US" sz="2000" dirty="0">
                <a:solidFill>
                  <a:schemeClr val="bg1"/>
                </a:solidFill>
                <a:latin typeface="微软雅黑"/>
                <a:ea typeface="微软雅黑"/>
                <a:cs typeface="微软雅黑"/>
              </a:rPr>
              <a:t>融合平台、云化</a:t>
            </a:r>
            <a:r>
              <a:rPr lang="zh-CN" altLang="en-US" sz="2000" dirty="0" smtClean="0">
                <a:solidFill>
                  <a:schemeClr val="bg1"/>
                </a:solidFill>
                <a:latin typeface="微软雅黑"/>
                <a:ea typeface="微软雅黑"/>
                <a:cs typeface="微软雅黑"/>
              </a:rPr>
              <a:t>桌面</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完善的网络安全保障体系</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学生上网数据价值挖掘</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应用型人才培养</a:t>
            </a:r>
            <a:endParaRPr lang="zh-CN" altLang="en-US" sz="2000" dirty="0">
              <a:solidFill>
                <a:schemeClr val="bg1"/>
              </a:solidFill>
              <a:latin typeface="微软雅黑"/>
              <a:ea typeface="微软雅黑"/>
              <a:cs typeface="微软雅黑"/>
            </a:endParaRPr>
          </a:p>
        </p:txBody>
      </p:sp>
      <p:sp>
        <p:nvSpPr>
          <p:cNvPr id="27" name="Shape 190"/>
          <p:cNvSpPr/>
          <p:nvPr/>
        </p:nvSpPr>
        <p:spPr>
          <a:xfrm>
            <a:off x="1987948" y="3606406"/>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3</a:t>
            </a:r>
            <a:endParaRPr sz="2000" b="1" dirty="0">
              <a:solidFill>
                <a:schemeClr val="bg1"/>
              </a:solidFill>
              <a:latin typeface="微软雅黑"/>
              <a:ea typeface="微软雅黑"/>
              <a:cs typeface="微软雅黑"/>
            </a:endParaRPr>
          </a:p>
        </p:txBody>
      </p:sp>
      <p:sp>
        <p:nvSpPr>
          <p:cNvPr id="16" name="Shape 186"/>
          <p:cNvSpPr/>
          <p:nvPr/>
        </p:nvSpPr>
        <p:spPr>
          <a:xfrm>
            <a:off x="2510531" y="4051380"/>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口袋助理在智慧校园的典型应用</a:t>
            </a:r>
            <a:endParaRPr lang="zh-CN" altLang="en-US" sz="2400" dirty="0">
              <a:solidFill>
                <a:schemeClr val="bg1"/>
              </a:solidFill>
              <a:latin typeface="微软雅黑"/>
              <a:ea typeface="微软雅黑"/>
              <a:cs typeface="微软雅黑"/>
            </a:endParaRPr>
          </a:p>
        </p:txBody>
      </p:sp>
      <p:sp>
        <p:nvSpPr>
          <p:cNvPr id="17" name="Shape 190"/>
          <p:cNvSpPr/>
          <p:nvPr/>
        </p:nvSpPr>
        <p:spPr>
          <a:xfrm>
            <a:off x="1978733" y="4085642"/>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4</a:t>
            </a:r>
            <a:endParaRPr sz="2000" b="1" dirty="0">
              <a:solidFill>
                <a:schemeClr val="bg1"/>
              </a:solidFill>
              <a:latin typeface="微软雅黑"/>
              <a:ea typeface="微软雅黑"/>
              <a:cs typeface="微软雅黑"/>
            </a:endParaRPr>
          </a:p>
        </p:txBody>
      </p:sp>
      <p:sp>
        <p:nvSpPr>
          <p:cNvPr id="18" name="Shape 186"/>
          <p:cNvSpPr/>
          <p:nvPr/>
        </p:nvSpPr>
        <p:spPr>
          <a:xfrm>
            <a:off x="2493700" y="4552243"/>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混合云开启智慧校园新模式</a:t>
            </a:r>
          </a:p>
        </p:txBody>
      </p:sp>
      <p:sp>
        <p:nvSpPr>
          <p:cNvPr id="19" name="Shape 190"/>
          <p:cNvSpPr/>
          <p:nvPr/>
        </p:nvSpPr>
        <p:spPr>
          <a:xfrm>
            <a:off x="1978733" y="4564878"/>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5</a:t>
            </a:r>
            <a:endParaRPr sz="2000" b="1" dirty="0">
              <a:solidFill>
                <a:schemeClr val="bg1"/>
              </a:solidFill>
              <a:latin typeface="微软雅黑"/>
              <a:ea typeface="微软雅黑"/>
              <a:cs typeface="微软雅黑"/>
            </a:endParaRPr>
          </a:p>
        </p:txBody>
      </p:sp>
      <p:sp>
        <p:nvSpPr>
          <p:cNvPr id="3" name="椭圆 2"/>
          <p:cNvSpPr/>
          <p:nvPr/>
        </p:nvSpPr>
        <p:spPr>
          <a:xfrm>
            <a:off x="2080337" y="649141"/>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85146" y="5012970"/>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6751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15484" y="2891161"/>
            <a:ext cx="566423" cy="1271357"/>
          </a:xfrm>
          <a:prstGeom prst="rect">
            <a:avLst/>
          </a:prstGeom>
          <a:solidFill>
            <a:srgbClr val="00FFFF"/>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zh-CN" altLang="en-US"/>
          </a:p>
        </p:txBody>
      </p:sp>
      <p:sp>
        <p:nvSpPr>
          <p:cNvPr id="4" name="矩形 3"/>
          <p:cNvSpPr/>
          <p:nvPr/>
        </p:nvSpPr>
        <p:spPr>
          <a:xfrm>
            <a:off x="803440" y="1347614"/>
            <a:ext cx="566423" cy="1134467"/>
          </a:xfrm>
          <a:prstGeom prst="rect">
            <a:avLst/>
          </a:prstGeom>
          <a:solidFill>
            <a:srgbClr val="00FFFF"/>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zh-CN" altLang="en-US"/>
          </a:p>
        </p:txBody>
      </p:sp>
      <p:sp>
        <p:nvSpPr>
          <p:cNvPr id="5" name="文本框 1"/>
          <p:cNvSpPr txBox="1"/>
          <p:nvPr/>
        </p:nvSpPr>
        <p:spPr>
          <a:xfrm>
            <a:off x="634577" y="218767"/>
            <a:ext cx="2446824" cy="377026"/>
          </a:xfrm>
          <a:prstGeom prst="rect">
            <a:avLst/>
          </a:prstGeom>
          <a:noFill/>
        </p:spPr>
        <p:txBody>
          <a:bodyPr wrap="none" lIns="68580" tIns="34290" rIns="68580" bIns="34290" rtlCol="0">
            <a:spAutoFit/>
          </a:bodyPr>
          <a:lstStyle/>
          <a:p>
            <a:pPr algn="ctr"/>
            <a:r>
              <a:rPr kumimoji="1" lang="zh-CN" altLang="en-US" sz="2000" b="1" dirty="0">
                <a:solidFill>
                  <a:schemeClr val="bg1"/>
                </a:solidFill>
                <a:latin typeface="微软雅黑"/>
                <a:ea typeface="微软雅黑"/>
                <a:cs typeface="微软雅黑"/>
              </a:rPr>
              <a:t>深信服集团</a:t>
            </a:r>
            <a:r>
              <a:rPr kumimoji="1" lang="zh-CN" altLang="en-US" sz="2000" b="1" dirty="0" smtClean="0">
                <a:solidFill>
                  <a:schemeClr val="bg1"/>
                </a:solidFill>
                <a:latin typeface="微软雅黑"/>
                <a:ea typeface="微软雅黑"/>
                <a:cs typeface="微软雅黑"/>
              </a:rPr>
              <a:t>业务组成</a:t>
            </a:r>
            <a:endParaRPr kumimoji="1" lang="zh-CN" altLang="en-US" sz="2000" b="1" dirty="0">
              <a:solidFill>
                <a:schemeClr val="bg1"/>
              </a:solidFill>
              <a:latin typeface="微软雅黑"/>
              <a:ea typeface="微软雅黑"/>
              <a:cs typeface="微软雅黑"/>
            </a:endParaRPr>
          </a:p>
        </p:txBody>
      </p:sp>
      <p:sp>
        <p:nvSpPr>
          <p:cNvPr id="6" name="TextBox 11"/>
          <p:cNvSpPr txBox="1"/>
          <p:nvPr/>
        </p:nvSpPr>
        <p:spPr>
          <a:xfrm>
            <a:off x="3485359" y="1644461"/>
            <a:ext cx="830997" cy="392415"/>
          </a:xfrm>
          <a:prstGeom prst="rect">
            <a:avLst/>
          </a:prstGeom>
          <a:noFill/>
        </p:spPr>
        <p:txBody>
          <a:bodyPr wrap="none" lIns="68580" tIns="34290" rIns="68580" bIns="34290" rtlCol="0">
            <a:spAutoFit/>
          </a:bodyPr>
          <a:lstStyle/>
          <a:p>
            <a:pPr algn="ctr">
              <a:lnSpc>
                <a:spcPct val="120000"/>
              </a:lnSpc>
            </a:pPr>
            <a:r>
              <a:rPr lang="zh-CN" altLang="en-US" b="1" dirty="0" smtClean="0">
                <a:solidFill>
                  <a:schemeClr val="bg1"/>
                </a:solidFill>
                <a:latin typeface="微软雅黑" pitchFamily="34" charset="-122"/>
                <a:ea typeface="微软雅黑" pitchFamily="34" charset="-122"/>
              </a:rPr>
              <a:t>云</a:t>
            </a:r>
            <a:r>
              <a:rPr lang="zh-CN" altLang="en-US" b="1" dirty="0">
                <a:solidFill>
                  <a:schemeClr val="bg1"/>
                </a:solidFill>
                <a:latin typeface="微软雅黑" pitchFamily="34" charset="-122"/>
                <a:ea typeface="微软雅黑" pitchFamily="34" charset="-122"/>
              </a:rPr>
              <a:t>计算</a:t>
            </a:r>
          </a:p>
        </p:txBody>
      </p:sp>
      <p:sp>
        <p:nvSpPr>
          <p:cNvPr id="7" name="TextBox 11"/>
          <p:cNvSpPr txBox="1"/>
          <p:nvPr/>
        </p:nvSpPr>
        <p:spPr>
          <a:xfrm>
            <a:off x="6555140" y="1635874"/>
            <a:ext cx="1305486" cy="392415"/>
          </a:xfrm>
          <a:prstGeom prst="rect">
            <a:avLst/>
          </a:prstGeom>
          <a:noFill/>
        </p:spPr>
        <p:txBody>
          <a:bodyPr wrap="none" lIns="68580" tIns="34290" rIns="68580" bIns="34290" rtlCol="0">
            <a:spAutoFit/>
          </a:bodyPr>
          <a:lstStyle/>
          <a:p>
            <a:pPr algn="ctr">
              <a:lnSpc>
                <a:spcPct val="120000"/>
              </a:lnSpc>
            </a:pPr>
            <a:r>
              <a:rPr lang="zh-CN" altLang="en-US" b="1" dirty="0">
                <a:solidFill>
                  <a:schemeClr val="bg1"/>
                </a:solidFill>
                <a:latin typeface="微软雅黑" pitchFamily="34" charset="-122"/>
                <a:ea typeface="微软雅黑" pitchFamily="34" charset="-122"/>
              </a:rPr>
              <a:t>企业级安全</a:t>
            </a:r>
          </a:p>
        </p:txBody>
      </p:sp>
      <p:sp>
        <p:nvSpPr>
          <p:cNvPr id="8" name="TextBox 11"/>
          <p:cNvSpPr txBox="1"/>
          <p:nvPr/>
        </p:nvSpPr>
        <p:spPr>
          <a:xfrm>
            <a:off x="3081401" y="1915999"/>
            <a:ext cx="1638910" cy="320601"/>
          </a:xfrm>
          <a:prstGeom prst="rect">
            <a:avLst/>
          </a:prstGeom>
          <a:noFill/>
        </p:spPr>
        <p:txBody>
          <a:bodyPr wrap="none" lIns="68580" tIns="34290" rIns="68580" bIns="34290" rtlCol="0">
            <a:spAutoFit/>
          </a:bodyPr>
          <a:lstStyle/>
          <a:p>
            <a:pPr algn="ctr">
              <a:lnSpc>
                <a:spcPct val="120000"/>
              </a:lnSpc>
            </a:pPr>
            <a:r>
              <a:rPr lang="zh-CN" altLang="en-US" sz="1400" b="1" dirty="0">
                <a:solidFill>
                  <a:schemeClr val="bg1"/>
                </a:solidFill>
                <a:latin typeface="微软雅黑" pitchFamily="34" charset="-122"/>
                <a:ea typeface="微软雅黑" pitchFamily="34" charset="-122"/>
              </a:rPr>
              <a:t>随需应变 平滑演进</a:t>
            </a:r>
          </a:p>
        </p:txBody>
      </p:sp>
      <p:sp>
        <p:nvSpPr>
          <p:cNvPr id="9" name="TextBox 11"/>
          <p:cNvSpPr txBox="1"/>
          <p:nvPr/>
        </p:nvSpPr>
        <p:spPr>
          <a:xfrm>
            <a:off x="6324306" y="1915999"/>
            <a:ext cx="1767150" cy="320601"/>
          </a:xfrm>
          <a:prstGeom prst="rect">
            <a:avLst/>
          </a:prstGeom>
          <a:noFill/>
        </p:spPr>
        <p:txBody>
          <a:bodyPr wrap="none" lIns="68580" tIns="34290" rIns="68580" bIns="34290" rtlCol="0">
            <a:spAutoFit/>
          </a:bodyPr>
          <a:lstStyle/>
          <a:p>
            <a:pPr algn="ctr">
              <a:lnSpc>
                <a:spcPct val="120000"/>
              </a:lnSpc>
            </a:pPr>
            <a:r>
              <a:rPr lang="zh-CN" altLang="en-US" sz="1400" b="1" dirty="0">
                <a:solidFill>
                  <a:schemeClr val="bg1"/>
                </a:solidFill>
                <a:latin typeface="微软雅黑" pitchFamily="34" charset="-122"/>
                <a:ea typeface="微软雅黑" pitchFamily="34" charset="-122"/>
              </a:rPr>
              <a:t>企业级安全的赋能者</a:t>
            </a:r>
          </a:p>
        </p:txBody>
      </p:sp>
      <p:pic>
        <p:nvPicPr>
          <p:cNvPr id="10" name="图片 9" descr="002-1.png"/>
          <p:cNvPicPr>
            <a:picLocks noChangeAspect="1"/>
          </p:cNvPicPr>
          <p:nvPr/>
        </p:nvPicPr>
        <p:blipFill>
          <a:blip r:embed="rId3" cstate="print">
            <a:extLst>
              <a:ext uri="{BEBA8EAE-BF5A-486C-A8C5-ECC9F3942E4B}">
                <a14:imgProps xmlns:a14="http://schemas.microsoft.com/office/drawing/2010/main">
                  <a14:imgLayer r:embed="rId4">
                    <a14:imgEffect>
                      <a14:artisticPencilSketch/>
                    </a14:imgEffect>
                  </a14:imgLayer>
                </a14:imgProps>
              </a:ext>
              <a:ext uri="{28A0092B-C50C-407E-A947-70E740481C1C}">
                <a14:useLocalDpi xmlns:a14="http://schemas.microsoft.com/office/drawing/2010/main" val="0"/>
              </a:ext>
            </a:extLst>
          </a:blip>
          <a:stretch>
            <a:fillRect/>
          </a:stretch>
        </p:blipFill>
        <p:spPr>
          <a:xfrm>
            <a:off x="1584958" y="1592257"/>
            <a:ext cx="1408176" cy="644343"/>
          </a:xfrm>
          <a:prstGeom prst="rect">
            <a:avLst/>
          </a:prstGeom>
        </p:spPr>
      </p:pic>
      <p:pic>
        <p:nvPicPr>
          <p:cNvPr id="11" name="图片 10" descr="002-2.png"/>
          <p:cNvPicPr>
            <a:picLocks noChangeAspect="1"/>
          </p:cNvPicPr>
          <p:nvPr/>
        </p:nvPicPr>
        <p:blipFill>
          <a:blip r:embed="rId5" cstate="print">
            <a:extLst>
              <a:ext uri="{BEBA8EAE-BF5A-486C-A8C5-ECC9F3942E4B}">
                <a14:imgProps xmlns:a14="http://schemas.microsoft.com/office/drawing/2010/main">
                  <a14:imgLayer r:embed="rId6">
                    <a14:imgEffect>
                      <a14:artisticPencilSketch/>
                    </a14:imgEffect>
                  </a14:imgLayer>
                </a14:imgProps>
              </a:ext>
              <a:ext uri="{28A0092B-C50C-407E-A947-70E740481C1C}">
                <a14:useLocalDpi xmlns:a14="http://schemas.microsoft.com/office/drawing/2010/main" val="0"/>
              </a:ext>
            </a:extLst>
          </a:blip>
          <a:stretch>
            <a:fillRect/>
          </a:stretch>
        </p:blipFill>
        <p:spPr>
          <a:xfrm>
            <a:off x="4805821" y="1583754"/>
            <a:ext cx="1408176" cy="652846"/>
          </a:xfrm>
          <a:prstGeom prst="rect">
            <a:avLst/>
          </a:prstGeom>
        </p:spPr>
      </p:pic>
      <p:sp>
        <p:nvSpPr>
          <p:cNvPr id="12" name="矩形 20"/>
          <p:cNvSpPr>
            <a:spLocks noChangeArrowheads="1"/>
          </p:cNvSpPr>
          <p:nvPr/>
        </p:nvSpPr>
        <p:spPr bwMode="auto">
          <a:xfrm>
            <a:off x="2111401" y="3508500"/>
            <a:ext cx="110799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kumimoji="0" lang="zh-CN" altLang="en-US" sz="1800" b="1" dirty="0">
                <a:solidFill>
                  <a:srgbClr val="FFFFFF"/>
                </a:solidFill>
                <a:latin typeface="Microsoft yahei" panose="020B0503020204020204" pitchFamily="34" charset="-122"/>
                <a:ea typeface="Microsoft yahei" panose="020B0503020204020204" pitchFamily="34" charset="-122"/>
              </a:rPr>
              <a:t>信锐技术</a:t>
            </a:r>
            <a:endParaRPr kumimoji="0" lang="zh-CN" altLang="en-US" sz="1800" b="1" dirty="0">
              <a:ea typeface="Microsoft yahei" panose="020B0503020204020204" pitchFamily="34" charset="-122"/>
            </a:endParaRPr>
          </a:p>
        </p:txBody>
      </p:sp>
      <p:pic>
        <p:nvPicPr>
          <p:cNvPr id="13" name="图片 12"/>
          <p:cNvPicPr>
            <a:picLocks noChangeAspect="1"/>
          </p:cNvPicPr>
          <p:nvPr/>
        </p:nvPicPr>
        <p:blipFill>
          <a:blip r:embed="rId7"/>
          <a:stretch>
            <a:fillRect/>
          </a:stretch>
        </p:blipFill>
        <p:spPr>
          <a:xfrm>
            <a:off x="2278940" y="2817587"/>
            <a:ext cx="784108" cy="752468"/>
          </a:xfrm>
          <a:prstGeom prst="rect">
            <a:avLst/>
          </a:prstGeom>
        </p:spPr>
      </p:pic>
      <p:sp>
        <p:nvSpPr>
          <p:cNvPr id="14" name="矩形 20"/>
          <p:cNvSpPr>
            <a:spLocks noChangeArrowheads="1"/>
          </p:cNvSpPr>
          <p:nvPr/>
        </p:nvSpPr>
        <p:spPr bwMode="auto">
          <a:xfrm>
            <a:off x="1722941" y="3801747"/>
            <a:ext cx="198002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kumimoji="0" lang="zh-CN" altLang="en-US" sz="1400" b="1" dirty="0">
                <a:solidFill>
                  <a:srgbClr val="FFFFFF"/>
                </a:solidFill>
                <a:latin typeface="Microsoft yahei" panose="020B0503020204020204" pitchFamily="34" charset="-122"/>
                <a:ea typeface="Microsoft yahei" panose="020B0503020204020204" pitchFamily="34" charset="-122"/>
              </a:rPr>
              <a:t>企业无线到企业物联网</a:t>
            </a:r>
          </a:p>
        </p:txBody>
      </p:sp>
      <p:sp>
        <p:nvSpPr>
          <p:cNvPr id="15" name="矩形 23"/>
          <p:cNvSpPr>
            <a:spLocks noChangeArrowheads="1"/>
          </p:cNvSpPr>
          <p:nvPr/>
        </p:nvSpPr>
        <p:spPr bwMode="auto">
          <a:xfrm>
            <a:off x="4230130" y="3499028"/>
            <a:ext cx="110799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kumimoji="0" lang="zh-CN" altLang="en-US" sz="1800" b="1" dirty="0">
                <a:solidFill>
                  <a:srgbClr val="FFFFFF"/>
                </a:solidFill>
                <a:latin typeface="Microsoft yahei" panose="020B0503020204020204" pitchFamily="34" charset="-122"/>
                <a:ea typeface="Microsoft yahei" panose="020B0503020204020204" pitchFamily="34" charset="-122"/>
              </a:rPr>
              <a:t>口袋助理</a:t>
            </a:r>
            <a:endParaRPr kumimoji="0" lang="zh-CN" altLang="en-US" sz="1800" b="1" dirty="0">
              <a:ea typeface="Microsoft yahei" panose="020B0503020204020204" pitchFamily="34" charset="-122"/>
            </a:endParaRPr>
          </a:p>
        </p:txBody>
      </p:sp>
      <p:pic>
        <p:nvPicPr>
          <p:cNvPr id="16" name="图片 15"/>
          <p:cNvPicPr>
            <a:picLocks noChangeAspect="1"/>
          </p:cNvPicPr>
          <p:nvPr/>
        </p:nvPicPr>
        <p:blipFill>
          <a:blip r:embed="rId8"/>
          <a:stretch>
            <a:fillRect/>
          </a:stretch>
        </p:blipFill>
        <p:spPr>
          <a:xfrm>
            <a:off x="4447126" y="2759588"/>
            <a:ext cx="741481" cy="762151"/>
          </a:xfrm>
          <a:prstGeom prst="rect">
            <a:avLst/>
          </a:prstGeom>
        </p:spPr>
      </p:pic>
      <p:sp>
        <p:nvSpPr>
          <p:cNvPr id="17" name="矩形 23"/>
          <p:cNvSpPr>
            <a:spLocks noChangeArrowheads="1"/>
          </p:cNvSpPr>
          <p:nvPr/>
        </p:nvSpPr>
        <p:spPr bwMode="auto">
          <a:xfrm>
            <a:off x="4007388" y="3791140"/>
            <a:ext cx="1620957"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kumimoji="0" lang="zh-CN" altLang="en-US" sz="1400" b="1" dirty="0">
                <a:solidFill>
                  <a:srgbClr val="FFFFFF"/>
                </a:solidFill>
                <a:latin typeface="Microsoft yahei" panose="020B0503020204020204" pitchFamily="34" charset="-122"/>
                <a:ea typeface="Microsoft yahei" panose="020B0503020204020204" pitchFamily="34" charset="-122"/>
              </a:rPr>
              <a:t>免费到商业化探索</a:t>
            </a:r>
          </a:p>
        </p:txBody>
      </p:sp>
      <p:pic>
        <p:nvPicPr>
          <p:cNvPr id="18" name="图片 17"/>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84736" y="2925165"/>
            <a:ext cx="2074862" cy="4682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 name="矩形 23"/>
          <p:cNvSpPr>
            <a:spLocks noChangeArrowheads="1"/>
          </p:cNvSpPr>
          <p:nvPr/>
        </p:nvSpPr>
        <p:spPr bwMode="auto">
          <a:xfrm>
            <a:off x="6559120" y="3499028"/>
            <a:ext cx="889987"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kumimoji="0" lang="zh-CN" altLang="en-US" sz="1800" b="1" dirty="0">
                <a:solidFill>
                  <a:srgbClr val="FFFFFF"/>
                </a:solidFill>
                <a:latin typeface="Microsoft yahei" panose="020B0503020204020204" pitchFamily="34" charset="-122"/>
                <a:ea typeface="Microsoft yahei" panose="020B0503020204020204" pitchFamily="34" charset="-122"/>
              </a:rPr>
              <a:t>公有云</a:t>
            </a:r>
            <a:endParaRPr kumimoji="0" lang="zh-CN" altLang="en-US" sz="1800" b="1" dirty="0">
              <a:ea typeface="Microsoft yahei" panose="020B0503020204020204" pitchFamily="34" charset="-122"/>
            </a:endParaRPr>
          </a:p>
        </p:txBody>
      </p:sp>
      <p:sp>
        <p:nvSpPr>
          <p:cNvPr id="20" name="矩形 23"/>
          <p:cNvSpPr>
            <a:spLocks noChangeArrowheads="1"/>
          </p:cNvSpPr>
          <p:nvPr/>
        </p:nvSpPr>
        <p:spPr bwMode="auto">
          <a:xfrm>
            <a:off x="6160771" y="3789214"/>
            <a:ext cx="1685077"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kumimoji="0" lang="zh-CN" altLang="en-US" sz="1400" b="1" dirty="0">
                <a:solidFill>
                  <a:srgbClr val="FFFFFF"/>
                </a:solidFill>
                <a:latin typeface="Microsoft yahei" panose="020B0503020204020204" pitchFamily="34" charset="-122"/>
                <a:ea typeface="Microsoft yahei" panose="020B0503020204020204" pitchFamily="34" charset="-122"/>
              </a:rPr>
              <a:t>十载蓄能 一朝成云</a:t>
            </a:r>
          </a:p>
        </p:txBody>
      </p:sp>
      <p:sp>
        <p:nvSpPr>
          <p:cNvPr id="21" name="TextBox 11"/>
          <p:cNvSpPr txBox="1"/>
          <p:nvPr/>
        </p:nvSpPr>
        <p:spPr>
          <a:xfrm>
            <a:off x="827584" y="1314494"/>
            <a:ext cx="436494" cy="1190069"/>
          </a:xfrm>
          <a:prstGeom prst="rect">
            <a:avLst/>
          </a:prstGeom>
          <a:noFill/>
        </p:spPr>
        <p:txBody>
          <a:bodyPr wrap="square" rtlCol="0">
            <a:spAutoFit/>
          </a:bodyPr>
          <a:lstStyle/>
          <a:p>
            <a:pPr algn="ctr">
              <a:lnSpc>
                <a:spcPct val="120000"/>
              </a:lnSpc>
            </a:pPr>
            <a:r>
              <a:rPr lang="zh-CN" altLang="en-US" sz="2000" b="1" dirty="0">
                <a:latin typeface="微软雅黑" pitchFamily="34" charset="-122"/>
                <a:ea typeface="微软雅黑" pitchFamily="34" charset="-122"/>
              </a:rPr>
              <a:t>母公司</a:t>
            </a:r>
          </a:p>
        </p:txBody>
      </p:sp>
      <p:sp>
        <p:nvSpPr>
          <p:cNvPr id="22" name="TextBox 11"/>
          <p:cNvSpPr txBox="1"/>
          <p:nvPr/>
        </p:nvSpPr>
        <p:spPr>
          <a:xfrm>
            <a:off x="839628" y="2874135"/>
            <a:ext cx="436494" cy="1190069"/>
          </a:xfrm>
          <a:prstGeom prst="rect">
            <a:avLst/>
          </a:prstGeom>
          <a:noFill/>
        </p:spPr>
        <p:txBody>
          <a:bodyPr wrap="square" rtlCol="0">
            <a:spAutoFit/>
          </a:bodyPr>
          <a:lstStyle/>
          <a:p>
            <a:pPr algn="ctr">
              <a:lnSpc>
                <a:spcPct val="120000"/>
              </a:lnSpc>
            </a:pPr>
            <a:r>
              <a:rPr lang="zh-CN" altLang="en-US" sz="2000" b="1" dirty="0">
                <a:latin typeface="微软雅黑" pitchFamily="34" charset="-122"/>
                <a:ea typeface="微软雅黑" pitchFamily="34" charset="-122"/>
              </a:rPr>
              <a:t>子公司</a:t>
            </a:r>
          </a:p>
        </p:txBody>
      </p:sp>
      <p:sp>
        <p:nvSpPr>
          <p:cNvPr id="23" name="矩形 22"/>
          <p:cNvSpPr/>
          <p:nvPr/>
        </p:nvSpPr>
        <p:spPr>
          <a:xfrm>
            <a:off x="1475656" y="1347614"/>
            <a:ext cx="6768752" cy="281490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273278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616" y="1059582"/>
            <a:ext cx="6894099" cy="3168352"/>
          </a:xfrm>
          <a:prstGeom prst="rect">
            <a:avLst/>
          </a:prstGeom>
        </p:spPr>
      </p:pic>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深信服智慧校园</a:t>
            </a:r>
            <a:r>
              <a:rPr kumimoji="1" lang="zh-CN" altLang="en-US" sz="2000" b="1" dirty="0">
                <a:solidFill>
                  <a:prstClr val="white"/>
                </a:solidFill>
                <a:latin typeface="微软雅黑" panose="020B0503020204020204" pitchFamily="34" charset="-122"/>
                <a:ea typeface="微软雅黑" panose="020B0503020204020204" pitchFamily="34" charset="-122"/>
                <a:cs typeface="+mn-cs"/>
              </a:rPr>
              <a:t>方案</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架构</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sp>
        <p:nvSpPr>
          <p:cNvPr id="2" name="圆角矩形 1"/>
          <p:cNvSpPr/>
          <p:nvPr/>
        </p:nvSpPr>
        <p:spPr>
          <a:xfrm>
            <a:off x="2078459" y="3579862"/>
            <a:ext cx="2541699" cy="315253"/>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超融合数据中心</a:t>
            </a:r>
            <a:endParaRPr lang="zh-CN" altLang="en-US" b="1" dirty="0">
              <a:solidFill>
                <a:srgbClr val="FF0000"/>
              </a:solidFill>
            </a:endParaRPr>
          </a:p>
        </p:txBody>
      </p:sp>
      <p:sp>
        <p:nvSpPr>
          <p:cNvPr id="11" name="圆角矩形 10"/>
          <p:cNvSpPr/>
          <p:nvPr/>
        </p:nvSpPr>
        <p:spPr>
          <a:xfrm>
            <a:off x="1056852" y="1050869"/>
            <a:ext cx="981302" cy="3177065"/>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zh-CN" altLang="en-US" sz="1600" b="1" dirty="0" smtClean="0">
                <a:solidFill>
                  <a:srgbClr val="FF0000"/>
                </a:solidFill>
              </a:rPr>
              <a:t>出口安全</a:t>
            </a:r>
            <a:endParaRPr lang="en-US" altLang="zh-CN" sz="1600" b="1" dirty="0" smtClean="0">
              <a:solidFill>
                <a:srgbClr val="FF0000"/>
              </a:solidFill>
            </a:endParaRPr>
          </a:p>
          <a:p>
            <a:pPr algn="ctr"/>
            <a:r>
              <a:rPr lang="zh-CN" altLang="en-US" sz="1600" b="1" dirty="0" smtClean="0">
                <a:solidFill>
                  <a:srgbClr val="FF0000"/>
                </a:solidFill>
              </a:rPr>
              <a:t>平台安全</a:t>
            </a:r>
            <a:endParaRPr lang="en-US" altLang="zh-CN" sz="1600" b="1" dirty="0" smtClean="0">
              <a:solidFill>
                <a:srgbClr val="FF0000"/>
              </a:solidFill>
            </a:endParaRPr>
          </a:p>
          <a:p>
            <a:pPr algn="ctr"/>
            <a:r>
              <a:rPr lang="zh-CN" altLang="en-US" sz="1600" b="1" dirty="0" smtClean="0">
                <a:solidFill>
                  <a:srgbClr val="FF0000"/>
                </a:solidFill>
              </a:rPr>
              <a:t>虚机安全</a:t>
            </a:r>
            <a:endParaRPr lang="en-US" altLang="zh-CN" sz="1600" b="1" dirty="0" smtClean="0">
              <a:solidFill>
                <a:srgbClr val="FF0000"/>
              </a:solidFill>
            </a:endParaRPr>
          </a:p>
          <a:p>
            <a:pPr algn="ctr"/>
            <a:r>
              <a:rPr lang="zh-CN" altLang="en-US" sz="1600" b="1" dirty="0" smtClean="0">
                <a:solidFill>
                  <a:srgbClr val="FF0000"/>
                </a:solidFill>
              </a:rPr>
              <a:t>安全服务</a:t>
            </a:r>
            <a:endParaRPr lang="zh-CN" altLang="en-US" sz="1600" b="1" dirty="0">
              <a:solidFill>
                <a:srgbClr val="FF0000"/>
              </a:solidFill>
            </a:endParaRPr>
          </a:p>
        </p:txBody>
      </p:sp>
      <p:sp>
        <p:nvSpPr>
          <p:cNvPr id="12" name="圆角矩形 11"/>
          <p:cNvSpPr/>
          <p:nvPr/>
        </p:nvSpPr>
        <p:spPr>
          <a:xfrm>
            <a:off x="2078459" y="3939902"/>
            <a:ext cx="4909649" cy="288032"/>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FF0000"/>
                </a:solidFill>
              </a:rPr>
              <a:t>无线网络</a:t>
            </a:r>
          </a:p>
        </p:txBody>
      </p:sp>
      <p:sp>
        <p:nvSpPr>
          <p:cNvPr id="14" name="圆角矩形 13"/>
          <p:cNvSpPr/>
          <p:nvPr/>
        </p:nvSpPr>
        <p:spPr>
          <a:xfrm>
            <a:off x="2730237" y="1453715"/>
            <a:ext cx="1889920" cy="1077093"/>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移动安全接入</a:t>
            </a:r>
            <a:endParaRPr lang="zh-CN" altLang="en-US" b="1" dirty="0">
              <a:solidFill>
                <a:srgbClr val="FF0000"/>
              </a:solidFill>
            </a:endParaRPr>
          </a:p>
        </p:txBody>
      </p:sp>
      <p:sp>
        <p:nvSpPr>
          <p:cNvPr id="15" name="圆角矩形 14"/>
          <p:cNvSpPr/>
          <p:nvPr/>
        </p:nvSpPr>
        <p:spPr>
          <a:xfrm>
            <a:off x="4660462" y="3579862"/>
            <a:ext cx="2327646" cy="312902"/>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桌面云教室</a:t>
            </a:r>
            <a:endParaRPr lang="zh-CN" altLang="en-US" b="1" dirty="0">
              <a:solidFill>
                <a:srgbClr val="FF0000"/>
              </a:solidFill>
            </a:endParaRPr>
          </a:p>
        </p:txBody>
      </p:sp>
      <p:sp>
        <p:nvSpPr>
          <p:cNvPr id="26" name="圆角矩形 25"/>
          <p:cNvSpPr/>
          <p:nvPr/>
        </p:nvSpPr>
        <p:spPr>
          <a:xfrm>
            <a:off x="6455117" y="1441874"/>
            <a:ext cx="532992" cy="1088934"/>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实训室</a:t>
            </a:r>
            <a:endParaRPr lang="zh-CN" altLang="en-US" b="1" dirty="0">
              <a:solidFill>
                <a:srgbClr val="FF0000"/>
              </a:solidFill>
            </a:endParaRPr>
          </a:p>
        </p:txBody>
      </p:sp>
      <p:sp>
        <p:nvSpPr>
          <p:cNvPr id="27" name="圆角矩形 26"/>
          <p:cNvSpPr/>
          <p:nvPr/>
        </p:nvSpPr>
        <p:spPr>
          <a:xfrm>
            <a:off x="2078601" y="1082893"/>
            <a:ext cx="4909507" cy="312903"/>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网站安全即服务</a:t>
            </a:r>
            <a:endParaRPr lang="zh-CN" altLang="en-US" b="1" dirty="0">
              <a:solidFill>
                <a:srgbClr val="FF0000"/>
              </a:solidFill>
            </a:endParaRPr>
          </a:p>
        </p:txBody>
      </p:sp>
      <p:sp>
        <p:nvSpPr>
          <p:cNvPr id="30" name="圆角矩形 29"/>
          <p:cNvSpPr/>
          <p:nvPr/>
        </p:nvSpPr>
        <p:spPr>
          <a:xfrm>
            <a:off x="4660462" y="1441007"/>
            <a:ext cx="1754350" cy="1089801"/>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桌面云</a:t>
            </a:r>
            <a:endParaRPr lang="zh-CN" altLang="en-US" b="1" dirty="0">
              <a:solidFill>
                <a:srgbClr val="FF0000"/>
              </a:solidFill>
            </a:endParaRPr>
          </a:p>
        </p:txBody>
      </p:sp>
      <p:sp>
        <p:nvSpPr>
          <p:cNvPr id="13" name="圆角矩形 12"/>
          <p:cNvSpPr/>
          <p:nvPr/>
        </p:nvSpPr>
        <p:spPr>
          <a:xfrm>
            <a:off x="2094616" y="1440583"/>
            <a:ext cx="595316" cy="1088934"/>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FF0000"/>
                </a:solidFill>
              </a:rPr>
              <a:t>口袋助理</a:t>
            </a:r>
          </a:p>
        </p:txBody>
      </p:sp>
      <p:sp>
        <p:nvSpPr>
          <p:cNvPr id="16" name="圆角矩形 15"/>
          <p:cNvSpPr/>
          <p:nvPr/>
        </p:nvSpPr>
        <p:spPr>
          <a:xfrm>
            <a:off x="2094616" y="2586550"/>
            <a:ext cx="4885232" cy="937894"/>
          </a:xfrm>
          <a:prstGeom prst="roundRect">
            <a:avLst/>
          </a:prstGeom>
          <a:solidFill>
            <a:srgbClr val="CDB6F2"/>
          </a:solidFill>
          <a:ln>
            <a:solidFill>
              <a:srgbClr val="FF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公有云服务</a:t>
            </a:r>
            <a:endParaRPr lang="zh-CN" altLang="en-US" b="1" dirty="0">
              <a:solidFill>
                <a:srgbClr val="FF0000"/>
              </a:solidFill>
            </a:endParaRPr>
          </a:p>
        </p:txBody>
      </p:sp>
    </p:spTree>
    <p:extLst>
      <p:ext uri="{BB962C8B-B14F-4D97-AF65-F5344CB8AC3E}">
        <p14:creationId xmlns:p14="http://schemas.microsoft.com/office/powerpoint/2010/main" val="2597442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randombar(horizontal)">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randombar(horizontal)">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randombar(horizontal)">
                                      <p:cBhvr>
                                        <p:cTn id="47" dur="500"/>
                                        <p:tgtEl>
                                          <p:spTgt spid="27"/>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randombar(horizontal)">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2" grpId="0" animBg="1"/>
      <p:bldP spid="14" grpId="0" animBg="1"/>
      <p:bldP spid="15" grpId="0" animBg="1"/>
      <p:bldP spid="26" grpId="0" animBg="1"/>
      <p:bldP spid="27" grpId="0" animBg="1"/>
      <p:bldP spid="30" grpId="0" animBg="1"/>
      <p:bldP spid="13"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23840" y="244966"/>
            <a:ext cx="5720368" cy="965203"/>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pPr marL="342900" indent="-342900">
              <a:buFont typeface="Wingdings" panose="05000000000000000000" pitchFamily="2" charset="2"/>
              <a:buChar char="Ø"/>
            </a:pP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融合平台</a:t>
            </a:r>
            <a:endParaRPr kumimoji="1" lang="en-US" altLang="zh-CN" sz="2000" b="1" dirty="0" smtClean="0">
              <a:solidFill>
                <a:prstClr val="white"/>
              </a:solidFill>
              <a:latin typeface="微软雅黑" panose="020B0503020204020204" pitchFamily="34" charset="-122"/>
              <a:ea typeface="微软雅黑" panose="020B0503020204020204" pitchFamily="34" charset="-122"/>
              <a:cs typeface="+mn-cs"/>
            </a:endParaRPr>
          </a:p>
          <a:p>
            <a:r>
              <a:rPr kumimoji="1" lang="en-US" altLang="zh-CN" sz="2000" b="1" dirty="0">
                <a:solidFill>
                  <a:prstClr val="white"/>
                </a:solidFill>
                <a:latin typeface="微软雅黑" panose="020B0503020204020204" pitchFamily="34" charset="-122"/>
                <a:ea typeface="微软雅黑" panose="020B0503020204020204" pitchFamily="34" charset="-122"/>
                <a:cs typeface="+mn-cs"/>
              </a:rPr>
              <a:t> </a:t>
            </a:r>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                  </a:t>
            </a:r>
            <a:r>
              <a:rPr kumimoji="1" lang="en-US" altLang="zh-CN" sz="2000" b="1" dirty="0">
                <a:solidFill>
                  <a:prstClr val="white"/>
                </a:solidFill>
                <a:latin typeface="微软雅黑" panose="020B0503020204020204" pitchFamily="34" charset="-122"/>
                <a:ea typeface="微软雅黑" panose="020B0503020204020204" pitchFamily="34" charset="-122"/>
                <a:cs typeface="+mn-cs"/>
              </a:rPr>
              <a:t> </a:t>
            </a:r>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       </a:t>
            </a:r>
          </a:p>
          <a:p>
            <a:r>
              <a:rPr kumimoji="1" lang="en-US" altLang="zh-CN" sz="2000" b="1" dirty="0">
                <a:solidFill>
                  <a:prstClr val="white"/>
                </a:solidFill>
                <a:latin typeface="微软雅黑" panose="020B0503020204020204" pitchFamily="34" charset="-122"/>
                <a:ea typeface="微软雅黑" panose="020B0503020204020204" pitchFamily="34" charset="-122"/>
                <a:cs typeface="+mn-cs"/>
              </a:rPr>
              <a:t> </a:t>
            </a:r>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                             </a:t>
            </a:r>
            <a:r>
              <a:rPr kumimoji="1" lang="zh-CN" altLang="en-US" sz="1800" b="1" dirty="0" smtClean="0">
                <a:solidFill>
                  <a:prstClr val="white"/>
                </a:solidFill>
                <a:latin typeface="微软雅黑" panose="020B0503020204020204" pitchFamily="34" charset="-122"/>
                <a:ea typeface="微软雅黑" panose="020B0503020204020204" pitchFamily="34" charset="-122"/>
                <a:cs typeface="+mn-cs"/>
              </a:rPr>
              <a:t>传统数据中心向云数据中心迁移</a:t>
            </a:r>
            <a:endParaRPr kumimoji="1" lang="zh-CN" altLang="en-US" sz="1800" b="1" dirty="0">
              <a:solidFill>
                <a:prstClr val="white"/>
              </a:solidFill>
              <a:latin typeface="微软雅黑" panose="020B0503020204020204" pitchFamily="34" charset="-122"/>
              <a:ea typeface="微软雅黑" panose="020B0503020204020204" pitchFamily="34" charset="-122"/>
              <a:cs typeface="+mn-cs"/>
            </a:endParaRPr>
          </a:p>
        </p:txBody>
      </p:sp>
      <p:grpSp>
        <p:nvGrpSpPr>
          <p:cNvPr id="23" name="组合 22"/>
          <p:cNvGrpSpPr/>
          <p:nvPr/>
        </p:nvGrpSpPr>
        <p:grpSpPr>
          <a:xfrm>
            <a:off x="323528" y="1275606"/>
            <a:ext cx="3888432" cy="3312368"/>
            <a:chOff x="611560" y="843558"/>
            <a:chExt cx="3600400" cy="3312368"/>
          </a:xfrm>
        </p:grpSpPr>
        <p:sp>
          <p:nvSpPr>
            <p:cNvPr id="4" name="圆角矩形 3"/>
            <p:cNvSpPr/>
            <p:nvPr/>
          </p:nvSpPr>
          <p:spPr>
            <a:xfrm>
              <a:off x="611560" y="843558"/>
              <a:ext cx="3600400" cy="3312368"/>
            </a:xfrm>
            <a:prstGeom prst="roundRect">
              <a:avLst>
                <a:gd name="adj" fmla="val 474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6" name="TextBox 5119"/>
            <p:cNvSpPr txBox="1"/>
            <p:nvPr/>
          </p:nvSpPr>
          <p:spPr>
            <a:xfrm>
              <a:off x="1259633" y="3778779"/>
              <a:ext cx="2304254" cy="369332"/>
            </a:xfrm>
            <a:prstGeom prst="rect">
              <a:avLst/>
            </a:prstGeom>
            <a:noFill/>
          </p:spPr>
          <p:txBody>
            <a:bodyPr wrap="square" rtlCol="0" anchor="ctr">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传统</a:t>
              </a:r>
              <a:r>
                <a:rPr lang="zh-CN" altLang="en-US" dirty="0" smtClean="0">
                  <a:solidFill>
                    <a:schemeClr val="bg1"/>
                  </a:solidFill>
                  <a:latin typeface="微软雅黑" panose="020B0503020204020204" pitchFamily="34" charset="-122"/>
                  <a:ea typeface="微软雅黑" panose="020B0503020204020204" pitchFamily="34" charset="-122"/>
                </a:rPr>
                <a:t>数据中心</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3"/>
            <a:stretch>
              <a:fillRect/>
            </a:stretch>
          </p:blipFill>
          <p:spPr>
            <a:xfrm>
              <a:off x="684215" y="1031711"/>
              <a:ext cx="3449636" cy="2692167"/>
            </a:xfrm>
            <a:prstGeom prst="rect">
              <a:avLst/>
            </a:prstGeom>
          </p:spPr>
        </p:pic>
      </p:grpSp>
      <p:sp>
        <p:nvSpPr>
          <p:cNvPr id="38" name="右箭头 37"/>
          <p:cNvSpPr/>
          <p:nvPr/>
        </p:nvSpPr>
        <p:spPr>
          <a:xfrm>
            <a:off x="4301907" y="2450927"/>
            <a:ext cx="576064" cy="587460"/>
          </a:xfrm>
          <a:prstGeom prst="rightArrow">
            <a:avLst>
              <a:gd name="adj1" fmla="val 50000"/>
              <a:gd name="adj2" fmla="val 68862"/>
            </a:avLst>
          </a:prstGeom>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zh-CN" altLang="en-US"/>
          </a:p>
        </p:txBody>
      </p:sp>
      <p:grpSp>
        <p:nvGrpSpPr>
          <p:cNvPr id="24" name="组合 23"/>
          <p:cNvGrpSpPr/>
          <p:nvPr/>
        </p:nvGrpSpPr>
        <p:grpSpPr>
          <a:xfrm>
            <a:off x="4911877" y="1270408"/>
            <a:ext cx="3908594" cy="3317566"/>
            <a:chOff x="4910888" y="851374"/>
            <a:chExt cx="3707653" cy="3304553"/>
          </a:xfrm>
        </p:grpSpPr>
        <p:sp>
          <p:nvSpPr>
            <p:cNvPr id="37" name="圆角矩形 36"/>
            <p:cNvSpPr/>
            <p:nvPr/>
          </p:nvSpPr>
          <p:spPr>
            <a:xfrm>
              <a:off x="4910888" y="851374"/>
              <a:ext cx="3707652" cy="3304553"/>
            </a:xfrm>
            <a:prstGeom prst="roundRect">
              <a:avLst>
                <a:gd name="adj" fmla="val 474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p>
          </p:txBody>
        </p:sp>
        <p:sp>
          <p:nvSpPr>
            <p:cNvPr id="39" name="TextBox 98"/>
            <p:cNvSpPr txBox="1"/>
            <p:nvPr/>
          </p:nvSpPr>
          <p:spPr>
            <a:xfrm>
              <a:off x="5085064" y="3778779"/>
              <a:ext cx="3353431" cy="369332"/>
            </a:xfrm>
            <a:prstGeom prst="rect">
              <a:avLst/>
            </a:prstGeom>
            <a:noFill/>
          </p:spPr>
          <p:txBody>
            <a:bodyPr wrap="square" rtlCol="0" anchor="ctr">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软件定义的超融合数据中心</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43"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6100269" y="3299937"/>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4989984" y="3314542"/>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5"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7390201" y="3305298"/>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6" name="文本框 45"/>
            <p:cNvSpPr txBox="1"/>
            <p:nvPr/>
          </p:nvSpPr>
          <p:spPr>
            <a:xfrm>
              <a:off x="7166591" y="3155906"/>
              <a:ext cx="372218" cy="369332"/>
            </a:xfrm>
            <a:prstGeom prst="rect">
              <a:avLst/>
            </a:prstGeom>
            <a:noFill/>
          </p:spPr>
          <p:txBody>
            <a:bodyPr wrap="none" rtlCol="0">
              <a:spAutoFit/>
            </a:bodyPr>
            <a:lstStyle/>
            <a:p>
              <a:r>
                <a:rPr kumimoji="1" lang="is-IS" altLang="zh-CN" dirty="0" smtClean="0">
                  <a:latin typeface="Microsoft YaHei" charset="-122"/>
                  <a:ea typeface="Microsoft YaHei" charset="-122"/>
                  <a:cs typeface="Microsoft YaHei" charset="-122"/>
                </a:rPr>
                <a:t>…</a:t>
              </a:r>
              <a:endParaRPr kumimoji="1" lang="zh-CN" altLang="en-US" dirty="0">
                <a:latin typeface="Microsoft YaHei" charset="-122"/>
                <a:ea typeface="Microsoft YaHei" charset="-122"/>
                <a:cs typeface="Microsoft YaHei" charset="-122"/>
              </a:endParaRPr>
            </a:p>
          </p:txBody>
        </p:sp>
        <p:pic>
          <p:nvPicPr>
            <p:cNvPr id="47"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6100268" y="3108497"/>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8"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4989984" y="3118537"/>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9"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7390200" y="3099983"/>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0" name="组合 49"/>
            <p:cNvGrpSpPr/>
            <p:nvPr/>
          </p:nvGrpSpPr>
          <p:grpSpPr>
            <a:xfrm>
              <a:off x="4928894" y="1429278"/>
              <a:ext cx="3689647" cy="1029062"/>
              <a:chOff x="4932040" y="1044058"/>
              <a:chExt cx="3689647" cy="1029062"/>
            </a:xfrm>
          </p:grpSpPr>
          <p:grpSp>
            <p:nvGrpSpPr>
              <p:cNvPr id="51" name="组 901"/>
              <p:cNvGrpSpPr/>
              <p:nvPr/>
            </p:nvGrpSpPr>
            <p:grpSpPr>
              <a:xfrm>
                <a:off x="4932040" y="1052878"/>
                <a:ext cx="954107" cy="1010932"/>
                <a:chOff x="5172006" y="1054019"/>
                <a:chExt cx="954107" cy="1010932"/>
              </a:xfrm>
            </p:grpSpPr>
            <p:pic>
              <p:nvPicPr>
                <p:cNvPr id="63" name="图片 62" descr="0612深信服大客户论坛PPTV4版本-47.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58901" y="1054019"/>
                  <a:ext cx="720000" cy="720000"/>
                </a:xfrm>
                <a:prstGeom prst="rect">
                  <a:avLst/>
                </a:prstGeom>
              </p:spPr>
            </p:pic>
            <p:sp>
              <p:nvSpPr>
                <p:cNvPr id="64" name="文本框 63"/>
                <p:cNvSpPr txBox="1"/>
                <p:nvPr/>
              </p:nvSpPr>
              <p:spPr>
                <a:xfrm>
                  <a:off x="5172006" y="1787952"/>
                  <a:ext cx="954107" cy="276999"/>
                </a:xfrm>
                <a:prstGeom prst="rect">
                  <a:avLst/>
                </a:prstGeom>
                <a:noFill/>
              </p:spPr>
              <p:txBody>
                <a:bodyPr wrap="none" rtlCol="0">
                  <a:spAutoFit/>
                </a:bodyPr>
                <a:lstStyle/>
                <a:p>
                  <a:r>
                    <a:rPr kumimoji="1" lang="zh-CN" altLang="en-US" sz="1200" smtClean="0">
                      <a:solidFill>
                        <a:schemeClr val="bg1"/>
                      </a:solidFill>
                      <a:latin typeface="Microsoft YaHei" charset="-122"/>
                      <a:ea typeface="Microsoft YaHei" charset="-122"/>
                      <a:cs typeface="Microsoft YaHei" charset="-122"/>
                    </a:rPr>
                    <a:t>计算虚拟化</a:t>
                  </a:r>
                  <a:endParaRPr kumimoji="1" lang="zh-CN" altLang="en-US" sz="1200">
                    <a:solidFill>
                      <a:schemeClr val="bg1"/>
                    </a:solidFill>
                    <a:latin typeface="Microsoft YaHei" charset="-122"/>
                    <a:ea typeface="Microsoft YaHei" charset="-122"/>
                    <a:cs typeface="Microsoft YaHei" charset="-122"/>
                  </a:endParaRPr>
                </a:p>
              </p:txBody>
            </p:sp>
          </p:grpSp>
          <p:grpSp>
            <p:nvGrpSpPr>
              <p:cNvPr id="52" name="组 902"/>
              <p:cNvGrpSpPr/>
              <p:nvPr/>
            </p:nvGrpSpPr>
            <p:grpSpPr>
              <a:xfrm>
                <a:off x="5851739" y="1054790"/>
                <a:ext cx="954107" cy="1013675"/>
                <a:chOff x="6227664" y="1054019"/>
                <a:chExt cx="954107" cy="1013675"/>
              </a:xfrm>
            </p:grpSpPr>
            <p:pic>
              <p:nvPicPr>
                <p:cNvPr id="61" name="图片 60" descr="0612深信服大客户论坛PPTV4版本-48.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00192" y="1054019"/>
                  <a:ext cx="720000" cy="720000"/>
                </a:xfrm>
                <a:prstGeom prst="rect">
                  <a:avLst/>
                </a:prstGeom>
              </p:spPr>
            </p:pic>
            <p:sp>
              <p:nvSpPr>
                <p:cNvPr id="62" name="文本框 61"/>
                <p:cNvSpPr txBox="1"/>
                <p:nvPr/>
              </p:nvSpPr>
              <p:spPr>
                <a:xfrm>
                  <a:off x="6227664" y="1790695"/>
                  <a:ext cx="954107" cy="276999"/>
                </a:xfrm>
                <a:prstGeom prst="rect">
                  <a:avLst/>
                </a:prstGeom>
                <a:noFill/>
              </p:spPr>
              <p:txBody>
                <a:bodyPr wrap="none" rtlCol="0">
                  <a:spAutoFit/>
                </a:bodyPr>
                <a:lstStyle/>
                <a:p>
                  <a:r>
                    <a:rPr kumimoji="1" lang="zh-CN" altLang="en-US" sz="1200" dirty="0" smtClean="0">
                      <a:solidFill>
                        <a:schemeClr val="bg1"/>
                      </a:solidFill>
                      <a:latin typeface="Microsoft YaHei" charset="-122"/>
                      <a:ea typeface="Microsoft YaHei" charset="-122"/>
                      <a:cs typeface="Microsoft YaHei" charset="-122"/>
                    </a:rPr>
                    <a:t>存储虚拟化</a:t>
                  </a:r>
                  <a:endParaRPr kumimoji="1" lang="zh-CN" altLang="en-US" sz="1200" dirty="0">
                    <a:solidFill>
                      <a:schemeClr val="bg1"/>
                    </a:solidFill>
                    <a:latin typeface="Microsoft YaHei" charset="-122"/>
                    <a:ea typeface="Microsoft YaHei" charset="-122"/>
                    <a:cs typeface="Microsoft YaHei" charset="-122"/>
                  </a:endParaRPr>
                </a:p>
              </p:txBody>
            </p:sp>
          </p:grpSp>
          <p:grpSp>
            <p:nvGrpSpPr>
              <p:cNvPr id="53" name="组 904"/>
              <p:cNvGrpSpPr/>
              <p:nvPr/>
            </p:nvGrpSpPr>
            <p:grpSpPr>
              <a:xfrm>
                <a:off x="6728875" y="1052878"/>
                <a:ext cx="954107" cy="1020242"/>
                <a:chOff x="7346507" y="1051909"/>
                <a:chExt cx="954107" cy="1020242"/>
              </a:xfrm>
            </p:grpSpPr>
            <p:pic>
              <p:nvPicPr>
                <p:cNvPr id="59" name="图片 5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63561" y="1051909"/>
                  <a:ext cx="720000" cy="720000"/>
                </a:xfrm>
                <a:prstGeom prst="rect">
                  <a:avLst/>
                </a:prstGeom>
              </p:spPr>
            </p:pic>
            <p:sp>
              <p:nvSpPr>
                <p:cNvPr id="60" name="文本框 59"/>
                <p:cNvSpPr txBox="1"/>
                <p:nvPr/>
              </p:nvSpPr>
              <p:spPr>
                <a:xfrm>
                  <a:off x="7346507" y="1795152"/>
                  <a:ext cx="954107" cy="276999"/>
                </a:xfrm>
                <a:prstGeom prst="rect">
                  <a:avLst/>
                </a:prstGeom>
                <a:noFill/>
              </p:spPr>
              <p:txBody>
                <a:bodyPr wrap="none" rtlCol="0">
                  <a:spAutoFit/>
                </a:bodyPr>
                <a:lstStyle/>
                <a:p>
                  <a:r>
                    <a:rPr kumimoji="1" lang="zh-CN" altLang="en-US" sz="1200" dirty="0" smtClean="0">
                      <a:solidFill>
                        <a:schemeClr val="bg1"/>
                      </a:solidFill>
                      <a:latin typeface="Microsoft YaHei" charset="-122"/>
                      <a:ea typeface="Microsoft YaHei" charset="-122"/>
                      <a:cs typeface="Microsoft YaHei" charset="-122"/>
                    </a:rPr>
                    <a:t>网络虚拟化</a:t>
                  </a:r>
                  <a:endParaRPr kumimoji="1" lang="zh-CN" altLang="en-US" sz="1200" dirty="0">
                    <a:solidFill>
                      <a:schemeClr val="bg1"/>
                    </a:solidFill>
                    <a:latin typeface="Microsoft YaHei" charset="-122"/>
                    <a:ea typeface="Microsoft YaHei" charset="-122"/>
                    <a:cs typeface="Microsoft YaHei" charset="-122"/>
                  </a:endParaRPr>
                </a:p>
              </p:txBody>
            </p:sp>
          </p:grpSp>
          <p:grpSp>
            <p:nvGrpSpPr>
              <p:cNvPr id="54" name="组 909"/>
              <p:cNvGrpSpPr/>
              <p:nvPr/>
            </p:nvGrpSpPr>
            <p:grpSpPr>
              <a:xfrm>
                <a:off x="7667580" y="1044058"/>
                <a:ext cx="954107" cy="1018422"/>
                <a:chOff x="5493218" y="2159878"/>
                <a:chExt cx="954107" cy="1018422"/>
              </a:xfrm>
            </p:grpSpPr>
            <p:grpSp>
              <p:nvGrpSpPr>
                <p:cNvPr id="55" name="组 896"/>
                <p:cNvGrpSpPr>
                  <a:grpSpLocks noChangeAspect="1"/>
                </p:cNvGrpSpPr>
                <p:nvPr/>
              </p:nvGrpSpPr>
              <p:grpSpPr>
                <a:xfrm>
                  <a:off x="5598091" y="2159878"/>
                  <a:ext cx="720000" cy="720000"/>
                  <a:chOff x="8608886" y="1436939"/>
                  <a:chExt cx="900000" cy="900000"/>
                </a:xfrm>
              </p:grpSpPr>
              <p:pic>
                <p:nvPicPr>
                  <p:cNvPr id="57" name="图片 5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08886" y="1436939"/>
                    <a:ext cx="900000" cy="900000"/>
                  </a:xfrm>
                  <a:prstGeom prst="rect">
                    <a:avLst/>
                  </a:prstGeom>
                </p:spPr>
              </p:pic>
              <p:pic>
                <p:nvPicPr>
                  <p:cNvPr id="58" name="图片 57" descr="0612深信服大客户论坛PPTV4版本-52.png"/>
                  <p:cNvPicPr>
                    <a:picLocks noChangeAspect="1"/>
                  </p:cNvPicPr>
                  <p:nvPr/>
                </p:nvPicPr>
                <p:blipFill>
                  <a:blip r:embed="rId9" cstate="print">
                    <a:biLevel thresh="75000"/>
                    <a:extLst>
                      <a:ext uri="{28A0092B-C50C-407E-A947-70E740481C1C}">
                        <a14:useLocalDpi xmlns:a14="http://schemas.microsoft.com/office/drawing/2010/main" val="0"/>
                      </a:ext>
                    </a:extLst>
                  </a:blip>
                  <a:stretch>
                    <a:fillRect/>
                  </a:stretch>
                </p:blipFill>
                <p:spPr>
                  <a:xfrm>
                    <a:off x="8846342" y="1621235"/>
                    <a:ext cx="417576" cy="478536"/>
                  </a:xfrm>
                  <a:prstGeom prst="rect">
                    <a:avLst/>
                  </a:prstGeom>
                </p:spPr>
              </p:pic>
            </p:grpSp>
            <p:sp>
              <p:nvSpPr>
                <p:cNvPr id="56" name="文本框 55"/>
                <p:cNvSpPr txBox="1"/>
                <p:nvPr/>
              </p:nvSpPr>
              <p:spPr>
                <a:xfrm>
                  <a:off x="5493218" y="2901301"/>
                  <a:ext cx="954107" cy="276999"/>
                </a:xfrm>
                <a:prstGeom prst="rect">
                  <a:avLst/>
                </a:prstGeom>
                <a:noFill/>
              </p:spPr>
              <p:txBody>
                <a:bodyPr wrap="none" rtlCol="0">
                  <a:spAutoFit/>
                </a:bodyPr>
                <a:lstStyle/>
                <a:p>
                  <a:r>
                    <a:rPr kumimoji="1" lang="zh-CN" altLang="en-US" sz="1200" dirty="0" smtClean="0">
                      <a:solidFill>
                        <a:schemeClr val="bg1"/>
                      </a:solidFill>
                      <a:latin typeface="Microsoft YaHei" charset="-122"/>
                      <a:ea typeface="Microsoft YaHei" charset="-122"/>
                      <a:cs typeface="Microsoft YaHei" charset="-122"/>
                    </a:rPr>
                    <a:t>安全虚拟化</a:t>
                  </a:r>
                  <a:endParaRPr kumimoji="1" lang="zh-CN" altLang="en-US" sz="1200" dirty="0">
                    <a:solidFill>
                      <a:schemeClr val="bg1"/>
                    </a:solidFill>
                    <a:latin typeface="Microsoft YaHei" charset="-122"/>
                    <a:ea typeface="Microsoft YaHei" charset="-122"/>
                    <a:cs typeface="Microsoft YaHei" charset="-122"/>
                  </a:endParaRPr>
                </a:p>
              </p:txBody>
            </p:sp>
          </p:grpSp>
        </p:grpSp>
        <p:pic>
          <p:nvPicPr>
            <p:cNvPr id="65" name="图片 64"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6090790" y="2897491"/>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6"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4989983" y="2929227"/>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7" name="图片 40" descr="2U服务器丝印图.png"/>
            <p:cNvPicPr>
              <a:picLocks noChangeAspect="1" noChangeArrowheads="1"/>
            </p:cNvPicPr>
            <p:nvPr/>
          </p:nvPicPr>
          <p:blipFill>
            <a:blip r:embed="rId4" cstate="print">
              <a:extLst>
                <a:ext uri="{28A0092B-C50C-407E-A947-70E740481C1C}">
                  <a14:useLocalDpi xmlns:a14="http://schemas.microsoft.com/office/drawing/2010/main" val="0"/>
                </a:ext>
              </a:extLst>
            </a:blip>
            <a:srcRect t="2" b="22839"/>
            <a:stretch>
              <a:fillRect/>
            </a:stretch>
          </p:blipFill>
          <p:spPr bwMode="auto">
            <a:xfrm>
              <a:off x="7407278" y="2917337"/>
              <a:ext cx="1145385" cy="36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val="29233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149.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6962" y="321601"/>
            <a:ext cx="7627446" cy="27304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5" descr="257.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161" y="321601"/>
            <a:ext cx="7625646" cy="27304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图片 6" descr="258.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560" y="530556"/>
            <a:ext cx="7627446" cy="27324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8" name="组 31"/>
          <p:cNvGrpSpPr/>
          <p:nvPr/>
        </p:nvGrpSpPr>
        <p:grpSpPr>
          <a:xfrm>
            <a:off x="1115616" y="3003798"/>
            <a:ext cx="6984776" cy="1954530"/>
            <a:chOff x="1252513" y="3049771"/>
            <a:chExt cx="5988331" cy="1954530"/>
          </a:xfrm>
        </p:grpSpPr>
        <p:grpSp>
          <p:nvGrpSpPr>
            <p:cNvPr id="9" name="组 14"/>
            <p:cNvGrpSpPr/>
            <p:nvPr/>
          </p:nvGrpSpPr>
          <p:grpSpPr>
            <a:xfrm>
              <a:off x="1252513" y="3268846"/>
              <a:ext cx="511175" cy="528320"/>
              <a:chOff x="0" y="0"/>
              <a:chExt cx="1046776" cy="1046776"/>
            </a:xfrm>
          </p:grpSpPr>
          <p:pic>
            <p:nvPicPr>
              <p:cNvPr id="25" name="图片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046776" cy="1046776"/>
              </a:xfrm>
              <a:prstGeom prst="rect">
                <a:avLst/>
              </a:prstGeom>
            </p:spPr>
          </p:pic>
          <p:pic>
            <p:nvPicPr>
              <p:cNvPr id="26" name="图片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424" y="40671"/>
                <a:ext cx="928654" cy="928654"/>
              </a:xfrm>
              <a:prstGeom prst="rect">
                <a:avLst/>
              </a:prstGeom>
            </p:spPr>
          </p:pic>
        </p:grpSp>
        <p:sp>
          <p:nvSpPr>
            <p:cNvPr id="10" name="文本框 9"/>
            <p:cNvSpPr txBox="1"/>
            <p:nvPr/>
          </p:nvSpPr>
          <p:spPr>
            <a:xfrm>
              <a:off x="1763688" y="3075806"/>
              <a:ext cx="2127885" cy="94361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zh-CN" sz="1400" kern="100" dirty="0" smtClean="0">
                  <a:solidFill>
                    <a:srgbClr val="FFFFFF"/>
                  </a:solidFill>
                  <a:effectLst/>
                  <a:latin typeface="Calibri"/>
                  <a:ea typeface="宋体"/>
                  <a:cs typeface="黑体"/>
                </a:rPr>
                <a:t>    </a:t>
              </a:r>
              <a:r>
                <a:rPr lang="zh-CN" sz="1400" kern="100" dirty="0" smtClean="0">
                  <a:solidFill>
                    <a:srgbClr val="FFFFFF"/>
                  </a:solidFill>
                  <a:effectLst/>
                  <a:latin typeface="Calibri"/>
                  <a:ea typeface="宋体"/>
                  <a:cs typeface="黑体"/>
                </a:rPr>
                <a:t>总体</a:t>
              </a:r>
              <a:r>
                <a:rPr lang="zh-CN" sz="1400" kern="100" dirty="0">
                  <a:solidFill>
                    <a:srgbClr val="FFFFFF"/>
                  </a:solidFill>
                  <a:effectLst/>
                  <a:latin typeface="Calibri"/>
                  <a:ea typeface="宋体"/>
                  <a:cs typeface="黑体"/>
                </a:rPr>
                <a:t>拥有成本节省</a:t>
              </a:r>
              <a:r>
                <a:rPr lang="en-US" sz="1400" kern="100" dirty="0">
                  <a:solidFill>
                    <a:srgbClr val="FFFFFF"/>
                  </a:solidFill>
                  <a:effectLst/>
                  <a:latin typeface="Calibri"/>
                  <a:ea typeface="宋体"/>
                  <a:cs typeface="黑体"/>
                </a:rPr>
                <a:t>30%</a:t>
              </a:r>
              <a:endParaRPr lang="zh-CN" sz="1400" kern="100" dirty="0">
                <a:solidFill>
                  <a:srgbClr val="FFFFFF"/>
                </a:solidFill>
                <a:effectLst/>
                <a:latin typeface="Calibri"/>
                <a:ea typeface="宋体"/>
                <a:cs typeface="黑体"/>
              </a:endParaRPr>
            </a:p>
            <a:p>
              <a:pPr algn="ctr">
                <a:spcAft>
                  <a:spcPts val="0"/>
                </a:spcAft>
              </a:pPr>
              <a:r>
                <a:rPr lang="zh-CN" sz="1400" kern="100" dirty="0">
                  <a:solidFill>
                    <a:srgbClr val="FFFFFF"/>
                  </a:solidFill>
                  <a:effectLst/>
                  <a:latin typeface="Calibri"/>
                  <a:ea typeface="宋体"/>
                  <a:cs typeface="黑体"/>
                </a:rPr>
                <a:t>减少硬件采购、降低投资</a:t>
              </a:r>
            </a:p>
            <a:p>
              <a:pPr algn="ctr">
                <a:spcAft>
                  <a:spcPts val="0"/>
                </a:spcAft>
              </a:pPr>
              <a:r>
                <a:rPr lang="zh-CN" sz="1400" kern="100" dirty="0">
                  <a:solidFill>
                    <a:srgbClr val="FFFFFF"/>
                  </a:solidFill>
                  <a:effectLst/>
                  <a:latin typeface="Calibri"/>
                  <a:ea typeface="宋体"/>
                  <a:cs typeface="黑体"/>
                </a:rPr>
                <a:t>节约机房耗能、机柜空间</a:t>
              </a: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p:txBody>
        </p:sp>
        <p:grpSp>
          <p:nvGrpSpPr>
            <p:cNvPr id="11" name="组 16"/>
            <p:cNvGrpSpPr/>
            <p:nvPr/>
          </p:nvGrpSpPr>
          <p:grpSpPr>
            <a:xfrm>
              <a:off x="4268128" y="3221856"/>
              <a:ext cx="452120" cy="466725"/>
              <a:chOff x="0" y="0"/>
              <a:chExt cx="794855" cy="794855"/>
            </a:xfrm>
          </p:grpSpPr>
          <p:pic>
            <p:nvPicPr>
              <p:cNvPr id="23" name="图片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0"/>
                <a:ext cx="794855" cy="794855"/>
              </a:xfrm>
              <a:prstGeom prst="rect">
                <a:avLst/>
              </a:prstGeom>
            </p:spPr>
          </p:pic>
          <p:pic>
            <p:nvPicPr>
              <p:cNvPr id="24" name="图片 2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008" y="0"/>
                <a:ext cx="678079" cy="683222"/>
              </a:xfrm>
              <a:prstGeom prst="rect">
                <a:avLst/>
              </a:prstGeom>
            </p:spPr>
          </p:pic>
        </p:grpSp>
        <p:sp>
          <p:nvSpPr>
            <p:cNvPr id="12" name="文本框 11"/>
            <p:cNvSpPr txBox="1"/>
            <p:nvPr/>
          </p:nvSpPr>
          <p:spPr>
            <a:xfrm>
              <a:off x="4860582" y="3049771"/>
              <a:ext cx="2380262" cy="94361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dirty="0">
                  <a:solidFill>
                    <a:srgbClr val="FFFFFF"/>
                  </a:solidFill>
                  <a:effectLst/>
                  <a:latin typeface="Calibri"/>
                  <a:ea typeface="宋体"/>
                  <a:cs typeface="黑体"/>
                </a:rPr>
                <a:t>应用上线时间缩</a:t>
              </a:r>
              <a:r>
                <a:rPr lang="zh-CN" sz="1400" kern="100" dirty="0" smtClean="0">
                  <a:solidFill>
                    <a:srgbClr val="FFFFFF"/>
                  </a:solidFill>
                  <a:effectLst/>
                  <a:latin typeface="Calibri"/>
                  <a:ea typeface="宋体"/>
                  <a:cs typeface="黑体"/>
                </a:rPr>
                <a:t>短</a:t>
              </a:r>
              <a:r>
                <a:rPr lang="en-US" altLang="zh-CN" sz="1400" kern="100" dirty="0">
                  <a:solidFill>
                    <a:srgbClr val="FFFFFF"/>
                  </a:solidFill>
                  <a:latin typeface="Calibri"/>
                  <a:ea typeface="宋体"/>
                  <a:cs typeface="黑体"/>
                </a:rPr>
                <a:t>5</a:t>
              </a:r>
              <a:r>
                <a:rPr lang="en-US" sz="1400" kern="100" dirty="0" smtClean="0">
                  <a:solidFill>
                    <a:srgbClr val="FFFFFF"/>
                  </a:solidFill>
                  <a:effectLst/>
                  <a:latin typeface="Calibri"/>
                  <a:ea typeface="宋体"/>
                  <a:cs typeface="黑体"/>
                </a:rPr>
                <a:t>0%</a:t>
              </a:r>
              <a:endParaRPr lang="en-US" sz="1400" kern="100" dirty="0">
                <a:solidFill>
                  <a:srgbClr val="FFFFFF"/>
                </a:solidFill>
                <a:latin typeface="Calibri"/>
                <a:ea typeface="宋体"/>
                <a:cs typeface="黑体"/>
              </a:endParaRPr>
            </a:p>
            <a:p>
              <a:pPr algn="just">
                <a:spcAft>
                  <a:spcPts val="0"/>
                </a:spcAft>
              </a:pPr>
              <a:r>
                <a:rPr lang="zh-CN" sz="1400" kern="100" dirty="0" smtClean="0">
                  <a:solidFill>
                    <a:srgbClr val="FFFFFF"/>
                  </a:solidFill>
                  <a:effectLst/>
                  <a:latin typeface="Calibri"/>
                  <a:ea typeface="宋体"/>
                  <a:cs typeface="黑体"/>
                </a:rPr>
                <a:t>极简</a:t>
              </a:r>
              <a:r>
                <a:rPr lang="zh-CN" sz="1400" kern="100" dirty="0">
                  <a:solidFill>
                    <a:srgbClr val="FFFFFF"/>
                  </a:solidFill>
                  <a:effectLst/>
                  <a:latin typeface="Calibri"/>
                  <a:ea typeface="宋体"/>
                  <a:cs typeface="黑体"/>
                </a:rPr>
                <a:t>平台：只需服务器和交换机</a:t>
              </a:r>
            </a:p>
            <a:p>
              <a:pPr algn="just">
                <a:spcAft>
                  <a:spcPts val="0"/>
                </a:spcAft>
              </a:pPr>
              <a:r>
                <a:rPr lang="zh-CN" sz="1400" kern="100" dirty="0">
                  <a:solidFill>
                    <a:srgbClr val="FFFFFF"/>
                  </a:solidFill>
                  <a:effectLst/>
                  <a:latin typeface="Calibri"/>
                  <a:ea typeface="宋体"/>
                  <a:cs typeface="黑体"/>
                </a:rPr>
                <a:t>弹性扩展：模块化横向添加</a:t>
              </a: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p:txBody>
        </p:sp>
        <p:grpSp>
          <p:nvGrpSpPr>
            <p:cNvPr id="13" name="组 18"/>
            <p:cNvGrpSpPr/>
            <p:nvPr/>
          </p:nvGrpSpPr>
          <p:grpSpPr>
            <a:xfrm>
              <a:off x="1263308" y="4205471"/>
              <a:ext cx="500380" cy="530225"/>
              <a:chOff x="0" y="0"/>
              <a:chExt cx="1046776" cy="1046776"/>
            </a:xfrm>
          </p:grpSpPr>
          <p:pic>
            <p:nvPicPr>
              <p:cNvPr id="21" name="图片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046776" cy="1046776"/>
              </a:xfrm>
              <a:prstGeom prst="rect">
                <a:avLst/>
              </a:prstGeom>
            </p:spPr>
          </p:pic>
          <p:pic>
            <p:nvPicPr>
              <p:cNvPr id="22" name="图片 2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5175" y="172168"/>
                <a:ext cx="748030" cy="748030"/>
              </a:xfrm>
              <a:prstGeom prst="rect">
                <a:avLst/>
              </a:prstGeom>
            </p:spPr>
          </p:pic>
        </p:grpSp>
        <p:sp>
          <p:nvSpPr>
            <p:cNvPr id="14" name="文本框 13"/>
            <p:cNvSpPr txBox="1"/>
            <p:nvPr/>
          </p:nvSpPr>
          <p:spPr>
            <a:xfrm>
              <a:off x="1874178" y="4060691"/>
              <a:ext cx="2127885" cy="94361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dirty="0" smtClean="0">
                  <a:solidFill>
                    <a:srgbClr val="FFFFFF"/>
                  </a:solidFill>
                  <a:effectLst/>
                  <a:latin typeface="Calibri"/>
                  <a:ea typeface="宋体"/>
                  <a:cs typeface="黑体"/>
                </a:rPr>
                <a:t>运维复杂度降低</a:t>
              </a:r>
              <a:r>
                <a:rPr lang="en-US" altLang="zh-CN" sz="1400" kern="100" dirty="0">
                  <a:solidFill>
                    <a:srgbClr val="FFFFFF"/>
                  </a:solidFill>
                  <a:latin typeface="Calibri"/>
                  <a:ea typeface="宋体"/>
                  <a:cs typeface="黑体"/>
                </a:rPr>
                <a:t>6</a:t>
              </a:r>
              <a:r>
                <a:rPr lang="en-US" sz="1400" kern="100" dirty="0" smtClean="0">
                  <a:solidFill>
                    <a:srgbClr val="FFFFFF"/>
                  </a:solidFill>
                  <a:effectLst/>
                  <a:latin typeface="Calibri"/>
                  <a:ea typeface="宋体"/>
                  <a:cs typeface="黑体"/>
                </a:rPr>
                <a:t>0</a:t>
              </a:r>
              <a:r>
                <a:rPr lang="en-US" sz="1400" kern="100" dirty="0">
                  <a:solidFill>
                    <a:srgbClr val="FFFFFF"/>
                  </a:solidFill>
                  <a:effectLst/>
                  <a:latin typeface="Calibri"/>
                  <a:ea typeface="宋体"/>
                  <a:cs typeface="黑体"/>
                </a:rPr>
                <a:t>%</a:t>
              </a:r>
              <a:endParaRPr lang="zh-CN" sz="1400" kern="100" dirty="0">
                <a:solidFill>
                  <a:srgbClr val="FFFFFF"/>
                </a:solidFill>
                <a:effectLst/>
                <a:latin typeface="Calibri"/>
                <a:ea typeface="宋体"/>
                <a:cs typeface="黑体"/>
              </a:endParaRPr>
            </a:p>
            <a:p>
              <a:pPr algn="just">
                <a:spcAft>
                  <a:spcPts val="0"/>
                </a:spcAft>
              </a:pPr>
              <a:r>
                <a:rPr lang="zh-CN" sz="1400" kern="100" dirty="0">
                  <a:solidFill>
                    <a:srgbClr val="FFFFFF"/>
                  </a:solidFill>
                  <a:effectLst/>
                  <a:latin typeface="Calibri"/>
                  <a:ea typeface="宋体"/>
                  <a:cs typeface="黑体"/>
                </a:rPr>
                <a:t>统一、集中、可视化管理</a:t>
              </a:r>
            </a:p>
            <a:p>
              <a:pPr algn="just">
                <a:spcAft>
                  <a:spcPts val="0"/>
                </a:spcAft>
              </a:pPr>
              <a:r>
                <a:rPr lang="zh-CN" sz="1400" kern="100" dirty="0">
                  <a:solidFill>
                    <a:srgbClr val="FFFFFF"/>
                  </a:solidFill>
                  <a:effectLst/>
                  <a:latin typeface="Calibri"/>
                  <a:ea typeface="宋体"/>
                  <a:cs typeface="黑体"/>
                </a:rPr>
                <a:t>模板化搭建、一键故障定位</a:t>
              </a: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p:txBody>
        </p:sp>
        <p:sp>
          <p:nvSpPr>
            <p:cNvPr id="15" name="文本框 14"/>
            <p:cNvSpPr txBox="1"/>
            <p:nvPr/>
          </p:nvSpPr>
          <p:spPr>
            <a:xfrm>
              <a:off x="4892333" y="4070216"/>
              <a:ext cx="2225040" cy="90805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dirty="0">
                  <a:solidFill>
                    <a:srgbClr val="FFFFFF"/>
                  </a:solidFill>
                  <a:effectLst/>
                  <a:latin typeface="Calibri"/>
                  <a:ea typeface="宋体"/>
                  <a:cs typeface="黑体"/>
                </a:rPr>
                <a:t>易于云化</a:t>
              </a:r>
            </a:p>
            <a:p>
              <a:pPr algn="just">
                <a:spcAft>
                  <a:spcPts val="0"/>
                </a:spcAft>
              </a:pPr>
              <a:r>
                <a:rPr lang="zh-CN" sz="1400" kern="100" dirty="0">
                  <a:solidFill>
                    <a:srgbClr val="FFFFFF"/>
                  </a:solidFill>
                  <a:effectLst/>
                  <a:latin typeface="Calibri"/>
                  <a:ea typeface="宋体"/>
                  <a:cs typeface="黑体"/>
                </a:rPr>
                <a:t>紧跟业务和技术发展、按需投入，平滑云化演进，原有架构无需变更</a:t>
              </a: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a:p>
              <a:pPr algn="ctr">
                <a:spcAft>
                  <a:spcPts val="0"/>
                </a:spcAft>
              </a:pPr>
              <a:r>
                <a:rPr lang="en-US" sz="1400" kern="100" dirty="0">
                  <a:solidFill>
                    <a:srgbClr val="FFFFFF"/>
                  </a:solidFill>
                  <a:effectLst/>
                  <a:latin typeface="Calibri"/>
                  <a:ea typeface="宋体"/>
                  <a:cs typeface="黑体"/>
                </a:rPr>
                <a:t> </a:t>
              </a:r>
              <a:endParaRPr lang="zh-CN" sz="1400" kern="100" dirty="0">
                <a:solidFill>
                  <a:srgbClr val="FFFFFF"/>
                </a:solidFill>
                <a:effectLst/>
                <a:latin typeface="Calibri"/>
                <a:ea typeface="宋体"/>
                <a:cs typeface="黑体"/>
              </a:endParaRPr>
            </a:p>
          </p:txBody>
        </p:sp>
        <p:grpSp>
          <p:nvGrpSpPr>
            <p:cNvPr id="16" name="组 21"/>
            <p:cNvGrpSpPr/>
            <p:nvPr/>
          </p:nvGrpSpPr>
          <p:grpSpPr>
            <a:xfrm>
              <a:off x="4296703" y="4202296"/>
              <a:ext cx="490855" cy="499745"/>
              <a:chOff x="0" y="0"/>
              <a:chExt cx="712445" cy="712445"/>
            </a:xfrm>
          </p:grpSpPr>
          <p:pic>
            <p:nvPicPr>
              <p:cNvPr id="17" name="图片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712445" cy="712445"/>
              </a:xfrm>
              <a:prstGeom prst="rect">
                <a:avLst/>
              </a:prstGeom>
            </p:spPr>
          </p:pic>
          <p:sp>
            <p:nvSpPr>
              <p:cNvPr id="18" name="Freeform 20"/>
              <p:cNvSpPr>
                <a:spLocks noEditPoints="1"/>
              </p:cNvSpPr>
              <p:nvPr/>
            </p:nvSpPr>
            <p:spPr bwMode="black">
              <a:xfrm>
                <a:off x="150112" y="216025"/>
                <a:ext cx="360040" cy="292245"/>
              </a:xfrm>
              <a:custGeom>
                <a:avLst/>
                <a:gdLst>
                  <a:gd name="T0" fmla="*/ 2147483647 w 708"/>
                  <a:gd name="T1" fmla="*/ 2147483647 h 614"/>
                  <a:gd name="T2" fmla="*/ 2147483647 w 708"/>
                  <a:gd name="T3" fmla="*/ 2147483647 h 614"/>
                  <a:gd name="T4" fmla="*/ 0 w 708"/>
                  <a:gd name="T5" fmla="*/ 2147483647 h 614"/>
                  <a:gd name="T6" fmla="*/ 2147483647 w 708"/>
                  <a:gd name="T7" fmla="*/ 2147483647 h 614"/>
                  <a:gd name="T8" fmla="*/ 2147483647 w 708"/>
                  <a:gd name="T9" fmla="*/ 2147483647 h 614"/>
                  <a:gd name="T10" fmla="*/ 2147483647 w 708"/>
                  <a:gd name="T11" fmla="*/ 2147483647 h 614"/>
                  <a:gd name="T12" fmla="*/ 2147483647 w 708"/>
                  <a:gd name="T13" fmla="*/ 2147483647 h 614"/>
                  <a:gd name="T14" fmla="*/ 2147483647 w 708"/>
                  <a:gd name="T15" fmla="*/ 2147483647 h 614"/>
                  <a:gd name="T16" fmla="*/ 2147483647 w 708"/>
                  <a:gd name="T17" fmla="*/ 2147483647 h 614"/>
                  <a:gd name="T18" fmla="*/ 2147483647 w 708"/>
                  <a:gd name="T19" fmla="*/ 2147483647 h 614"/>
                  <a:gd name="T20" fmla="*/ 2147483647 w 708"/>
                  <a:gd name="T21" fmla="*/ 2147483647 h 614"/>
                  <a:gd name="T22" fmla="*/ 2147483647 w 708"/>
                  <a:gd name="T23" fmla="*/ 2147483647 h 614"/>
                  <a:gd name="T24" fmla="*/ 2147483647 w 708"/>
                  <a:gd name="T25" fmla="*/ 2147483647 h 614"/>
                  <a:gd name="T26" fmla="*/ 2147483647 w 708"/>
                  <a:gd name="T27" fmla="*/ 2147483647 h 614"/>
                  <a:gd name="T28" fmla="*/ 2147483647 w 708"/>
                  <a:gd name="T29" fmla="*/ 2147483647 h 614"/>
                  <a:gd name="T30" fmla="*/ 2147483647 w 708"/>
                  <a:gd name="T31" fmla="*/ 2147483647 h 614"/>
                  <a:gd name="T32" fmla="*/ 2147483647 w 708"/>
                  <a:gd name="T33" fmla="*/ 2147483647 h 614"/>
                  <a:gd name="T34" fmla="*/ 2147483647 w 708"/>
                  <a:gd name="T35" fmla="*/ 2147483647 h 614"/>
                  <a:gd name="T36" fmla="*/ 2147483647 w 708"/>
                  <a:gd name="T37" fmla="*/ 2147483647 h 614"/>
                  <a:gd name="T38" fmla="*/ 2147483647 w 708"/>
                  <a:gd name="T39" fmla="*/ 2147483647 h 614"/>
                  <a:gd name="T40" fmla="*/ 2147483647 w 708"/>
                  <a:gd name="T41" fmla="*/ 2147483647 h 614"/>
                  <a:gd name="T42" fmla="*/ 2147483647 w 708"/>
                  <a:gd name="T43" fmla="*/ 2147483647 h 614"/>
                  <a:gd name="T44" fmla="*/ 2147483647 w 708"/>
                  <a:gd name="T45" fmla="*/ 2147483647 h 614"/>
                  <a:gd name="T46" fmla="*/ 2147483647 w 708"/>
                  <a:gd name="T47" fmla="*/ 0 h 614"/>
                  <a:gd name="T48" fmla="*/ 2147483647 w 708"/>
                  <a:gd name="T49" fmla="*/ 2147483647 h 614"/>
                  <a:gd name="T50" fmla="*/ 2147483647 w 708"/>
                  <a:gd name="T51" fmla="*/ 2147483647 h 614"/>
                  <a:gd name="T52" fmla="*/ 2147483647 w 708"/>
                  <a:gd name="T53" fmla="*/ 0 h 614"/>
                  <a:gd name="T54" fmla="*/ 2147483647 w 708"/>
                  <a:gd name="T55" fmla="*/ 2147483647 h 614"/>
                  <a:gd name="T56" fmla="*/ 2147483647 w 708"/>
                  <a:gd name="T57" fmla="*/ 2147483647 h 614"/>
                  <a:gd name="T58" fmla="*/ 2147483647 w 708"/>
                  <a:gd name="T59" fmla="*/ 2147483647 h 614"/>
                  <a:gd name="T60" fmla="*/ 2147483647 w 708"/>
                  <a:gd name="T61" fmla="*/ 2147483647 h 614"/>
                  <a:gd name="T62" fmla="*/ 2147483647 w 708"/>
                  <a:gd name="T63" fmla="*/ 2147483647 h 614"/>
                  <a:gd name="T64" fmla="*/ 2147483647 w 708"/>
                  <a:gd name="T65" fmla="*/ 2147483647 h 614"/>
                  <a:gd name="T66" fmla="*/ 2147483647 w 708"/>
                  <a:gd name="T67" fmla="*/ 2147483647 h 614"/>
                  <a:gd name="T68" fmla="*/ 2147483647 w 708"/>
                  <a:gd name="T69" fmla="*/ 2147483647 h 61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708" h="614">
                    <a:moveTo>
                      <a:pt x="243" y="484"/>
                    </a:moveTo>
                    <a:lnTo>
                      <a:pt x="243" y="614"/>
                    </a:lnTo>
                    <a:lnTo>
                      <a:pt x="0" y="614"/>
                    </a:lnTo>
                    <a:lnTo>
                      <a:pt x="104" y="437"/>
                    </a:lnTo>
                    <a:lnTo>
                      <a:pt x="174" y="437"/>
                    </a:lnTo>
                    <a:lnTo>
                      <a:pt x="134" y="484"/>
                    </a:lnTo>
                    <a:lnTo>
                      <a:pt x="243" y="484"/>
                    </a:lnTo>
                    <a:close/>
                    <a:moveTo>
                      <a:pt x="574" y="484"/>
                    </a:moveTo>
                    <a:lnTo>
                      <a:pt x="465" y="484"/>
                    </a:lnTo>
                    <a:lnTo>
                      <a:pt x="465" y="614"/>
                    </a:lnTo>
                    <a:lnTo>
                      <a:pt x="708" y="614"/>
                    </a:lnTo>
                    <a:lnTo>
                      <a:pt x="604" y="437"/>
                    </a:lnTo>
                    <a:lnTo>
                      <a:pt x="533" y="437"/>
                    </a:lnTo>
                    <a:lnTo>
                      <a:pt x="574" y="484"/>
                    </a:lnTo>
                    <a:close/>
                    <a:moveTo>
                      <a:pt x="354" y="229"/>
                    </a:moveTo>
                    <a:lnTo>
                      <a:pt x="507" y="408"/>
                    </a:lnTo>
                    <a:lnTo>
                      <a:pt x="590" y="408"/>
                    </a:lnTo>
                    <a:lnTo>
                      <a:pt x="486" y="229"/>
                    </a:lnTo>
                    <a:lnTo>
                      <a:pt x="222" y="229"/>
                    </a:lnTo>
                    <a:lnTo>
                      <a:pt x="118" y="408"/>
                    </a:lnTo>
                    <a:lnTo>
                      <a:pt x="200" y="408"/>
                    </a:lnTo>
                    <a:lnTo>
                      <a:pt x="354" y="229"/>
                    </a:lnTo>
                    <a:close/>
                    <a:moveTo>
                      <a:pt x="354" y="0"/>
                    </a:moveTo>
                    <a:lnTo>
                      <a:pt x="238" y="200"/>
                    </a:lnTo>
                    <a:lnTo>
                      <a:pt x="470" y="200"/>
                    </a:lnTo>
                    <a:lnTo>
                      <a:pt x="354" y="0"/>
                    </a:lnTo>
                    <a:close/>
                    <a:moveTo>
                      <a:pt x="354" y="274"/>
                    </a:moveTo>
                    <a:lnTo>
                      <a:pt x="196" y="463"/>
                    </a:lnTo>
                    <a:lnTo>
                      <a:pt x="278" y="463"/>
                    </a:lnTo>
                    <a:lnTo>
                      <a:pt x="278" y="614"/>
                    </a:lnTo>
                    <a:lnTo>
                      <a:pt x="430" y="614"/>
                    </a:lnTo>
                    <a:lnTo>
                      <a:pt x="430" y="463"/>
                    </a:lnTo>
                    <a:lnTo>
                      <a:pt x="515" y="463"/>
                    </a:lnTo>
                    <a:lnTo>
                      <a:pt x="354" y="2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83943" tIns="41972" rIns="83943" bIns="41972"/>
              <a:lstStyle/>
              <a:p>
                <a:pPr algn="just">
                  <a:spcAft>
                    <a:spcPts val="0"/>
                  </a:spcAft>
                </a:pPr>
                <a:r>
                  <a:rPr lang="en-US" sz="1400" kern="100">
                    <a:solidFill>
                      <a:srgbClr val="FFFFFF"/>
                    </a:solidFill>
                    <a:effectLst/>
                    <a:latin typeface="Calibri"/>
                    <a:ea typeface="Times New Roman"/>
                    <a:cs typeface="Times New Roman"/>
                  </a:rPr>
                  <a:t> </a:t>
                </a:r>
                <a:endParaRPr lang="zh-CN" sz="1400" kern="100">
                  <a:solidFill>
                    <a:srgbClr val="FFFFFF"/>
                  </a:solidFill>
                  <a:effectLst/>
                  <a:latin typeface="Calibri"/>
                  <a:ea typeface="宋体"/>
                  <a:cs typeface="黑体"/>
                </a:endParaRPr>
              </a:p>
            </p:txBody>
          </p:sp>
          <p:pic>
            <p:nvPicPr>
              <p:cNvPr id="19" name="Picture 149"/>
              <p:cNvPicPr>
                <a:picLocks noChangeAspect="1"/>
              </p:cNvPicPr>
              <p:nvPr/>
            </p:nvPicPr>
            <p:blipFill>
              <a:blip r:embed="rId11" cstate="print">
                <a:lum bright="100000" contrast="100000"/>
                <a:extLst>
                  <a:ext uri="{28A0092B-C50C-407E-A947-70E740481C1C}">
                    <a14:useLocalDpi xmlns:a14="http://schemas.microsoft.com/office/drawing/2010/main" val="0"/>
                  </a:ext>
                </a:extLst>
              </a:blip>
              <a:srcRect/>
              <a:stretch>
                <a:fillRect/>
              </a:stretch>
            </p:blipFill>
            <p:spPr bwMode="auto">
              <a:xfrm>
                <a:off x="294128" y="72009"/>
                <a:ext cx="266971" cy="1302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
        <p:nvSpPr>
          <p:cNvPr id="27" name="Shape 184"/>
          <p:cNvSpPr/>
          <p:nvPr/>
        </p:nvSpPr>
        <p:spPr>
          <a:xfrm>
            <a:off x="3058858" y="520886"/>
            <a:ext cx="3027898" cy="318872"/>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1800" b="1" dirty="0" smtClean="0">
                <a:solidFill>
                  <a:prstClr val="white"/>
                </a:solidFill>
                <a:latin typeface="微软雅黑" panose="020B0503020204020204" pitchFamily="34" charset="-122"/>
                <a:ea typeface="微软雅黑" panose="020B0503020204020204" pitchFamily="34" charset="-122"/>
                <a:cs typeface="+mn-cs"/>
              </a:rPr>
              <a:t>超融合架构数据中心的优势</a:t>
            </a:r>
            <a:endParaRPr kumimoji="1" lang="zh-CN" altLang="en-US" sz="1800" b="1" dirty="0">
              <a:solidFill>
                <a:prstClr val="white"/>
              </a:solidFill>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174965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903647"/>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pPr marL="342900" indent="-342900">
              <a:buFont typeface="Wingdings" panose="05000000000000000000" pitchFamily="2" charset="2"/>
              <a:buChar char="Ø"/>
            </a:pPr>
            <a:r>
              <a:rPr kumimoji="1" lang="zh-CN" altLang="en-US" sz="2000" b="1" dirty="0">
                <a:solidFill>
                  <a:prstClr val="white"/>
                </a:solidFill>
                <a:latin typeface="微软雅黑" panose="020B0503020204020204" pitchFamily="34" charset="-122"/>
                <a:ea typeface="微软雅黑" panose="020B0503020204020204" pitchFamily="34" charset="-122"/>
                <a:cs typeface="+mn-cs"/>
              </a:rPr>
              <a:t>云化</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桌面</a:t>
            </a:r>
            <a:endParaRPr kumimoji="1" lang="en-US" altLang="zh-CN" sz="2000" b="1" dirty="0" smtClean="0">
              <a:solidFill>
                <a:prstClr val="white"/>
              </a:solidFill>
              <a:latin typeface="微软雅黑" panose="020B0503020204020204" pitchFamily="34" charset="-122"/>
              <a:ea typeface="微软雅黑" panose="020B0503020204020204" pitchFamily="34" charset="-122"/>
              <a:cs typeface="+mn-cs"/>
            </a:endParaRPr>
          </a:p>
          <a:p>
            <a:r>
              <a:rPr kumimoji="1" lang="en-US" altLang="zh-CN" sz="1800" b="1" dirty="0" smtClean="0">
                <a:solidFill>
                  <a:prstClr val="white"/>
                </a:solidFill>
                <a:latin typeface="微软雅黑" panose="020B0503020204020204" pitchFamily="34" charset="-122"/>
                <a:ea typeface="微软雅黑" panose="020B0503020204020204" pitchFamily="34" charset="-122"/>
                <a:cs typeface="+mn-cs"/>
              </a:rPr>
              <a:t>                         </a:t>
            </a:r>
          </a:p>
          <a:p>
            <a:r>
              <a:rPr kumimoji="1" lang="en-US" altLang="zh-CN" sz="1800" b="1" dirty="0">
                <a:solidFill>
                  <a:prstClr val="white"/>
                </a:solidFill>
                <a:latin typeface="微软雅黑" panose="020B0503020204020204" pitchFamily="34" charset="-122"/>
                <a:ea typeface="微软雅黑" panose="020B0503020204020204" pitchFamily="34" charset="-122"/>
                <a:cs typeface="+mn-cs"/>
              </a:rPr>
              <a:t> </a:t>
            </a:r>
            <a:r>
              <a:rPr kumimoji="1" lang="en-US" altLang="zh-CN" sz="1800" b="1" dirty="0" smtClean="0">
                <a:solidFill>
                  <a:prstClr val="white"/>
                </a:solidFill>
                <a:latin typeface="微软雅黑" panose="020B0503020204020204" pitchFamily="34" charset="-122"/>
                <a:ea typeface="微软雅黑" panose="020B0503020204020204" pitchFamily="34" charset="-122"/>
                <a:cs typeface="+mn-cs"/>
              </a:rPr>
              <a:t>                            </a:t>
            </a:r>
            <a:r>
              <a:rPr kumimoji="1" lang="zh-CN" altLang="en-US" sz="1800" b="1" dirty="0" smtClean="0">
                <a:solidFill>
                  <a:prstClr val="white"/>
                </a:solidFill>
                <a:latin typeface="微软雅黑" panose="020B0503020204020204" pitchFamily="34" charset="-122"/>
                <a:ea typeface="微软雅黑" panose="020B0503020204020204" pitchFamily="34" charset="-122"/>
                <a:cs typeface="+mn-cs"/>
              </a:rPr>
              <a:t>教学“终端”走向“云端”</a:t>
            </a:r>
            <a:endParaRPr kumimoji="1" lang="zh-CN" altLang="en-US" sz="1800" b="1" dirty="0">
              <a:solidFill>
                <a:prstClr val="white"/>
              </a:solidFill>
              <a:latin typeface="微软雅黑" panose="020B0503020204020204" pitchFamily="34" charset="-122"/>
              <a:ea typeface="微软雅黑" panose="020B0503020204020204" pitchFamily="34" charset="-122"/>
              <a:cs typeface="+mn-cs"/>
            </a:endParaRPr>
          </a:p>
        </p:txBody>
      </p:sp>
      <p:cxnSp>
        <p:nvCxnSpPr>
          <p:cNvPr id="50" name="直接连接符 49"/>
          <p:cNvCxnSpPr/>
          <p:nvPr/>
        </p:nvCxnSpPr>
        <p:spPr>
          <a:xfrm flipV="1">
            <a:off x="1627930" y="2568550"/>
            <a:ext cx="1964503" cy="386"/>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flipV="1">
            <a:off x="4047379" y="2282435"/>
            <a:ext cx="1506" cy="673522"/>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flipV="1">
            <a:off x="5833177" y="2180129"/>
            <a:ext cx="1506" cy="673522"/>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53" name="圆角矩形 52"/>
          <p:cNvSpPr/>
          <p:nvPr/>
        </p:nvSpPr>
        <p:spPr>
          <a:xfrm>
            <a:off x="5041982" y="3882643"/>
            <a:ext cx="1512109" cy="870667"/>
          </a:xfrm>
          <a:prstGeom prst="roundRect">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p>
        </p:txBody>
      </p:sp>
      <p:grpSp>
        <p:nvGrpSpPr>
          <p:cNvPr id="55" name="组合 54"/>
          <p:cNvGrpSpPr/>
          <p:nvPr/>
        </p:nvGrpSpPr>
        <p:grpSpPr>
          <a:xfrm>
            <a:off x="3811920" y="1203598"/>
            <a:ext cx="1644545" cy="1252093"/>
            <a:chOff x="6884309" y="1735426"/>
            <a:chExt cx="2491173" cy="1970723"/>
          </a:xfrm>
        </p:grpSpPr>
        <p:pic>
          <p:nvPicPr>
            <p:cNvPr id="93" name="Picture 6"/>
            <p:cNvPicPr>
              <a:picLocks noChangeArrowheads="1"/>
            </p:cNvPicPr>
            <p:nvPr/>
          </p:nvPicPr>
          <p:blipFill>
            <a:blip r:embed="rId3"/>
            <a:srcRect/>
            <a:stretch>
              <a:fillRect/>
            </a:stretch>
          </p:blipFill>
          <p:spPr bwMode="auto">
            <a:xfrm>
              <a:off x="6884309" y="1735426"/>
              <a:ext cx="2491173" cy="16980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4" name="TextBox 52"/>
            <p:cNvSpPr txBox="1"/>
            <p:nvPr/>
          </p:nvSpPr>
          <p:spPr>
            <a:xfrm>
              <a:off x="7491372" y="3361410"/>
              <a:ext cx="1132601" cy="344739"/>
            </a:xfrm>
            <a:prstGeom prst="rect">
              <a:avLst/>
            </a:prstGeom>
            <a:noFill/>
          </p:spPr>
          <p:txBody>
            <a:bodyPr wrap="none" rtlCol="0">
              <a:spAutoFit/>
            </a:bodyPr>
            <a:lstStyle/>
            <a:p>
              <a:r>
                <a:rPr lang="zh-CN" altLang="en-US" sz="1200" b="1" dirty="0">
                  <a:latin typeface="微软雅黑" pitchFamily="34" charset="-122"/>
                  <a:ea typeface="微软雅黑" pitchFamily="34" charset="-122"/>
                </a:rPr>
                <a:t>多媒体</a:t>
              </a:r>
              <a:r>
                <a:rPr lang="zh-CN" altLang="en-US" sz="1200" b="1" dirty="0" smtClean="0">
                  <a:latin typeface="微软雅黑" pitchFamily="34" charset="-122"/>
                  <a:ea typeface="微软雅黑" pitchFamily="34" charset="-122"/>
                </a:rPr>
                <a:t>教室</a:t>
              </a:r>
              <a:endParaRPr lang="zh-CN" altLang="en-US" sz="1200" b="1" dirty="0">
                <a:latin typeface="微软雅黑" pitchFamily="34" charset="-122"/>
                <a:ea typeface="微软雅黑" pitchFamily="34" charset="-122"/>
              </a:endParaRPr>
            </a:p>
          </p:txBody>
        </p:sp>
      </p:grpSp>
      <p:grpSp>
        <p:nvGrpSpPr>
          <p:cNvPr id="56" name="组合 55"/>
          <p:cNvGrpSpPr/>
          <p:nvPr/>
        </p:nvGrpSpPr>
        <p:grpSpPr>
          <a:xfrm>
            <a:off x="5653398" y="2619428"/>
            <a:ext cx="1640709" cy="1316845"/>
            <a:chOff x="5102009" y="3903027"/>
            <a:chExt cx="2485362" cy="2072640"/>
          </a:xfrm>
        </p:grpSpPr>
        <p:pic>
          <p:nvPicPr>
            <p:cNvPr id="91" name="图片 90"/>
            <p:cNvPicPr>
              <a:picLocks noChangeAspect="1"/>
            </p:cNvPicPr>
            <p:nvPr/>
          </p:nvPicPr>
          <p:blipFill>
            <a:blip r:embed="rId4"/>
            <a:stretch>
              <a:fillRect/>
            </a:stretch>
          </p:blipFill>
          <p:spPr>
            <a:xfrm>
              <a:off x="5102009" y="3903027"/>
              <a:ext cx="2485362" cy="16851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2" name="TextBox 52"/>
            <p:cNvSpPr txBox="1"/>
            <p:nvPr/>
          </p:nvSpPr>
          <p:spPr>
            <a:xfrm>
              <a:off x="5797243" y="5588129"/>
              <a:ext cx="1251031" cy="387538"/>
            </a:xfrm>
            <a:prstGeom prst="rect">
              <a:avLst/>
            </a:prstGeom>
            <a:noFill/>
          </p:spPr>
          <p:txBody>
            <a:bodyPr wrap="none" rtlCol="0">
              <a:spAutoFit/>
            </a:bodyPr>
            <a:lstStyle/>
            <a:p>
              <a:r>
                <a:rPr lang="zh-CN" altLang="en-US" sz="1000" b="1" dirty="0" smtClean="0">
                  <a:latin typeface="微软雅黑" pitchFamily="34" charset="-122"/>
                  <a:ea typeface="微软雅黑" pitchFamily="34" charset="-122"/>
                </a:rPr>
                <a:t>教师办公区</a:t>
              </a:r>
              <a:endParaRPr lang="zh-CN" altLang="en-US" sz="1000" b="1" dirty="0">
                <a:latin typeface="微软雅黑" pitchFamily="34" charset="-122"/>
                <a:ea typeface="微软雅黑" pitchFamily="34" charset="-122"/>
              </a:endParaRPr>
            </a:p>
          </p:txBody>
        </p:sp>
      </p:grpSp>
      <p:grpSp>
        <p:nvGrpSpPr>
          <p:cNvPr id="57" name="组合 56"/>
          <p:cNvGrpSpPr/>
          <p:nvPr/>
        </p:nvGrpSpPr>
        <p:grpSpPr>
          <a:xfrm>
            <a:off x="5166385" y="3955980"/>
            <a:ext cx="1263303" cy="628222"/>
            <a:chOff x="867352" y="1013886"/>
            <a:chExt cx="2932465" cy="1316177"/>
          </a:xfrm>
        </p:grpSpPr>
        <p:pic>
          <p:nvPicPr>
            <p:cNvPr id="88" name="图片 32"/>
            <p:cNvPicPr>
              <a:picLocks noChangeAspect="1" noChangeArrowheads="1"/>
            </p:cNvPicPr>
            <p:nvPr/>
          </p:nvPicPr>
          <p:blipFill>
            <a:blip r:embed="rId5"/>
            <a:srcRect/>
            <a:stretch>
              <a:fillRect/>
            </a:stretch>
          </p:blipFill>
          <p:spPr bwMode="auto">
            <a:xfrm>
              <a:off x="2888954" y="1532027"/>
              <a:ext cx="910863" cy="683763"/>
            </a:xfrm>
            <a:prstGeom prst="rect">
              <a:avLst/>
            </a:prstGeom>
            <a:noFill/>
            <a:ln w="9525">
              <a:noFill/>
              <a:miter lim="800000"/>
              <a:headEnd/>
              <a:tailEnd/>
            </a:ln>
          </p:spPr>
        </p:pic>
        <p:pic>
          <p:nvPicPr>
            <p:cNvPr id="89" name="Picture 3"/>
            <p:cNvPicPr>
              <a:picLocks noChangeAspect="1" noChangeArrowheads="1"/>
            </p:cNvPicPr>
            <p:nvPr/>
          </p:nvPicPr>
          <p:blipFill>
            <a:blip r:embed="rId6" cstate="print"/>
            <a:srcRect/>
            <a:stretch>
              <a:fillRect/>
            </a:stretch>
          </p:blipFill>
          <p:spPr bwMode="auto">
            <a:xfrm>
              <a:off x="3215038" y="1013886"/>
              <a:ext cx="258695" cy="415751"/>
            </a:xfrm>
            <a:prstGeom prst="rect">
              <a:avLst/>
            </a:prstGeom>
            <a:noFill/>
            <a:ln w="9525" cmpd="sng">
              <a:noFill/>
              <a:miter lim="800000"/>
              <a:headEnd/>
              <a:tailEnd/>
            </a:ln>
          </p:spPr>
        </p:pic>
        <p:pic>
          <p:nvPicPr>
            <p:cNvPr id="90" name="Picture 33"/>
            <p:cNvPicPr>
              <a:picLocks noChangeAspect="1" noChangeArrowheads="1"/>
            </p:cNvPicPr>
            <p:nvPr/>
          </p:nvPicPr>
          <p:blipFill>
            <a:blip r:embed="rId7"/>
            <a:srcRect/>
            <a:stretch>
              <a:fillRect/>
            </a:stretch>
          </p:blipFill>
          <p:spPr bwMode="auto">
            <a:xfrm>
              <a:off x="867352" y="1013886"/>
              <a:ext cx="2304709" cy="13161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cxnSp>
        <p:nvCxnSpPr>
          <p:cNvPr id="58" name="直接连接符 57"/>
          <p:cNvCxnSpPr/>
          <p:nvPr/>
        </p:nvCxnSpPr>
        <p:spPr>
          <a:xfrm flipV="1">
            <a:off x="3448054" y="2747350"/>
            <a:ext cx="11932" cy="1577474"/>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860407" y="2022008"/>
            <a:ext cx="1131833" cy="1089310"/>
            <a:chOff x="5072066" y="1643050"/>
            <a:chExt cx="1357322" cy="1357322"/>
          </a:xfrm>
        </p:grpSpPr>
        <p:pic>
          <p:nvPicPr>
            <p:cNvPr id="86" name="Picture 11" descr="D:\sinfor\2010\1月\网络图标设计\修改0126\修改\互联网云_2.png"/>
            <p:cNvPicPr>
              <a:picLocks noChangeAspect="1" noChangeArrowheads="1"/>
            </p:cNvPicPr>
            <p:nvPr/>
          </p:nvPicPr>
          <p:blipFill>
            <a:blip r:embed="rId8"/>
            <a:srcRect/>
            <a:stretch>
              <a:fillRect/>
            </a:stretch>
          </p:blipFill>
          <p:spPr bwMode="auto">
            <a:xfrm>
              <a:off x="5072066" y="1643050"/>
              <a:ext cx="1357322" cy="1357322"/>
            </a:xfrm>
            <a:prstGeom prst="rect">
              <a:avLst/>
            </a:prstGeom>
            <a:noFill/>
            <a:ln w="9525">
              <a:noFill/>
              <a:miter lim="800000"/>
              <a:headEnd/>
              <a:tailEnd/>
            </a:ln>
          </p:spPr>
        </p:pic>
        <p:sp>
          <p:nvSpPr>
            <p:cNvPr id="87" name="TextBox 60"/>
            <p:cNvSpPr txBox="1"/>
            <p:nvPr/>
          </p:nvSpPr>
          <p:spPr>
            <a:xfrm>
              <a:off x="5424127" y="2154534"/>
              <a:ext cx="733457" cy="306801"/>
            </a:xfrm>
            <a:prstGeom prst="rect">
              <a:avLst/>
            </a:prstGeom>
            <a:noFill/>
          </p:spPr>
          <p:txBody>
            <a:bodyPr wrap="square" rtlCol="0">
              <a:spAutoFit/>
            </a:bodyPr>
            <a:lstStyle/>
            <a:p>
              <a:r>
                <a:rPr lang="en-US" altLang="zh-CN" sz="1000" b="1" dirty="0" smtClean="0">
                  <a:solidFill>
                    <a:schemeClr val="bg1"/>
                  </a:solidFill>
                  <a:latin typeface="微软雅黑" pitchFamily="34" charset="-122"/>
                  <a:ea typeface="微软雅黑" pitchFamily="34" charset="-122"/>
                </a:rPr>
                <a:t>LAN</a:t>
              </a:r>
            </a:p>
          </p:txBody>
        </p:sp>
      </p:grpSp>
      <p:cxnSp>
        <p:nvCxnSpPr>
          <p:cNvPr id="60" name="直接连接符 59"/>
          <p:cNvCxnSpPr/>
          <p:nvPr/>
        </p:nvCxnSpPr>
        <p:spPr>
          <a:xfrm flipH="1">
            <a:off x="3967764" y="4208109"/>
            <a:ext cx="1074219" cy="0"/>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grpSp>
        <p:nvGrpSpPr>
          <p:cNvPr id="61" name="组合 58"/>
          <p:cNvGrpSpPr/>
          <p:nvPr/>
        </p:nvGrpSpPr>
        <p:grpSpPr>
          <a:xfrm>
            <a:off x="2976918" y="3679937"/>
            <a:ext cx="1131833" cy="1089310"/>
            <a:chOff x="6387023" y="1509417"/>
            <a:chExt cx="1357322" cy="1357322"/>
          </a:xfrm>
        </p:grpSpPr>
        <p:pic>
          <p:nvPicPr>
            <p:cNvPr id="84" name="Picture 11" descr="D:\sinfor\2010\1月\网络图标设计\修改0126\修改\互联网云_2.png"/>
            <p:cNvPicPr>
              <a:picLocks noChangeAspect="1" noChangeArrowheads="1"/>
            </p:cNvPicPr>
            <p:nvPr/>
          </p:nvPicPr>
          <p:blipFill>
            <a:blip r:embed="rId8"/>
            <a:srcRect/>
            <a:stretch>
              <a:fillRect/>
            </a:stretch>
          </p:blipFill>
          <p:spPr bwMode="auto">
            <a:xfrm>
              <a:off x="6387023" y="1509417"/>
              <a:ext cx="1357322" cy="1357322"/>
            </a:xfrm>
            <a:prstGeom prst="rect">
              <a:avLst/>
            </a:prstGeom>
            <a:noFill/>
            <a:ln w="9525">
              <a:noFill/>
              <a:miter lim="800000"/>
              <a:headEnd/>
              <a:tailEnd/>
            </a:ln>
          </p:spPr>
        </p:pic>
        <p:sp>
          <p:nvSpPr>
            <p:cNvPr id="85" name="TextBox 60"/>
            <p:cNvSpPr txBox="1"/>
            <p:nvPr/>
          </p:nvSpPr>
          <p:spPr>
            <a:xfrm>
              <a:off x="6714404" y="2054067"/>
              <a:ext cx="653001" cy="306801"/>
            </a:xfrm>
            <a:prstGeom prst="rect">
              <a:avLst/>
            </a:prstGeom>
            <a:noFill/>
          </p:spPr>
          <p:txBody>
            <a:bodyPr wrap="square" rtlCol="0">
              <a:spAutoFit/>
            </a:bodyPr>
            <a:lstStyle/>
            <a:p>
              <a:r>
                <a:rPr lang="en-US" altLang="zh-CN" sz="1000" b="1" dirty="0" smtClean="0">
                  <a:solidFill>
                    <a:schemeClr val="bg1"/>
                  </a:solidFill>
                  <a:latin typeface="微软雅黑" pitchFamily="34" charset="-122"/>
                  <a:ea typeface="微软雅黑" pitchFamily="34" charset="-122"/>
                </a:rPr>
                <a:t>WAN</a:t>
              </a:r>
            </a:p>
          </p:txBody>
        </p:sp>
      </p:grpSp>
      <p:sp>
        <p:nvSpPr>
          <p:cNvPr id="62" name="TextBox 52"/>
          <p:cNvSpPr txBox="1"/>
          <p:nvPr/>
        </p:nvSpPr>
        <p:spPr>
          <a:xfrm>
            <a:off x="5379011" y="4557764"/>
            <a:ext cx="697627" cy="246221"/>
          </a:xfrm>
          <a:prstGeom prst="rect">
            <a:avLst/>
          </a:prstGeom>
          <a:noFill/>
        </p:spPr>
        <p:txBody>
          <a:bodyPr wrap="none" rtlCol="0">
            <a:spAutoFit/>
          </a:bodyPr>
          <a:lstStyle/>
          <a:p>
            <a:r>
              <a:rPr lang="zh-CN" altLang="en-US" sz="1000" b="1" dirty="0" smtClean="0">
                <a:latin typeface="微软雅黑" pitchFamily="34" charset="-122"/>
                <a:ea typeface="微软雅黑" pitchFamily="34" charset="-122"/>
              </a:rPr>
              <a:t>移动备课</a:t>
            </a:r>
            <a:endParaRPr lang="zh-CN" altLang="en-US" sz="1000" b="1" dirty="0">
              <a:latin typeface="微软雅黑" pitchFamily="34" charset="-122"/>
              <a:ea typeface="微软雅黑" pitchFamily="34" charset="-122"/>
            </a:endParaRPr>
          </a:p>
        </p:txBody>
      </p:sp>
      <p:grpSp>
        <p:nvGrpSpPr>
          <p:cNvPr id="63" name="组合 62"/>
          <p:cNvGrpSpPr/>
          <p:nvPr/>
        </p:nvGrpSpPr>
        <p:grpSpPr>
          <a:xfrm>
            <a:off x="3854434" y="2617837"/>
            <a:ext cx="1640658" cy="1315482"/>
            <a:chOff x="3883466" y="2954719"/>
            <a:chExt cx="2485285" cy="2070494"/>
          </a:xfrm>
        </p:grpSpPr>
        <p:pic>
          <p:nvPicPr>
            <p:cNvPr id="82" name="图片 4"/>
            <p:cNvPicPr>
              <a:picLocks/>
            </p:cNvPicPr>
            <p:nvPr/>
          </p:nvPicPr>
          <p:blipFill>
            <a:blip r:embed="rId9"/>
            <a:srcRect/>
            <a:stretch>
              <a:fillRect/>
            </a:stretch>
          </p:blipFill>
          <p:spPr bwMode="auto">
            <a:xfrm>
              <a:off x="3883466" y="2954719"/>
              <a:ext cx="2485285" cy="16876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3" name="TextBox 52"/>
            <p:cNvSpPr txBox="1"/>
            <p:nvPr/>
          </p:nvSpPr>
          <p:spPr>
            <a:xfrm>
              <a:off x="4582513" y="4637675"/>
              <a:ext cx="1056772" cy="387538"/>
            </a:xfrm>
            <a:prstGeom prst="rect">
              <a:avLst/>
            </a:prstGeom>
            <a:noFill/>
          </p:spPr>
          <p:txBody>
            <a:bodyPr wrap="none" rtlCol="0">
              <a:spAutoFit/>
            </a:bodyPr>
            <a:lstStyle/>
            <a:p>
              <a:r>
                <a:rPr lang="zh-CN" altLang="en-US" sz="1000" b="1" dirty="0" smtClean="0">
                  <a:latin typeface="微软雅黑" pitchFamily="34" charset="-122"/>
                  <a:ea typeface="微软雅黑" pitchFamily="34" charset="-122"/>
                </a:rPr>
                <a:t>学生机房</a:t>
              </a:r>
              <a:endParaRPr lang="zh-CN" altLang="en-US" sz="1000" b="1" dirty="0">
                <a:latin typeface="微软雅黑" pitchFamily="34" charset="-122"/>
                <a:ea typeface="微软雅黑" pitchFamily="34" charset="-122"/>
              </a:endParaRPr>
            </a:p>
          </p:txBody>
        </p:sp>
      </p:grpSp>
      <p:grpSp>
        <p:nvGrpSpPr>
          <p:cNvPr id="64" name="组合 63"/>
          <p:cNvGrpSpPr/>
          <p:nvPr/>
        </p:nvGrpSpPr>
        <p:grpSpPr>
          <a:xfrm>
            <a:off x="5602959" y="1221657"/>
            <a:ext cx="1691148" cy="1287023"/>
            <a:chOff x="6532150" y="964301"/>
            <a:chExt cx="2561768" cy="2025701"/>
          </a:xfrm>
        </p:grpSpPr>
        <p:pic>
          <p:nvPicPr>
            <p:cNvPr id="80" name="图片 79"/>
            <p:cNvPicPr>
              <a:picLocks noChangeAspect="1"/>
            </p:cNvPicPr>
            <p:nvPr/>
          </p:nvPicPr>
          <p:blipFill>
            <a:blip r:embed="rId10"/>
            <a:stretch>
              <a:fillRect/>
            </a:stretch>
          </p:blipFill>
          <p:spPr>
            <a:xfrm>
              <a:off x="6532150" y="964301"/>
              <a:ext cx="2561768" cy="16809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1" name="TextBox 52"/>
            <p:cNvSpPr txBox="1"/>
            <p:nvPr/>
          </p:nvSpPr>
          <p:spPr>
            <a:xfrm>
              <a:off x="7451881" y="2645261"/>
              <a:ext cx="767246" cy="344741"/>
            </a:xfrm>
            <a:prstGeom prst="rect">
              <a:avLst/>
            </a:prstGeom>
            <a:noFill/>
          </p:spPr>
          <p:txBody>
            <a:bodyPr wrap="none" rtlCol="0">
              <a:spAutoFit/>
            </a:bodyPr>
            <a:lstStyle/>
            <a:p>
              <a:r>
                <a:rPr lang="zh-CN" altLang="en-US" sz="1200" b="1" dirty="0">
                  <a:latin typeface="微软雅黑" pitchFamily="34" charset="-122"/>
                  <a:ea typeface="微软雅黑" pitchFamily="34" charset="-122"/>
                </a:rPr>
                <a:t>实训</a:t>
              </a:r>
              <a:r>
                <a:rPr lang="zh-CN" altLang="en-US" sz="1200" b="1" dirty="0" smtClean="0">
                  <a:latin typeface="微软雅黑" pitchFamily="34" charset="-122"/>
                  <a:ea typeface="微软雅黑" pitchFamily="34" charset="-122"/>
                </a:rPr>
                <a:t>室</a:t>
              </a:r>
              <a:endParaRPr lang="zh-CN" altLang="en-US" sz="1200" b="1" dirty="0">
                <a:latin typeface="微软雅黑" pitchFamily="34" charset="-122"/>
                <a:ea typeface="微软雅黑" pitchFamily="34" charset="-122"/>
              </a:endParaRPr>
            </a:p>
          </p:txBody>
        </p:sp>
      </p:grpSp>
      <p:sp>
        <p:nvSpPr>
          <p:cNvPr id="65" name="TextBox 86"/>
          <p:cNvSpPr txBox="1"/>
          <p:nvPr/>
        </p:nvSpPr>
        <p:spPr>
          <a:xfrm>
            <a:off x="1625954" y="2246984"/>
            <a:ext cx="569387" cy="246221"/>
          </a:xfrm>
          <a:prstGeom prst="rect">
            <a:avLst/>
          </a:prstGeom>
          <a:noFill/>
        </p:spPr>
        <p:txBody>
          <a:bodyPr wrap="none" rtlCol="0">
            <a:spAutoFit/>
          </a:bodyPr>
          <a:lstStyle/>
          <a:p>
            <a:r>
              <a:rPr lang="zh-CN" altLang="en-US" sz="1000" b="1" dirty="0" smtClean="0">
                <a:solidFill>
                  <a:schemeClr val="bg1"/>
                </a:solidFill>
                <a:latin typeface="微软雅黑" pitchFamily="34" charset="-122"/>
                <a:ea typeface="微软雅黑" pitchFamily="34" charset="-122"/>
              </a:rPr>
              <a:t>服务器</a:t>
            </a:r>
            <a:endParaRPr lang="zh-CN" altLang="en-US" sz="1000" b="1" dirty="0">
              <a:solidFill>
                <a:schemeClr val="bg1"/>
              </a:solidFill>
              <a:latin typeface="微软雅黑" pitchFamily="34" charset="-122"/>
              <a:ea typeface="微软雅黑" pitchFamily="34" charset="-122"/>
            </a:endParaRPr>
          </a:p>
        </p:txBody>
      </p:sp>
      <p:cxnSp>
        <p:nvCxnSpPr>
          <p:cNvPr id="66" name="直接连接符 65"/>
          <p:cNvCxnSpPr/>
          <p:nvPr/>
        </p:nvCxnSpPr>
        <p:spPr>
          <a:xfrm>
            <a:off x="2478500" y="2059057"/>
            <a:ext cx="0" cy="365960"/>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7" name="TextBox 52"/>
          <p:cNvSpPr txBox="1"/>
          <p:nvPr/>
        </p:nvSpPr>
        <p:spPr>
          <a:xfrm>
            <a:off x="2264102" y="2797537"/>
            <a:ext cx="569387" cy="246221"/>
          </a:xfrm>
          <a:prstGeom prst="rect">
            <a:avLst/>
          </a:prstGeom>
          <a:noFill/>
        </p:spPr>
        <p:txBody>
          <a:bodyPr wrap="none" rtlCol="0">
            <a:spAutoFit/>
          </a:bodyPr>
          <a:lstStyle/>
          <a:p>
            <a:r>
              <a:rPr lang="zh-CN" altLang="en-US" sz="1000" b="1" dirty="0" smtClean="0">
                <a:latin typeface="微软雅黑" pitchFamily="34" charset="-122"/>
                <a:ea typeface="微软雅黑" pitchFamily="34" charset="-122"/>
              </a:rPr>
              <a:t>交换机</a:t>
            </a:r>
            <a:endParaRPr lang="zh-CN" altLang="en-US" sz="1000" b="1" dirty="0">
              <a:latin typeface="微软雅黑" pitchFamily="34" charset="-122"/>
              <a:ea typeface="微软雅黑" pitchFamily="34" charset="-122"/>
            </a:endParaRPr>
          </a:p>
        </p:txBody>
      </p:sp>
      <p:pic>
        <p:nvPicPr>
          <p:cNvPr id="68" name="Picture 13" descr="交换机三层"/>
          <p:cNvPicPr>
            <a:picLocks noChangeAspect="1" noChangeArrowheads="1"/>
          </p:cNvPicPr>
          <p:nvPr/>
        </p:nvPicPr>
        <p:blipFill>
          <a:blip r:embed="rId11" cstate="print"/>
          <a:srcRect/>
          <a:stretch>
            <a:fillRect/>
          </a:stretch>
        </p:blipFill>
        <p:spPr bwMode="auto">
          <a:xfrm>
            <a:off x="2301494" y="2360902"/>
            <a:ext cx="338481" cy="420588"/>
          </a:xfrm>
          <a:prstGeom prst="rect">
            <a:avLst/>
          </a:prstGeom>
          <a:noFill/>
          <a:ln w="9525">
            <a:noFill/>
            <a:miter lim="800000"/>
            <a:headEnd/>
            <a:tailEnd/>
          </a:ln>
        </p:spPr>
      </p:pic>
      <p:sp>
        <p:nvSpPr>
          <p:cNvPr id="69" name="圆角矩形 68"/>
          <p:cNvSpPr/>
          <p:nvPr/>
        </p:nvSpPr>
        <p:spPr>
          <a:xfrm>
            <a:off x="1187624" y="1379427"/>
            <a:ext cx="2062288" cy="840509"/>
          </a:xfrm>
          <a:prstGeom prst="roundRect">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p>
        </p:txBody>
      </p:sp>
      <p:cxnSp>
        <p:nvCxnSpPr>
          <p:cNvPr id="70" name="直接连接符 69"/>
          <p:cNvCxnSpPr/>
          <p:nvPr/>
        </p:nvCxnSpPr>
        <p:spPr>
          <a:xfrm>
            <a:off x="1627930" y="2199891"/>
            <a:ext cx="0" cy="36596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71" name="TextBox 51"/>
          <p:cNvSpPr txBox="1"/>
          <p:nvPr/>
        </p:nvSpPr>
        <p:spPr>
          <a:xfrm>
            <a:off x="1876822" y="1575053"/>
            <a:ext cx="1509111" cy="400110"/>
          </a:xfrm>
          <a:prstGeom prst="rect">
            <a:avLst/>
          </a:prstGeom>
          <a:noFill/>
        </p:spPr>
        <p:txBody>
          <a:bodyPr wrap="square" rtlCol="0">
            <a:spAutoFit/>
          </a:bodyPr>
          <a:lstStyle/>
          <a:p>
            <a:pPr algn="ctr"/>
            <a:r>
              <a:rPr lang="zh-CN" altLang="en-US" sz="1000" b="1" dirty="0" smtClean="0">
                <a:latin typeface="微软雅黑" pitchFamily="34" charset="-122"/>
                <a:ea typeface="微软雅黑" pitchFamily="34" charset="-122"/>
              </a:rPr>
              <a:t>虚拟桌面控制器</a:t>
            </a:r>
            <a:endParaRPr lang="en-US" altLang="zh-CN" sz="1000" b="1" dirty="0" smtClean="0">
              <a:latin typeface="微软雅黑" pitchFamily="34" charset="-122"/>
              <a:ea typeface="微软雅黑" pitchFamily="34" charset="-122"/>
            </a:endParaRPr>
          </a:p>
          <a:p>
            <a:pPr algn="ctr"/>
            <a:r>
              <a:rPr lang="en-US" altLang="zh-CN" sz="1000" b="1" dirty="0" smtClean="0">
                <a:latin typeface="微软雅黑" pitchFamily="34" charset="-122"/>
                <a:ea typeface="微软雅黑" pitchFamily="34" charset="-122"/>
              </a:rPr>
              <a:t>VDC</a:t>
            </a:r>
            <a:endParaRPr lang="zh-CN" altLang="en-US" sz="1000" b="1" dirty="0">
              <a:latin typeface="微软雅黑" pitchFamily="34" charset="-122"/>
              <a:ea typeface="微软雅黑" pitchFamily="34" charset="-122"/>
            </a:endParaRPr>
          </a:p>
        </p:txBody>
      </p:sp>
      <p:pic>
        <p:nvPicPr>
          <p:cNvPr id="72" name="Picture 2" descr="D:\虚拟化产品运营\图片素材\sangfor\VDC.png"/>
          <p:cNvPicPr>
            <a:picLocks noChangeAspect="1" noChangeArrowheads="1"/>
          </p:cNvPicPr>
          <p:nvPr/>
        </p:nvPicPr>
        <p:blipFill>
          <a:blip r:embed="rId12" cstate="print"/>
          <a:srcRect/>
          <a:stretch>
            <a:fillRect/>
          </a:stretch>
        </p:blipFill>
        <p:spPr bwMode="auto">
          <a:xfrm>
            <a:off x="2198086" y="1925808"/>
            <a:ext cx="660236" cy="257041"/>
          </a:xfrm>
          <a:prstGeom prst="rect">
            <a:avLst/>
          </a:prstGeom>
          <a:noFill/>
        </p:spPr>
      </p:pic>
      <p:grpSp>
        <p:nvGrpSpPr>
          <p:cNvPr id="73" name="组合 72"/>
          <p:cNvGrpSpPr/>
          <p:nvPr/>
        </p:nvGrpSpPr>
        <p:grpSpPr>
          <a:xfrm>
            <a:off x="1325715" y="1714992"/>
            <a:ext cx="738420" cy="499825"/>
            <a:chOff x="414749" y="1755050"/>
            <a:chExt cx="1118567" cy="786697"/>
          </a:xfrm>
        </p:grpSpPr>
        <p:pic>
          <p:nvPicPr>
            <p:cNvPr id="78" name="Picture 13" descr="Service-Server"/>
            <p:cNvPicPr>
              <a:picLocks noChangeAspect="1" noChangeArrowheads="1"/>
            </p:cNvPicPr>
            <p:nvPr/>
          </p:nvPicPr>
          <p:blipFill>
            <a:blip r:embed="rId13" cstate="print"/>
            <a:srcRect/>
            <a:stretch>
              <a:fillRect/>
            </a:stretch>
          </p:blipFill>
          <p:spPr bwMode="auto">
            <a:xfrm>
              <a:off x="414749" y="1755929"/>
              <a:ext cx="785818" cy="785818"/>
            </a:xfrm>
            <a:prstGeom prst="rect">
              <a:avLst/>
            </a:prstGeom>
            <a:noFill/>
            <a:ln w="9525">
              <a:noFill/>
              <a:miter lim="800000"/>
              <a:headEnd/>
              <a:tailEnd/>
            </a:ln>
          </p:spPr>
        </p:pic>
        <p:pic>
          <p:nvPicPr>
            <p:cNvPr id="79" name="Picture 13" descr="Service-Server"/>
            <p:cNvPicPr>
              <a:picLocks noChangeAspect="1" noChangeArrowheads="1"/>
            </p:cNvPicPr>
            <p:nvPr/>
          </p:nvPicPr>
          <p:blipFill>
            <a:blip r:embed="rId13" cstate="print"/>
            <a:srcRect/>
            <a:stretch>
              <a:fillRect/>
            </a:stretch>
          </p:blipFill>
          <p:spPr bwMode="auto">
            <a:xfrm>
              <a:off x="747498" y="1755050"/>
              <a:ext cx="785818" cy="785818"/>
            </a:xfrm>
            <a:prstGeom prst="rect">
              <a:avLst/>
            </a:prstGeom>
            <a:noFill/>
            <a:ln w="9525">
              <a:noFill/>
              <a:miter lim="800000"/>
              <a:headEnd/>
              <a:tailEnd/>
            </a:ln>
          </p:spPr>
        </p:pic>
      </p:grpSp>
      <p:sp>
        <p:nvSpPr>
          <p:cNvPr id="74" name="TextBox 71"/>
          <p:cNvSpPr txBox="1"/>
          <p:nvPr/>
        </p:nvSpPr>
        <p:spPr>
          <a:xfrm>
            <a:off x="1123961" y="1366823"/>
            <a:ext cx="1314260" cy="400110"/>
          </a:xfrm>
          <a:prstGeom prst="rect">
            <a:avLst/>
          </a:prstGeom>
          <a:noFill/>
        </p:spPr>
        <p:txBody>
          <a:bodyPr wrap="square" rtlCol="0">
            <a:spAutoFit/>
          </a:bodyPr>
          <a:lstStyle/>
          <a:p>
            <a:pPr algn="ctr"/>
            <a:r>
              <a:rPr lang="zh-CN" altLang="en-US" sz="1000" b="1" dirty="0" smtClean="0">
                <a:latin typeface="微软雅黑" pitchFamily="34" charset="-122"/>
                <a:ea typeface="微软雅黑" pitchFamily="34" charset="-122"/>
              </a:rPr>
              <a:t>虚拟机管理软件</a:t>
            </a:r>
            <a:r>
              <a:rPr lang="en-US" altLang="zh-CN" sz="1000" b="1" dirty="0" smtClean="0">
                <a:latin typeface="微软雅黑" pitchFamily="34" charset="-122"/>
                <a:ea typeface="微软雅黑" pitchFamily="34" charset="-122"/>
              </a:rPr>
              <a:t>VMS</a:t>
            </a:r>
            <a:endParaRPr lang="zh-CN" altLang="en-US" sz="1000" b="1" dirty="0">
              <a:latin typeface="微软雅黑" pitchFamily="34" charset="-122"/>
              <a:ea typeface="微软雅黑" pitchFamily="34" charset="-122"/>
            </a:endParaRPr>
          </a:p>
        </p:txBody>
      </p:sp>
      <p:cxnSp>
        <p:nvCxnSpPr>
          <p:cNvPr id="95" name="直接连接符 94"/>
          <p:cNvCxnSpPr/>
          <p:nvPr/>
        </p:nvCxnSpPr>
        <p:spPr>
          <a:xfrm flipH="1" flipV="1">
            <a:off x="3854434" y="2473828"/>
            <a:ext cx="1978744" cy="2065"/>
          </a:xfrm>
          <a:prstGeom prst="line">
            <a:avLst/>
          </a:prstGeom>
          <a:ln w="9525">
            <a:solidFill>
              <a:schemeClr val="bg1"/>
            </a:solidFill>
            <a:prstDash val="solid"/>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187624" y="1372161"/>
            <a:ext cx="2062288" cy="818214"/>
            <a:chOff x="309967" y="2836322"/>
            <a:chExt cx="2578863" cy="1013943"/>
          </a:xfrm>
        </p:grpSpPr>
        <p:pic>
          <p:nvPicPr>
            <p:cNvPr id="96" name="图片 95" descr="2U服务器丝印图.png"/>
            <p:cNvPicPr>
              <a:picLocks noChangeAspect="1" noChangeArrowheads="1"/>
            </p:cNvPicPr>
            <p:nvPr/>
          </p:nvPicPr>
          <p:blipFill>
            <a:blip r:embed="rId14" cstate="print">
              <a:extLst>
                <a:ext uri="{28A0092B-C50C-407E-A947-70E740481C1C}">
                  <a14:useLocalDpi xmlns:a14="http://schemas.microsoft.com/office/drawing/2010/main" val="0"/>
                </a:ext>
              </a:extLst>
            </a:blip>
            <a:srcRect t="2" b="22839"/>
            <a:stretch>
              <a:fillRect/>
            </a:stretch>
          </p:blipFill>
          <p:spPr bwMode="auto">
            <a:xfrm>
              <a:off x="309967" y="3212996"/>
              <a:ext cx="2578863" cy="637269"/>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pic>
          <p:nvPicPr>
            <p:cNvPr id="97" name="图片 96" descr="2U服务器丝印图.png"/>
            <p:cNvPicPr>
              <a:picLocks noChangeAspect="1" noChangeArrowheads="1"/>
            </p:cNvPicPr>
            <p:nvPr/>
          </p:nvPicPr>
          <p:blipFill>
            <a:blip r:embed="rId14" cstate="print">
              <a:extLst>
                <a:ext uri="{28A0092B-C50C-407E-A947-70E740481C1C}">
                  <a14:useLocalDpi xmlns:a14="http://schemas.microsoft.com/office/drawing/2010/main" val="0"/>
                </a:ext>
              </a:extLst>
            </a:blip>
            <a:srcRect t="2" b="22839"/>
            <a:stretch>
              <a:fillRect/>
            </a:stretch>
          </p:blipFill>
          <p:spPr bwMode="auto">
            <a:xfrm>
              <a:off x="309967" y="2836322"/>
              <a:ext cx="2578863" cy="637269"/>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grpSp>
    </p:spTree>
    <p:extLst>
      <p:ext uri="{BB962C8B-B14F-4D97-AF65-F5344CB8AC3E}">
        <p14:creationId xmlns:p14="http://schemas.microsoft.com/office/powerpoint/2010/main" val="336479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3100463" y="535664"/>
            <a:ext cx="5160726" cy="318872"/>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1800" b="1" dirty="0" smtClean="0">
                <a:solidFill>
                  <a:prstClr val="white"/>
                </a:solidFill>
                <a:latin typeface="微软雅黑" panose="020B0503020204020204" pitchFamily="34" charset="-122"/>
                <a:ea typeface="微软雅黑" panose="020B0503020204020204" pitchFamily="34" charset="-122"/>
                <a:cs typeface="+mn-cs"/>
              </a:rPr>
              <a:t>桌面云：全新的</a:t>
            </a:r>
            <a:r>
              <a:rPr kumimoji="1" lang="en-US" altLang="zh-CN" sz="1800" b="1" dirty="0" smtClean="0">
                <a:solidFill>
                  <a:prstClr val="white"/>
                </a:solidFill>
                <a:latin typeface="微软雅黑" panose="020B0503020204020204" pitchFamily="34" charset="-122"/>
                <a:ea typeface="微软雅黑" panose="020B0503020204020204" pitchFamily="34" charset="-122"/>
                <a:cs typeface="+mn-cs"/>
              </a:rPr>
              <a:t>IT</a:t>
            </a:r>
            <a:r>
              <a:rPr kumimoji="1" lang="zh-CN" altLang="en-US" sz="1800" b="1" dirty="0" smtClean="0">
                <a:solidFill>
                  <a:prstClr val="white"/>
                </a:solidFill>
                <a:latin typeface="微软雅黑" panose="020B0503020204020204" pitchFamily="34" charset="-122"/>
                <a:ea typeface="微软雅黑" panose="020B0503020204020204" pitchFamily="34" charset="-122"/>
                <a:cs typeface="+mn-cs"/>
              </a:rPr>
              <a:t>交付架构</a:t>
            </a:r>
            <a:endParaRPr kumimoji="1" lang="zh-CN" altLang="en-US" sz="1800" b="1" dirty="0">
              <a:solidFill>
                <a:prstClr val="white"/>
              </a:solidFill>
              <a:latin typeface="微软雅黑" panose="020B0503020204020204" pitchFamily="34" charset="-122"/>
              <a:ea typeface="微软雅黑" panose="020B0503020204020204" pitchFamily="34" charset="-122"/>
              <a:cs typeface="+mn-cs"/>
            </a:endParaRPr>
          </a:p>
        </p:txBody>
      </p:sp>
      <p:cxnSp>
        <p:nvCxnSpPr>
          <p:cNvPr id="141" name="直接箭头连接符 140"/>
          <p:cNvCxnSpPr/>
          <p:nvPr/>
        </p:nvCxnSpPr>
        <p:spPr bwMode="auto">
          <a:xfrm flipV="1">
            <a:off x="2981889" y="2135405"/>
            <a:ext cx="3966375" cy="0"/>
          </a:xfrm>
          <a:prstGeom prst="straightConnector1">
            <a:avLst/>
          </a:prstGeom>
          <a:ln w="2540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142" name="组合 141"/>
          <p:cNvGrpSpPr/>
          <p:nvPr/>
        </p:nvGrpSpPr>
        <p:grpSpPr>
          <a:xfrm>
            <a:off x="6948264" y="1419622"/>
            <a:ext cx="968510" cy="1845374"/>
            <a:chOff x="6401345" y="2204864"/>
            <a:chExt cx="1177925" cy="2547937"/>
          </a:xfrm>
        </p:grpSpPr>
        <p:sp>
          <p:nvSpPr>
            <p:cNvPr id="179" name="圆角矩形 178"/>
            <p:cNvSpPr/>
            <p:nvPr/>
          </p:nvSpPr>
          <p:spPr bwMode="auto">
            <a:xfrm>
              <a:off x="6444208" y="2204864"/>
              <a:ext cx="1135062" cy="2547937"/>
            </a:xfrm>
            <a:prstGeom prst="roundRect">
              <a:avLst/>
            </a:prstGeom>
            <a:solidFill>
              <a:srgbClr val="1CA5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buFont typeface="Arial" charset="0"/>
                <a:buNone/>
                <a:defRPr/>
              </a:pPr>
              <a:endParaRPr lang="zh-CN" altLang="en-US">
                <a:solidFill>
                  <a:schemeClr val="tx1"/>
                </a:solidFill>
              </a:endParaRPr>
            </a:p>
          </p:txBody>
        </p:sp>
        <p:pic>
          <p:nvPicPr>
            <p:cNvPr id="180" name="Picture 2" descr="E:\2011年技术论坛\2012技术论坛\ppt制作\素材\ipad&amp;iphone_透明.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1345" y="4078114"/>
              <a:ext cx="112077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 name="Picture 12" descr="Wyse Vista Desktop"/>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37883" y="3282776"/>
              <a:ext cx="771525"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108" y="2489026"/>
              <a:ext cx="806450"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 name="Picture 4" descr="C:\Program Files\Microsoft Resource DVD Artwork\DVD_ART\Artwork_Imagery\HARDWARE_IMAGERY\Illustration - Misc Hardware\Windows Vista Illustration Icons\Windows Vista Start Butto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25170" y="2374726"/>
              <a:ext cx="3333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 name="Picture 4" descr="C:\Program Files\Microsoft Resource DVD Artwork\DVD_ART\Artwork_Imagery\HARDWARE_IMAGERY\Illustration - Misc Hardware\Windows Vista Illustration Icons\Windows Vista Start Butto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25170" y="3182764"/>
              <a:ext cx="3333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5" name="Picture 4" descr="C:\Program Files\Microsoft Resource DVD Artwork\DVD_ART\Artwork_Imagery\HARDWARE_IMAGERY\Illustration - Misc Hardware\Windows Vista Illustration Icons\Windows Vista Start Butto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25170" y="3911426"/>
              <a:ext cx="3333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3" name="TextBox 27"/>
          <p:cNvSpPr txBox="1">
            <a:spLocks noChangeArrowheads="1"/>
          </p:cNvSpPr>
          <p:nvPr/>
        </p:nvSpPr>
        <p:spPr bwMode="auto">
          <a:xfrm>
            <a:off x="6780235" y="3409913"/>
            <a:ext cx="17908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a:defRPr kumimoji="1" sz="1400">
                <a:solidFill>
                  <a:schemeClr val="tx1"/>
                </a:solidFill>
                <a:latin typeface="Arial" panose="020B0604020202020204" pitchFamily="34" charset="0"/>
                <a:ea typeface="宋体" panose="02010600030101010101" pitchFamily="2" charset="-122"/>
              </a:defRPr>
            </a:lvl1pPr>
            <a:lvl2pPr marL="742950" indent="-285750" defTabSz="912813">
              <a:defRPr kumimoji="1" sz="1400">
                <a:solidFill>
                  <a:schemeClr val="tx1"/>
                </a:solidFill>
                <a:latin typeface="Arial" panose="020B0604020202020204" pitchFamily="34" charset="0"/>
                <a:ea typeface="宋体" panose="02010600030101010101" pitchFamily="2" charset="-122"/>
              </a:defRPr>
            </a:lvl2pPr>
            <a:lvl3pPr marL="1143000" indent="-228600" defTabSz="912813">
              <a:defRPr kumimoji="1" sz="1400">
                <a:solidFill>
                  <a:schemeClr val="tx1"/>
                </a:solidFill>
                <a:latin typeface="Arial" panose="020B0604020202020204" pitchFamily="34" charset="0"/>
                <a:ea typeface="宋体" panose="02010600030101010101" pitchFamily="2" charset="-122"/>
              </a:defRPr>
            </a:lvl3pPr>
            <a:lvl4pPr marL="1600200" indent="-228600" defTabSz="912813">
              <a:defRPr kumimoji="1" sz="1400">
                <a:solidFill>
                  <a:schemeClr val="tx1"/>
                </a:solidFill>
                <a:latin typeface="Arial" panose="020B0604020202020204" pitchFamily="34" charset="0"/>
                <a:ea typeface="宋体" panose="02010600030101010101" pitchFamily="2" charset="-122"/>
              </a:defRPr>
            </a:lvl4pPr>
            <a:lvl5pPr marL="2057400" indent="-228600" defTabSz="912813">
              <a:defRPr kumimoji="1" sz="1400">
                <a:solidFill>
                  <a:schemeClr val="tx1"/>
                </a:solidFill>
                <a:latin typeface="Arial" panose="020B0604020202020204" pitchFamily="34" charset="0"/>
                <a:ea typeface="宋体" panose="02010600030101010101" pitchFamily="2" charset="-122"/>
              </a:defRPr>
            </a:lvl5pPr>
            <a:lvl6pPr marL="25146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r>
              <a:rPr lang="zh-CN" altLang="en-US" b="1" dirty="0">
                <a:latin typeface="微软雅黑" panose="020B0503020204020204" pitchFamily="34" charset="-122"/>
                <a:ea typeface="微软雅黑" panose="020B0503020204020204" pitchFamily="34" charset="-122"/>
              </a:rPr>
              <a:t>云终端</a:t>
            </a:r>
            <a:r>
              <a:rPr lang="en-US" altLang="zh-CN" b="1" dirty="0">
                <a:latin typeface="微软雅黑" panose="020B0503020204020204" pitchFamily="34" charset="-122"/>
                <a:ea typeface="微软雅黑" panose="020B0503020204020204" pitchFamily="34" charset="-122"/>
              </a:rPr>
              <a:t>\PAD\PC</a:t>
            </a:r>
            <a:r>
              <a:rPr lang="zh-CN" altLang="en-US" b="1" dirty="0">
                <a:latin typeface="微软雅黑" panose="020B0503020204020204" pitchFamily="34" charset="-122"/>
                <a:ea typeface="微软雅黑" panose="020B0503020204020204" pitchFamily="34" charset="-122"/>
              </a:rPr>
              <a:t>等设备均可访问</a:t>
            </a:r>
          </a:p>
        </p:txBody>
      </p:sp>
      <p:grpSp>
        <p:nvGrpSpPr>
          <p:cNvPr id="144" name="组合 143"/>
          <p:cNvGrpSpPr/>
          <p:nvPr/>
        </p:nvGrpSpPr>
        <p:grpSpPr>
          <a:xfrm>
            <a:off x="817915" y="1296777"/>
            <a:ext cx="2776873" cy="1830799"/>
            <a:chOff x="45046" y="1360914"/>
            <a:chExt cx="3377299" cy="2527814"/>
          </a:xfrm>
        </p:grpSpPr>
        <p:pic>
          <p:nvPicPr>
            <p:cNvPr id="171" name="Picture 4" descr="ICON_VirtTriangle_flat_Q408.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0148" y="2818753"/>
              <a:ext cx="2136775"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2" name="TextBox 26"/>
            <p:cNvSpPr txBox="1">
              <a:spLocks noChangeArrowheads="1"/>
            </p:cNvSpPr>
            <p:nvPr/>
          </p:nvSpPr>
          <p:spPr bwMode="auto">
            <a:xfrm>
              <a:off x="45046" y="1360914"/>
              <a:ext cx="3377299" cy="46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12813">
                <a:defRPr kumimoji="1" sz="1400">
                  <a:solidFill>
                    <a:schemeClr val="tx1"/>
                  </a:solidFill>
                  <a:latin typeface="Arial" panose="020B0604020202020204" pitchFamily="34" charset="0"/>
                  <a:ea typeface="宋体" panose="02010600030101010101" pitchFamily="2" charset="-122"/>
                </a:defRPr>
              </a:lvl1pPr>
              <a:lvl2pPr marL="742950" indent="-285750" defTabSz="912813">
                <a:defRPr kumimoji="1" sz="1400">
                  <a:solidFill>
                    <a:schemeClr val="tx1"/>
                  </a:solidFill>
                  <a:latin typeface="Arial" panose="020B0604020202020204" pitchFamily="34" charset="0"/>
                  <a:ea typeface="宋体" panose="02010600030101010101" pitchFamily="2" charset="-122"/>
                </a:defRPr>
              </a:lvl2pPr>
              <a:lvl3pPr marL="1143000" indent="-228600" defTabSz="912813">
                <a:defRPr kumimoji="1" sz="1400">
                  <a:solidFill>
                    <a:schemeClr val="tx1"/>
                  </a:solidFill>
                  <a:latin typeface="Arial" panose="020B0604020202020204" pitchFamily="34" charset="0"/>
                  <a:ea typeface="宋体" panose="02010600030101010101" pitchFamily="2" charset="-122"/>
                </a:defRPr>
              </a:lvl3pPr>
              <a:lvl4pPr marL="1600200" indent="-228600" defTabSz="912813">
                <a:defRPr kumimoji="1" sz="1400">
                  <a:solidFill>
                    <a:schemeClr val="tx1"/>
                  </a:solidFill>
                  <a:latin typeface="Arial" panose="020B0604020202020204" pitchFamily="34" charset="0"/>
                  <a:ea typeface="宋体" panose="02010600030101010101" pitchFamily="2" charset="-122"/>
                </a:defRPr>
              </a:lvl4pPr>
              <a:lvl5pPr marL="2057400" indent="-228600" defTabSz="912813">
                <a:defRPr kumimoji="1" sz="1400">
                  <a:solidFill>
                    <a:schemeClr val="tx1"/>
                  </a:solidFill>
                  <a:latin typeface="Arial" panose="020B0604020202020204" pitchFamily="34" charset="0"/>
                  <a:ea typeface="宋体" panose="02010600030101010101" pitchFamily="2" charset="-122"/>
                </a:defRPr>
              </a:lvl5pPr>
              <a:lvl6pPr marL="25146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91281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r>
                <a:rPr lang="zh-CN" altLang="en-US" sz="1600" b="1" dirty="0">
                  <a:latin typeface="微软雅黑" panose="020B0503020204020204" pitchFamily="34" charset="-122"/>
                  <a:ea typeface="微软雅黑" panose="020B0503020204020204" pitchFamily="34" charset="-122"/>
                </a:rPr>
                <a:t>桌面</a:t>
              </a:r>
              <a:r>
                <a:rPr lang="en-US" altLang="zh-CN" sz="1600" b="1" dirty="0">
                  <a:latin typeface="微软雅黑" panose="020B0503020204020204" pitchFamily="34" charset="-122"/>
                  <a:ea typeface="微软雅黑" panose="020B0503020204020204" pitchFamily="34" charset="-122"/>
                </a:rPr>
                <a:t>/</a:t>
              </a:r>
              <a:r>
                <a:rPr lang="zh-CN" altLang="en-US" sz="1600" b="1" dirty="0">
                  <a:latin typeface="微软雅黑" panose="020B0503020204020204" pitchFamily="34" charset="-122"/>
                  <a:ea typeface="微软雅黑" panose="020B0503020204020204" pitchFamily="34" charset="-122"/>
                </a:rPr>
                <a:t>应用</a:t>
              </a:r>
              <a:r>
                <a:rPr lang="en-US" altLang="en-US" sz="1600" b="1" dirty="0" err="1">
                  <a:latin typeface="微软雅黑" panose="020B0503020204020204" pitchFamily="34" charset="-122"/>
                  <a:ea typeface="微软雅黑" panose="020B0503020204020204" pitchFamily="34" charset="-122"/>
                </a:rPr>
                <a:t>部署在</a:t>
              </a:r>
              <a:r>
                <a:rPr lang="zh-CN" altLang="en-US" sz="1600" b="1" dirty="0">
                  <a:latin typeface="微软雅黑" panose="020B0503020204020204" pitchFamily="34" charset="-122"/>
                  <a:ea typeface="微软雅黑" panose="020B0503020204020204" pitchFamily="34" charset="-122"/>
                </a:rPr>
                <a:t>服务器上</a:t>
              </a:r>
            </a:p>
          </p:txBody>
        </p:sp>
        <p:pic>
          <p:nvPicPr>
            <p:cNvPr id="173" name="Picture 7" descr="C:\Users\Abject-3D\Desktop\VMWare Files\FINAL diagrams\Basic Virtualization\3D PNGs\DGRM_VirtualSMP_Q210_Comm_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4785" y="3498203"/>
              <a:ext cx="154305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 name="Rounded Rectangle 62"/>
            <p:cNvSpPr/>
            <p:nvPr/>
          </p:nvSpPr>
          <p:spPr bwMode="auto">
            <a:xfrm>
              <a:off x="540835" y="2471614"/>
              <a:ext cx="2136191" cy="451176"/>
            </a:xfrm>
            <a:prstGeom prst="roundRect">
              <a:avLst/>
            </a:prstGeom>
            <a:gradFill>
              <a:gsLst>
                <a:gs pos="0">
                  <a:srgbClr val="037BB1"/>
                </a:gs>
                <a:gs pos="83000">
                  <a:srgbClr val="0383BD">
                    <a:alpha val="64000"/>
                  </a:srgbClr>
                </a:gs>
              </a:gsLst>
            </a:gradFill>
            <a:ln w="12700">
              <a:solidFill>
                <a:schemeClr val="accent1">
                  <a:lumMod val="75000"/>
                </a:schemeClr>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gn="ctr"/>
              <a:r>
                <a:rPr lang="zh-CN" altLang="en-US" sz="1600" b="1">
                  <a:solidFill>
                    <a:schemeClr val="bg1"/>
                  </a:solidFill>
                  <a:latin typeface="微软雅黑" panose="020B0503020204020204" pitchFamily="34" charset="-122"/>
                  <a:ea typeface="微软雅黑" panose="020B0503020204020204" pitchFamily="34" charset="-122"/>
                </a:rPr>
                <a:t>桌面云平台</a:t>
              </a: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175" name="Picture 27"/>
            <p:cNvPicPr>
              <a:picLocks noChangeAspect="1" noChangeArrowheads="1"/>
            </p:cNvPicPr>
            <p:nvPr/>
          </p:nvPicPr>
          <p:blipFill>
            <a:blip r:embed="rId9" cstate="print"/>
            <a:srcRect/>
            <a:stretch>
              <a:fillRect/>
            </a:stretch>
          </p:blipFill>
          <p:spPr bwMode="auto">
            <a:xfrm>
              <a:off x="585624" y="1996409"/>
              <a:ext cx="441001" cy="396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6" name="Picture 27"/>
            <p:cNvPicPr>
              <a:picLocks noChangeAspect="1" noChangeArrowheads="1"/>
            </p:cNvPicPr>
            <p:nvPr/>
          </p:nvPicPr>
          <p:blipFill>
            <a:blip r:embed="rId9" cstate="print"/>
            <a:srcRect/>
            <a:stretch>
              <a:fillRect/>
            </a:stretch>
          </p:blipFill>
          <p:spPr bwMode="auto">
            <a:xfrm>
              <a:off x="1107503" y="1996409"/>
              <a:ext cx="441001" cy="396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7" name="Picture 27"/>
            <p:cNvPicPr>
              <a:picLocks noChangeAspect="1" noChangeArrowheads="1"/>
            </p:cNvPicPr>
            <p:nvPr/>
          </p:nvPicPr>
          <p:blipFill>
            <a:blip r:embed="rId9" cstate="print"/>
            <a:srcRect/>
            <a:stretch>
              <a:fillRect/>
            </a:stretch>
          </p:blipFill>
          <p:spPr bwMode="auto">
            <a:xfrm>
              <a:off x="1629382" y="1996409"/>
              <a:ext cx="441001" cy="396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8" name="Picture 27"/>
            <p:cNvPicPr>
              <a:picLocks noChangeAspect="1" noChangeArrowheads="1"/>
            </p:cNvPicPr>
            <p:nvPr/>
          </p:nvPicPr>
          <p:blipFill>
            <a:blip r:embed="rId9" cstate="print"/>
            <a:srcRect/>
            <a:stretch>
              <a:fillRect/>
            </a:stretch>
          </p:blipFill>
          <p:spPr bwMode="auto">
            <a:xfrm>
              <a:off x="2151262" y="1996409"/>
              <a:ext cx="441001" cy="396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cxnSp>
        <p:nvCxnSpPr>
          <p:cNvPr id="145" name="直接箭头连接符 144"/>
          <p:cNvCxnSpPr/>
          <p:nvPr/>
        </p:nvCxnSpPr>
        <p:spPr bwMode="auto">
          <a:xfrm flipV="1">
            <a:off x="2981889" y="2342310"/>
            <a:ext cx="3966375" cy="0"/>
          </a:xfrm>
          <a:prstGeom prst="straightConnector1">
            <a:avLst/>
          </a:prstGeom>
          <a:ln w="2540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146" name="Group 40"/>
          <p:cNvGrpSpPr>
            <a:grpSpLocks/>
          </p:cNvGrpSpPr>
          <p:nvPr/>
        </p:nvGrpSpPr>
        <p:grpSpPr bwMode="auto">
          <a:xfrm>
            <a:off x="3791558" y="1701806"/>
            <a:ext cx="2162879" cy="1162665"/>
            <a:chOff x="2209800" y="4742678"/>
            <a:chExt cx="1534779" cy="864352"/>
          </a:xfrm>
        </p:grpSpPr>
        <p:pic>
          <p:nvPicPr>
            <p:cNvPr id="168" name="Picture 2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09800" y="4742678"/>
              <a:ext cx="1534779" cy="864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9" name="Picture 4" descr="microsoft-excel-training.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19400" y="5028027"/>
              <a:ext cx="614585" cy="464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0" name="Picture 23" descr="Picture 1.pn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2362200" y="4800600"/>
              <a:ext cx="758628" cy="52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7" name="组合 146"/>
          <p:cNvGrpSpPr/>
          <p:nvPr/>
        </p:nvGrpSpPr>
        <p:grpSpPr>
          <a:xfrm>
            <a:off x="1048579" y="1006027"/>
            <a:ext cx="2705452" cy="1972357"/>
            <a:chOff x="1301107" y="1230148"/>
            <a:chExt cx="3290436" cy="2723264"/>
          </a:xfrm>
        </p:grpSpPr>
        <p:sp>
          <p:nvSpPr>
            <p:cNvPr id="155" name="圆角矩形标注 27"/>
            <p:cNvSpPr>
              <a:spLocks noChangeArrowheads="1"/>
            </p:cNvSpPr>
            <p:nvPr/>
          </p:nvSpPr>
          <p:spPr bwMode="auto">
            <a:xfrm>
              <a:off x="1394458" y="1230148"/>
              <a:ext cx="3160712" cy="965200"/>
            </a:xfrm>
            <a:prstGeom prst="wedgeRoundRectCallout">
              <a:avLst>
                <a:gd name="adj1" fmla="val -16843"/>
                <a:gd name="adj2" fmla="val 94089"/>
                <a:gd name="adj3" fmla="val 16667"/>
              </a:avLst>
            </a:prstGeom>
            <a:solidFill>
              <a:srgbClr val="1CA5DE"/>
            </a:solidFill>
            <a:ln w="9525">
              <a:solidFill>
                <a:schemeClr val="bg1"/>
              </a:solidFill>
              <a:round/>
              <a:headEnd/>
              <a:tailEnd/>
            </a:ln>
          </p:spPr>
          <p:txBody>
            <a:bodyPr lIns="91426" tIns="45713" rIns="91426" bIns="45713"/>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endParaRPr lang="zh-CN" altLang="en-US" sz="1200"/>
            </a:p>
          </p:txBody>
        </p:sp>
        <p:sp>
          <p:nvSpPr>
            <p:cNvPr id="156" name="TextBox 1"/>
            <p:cNvSpPr>
              <a:spLocks noChangeArrowheads="1"/>
            </p:cNvSpPr>
            <p:nvPr/>
          </p:nvSpPr>
          <p:spPr bwMode="auto">
            <a:xfrm>
              <a:off x="1444923" y="1814764"/>
              <a:ext cx="1033462" cy="339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gn="ctr"/>
              <a:r>
                <a:rPr lang="zh-CN" altLang="en-US" sz="1000" b="1" dirty="0">
                  <a:latin typeface="微软雅黑" panose="020B0503020204020204" pitchFamily="34" charset="-122"/>
                  <a:ea typeface="微软雅黑" panose="020B0503020204020204" pitchFamily="34" charset="-122"/>
                  <a:sym typeface="微软雅黑" panose="020B0503020204020204" pitchFamily="34" charset="-122"/>
                </a:rPr>
                <a:t>存储虚拟化</a:t>
              </a:r>
            </a:p>
          </p:txBody>
        </p:sp>
        <p:sp>
          <p:nvSpPr>
            <p:cNvPr id="157" name="Text Box 12"/>
            <p:cNvSpPr txBox="1">
              <a:spLocks noChangeArrowheads="1"/>
            </p:cNvSpPr>
            <p:nvPr/>
          </p:nvSpPr>
          <p:spPr bwMode="auto">
            <a:xfrm>
              <a:off x="2424410" y="1768726"/>
              <a:ext cx="1228724" cy="40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3" rIns="91426" bIns="45713">
              <a:spAutoFit/>
            </a:bodyP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000" b="1" dirty="0">
                  <a:latin typeface="微软雅黑" panose="020B0503020204020204" pitchFamily="34" charset="-122"/>
                  <a:ea typeface="微软雅黑" panose="020B0503020204020204" pitchFamily="34" charset="-122"/>
                  <a:sym typeface="微软雅黑" panose="020B0503020204020204" pitchFamily="34" charset="-122"/>
                </a:rPr>
                <a:t>服务器虚拟化</a:t>
              </a:r>
            </a:p>
          </p:txBody>
        </p:sp>
        <p:sp>
          <p:nvSpPr>
            <p:cNvPr id="158" name="Text Box 12"/>
            <p:cNvSpPr txBox="1">
              <a:spLocks noChangeArrowheads="1"/>
            </p:cNvSpPr>
            <p:nvPr/>
          </p:nvSpPr>
          <p:spPr bwMode="auto">
            <a:xfrm>
              <a:off x="3549948" y="1768726"/>
              <a:ext cx="1041595" cy="40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3" rIns="91426" bIns="45713">
              <a:spAutoFit/>
            </a:bodyP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000" b="1" dirty="0">
                  <a:latin typeface="微软雅黑" panose="020B0503020204020204" pitchFamily="34" charset="-122"/>
                  <a:ea typeface="微软雅黑" panose="020B0503020204020204" pitchFamily="34" charset="-122"/>
                  <a:sym typeface="微软雅黑" panose="020B0503020204020204" pitchFamily="34" charset="-122"/>
                </a:rPr>
                <a:t>桌面虚拟化</a:t>
              </a:r>
            </a:p>
          </p:txBody>
        </p:sp>
        <p:sp>
          <p:nvSpPr>
            <p:cNvPr id="159" name="Text Box 12"/>
            <p:cNvSpPr txBox="1">
              <a:spLocks noChangeArrowheads="1"/>
            </p:cNvSpPr>
            <p:nvPr/>
          </p:nvSpPr>
          <p:spPr bwMode="auto">
            <a:xfrm>
              <a:off x="1667694" y="3494483"/>
              <a:ext cx="2084387" cy="45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桌面云一体机</a:t>
              </a:r>
              <a:r>
                <a:rPr lang="en-US" altLang="zh-CN" sz="1200" b="1" dirty="0">
                  <a:latin typeface="微软雅黑" panose="020B0503020204020204" pitchFamily="34" charset="-122"/>
                  <a:ea typeface="微软雅黑" panose="020B0503020204020204" pitchFamily="34" charset="-122"/>
                  <a:sym typeface="微软雅黑" panose="020B0503020204020204" pitchFamily="34" charset="-122"/>
                </a:rPr>
                <a:t>VDS</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60" name="组 33"/>
            <p:cNvGrpSpPr>
              <a:grpSpLocks/>
            </p:cNvGrpSpPr>
            <p:nvPr/>
          </p:nvGrpSpPr>
          <p:grpSpPr bwMode="auto">
            <a:xfrm>
              <a:off x="1797348" y="1349626"/>
              <a:ext cx="373062" cy="452437"/>
              <a:chOff x="2500313" y="3819525"/>
              <a:chExt cx="933450" cy="1133475"/>
            </a:xfrm>
          </p:grpSpPr>
          <p:pic>
            <p:nvPicPr>
              <p:cNvPr id="164" name="Picture 6" descr="C:\Users\Abject-3D\Desktop\VMWare Files\FINAL diagrams\Basic Virtualization\3D PNGs\DGRM_DataRecovery_R1_BackupOnly_Q210_Comm_17.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500313" y="3819525"/>
                <a:ext cx="933450"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 name="Picture 7" descr="C:\Users\Abject-3D\Desktop\VMWare Files\FINAL diagrams\Basic Virtualization\3D PNGs\DGRM_DataRecovery_R1_BackupOnly_Q210_Comm_7.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505075" y="4167187"/>
                <a:ext cx="9144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6" name="Picture 8" descr="C:\Users\Abject-3D\Desktop\VMWare Files\FINAL diagrams\Basic Virtualization\3D PNGs\DGRM_DataRecovery_R1_BackupOnly_Q210_Comm_8.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524125" y="4367213"/>
                <a:ext cx="895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7" name="Picture 9" descr="C:\Users\Abject-3D\Desktop\VMWare Files\FINAL diagrams\Basic Virtualization\3D PNGs\DGRM_DataRecovery_R1_BackupOnly_Q210_Comm_9.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538413" y="4562475"/>
                <a:ext cx="8763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1" name="图片 37" descr="虚拟桌面控制器VDC.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751560" y="1300413"/>
              <a:ext cx="5508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2" name="图片 38" descr="虚拟机管理软件VMS.png"/>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684760" y="1300413"/>
              <a:ext cx="5508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 name="图片 162" descr="2U服务器丝印图.png"/>
            <p:cNvPicPr>
              <a:picLocks noChangeAspect="1" noChangeArrowheads="1"/>
            </p:cNvPicPr>
            <p:nvPr/>
          </p:nvPicPr>
          <p:blipFill>
            <a:blip r:embed="rId19" cstate="print">
              <a:extLst>
                <a:ext uri="{28A0092B-C50C-407E-A947-70E740481C1C}">
                  <a14:useLocalDpi xmlns:a14="http://schemas.microsoft.com/office/drawing/2010/main" val="0"/>
                </a:ext>
              </a:extLst>
            </a:blip>
            <a:srcRect t="2" b="22839"/>
            <a:stretch>
              <a:fillRect/>
            </a:stretch>
          </p:blipFill>
          <p:spPr bwMode="auto">
            <a:xfrm>
              <a:off x="1301107" y="2573083"/>
              <a:ext cx="2495551" cy="700086"/>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grpSp>
      <p:sp>
        <p:nvSpPr>
          <p:cNvPr id="148" name="文本框 25"/>
          <p:cNvSpPr txBox="1">
            <a:spLocks noChangeArrowheads="1"/>
          </p:cNvSpPr>
          <p:nvPr/>
        </p:nvSpPr>
        <p:spPr bwMode="auto">
          <a:xfrm>
            <a:off x="780008" y="3177119"/>
            <a:ext cx="5472608" cy="830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3" rIns="91426" bIns="45713">
            <a:spAutoFit/>
          </a:bodyP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gn="ctr"/>
            <a:r>
              <a:rPr lang="zh-CN" altLang="en-US" sz="2400" b="1" dirty="0">
                <a:solidFill>
                  <a:schemeClr val="bg1"/>
                </a:solidFill>
                <a:latin typeface="微软雅黑" panose="020B0503020204020204" pitchFamily="34" charset="-122"/>
                <a:ea typeface="微软雅黑" panose="020B0503020204020204" pitchFamily="34" charset="-122"/>
              </a:rPr>
              <a:t>只需云终端、桌面云一体机两种硬件</a:t>
            </a:r>
            <a:endParaRPr lang="en-US" altLang="zh-CN" sz="2400" b="1" dirty="0">
              <a:solidFill>
                <a:schemeClr val="bg1"/>
              </a:solidFill>
              <a:latin typeface="微软雅黑" panose="020B0503020204020204" pitchFamily="34" charset="-122"/>
              <a:ea typeface="微软雅黑" panose="020B0503020204020204" pitchFamily="34" charset="-122"/>
            </a:endParaRPr>
          </a:p>
          <a:p>
            <a:pPr algn="ctr"/>
            <a:r>
              <a:rPr lang="zh-CN" altLang="en-US" sz="2400" b="1" dirty="0">
                <a:solidFill>
                  <a:schemeClr val="bg1"/>
                </a:solidFill>
                <a:latin typeface="微软雅黑" panose="020B0503020204020204" pitchFamily="34" charset="-122"/>
                <a:ea typeface="微软雅黑" panose="020B0503020204020204" pitchFamily="34" charset="-122"/>
              </a:rPr>
              <a:t>即可快速搭建</a:t>
            </a:r>
            <a:r>
              <a:rPr lang="en-US" altLang="zh-CN" sz="2400" b="1" dirty="0">
                <a:solidFill>
                  <a:schemeClr val="bg1"/>
                </a:solidFill>
                <a:latin typeface="微软雅黑" panose="020B0503020204020204" pitchFamily="34" charset="-122"/>
                <a:ea typeface="微软雅黑" panose="020B0503020204020204" pitchFamily="34" charset="-122"/>
              </a:rPr>
              <a:t>VDI</a:t>
            </a:r>
            <a:r>
              <a:rPr lang="zh-CN" altLang="en-US" sz="2400" b="1" dirty="0">
                <a:solidFill>
                  <a:schemeClr val="bg1"/>
                </a:solidFill>
                <a:latin typeface="微软雅黑" panose="020B0503020204020204" pitchFamily="34" charset="-122"/>
                <a:ea typeface="微软雅黑" panose="020B0503020204020204" pitchFamily="34" charset="-122"/>
              </a:rPr>
              <a:t>平台</a:t>
            </a:r>
          </a:p>
        </p:txBody>
      </p:sp>
      <p:grpSp>
        <p:nvGrpSpPr>
          <p:cNvPr id="149" name="组合 148"/>
          <p:cNvGrpSpPr/>
          <p:nvPr/>
        </p:nvGrpSpPr>
        <p:grpSpPr>
          <a:xfrm>
            <a:off x="1105755" y="4039448"/>
            <a:ext cx="6569895" cy="962377"/>
            <a:chOff x="395124" y="5147764"/>
            <a:chExt cx="7990463" cy="1328769"/>
          </a:xfrm>
        </p:grpSpPr>
        <p:sp>
          <p:nvSpPr>
            <p:cNvPr id="150" name="圆角矩形 3"/>
            <p:cNvSpPr>
              <a:spLocks noChangeArrowheads="1"/>
            </p:cNvSpPr>
            <p:nvPr/>
          </p:nvSpPr>
          <p:spPr bwMode="auto">
            <a:xfrm>
              <a:off x="395124" y="5163670"/>
              <a:ext cx="2625725" cy="1312863"/>
            </a:xfrm>
            <a:prstGeom prst="roundRect">
              <a:avLst>
                <a:gd name="adj" fmla="val 16667"/>
              </a:avLst>
            </a:prstGeom>
            <a:solidFill>
              <a:srgbClr val="3399FF"/>
            </a:solidFill>
            <a:ln w="38100">
              <a:solidFill>
                <a:srgbClr val="FFFFFF"/>
              </a:solidFill>
              <a:round/>
              <a:headEnd/>
              <a:tailEnd/>
            </a:ln>
          </p:spPr>
          <p:txBody>
            <a:bodyPr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gn="ctr"/>
              <a:r>
                <a:rPr lang="zh-CN" altLang="zh-CN" sz="1200" b="1" dirty="0" smtClean="0">
                  <a:solidFill>
                    <a:schemeClr val="bg1"/>
                  </a:solidFill>
                </a:rPr>
                <a:t>终端</a:t>
              </a:r>
              <a:r>
                <a:rPr lang="zh-CN" altLang="en-US" sz="1200" b="1" dirty="0" smtClean="0">
                  <a:solidFill>
                    <a:schemeClr val="bg1"/>
                  </a:solidFill>
                </a:rPr>
                <a:t>一体化设计，</a:t>
              </a:r>
              <a:r>
                <a:rPr lang="zh-CN" altLang="zh-CN" sz="1200" b="1" dirty="0" smtClean="0">
                  <a:solidFill>
                    <a:schemeClr val="bg1"/>
                  </a:solidFill>
                </a:rPr>
                <a:t>固件稳定，</a:t>
              </a:r>
              <a:r>
                <a:rPr lang="zh-CN" altLang="en-US" sz="1200" b="1" dirty="0" smtClean="0">
                  <a:solidFill>
                    <a:schemeClr val="bg1"/>
                  </a:solidFill>
                </a:rPr>
                <a:t>环保</a:t>
              </a:r>
              <a:endParaRPr lang="zh-CN" altLang="en-US" sz="1200" dirty="0">
                <a:solidFill>
                  <a:schemeClr val="bg1"/>
                </a:solidFill>
              </a:endParaRPr>
            </a:p>
          </p:txBody>
        </p:sp>
        <p:sp>
          <p:nvSpPr>
            <p:cNvPr id="151" name="圆角矩形 12"/>
            <p:cNvSpPr>
              <a:spLocks noChangeArrowheads="1"/>
            </p:cNvSpPr>
            <p:nvPr/>
          </p:nvSpPr>
          <p:spPr bwMode="auto">
            <a:xfrm>
              <a:off x="3067146" y="5147764"/>
              <a:ext cx="2625725" cy="1311275"/>
            </a:xfrm>
            <a:prstGeom prst="roundRect">
              <a:avLst>
                <a:gd name="adj" fmla="val 16667"/>
              </a:avLst>
            </a:prstGeom>
            <a:solidFill>
              <a:srgbClr val="4BACC6"/>
            </a:solidFill>
            <a:ln w="38100">
              <a:solidFill>
                <a:srgbClr val="FFFFFF"/>
              </a:solidFill>
              <a:round/>
              <a:headEnd/>
              <a:tailEnd/>
            </a:ln>
          </p:spPr>
          <p:txBody>
            <a:bodyPr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gn="ctr"/>
              <a:endParaRPr lang="zh-CN" altLang="en-US" sz="1200">
                <a:solidFill>
                  <a:schemeClr val="bg1"/>
                </a:solidFill>
              </a:endParaRPr>
            </a:p>
          </p:txBody>
        </p:sp>
        <p:sp>
          <p:nvSpPr>
            <p:cNvPr id="152" name="TextBox 9"/>
            <p:cNvSpPr>
              <a:spLocks noChangeArrowheads="1"/>
            </p:cNvSpPr>
            <p:nvPr/>
          </p:nvSpPr>
          <p:spPr bwMode="auto">
            <a:xfrm>
              <a:off x="3217300" y="5403902"/>
              <a:ext cx="2292130" cy="892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23838" indent="-223838">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marL="0" lvl="0" algn="ctr"/>
              <a:r>
                <a:rPr lang="zh-CN" altLang="en-US" sz="1200" b="1" dirty="0" smtClean="0">
                  <a:solidFill>
                    <a:schemeClr val="bg1"/>
                  </a:solidFill>
                </a:rPr>
                <a:t>桌</a:t>
              </a:r>
              <a:r>
                <a:rPr lang="zh-CN" altLang="zh-CN" sz="1200" b="1" dirty="0" smtClean="0">
                  <a:solidFill>
                    <a:schemeClr val="bg1"/>
                  </a:solidFill>
                </a:rPr>
                <a:t>面</a:t>
              </a:r>
              <a:r>
                <a:rPr lang="zh-CN" altLang="zh-CN" sz="1200" b="1" dirty="0">
                  <a:solidFill>
                    <a:schemeClr val="bg1"/>
                  </a:solidFill>
                </a:rPr>
                <a:t>环境整齐划一，摆脱臃肿系统，管理轻松而高效</a:t>
              </a:r>
            </a:p>
          </p:txBody>
        </p:sp>
        <p:sp>
          <p:nvSpPr>
            <p:cNvPr id="153" name="圆角矩形 13"/>
            <p:cNvSpPr>
              <a:spLocks noChangeArrowheads="1"/>
            </p:cNvSpPr>
            <p:nvPr/>
          </p:nvSpPr>
          <p:spPr bwMode="auto">
            <a:xfrm>
              <a:off x="5759862" y="5147764"/>
              <a:ext cx="2625725" cy="1312862"/>
            </a:xfrm>
            <a:prstGeom prst="roundRect">
              <a:avLst>
                <a:gd name="adj" fmla="val 16667"/>
              </a:avLst>
            </a:prstGeom>
            <a:solidFill>
              <a:srgbClr val="33CC33"/>
            </a:solidFill>
            <a:ln w="38100">
              <a:solidFill>
                <a:srgbClr val="FFFFFF"/>
              </a:solidFill>
              <a:round/>
              <a:headEnd/>
              <a:tailEnd/>
            </a:ln>
          </p:spPr>
          <p:txBody>
            <a:bodyPr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defTabSz="360363"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algn="ctr"/>
              <a:endParaRPr lang="zh-CN" altLang="en-US" sz="1200">
                <a:solidFill>
                  <a:schemeClr val="bg1"/>
                </a:solidFill>
              </a:endParaRPr>
            </a:p>
          </p:txBody>
        </p:sp>
        <p:sp>
          <p:nvSpPr>
            <p:cNvPr id="154" name="TextBox 10"/>
            <p:cNvSpPr>
              <a:spLocks noChangeArrowheads="1"/>
            </p:cNvSpPr>
            <p:nvPr/>
          </p:nvSpPr>
          <p:spPr bwMode="auto">
            <a:xfrm>
              <a:off x="5999055" y="5403902"/>
              <a:ext cx="2221500" cy="892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223838"/>
              <a:r>
                <a:rPr kumimoji="1" lang="zh-CN" altLang="en-US" sz="1200" b="1" dirty="0">
                  <a:solidFill>
                    <a:schemeClr val="bg1"/>
                  </a:solidFill>
                  <a:latin typeface="Arial" panose="020B0604020202020204" pitchFamily="34" charset="0"/>
                  <a:ea typeface="宋体" panose="02010600030101010101" pitchFamily="2" charset="-122"/>
                  <a:sym typeface="华文细黑" panose="02010600040101010101" pitchFamily="2" charset="-122"/>
                </a:rPr>
                <a:t>随时随地办公教学，智能能终端任意切换，无缝桌面随身动</a:t>
              </a:r>
              <a:endParaRPr kumimoji="1" lang="en-US" altLang="en-US" sz="1200" b="1" dirty="0">
                <a:solidFill>
                  <a:schemeClr val="bg1"/>
                </a:solidFill>
                <a:latin typeface="Arial" panose="020B0604020202020204" pitchFamily="34" charset="0"/>
                <a:ea typeface="宋体" panose="02010600030101010101" pitchFamily="2" charset="-122"/>
                <a:sym typeface="华文细黑" panose="02010600040101010101" pitchFamily="2" charset="-122"/>
              </a:endParaRPr>
            </a:p>
          </p:txBody>
        </p:sp>
      </p:grpSp>
    </p:spTree>
    <p:extLst>
      <p:ext uri="{BB962C8B-B14F-4D97-AF65-F5344CB8AC3E}">
        <p14:creationId xmlns:p14="http://schemas.microsoft.com/office/powerpoint/2010/main" val="425238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1" fill="hold" nodeType="clickEffect">
                                  <p:stCondLst>
                                    <p:cond delay="0"/>
                                  </p:stCondLst>
                                  <p:childTnLst>
                                    <p:anim calcmode="lin" valueType="num">
                                      <p:cBhvr additive="base">
                                        <p:cTn id="6" dur="500"/>
                                        <p:tgtEl>
                                          <p:spTgt spid="144"/>
                                        </p:tgtEl>
                                        <p:attrNameLst>
                                          <p:attrName>ppt_x</p:attrName>
                                        </p:attrNameLst>
                                      </p:cBhvr>
                                      <p:tavLst>
                                        <p:tav tm="0">
                                          <p:val>
                                            <p:strVal val="ppt_x"/>
                                          </p:val>
                                        </p:tav>
                                        <p:tav tm="100000">
                                          <p:val>
                                            <p:strVal val="ppt_x"/>
                                          </p:val>
                                        </p:tav>
                                      </p:tavLst>
                                    </p:anim>
                                    <p:anim calcmode="lin" valueType="num">
                                      <p:cBhvr additive="base">
                                        <p:cTn id="7" dur="500"/>
                                        <p:tgtEl>
                                          <p:spTgt spid="144"/>
                                        </p:tgtEl>
                                        <p:attrNameLst>
                                          <p:attrName>ppt_y</p:attrName>
                                        </p:attrNameLst>
                                      </p:cBhvr>
                                      <p:tavLst>
                                        <p:tav tm="0">
                                          <p:val>
                                            <p:strVal val="ppt_y"/>
                                          </p:val>
                                        </p:tav>
                                        <p:tav tm="100000">
                                          <p:val>
                                            <p:strVal val="0-ppt_h/2"/>
                                          </p:val>
                                        </p:tav>
                                      </p:tavLst>
                                    </p:anim>
                                    <p:set>
                                      <p:cBhvr>
                                        <p:cTn id="8" dur="1" fill="hold">
                                          <p:stCondLst>
                                            <p:cond delay="499"/>
                                          </p:stCondLst>
                                        </p:cTn>
                                        <p:tgtEl>
                                          <p:spTgt spid="144"/>
                                        </p:tgtEl>
                                        <p:attrNameLst>
                                          <p:attrName>style.visibility</p:attrName>
                                        </p:attrNameLst>
                                      </p:cBhvr>
                                      <p:to>
                                        <p:strVal val="hidden"/>
                                      </p:to>
                                    </p:set>
                                  </p:childTnLst>
                                </p:cTn>
                              </p:par>
                              <p:par>
                                <p:cTn id="9" presetID="2" presetClass="entr" presetSubtype="4" fill="hold" nodeType="withEffect">
                                  <p:stCondLst>
                                    <p:cond delay="0"/>
                                  </p:stCondLst>
                                  <p:childTnLst>
                                    <p:set>
                                      <p:cBhvr>
                                        <p:cTn id="10" dur="1" fill="hold">
                                          <p:stCondLst>
                                            <p:cond delay="0"/>
                                          </p:stCondLst>
                                        </p:cTn>
                                        <p:tgtEl>
                                          <p:spTgt spid="147"/>
                                        </p:tgtEl>
                                        <p:attrNameLst>
                                          <p:attrName>style.visibility</p:attrName>
                                        </p:attrNameLst>
                                      </p:cBhvr>
                                      <p:to>
                                        <p:strVal val="visible"/>
                                      </p:to>
                                    </p:set>
                                    <p:anim calcmode="lin" valueType="num">
                                      <p:cBhvr additive="base">
                                        <p:cTn id="11" dur="500" fill="hold"/>
                                        <p:tgtEl>
                                          <p:spTgt spid="147"/>
                                        </p:tgtEl>
                                        <p:attrNameLst>
                                          <p:attrName>ppt_x</p:attrName>
                                        </p:attrNameLst>
                                      </p:cBhvr>
                                      <p:tavLst>
                                        <p:tav tm="0">
                                          <p:val>
                                            <p:strVal val="#ppt_x"/>
                                          </p:val>
                                        </p:tav>
                                        <p:tav tm="100000">
                                          <p:val>
                                            <p:strVal val="#ppt_x"/>
                                          </p:val>
                                        </p:tav>
                                      </p:tavLst>
                                    </p:anim>
                                    <p:anim calcmode="lin" valueType="num">
                                      <p:cBhvr additive="base">
                                        <p:cTn id="12" dur="500" fill="hold"/>
                                        <p:tgtEl>
                                          <p:spTgt spid="14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148"/>
                                        </p:tgtEl>
                                        <p:attrNameLst>
                                          <p:attrName>style.visibility</p:attrName>
                                        </p:attrNameLst>
                                      </p:cBhvr>
                                      <p:to>
                                        <p:strVal val="visible"/>
                                      </p:to>
                                    </p:set>
                                    <p:anim calcmode="lin" valueType="num">
                                      <p:cBhvr>
                                        <p:cTn id="17" dur="1000" fill="hold"/>
                                        <p:tgtEl>
                                          <p:spTgt spid="148"/>
                                        </p:tgtEl>
                                        <p:attrNameLst>
                                          <p:attrName>ppt_w</p:attrName>
                                        </p:attrNameLst>
                                      </p:cBhvr>
                                      <p:tavLst>
                                        <p:tav tm="0">
                                          <p:val>
                                            <p:fltVal val="0"/>
                                          </p:val>
                                        </p:tav>
                                        <p:tav tm="100000">
                                          <p:val>
                                            <p:strVal val="#ppt_w"/>
                                          </p:val>
                                        </p:tav>
                                      </p:tavLst>
                                    </p:anim>
                                    <p:anim calcmode="lin" valueType="num">
                                      <p:cBhvr>
                                        <p:cTn id="18" dur="1000" fill="hold"/>
                                        <p:tgtEl>
                                          <p:spTgt spid="148"/>
                                        </p:tgtEl>
                                        <p:attrNameLst>
                                          <p:attrName>ppt_h</p:attrName>
                                        </p:attrNameLst>
                                      </p:cBhvr>
                                      <p:tavLst>
                                        <p:tav tm="0">
                                          <p:val>
                                            <p:fltVal val="0"/>
                                          </p:val>
                                        </p:tav>
                                        <p:tav tm="100000">
                                          <p:val>
                                            <p:strVal val="#ppt_h"/>
                                          </p:val>
                                        </p:tav>
                                      </p:tavLst>
                                    </p:anim>
                                    <p:anim calcmode="lin" valueType="num">
                                      <p:cBhvr>
                                        <p:cTn id="19" dur="1000" fill="hold"/>
                                        <p:tgtEl>
                                          <p:spTgt spid="148"/>
                                        </p:tgtEl>
                                        <p:attrNameLst>
                                          <p:attrName>style.rotation</p:attrName>
                                        </p:attrNameLst>
                                      </p:cBhvr>
                                      <p:tavLst>
                                        <p:tav tm="0">
                                          <p:val>
                                            <p:fltVal val="90"/>
                                          </p:val>
                                        </p:tav>
                                        <p:tav tm="100000">
                                          <p:val>
                                            <p:fltVal val="0"/>
                                          </p:val>
                                        </p:tav>
                                      </p:tavLst>
                                    </p:anim>
                                    <p:animEffect transition="in" filter="fade">
                                      <p:cBhvr>
                                        <p:cTn id="20" dur="10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84215" y="237577"/>
            <a:ext cx="8229600" cy="349650"/>
          </a:xfrm>
          <a:ln w="12700">
            <a:miter lim="400000"/>
          </a:ln>
        </p:spPr>
        <p:txBody>
          <a:bodyPr wrap="square" lIns="20734" tIns="20734" rIns="20734" bIns="20734">
            <a:spAutoFit/>
          </a:bodyPr>
          <a:lstStyle/>
          <a:p>
            <a:pPr marL="342900" indent="-342900" defTabSz="686202">
              <a:buFont typeface="Wingdings" panose="05000000000000000000" pitchFamily="2" charset="2"/>
              <a:buChar char="Ø"/>
            </a:pPr>
            <a:r>
              <a:rPr lang="zh-CN" altLang="en-US" dirty="0" smtClean="0"/>
              <a:t>完善的网络安全保障体系</a:t>
            </a:r>
            <a:endParaRPr lang="zh-CN" altLang="en-US" dirty="0"/>
          </a:p>
        </p:txBody>
      </p:sp>
      <p:sp>
        <p:nvSpPr>
          <p:cNvPr id="4" name="矩形 3"/>
          <p:cNvSpPr/>
          <p:nvPr/>
        </p:nvSpPr>
        <p:spPr>
          <a:xfrm>
            <a:off x="251520" y="1000369"/>
            <a:ext cx="1149840" cy="2061383"/>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zh-CN" altLang="en-US" dirty="0" smtClean="0"/>
              <a:t>物理</a:t>
            </a:r>
            <a:endParaRPr lang="en-US" altLang="zh-CN" dirty="0" smtClean="0"/>
          </a:p>
          <a:p>
            <a:pPr algn="ctr"/>
            <a:r>
              <a:rPr lang="zh-CN" altLang="en-US" dirty="0" smtClean="0"/>
              <a:t>网络</a:t>
            </a:r>
            <a:endParaRPr lang="en-US" altLang="zh-CN" dirty="0" smtClean="0"/>
          </a:p>
        </p:txBody>
      </p:sp>
      <p:sp>
        <p:nvSpPr>
          <p:cNvPr id="5" name="矩形 4"/>
          <p:cNvSpPr/>
          <p:nvPr/>
        </p:nvSpPr>
        <p:spPr>
          <a:xfrm>
            <a:off x="2012733" y="1106782"/>
            <a:ext cx="2686555" cy="885164"/>
          </a:xfrm>
          <a:prstGeom prst="rect">
            <a:avLst/>
          </a:prstGeom>
          <a:ln/>
        </p:spPr>
        <p:style>
          <a:lnRef idx="3">
            <a:schemeClr val="lt1"/>
          </a:lnRef>
          <a:fillRef idx="1">
            <a:schemeClr val="accent5"/>
          </a:fillRef>
          <a:effectRef idx="1">
            <a:schemeClr val="accent5"/>
          </a:effectRef>
          <a:fontRef idx="minor">
            <a:schemeClr val="lt1"/>
          </a:fontRef>
        </p:style>
        <p:txBody>
          <a:bodyPr rtlCol="0" anchor="t"/>
          <a:lstStyle/>
          <a:p>
            <a:pPr algn="ctr"/>
            <a:r>
              <a:rPr lang="zh-CN" altLang="en-US" sz="1400" b="1" dirty="0">
                <a:solidFill>
                  <a:srgbClr val="FFC000"/>
                </a:solidFill>
              </a:rPr>
              <a:t>校园</a:t>
            </a:r>
            <a:r>
              <a:rPr lang="zh-CN" altLang="en-US" sz="1400" b="1" dirty="0" smtClean="0">
                <a:solidFill>
                  <a:srgbClr val="FFC000"/>
                </a:solidFill>
              </a:rPr>
              <a:t>网出口区</a:t>
            </a:r>
            <a:endParaRPr lang="en-US" altLang="zh-CN" sz="1400" b="1" dirty="0" smtClean="0">
              <a:solidFill>
                <a:srgbClr val="FFC000"/>
              </a:solidFill>
            </a:endParaRPr>
          </a:p>
          <a:p>
            <a:pPr algn="ctr"/>
            <a:endParaRPr lang="en-US" altLang="zh-CN" sz="1400" b="1" dirty="0">
              <a:solidFill>
                <a:srgbClr val="FFC000"/>
              </a:solidFill>
            </a:endParaRPr>
          </a:p>
          <a:p>
            <a:pPr algn="ctr"/>
            <a:endParaRPr lang="zh-CN" altLang="en-US" sz="1400" b="1" dirty="0">
              <a:solidFill>
                <a:srgbClr val="FFC000"/>
              </a:solidFill>
            </a:endParaRPr>
          </a:p>
        </p:txBody>
      </p:sp>
      <p:sp>
        <p:nvSpPr>
          <p:cNvPr id="6" name="矩形 5"/>
          <p:cNvSpPr/>
          <p:nvPr/>
        </p:nvSpPr>
        <p:spPr>
          <a:xfrm>
            <a:off x="2019050" y="2069710"/>
            <a:ext cx="2676863" cy="862381"/>
          </a:xfrm>
          <a:prstGeom prst="rect">
            <a:avLst/>
          </a:prstGeom>
          <a:ln/>
        </p:spPr>
        <p:style>
          <a:lnRef idx="3">
            <a:schemeClr val="lt1"/>
          </a:lnRef>
          <a:fillRef idx="1">
            <a:schemeClr val="accent5"/>
          </a:fillRef>
          <a:effectRef idx="1">
            <a:schemeClr val="accent5"/>
          </a:effectRef>
          <a:fontRef idx="minor">
            <a:schemeClr val="lt1"/>
          </a:fontRef>
        </p:style>
        <p:txBody>
          <a:bodyPr rtlCol="0" anchor="t"/>
          <a:lstStyle/>
          <a:p>
            <a:pPr algn="ctr"/>
            <a:r>
              <a:rPr lang="zh-CN" altLang="en-US" sz="1400" b="1" dirty="0">
                <a:solidFill>
                  <a:srgbClr val="FFC000"/>
                </a:solidFill>
              </a:rPr>
              <a:t>数据</a:t>
            </a:r>
            <a:r>
              <a:rPr lang="zh-CN" altLang="en-US" sz="1400" b="1" dirty="0" smtClean="0">
                <a:solidFill>
                  <a:srgbClr val="FFC000"/>
                </a:solidFill>
              </a:rPr>
              <a:t>中心业务区</a:t>
            </a:r>
            <a:endParaRPr lang="en-US" altLang="zh-CN" sz="1400" b="1" dirty="0">
              <a:solidFill>
                <a:srgbClr val="FFC000"/>
              </a:solidFill>
            </a:endParaRPr>
          </a:p>
          <a:p>
            <a:pPr algn="ctr"/>
            <a:endParaRPr lang="zh-CN" altLang="en-US" sz="1400" b="1" dirty="0">
              <a:solidFill>
                <a:srgbClr val="FFC000"/>
              </a:solidFill>
            </a:endParaRPr>
          </a:p>
        </p:txBody>
      </p:sp>
      <p:sp>
        <p:nvSpPr>
          <p:cNvPr id="7" name="矩形 6"/>
          <p:cNvSpPr/>
          <p:nvPr/>
        </p:nvSpPr>
        <p:spPr>
          <a:xfrm>
            <a:off x="4786393" y="1106782"/>
            <a:ext cx="2808215" cy="885164"/>
          </a:xfrm>
          <a:prstGeom prst="rect">
            <a:avLst/>
          </a:prstGeom>
          <a:ln/>
        </p:spPr>
        <p:style>
          <a:lnRef idx="3">
            <a:schemeClr val="lt1"/>
          </a:lnRef>
          <a:fillRef idx="1">
            <a:schemeClr val="accent5"/>
          </a:fillRef>
          <a:effectRef idx="1">
            <a:schemeClr val="accent5"/>
          </a:effectRef>
          <a:fontRef idx="minor">
            <a:schemeClr val="lt1"/>
          </a:fontRef>
        </p:style>
        <p:txBody>
          <a:bodyPr rtlCol="0" anchor="t"/>
          <a:lstStyle/>
          <a:p>
            <a:pPr algn="ctr"/>
            <a:r>
              <a:rPr lang="zh-CN" altLang="en-US" sz="1400" b="1" dirty="0" smtClean="0">
                <a:solidFill>
                  <a:srgbClr val="FFC000"/>
                </a:solidFill>
              </a:rPr>
              <a:t>移动安全接入区</a:t>
            </a:r>
            <a:endParaRPr lang="en-US" altLang="zh-CN" sz="1400" b="1" dirty="0" smtClean="0">
              <a:solidFill>
                <a:srgbClr val="FFC000"/>
              </a:solidFill>
            </a:endParaRPr>
          </a:p>
          <a:p>
            <a:pPr algn="ctr"/>
            <a:endParaRPr lang="en-US" altLang="zh-CN" sz="1400" b="1" dirty="0">
              <a:solidFill>
                <a:srgbClr val="FFC000"/>
              </a:solidFill>
            </a:endParaRPr>
          </a:p>
        </p:txBody>
      </p:sp>
      <p:sp>
        <p:nvSpPr>
          <p:cNvPr id="9" name="矩形 8"/>
          <p:cNvSpPr/>
          <p:nvPr/>
        </p:nvSpPr>
        <p:spPr>
          <a:xfrm>
            <a:off x="4796785" y="2069710"/>
            <a:ext cx="2808215" cy="862381"/>
          </a:xfrm>
          <a:prstGeom prst="rect">
            <a:avLst/>
          </a:prstGeom>
          <a:ln/>
        </p:spPr>
        <p:style>
          <a:lnRef idx="3">
            <a:schemeClr val="lt1"/>
          </a:lnRef>
          <a:fillRef idx="1">
            <a:schemeClr val="accent5"/>
          </a:fillRef>
          <a:effectRef idx="1">
            <a:schemeClr val="accent5"/>
          </a:effectRef>
          <a:fontRef idx="minor">
            <a:schemeClr val="lt1"/>
          </a:fontRef>
        </p:style>
        <p:txBody>
          <a:bodyPr rtlCol="0" anchor="t"/>
          <a:lstStyle/>
          <a:p>
            <a:pPr algn="ctr"/>
            <a:r>
              <a:rPr lang="zh-CN" altLang="en-US" sz="1400" b="1" dirty="0" smtClean="0">
                <a:solidFill>
                  <a:srgbClr val="FFC000"/>
                </a:solidFill>
              </a:rPr>
              <a:t>云管理区</a:t>
            </a:r>
            <a:endParaRPr lang="en-US" altLang="zh-CN" sz="1400" b="1" dirty="0" smtClean="0">
              <a:solidFill>
                <a:srgbClr val="FFC000"/>
              </a:solidFill>
            </a:endParaRPr>
          </a:p>
          <a:p>
            <a:pPr algn="ctr"/>
            <a:endParaRPr lang="en-US" altLang="zh-CN" sz="1400" b="1" dirty="0">
              <a:solidFill>
                <a:srgbClr val="FFC000"/>
              </a:solidFill>
            </a:endParaRPr>
          </a:p>
          <a:p>
            <a:pPr algn="ctr"/>
            <a:endParaRPr lang="zh-CN" altLang="en-US" sz="1400" b="1" dirty="0">
              <a:solidFill>
                <a:srgbClr val="FFC000"/>
              </a:solidFill>
            </a:endParaRPr>
          </a:p>
        </p:txBody>
      </p:sp>
      <p:sp>
        <p:nvSpPr>
          <p:cNvPr id="11" name="矩形 10"/>
          <p:cNvSpPr/>
          <p:nvPr/>
        </p:nvSpPr>
        <p:spPr>
          <a:xfrm>
            <a:off x="1988982" y="3315580"/>
            <a:ext cx="5605625" cy="1272394"/>
          </a:xfrm>
          <a:prstGeom prst="rect">
            <a:avLst/>
          </a:prstGeom>
          <a:ln/>
        </p:spPr>
        <p:style>
          <a:lnRef idx="3">
            <a:schemeClr val="lt1"/>
          </a:lnRef>
          <a:fillRef idx="1">
            <a:schemeClr val="accent5"/>
          </a:fillRef>
          <a:effectRef idx="1">
            <a:schemeClr val="accent5"/>
          </a:effectRef>
          <a:fontRef idx="minor">
            <a:schemeClr val="lt1"/>
          </a:fontRef>
        </p:style>
        <p:txBody>
          <a:bodyPr rtlCol="0" anchor="t"/>
          <a:lstStyle/>
          <a:p>
            <a:pPr algn="ctr"/>
            <a:r>
              <a:rPr lang="zh-CN" altLang="en-US" sz="1400" b="1" dirty="0" smtClean="0"/>
              <a:t>虚拟化安全系统</a:t>
            </a:r>
            <a:r>
              <a:rPr lang="en-US" altLang="zh-CN" sz="1400" b="1" dirty="0" smtClean="0"/>
              <a:t>VSS </a:t>
            </a:r>
            <a:r>
              <a:rPr lang="zh-CN" altLang="en-US" sz="1400" b="1" dirty="0" smtClean="0"/>
              <a:t>（</a:t>
            </a:r>
            <a:r>
              <a:rPr lang="en-US" altLang="zh-CN" sz="1400" b="1" dirty="0" smtClean="0">
                <a:solidFill>
                  <a:srgbClr val="FFC000"/>
                </a:solidFill>
              </a:rPr>
              <a:t>V</a:t>
            </a:r>
            <a:r>
              <a:rPr lang="en-US" altLang="zh-CN" sz="1400" b="1" dirty="0" smtClean="0"/>
              <a:t>irtualization </a:t>
            </a:r>
            <a:r>
              <a:rPr lang="en-US" altLang="zh-CN" sz="1400" b="1" dirty="0">
                <a:solidFill>
                  <a:srgbClr val="FFC000"/>
                </a:solidFill>
              </a:rPr>
              <a:t>S</a:t>
            </a:r>
            <a:r>
              <a:rPr lang="en-US" altLang="zh-CN" sz="1400" b="1" dirty="0"/>
              <a:t>ecurity </a:t>
            </a:r>
            <a:r>
              <a:rPr lang="en-US" altLang="zh-CN" sz="1400" b="1" dirty="0" smtClean="0">
                <a:solidFill>
                  <a:srgbClr val="FFC000"/>
                </a:solidFill>
              </a:rPr>
              <a:t>S</a:t>
            </a:r>
            <a:r>
              <a:rPr lang="en-US" altLang="zh-CN" sz="1400" b="1" dirty="0" smtClean="0"/>
              <a:t>ystem</a:t>
            </a:r>
            <a:r>
              <a:rPr lang="zh-CN" altLang="en-US" sz="1400" b="1" dirty="0" smtClean="0"/>
              <a:t>）</a:t>
            </a:r>
            <a:endParaRPr lang="en-US" altLang="zh-CN" sz="1400" b="1" dirty="0"/>
          </a:p>
          <a:p>
            <a:pPr algn="ctr"/>
            <a:endParaRPr lang="en-US" altLang="zh-CN" sz="1400" b="1" dirty="0"/>
          </a:p>
        </p:txBody>
      </p:sp>
      <p:sp>
        <p:nvSpPr>
          <p:cNvPr id="18" name="矩形 17"/>
          <p:cNvSpPr/>
          <p:nvPr/>
        </p:nvSpPr>
        <p:spPr>
          <a:xfrm>
            <a:off x="1545376" y="1000370"/>
            <a:ext cx="6150199" cy="2061383"/>
          </a:xfrm>
          <a:prstGeom prst="rect">
            <a:avLst/>
          </a:prstGeom>
          <a:noFill/>
          <a:ln>
            <a:solidFill>
              <a:srgbClr val="00B0F0"/>
            </a:solidFill>
            <a:prstDash val="sysDash"/>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dirty="0"/>
          </a:p>
        </p:txBody>
      </p:sp>
      <p:sp>
        <p:nvSpPr>
          <p:cNvPr id="19" name="矩形 18"/>
          <p:cNvSpPr/>
          <p:nvPr/>
        </p:nvSpPr>
        <p:spPr>
          <a:xfrm>
            <a:off x="1545375" y="3219821"/>
            <a:ext cx="6150199" cy="1433067"/>
          </a:xfrm>
          <a:prstGeom prst="rect">
            <a:avLst/>
          </a:prstGeom>
          <a:noFill/>
          <a:ln>
            <a:solidFill>
              <a:srgbClr val="00B0F0"/>
            </a:solidFill>
            <a:prstDash val="sysDash"/>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dirty="0"/>
          </a:p>
        </p:txBody>
      </p:sp>
      <p:sp>
        <p:nvSpPr>
          <p:cNvPr id="20" name="TextBox 19"/>
          <p:cNvSpPr txBox="1"/>
          <p:nvPr/>
        </p:nvSpPr>
        <p:spPr>
          <a:xfrm>
            <a:off x="1551068" y="1453665"/>
            <a:ext cx="461665" cy="1385350"/>
          </a:xfrm>
          <a:prstGeom prst="rect">
            <a:avLst/>
          </a:prstGeom>
          <a:noFill/>
        </p:spPr>
        <p:txBody>
          <a:bodyPr vert="eaVert" wrap="square" rtlCol="0">
            <a:spAutoFit/>
          </a:bodyPr>
          <a:lstStyle/>
          <a:p>
            <a:r>
              <a:rPr lang="zh-CN" altLang="en-US" b="1" dirty="0" smtClean="0">
                <a:solidFill>
                  <a:srgbClr val="FFC000"/>
                </a:solidFill>
              </a:rPr>
              <a:t>云平台安全</a:t>
            </a:r>
            <a:endParaRPr lang="zh-CN" altLang="en-US" b="1" dirty="0">
              <a:solidFill>
                <a:srgbClr val="FFC000"/>
              </a:solidFill>
            </a:endParaRPr>
          </a:p>
        </p:txBody>
      </p:sp>
      <p:sp>
        <p:nvSpPr>
          <p:cNvPr id="21" name="矩形 20"/>
          <p:cNvSpPr/>
          <p:nvPr/>
        </p:nvSpPr>
        <p:spPr>
          <a:xfrm>
            <a:off x="251520" y="3215148"/>
            <a:ext cx="1149840" cy="143774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p>
            <a:pPr algn="ctr"/>
            <a:r>
              <a:rPr lang="zh-CN" altLang="en-US" dirty="0" smtClean="0"/>
              <a:t>服务器</a:t>
            </a:r>
            <a:endParaRPr lang="en-US" altLang="zh-CN" dirty="0" smtClean="0"/>
          </a:p>
          <a:p>
            <a:pPr algn="ctr"/>
            <a:r>
              <a:rPr lang="zh-CN" altLang="en-US" dirty="0" smtClean="0"/>
              <a:t>虚拟化</a:t>
            </a:r>
            <a:endParaRPr lang="en-US" altLang="zh-CN" dirty="0" smtClean="0"/>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3901" y="3565810"/>
            <a:ext cx="4814960" cy="9430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8" name="矩形 37"/>
          <p:cNvSpPr/>
          <p:nvPr/>
        </p:nvSpPr>
        <p:spPr>
          <a:xfrm>
            <a:off x="6967720" y="4146849"/>
            <a:ext cx="663964" cy="415498"/>
          </a:xfrm>
          <a:prstGeom prst="rect">
            <a:avLst/>
          </a:prstGeom>
        </p:spPr>
        <p:txBody>
          <a:bodyPr wrap="none">
            <a:spAutoFit/>
          </a:bodyPr>
          <a:lstStyle/>
          <a:p>
            <a:r>
              <a:rPr lang="zh-CN" altLang="en-US" sz="1050" b="1" dirty="0" smtClean="0"/>
              <a:t>仅支持</a:t>
            </a:r>
            <a:endParaRPr lang="en-US" altLang="zh-CN" sz="1050" b="1" dirty="0" smtClean="0"/>
          </a:p>
          <a:p>
            <a:r>
              <a:rPr lang="en-US" altLang="zh-CN" sz="1050" b="1" dirty="0" smtClean="0"/>
              <a:t>VMware</a:t>
            </a:r>
            <a:endParaRPr lang="zh-CN" altLang="en-US" sz="1050" b="1" dirty="0"/>
          </a:p>
        </p:txBody>
      </p:sp>
      <p:sp>
        <p:nvSpPr>
          <p:cNvPr id="124" name="TextBox 123"/>
          <p:cNvSpPr txBox="1"/>
          <p:nvPr/>
        </p:nvSpPr>
        <p:spPr>
          <a:xfrm>
            <a:off x="1544491" y="3315580"/>
            <a:ext cx="430887" cy="1422465"/>
          </a:xfrm>
          <a:prstGeom prst="rect">
            <a:avLst/>
          </a:prstGeom>
          <a:noFill/>
        </p:spPr>
        <p:txBody>
          <a:bodyPr vert="eaVert" wrap="square" rtlCol="0">
            <a:spAutoFit/>
          </a:bodyPr>
          <a:lstStyle/>
          <a:p>
            <a:r>
              <a:rPr lang="zh-CN" altLang="en-US" sz="1600" b="1" dirty="0" smtClean="0">
                <a:solidFill>
                  <a:srgbClr val="FFC000"/>
                </a:solidFill>
              </a:rPr>
              <a:t>东西流量安全</a:t>
            </a:r>
            <a:endParaRPr lang="zh-CN" altLang="en-US" sz="1600" b="1" dirty="0">
              <a:solidFill>
                <a:srgbClr val="FFC000"/>
              </a:solidFill>
            </a:endParaRPr>
          </a:p>
        </p:txBody>
      </p:sp>
      <p:sp>
        <p:nvSpPr>
          <p:cNvPr id="125" name="矩形 124"/>
          <p:cNvSpPr/>
          <p:nvPr/>
        </p:nvSpPr>
        <p:spPr>
          <a:xfrm>
            <a:off x="7947483" y="1000369"/>
            <a:ext cx="964507" cy="3652519"/>
          </a:xfrm>
          <a:prstGeom prst="rect">
            <a:avLst/>
          </a:prstGeom>
        </p:spPr>
        <p:style>
          <a:lnRef idx="3">
            <a:schemeClr val="lt1"/>
          </a:lnRef>
          <a:fillRef idx="1">
            <a:schemeClr val="accent3"/>
          </a:fillRef>
          <a:effectRef idx="1">
            <a:schemeClr val="accent3"/>
          </a:effectRef>
          <a:fontRef idx="minor">
            <a:schemeClr val="lt1"/>
          </a:fontRef>
        </p:style>
        <p:txBody>
          <a:bodyPr rtlCol="0" anchor="t"/>
          <a:lstStyle/>
          <a:p>
            <a:pPr algn="ctr"/>
            <a:r>
              <a:rPr lang="zh-CN" altLang="en-US" sz="1600" b="1" dirty="0" smtClean="0">
                <a:solidFill>
                  <a:srgbClr val="FFC000"/>
                </a:solidFill>
              </a:rPr>
              <a:t>云安全</a:t>
            </a:r>
            <a:endParaRPr lang="en-US" altLang="zh-CN" sz="1600" b="1" dirty="0" smtClean="0">
              <a:solidFill>
                <a:srgbClr val="FFC000"/>
              </a:solidFill>
            </a:endParaRPr>
          </a:p>
          <a:p>
            <a:pPr algn="ctr"/>
            <a:r>
              <a:rPr lang="zh-CN" altLang="en-US" sz="1600" b="1" dirty="0" smtClean="0">
                <a:solidFill>
                  <a:srgbClr val="FFC000"/>
                </a:solidFill>
              </a:rPr>
              <a:t>服务</a:t>
            </a:r>
            <a:endParaRPr lang="en-US" altLang="zh-CN" sz="1600" b="1" dirty="0">
              <a:solidFill>
                <a:srgbClr val="FFC000"/>
              </a:solidFill>
            </a:endParaRPr>
          </a:p>
          <a:p>
            <a:pPr algn="ctr"/>
            <a:endParaRPr lang="en-US" altLang="zh-CN" sz="1200" b="1" dirty="0"/>
          </a:p>
        </p:txBody>
      </p:sp>
      <p:pic>
        <p:nvPicPr>
          <p:cNvPr id="126" name="Picture 2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97299" y="1613507"/>
            <a:ext cx="883606" cy="303938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7" name="左右箭头 126"/>
          <p:cNvSpPr/>
          <p:nvPr/>
        </p:nvSpPr>
        <p:spPr>
          <a:xfrm>
            <a:off x="7594608" y="1940516"/>
            <a:ext cx="360040" cy="216024"/>
          </a:xfrm>
          <a:prstGeom prst="lef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129" name="左右箭头 128"/>
          <p:cNvSpPr/>
          <p:nvPr/>
        </p:nvSpPr>
        <p:spPr>
          <a:xfrm>
            <a:off x="7565370" y="3840284"/>
            <a:ext cx="360040" cy="216024"/>
          </a:xfrm>
          <a:prstGeom prst="lef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grpSp>
        <p:nvGrpSpPr>
          <p:cNvPr id="10" name="组合 9"/>
          <p:cNvGrpSpPr/>
          <p:nvPr/>
        </p:nvGrpSpPr>
        <p:grpSpPr>
          <a:xfrm>
            <a:off x="2229094" y="1353166"/>
            <a:ext cx="2304256" cy="558983"/>
            <a:chOff x="4860032" y="474145"/>
            <a:chExt cx="2376264" cy="626578"/>
          </a:xfrm>
        </p:grpSpPr>
        <p:sp>
          <p:nvSpPr>
            <p:cNvPr id="8" name="矩形 7"/>
            <p:cNvSpPr/>
            <p:nvPr/>
          </p:nvSpPr>
          <p:spPr>
            <a:xfrm>
              <a:off x="4860032" y="474145"/>
              <a:ext cx="1152128" cy="297406"/>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行为管理</a:t>
              </a:r>
              <a:r>
                <a:rPr lang="en-US" altLang="zh-CN" sz="800" dirty="0" smtClean="0">
                  <a:latin typeface="+mj-ea"/>
                  <a:ea typeface="+mj-ea"/>
                </a:rPr>
                <a:t>/</a:t>
              </a:r>
              <a:r>
                <a:rPr lang="zh-CN" altLang="en-US" sz="800" dirty="0" smtClean="0">
                  <a:latin typeface="+mj-ea"/>
                  <a:ea typeface="+mj-ea"/>
                </a:rPr>
                <a:t>审计</a:t>
              </a:r>
              <a:r>
                <a:rPr lang="en-US" altLang="zh-CN" sz="800" dirty="0" smtClean="0">
                  <a:latin typeface="+mj-ea"/>
                  <a:ea typeface="+mj-ea"/>
                </a:rPr>
                <a:t>/</a:t>
              </a:r>
              <a:r>
                <a:rPr lang="zh-CN" altLang="en-US" sz="800" dirty="0" smtClean="0">
                  <a:latin typeface="+mj-ea"/>
                  <a:ea typeface="+mj-ea"/>
                </a:rPr>
                <a:t>流控</a:t>
              </a:r>
              <a:endParaRPr lang="en-US" altLang="zh-CN" sz="800" dirty="0" smtClean="0">
                <a:latin typeface="+mj-ea"/>
                <a:ea typeface="+mj-ea"/>
              </a:endParaRPr>
            </a:p>
            <a:p>
              <a:pPr algn="ctr"/>
              <a:r>
                <a:rPr lang="en-US" altLang="zh-CN" sz="800" dirty="0" smtClean="0">
                  <a:latin typeface="+mj-ea"/>
                  <a:ea typeface="+mj-ea"/>
                </a:rPr>
                <a:t>AC</a:t>
              </a:r>
              <a:endParaRPr lang="zh-CN" altLang="en-US" sz="800" dirty="0">
                <a:latin typeface="+mj-ea"/>
                <a:ea typeface="+mj-ea"/>
              </a:endParaRPr>
            </a:p>
          </p:txBody>
        </p:sp>
        <p:sp>
          <p:nvSpPr>
            <p:cNvPr id="25" name="矩形 24"/>
            <p:cNvSpPr/>
            <p:nvPr/>
          </p:nvSpPr>
          <p:spPr>
            <a:xfrm>
              <a:off x="6084168" y="477936"/>
              <a:ext cx="1152128" cy="288032"/>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链路负载均衡</a:t>
              </a:r>
              <a:endParaRPr lang="en-US" altLang="zh-CN" sz="800" dirty="0" smtClean="0">
                <a:latin typeface="+mj-ea"/>
                <a:ea typeface="+mj-ea"/>
              </a:endParaRPr>
            </a:p>
            <a:p>
              <a:pPr algn="ctr"/>
              <a:r>
                <a:rPr lang="en-US" altLang="zh-CN" sz="800" dirty="0" smtClean="0">
                  <a:latin typeface="+mj-ea"/>
                  <a:ea typeface="+mj-ea"/>
                </a:rPr>
                <a:t>AD</a:t>
              </a:r>
              <a:endParaRPr lang="zh-CN" altLang="en-US" sz="800" dirty="0">
                <a:latin typeface="+mj-ea"/>
                <a:ea typeface="+mj-ea"/>
              </a:endParaRPr>
            </a:p>
          </p:txBody>
        </p:sp>
        <p:sp>
          <p:nvSpPr>
            <p:cNvPr id="26" name="矩形 25"/>
            <p:cNvSpPr/>
            <p:nvPr/>
          </p:nvSpPr>
          <p:spPr>
            <a:xfrm>
              <a:off x="4860032" y="826898"/>
              <a:ext cx="1152128" cy="273825"/>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smtClean="0">
                  <a:latin typeface="+mj-ea"/>
                  <a:ea typeface="+mj-ea"/>
                </a:rPr>
                <a:t>FW/IPS/WAF</a:t>
              </a:r>
              <a:r>
                <a:rPr lang="zh-CN" altLang="en-US" sz="800" dirty="0" smtClean="0">
                  <a:latin typeface="+mj-ea"/>
                  <a:ea typeface="+mj-ea"/>
                </a:rPr>
                <a:t>防护</a:t>
              </a:r>
              <a:endParaRPr lang="en-US" altLang="zh-CN" sz="800" dirty="0" smtClean="0">
                <a:latin typeface="+mj-ea"/>
                <a:ea typeface="+mj-ea"/>
              </a:endParaRPr>
            </a:p>
            <a:p>
              <a:pPr algn="ctr"/>
              <a:r>
                <a:rPr lang="en-US" altLang="zh-CN" sz="800" dirty="0" smtClean="0">
                  <a:latin typeface="+mj-ea"/>
                  <a:ea typeface="+mj-ea"/>
                </a:rPr>
                <a:t>NGAF</a:t>
              </a:r>
              <a:endParaRPr lang="zh-CN" altLang="en-US" sz="800" dirty="0">
                <a:latin typeface="+mj-ea"/>
                <a:ea typeface="+mj-ea"/>
              </a:endParaRPr>
            </a:p>
          </p:txBody>
        </p:sp>
        <p:sp>
          <p:nvSpPr>
            <p:cNvPr id="27" name="矩形 26"/>
            <p:cNvSpPr/>
            <p:nvPr/>
          </p:nvSpPr>
          <p:spPr>
            <a:xfrm>
              <a:off x="6084168" y="821316"/>
              <a:ext cx="1152128" cy="275625"/>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a:latin typeface="+mj-ea"/>
                  <a:ea typeface="+mj-ea"/>
                </a:rPr>
                <a:t>失陷</a:t>
              </a:r>
              <a:r>
                <a:rPr lang="zh-CN" altLang="en-US" sz="800" dirty="0" smtClean="0">
                  <a:latin typeface="+mj-ea"/>
                  <a:ea typeface="+mj-ea"/>
                </a:rPr>
                <a:t>主机检测</a:t>
              </a:r>
              <a:endParaRPr lang="en-US" altLang="zh-CN" sz="800" dirty="0" smtClean="0">
                <a:latin typeface="+mj-ea"/>
                <a:ea typeface="+mj-ea"/>
              </a:endParaRPr>
            </a:p>
            <a:p>
              <a:pPr algn="ctr"/>
              <a:r>
                <a:rPr lang="en-US" altLang="zh-CN" sz="800" dirty="0" smtClean="0">
                  <a:latin typeface="+mj-ea"/>
                  <a:ea typeface="+mj-ea"/>
                </a:rPr>
                <a:t>NGAF or</a:t>
              </a:r>
              <a:r>
                <a:rPr lang="zh-CN" altLang="en-US" sz="800" dirty="0" smtClean="0">
                  <a:latin typeface="+mj-ea"/>
                  <a:ea typeface="+mj-ea"/>
                </a:rPr>
                <a:t>探针</a:t>
              </a:r>
              <a:endParaRPr lang="zh-CN" altLang="en-US" sz="800" dirty="0">
                <a:latin typeface="+mj-ea"/>
                <a:ea typeface="+mj-ea"/>
              </a:endParaRPr>
            </a:p>
          </p:txBody>
        </p:sp>
      </p:grpSp>
      <p:grpSp>
        <p:nvGrpSpPr>
          <p:cNvPr id="13" name="组合 12"/>
          <p:cNvGrpSpPr/>
          <p:nvPr/>
        </p:nvGrpSpPr>
        <p:grpSpPr>
          <a:xfrm>
            <a:off x="5069209" y="1535032"/>
            <a:ext cx="2304256" cy="270020"/>
            <a:chOff x="5148064" y="343945"/>
            <a:chExt cx="2304256" cy="270020"/>
          </a:xfrm>
        </p:grpSpPr>
        <p:sp>
          <p:nvSpPr>
            <p:cNvPr id="29" name="矩形 28"/>
            <p:cNvSpPr/>
            <p:nvPr/>
          </p:nvSpPr>
          <p:spPr>
            <a:xfrm>
              <a:off x="5148064" y="348643"/>
              <a:ext cx="1117215" cy="265322"/>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移动安全接入</a:t>
              </a:r>
              <a:endParaRPr lang="en-US" altLang="zh-CN" sz="800" dirty="0">
                <a:latin typeface="+mj-ea"/>
                <a:ea typeface="+mj-ea"/>
              </a:endParaRPr>
            </a:p>
            <a:p>
              <a:pPr algn="ctr"/>
              <a:r>
                <a:rPr lang="en-US" altLang="zh-CN" sz="800" dirty="0" smtClean="0">
                  <a:latin typeface="+mj-ea"/>
                  <a:ea typeface="+mj-ea"/>
                </a:rPr>
                <a:t>SSL VPN</a:t>
              </a:r>
              <a:endParaRPr lang="zh-CN" altLang="en-US" sz="800" dirty="0">
                <a:latin typeface="+mj-ea"/>
                <a:ea typeface="+mj-ea"/>
              </a:endParaRPr>
            </a:p>
          </p:txBody>
        </p:sp>
        <p:sp>
          <p:nvSpPr>
            <p:cNvPr id="30" name="矩形 29"/>
            <p:cNvSpPr/>
            <p:nvPr/>
          </p:nvSpPr>
          <p:spPr>
            <a:xfrm>
              <a:off x="6335105" y="343945"/>
              <a:ext cx="1117215" cy="265322"/>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分校安全互联</a:t>
              </a:r>
              <a:endParaRPr lang="en-US" altLang="zh-CN" sz="800" dirty="0" smtClean="0">
                <a:latin typeface="+mj-ea"/>
                <a:ea typeface="+mj-ea"/>
              </a:endParaRPr>
            </a:p>
            <a:p>
              <a:pPr algn="ctr"/>
              <a:r>
                <a:rPr lang="en-US" altLang="zh-CN" sz="800" dirty="0" smtClean="0">
                  <a:latin typeface="+mj-ea"/>
                  <a:ea typeface="+mj-ea"/>
                </a:rPr>
                <a:t>IPSEC VPN</a:t>
              </a:r>
              <a:endParaRPr lang="zh-CN" altLang="en-US" sz="800" dirty="0">
                <a:latin typeface="+mj-ea"/>
                <a:ea typeface="+mj-ea"/>
              </a:endParaRPr>
            </a:p>
          </p:txBody>
        </p:sp>
      </p:grpSp>
      <p:grpSp>
        <p:nvGrpSpPr>
          <p:cNvPr id="32" name="组合 31"/>
          <p:cNvGrpSpPr/>
          <p:nvPr/>
        </p:nvGrpSpPr>
        <p:grpSpPr>
          <a:xfrm>
            <a:off x="2232640" y="2310482"/>
            <a:ext cx="2304256" cy="558983"/>
            <a:chOff x="4860032" y="474145"/>
            <a:chExt cx="2376264" cy="626578"/>
          </a:xfrm>
        </p:grpSpPr>
        <p:sp>
          <p:nvSpPr>
            <p:cNvPr id="33" name="矩形 32"/>
            <p:cNvSpPr/>
            <p:nvPr/>
          </p:nvSpPr>
          <p:spPr>
            <a:xfrm>
              <a:off x="4860032" y="474145"/>
              <a:ext cx="1152128" cy="297406"/>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smtClean="0">
                  <a:latin typeface="+mj-ea"/>
                  <a:ea typeface="+mj-ea"/>
                </a:rPr>
                <a:t>IPS/WAF</a:t>
              </a:r>
              <a:r>
                <a:rPr lang="zh-CN" altLang="en-US" sz="800" dirty="0" smtClean="0">
                  <a:latin typeface="+mj-ea"/>
                  <a:ea typeface="+mj-ea"/>
                </a:rPr>
                <a:t>防护</a:t>
              </a:r>
              <a:endParaRPr lang="en-US" altLang="zh-CN" sz="800" dirty="0" smtClean="0">
                <a:latin typeface="+mj-ea"/>
                <a:ea typeface="+mj-ea"/>
              </a:endParaRPr>
            </a:p>
            <a:p>
              <a:pPr algn="ctr"/>
              <a:r>
                <a:rPr lang="en-US" altLang="zh-CN" sz="800" dirty="0" smtClean="0">
                  <a:latin typeface="+mj-ea"/>
                  <a:ea typeface="+mj-ea"/>
                </a:rPr>
                <a:t>NGAF</a:t>
              </a:r>
              <a:endParaRPr lang="zh-CN" altLang="en-US" sz="800" dirty="0">
                <a:latin typeface="+mj-ea"/>
                <a:ea typeface="+mj-ea"/>
              </a:endParaRPr>
            </a:p>
          </p:txBody>
        </p:sp>
        <p:sp>
          <p:nvSpPr>
            <p:cNvPr id="34" name="矩形 33"/>
            <p:cNvSpPr/>
            <p:nvPr/>
          </p:nvSpPr>
          <p:spPr>
            <a:xfrm>
              <a:off x="6084168" y="477936"/>
              <a:ext cx="1152128" cy="288032"/>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a:latin typeface="+mj-ea"/>
                  <a:ea typeface="+mj-ea"/>
                </a:rPr>
                <a:t>服务器</a:t>
              </a:r>
              <a:r>
                <a:rPr lang="zh-CN" altLang="en-US" sz="800" dirty="0" smtClean="0">
                  <a:latin typeface="+mj-ea"/>
                  <a:ea typeface="+mj-ea"/>
                </a:rPr>
                <a:t>负载均衡</a:t>
              </a:r>
              <a:endParaRPr lang="en-US" altLang="zh-CN" sz="800" dirty="0" smtClean="0">
                <a:latin typeface="+mj-ea"/>
                <a:ea typeface="+mj-ea"/>
              </a:endParaRPr>
            </a:p>
            <a:p>
              <a:pPr algn="ctr"/>
              <a:r>
                <a:rPr lang="en-US" altLang="zh-CN" sz="800" dirty="0" smtClean="0">
                  <a:latin typeface="+mj-ea"/>
                  <a:ea typeface="+mj-ea"/>
                </a:rPr>
                <a:t>AD</a:t>
              </a:r>
              <a:endParaRPr lang="zh-CN" altLang="en-US" sz="800" dirty="0">
                <a:latin typeface="+mj-ea"/>
                <a:ea typeface="+mj-ea"/>
              </a:endParaRPr>
            </a:p>
          </p:txBody>
        </p:sp>
        <p:sp>
          <p:nvSpPr>
            <p:cNvPr id="35" name="矩形 34"/>
            <p:cNvSpPr/>
            <p:nvPr/>
          </p:nvSpPr>
          <p:spPr>
            <a:xfrm>
              <a:off x="4860032" y="826898"/>
              <a:ext cx="1152128" cy="273825"/>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网页篡改、挂马监测云安全服务</a:t>
              </a:r>
              <a:endParaRPr lang="zh-CN" altLang="en-US" sz="800" dirty="0">
                <a:latin typeface="+mj-ea"/>
                <a:ea typeface="+mj-ea"/>
              </a:endParaRPr>
            </a:p>
          </p:txBody>
        </p:sp>
        <p:sp>
          <p:nvSpPr>
            <p:cNvPr id="36" name="矩形 35"/>
            <p:cNvSpPr/>
            <p:nvPr/>
          </p:nvSpPr>
          <p:spPr>
            <a:xfrm>
              <a:off x="6084168" y="821316"/>
              <a:ext cx="1152128" cy="275625"/>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网站安全风险扫描</a:t>
              </a:r>
              <a:endParaRPr lang="en-US" altLang="zh-CN" sz="800" dirty="0" smtClean="0">
                <a:latin typeface="+mj-ea"/>
                <a:ea typeface="+mj-ea"/>
              </a:endParaRPr>
            </a:p>
            <a:p>
              <a:pPr algn="ctr"/>
              <a:r>
                <a:rPr lang="zh-CN" altLang="en-US" sz="800" dirty="0" smtClean="0">
                  <a:latin typeface="+mj-ea"/>
                  <a:ea typeface="+mj-ea"/>
                </a:rPr>
                <a:t>云安全服务</a:t>
              </a:r>
              <a:endParaRPr lang="zh-CN" altLang="en-US" sz="800" dirty="0">
                <a:latin typeface="+mj-ea"/>
                <a:ea typeface="+mj-ea"/>
              </a:endParaRPr>
            </a:p>
          </p:txBody>
        </p:sp>
      </p:grpSp>
      <p:grpSp>
        <p:nvGrpSpPr>
          <p:cNvPr id="37" name="组合 36"/>
          <p:cNvGrpSpPr/>
          <p:nvPr/>
        </p:nvGrpSpPr>
        <p:grpSpPr>
          <a:xfrm>
            <a:off x="5069209" y="2315309"/>
            <a:ext cx="2304256" cy="558983"/>
            <a:chOff x="4860032" y="474145"/>
            <a:chExt cx="2376264" cy="626578"/>
          </a:xfrm>
        </p:grpSpPr>
        <p:sp>
          <p:nvSpPr>
            <p:cNvPr id="39" name="矩形 38"/>
            <p:cNvSpPr/>
            <p:nvPr/>
          </p:nvSpPr>
          <p:spPr>
            <a:xfrm>
              <a:off x="4860032" y="474145"/>
              <a:ext cx="1152128" cy="297406"/>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 dirty="0" smtClean="0">
                  <a:latin typeface="+mj-ea"/>
                  <a:ea typeface="+mj-ea"/>
                </a:rPr>
                <a:t>IPS/WAF</a:t>
              </a:r>
              <a:r>
                <a:rPr lang="zh-CN" altLang="en-US" sz="800" dirty="0" smtClean="0">
                  <a:latin typeface="+mj-ea"/>
                  <a:ea typeface="+mj-ea"/>
                </a:rPr>
                <a:t>防护</a:t>
              </a:r>
              <a:endParaRPr lang="en-US" altLang="zh-CN" sz="800" dirty="0" smtClean="0">
                <a:latin typeface="+mj-ea"/>
                <a:ea typeface="+mj-ea"/>
              </a:endParaRPr>
            </a:p>
            <a:p>
              <a:pPr algn="ctr"/>
              <a:r>
                <a:rPr lang="en-US" altLang="zh-CN" sz="800" dirty="0" smtClean="0">
                  <a:latin typeface="+mj-ea"/>
                  <a:ea typeface="+mj-ea"/>
                </a:rPr>
                <a:t>NGAF</a:t>
              </a:r>
              <a:endParaRPr lang="zh-CN" altLang="en-US" sz="800" dirty="0">
                <a:latin typeface="+mj-ea"/>
                <a:ea typeface="+mj-ea"/>
              </a:endParaRPr>
            </a:p>
          </p:txBody>
        </p:sp>
        <p:sp>
          <p:nvSpPr>
            <p:cNvPr id="40" name="矩形 39"/>
            <p:cNvSpPr/>
            <p:nvPr/>
          </p:nvSpPr>
          <p:spPr>
            <a:xfrm>
              <a:off x="6084168" y="477936"/>
              <a:ext cx="1152128" cy="288032"/>
            </a:xfrm>
            <a:prstGeom prst="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安全威胁感知监测</a:t>
              </a:r>
              <a:endParaRPr lang="zh-CN" altLang="en-US" sz="800" dirty="0">
                <a:latin typeface="+mj-ea"/>
                <a:ea typeface="+mj-ea"/>
              </a:endParaRPr>
            </a:p>
          </p:txBody>
        </p:sp>
        <p:sp>
          <p:nvSpPr>
            <p:cNvPr id="41" name="矩形 40"/>
            <p:cNvSpPr/>
            <p:nvPr/>
          </p:nvSpPr>
          <p:spPr>
            <a:xfrm>
              <a:off x="4860032" y="826898"/>
              <a:ext cx="1152128" cy="273825"/>
            </a:xfrm>
            <a:prstGeom prst="rect">
              <a:avLst/>
            </a:prstGeom>
            <a:solidFill>
              <a:srgbClr val="79C844"/>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数据库审计</a:t>
              </a:r>
              <a:endParaRPr lang="zh-CN" altLang="en-US" sz="800" dirty="0">
                <a:latin typeface="+mj-ea"/>
                <a:ea typeface="+mj-ea"/>
              </a:endParaRPr>
            </a:p>
          </p:txBody>
        </p:sp>
        <p:sp>
          <p:nvSpPr>
            <p:cNvPr id="42" name="矩形 41"/>
            <p:cNvSpPr/>
            <p:nvPr/>
          </p:nvSpPr>
          <p:spPr>
            <a:xfrm>
              <a:off x="6084168" y="821316"/>
              <a:ext cx="1152128" cy="275625"/>
            </a:xfrm>
            <a:prstGeom prst="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smtClean="0">
                  <a:latin typeface="+mj-ea"/>
                  <a:ea typeface="+mj-ea"/>
                </a:rPr>
                <a:t>堡垒机</a:t>
              </a:r>
              <a:endParaRPr lang="zh-CN" altLang="en-US" sz="800" dirty="0">
                <a:latin typeface="+mj-ea"/>
                <a:ea typeface="+mj-ea"/>
              </a:endParaRPr>
            </a:p>
          </p:txBody>
        </p:sp>
      </p:grpSp>
    </p:spTree>
    <p:extLst>
      <p:ext uri="{BB962C8B-B14F-4D97-AF65-F5344CB8AC3E}">
        <p14:creationId xmlns:p14="http://schemas.microsoft.com/office/powerpoint/2010/main" val="41651820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 name="矩形 369"/>
          <p:cNvSpPr/>
          <p:nvPr/>
        </p:nvSpPr>
        <p:spPr bwMode="auto">
          <a:xfrm>
            <a:off x="3307840" y="1115277"/>
            <a:ext cx="1798037" cy="1430991"/>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585" name="Line 94"/>
          <p:cNvSpPr>
            <a:spLocks noChangeShapeType="1"/>
          </p:cNvSpPr>
          <p:nvPr/>
        </p:nvSpPr>
        <p:spPr bwMode="auto">
          <a:xfrm flipV="1">
            <a:off x="2847191" y="2930275"/>
            <a:ext cx="0" cy="313516"/>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407" name="矩形 406"/>
          <p:cNvSpPr/>
          <p:nvPr/>
        </p:nvSpPr>
        <p:spPr bwMode="auto">
          <a:xfrm>
            <a:off x="3316992" y="3770893"/>
            <a:ext cx="1255340" cy="1224141"/>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3" name="标题 2"/>
          <p:cNvSpPr>
            <a:spLocks noGrp="1"/>
          </p:cNvSpPr>
          <p:nvPr>
            <p:ph type="title"/>
          </p:nvPr>
        </p:nvSpPr>
        <p:spPr>
          <a:xfrm>
            <a:off x="684215" y="237577"/>
            <a:ext cx="8229600" cy="349650"/>
          </a:xfrm>
          <a:ln w="12700">
            <a:miter lim="400000"/>
          </a:ln>
        </p:spPr>
        <p:txBody>
          <a:bodyPr wrap="square" lIns="20734" tIns="20734" rIns="20734" bIns="20734">
            <a:spAutoFit/>
          </a:bodyPr>
          <a:lstStyle/>
          <a:p>
            <a:pPr defTabSz="686202"/>
            <a:r>
              <a:rPr lang="en-US" altLang="zh-CN" dirty="0"/>
              <a:t>1</a:t>
            </a:r>
            <a:r>
              <a:rPr lang="zh-CN" altLang="en-US" dirty="0" smtClean="0"/>
              <a:t>、传统网络边界安全</a:t>
            </a:r>
            <a:endParaRPr lang="zh-CN" altLang="en-US" dirty="0"/>
          </a:p>
        </p:txBody>
      </p:sp>
      <p:sp>
        <p:nvSpPr>
          <p:cNvPr id="209" name="矩形 208"/>
          <p:cNvSpPr/>
          <p:nvPr/>
        </p:nvSpPr>
        <p:spPr bwMode="auto">
          <a:xfrm>
            <a:off x="5158642" y="1108037"/>
            <a:ext cx="2652509" cy="2242095"/>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210" name="Line 94"/>
          <p:cNvSpPr>
            <a:spLocks noChangeShapeType="1"/>
          </p:cNvSpPr>
          <p:nvPr/>
        </p:nvSpPr>
        <p:spPr bwMode="auto">
          <a:xfrm flipV="1">
            <a:off x="5576289" y="2793127"/>
            <a:ext cx="0" cy="313516"/>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211" name="矩形 210"/>
          <p:cNvSpPr/>
          <p:nvPr/>
        </p:nvSpPr>
        <p:spPr bwMode="auto">
          <a:xfrm>
            <a:off x="885572" y="2867778"/>
            <a:ext cx="2334209" cy="2152739"/>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218" name="Line 94"/>
          <p:cNvSpPr>
            <a:spLocks noChangeShapeType="1"/>
          </p:cNvSpPr>
          <p:nvPr/>
        </p:nvSpPr>
        <p:spPr bwMode="auto">
          <a:xfrm flipH="1">
            <a:off x="1568194" y="3708300"/>
            <a:ext cx="355872" cy="2108"/>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219" name="Line 94"/>
          <p:cNvSpPr>
            <a:spLocks noChangeShapeType="1"/>
          </p:cNvSpPr>
          <p:nvPr/>
        </p:nvSpPr>
        <p:spPr bwMode="auto">
          <a:xfrm flipV="1">
            <a:off x="2495239" y="3166000"/>
            <a:ext cx="5654" cy="1210987"/>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220" name="Line 94"/>
          <p:cNvSpPr>
            <a:spLocks noChangeShapeType="1"/>
          </p:cNvSpPr>
          <p:nvPr/>
        </p:nvSpPr>
        <p:spPr bwMode="auto">
          <a:xfrm flipH="1">
            <a:off x="2504765" y="3164535"/>
            <a:ext cx="2083597" cy="3964"/>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350" name="Line 94"/>
          <p:cNvSpPr>
            <a:spLocks noChangeShapeType="1"/>
          </p:cNvSpPr>
          <p:nvPr/>
        </p:nvSpPr>
        <p:spPr bwMode="auto">
          <a:xfrm flipH="1" flipV="1">
            <a:off x="6406918" y="2740805"/>
            <a:ext cx="494110" cy="0"/>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52" name="Line 94"/>
          <p:cNvSpPr>
            <a:spLocks noChangeShapeType="1"/>
          </p:cNvSpPr>
          <p:nvPr/>
        </p:nvSpPr>
        <p:spPr bwMode="auto">
          <a:xfrm flipV="1">
            <a:off x="6418724" y="2411107"/>
            <a:ext cx="3" cy="354297"/>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53" name="Line 94"/>
          <p:cNvSpPr>
            <a:spLocks noChangeShapeType="1"/>
          </p:cNvSpPr>
          <p:nvPr/>
        </p:nvSpPr>
        <p:spPr bwMode="auto">
          <a:xfrm flipV="1">
            <a:off x="6901028" y="2408762"/>
            <a:ext cx="9979" cy="703451"/>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54" name="Line 94"/>
          <p:cNvSpPr>
            <a:spLocks noChangeShapeType="1"/>
          </p:cNvSpPr>
          <p:nvPr/>
        </p:nvSpPr>
        <p:spPr bwMode="auto">
          <a:xfrm flipH="1" flipV="1">
            <a:off x="7706886" y="1968708"/>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355" name="Line 94"/>
          <p:cNvSpPr>
            <a:spLocks noChangeShapeType="1"/>
          </p:cNvSpPr>
          <p:nvPr/>
        </p:nvSpPr>
        <p:spPr bwMode="auto">
          <a:xfrm flipH="1" flipV="1">
            <a:off x="7009678" y="1986965"/>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356" name="Line 94"/>
          <p:cNvSpPr>
            <a:spLocks noChangeShapeType="1"/>
          </p:cNvSpPr>
          <p:nvPr/>
        </p:nvSpPr>
        <p:spPr bwMode="auto">
          <a:xfrm flipH="1" flipV="1">
            <a:off x="4105840" y="3088556"/>
            <a:ext cx="1345089" cy="3839"/>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57" name="Line 94"/>
          <p:cNvSpPr>
            <a:spLocks noChangeShapeType="1"/>
          </p:cNvSpPr>
          <p:nvPr/>
        </p:nvSpPr>
        <p:spPr bwMode="auto">
          <a:xfrm flipH="1" flipV="1">
            <a:off x="4077605" y="1835181"/>
            <a:ext cx="494110" cy="0"/>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58" name="Line 94"/>
          <p:cNvSpPr>
            <a:spLocks noChangeShapeType="1"/>
          </p:cNvSpPr>
          <p:nvPr/>
        </p:nvSpPr>
        <p:spPr bwMode="auto">
          <a:xfrm flipH="1" flipV="1">
            <a:off x="5043195" y="886490"/>
            <a:ext cx="1983407" cy="1638"/>
          </a:xfrm>
          <a:prstGeom prst="line">
            <a:avLst/>
          </a:prstGeom>
          <a:noFill/>
          <a:ln w="22225">
            <a:solidFill>
              <a:schemeClr val="bg1"/>
            </a:solidFill>
            <a:prstDash val="sysDash"/>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359" name="Line 94"/>
          <p:cNvSpPr>
            <a:spLocks noChangeShapeType="1"/>
          </p:cNvSpPr>
          <p:nvPr/>
        </p:nvSpPr>
        <p:spPr bwMode="auto">
          <a:xfrm flipH="1" flipV="1">
            <a:off x="5690282" y="3110860"/>
            <a:ext cx="1220725" cy="256"/>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360" name="矩形 359"/>
          <p:cNvSpPr/>
          <p:nvPr/>
        </p:nvSpPr>
        <p:spPr bwMode="auto">
          <a:xfrm>
            <a:off x="885572" y="668071"/>
            <a:ext cx="2334209" cy="2152739"/>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361" name="Line 94"/>
          <p:cNvSpPr>
            <a:spLocks noChangeShapeType="1"/>
          </p:cNvSpPr>
          <p:nvPr/>
        </p:nvSpPr>
        <p:spPr bwMode="auto">
          <a:xfrm flipH="1">
            <a:off x="1532807" y="1889001"/>
            <a:ext cx="355872" cy="2108"/>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62" name="Line 94"/>
          <p:cNvSpPr>
            <a:spLocks noChangeShapeType="1"/>
          </p:cNvSpPr>
          <p:nvPr/>
        </p:nvSpPr>
        <p:spPr bwMode="auto">
          <a:xfrm flipH="1">
            <a:off x="2465372" y="1830084"/>
            <a:ext cx="355872" cy="2108"/>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63" name="Line 94"/>
          <p:cNvSpPr>
            <a:spLocks noChangeShapeType="1"/>
          </p:cNvSpPr>
          <p:nvPr/>
        </p:nvSpPr>
        <p:spPr bwMode="auto">
          <a:xfrm flipV="1">
            <a:off x="2378544" y="1332623"/>
            <a:ext cx="590" cy="1267048"/>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64" name="Line 94"/>
          <p:cNvSpPr>
            <a:spLocks noChangeShapeType="1"/>
          </p:cNvSpPr>
          <p:nvPr/>
        </p:nvSpPr>
        <p:spPr bwMode="auto">
          <a:xfrm flipH="1" flipV="1">
            <a:off x="1867211" y="1371253"/>
            <a:ext cx="346" cy="1394191"/>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65" name="Line 94"/>
          <p:cNvSpPr>
            <a:spLocks noChangeShapeType="1"/>
          </p:cNvSpPr>
          <p:nvPr/>
        </p:nvSpPr>
        <p:spPr bwMode="auto">
          <a:xfrm flipH="1">
            <a:off x="1280073" y="1719695"/>
            <a:ext cx="1616495" cy="13260"/>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366" name="Line 94"/>
          <p:cNvSpPr>
            <a:spLocks noChangeShapeType="1"/>
          </p:cNvSpPr>
          <p:nvPr/>
        </p:nvSpPr>
        <p:spPr bwMode="auto">
          <a:xfrm flipH="1" flipV="1">
            <a:off x="2378941" y="2594416"/>
            <a:ext cx="2254421" cy="1980"/>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367" name="Line 94"/>
          <p:cNvSpPr>
            <a:spLocks noChangeShapeType="1"/>
          </p:cNvSpPr>
          <p:nvPr/>
        </p:nvSpPr>
        <p:spPr bwMode="auto">
          <a:xfrm>
            <a:off x="4633363" y="2596396"/>
            <a:ext cx="0" cy="465068"/>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68" name="Line 94"/>
          <p:cNvSpPr>
            <a:spLocks noChangeShapeType="1"/>
          </p:cNvSpPr>
          <p:nvPr/>
        </p:nvSpPr>
        <p:spPr bwMode="auto">
          <a:xfrm flipH="1" flipV="1">
            <a:off x="1874702" y="2765444"/>
            <a:ext cx="1937680" cy="5841"/>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cxnSp>
        <p:nvCxnSpPr>
          <p:cNvPr id="369" name="直接连接符 368"/>
          <p:cNvCxnSpPr/>
          <p:nvPr/>
        </p:nvCxnSpPr>
        <p:spPr bwMode="auto">
          <a:xfrm flipH="1">
            <a:off x="3918762" y="3840210"/>
            <a:ext cx="74" cy="5233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1" name="矩形 370"/>
          <p:cNvSpPr/>
          <p:nvPr/>
        </p:nvSpPr>
        <p:spPr bwMode="auto">
          <a:xfrm>
            <a:off x="4658953" y="3765755"/>
            <a:ext cx="976478" cy="1234576"/>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372" name="矩形 371"/>
          <p:cNvSpPr/>
          <p:nvPr/>
        </p:nvSpPr>
        <p:spPr bwMode="auto">
          <a:xfrm>
            <a:off x="5737165" y="3762800"/>
            <a:ext cx="976478" cy="1234856"/>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373" name="矩形 372"/>
          <p:cNvSpPr/>
          <p:nvPr/>
        </p:nvSpPr>
        <p:spPr bwMode="auto">
          <a:xfrm>
            <a:off x="6834673" y="3762800"/>
            <a:ext cx="976478" cy="1234856"/>
          </a:xfrm>
          <a:prstGeom prst="rect">
            <a:avLst/>
          </a:prstGeom>
          <a:solidFill>
            <a:schemeClr val="accent6">
              <a:lumMod val="40000"/>
              <a:lumOff val="60000"/>
              <a:alpha val="24000"/>
            </a:schemeClr>
          </a:solid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bg1"/>
              </a:solidFill>
              <a:latin typeface="宋体" panose="02010600030101010101" pitchFamily="2" charset="-122"/>
              <a:ea typeface="宋体" panose="02010600030101010101" pitchFamily="2" charset="-122"/>
            </a:endParaRPr>
          </a:p>
        </p:txBody>
      </p:sp>
      <p:sp>
        <p:nvSpPr>
          <p:cNvPr id="374" name="Line 94"/>
          <p:cNvSpPr>
            <a:spLocks noChangeShapeType="1"/>
          </p:cNvSpPr>
          <p:nvPr/>
        </p:nvSpPr>
        <p:spPr bwMode="auto">
          <a:xfrm flipH="1" flipV="1">
            <a:off x="4069271" y="1387615"/>
            <a:ext cx="494109" cy="0"/>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75" name="Line 94"/>
          <p:cNvSpPr>
            <a:spLocks noChangeShapeType="1"/>
          </p:cNvSpPr>
          <p:nvPr/>
        </p:nvSpPr>
        <p:spPr bwMode="auto">
          <a:xfrm flipV="1">
            <a:off x="3970110" y="979673"/>
            <a:ext cx="1530" cy="1934741"/>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76" name="Line 94"/>
          <p:cNvSpPr>
            <a:spLocks noChangeShapeType="1"/>
          </p:cNvSpPr>
          <p:nvPr/>
        </p:nvSpPr>
        <p:spPr bwMode="auto">
          <a:xfrm flipH="1" flipV="1">
            <a:off x="4069271" y="2252009"/>
            <a:ext cx="494109" cy="0"/>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77" name="Line 94"/>
          <p:cNvSpPr>
            <a:spLocks noChangeShapeType="1"/>
          </p:cNvSpPr>
          <p:nvPr/>
        </p:nvSpPr>
        <p:spPr bwMode="auto">
          <a:xfrm flipV="1">
            <a:off x="4700583" y="1014353"/>
            <a:ext cx="0" cy="1905866"/>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78" name="Line 94"/>
          <p:cNvSpPr>
            <a:spLocks noChangeShapeType="1"/>
          </p:cNvSpPr>
          <p:nvPr/>
        </p:nvSpPr>
        <p:spPr bwMode="auto">
          <a:xfrm flipV="1">
            <a:off x="3971640" y="1078053"/>
            <a:ext cx="695325" cy="190500"/>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79" name="Line 94"/>
          <p:cNvSpPr>
            <a:spLocks noChangeShapeType="1"/>
          </p:cNvSpPr>
          <p:nvPr/>
        </p:nvSpPr>
        <p:spPr bwMode="auto">
          <a:xfrm flipH="1" flipV="1">
            <a:off x="3971640" y="1063765"/>
            <a:ext cx="711994" cy="190500"/>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380" name="矩形 146"/>
          <p:cNvSpPr>
            <a:spLocks noChangeArrowheads="1"/>
          </p:cNvSpPr>
          <p:nvPr/>
        </p:nvSpPr>
        <p:spPr bwMode="auto">
          <a:xfrm>
            <a:off x="3915621" y="1907666"/>
            <a:ext cx="80021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下一代防火墙</a:t>
            </a:r>
          </a:p>
        </p:txBody>
      </p:sp>
      <p:sp>
        <p:nvSpPr>
          <p:cNvPr id="381" name="矩形 146"/>
          <p:cNvSpPr>
            <a:spLocks noChangeArrowheads="1"/>
          </p:cNvSpPr>
          <p:nvPr/>
        </p:nvSpPr>
        <p:spPr bwMode="auto">
          <a:xfrm>
            <a:off x="3920381" y="2337734"/>
            <a:ext cx="80021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上网行为管理</a:t>
            </a:r>
          </a:p>
        </p:txBody>
      </p:sp>
      <p:sp>
        <p:nvSpPr>
          <p:cNvPr id="382" name="矩形 146"/>
          <p:cNvSpPr>
            <a:spLocks noChangeArrowheads="1"/>
          </p:cNvSpPr>
          <p:nvPr/>
        </p:nvSpPr>
        <p:spPr bwMode="auto">
          <a:xfrm>
            <a:off x="3943549" y="1466039"/>
            <a:ext cx="80021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链路</a:t>
            </a:r>
            <a:r>
              <a:rPr lang="zh-CN" altLang="en-US" sz="800" b="1" dirty="0" smtClean="0">
                <a:solidFill>
                  <a:schemeClr val="bg1"/>
                </a:solidFill>
                <a:latin typeface="宋体" panose="02010600030101010101" pitchFamily="2" charset="-122"/>
                <a:ea typeface="宋体" panose="02010600030101010101" pitchFamily="2" charset="-122"/>
              </a:rPr>
              <a:t>负载均衡</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383" name="Line 94"/>
          <p:cNvSpPr>
            <a:spLocks noChangeShapeType="1"/>
          </p:cNvSpPr>
          <p:nvPr/>
        </p:nvSpPr>
        <p:spPr bwMode="auto">
          <a:xfrm flipH="1" flipV="1">
            <a:off x="4077605" y="2879547"/>
            <a:ext cx="494110" cy="0"/>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grpSp>
        <p:nvGrpSpPr>
          <p:cNvPr id="384" name="组合 383"/>
          <p:cNvGrpSpPr/>
          <p:nvPr/>
        </p:nvGrpSpPr>
        <p:grpSpPr>
          <a:xfrm>
            <a:off x="3462948" y="623848"/>
            <a:ext cx="893955" cy="491560"/>
            <a:chOff x="3002053" y="995958"/>
            <a:chExt cx="1633537" cy="704850"/>
          </a:xfrm>
        </p:grpSpPr>
        <p:pic>
          <p:nvPicPr>
            <p:cNvPr id="581" name="Picture 11" descr="D:\sinfor\2010\1月\网络图标设计\修改0126\修改\互联网云_2.png"/>
            <p:cNvPicPr>
              <a:picLocks noChangeAspect="1" noChangeArrowheads="1"/>
            </p:cNvPicPr>
            <p:nvPr/>
          </p:nvPicPr>
          <p:blipFill>
            <a:blip r:embed="rId3" cstate="print">
              <a:extLst>
                <a:ext uri="{28A0092B-C50C-407E-A947-70E740481C1C}">
                  <a14:useLocalDpi xmlns:a14="http://schemas.microsoft.com/office/drawing/2010/main" val="0"/>
                </a:ext>
              </a:extLst>
            </a:blip>
            <a:srcRect l="3777" t="17513" r="5598" b="19987"/>
            <a:stretch>
              <a:fillRect/>
            </a:stretch>
          </p:blipFill>
          <p:spPr bwMode="auto">
            <a:xfrm>
              <a:off x="3002053" y="995958"/>
              <a:ext cx="1633537"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2" name="TextBox 541"/>
            <p:cNvSpPr txBox="1"/>
            <p:nvPr/>
          </p:nvSpPr>
          <p:spPr>
            <a:xfrm>
              <a:off x="3056357" y="1135863"/>
              <a:ext cx="1368152" cy="397190"/>
            </a:xfrm>
            <a:prstGeom prst="rect">
              <a:avLst/>
            </a:prstGeom>
            <a:noFill/>
          </p:spPr>
          <p:txBody>
            <a:bodyPr wrap="square">
              <a:spAutoFit/>
            </a:bodyPr>
            <a:lstStyle/>
            <a:p>
              <a:pPr algn="ctr">
                <a:defRPr/>
              </a:pPr>
              <a:r>
                <a:rPr lang="en-US" altLang="zh-CN" sz="1200" b="1" kern="0" dirty="0" err="1" smtClean="0">
                  <a:solidFill>
                    <a:schemeClr val="bg1"/>
                  </a:solidFill>
                  <a:latin typeface="宋体" panose="02010600030101010101" pitchFamily="2" charset="-122"/>
                  <a:ea typeface="宋体" panose="02010600030101010101" pitchFamily="2" charset="-122"/>
                </a:rPr>
                <a:t>cernet</a:t>
              </a:r>
              <a:endParaRPr lang="en-US" altLang="zh-CN" sz="1200" b="1" kern="0" dirty="0">
                <a:solidFill>
                  <a:schemeClr val="bg1"/>
                </a:solidFill>
                <a:latin typeface="宋体" panose="02010600030101010101" pitchFamily="2" charset="-122"/>
                <a:ea typeface="宋体" panose="02010600030101010101" pitchFamily="2" charset="-122"/>
              </a:endParaRPr>
            </a:p>
          </p:txBody>
        </p:sp>
      </p:grpSp>
      <p:grpSp>
        <p:nvGrpSpPr>
          <p:cNvPr id="385" name="组合 384"/>
          <p:cNvGrpSpPr/>
          <p:nvPr/>
        </p:nvGrpSpPr>
        <p:grpSpPr>
          <a:xfrm>
            <a:off x="4325600" y="666300"/>
            <a:ext cx="883563" cy="443470"/>
            <a:chOff x="4671571" y="980728"/>
            <a:chExt cx="1656207" cy="704850"/>
          </a:xfrm>
        </p:grpSpPr>
        <p:pic>
          <p:nvPicPr>
            <p:cNvPr id="579" name="Picture 11" descr="D:\sinfor\2010\1月\网络图标设计\修改0126\修改\互联网云_2.png"/>
            <p:cNvPicPr>
              <a:picLocks noChangeAspect="1" noChangeArrowheads="1"/>
            </p:cNvPicPr>
            <p:nvPr/>
          </p:nvPicPr>
          <p:blipFill>
            <a:blip r:embed="rId4" cstate="print">
              <a:extLst>
                <a:ext uri="{28A0092B-C50C-407E-A947-70E740481C1C}">
                  <a14:useLocalDpi xmlns:a14="http://schemas.microsoft.com/office/drawing/2010/main" val="0"/>
                </a:ext>
              </a:extLst>
            </a:blip>
            <a:srcRect l="3777" t="17513" r="5598" b="19987"/>
            <a:stretch>
              <a:fillRect/>
            </a:stretch>
          </p:blipFill>
          <p:spPr bwMode="auto">
            <a:xfrm>
              <a:off x="4694241" y="980728"/>
              <a:ext cx="1633537"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0" name="TextBox 542"/>
            <p:cNvSpPr txBox="1"/>
            <p:nvPr/>
          </p:nvSpPr>
          <p:spPr>
            <a:xfrm>
              <a:off x="4671571" y="1077909"/>
              <a:ext cx="1603677" cy="440261"/>
            </a:xfrm>
            <a:prstGeom prst="rect">
              <a:avLst/>
            </a:prstGeom>
            <a:noFill/>
          </p:spPr>
          <p:txBody>
            <a:bodyPr wrap="square">
              <a:spAutoFit/>
            </a:bodyPr>
            <a:lstStyle/>
            <a:p>
              <a:pPr algn="ctr">
                <a:defRPr/>
              </a:pPr>
              <a:r>
                <a:rPr lang="en-US" altLang="zh-CN" sz="1200" b="1" kern="0" dirty="0">
                  <a:solidFill>
                    <a:schemeClr val="bg1"/>
                  </a:solidFill>
                  <a:latin typeface="宋体" panose="02010600030101010101" pitchFamily="2" charset="-122"/>
                  <a:ea typeface="宋体" panose="02010600030101010101" pitchFamily="2" charset="-122"/>
                </a:rPr>
                <a:t>Internet</a:t>
              </a:r>
            </a:p>
          </p:txBody>
        </p:sp>
      </p:grpSp>
      <p:pic>
        <p:nvPicPr>
          <p:cNvPr id="386" name="Picture 13" descr="交换机三层"/>
          <p:cNvPicPr>
            <a:picLocks noChangeAspect="1" noChangeArrowheads="1"/>
          </p:cNvPicPr>
          <p:nvPr/>
        </p:nvPicPr>
        <p:blipFill>
          <a:blip r:embed="rId5">
            <a:extLst>
              <a:ext uri="{28A0092B-C50C-407E-A947-70E740481C1C}">
                <a14:useLocalDpi xmlns:a14="http://schemas.microsoft.com/office/drawing/2010/main" val="0"/>
              </a:ext>
            </a:extLst>
          </a:blip>
          <a:srcRect l="9375"/>
          <a:stretch>
            <a:fillRect/>
          </a:stretch>
        </p:blipFill>
        <p:spPr bwMode="auto">
          <a:xfrm>
            <a:off x="3763957" y="2650527"/>
            <a:ext cx="424979" cy="62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7" name="Picture 13" descr="交换机三层"/>
          <p:cNvPicPr>
            <a:picLocks noChangeAspect="1" noChangeArrowheads="1"/>
          </p:cNvPicPr>
          <p:nvPr/>
        </p:nvPicPr>
        <p:blipFill>
          <a:blip r:embed="rId5">
            <a:extLst>
              <a:ext uri="{28A0092B-C50C-407E-A947-70E740481C1C}">
                <a14:useLocalDpi xmlns:a14="http://schemas.microsoft.com/office/drawing/2010/main" val="0"/>
              </a:ext>
            </a:extLst>
          </a:blip>
          <a:srcRect l="9375"/>
          <a:stretch>
            <a:fillRect/>
          </a:stretch>
        </p:blipFill>
        <p:spPr bwMode="auto">
          <a:xfrm>
            <a:off x="4481229" y="2655106"/>
            <a:ext cx="423148" cy="614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88" name="直接连接符 387"/>
          <p:cNvCxnSpPr>
            <a:stCxn id="386" idx="2"/>
            <a:endCxn id="560" idx="3"/>
          </p:cNvCxnSpPr>
          <p:nvPr/>
        </p:nvCxnSpPr>
        <p:spPr bwMode="auto">
          <a:xfrm>
            <a:off x="3976447" y="3270815"/>
            <a:ext cx="2218992" cy="108114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9" name="直接连接符 388"/>
          <p:cNvCxnSpPr>
            <a:stCxn id="386" idx="2"/>
            <a:endCxn id="543" idx="3"/>
          </p:cNvCxnSpPr>
          <p:nvPr/>
        </p:nvCxnSpPr>
        <p:spPr bwMode="auto">
          <a:xfrm>
            <a:off x="3976447" y="3270815"/>
            <a:ext cx="3362199" cy="108114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90" name="矩形 146"/>
          <p:cNvSpPr>
            <a:spLocks noChangeArrowheads="1"/>
          </p:cNvSpPr>
          <p:nvPr/>
        </p:nvSpPr>
        <p:spPr bwMode="auto">
          <a:xfrm>
            <a:off x="5033817" y="4049614"/>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b="1" dirty="0">
                <a:solidFill>
                  <a:schemeClr val="bg1"/>
                </a:solidFill>
                <a:latin typeface="宋体" panose="02010600030101010101" pitchFamily="2" charset="-122"/>
                <a:ea typeface="宋体" panose="02010600030101010101" pitchFamily="2" charset="-122"/>
              </a:rPr>
              <a:t>宿舍楼</a:t>
            </a:r>
          </a:p>
        </p:txBody>
      </p:sp>
      <p:sp>
        <p:nvSpPr>
          <p:cNvPr id="391" name="矩形 146"/>
          <p:cNvSpPr>
            <a:spLocks noChangeArrowheads="1"/>
          </p:cNvSpPr>
          <p:nvPr/>
        </p:nvSpPr>
        <p:spPr bwMode="auto">
          <a:xfrm>
            <a:off x="6056105" y="4038420"/>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b="1" dirty="0">
                <a:solidFill>
                  <a:schemeClr val="bg1"/>
                </a:solidFill>
                <a:latin typeface="宋体" panose="02010600030101010101" pitchFamily="2" charset="-122"/>
                <a:ea typeface="宋体" panose="02010600030101010101" pitchFamily="2" charset="-122"/>
              </a:rPr>
              <a:t>教学楼</a:t>
            </a:r>
          </a:p>
        </p:txBody>
      </p:sp>
      <p:sp>
        <p:nvSpPr>
          <p:cNvPr id="392" name="矩形 146"/>
          <p:cNvSpPr>
            <a:spLocks noChangeArrowheads="1"/>
          </p:cNvSpPr>
          <p:nvPr/>
        </p:nvSpPr>
        <p:spPr bwMode="auto">
          <a:xfrm>
            <a:off x="3294273" y="1401600"/>
            <a:ext cx="338554" cy="852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1000" b="1" dirty="0" smtClean="0">
                <a:solidFill>
                  <a:schemeClr val="bg1"/>
                </a:solidFill>
                <a:latin typeface="宋体" panose="02010600030101010101" pitchFamily="2" charset="-122"/>
                <a:ea typeface="宋体" panose="02010600030101010101" pitchFamily="2" charset="-122"/>
              </a:rPr>
              <a:t>校园网出</a:t>
            </a:r>
            <a:r>
              <a:rPr lang="zh-CN" altLang="en-US" sz="1000" b="1" dirty="0">
                <a:solidFill>
                  <a:schemeClr val="bg1"/>
                </a:solidFill>
                <a:latin typeface="宋体" panose="02010600030101010101" pitchFamily="2" charset="-122"/>
                <a:ea typeface="宋体" panose="02010600030101010101" pitchFamily="2" charset="-122"/>
              </a:rPr>
              <a:t>口区</a:t>
            </a:r>
          </a:p>
        </p:txBody>
      </p:sp>
      <p:cxnSp>
        <p:nvCxnSpPr>
          <p:cNvPr id="393" name="直接连接符 392"/>
          <p:cNvCxnSpPr>
            <a:stCxn id="571" idx="3"/>
            <a:endCxn id="386" idx="2"/>
          </p:cNvCxnSpPr>
          <p:nvPr/>
        </p:nvCxnSpPr>
        <p:spPr bwMode="auto">
          <a:xfrm flipH="1" flipV="1">
            <a:off x="3976447" y="3270815"/>
            <a:ext cx="1137036" cy="1100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4" name="直接连接符 393"/>
          <p:cNvCxnSpPr>
            <a:stCxn id="522" idx="3"/>
            <a:endCxn id="386" idx="2"/>
          </p:cNvCxnSpPr>
          <p:nvPr/>
        </p:nvCxnSpPr>
        <p:spPr bwMode="auto">
          <a:xfrm flipV="1">
            <a:off x="3922220" y="3270815"/>
            <a:ext cx="54227" cy="42023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5" name="肘形连接符 114"/>
          <p:cNvCxnSpPr>
            <a:cxnSpLocks noChangeShapeType="1"/>
          </p:cNvCxnSpPr>
          <p:nvPr/>
        </p:nvCxnSpPr>
        <p:spPr bwMode="auto">
          <a:xfrm rot="10800000" flipV="1">
            <a:off x="4872945" y="4527948"/>
            <a:ext cx="641328" cy="288220"/>
          </a:xfrm>
          <a:prstGeom prst="bentConnector3">
            <a:avLst>
              <a:gd name="adj1" fmla="val 119669"/>
            </a:avLst>
          </a:prstGeom>
          <a:ln>
            <a:solidFill>
              <a:schemeClr val="bg1"/>
            </a:solidFill>
          </a:ln>
          <a:extLst/>
        </p:spPr>
        <p:style>
          <a:lnRef idx="1">
            <a:schemeClr val="accent1"/>
          </a:lnRef>
          <a:fillRef idx="0">
            <a:schemeClr val="accent1"/>
          </a:fillRef>
          <a:effectRef idx="0">
            <a:schemeClr val="accent1"/>
          </a:effectRef>
          <a:fontRef idx="minor">
            <a:schemeClr val="tx1"/>
          </a:fontRef>
        </p:style>
      </p:cxnSp>
      <p:cxnSp>
        <p:nvCxnSpPr>
          <p:cNvPr id="396" name="直接连接符 395"/>
          <p:cNvCxnSpPr/>
          <p:nvPr/>
        </p:nvCxnSpPr>
        <p:spPr bwMode="auto">
          <a:xfrm>
            <a:off x="5514273" y="4531991"/>
            <a:ext cx="0" cy="2667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397" name="Picture 9" descr="电脑"/>
          <p:cNvPicPr>
            <a:picLocks noChangeAspect="1" noChangeArrowheads="1"/>
          </p:cNvPicPr>
          <p:nvPr/>
        </p:nvPicPr>
        <p:blipFill>
          <a:blip r:embed="rId6" cstate="print">
            <a:extLst>
              <a:ext uri="{28A0092B-C50C-407E-A947-70E740481C1C}">
                <a14:useLocalDpi xmlns:a14="http://schemas.microsoft.com/office/drawing/2010/main" val="0"/>
              </a:ext>
            </a:extLst>
          </a:blip>
          <a:srcRect t="6250" b="6250"/>
          <a:stretch>
            <a:fillRect/>
          </a:stretch>
        </p:blipFill>
        <p:spPr bwMode="auto">
          <a:xfrm>
            <a:off x="4673643" y="4745980"/>
            <a:ext cx="272661" cy="239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8" name="Picture 5" descr="笔记本"/>
          <p:cNvPicPr>
            <a:picLocks noChangeAspect="1" noChangeArrowheads="1"/>
          </p:cNvPicPr>
          <p:nvPr/>
        </p:nvPicPr>
        <p:blipFill>
          <a:blip r:embed="rId7" cstate="print">
            <a:extLst>
              <a:ext uri="{28A0092B-C50C-407E-A947-70E740481C1C}">
                <a14:useLocalDpi xmlns:a14="http://schemas.microsoft.com/office/drawing/2010/main" val="0"/>
              </a:ext>
            </a:extLst>
          </a:blip>
          <a:srcRect t="6250" b="6250"/>
          <a:stretch>
            <a:fillRect/>
          </a:stretch>
        </p:blipFill>
        <p:spPr bwMode="auto">
          <a:xfrm>
            <a:off x="5325398" y="4727402"/>
            <a:ext cx="269088" cy="235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 name="Picture 3" descr="E:\胶片模板\wifi\外置天线AP.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43620" y="4639688"/>
            <a:ext cx="369400" cy="294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cxnSp>
        <p:nvCxnSpPr>
          <p:cNvPr id="400" name="直接连接符 399"/>
          <p:cNvCxnSpPr/>
          <p:nvPr/>
        </p:nvCxnSpPr>
        <p:spPr bwMode="auto">
          <a:xfrm>
            <a:off x="5116737" y="4520138"/>
            <a:ext cx="0" cy="2667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1" name="Group 298"/>
          <p:cNvGrpSpPr>
            <a:grpSpLocks noChangeAspect="1"/>
          </p:cNvGrpSpPr>
          <p:nvPr/>
        </p:nvGrpSpPr>
        <p:grpSpPr bwMode="auto">
          <a:xfrm>
            <a:off x="4944219" y="4369384"/>
            <a:ext cx="339115" cy="193428"/>
            <a:chOff x="2465" y="2208"/>
            <a:chExt cx="576" cy="444"/>
          </a:xfrm>
        </p:grpSpPr>
        <p:sp>
          <p:nvSpPr>
            <p:cNvPr id="568" name="AutoShape 297"/>
            <p:cNvSpPr>
              <a:spLocks noChangeAspect="1" noChangeArrowheads="1" noTextEdit="1"/>
            </p:cNvSpPr>
            <p:nvPr/>
          </p:nvSpPr>
          <p:spPr bwMode="auto">
            <a:xfrm>
              <a:off x="2467" y="2206"/>
              <a:ext cx="576"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9" name="Freeform 299"/>
            <p:cNvSpPr>
              <a:spLocks/>
            </p:cNvSpPr>
            <p:nvPr/>
          </p:nvSpPr>
          <p:spPr bwMode="auto">
            <a:xfrm>
              <a:off x="2754" y="2376"/>
              <a:ext cx="287" cy="279"/>
            </a:xfrm>
            <a:custGeom>
              <a:avLst/>
              <a:gdLst>
                <a:gd name="T0" fmla="*/ 287 w 287"/>
                <a:gd name="T1" fmla="*/ 0 h 278"/>
                <a:gd name="T2" fmla="*/ 286 w 287"/>
                <a:gd name="T3" fmla="*/ 111 h 278"/>
                <a:gd name="T4" fmla="*/ 0 w 287"/>
                <a:gd name="T5" fmla="*/ 278 h 278"/>
                <a:gd name="T6" fmla="*/ 0 w 287"/>
                <a:gd name="T7" fmla="*/ 166 h 278"/>
                <a:gd name="T8" fmla="*/ 287 w 287"/>
                <a:gd name="T9" fmla="*/ 0 h 278"/>
                <a:gd name="T10" fmla="*/ 287 w 287"/>
                <a:gd name="T11" fmla="*/ 0 h 278"/>
                <a:gd name="T12" fmla="*/ 287 w 287"/>
                <a:gd name="T13" fmla="*/ 0 h 278"/>
                <a:gd name="T14" fmla="*/ 287 w 287"/>
                <a:gd name="T15" fmla="*/ 0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7" h="278">
                  <a:moveTo>
                    <a:pt x="287" y="0"/>
                  </a:moveTo>
                  <a:lnTo>
                    <a:pt x="286" y="111"/>
                  </a:lnTo>
                  <a:lnTo>
                    <a:pt x="0" y="278"/>
                  </a:lnTo>
                  <a:lnTo>
                    <a:pt x="0" y="166"/>
                  </a:lnTo>
                  <a:lnTo>
                    <a:pt x="287" y="0"/>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0" name="Freeform 300"/>
            <p:cNvSpPr>
              <a:spLocks/>
            </p:cNvSpPr>
            <p:nvPr/>
          </p:nvSpPr>
          <p:spPr bwMode="auto">
            <a:xfrm>
              <a:off x="2465" y="2376"/>
              <a:ext cx="289" cy="279"/>
            </a:xfrm>
            <a:custGeom>
              <a:avLst/>
              <a:gdLst>
                <a:gd name="T0" fmla="*/ 289 w 289"/>
                <a:gd name="T1" fmla="*/ 166 h 278"/>
                <a:gd name="T2" fmla="*/ 289 w 289"/>
                <a:gd name="T3" fmla="*/ 278 h 278"/>
                <a:gd name="T4" fmla="*/ 0 w 289"/>
                <a:gd name="T5" fmla="*/ 111 h 278"/>
                <a:gd name="T6" fmla="*/ 1 w 289"/>
                <a:gd name="T7" fmla="*/ 0 h 278"/>
                <a:gd name="T8" fmla="*/ 289 w 289"/>
                <a:gd name="T9" fmla="*/ 166 h 278"/>
                <a:gd name="T10" fmla="*/ 289 w 289"/>
                <a:gd name="T11" fmla="*/ 166 h 278"/>
                <a:gd name="T12" fmla="*/ 289 w 289"/>
                <a:gd name="T13" fmla="*/ 166 h 278"/>
                <a:gd name="T14" fmla="*/ 289 w 289"/>
                <a:gd name="T15" fmla="*/ 166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9" h="278">
                  <a:moveTo>
                    <a:pt x="289" y="166"/>
                  </a:moveTo>
                  <a:lnTo>
                    <a:pt x="289" y="278"/>
                  </a:lnTo>
                  <a:lnTo>
                    <a:pt x="0" y="111"/>
                  </a:lnTo>
                  <a:lnTo>
                    <a:pt x="1" y="0"/>
                  </a:lnTo>
                  <a:lnTo>
                    <a:pt x="289" y="166"/>
                  </a:lnTo>
                  <a:close/>
                </a:path>
              </a:pathLst>
            </a:custGeom>
            <a:solidFill>
              <a:srgbClr val="3645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1" name="Freeform 301"/>
            <p:cNvSpPr>
              <a:spLocks/>
            </p:cNvSpPr>
            <p:nvPr/>
          </p:nvSpPr>
          <p:spPr bwMode="auto">
            <a:xfrm>
              <a:off x="2467" y="2212"/>
              <a:ext cx="574" cy="328"/>
            </a:xfrm>
            <a:custGeom>
              <a:avLst/>
              <a:gdLst>
                <a:gd name="T0" fmla="*/ 575 w 575"/>
                <a:gd name="T1" fmla="*/ 166 h 332"/>
                <a:gd name="T2" fmla="*/ 288 w 575"/>
                <a:gd name="T3" fmla="*/ 332 h 332"/>
                <a:gd name="T4" fmla="*/ 0 w 575"/>
                <a:gd name="T5" fmla="*/ 166 h 332"/>
                <a:gd name="T6" fmla="*/ 286 w 575"/>
                <a:gd name="T7" fmla="*/ 0 h 332"/>
                <a:gd name="T8" fmla="*/ 575 w 575"/>
                <a:gd name="T9" fmla="*/ 166 h 332"/>
                <a:gd name="T10" fmla="*/ 575 w 575"/>
                <a:gd name="T11" fmla="*/ 166 h 332"/>
                <a:gd name="T12" fmla="*/ 575 w 575"/>
                <a:gd name="T13" fmla="*/ 166 h 332"/>
                <a:gd name="T14" fmla="*/ 575 w 575"/>
                <a:gd name="T15" fmla="*/ 166 h 3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5" h="332">
                  <a:moveTo>
                    <a:pt x="575" y="166"/>
                  </a:moveTo>
                  <a:lnTo>
                    <a:pt x="288" y="332"/>
                  </a:lnTo>
                  <a:lnTo>
                    <a:pt x="0" y="166"/>
                  </a:lnTo>
                  <a:lnTo>
                    <a:pt x="286" y="0"/>
                  </a:lnTo>
                  <a:lnTo>
                    <a:pt x="575" y="166"/>
                  </a:lnTo>
                  <a:close/>
                </a:path>
              </a:pathLst>
            </a:custGeom>
            <a:solidFill>
              <a:srgbClr val="4D61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2" name="Freeform 302"/>
            <p:cNvSpPr>
              <a:spLocks noEditPoints="1"/>
            </p:cNvSpPr>
            <p:nvPr/>
          </p:nvSpPr>
          <p:spPr bwMode="auto">
            <a:xfrm>
              <a:off x="2467" y="2417"/>
              <a:ext cx="574" cy="205"/>
            </a:xfrm>
            <a:custGeom>
              <a:avLst/>
              <a:gdLst>
                <a:gd name="T0" fmla="*/ 575 w 575"/>
                <a:gd name="T1" fmla="*/ 0 h 206"/>
                <a:gd name="T2" fmla="*/ 288 w 575"/>
                <a:gd name="T3" fmla="*/ 166 h 206"/>
                <a:gd name="T4" fmla="*/ 0 w 575"/>
                <a:gd name="T5" fmla="*/ 0 h 206"/>
                <a:gd name="T6" fmla="*/ 575 w 575"/>
                <a:gd name="T7" fmla="*/ 39 h 206"/>
                <a:gd name="T8" fmla="*/ 288 w 575"/>
                <a:gd name="T9" fmla="*/ 206 h 206"/>
                <a:gd name="T10" fmla="*/ 0 w 575"/>
                <a:gd name="T11" fmla="*/ 39 h 2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5" h="206">
                  <a:moveTo>
                    <a:pt x="575" y="0"/>
                  </a:moveTo>
                  <a:lnTo>
                    <a:pt x="288" y="166"/>
                  </a:lnTo>
                  <a:lnTo>
                    <a:pt x="0" y="0"/>
                  </a:lnTo>
                  <a:moveTo>
                    <a:pt x="575" y="39"/>
                  </a:moveTo>
                  <a:lnTo>
                    <a:pt x="288" y="206"/>
                  </a:lnTo>
                  <a:lnTo>
                    <a:pt x="0" y="39"/>
                  </a:lnTo>
                </a:path>
              </a:pathLst>
            </a:custGeom>
            <a:noFill/>
            <a:ln w="4763" cap="flat">
              <a:solidFill>
                <a:srgbClr val="9E9AC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3" name="Freeform 303"/>
            <p:cNvSpPr>
              <a:spLocks/>
            </p:cNvSpPr>
            <p:nvPr/>
          </p:nvSpPr>
          <p:spPr bwMode="auto">
            <a:xfrm>
              <a:off x="2701" y="2258"/>
              <a:ext cx="237" cy="134"/>
            </a:xfrm>
            <a:custGeom>
              <a:avLst/>
              <a:gdLst>
                <a:gd name="T0" fmla="*/ 127 w 237"/>
                <a:gd name="T1" fmla="*/ 118 h 137"/>
                <a:gd name="T2" fmla="*/ 178 w 237"/>
                <a:gd name="T3" fmla="*/ 118 h 137"/>
                <a:gd name="T4" fmla="*/ 0 w 237"/>
                <a:gd name="T5" fmla="*/ 15 h 137"/>
                <a:gd name="T6" fmla="*/ 27 w 237"/>
                <a:gd name="T7" fmla="*/ 0 h 137"/>
                <a:gd name="T8" fmla="*/ 205 w 237"/>
                <a:gd name="T9" fmla="*/ 102 h 137"/>
                <a:gd name="T10" fmla="*/ 204 w 237"/>
                <a:gd name="T11" fmla="*/ 73 h 137"/>
                <a:gd name="T12" fmla="*/ 237 w 237"/>
                <a:gd name="T13" fmla="*/ 73 h 137"/>
                <a:gd name="T14" fmla="*/ 237 w 237"/>
                <a:gd name="T15" fmla="*/ 137 h 137"/>
                <a:gd name="T16" fmla="*/ 127 w 237"/>
                <a:gd name="T17" fmla="*/ 137 h 137"/>
                <a:gd name="T18" fmla="*/ 127 w 237"/>
                <a:gd name="T19" fmla="*/ 118 h 137"/>
                <a:gd name="T20" fmla="*/ 127 w 237"/>
                <a:gd name="T21" fmla="*/ 118 h 137"/>
                <a:gd name="T22" fmla="*/ 127 w 237"/>
                <a:gd name="T23" fmla="*/ 118 h 137"/>
                <a:gd name="T24" fmla="*/ 127 w 237"/>
                <a:gd name="T25" fmla="*/ 118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7">
                  <a:moveTo>
                    <a:pt x="127" y="118"/>
                  </a:moveTo>
                  <a:lnTo>
                    <a:pt x="178" y="118"/>
                  </a:lnTo>
                  <a:lnTo>
                    <a:pt x="0" y="15"/>
                  </a:lnTo>
                  <a:lnTo>
                    <a:pt x="27" y="0"/>
                  </a:lnTo>
                  <a:lnTo>
                    <a:pt x="205" y="102"/>
                  </a:lnTo>
                  <a:lnTo>
                    <a:pt x="204" y="73"/>
                  </a:lnTo>
                  <a:lnTo>
                    <a:pt x="237" y="73"/>
                  </a:lnTo>
                  <a:lnTo>
                    <a:pt x="237" y="137"/>
                  </a:lnTo>
                  <a:lnTo>
                    <a:pt x="127" y="137"/>
                  </a:lnTo>
                  <a:lnTo>
                    <a:pt x="127" y="118"/>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4" name="Freeform 304"/>
            <p:cNvSpPr>
              <a:spLocks/>
            </p:cNvSpPr>
            <p:nvPr/>
          </p:nvSpPr>
          <p:spPr bwMode="auto">
            <a:xfrm>
              <a:off x="2637" y="2307"/>
              <a:ext cx="237" cy="137"/>
            </a:xfrm>
            <a:custGeom>
              <a:avLst/>
              <a:gdLst>
                <a:gd name="T0" fmla="*/ 112 w 238"/>
                <a:gd name="T1" fmla="*/ 19 h 138"/>
                <a:gd name="T2" fmla="*/ 61 w 238"/>
                <a:gd name="T3" fmla="*/ 19 h 138"/>
                <a:gd name="T4" fmla="*/ 238 w 238"/>
                <a:gd name="T5" fmla="*/ 121 h 138"/>
                <a:gd name="T6" fmla="*/ 211 w 238"/>
                <a:gd name="T7" fmla="*/ 138 h 138"/>
                <a:gd name="T8" fmla="*/ 34 w 238"/>
                <a:gd name="T9" fmla="*/ 34 h 138"/>
                <a:gd name="T10" fmla="*/ 34 w 238"/>
                <a:gd name="T11" fmla="*/ 64 h 138"/>
                <a:gd name="T12" fmla="*/ 1 w 238"/>
                <a:gd name="T13" fmla="*/ 64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1"/>
                  </a:lnTo>
                  <a:lnTo>
                    <a:pt x="211" y="138"/>
                  </a:lnTo>
                  <a:lnTo>
                    <a:pt x="34" y="34"/>
                  </a:lnTo>
                  <a:lnTo>
                    <a:pt x="34" y="64"/>
                  </a:lnTo>
                  <a:lnTo>
                    <a:pt x="1" y="64"/>
                  </a:lnTo>
                  <a:lnTo>
                    <a:pt x="0" y="0"/>
                  </a:lnTo>
                  <a:lnTo>
                    <a:pt x="111" y="0"/>
                  </a:lnTo>
                  <a:lnTo>
                    <a:pt x="112" y="19"/>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5" name="Freeform 305"/>
            <p:cNvSpPr>
              <a:spLocks/>
            </p:cNvSpPr>
            <p:nvPr/>
          </p:nvSpPr>
          <p:spPr bwMode="auto">
            <a:xfrm>
              <a:off x="2546" y="2348"/>
              <a:ext cx="237" cy="126"/>
            </a:xfrm>
            <a:custGeom>
              <a:avLst/>
              <a:gdLst>
                <a:gd name="T0" fmla="*/ 205 w 239"/>
                <a:gd name="T1" fmla="*/ 73 h 137"/>
                <a:gd name="T2" fmla="*/ 238 w 239"/>
                <a:gd name="T3" fmla="*/ 73 h 137"/>
                <a:gd name="T4" fmla="*/ 239 w 239"/>
                <a:gd name="T5" fmla="*/ 137 h 137"/>
                <a:gd name="T6" fmla="*/ 128 w 239"/>
                <a:gd name="T7" fmla="*/ 137 h 137"/>
                <a:gd name="T8" fmla="*/ 128 w 239"/>
                <a:gd name="T9" fmla="*/ 118 h 137"/>
                <a:gd name="T10" fmla="*/ 178 w 239"/>
                <a:gd name="T11" fmla="*/ 118 h 137"/>
                <a:gd name="T12" fmla="*/ 0 w 239"/>
                <a:gd name="T13" fmla="*/ 16 h 137"/>
                <a:gd name="T14" fmla="*/ 28 w 239"/>
                <a:gd name="T15" fmla="*/ 0 h 137"/>
                <a:gd name="T16" fmla="*/ 205 w 239"/>
                <a:gd name="T17" fmla="*/ 103 h 137"/>
                <a:gd name="T18" fmla="*/ 205 w 239"/>
                <a:gd name="T19" fmla="*/ 73 h 137"/>
                <a:gd name="T20" fmla="*/ 205 w 239"/>
                <a:gd name="T21" fmla="*/ 73 h 137"/>
                <a:gd name="T22" fmla="*/ 205 w 239"/>
                <a:gd name="T23" fmla="*/ 73 h 137"/>
                <a:gd name="T24" fmla="*/ 205 w 239"/>
                <a:gd name="T25" fmla="*/ 73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7">
                  <a:moveTo>
                    <a:pt x="205" y="73"/>
                  </a:moveTo>
                  <a:lnTo>
                    <a:pt x="238" y="73"/>
                  </a:lnTo>
                  <a:lnTo>
                    <a:pt x="239" y="137"/>
                  </a:lnTo>
                  <a:lnTo>
                    <a:pt x="128" y="137"/>
                  </a:lnTo>
                  <a:lnTo>
                    <a:pt x="128" y="118"/>
                  </a:lnTo>
                  <a:lnTo>
                    <a:pt x="178" y="118"/>
                  </a:lnTo>
                  <a:lnTo>
                    <a:pt x="0" y="16"/>
                  </a:lnTo>
                  <a:lnTo>
                    <a:pt x="28" y="0"/>
                  </a:lnTo>
                  <a:lnTo>
                    <a:pt x="205" y="103"/>
                  </a:lnTo>
                  <a:lnTo>
                    <a:pt x="205" y="73"/>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6" name="Freeform 306"/>
            <p:cNvSpPr>
              <a:spLocks/>
            </p:cNvSpPr>
            <p:nvPr/>
          </p:nvSpPr>
          <p:spPr bwMode="auto">
            <a:xfrm>
              <a:off x="2701" y="2250"/>
              <a:ext cx="237" cy="139"/>
            </a:xfrm>
            <a:custGeom>
              <a:avLst/>
              <a:gdLst>
                <a:gd name="T0" fmla="*/ 127 w 237"/>
                <a:gd name="T1" fmla="*/ 119 h 138"/>
                <a:gd name="T2" fmla="*/ 178 w 237"/>
                <a:gd name="T3" fmla="*/ 119 h 138"/>
                <a:gd name="T4" fmla="*/ 0 w 237"/>
                <a:gd name="T5" fmla="*/ 16 h 138"/>
                <a:gd name="T6" fmla="*/ 27 w 237"/>
                <a:gd name="T7" fmla="*/ 0 h 138"/>
                <a:gd name="T8" fmla="*/ 205 w 237"/>
                <a:gd name="T9" fmla="*/ 103 h 138"/>
                <a:gd name="T10" fmla="*/ 204 w 237"/>
                <a:gd name="T11" fmla="*/ 74 h 138"/>
                <a:gd name="T12" fmla="*/ 237 w 237"/>
                <a:gd name="T13" fmla="*/ 74 h 138"/>
                <a:gd name="T14" fmla="*/ 237 w 237"/>
                <a:gd name="T15" fmla="*/ 138 h 138"/>
                <a:gd name="T16" fmla="*/ 127 w 237"/>
                <a:gd name="T17" fmla="*/ 138 h 138"/>
                <a:gd name="T18" fmla="*/ 127 w 237"/>
                <a:gd name="T19" fmla="*/ 119 h 138"/>
                <a:gd name="T20" fmla="*/ 127 w 237"/>
                <a:gd name="T21" fmla="*/ 119 h 138"/>
                <a:gd name="T22" fmla="*/ 127 w 237"/>
                <a:gd name="T23" fmla="*/ 119 h 138"/>
                <a:gd name="T24" fmla="*/ 127 w 237"/>
                <a:gd name="T25" fmla="*/ 1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8">
                  <a:moveTo>
                    <a:pt x="127" y="119"/>
                  </a:moveTo>
                  <a:lnTo>
                    <a:pt x="178" y="119"/>
                  </a:lnTo>
                  <a:lnTo>
                    <a:pt x="0" y="16"/>
                  </a:lnTo>
                  <a:lnTo>
                    <a:pt x="27" y="0"/>
                  </a:lnTo>
                  <a:lnTo>
                    <a:pt x="205" y="103"/>
                  </a:lnTo>
                  <a:lnTo>
                    <a:pt x="204" y="74"/>
                  </a:lnTo>
                  <a:lnTo>
                    <a:pt x="237" y="74"/>
                  </a:lnTo>
                  <a:lnTo>
                    <a:pt x="237" y="138"/>
                  </a:lnTo>
                  <a:lnTo>
                    <a:pt x="127" y="138"/>
                  </a:lnTo>
                  <a:lnTo>
                    <a:pt x="127"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7" name="Freeform 307"/>
            <p:cNvSpPr>
              <a:spLocks/>
            </p:cNvSpPr>
            <p:nvPr/>
          </p:nvSpPr>
          <p:spPr bwMode="auto">
            <a:xfrm>
              <a:off x="2637" y="2305"/>
              <a:ext cx="237" cy="137"/>
            </a:xfrm>
            <a:custGeom>
              <a:avLst/>
              <a:gdLst>
                <a:gd name="T0" fmla="*/ 112 w 238"/>
                <a:gd name="T1" fmla="*/ 19 h 138"/>
                <a:gd name="T2" fmla="*/ 61 w 238"/>
                <a:gd name="T3" fmla="*/ 19 h 138"/>
                <a:gd name="T4" fmla="*/ 238 w 238"/>
                <a:gd name="T5" fmla="*/ 123 h 138"/>
                <a:gd name="T6" fmla="*/ 211 w 238"/>
                <a:gd name="T7" fmla="*/ 138 h 138"/>
                <a:gd name="T8" fmla="*/ 34 w 238"/>
                <a:gd name="T9" fmla="*/ 36 h 138"/>
                <a:gd name="T10" fmla="*/ 34 w 238"/>
                <a:gd name="T11" fmla="*/ 65 h 138"/>
                <a:gd name="T12" fmla="*/ 1 w 238"/>
                <a:gd name="T13" fmla="*/ 65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3"/>
                  </a:lnTo>
                  <a:lnTo>
                    <a:pt x="211" y="138"/>
                  </a:lnTo>
                  <a:lnTo>
                    <a:pt x="34" y="36"/>
                  </a:lnTo>
                  <a:lnTo>
                    <a:pt x="34" y="65"/>
                  </a:lnTo>
                  <a:lnTo>
                    <a:pt x="1" y="65"/>
                  </a:lnTo>
                  <a:lnTo>
                    <a:pt x="0" y="0"/>
                  </a:lnTo>
                  <a:lnTo>
                    <a:pt x="111" y="0"/>
                  </a:lnTo>
                  <a:lnTo>
                    <a:pt x="112"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78" name="Freeform 308"/>
            <p:cNvSpPr>
              <a:spLocks/>
            </p:cNvSpPr>
            <p:nvPr/>
          </p:nvSpPr>
          <p:spPr bwMode="auto">
            <a:xfrm>
              <a:off x="2546" y="2343"/>
              <a:ext cx="237" cy="137"/>
            </a:xfrm>
            <a:custGeom>
              <a:avLst/>
              <a:gdLst>
                <a:gd name="T0" fmla="*/ 205 w 239"/>
                <a:gd name="T1" fmla="*/ 73 h 138"/>
                <a:gd name="T2" fmla="*/ 238 w 239"/>
                <a:gd name="T3" fmla="*/ 73 h 138"/>
                <a:gd name="T4" fmla="*/ 239 w 239"/>
                <a:gd name="T5" fmla="*/ 138 h 138"/>
                <a:gd name="T6" fmla="*/ 128 w 239"/>
                <a:gd name="T7" fmla="*/ 138 h 138"/>
                <a:gd name="T8" fmla="*/ 128 w 239"/>
                <a:gd name="T9" fmla="*/ 119 h 138"/>
                <a:gd name="T10" fmla="*/ 178 w 239"/>
                <a:gd name="T11" fmla="*/ 119 h 138"/>
                <a:gd name="T12" fmla="*/ 0 w 239"/>
                <a:gd name="T13" fmla="*/ 15 h 138"/>
                <a:gd name="T14" fmla="*/ 28 w 239"/>
                <a:gd name="T15" fmla="*/ 0 h 138"/>
                <a:gd name="T16" fmla="*/ 205 w 239"/>
                <a:gd name="T17" fmla="*/ 102 h 138"/>
                <a:gd name="T18" fmla="*/ 205 w 239"/>
                <a:gd name="T19" fmla="*/ 73 h 138"/>
                <a:gd name="T20" fmla="*/ 205 w 239"/>
                <a:gd name="T21" fmla="*/ 73 h 138"/>
                <a:gd name="T22" fmla="*/ 205 w 239"/>
                <a:gd name="T23" fmla="*/ 73 h 138"/>
                <a:gd name="T24" fmla="*/ 205 w 239"/>
                <a:gd name="T25" fmla="*/ 73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8">
                  <a:moveTo>
                    <a:pt x="205" y="73"/>
                  </a:moveTo>
                  <a:lnTo>
                    <a:pt x="238" y="73"/>
                  </a:lnTo>
                  <a:lnTo>
                    <a:pt x="239" y="138"/>
                  </a:lnTo>
                  <a:lnTo>
                    <a:pt x="128" y="138"/>
                  </a:lnTo>
                  <a:lnTo>
                    <a:pt x="128" y="119"/>
                  </a:lnTo>
                  <a:lnTo>
                    <a:pt x="178" y="119"/>
                  </a:lnTo>
                  <a:lnTo>
                    <a:pt x="0" y="15"/>
                  </a:lnTo>
                  <a:lnTo>
                    <a:pt x="28" y="0"/>
                  </a:lnTo>
                  <a:lnTo>
                    <a:pt x="205" y="102"/>
                  </a:lnTo>
                  <a:lnTo>
                    <a:pt x="205" y="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grpSp>
      <p:cxnSp>
        <p:nvCxnSpPr>
          <p:cNvPr id="551" name="肘形连接符 114"/>
          <p:cNvCxnSpPr>
            <a:cxnSpLocks noChangeShapeType="1"/>
          </p:cNvCxnSpPr>
          <p:nvPr/>
        </p:nvCxnSpPr>
        <p:spPr bwMode="auto">
          <a:xfrm rot="10800000" flipV="1">
            <a:off x="5934730" y="4497665"/>
            <a:ext cx="641328" cy="288220"/>
          </a:xfrm>
          <a:prstGeom prst="bentConnector3">
            <a:avLst>
              <a:gd name="adj1" fmla="val 111568"/>
            </a:avLst>
          </a:prstGeom>
          <a:noFill/>
          <a:ln w="9525" algn="ctr">
            <a:solidFill>
              <a:schemeClr val="bg1"/>
            </a:solidFill>
            <a:miter lim="800000"/>
            <a:headEnd/>
            <a:tailEnd/>
          </a:ln>
          <a:extLst>
            <a:ext uri="{909E8E84-426E-40DD-AFC4-6F175D3DCCD1}">
              <a14:hiddenFill xmlns:a14="http://schemas.microsoft.com/office/drawing/2010/main">
                <a:noFill/>
              </a14:hiddenFill>
            </a:ext>
          </a:extLst>
        </p:spPr>
      </p:cxnSp>
      <p:cxnSp>
        <p:nvCxnSpPr>
          <p:cNvPr id="552" name="直接连接符 551"/>
          <p:cNvCxnSpPr/>
          <p:nvPr/>
        </p:nvCxnSpPr>
        <p:spPr bwMode="auto">
          <a:xfrm>
            <a:off x="6576058" y="4479280"/>
            <a:ext cx="0" cy="266700"/>
          </a:xfrm>
          <a:prstGeom prst="line">
            <a:avLst/>
          </a:prstGeom>
          <a:noFill/>
          <a:ln w="9525" algn="ctr">
            <a:solidFill>
              <a:schemeClr val="bg1"/>
            </a:solidFill>
            <a:miter lim="800000"/>
            <a:headEnd/>
            <a:tailEnd/>
          </a:ln>
          <a:extLst>
            <a:ext uri="{909E8E84-426E-40DD-AFC4-6F175D3DCCD1}">
              <a14:hiddenFill xmlns:a14="http://schemas.microsoft.com/office/drawing/2010/main">
                <a:noFill/>
              </a14:hiddenFill>
            </a:ext>
          </a:extLst>
        </p:spPr>
      </p:cxnSp>
      <p:pic>
        <p:nvPicPr>
          <p:cNvPr id="553" name="Picture 5" descr="笔记本"/>
          <p:cNvPicPr>
            <a:picLocks noChangeAspect="1" noChangeArrowheads="1"/>
          </p:cNvPicPr>
          <p:nvPr/>
        </p:nvPicPr>
        <p:blipFill>
          <a:blip r:embed="rId7" cstate="print">
            <a:extLst>
              <a:ext uri="{28A0092B-C50C-407E-A947-70E740481C1C}">
                <a14:useLocalDpi xmlns:a14="http://schemas.microsoft.com/office/drawing/2010/main" val="0"/>
              </a:ext>
            </a:extLst>
          </a:blip>
          <a:srcRect t="6250" b="6250"/>
          <a:stretch>
            <a:fillRect/>
          </a:stretch>
        </p:blipFill>
        <p:spPr bwMode="auto">
          <a:xfrm>
            <a:off x="5722052" y="4675968"/>
            <a:ext cx="269088" cy="235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4" name="Picture 3" descr="E:\胶片模板\wifi\外置天线AP.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05406" y="4609404"/>
            <a:ext cx="369400" cy="294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cxnSp>
        <p:nvCxnSpPr>
          <p:cNvPr id="555" name="直接连接符 554"/>
          <p:cNvCxnSpPr/>
          <p:nvPr/>
        </p:nvCxnSpPr>
        <p:spPr bwMode="auto">
          <a:xfrm>
            <a:off x="6178522" y="4489855"/>
            <a:ext cx="0" cy="2667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56" name="Group 298"/>
          <p:cNvGrpSpPr>
            <a:grpSpLocks noChangeAspect="1"/>
          </p:cNvGrpSpPr>
          <p:nvPr/>
        </p:nvGrpSpPr>
        <p:grpSpPr bwMode="auto">
          <a:xfrm>
            <a:off x="6026175" y="4350215"/>
            <a:ext cx="339115" cy="193428"/>
            <a:chOff x="2465" y="2208"/>
            <a:chExt cx="576" cy="444"/>
          </a:xfrm>
        </p:grpSpPr>
        <p:sp>
          <p:nvSpPr>
            <p:cNvPr id="557" name="AutoShape 297"/>
            <p:cNvSpPr>
              <a:spLocks noChangeAspect="1" noChangeArrowheads="1" noTextEdit="1"/>
            </p:cNvSpPr>
            <p:nvPr/>
          </p:nvSpPr>
          <p:spPr bwMode="auto">
            <a:xfrm>
              <a:off x="2467" y="2206"/>
              <a:ext cx="576"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58" name="Freeform 299"/>
            <p:cNvSpPr>
              <a:spLocks/>
            </p:cNvSpPr>
            <p:nvPr/>
          </p:nvSpPr>
          <p:spPr bwMode="auto">
            <a:xfrm>
              <a:off x="2754" y="2376"/>
              <a:ext cx="287" cy="279"/>
            </a:xfrm>
            <a:custGeom>
              <a:avLst/>
              <a:gdLst>
                <a:gd name="T0" fmla="*/ 287 w 287"/>
                <a:gd name="T1" fmla="*/ 0 h 278"/>
                <a:gd name="T2" fmla="*/ 286 w 287"/>
                <a:gd name="T3" fmla="*/ 111 h 278"/>
                <a:gd name="T4" fmla="*/ 0 w 287"/>
                <a:gd name="T5" fmla="*/ 278 h 278"/>
                <a:gd name="T6" fmla="*/ 0 w 287"/>
                <a:gd name="T7" fmla="*/ 166 h 278"/>
                <a:gd name="T8" fmla="*/ 287 w 287"/>
                <a:gd name="T9" fmla="*/ 0 h 278"/>
                <a:gd name="T10" fmla="*/ 287 w 287"/>
                <a:gd name="T11" fmla="*/ 0 h 278"/>
                <a:gd name="T12" fmla="*/ 287 w 287"/>
                <a:gd name="T13" fmla="*/ 0 h 278"/>
                <a:gd name="T14" fmla="*/ 287 w 287"/>
                <a:gd name="T15" fmla="*/ 0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7" h="278">
                  <a:moveTo>
                    <a:pt x="287" y="0"/>
                  </a:moveTo>
                  <a:lnTo>
                    <a:pt x="286" y="111"/>
                  </a:lnTo>
                  <a:lnTo>
                    <a:pt x="0" y="278"/>
                  </a:lnTo>
                  <a:lnTo>
                    <a:pt x="0" y="166"/>
                  </a:lnTo>
                  <a:lnTo>
                    <a:pt x="287" y="0"/>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59" name="Freeform 300"/>
            <p:cNvSpPr>
              <a:spLocks/>
            </p:cNvSpPr>
            <p:nvPr/>
          </p:nvSpPr>
          <p:spPr bwMode="auto">
            <a:xfrm>
              <a:off x="2465" y="2376"/>
              <a:ext cx="289" cy="279"/>
            </a:xfrm>
            <a:custGeom>
              <a:avLst/>
              <a:gdLst>
                <a:gd name="T0" fmla="*/ 289 w 289"/>
                <a:gd name="T1" fmla="*/ 166 h 278"/>
                <a:gd name="T2" fmla="*/ 289 w 289"/>
                <a:gd name="T3" fmla="*/ 278 h 278"/>
                <a:gd name="T4" fmla="*/ 0 w 289"/>
                <a:gd name="T5" fmla="*/ 111 h 278"/>
                <a:gd name="T6" fmla="*/ 1 w 289"/>
                <a:gd name="T7" fmla="*/ 0 h 278"/>
                <a:gd name="T8" fmla="*/ 289 w 289"/>
                <a:gd name="T9" fmla="*/ 166 h 278"/>
                <a:gd name="T10" fmla="*/ 289 w 289"/>
                <a:gd name="T11" fmla="*/ 166 h 278"/>
                <a:gd name="T12" fmla="*/ 289 w 289"/>
                <a:gd name="T13" fmla="*/ 166 h 278"/>
                <a:gd name="T14" fmla="*/ 289 w 289"/>
                <a:gd name="T15" fmla="*/ 166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9" h="278">
                  <a:moveTo>
                    <a:pt x="289" y="166"/>
                  </a:moveTo>
                  <a:lnTo>
                    <a:pt x="289" y="278"/>
                  </a:lnTo>
                  <a:lnTo>
                    <a:pt x="0" y="111"/>
                  </a:lnTo>
                  <a:lnTo>
                    <a:pt x="1" y="0"/>
                  </a:lnTo>
                  <a:lnTo>
                    <a:pt x="289" y="166"/>
                  </a:lnTo>
                  <a:close/>
                </a:path>
              </a:pathLst>
            </a:custGeom>
            <a:solidFill>
              <a:srgbClr val="3645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0" name="Freeform 301"/>
            <p:cNvSpPr>
              <a:spLocks/>
            </p:cNvSpPr>
            <p:nvPr/>
          </p:nvSpPr>
          <p:spPr bwMode="auto">
            <a:xfrm>
              <a:off x="2467" y="2212"/>
              <a:ext cx="574" cy="328"/>
            </a:xfrm>
            <a:custGeom>
              <a:avLst/>
              <a:gdLst>
                <a:gd name="T0" fmla="*/ 575 w 575"/>
                <a:gd name="T1" fmla="*/ 166 h 332"/>
                <a:gd name="T2" fmla="*/ 288 w 575"/>
                <a:gd name="T3" fmla="*/ 332 h 332"/>
                <a:gd name="T4" fmla="*/ 0 w 575"/>
                <a:gd name="T5" fmla="*/ 166 h 332"/>
                <a:gd name="T6" fmla="*/ 286 w 575"/>
                <a:gd name="T7" fmla="*/ 0 h 332"/>
                <a:gd name="T8" fmla="*/ 575 w 575"/>
                <a:gd name="T9" fmla="*/ 166 h 332"/>
                <a:gd name="T10" fmla="*/ 575 w 575"/>
                <a:gd name="T11" fmla="*/ 166 h 332"/>
                <a:gd name="T12" fmla="*/ 575 w 575"/>
                <a:gd name="T13" fmla="*/ 166 h 332"/>
                <a:gd name="T14" fmla="*/ 575 w 575"/>
                <a:gd name="T15" fmla="*/ 166 h 3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5" h="332">
                  <a:moveTo>
                    <a:pt x="575" y="166"/>
                  </a:moveTo>
                  <a:lnTo>
                    <a:pt x="288" y="332"/>
                  </a:lnTo>
                  <a:lnTo>
                    <a:pt x="0" y="166"/>
                  </a:lnTo>
                  <a:lnTo>
                    <a:pt x="286" y="0"/>
                  </a:lnTo>
                  <a:lnTo>
                    <a:pt x="575" y="166"/>
                  </a:lnTo>
                  <a:close/>
                </a:path>
              </a:pathLst>
            </a:custGeom>
            <a:solidFill>
              <a:srgbClr val="4D61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1" name="Freeform 302"/>
            <p:cNvSpPr>
              <a:spLocks noEditPoints="1"/>
            </p:cNvSpPr>
            <p:nvPr/>
          </p:nvSpPr>
          <p:spPr bwMode="auto">
            <a:xfrm>
              <a:off x="2467" y="2417"/>
              <a:ext cx="574" cy="205"/>
            </a:xfrm>
            <a:custGeom>
              <a:avLst/>
              <a:gdLst>
                <a:gd name="T0" fmla="*/ 575 w 575"/>
                <a:gd name="T1" fmla="*/ 0 h 206"/>
                <a:gd name="T2" fmla="*/ 288 w 575"/>
                <a:gd name="T3" fmla="*/ 166 h 206"/>
                <a:gd name="T4" fmla="*/ 0 w 575"/>
                <a:gd name="T5" fmla="*/ 0 h 206"/>
                <a:gd name="T6" fmla="*/ 575 w 575"/>
                <a:gd name="T7" fmla="*/ 39 h 206"/>
                <a:gd name="T8" fmla="*/ 288 w 575"/>
                <a:gd name="T9" fmla="*/ 206 h 206"/>
                <a:gd name="T10" fmla="*/ 0 w 575"/>
                <a:gd name="T11" fmla="*/ 39 h 2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5" h="206">
                  <a:moveTo>
                    <a:pt x="575" y="0"/>
                  </a:moveTo>
                  <a:lnTo>
                    <a:pt x="288" y="166"/>
                  </a:lnTo>
                  <a:lnTo>
                    <a:pt x="0" y="0"/>
                  </a:lnTo>
                  <a:moveTo>
                    <a:pt x="575" y="39"/>
                  </a:moveTo>
                  <a:lnTo>
                    <a:pt x="288" y="206"/>
                  </a:lnTo>
                  <a:lnTo>
                    <a:pt x="0" y="39"/>
                  </a:lnTo>
                </a:path>
              </a:pathLst>
            </a:custGeom>
            <a:noFill/>
            <a:ln w="4763" cap="flat">
              <a:solidFill>
                <a:srgbClr val="9E9AC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2" name="Freeform 303"/>
            <p:cNvSpPr>
              <a:spLocks/>
            </p:cNvSpPr>
            <p:nvPr/>
          </p:nvSpPr>
          <p:spPr bwMode="auto">
            <a:xfrm>
              <a:off x="2701" y="2258"/>
              <a:ext cx="237" cy="134"/>
            </a:xfrm>
            <a:custGeom>
              <a:avLst/>
              <a:gdLst>
                <a:gd name="T0" fmla="*/ 127 w 237"/>
                <a:gd name="T1" fmla="*/ 118 h 137"/>
                <a:gd name="T2" fmla="*/ 178 w 237"/>
                <a:gd name="T3" fmla="*/ 118 h 137"/>
                <a:gd name="T4" fmla="*/ 0 w 237"/>
                <a:gd name="T5" fmla="*/ 15 h 137"/>
                <a:gd name="T6" fmla="*/ 27 w 237"/>
                <a:gd name="T7" fmla="*/ 0 h 137"/>
                <a:gd name="T8" fmla="*/ 205 w 237"/>
                <a:gd name="T9" fmla="*/ 102 h 137"/>
                <a:gd name="T10" fmla="*/ 204 w 237"/>
                <a:gd name="T11" fmla="*/ 73 h 137"/>
                <a:gd name="T12" fmla="*/ 237 w 237"/>
                <a:gd name="T13" fmla="*/ 73 h 137"/>
                <a:gd name="T14" fmla="*/ 237 w 237"/>
                <a:gd name="T15" fmla="*/ 137 h 137"/>
                <a:gd name="T16" fmla="*/ 127 w 237"/>
                <a:gd name="T17" fmla="*/ 137 h 137"/>
                <a:gd name="T18" fmla="*/ 127 w 237"/>
                <a:gd name="T19" fmla="*/ 118 h 137"/>
                <a:gd name="T20" fmla="*/ 127 w 237"/>
                <a:gd name="T21" fmla="*/ 118 h 137"/>
                <a:gd name="T22" fmla="*/ 127 w 237"/>
                <a:gd name="T23" fmla="*/ 118 h 137"/>
                <a:gd name="T24" fmla="*/ 127 w 237"/>
                <a:gd name="T25" fmla="*/ 118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7">
                  <a:moveTo>
                    <a:pt x="127" y="118"/>
                  </a:moveTo>
                  <a:lnTo>
                    <a:pt x="178" y="118"/>
                  </a:lnTo>
                  <a:lnTo>
                    <a:pt x="0" y="15"/>
                  </a:lnTo>
                  <a:lnTo>
                    <a:pt x="27" y="0"/>
                  </a:lnTo>
                  <a:lnTo>
                    <a:pt x="205" y="102"/>
                  </a:lnTo>
                  <a:lnTo>
                    <a:pt x="204" y="73"/>
                  </a:lnTo>
                  <a:lnTo>
                    <a:pt x="237" y="73"/>
                  </a:lnTo>
                  <a:lnTo>
                    <a:pt x="237" y="137"/>
                  </a:lnTo>
                  <a:lnTo>
                    <a:pt x="127" y="137"/>
                  </a:lnTo>
                  <a:lnTo>
                    <a:pt x="127" y="118"/>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3" name="Freeform 304"/>
            <p:cNvSpPr>
              <a:spLocks/>
            </p:cNvSpPr>
            <p:nvPr/>
          </p:nvSpPr>
          <p:spPr bwMode="auto">
            <a:xfrm>
              <a:off x="2637" y="2307"/>
              <a:ext cx="237" cy="137"/>
            </a:xfrm>
            <a:custGeom>
              <a:avLst/>
              <a:gdLst>
                <a:gd name="T0" fmla="*/ 112 w 238"/>
                <a:gd name="T1" fmla="*/ 19 h 138"/>
                <a:gd name="T2" fmla="*/ 61 w 238"/>
                <a:gd name="T3" fmla="*/ 19 h 138"/>
                <a:gd name="T4" fmla="*/ 238 w 238"/>
                <a:gd name="T5" fmla="*/ 121 h 138"/>
                <a:gd name="T6" fmla="*/ 211 w 238"/>
                <a:gd name="T7" fmla="*/ 138 h 138"/>
                <a:gd name="T8" fmla="*/ 34 w 238"/>
                <a:gd name="T9" fmla="*/ 34 h 138"/>
                <a:gd name="T10" fmla="*/ 34 w 238"/>
                <a:gd name="T11" fmla="*/ 64 h 138"/>
                <a:gd name="T12" fmla="*/ 1 w 238"/>
                <a:gd name="T13" fmla="*/ 64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1"/>
                  </a:lnTo>
                  <a:lnTo>
                    <a:pt x="211" y="138"/>
                  </a:lnTo>
                  <a:lnTo>
                    <a:pt x="34" y="34"/>
                  </a:lnTo>
                  <a:lnTo>
                    <a:pt x="34" y="64"/>
                  </a:lnTo>
                  <a:lnTo>
                    <a:pt x="1" y="64"/>
                  </a:lnTo>
                  <a:lnTo>
                    <a:pt x="0" y="0"/>
                  </a:lnTo>
                  <a:lnTo>
                    <a:pt x="111" y="0"/>
                  </a:lnTo>
                  <a:lnTo>
                    <a:pt x="112" y="19"/>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4" name="Freeform 305"/>
            <p:cNvSpPr>
              <a:spLocks/>
            </p:cNvSpPr>
            <p:nvPr/>
          </p:nvSpPr>
          <p:spPr bwMode="auto">
            <a:xfrm>
              <a:off x="2546" y="2348"/>
              <a:ext cx="237" cy="126"/>
            </a:xfrm>
            <a:custGeom>
              <a:avLst/>
              <a:gdLst>
                <a:gd name="T0" fmla="*/ 205 w 239"/>
                <a:gd name="T1" fmla="*/ 73 h 137"/>
                <a:gd name="T2" fmla="*/ 238 w 239"/>
                <a:gd name="T3" fmla="*/ 73 h 137"/>
                <a:gd name="T4" fmla="*/ 239 w 239"/>
                <a:gd name="T5" fmla="*/ 137 h 137"/>
                <a:gd name="T6" fmla="*/ 128 w 239"/>
                <a:gd name="T7" fmla="*/ 137 h 137"/>
                <a:gd name="T8" fmla="*/ 128 w 239"/>
                <a:gd name="T9" fmla="*/ 118 h 137"/>
                <a:gd name="T10" fmla="*/ 178 w 239"/>
                <a:gd name="T11" fmla="*/ 118 h 137"/>
                <a:gd name="T12" fmla="*/ 0 w 239"/>
                <a:gd name="T13" fmla="*/ 16 h 137"/>
                <a:gd name="T14" fmla="*/ 28 w 239"/>
                <a:gd name="T15" fmla="*/ 0 h 137"/>
                <a:gd name="T16" fmla="*/ 205 w 239"/>
                <a:gd name="T17" fmla="*/ 103 h 137"/>
                <a:gd name="T18" fmla="*/ 205 w 239"/>
                <a:gd name="T19" fmla="*/ 73 h 137"/>
                <a:gd name="T20" fmla="*/ 205 w 239"/>
                <a:gd name="T21" fmla="*/ 73 h 137"/>
                <a:gd name="T22" fmla="*/ 205 w 239"/>
                <a:gd name="T23" fmla="*/ 73 h 137"/>
                <a:gd name="T24" fmla="*/ 205 w 239"/>
                <a:gd name="T25" fmla="*/ 73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7">
                  <a:moveTo>
                    <a:pt x="205" y="73"/>
                  </a:moveTo>
                  <a:lnTo>
                    <a:pt x="238" y="73"/>
                  </a:lnTo>
                  <a:lnTo>
                    <a:pt x="239" y="137"/>
                  </a:lnTo>
                  <a:lnTo>
                    <a:pt x="128" y="137"/>
                  </a:lnTo>
                  <a:lnTo>
                    <a:pt x="128" y="118"/>
                  </a:lnTo>
                  <a:lnTo>
                    <a:pt x="178" y="118"/>
                  </a:lnTo>
                  <a:lnTo>
                    <a:pt x="0" y="16"/>
                  </a:lnTo>
                  <a:lnTo>
                    <a:pt x="28" y="0"/>
                  </a:lnTo>
                  <a:lnTo>
                    <a:pt x="205" y="103"/>
                  </a:lnTo>
                  <a:lnTo>
                    <a:pt x="205" y="73"/>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5" name="Freeform 306"/>
            <p:cNvSpPr>
              <a:spLocks/>
            </p:cNvSpPr>
            <p:nvPr/>
          </p:nvSpPr>
          <p:spPr bwMode="auto">
            <a:xfrm>
              <a:off x="2701" y="2250"/>
              <a:ext cx="237" cy="139"/>
            </a:xfrm>
            <a:custGeom>
              <a:avLst/>
              <a:gdLst>
                <a:gd name="T0" fmla="*/ 127 w 237"/>
                <a:gd name="T1" fmla="*/ 119 h 138"/>
                <a:gd name="T2" fmla="*/ 178 w 237"/>
                <a:gd name="T3" fmla="*/ 119 h 138"/>
                <a:gd name="T4" fmla="*/ 0 w 237"/>
                <a:gd name="T5" fmla="*/ 16 h 138"/>
                <a:gd name="T6" fmla="*/ 27 w 237"/>
                <a:gd name="T7" fmla="*/ 0 h 138"/>
                <a:gd name="T8" fmla="*/ 205 w 237"/>
                <a:gd name="T9" fmla="*/ 103 h 138"/>
                <a:gd name="T10" fmla="*/ 204 w 237"/>
                <a:gd name="T11" fmla="*/ 74 h 138"/>
                <a:gd name="T12" fmla="*/ 237 w 237"/>
                <a:gd name="T13" fmla="*/ 74 h 138"/>
                <a:gd name="T14" fmla="*/ 237 w 237"/>
                <a:gd name="T15" fmla="*/ 138 h 138"/>
                <a:gd name="T16" fmla="*/ 127 w 237"/>
                <a:gd name="T17" fmla="*/ 138 h 138"/>
                <a:gd name="T18" fmla="*/ 127 w 237"/>
                <a:gd name="T19" fmla="*/ 119 h 138"/>
                <a:gd name="T20" fmla="*/ 127 w 237"/>
                <a:gd name="T21" fmla="*/ 119 h 138"/>
                <a:gd name="T22" fmla="*/ 127 w 237"/>
                <a:gd name="T23" fmla="*/ 119 h 138"/>
                <a:gd name="T24" fmla="*/ 127 w 237"/>
                <a:gd name="T25" fmla="*/ 1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8">
                  <a:moveTo>
                    <a:pt x="127" y="119"/>
                  </a:moveTo>
                  <a:lnTo>
                    <a:pt x="178" y="119"/>
                  </a:lnTo>
                  <a:lnTo>
                    <a:pt x="0" y="16"/>
                  </a:lnTo>
                  <a:lnTo>
                    <a:pt x="27" y="0"/>
                  </a:lnTo>
                  <a:lnTo>
                    <a:pt x="205" y="103"/>
                  </a:lnTo>
                  <a:lnTo>
                    <a:pt x="204" y="74"/>
                  </a:lnTo>
                  <a:lnTo>
                    <a:pt x="237" y="74"/>
                  </a:lnTo>
                  <a:lnTo>
                    <a:pt x="237" y="138"/>
                  </a:lnTo>
                  <a:lnTo>
                    <a:pt x="127" y="138"/>
                  </a:lnTo>
                  <a:lnTo>
                    <a:pt x="127"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6" name="Freeform 307"/>
            <p:cNvSpPr>
              <a:spLocks/>
            </p:cNvSpPr>
            <p:nvPr/>
          </p:nvSpPr>
          <p:spPr bwMode="auto">
            <a:xfrm>
              <a:off x="2637" y="2305"/>
              <a:ext cx="237" cy="137"/>
            </a:xfrm>
            <a:custGeom>
              <a:avLst/>
              <a:gdLst>
                <a:gd name="T0" fmla="*/ 112 w 238"/>
                <a:gd name="T1" fmla="*/ 19 h 138"/>
                <a:gd name="T2" fmla="*/ 61 w 238"/>
                <a:gd name="T3" fmla="*/ 19 h 138"/>
                <a:gd name="T4" fmla="*/ 238 w 238"/>
                <a:gd name="T5" fmla="*/ 123 h 138"/>
                <a:gd name="T6" fmla="*/ 211 w 238"/>
                <a:gd name="T7" fmla="*/ 138 h 138"/>
                <a:gd name="T8" fmla="*/ 34 w 238"/>
                <a:gd name="T9" fmla="*/ 36 h 138"/>
                <a:gd name="T10" fmla="*/ 34 w 238"/>
                <a:gd name="T11" fmla="*/ 65 h 138"/>
                <a:gd name="T12" fmla="*/ 1 w 238"/>
                <a:gd name="T13" fmla="*/ 65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3"/>
                  </a:lnTo>
                  <a:lnTo>
                    <a:pt x="211" y="138"/>
                  </a:lnTo>
                  <a:lnTo>
                    <a:pt x="34" y="36"/>
                  </a:lnTo>
                  <a:lnTo>
                    <a:pt x="34" y="65"/>
                  </a:lnTo>
                  <a:lnTo>
                    <a:pt x="1" y="65"/>
                  </a:lnTo>
                  <a:lnTo>
                    <a:pt x="0" y="0"/>
                  </a:lnTo>
                  <a:lnTo>
                    <a:pt x="111" y="0"/>
                  </a:lnTo>
                  <a:lnTo>
                    <a:pt x="112"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67" name="Freeform 308"/>
            <p:cNvSpPr>
              <a:spLocks/>
            </p:cNvSpPr>
            <p:nvPr/>
          </p:nvSpPr>
          <p:spPr bwMode="auto">
            <a:xfrm>
              <a:off x="2546" y="2343"/>
              <a:ext cx="237" cy="137"/>
            </a:xfrm>
            <a:custGeom>
              <a:avLst/>
              <a:gdLst>
                <a:gd name="T0" fmla="*/ 205 w 239"/>
                <a:gd name="T1" fmla="*/ 73 h 138"/>
                <a:gd name="T2" fmla="*/ 238 w 239"/>
                <a:gd name="T3" fmla="*/ 73 h 138"/>
                <a:gd name="T4" fmla="*/ 239 w 239"/>
                <a:gd name="T5" fmla="*/ 138 h 138"/>
                <a:gd name="T6" fmla="*/ 128 w 239"/>
                <a:gd name="T7" fmla="*/ 138 h 138"/>
                <a:gd name="T8" fmla="*/ 128 w 239"/>
                <a:gd name="T9" fmla="*/ 119 h 138"/>
                <a:gd name="T10" fmla="*/ 178 w 239"/>
                <a:gd name="T11" fmla="*/ 119 h 138"/>
                <a:gd name="T12" fmla="*/ 0 w 239"/>
                <a:gd name="T13" fmla="*/ 15 h 138"/>
                <a:gd name="T14" fmla="*/ 28 w 239"/>
                <a:gd name="T15" fmla="*/ 0 h 138"/>
                <a:gd name="T16" fmla="*/ 205 w 239"/>
                <a:gd name="T17" fmla="*/ 102 h 138"/>
                <a:gd name="T18" fmla="*/ 205 w 239"/>
                <a:gd name="T19" fmla="*/ 73 h 138"/>
                <a:gd name="T20" fmla="*/ 205 w 239"/>
                <a:gd name="T21" fmla="*/ 73 h 138"/>
                <a:gd name="T22" fmla="*/ 205 w 239"/>
                <a:gd name="T23" fmla="*/ 73 h 138"/>
                <a:gd name="T24" fmla="*/ 205 w 239"/>
                <a:gd name="T25" fmla="*/ 73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8">
                  <a:moveTo>
                    <a:pt x="205" y="73"/>
                  </a:moveTo>
                  <a:lnTo>
                    <a:pt x="238" y="73"/>
                  </a:lnTo>
                  <a:lnTo>
                    <a:pt x="239" y="138"/>
                  </a:lnTo>
                  <a:lnTo>
                    <a:pt x="128" y="138"/>
                  </a:lnTo>
                  <a:lnTo>
                    <a:pt x="128" y="119"/>
                  </a:lnTo>
                  <a:lnTo>
                    <a:pt x="178" y="119"/>
                  </a:lnTo>
                  <a:lnTo>
                    <a:pt x="0" y="15"/>
                  </a:lnTo>
                  <a:lnTo>
                    <a:pt x="28" y="0"/>
                  </a:lnTo>
                  <a:lnTo>
                    <a:pt x="205" y="102"/>
                  </a:lnTo>
                  <a:lnTo>
                    <a:pt x="205" y="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grpSp>
      <p:cxnSp>
        <p:nvCxnSpPr>
          <p:cNvPr id="534" name="肘形连接符 114"/>
          <p:cNvCxnSpPr>
            <a:cxnSpLocks noChangeShapeType="1"/>
          </p:cNvCxnSpPr>
          <p:nvPr/>
        </p:nvCxnSpPr>
        <p:spPr bwMode="auto">
          <a:xfrm rot="10800000" flipV="1">
            <a:off x="7077937" y="4497665"/>
            <a:ext cx="641328" cy="288220"/>
          </a:xfrm>
          <a:prstGeom prst="bentConnector3">
            <a:avLst>
              <a:gd name="adj1" fmla="val 119669"/>
            </a:avLst>
          </a:prstGeom>
          <a:noFill/>
          <a:ln w="9525" algn="ctr">
            <a:solidFill>
              <a:schemeClr val="bg1"/>
            </a:solidFill>
            <a:miter lim="800000"/>
            <a:headEnd/>
            <a:tailEnd/>
          </a:ln>
          <a:extLst>
            <a:ext uri="{909E8E84-426E-40DD-AFC4-6F175D3DCCD1}">
              <a14:hiddenFill xmlns:a14="http://schemas.microsoft.com/office/drawing/2010/main">
                <a:noFill/>
              </a14:hiddenFill>
            </a:ext>
          </a:extLst>
        </p:spPr>
      </p:cxnSp>
      <p:cxnSp>
        <p:nvCxnSpPr>
          <p:cNvPr id="535" name="直接连接符 534"/>
          <p:cNvCxnSpPr/>
          <p:nvPr/>
        </p:nvCxnSpPr>
        <p:spPr bwMode="auto">
          <a:xfrm>
            <a:off x="7719265" y="4491188"/>
            <a:ext cx="0" cy="266700"/>
          </a:xfrm>
          <a:prstGeom prst="line">
            <a:avLst/>
          </a:prstGeom>
          <a:noFill/>
          <a:ln w="9525" algn="ctr">
            <a:solidFill>
              <a:schemeClr val="bg1"/>
            </a:solidFill>
            <a:miter lim="800000"/>
            <a:headEnd/>
            <a:tailEnd/>
          </a:ln>
          <a:extLst>
            <a:ext uri="{909E8E84-426E-40DD-AFC4-6F175D3DCCD1}">
              <a14:hiddenFill xmlns:a14="http://schemas.microsoft.com/office/drawing/2010/main">
                <a:noFill/>
              </a14:hiddenFill>
            </a:ext>
          </a:extLst>
        </p:spPr>
      </p:cxnSp>
      <p:pic>
        <p:nvPicPr>
          <p:cNvPr id="536" name="Picture 5" descr="笔记本"/>
          <p:cNvPicPr>
            <a:picLocks noChangeAspect="1" noChangeArrowheads="1"/>
          </p:cNvPicPr>
          <p:nvPr/>
        </p:nvPicPr>
        <p:blipFill>
          <a:blip r:embed="rId7" cstate="print">
            <a:extLst>
              <a:ext uri="{28A0092B-C50C-407E-A947-70E740481C1C}">
                <a14:useLocalDpi xmlns:a14="http://schemas.microsoft.com/office/drawing/2010/main" val="0"/>
              </a:ext>
            </a:extLst>
          </a:blip>
          <a:srcRect t="6250" b="6250"/>
          <a:stretch>
            <a:fillRect/>
          </a:stretch>
        </p:blipFill>
        <p:spPr bwMode="auto">
          <a:xfrm>
            <a:off x="6824123" y="4686291"/>
            <a:ext cx="269088" cy="235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7" name="Picture 3" descr="E:\胶片模板\wifi\外置天线AP.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48613" y="4609404"/>
            <a:ext cx="369400" cy="294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cxnSp>
        <p:nvCxnSpPr>
          <p:cNvPr id="538" name="直接连接符 537"/>
          <p:cNvCxnSpPr/>
          <p:nvPr/>
        </p:nvCxnSpPr>
        <p:spPr bwMode="auto">
          <a:xfrm>
            <a:off x="7321729" y="4489855"/>
            <a:ext cx="0" cy="266700"/>
          </a:xfrm>
          <a:prstGeom prst="line">
            <a:avLst/>
          </a:prstGeom>
          <a:noFill/>
          <a:ln w="9525" algn="ctr">
            <a:solidFill>
              <a:schemeClr val="bg1"/>
            </a:solidFill>
            <a:miter lim="800000"/>
            <a:headEnd/>
            <a:tailEnd/>
          </a:ln>
          <a:extLst>
            <a:ext uri="{909E8E84-426E-40DD-AFC4-6F175D3DCCD1}">
              <a14:hiddenFill xmlns:a14="http://schemas.microsoft.com/office/drawing/2010/main">
                <a:noFill/>
              </a14:hiddenFill>
            </a:ext>
          </a:extLst>
        </p:spPr>
      </p:cxnSp>
      <p:grpSp>
        <p:nvGrpSpPr>
          <p:cNvPr id="539" name="Group 298"/>
          <p:cNvGrpSpPr>
            <a:grpSpLocks noChangeAspect="1"/>
          </p:cNvGrpSpPr>
          <p:nvPr/>
        </p:nvGrpSpPr>
        <p:grpSpPr bwMode="auto">
          <a:xfrm>
            <a:off x="7169382" y="4350215"/>
            <a:ext cx="339115" cy="193428"/>
            <a:chOff x="2465" y="2208"/>
            <a:chExt cx="576" cy="444"/>
          </a:xfrm>
        </p:grpSpPr>
        <p:sp>
          <p:nvSpPr>
            <p:cNvPr id="540" name="AutoShape 297"/>
            <p:cNvSpPr>
              <a:spLocks noChangeAspect="1" noChangeArrowheads="1" noTextEdit="1"/>
            </p:cNvSpPr>
            <p:nvPr/>
          </p:nvSpPr>
          <p:spPr bwMode="auto">
            <a:xfrm>
              <a:off x="2467" y="2206"/>
              <a:ext cx="576"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1" name="Freeform 299"/>
            <p:cNvSpPr>
              <a:spLocks/>
            </p:cNvSpPr>
            <p:nvPr/>
          </p:nvSpPr>
          <p:spPr bwMode="auto">
            <a:xfrm>
              <a:off x="2754" y="2376"/>
              <a:ext cx="287" cy="279"/>
            </a:xfrm>
            <a:custGeom>
              <a:avLst/>
              <a:gdLst>
                <a:gd name="T0" fmla="*/ 287 w 287"/>
                <a:gd name="T1" fmla="*/ 0 h 278"/>
                <a:gd name="T2" fmla="*/ 286 w 287"/>
                <a:gd name="T3" fmla="*/ 111 h 278"/>
                <a:gd name="T4" fmla="*/ 0 w 287"/>
                <a:gd name="T5" fmla="*/ 278 h 278"/>
                <a:gd name="T6" fmla="*/ 0 w 287"/>
                <a:gd name="T7" fmla="*/ 166 h 278"/>
                <a:gd name="T8" fmla="*/ 287 w 287"/>
                <a:gd name="T9" fmla="*/ 0 h 278"/>
                <a:gd name="T10" fmla="*/ 287 w 287"/>
                <a:gd name="T11" fmla="*/ 0 h 278"/>
                <a:gd name="T12" fmla="*/ 287 w 287"/>
                <a:gd name="T13" fmla="*/ 0 h 278"/>
                <a:gd name="T14" fmla="*/ 287 w 287"/>
                <a:gd name="T15" fmla="*/ 0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7" h="278">
                  <a:moveTo>
                    <a:pt x="287" y="0"/>
                  </a:moveTo>
                  <a:lnTo>
                    <a:pt x="286" y="111"/>
                  </a:lnTo>
                  <a:lnTo>
                    <a:pt x="0" y="278"/>
                  </a:lnTo>
                  <a:lnTo>
                    <a:pt x="0" y="166"/>
                  </a:lnTo>
                  <a:lnTo>
                    <a:pt x="287" y="0"/>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2" name="Freeform 300"/>
            <p:cNvSpPr>
              <a:spLocks/>
            </p:cNvSpPr>
            <p:nvPr/>
          </p:nvSpPr>
          <p:spPr bwMode="auto">
            <a:xfrm>
              <a:off x="2465" y="2376"/>
              <a:ext cx="289" cy="279"/>
            </a:xfrm>
            <a:custGeom>
              <a:avLst/>
              <a:gdLst>
                <a:gd name="T0" fmla="*/ 289 w 289"/>
                <a:gd name="T1" fmla="*/ 166 h 278"/>
                <a:gd name="T2" fmla="*/ 289 w 289"/>
                <a:gd name="T3" fmla="*/ 278 h 278"/>
                <a:gd name="T4" fmla="*/ 0 w 289"/>
                <a:gd name="T5" fmla="*/ 111 h 278"/>
                <a:gd name="T6" fmla="*/ 1 w 289"/>
                <a:gd name="T7" fmla="*/ 0 h 278"/>
                <a:gd name="T8" fmla="*/ 289 w 289"/>
                <a:gd name="T9" fmla="*/ 166 h 278"/>
                <a:gd name="T10" fmla="*/ 289 w 289"/>
                <a:gd name="T11" fmla="*/ 166 h 278"/>
                <a:gd name="T12" fmla="*/ 289 w 289"/>
                <a:gd name="T13" fmla="*/ 166 h 278"/>
                <a:gd name="T14" fmla="*/ 289 w 289"/>
                <a:gd name="T15" fmla="*/ 166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9" h="278">
                  <a:moveTo>
                    <a:pt x="289" y="166"/>
                  </a:moveTo>
                  <a:lnTo>
                    <a:pt x="289" y="278"/>
                  </a:lnTo>
                  <a:lnTo>
                    <a:pt x="0" y="111"/>
                  </a:lnTo>
                  <a:lnTo>
                    <a:pt x="1" y="0"/>
                  </a:lnTo>
                  <a:lnTo>
                    <a:pt x="289" y="166"/>
                  </a:lnTo>
                  <a:close/>
                </a:path>
              </a:pathLst>
            </a:custGeom>
            <a:solidFill>
              <a:srgbClr val="3645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3" name="Freeform 301"/>
            <p:cNvSpPr>
              <a:spLocks/>
            </p:cNvSpPr>
            <p:nvPr/>
          </p:nvSpPr>
          <p:spPr bwMode="auto">
            <a:xfrm>
              <a:off x="2467" y="2212"/>
              <a:ext cx="574" cy="328"/>
            </a:xfrm>
            <a:custGeom>
              <a:avLst/>
              <a:gdLst>
                <a:gd name="T0" fmla="*/ 575 w 575"/>
                <a:gd name="T1" fmla="*/ 166 h 332"/>
                <a:gd name="T2" fmla="*/ 288 w 575"/>
                <a:gd name="T3" fmla="*/ 332 h 332"/>
                <a:gd name="T4" fmla="*/ 0 w 575"/>
                <a:gd name="T5" fmla="*/ 166 h 332"/>
                <a:gd name="T6" fmla="*/ 286 w 575"/>
                <a:gd name="T7" fmla="*/ 0 h 332"/>
                <a:gd name="T8" fmla="*/ 575 w 575"/>
                <a:gd name="T9" fmla="*/ 166 h 332"/>
                <a:gd name="T10" fmla="*/ 575 w 575"/>
                <a:gd name="T11" fmla="*/ 166 h 332"/>
                <a:gd name="T12" fmla="*/ 575 w 575"/>
                <a:gd name="T13" fmla="*/ 166 h 332"/>
                <a:gd name="T14" fmla="*/ 575 w 575"/>
                <a:gd name="T15" fmla="*/ 166 h 3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5" h="332">
                  <a:moveTo>
                    <a:pt x="575" y="166"/>
                  </a:moveTo>
                  <a:lnTo>
                    <a:pt x="288" y="332"/>
                  </a:lnTo>
                  <a:lnTo>
                    <a:pt x="0" y="166"/>
                  </a:lnTo>
                  <a:lnTo>
                    <a:pt x="286" y="0"/>
                  </a:lnTo>
                  <a:lnTo>
                    <a:pt x="575" y="166"/>
                  </a:lnTo>
                  <a:close/>
                </a:path>
              </a:pathLst>
            </a:custGeom>
            <a:solidFill>
              <a:srgbClr val="4D61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4" name="Freeform 302"/>
            <p:cNvSpPr>
              <a:spLocks noEditPoints="1"/>
            </p:cNvSpPr>
            <p:nvPr/>
          </p:nvSpPr>
          <p:spPr bwMode="auto">
            <a:xfrm>
              <a:off x="2467" y="2417"/>
              <a:ext cx="574" cy="205"/>
            </a:xfrm>
            <a:custGeom>
              <a:avLst/>
              <a:gdLst>
                <a:gd name="T0" fmla="*/ 575 w 575"/>
                <a:gd name="T1" fmla="*/ 0 h 206"/>
                <a:gd name="T2" fmla="*/ 288 w 575"/>
                <a:gd name="T3" fmla="*/ 166 h 206"/>
                <a:gd name="T4" fmla="*/ 0 w 575"/>
                <a:gd name="T5" fmla="*/ 0 h 206"/>
                <a:gd name="T6" fmla="*/ 575 w 575"/>
                <a:gd name="T7" fmla="*/ 39 h 206"/>
                <a:gd name="T8" fmla="*/ 288 w 575"/>
                <a:gd name="T9" fmla="*/ 206 h 206"/>
                <a:gd name="T10" fmla="*/ 0 w 575"/>
                <a:gd name="T11" fmla="*/ 39 h 2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5" h="206">
                  <a:moveTo>
                    <a:pt x="575" y="0"/>
                  </a:moveTo>
                  <a:lnTo>
                    <a:pt x="288" y="166"/>
                  </a:lnTo>
                  <a:lnTo>
                    <a:pt x="0" y="0"/>
                  </a:lnTo>
                  <a:moveTo>
                    <a:pt x="575" y="39"/>
                  </a:moveTo>
                  <a:lnTo>
                    <a:pt x="288" y="206"/>
                  </a:lnTo>
                  <a:lnTo>
                    <a:pt x="0" y="39"/>
                  </a:lnTo>
                </a:path>
              </a:pathLst>
            </a:custGeom>
            <a:noFill/>
            <a:ln w="4763" cap="flat">
              <a:solidFill>
                <a:srgbClr val="9E9AC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5" name="Freeform 303"/>
            <p:cNvSpPr>
              <a:spLocks/>
            </p:cNvSpPr>
            <p:nvPr/>
          </p:nvSpPr>
          <p:spPr bwMode="auto">
            <a:xfrm>
              <a:off x="2701" y="2258"/>
              <a:ext cx="237" cy="134"/>
            </a:xfrm>
            <a:custGeom>
              <a:avLst/>
              <a:gdLst>
                <a:gd name="T0" fmla="*/ 127 w 237"/>
                <a:gd name="T1" fmla="*/ 118 h 137"/>
                <a:gd name="T2" fmla="*/ 178 w 237"/>
                <a:gd name="T3" fmla="*/ 118 h 137"/>
                <a:gd name="T4" fmla="*/ 0 w 237"/>
                <a:gd name="T5" fmla="*/ 15 h 137"/>
                <a:gd name="T6" fmla="*/ 27 w 237"/>
                <a:gd name="T7" fmla="*/ 0 h 137"/>
                <a:gd name="T8" fmla="*/ 205 w 237"/>
                <a:gd name="T9" fmla="*/ 102 h 137"/>
                <a:gd name="T10" fmla="*/ 204 w 237"/>
                <a:gd name="T11" fmla="*/ 73 h 137"/>
                <a:gd name="T12" fmla="*/ 237 w 237"/>
                <a:gd name="T13" fmla="*/ 73 h 137"/>
                <a:gd name="T14" fmla="*/ 237 w 237"/>
                <a:gd name="T15" fmla="*/ 137 h 137"/>
                <a:gd name="T16" fmla="*/ 127 w 237"/>
                <a:gd name="T17" fmla="*/ 137 h 137"/>
                <a:gd name="T18" fmla="*/ 127 w 237"/>
                <a:gd name="T19" fmla="*/ 118 h 137"/>
                <a:gd name="T20" fmla="*/ 127 w 237"/>
                <a:gd name="T21" fmla="*/ 118 h 137"/>
                <a:gd name="T22" fmla="*/ 127 w 237"/>
                <a:gd name="T23" fmla="*/ 118 h 137"/>
                <a:gd name="T24" fmla="*/ 127 w 237"/>
                <a:gd name="T25" fmla="*/ 118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7">
                  <a:moveTo>
                    <a:pt x="127" y="118"/>
                  </a:moveTo>
                  <a:lnTo>
                    <a:pt x="178" y="118"/>
                  </a:lnTo>
                  <a:lnTo>
                    <a:pt x="0" y="15"/>
                  </a:lnTo>
                  <a:lnTo>
                    <a:pt x="27" y="0"/>
                  </a:lnTo>
                  <a:lnTo>
                    <a:pt x="205" y="102"/>
                  </a:lnTo>
                  <a:lnTo>
                    <a:pt x="204" y="73"/>
                  </a:lnTo>
                  <a:lnTo>
                    <a:pt x="237" y="73"/>
                  </a:lnTo>
                  <a:lnTo>
                    <a:pt x="237" y="137"/>
                  </a:lnTo>
                  <a:lnTo>
                    <a:pt x="127" y="137"/>
                  </a:lnTo>
                  <a:lnTo>
                    <a:pt x="127" y="118"/>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6" name="Freeform 304"/>
            <p:cNvSpPr>
              <a:spLocks/>
            </p:cNvSpPr>
            <p:nvPr/>
          </p:nvSpPr>
          <p:spPr bwMode="auto">
            <a:xfrm>
              <a:off x="2637" y="2307"/>
              <a:ext cx="237" cy="137"/>
            </a:xfrm>
            <a:custGeom>
              <a:avLst/>
              <a:gdLst>
                <a:gd name="T0" fmla="*/ 112 w 238"/>
                <a:gd name="T1" fmla="*/ 19 h 138"/>
                <a:gd name="T2" fmla="*/ 61 w 238"/>
                <a:gd name="T3" fmla="*/ 19 h 138"/>
                <a:gd name="T4" fmla="*/ 238 w 238"/>
                <a:gd name="T5" fmla="*/ 121 h 138"/>
                <a:gd name="T6" fmla="*/ 211 w 238"/>
                <a:gd name="T7" fmla="*/ 138 h 138"/>
                <a:gd name="T8" fmla="*/ 34 w 238"/>
                <a:gd name="T9" fmla="*/ 34 h 138"/>
                <a:gd name="T10" fmla="*/ 34 w 238"/>
                <a:gd name="T11" fmla="*/ 64 h 138"/>
                <a:gd name="T12" fmla="*/ 1 w 238"/>
                <a:gd name="T13" fmla="*/ 64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1"/>
                  </a:lnTo>
                  <a:lnTo>
                    <a:pt x="211" y="138"/>
                  </a:lnTo>
                  <a:lnTo>
                    <a:pt x="34" y="34"/>
                  </a:lnTo>
                  <a:lnTo>
                    <a:pt x="34" y="64"/>
                  </a:lnTo>
                  <a:lnTo>
                    <a:pt x="1" y="64"/>
                  </a:lnTo>
                  <a:lnTo>
                    <a:pt x="0" y="0"/>
                  </a:lnTo>
                  <a:lnTo>
                    <a:pt x="111" y="0"/>
                  </a:lnTo>
                  <a:lnTo>
                    <a:pt x="112" y="19"/>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7" name="Freeform 305"/>
            <p:cNvSpPr>
              <a:spLocks/>
            </p:cNvSpPr>
            <p:nvPr/>
          </p:nvSpPr>
          <p:spPr bwMode="auto">
            <a:xfrm>
              <a:off x="2546" y="2348"/>
              <a:ext cx="237" cy="126"/>
            </a:xfrm>
            <a:custGeom>
              <a:avLst/>
              <a:gdLst>
                <a:gd name="T0" fmla="*/ 205 w 239"/>
                <a:gd name="T1" fmla="*/ 73 h 137"/>
                <a:gd name="T2" fmla="*/ 238 w 239"/>
                <a:gd name="T3" fmla="*/ 73 h 137"/>
                <a:gd name="T4" fmla="*/ 239 w 239"/>
                <a:gd name="T5" fmla="*/ 137 h 137"/>
                <a:gd name="T6" fmla="*/ 128 w 239"/>
                <a:gd name="T7" fmla="*/ 137 h 137"/>
                <a:gd name="T8" fmla="*/ 128 w 239"/>
                <a:gd name="T9" fmla="*/ 118 h 137"/>
                <a:gd name="T10" fmla="*/ 178 w 239"/>
                <a:gd name="T11" fmla="*/ 118 h 137"/>
                <a:gd name="T12" fmla="*/ 0 w 239"/>
                <a:gd name="T13" fmla="*/ 16 h 137"/>
                <a:gd name="T14" fmla="*/ 28 w 239"/>
                <a:gd name="T15" fmla="*/ 0 h 137"/>
                <a:gd name="T16" fmla="*/ 205 w 239"/>
                <a:gd name="T17" fmla="*/ 103 h 137"/>
                <a:gd name="T18" fmla="*/ 205 w 239"/>
                <a:gd name="T19" fmla="*/ 73 h 137"/>
                <a:gd name="T20" fmla="*/ 205 w 239"/>
                <a:gd name="T21" fmla="*/ 73 h 137"/>
                <a:gd name="T22" fmla="*/ 205 w 239"/>
                <a:gd name="T23" fmla="*/ 73 h 137"/>
                <a:gd name="T24" fmla="*/ 205 w 239"/>
                <a:gd name="T25" fmla="*/ 73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7">
                  <a:moveTo>
                    <a:pt x="205" y="73"/>
                  </a:moveTo>
                  <a:lnTo>
                    <a:pt x="238" y="73"/>
                  </a:lnTo>
                  <a:lnTo>
                    <a:pt x="239" y="137"/>
                  </a:lnTo>
                  <a:lnTo>
                    <a:pt x="128" y="137"/>
                  </a:lnTo>
                  <a:lnTo>
                    <a:pt x="128" y="118"/>
                  </a:lnTo>
                  <a:lnTo>
                    <a:pt x="178" y="118"/>
                  </a:lnTo>
                  <a:lnTo>
                    <a:pt x="0" y="16"/>
                  </a:lnTo>
                  <a:lnTo>
                    <a:pt x="28" y="0"/>
                  </a:lnTo>
                  <a:lnTo>
                    <a:pt x="205" y="103"/>
                  </a:lnTo>
                  <a:lnTo>
                    <a:pt x="205" y="73"/>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8" name="Freeform 306"/>
            <p:cNvSpPr>
              <a:spLocks/>
            </p:cNvSpPr>
            <p:nvPr/>
          </p:nvSpPr>
          <p:spPr bwMode="auto">
            <a:xfrm>
              <a:off x="2701" y="2250"/>
              <a:ext cx="237" cy="139"/>
            </a:xfrm>
            <a:custGeom>
              <a:avLst/>
              <a:gdLst>
                <a:gd name="T0" fmla="*/ 127 w 237"/>
                <a:gd name="T1" fmla="*/ 119 h 138"/>
                <a:gd name="T2" fmla="*/ 178 w 237"/>
                <a:gd name="T3" fmla="*/ 119 h 138"/>
                <a:gd name="T4" fmla="*/ 0 w 237"/>
                <a:gd name="T5" fmla="*/ 16 h 138"/>
                <a:gd name="T6" fmla="*/ 27 w 237"/>
                <a:gd name="T7" fmla="*/ 0 h 138"/>
                <a:gd name="T8" fmla="*/ 205 w 237"/>
                <a:gd name="T9" fmla="*/ 103 h 138"/>
                <a:gd name="T10" fmla="*/ 204 w 237"/>
                <a:gd name="T11" fmla="*/ 74 h 138"/>
                <a:gd name="T12" fmla="*/ 237 w 237"/>
                <a:gd name="T13" fmla="*/ 74 h 138"/>
                <a:gd name="T14" fmla="*/ 237 w 237"/>
                <a:gd name="T15" fmla="*/ 138 h 138"/>
                <a:gd name="T16" fmla="*/ 127 w 237"/>
                <a:gd name="T17" fmla="*/ 138 h 138"/>
                <a:gd name="T18" fmla="*/ 127 w 237"/>
                <a:gd name="T19" fmla="*/ 119 h 138"/>
                <a:gd name="T20" fmla="*/ 127 w 237"/>
                <a:gd name="T21" fmla="*/ 119 h 138"/>
                <a:gd name="T22" fmla="*/ 127 w 237"/>
                <a:gd name="T23" fmla="*/ 119 h 138"/>
                <a:gd name="T24" fmla="*/ 127 w 237"/>
                <a:gd name="T25" fmla="*/ 1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8">
                  <a:moveTo>
                    <a:pt x="127" y="119"/>
                  </a:moveTo>
                  <a:lnTo>
                    <a:pt x="178" y="119"/>
                  </a:lnTo>
                  <a:lnTo>
                    <a:pt x="0" y="16"/>
                  </a:lnTo>
                  <a:lnTo>
                    <a:pt x="27" y="0"/>
                  </a:lnTo>
                  <a:lnTo>
                    <a:pt x="205" y="103"/>
                  </a:lnTo>
                  <a:lnTo>
                    <a:pt x="204" y="74"/>
                  </a:lnTo>
                  <a:lnTo>
                    <a:pt x="237" y="74"/>
                  </a:lnTo>
                  <a:lnTo>
                    <a:pt x="237" y="138"/>
                  </a:lnTo>
                  <a:lnTo>
                    <a:pt x="127" y="138"/>
                  </a:lnTo>
                  <a:lnTo>
                    <a:pt x="127"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49" name="Freeform 307"/>
            <p:cNvSpPr>
              <a:spLocks/>
            </p:cNvSpPr>
            <p:nvPr/>
          </p:nvSpPr>
          <p:spPr bwMode="auto">
            <a:xfrm>
              <a:off x="2637" y="2305"/>
              <a:ext cx="237" cy="137"/>
            </a:xfrm>
            <a:custGeom>
              <a:avLst/>
              <a:gdLst>
                <a:gd name="T0" fmla="*/ 112 w 238"/>
                <a:gd name="T1" fmla="*/ 19 h 138"/>
                <a:gd name="T2" fmla="*/ 61 w 238"/>
                <a:gd name="T3" fmla="*/ 19 h 138"/>
                <a:gd name="T4" fmla="*/ 238 w 238"/>
                <a:gd name="T5" fmla="*/ 123 h 138"/>
                <a:gd name="T6" fmla="*/ 211 w 238"/>
                <a:gd name="T7" fmla="*/ 138 h 138"/>
                <a:gd name="T8" fmla="*/ 34 w 238"/>
                <a:gd name="T9" fmla="*/ 36 h 138"/>
                <a:gd name="T10" fmla="*/ 34 w 238"/>
                <a:gd name="T11" fmla="*/ 65 h 138"/>
                <a:gd name="T12" fmla="*/ 1 w 238"/>
                <a:gd name="T13" fmla="*/ 65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3"/>
                  </a:lnTo>
                  <a:lnTo>
                    <a:pt x="211" y="138"/>
                  </a:lnTo>
                  <a:lnTo>
                    <a:pt x="34" y="36"/>
                  </a:lnTo>
                  <a:lnTo>
                    <a:pt x="34" y="65"/>
                  </a:lnTo>
                  <a:lnTo>
                    <a:pt x="1" y="65"/>
                  </a:lnTo>
                  <a:lnTo>
                    <a:pt x="0" y="0"/>
                  </a:lnTo>
                  <a:lnTo>
                    <a:pt x="111" y="0"/>
                  </a:lnTo>
                  <a:lnTo>
                    <a:pt x="112"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50" name="Freeform 308"/>
            <p:cNvSpPr>
              <a:spLocks/>
            </p:cNvSpPr>
            <p:nvPr/>
          </p:nvSpPr>
          <p:spPr bwMode="auto">
            <a:xfrm>
              <a:off x="2546" y="2343"/>
              <a:ext cx="237" cy="137"/>
            </a:xfrm>
            <a:custGeom>
              <a:avLst/>
              <a:gdLst>
                <a:gd name="T0" fmla="*/ 205 w 239"/>
                <a:gd name="T1" fmla="*/ 73 h 138"/>
                <a:gd name="T2" fmla="*/ 238 w 239"/>
                <a:gd name="T3" fmla="*/ 73 h 138"/>
                <a:gd name="T4" fmla="*/ 239 w 239"/>
                <a:gd name="T5" fmla="*/ 138 h 138"/>
                <a:gd name="T6" fmla="*/ 128 w 239"/>
                <a:gd name="T7" fmla="*/ 138 h 138"/>
                <a:gd name="T8" fmla="*/ 128 w 239"/>
                <a:gd name="T9" fmla="*/ 119 h 138"/>
                <a:gd name="T10" fmla="*/ 178 w 239"/>
                <a:gd name="T11" fmla="*/ 119 h 138"/>
                <a:gd name="T12" fmla="*/ 0 w 239"/>
                <a:gd name="T13" fmla="*/ 15 h 138"/>
                <a:gd name="T14" fmla="*/ 28 w 239"/>
                <a:gd name="T15" fmla="*/ 0 h 138"/>
                <a:gd name="T16" fmla="*/ 205 w 239"/>
                <a:gd name="T17" fmla="*/ 102 h 138"/>
                <a:gd name="T18" fmla="*/ 205 w 239"/>
                <a:gd name="T19" fmla="*/ 73 h 138"/>
                <a:gd name="T20" fmla="*/ 205 w 239"/>
                <a:gd name="T21" fmla="*/ 73 h 138"/>
                <a:gd name="T22" fmla="*/ 205 w 239"/>
                <a:gd name="T23" fmla="*/ 73 h 138"/>
                <a:gd name="T24" fmla="*/ 205 w 239"/>
                <a:gd name="T25" fmla="*/ 73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8">
                  <a:moveTo>
                    <a:pt x="205" y="73"/>
                  </a:moveTo>
                  <a:lnTo>
                    <a:pt x="238" y="73"/>
                  </a:lnTo>
                  <a:lnTo>
                    <a:pt x="239" y="138"/>
                  </a:lnTo>
                  <a:lnTo>
                    <a:pt x="128" y="138"/>
                  </a:lnTo>
                  <a:lnTo>
                    <a:pt x="128" y="119"/>
                  </a:lnTo>
                  <a:lnTo>
                    <a:pt x="178" y="119"/>
                  </a:lnTo>
                  <a:lnTo>
                    <a:pt x="0" y="15"/>
                  </a:lnTo>
                  <a:lnTo>
                    <a:pt x="28" y="0"/>
                  </a:lnTo>
                  <a:lnTo>
                    <a:pt x="205" y="102"/>
                  </a:lnTo>
                  <a:lnTo>
                    <a:pt x="205" y="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grpSp>
      <p:sp>
        <p:nvSpPr>
          <p:cNvPr id="404" name="矩形 146"/>
          <p:cNvSpPr>
            <a:spLocks noChangeArrowheads="1"/>
          </p:cNvSpPr>
          <p:nvPr/>
        </p:nvSpPr>
        <p:spPr bwMode="auto">
          <a:xfrm>
            <a:off x="7179538" y="4028689"/>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b="1" dirty="0">
                <a:solidFill>
                  <a:schemeClr val="bg1"/>
                </a:solidFill>
                <a:latin typeface="宋体" panose="02010600030101010101" pitchFamily="2" charset="-122"/>
                <a:ea typeface="宋体" panose="02010600030101010101" pitchFamily="2" charset="-122"/>
              </a:rPr>
              <a:t>办公楼</a:t>
            </a:r>
          </a:p>
        </p:txBody>
      </p:sp>
      <p:grpSp>
        <p:nvGrpSpPr>
          <p:cNvPr id="405" name="组合 404"/>
          <p:cNvGrpSpPr/>
          <p:nvPr/>
        </p:nvGrpSpPr>
        <p:grpSpPr>
          <a:xfrm>
            <a:off x="6246339" y="4669405"/>
            <a:ext cx="470858" cy="317669"/>
            <a:chOff x="3491880" y="4825882"/>
            <a:chExt cx="1375946" cy="826074"/>
          </a:xfrm>
        </p:grpSpPr>
        <p:pic>
          <p:nvPicPr>
            <p:cNvPr id="532" name="Picture 2" descr="C:\Documents and Settings\Administrator\桌面\云终端更新效果图-0109\003.png"/>
            <p:cNvPicPr>
              <a:picLocks noChangeAspect="1" noChangeArrowheads="1"/>
            </p:cNvPicPr>
            <p:nvPr/>
          </p:nvPicPr>
          <p:blipFill>
            <a:blip r:embed="rId9"/>
            <a:srcRect/>
            <a:stretch>
              <a:fillRect/>
            </a:stretch>
          </p:blipFill>
          <p:spPr bwMode="auto">
            <a:xfrm>
              <a:off x="3491880" y="5191842"/>
              <a:ext cx="744390" cy="460114"/>
            </a:xfrm>
            <a:prstGeom prst="rect">
              <a:avLst/>
            </a:prstGeom>
            <a:noFill/>
            <a:ln w="9525">
              <a:noFill/>
              <a:miter lim="800000"/>
              <a:headEnd/>
              <a:tailEnd/>
            </a:ln>
          </p:spPr>
        </p:pic>
        <p:pic>
          <p:nvPicPr>
            <p:cNvPr id="533" name="Picture 56" descr="电脑上网"/>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93771" y="4825882"/>
              <a:ext cx="774055" cy="7740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grpSp>
        <p:nvGrpSpPr>
          <p:cNvPr id="406" name="组合 405"/>
          <p:cNvGrpSpPr/>
          <p:nvPr/>
        </p:nvGrpSpPr>
        <p:grpSpPr>
          <a:xfrm>
            <a:off x="7361451" y="4672288"/>
            <a:ext cx="470858" cy="317669"/>
            <a:chOff x="3491880" y="4825882"/>
            <a:chExt cx="1375946" cy="826074"/>
          </a:xfrm>
        </p:grpSpPr>
        <p:pic>
          <p:nvPicPr>
            <p:cNvPr id="530" name="Picture 2" descr="C:\Documents and Settings\Administrator\桌面\云终端更新效果图-0109\003.png"/>
            <p:cNvPicPr>
              <a:picLocks noChangeAspect="1" noChangeArrowheads="1"/>
            </p:cNvPicPr>
            <p:nvPr/>
          </p:nvPicPr>
          <p:blipFill>
            <a:blip r:embed="rId9"/>
            <a:srcRect/>
            <a:stretch>
              <a:fillRect/>
            </a:stretch>
          </p:blipFill>
          <p:spPr bwMode="auto">
            <a:xfrm>
              <a:off x="3491880" y="5191842"/>
              <a:ext cx="744390" cy="460114"/>
            </a:xfrm>
            <a:prstGeom prst="rect">
              <a:avLst/>
            </a:prstGeom>
            <a:noFill/>
            <a:ln w="9525">
              <a:noFill/>
              <a:miter lim="800000"/>
              <a:headEnd/>
              <a:tailEnd/>
            </a:ln>
          </p:spPr>
        </p:pic>
        <p:pic>
          <p:nvPicPr>
            <p:cNvPr id="531" name="Picture 56" descr="电脑上网"/>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93771" y="4825882"/>
              <a:ext cx="774055" cy="7740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grpSp>
        <p:nvGrpSpPr>
          <p:cNvPr id="408" name="Group 298"/>
          <p:cNvGrpSpPr>
            <a:grpSpLocks noChangeAspect="1"/>
          </p:cNvGrpSpPr>
          <p:nvPr/>
        </p:nvGrpSpPr>
        <p:grpSpPr bwMode="auto">
          <a:xfrm>
            <a:off x="3752955" y="3689310"/>
            <a:ext cx="339116" cy="193428"/>
            <a:chOff x="2465" y="2208"/>
            <a:chExt cx="576" cy="444"/>
          </a:xfrm>
        </p:grpSpPr>
        <p:sp>
          <p:nvSpPr>
            <p:cNvPr id="519" name="AutoShape 297"/>
            <p:cNvSpPr>
              <a:spLocks noChangeAspect="1" noChangeArrowheads="1" noTextEdit="1"/>
            </p:cNvSpPr>
            <p:nvPr/>
          </p:nvSpPr>
          <p:spPr bwMode="auto">
            <a:xfrm>
              <a:off x="2467" y="2206"/>
              <a:ext cx="576"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0" name="Freeform 299"/>
            <p:cNvSpPr>
              <a:spLocks/>
            </p:cNvSpPr>
            <p:nvPr/>
          </p:nvSpPr>
          <p:spPr bwMode="auto">
            <a:xfrm>
              <a:off x="2754" y="2376"/>
              <a:ext cx="287" cy="279"/>
            </a:xfrm>
            <a:custGeom>
              <a:avLst/>
              <a:gdLst>
                <a:gd name="T0" fmla="*/ 287 w 287"/>
                <a:gd name="T1" fmla="*/ 0 h 278"/>
                <a:gd name="T2" fmla="*/ 286 w 287"/>
                <a:gd name="T3" fmla="*/ 111 h 278"/>
                <a:gd name="T4" fmla="*/ 0 w 287"/>
                <a:gd name="T5" fmla="*/ 278 h 278"/>
                <a:gd name="T6" fmla="*/ 0 w 287"/>
                <a:gd name="T7" fmla="*/ 166 h 278"/>
                <a:gd name="T8" fmla="*/ 287 w 287"/>
                <a:gd name="T9" fmla="*/ 0 h 278"/>
                <a:gd name="T10" fmla="*/ 287 w 287"/>
                <a:gd name="T11" fmla="*/ 0 h 278"/>
                <a:gd name="T12" fmla="*/ 287 w 287"/>
                <a:gd name="T13" fmla="*/ 0 h 278"/>
                <a:gd name="T14" fmla="*/ 287 w 287"/>
                <a:gd name="T15" fmla="*/ 0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7" h="278">
                  <a:moveTo>
                    <a:pt x="287" y="0"/>
                  </a:moveTo>
                  <a:lnTo>
                    <a:pt x="286" y="111"/>
                  </a:lnTo>
                  <a:lnTo>
                    <a:pt x="0" y="278"/>
                  </a:lnTo>
                  <a:lnTo>
                    <a:pt x="0" y="166"/>
                  </a:lnTo>
                  <a:lnTo>
                    <a:pt x="287" y="0"/>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1" name="Freeform 300"/>
            <p:cNvSpPr>
              <a:spLocks/>
            </p:cNvSpPr>
            <p:nvPr/>
          </p:nvSpPr>
          <p:spPr bwMode="auto">
            <a:xfrm>
              <a:off x="2465" y="2376"/>
              <a:ext cx="289" cy="279"/>
            </a:xfrm>
            <a:custGeom>
              <a:avLst/>
              <a:gdLst>
                <a:gd name="T0" fmla="*/ 289 w 289"/>
                <a:gd name="T1" fmla="*/ 166 h 278"/>
                <a:gd name="T2" fmla="*/ 289 w 289"/>
                <a:gd name="T3" fmla="*/ 278 h 278"/>
                <a:gd name="T4" fmla="*/ 0 w 289"/>
                <a:gd name="T5" fmla="*/ 111 h 278"/>
                <a:gd name="T6" fmla="*/ 1 w 289"/>
                <a:gd name="T7" fmla="*/ 0 h 278"/>
                <a:gd name="T8" fmla="*/ 289 w 289"/>
                <a:gd name="T9" fmla="*/ 166 h 278"/>
                <a:gd name="T10" fmla="*/ 289 w 289"/>
                <a:gd name="T11" fmla="*/ 166 h 278"/>
                <a:gd name="T12" fmla="*/ 289 w 289"/>
                <a:gd name="T13" fmla="*/ 166 h 278"/>
                <a:gd name="T14" fmla="*/ 289 w 289"/>
                <a:gd name="T15" fmla="*/ 166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9" h="278">
                  <a:moveTo>
                    <a:pt x="289" y="166"/>
                  </a:moveTo>
                  <a:lnTo>
                    <a:pt x="289" y="278"/>
                  </a:lnTo>
                  <a:lnTo>
                    <a:pt x="0" y="111"/>
                  </a:lnTo>
                  <a:lnTo>
                    <a:pt x="1" y="0"/>
                  </a:lnTo>
                  <a:lnTo>
                    <a:pt x="289" y="166"/>
                  </a:lnTo>
                  <a:close/>
                </a:path>
              </a:pathLst>
            </a:custGeom>
            <a:solidFill>
              <a:srgbClr val="3645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2" name="Freeform 301"/>
            <p:cNvSpPr>
              <a:spLocks/>
            </p:cNvSpPr>
            <p:nvPr/>
          </p:nvSpPr>
          <p:spPr bwMode="auto">
            <a:xfrm>
              <a:off x="2467" y="2212"/>
              <a:ext cx="574" cy="328"/>
            </a:xfrm>
            <a:custGeom>
              <a:avLst/>
              <a:gdLst>
                <a:gd name="T0" fmla="*/ 575 w 575"/>
                <a:gd name="T1" fmla="*/ 166 h 332"/>
                <a:gd name="T2" fmla="*/ 288 w 575"/>
                <a:gd name="T3" fmla="*/ 332 h 332"/>
                <a:gd name="T4" fmla="*/ 0 w 575"/>
                <a:gd name="T5" fmla="*/ 166 h 332"/>
                <a:gd name="T6" fmla="*/ 286 w 575"/>
                <a:gd name="T7" fmla="*/ 0 h 332"/>
                <a:gd name="T8" fmla="*/ 575 w 575"/>
                <a:gd name="T9" fmla="*/ 166 h 332"/>
                <a:gd name="T10" fmla="*/ 575 w 575"/>
                <a:gd name="T11" fmla="*/ 166 h 332"/>
                <a:gd name="T12" fmla="*/ 575 w 575"/>
                <a:gd name="T13" fmla="*/ 166 h 332"/>
                <a:gd name="T14" fmla="*/ 575 w 575"/>
                <a:gd name="T15" fmla="*/ 166 h 3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5" h="332">
                  <a:moveTo>
                    <a:pt x="575" y="166"/>
                  </a:moveTo>
                  <a:lnTo>
                    <a:pt x="288" y="332"/>
                  </a:lnTo>
                  <a:lnTo>
                    <a:pt x="0" y="166"/>
                  </a:lnTo>
                  <a:lnTo>
                    <a:pt x="286" y="0"/>
                  </a:lnTo>
                  <a:lnTo>
                    <a:pt x="575" y="166"/>
                  </a:lnTo>
                  <a:close/>
                </a:path>
              </a:pathLst>
            </a:custGeom>
            <a:solidFill>
              <a:srgbClr val="4D61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3" name="Freeform 302"/>
            <p:cNvSpPr>
              <a:spLocks noEditPoints="1"/>
            </p:cNvSpPr>
            <p:nvPr/>
          </p:nvSpPr>
          <p:spPr bwMode="auto">
            <a:xfrm>
              <a:off x="2467" y="2417"/>
              <a:ext cx="574" cy="205"/>
            </a:xfrm>
            <a:custGeom>
              <a:avLst/>
              <a:gdLst>
                <a:gd name="T0" fmla="*/ 575 w 575"/>
                <a:gd name="T1" fmla="*/ 0 h 206"/>
                <a:gd name="T2" fmla="*/ 288 w 575"/>
                <a:gd name="T3" fmla="*/ 166 h 206"/>
                <a:gd name="T4" fmla="*/ 0 w 575"/>
                <a:gd name="T5" fmla="*/ 0 h 206"/>
                <a:gd name="T6" fmla="*/ 575 w 575"/>
                <a:gd name="T7" fmla="*/ 39 h 206"/>
                <a:gd name="T8" fmla="*/ 288 w 575"/>
                <a:gd name="T9" fmla="*/ 206 h 206"/>
                <a:gd name="T10" fmla="*/ 0 w 575"/>
                <a:gd name="T11" fmla="*/ 39 h 2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5" h="206">
                  <a:moveTo>
                    <a:pt x="575" y="0"/>
                  </a:moveTo>
                  <a:lnTo>
                    <a:pt x="288" y="166"/>
                  </a:lnTo>
                  <a:lnTo>
                    <a:pt x="0" y="0"/>
                  </a:lnTo>
                  <a:moveTo>
                    <a:pt x="575" y="39"/>
                  </a:moveTo>
                  <a:lnTo>
                    <a:pt x="288" y="206"/>
                  </a:lnTo>
                  <a:lnTo>
                    <a:pt x="0" y="39"/>
                  </a:lnTo>
                </a:path>
              </a:pathLst>
            </a:custGeom>
            <a:noFill/>
            <a:ln w="4763" cap="flat">
              <a:solidFill>
                <a:srgbClr val="9E9AC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4" name="Freeform 303"/>
            <p:cNvSpPr>
              <a:spLocks/>
            </p:cNvSpPr>
            <p:nvPr/>
          </p:nvSpPr>
          <p:spPr bwMode="auto">
            <a:xfrm>
              <a:off x="2701" y="2258"/>
              <a:ext cx="237" cy="134"/>
            </a:xfrm>
            <a:custGeom>
              <a:avLst/>
              <a:gdLst>
                <a:gd name="T0" fmla="*/ 127 w 237"/>
                <a:gd name="T1" fmla="*/ 118 h 137"/>
                <a:gd name="T2" fmla="*/ 178 w 237"/>
                <a:gd name="T3" fmla="*/ 118 h 137"/>
                <a:gd name="T4" fmla="*/ 0 w 237"/>
                <a:gd name="T5" fmla="*/ 15 h 137"/>
                <a:gd name="T6" fmla="*/ 27 w 237"/>
                <a:gd name="T7" fmla="*/ 0 h 137"/>
                <a:gd name="T8" fmla="*/ 205 w 237"/>
                <a:gd name="T9" fmla="*/ 102 h 137"/>
                <a:gd name="T10" fmla="*/ 204 w 237"/>
                <a:gd name="T11" fmla="*/ 73 h 137"/>
                <a:gd name="T12" fmla="*/ 237 w 237"/>
                <a:gd name="T13" fmla="*/ 73 h 137"/>
                <a:gd name="T14" fmla="*/ 237 w 237"/>
                <a:gd name="T15" fmla="*/ 137 h 137"/>
                <a:gd name="T16" fmla="*/ 127 w 237"/>
                <a:gd name="T17" fmla="*/ 137 h 137"/>
                <a:gd name="T18" fmla="*/ 127 w 237"/>
                <a:gd name="T19" fmla="*/ 118 h 137"/>
                <a:gd name="T20" fmla="*/ 127 w 237"/>
                <a:gd name="T21" fmla="*/ 118 h 137"/>
                <a:gd name="T22" fmla="*/ 127 w 237"/>
                <a:gd name="T23" fmla="*/ 118 h 137"/>
                <a:gd name="T24" fmla="*/ 127 w 237"/>
                <a:gd name="T25" fmla="*/ 118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7">
                  <a:moveTo>
                    <a:pt x="127" y="118"/>
                  </a:moveTo>
                  <a:lnTo>
                    <a:pt x="178" y="118"/>
                  </a:lnTo>
                  <a:lnTo>
                    <a:pt x="0" y="15"/>
                  </a:lnTo>
                  <a:lnTo>
                    <a:pt x="27" y="0"/>
                  </a:lnTo>
                  <a:lnTo>
                    <a:pt x="205" y="102"/>
                  </a:lnTo>
                  <a:lnTo>
                    <a:pt x="204" y="73"/>
                  </a:lnTo>
                  <a:lnTo>
                    <a:pt x="237" y="73"/>
                  </a:lnTo>
                  <a:lnTo>
                    <a:pt x="237" y="137"/>
                  </a:lnTo>
                  <a:lnTo>
                    <a:pt x="127" y="137"/>
                  </a:lnTo>
                  <a:lnTo>
                    <a:pt x="127" y="118"/>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5" name="Freeform 304"/>
            <p:cNvSpPr>
              <a:spLocks/>
            </p:cNvSpPr>
            <p:nvPr/>
          </p:nvSpPr>
          <p:spPr bwMode="auto">
            <a:xfrm>
              <a:off x="2637" y="2307"/>
              <a:ext cx="237" cy="137"/>
            </a:xfrm>
            <a:custGeom>
              <a:avLst/>
              <a:gdLst>
                <a:gd name="T0" fmla="*/ 112 w 238"/>
                <a:gd name="T1" fmla="*/ 19 h 138"/>
                <a:gd name="T2" fmla="*/ 61 w 238"/>
                <a:gd name="T3" fmla="*/ 19 h 138"/>
                <a:gd name="T4" fmla="*/ 238 w 238"/>
                <a:gd name="T5" fmla="*/ 121 h 138"/>
                <a:gd name="T6" fmla="*/ 211 w 238"/>
                <a:gd name="T7" fmla="*/ 138 h 138"/>
                <a:gd name="T8" fmla="*/ 34 w 238"/>
                <a:gd name="T9" fmla="*/ 34 h 138"/>
                <a:gd name="T10" fmla="*/ 34 w 238"/>
                <a:gd name="T11" fmla="*/ 64 h 138"/>
                <a:gd name="T12" fmla="*/ 1 w 238"/>
                <a:gd name="T13" fmla="*/ 64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1"/>
                  </a:lnTo>
                  <a:lnTo>
                    <a:pt x="211" y="138"/>
                  </a:lnTo>
                  <a:lnTo>
                    <a:pt x="34" y="34"/>
                  </a:lnTo>
                  <a:lnTo>
                    <a:pt x="34" y="64"/>
                  </a:lnTo>
                  <a:lnTo>
                    <a:pt x="1" y="64"/>
                  </a:lnTo>
                  <a:lnTo>
                    <a:pt x="0" y="0"/>
                  </a:lnTo>
                  <a:lnTo>
                    <a:pt x="111" y="0"/>
                  </a:lnTo>
                  <a:lnTo>
                    <a:pt x="112" y="19"/>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6" name="Freeform 305"/>
            <p:cNvSpPr>
              <a:spLocks/>
            </p:cNvSpPr>
            <p:nvPr/>
          </p:nvSpPr>
          <p:spPr bwMode="auto">
            <a:xfrm>
              <a:off x="2546" y="2348"/>
              <a:ext cx="237" cy="126"/>
            </a:xfrm>
            <a:custGeom>
              <a:avLst/>
              <a:gdLst>
                <a:gd name="T0" fmla="*/ 205 w 239"/>
                <a:gd name="T1" fmla="*/ 73 h 137"/>
                <a:gd name="T2" fmla="*/ 238 w 239"/>
                <a:gd name="T3" fmla="*/ 73 h 137"/>
                <a:gd name="T4" fmla="*/ 239 w 239"/>
                <a:gd name="T5" fmla="*/ 137 h 137"/>
                <a:gd name="T6" fmla="*/ 128 w 239"/>
                <a:gd name="T7" fmla="*/ 137 h 137"/>
                <a:gd name="T8" fmla="*/ 128 w 239"/>
                <a:gd name="T9" fmla="*/ 118 h 137"/>
                <a:gd name="T10" fmla="*/ 178 w 239"/>
                <a:gd name="T11" fmla="*/ 118 h 137"/>
                <a:gd name="T12" fmla="*/ 0 w 239"/>
                <a:gd name="T13" fmla="*/ 16 h 137"/>
                <a:gd name="T14" fmla="*/ 28 w 239"/>
                <a:gd name="T15" fmla="*/ 0 h 137"/>
                <a:gd name="T16" fmla="*/ 205 w 239"/>
                <a:gd name="T17" fmla="*/ 103 h 137"/>
                <a:gd name="T18" fmla="*/ 205 w 239"/>
                <a:gd name="T19" fmla="*/ 73 h 137"/>
                <a:gd name="T20" fmla="*/ 205 w 239"/>
                <a:gd name="T21" fmla="*/ 73 h 137"/>
                <a:gd name="T22" fmla="*/ 205 w 239"/>
                <a:gd name="T23" fmla="*/ 73 h 137"/>
                <a:gd name="T24" fmla="*/ 205 w 239"/>
                <a:gd name="T25" fmla="*/ 73 h 1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7">
                  <a:moveTo>
                    <a:pt x="205" y="73"/>
                  </a:moveTo>
                  <a:lnTo>
                    <a:pt x="238" y="73"/>
                  </a:lnTo>
                  <a:lnTo>
                    <a:pt x="239" y="137"/>
                  </a:lnTo>
                  <a:lnTo>
                    <a:pt x="128" y="137"/>
                  </a:lnTo>
                  <a:lnTo>
                    <a:pt x="128" y="118"/>
                  </a:lnTo>
                  <a:lnTo>
                    <a:pt x="178" y="118"/>
                  </a:lnTo>
                  <a:lnTo>
                    <a:pt x="0" y="16"/>
                  </a:lnTo>
                  <a:lnTo>
                    <a:pt x="28" y="0"/>
                  </a:lnTo>
                  <a:lnTo>
                    <a:pt x="205" y="103"/>
                  </a:lnTo>
                  <a:lnTo>
                    <a:pt x="205" y="73"/>
                  </a:lnTo>
                  <a:close/>
                </a:path>
              </a:pathLst>
            </a:custGeom>
            <a:solidFill>
              <a:srgbClr val="1D29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7" name="Freeform 306"/>
            <p:cNvSpPr>
              <a:spLocks/>
            </p:cNvSpPr>
            <p:nvPr/>
          </p:nvSpPr>
          <p:spPr bwMode="auto">
            <a:xfrm>
              <a:off x="2701" y="2250"/>
              <a:ext cx="237" cy="139"/>
            </a:xfrm>
            <a:custGeom>
              <a:avLst/>
              <a:gdLst>
                <a:gd name="T0" fmla="*/ 127 w 237"/>
                <a:gd name="T1" fmla="*/ 119 h 138"/>
                <a:gd name="T2" fmla="*/ 178 w 237"/>
                <a:gd name="T3" fmla="*/ 119 h 138"/>
                <a:gd name="T4" fmla="*/ 0 w 237"/>
                <a:gd name="T5" fmla="*/ 16 h 138"/>
                <a:gd name="T6" fmla="*/ 27 w 237"/>
                <a:gd name="T7" fmla="*/ 0 h 138"/>
                <a:gd name="T8" fmla="*/ 205 w 237"/>
                <a:gd name="T9" fmla="*/ 103 h 138"/>
                <a:gd name="T10" fmla="*/ 204 w 237"/>
                <a:gd name="T11" fmla="*/ 74 h 138"/>
                <a:gd name="T12" fmla="*/ 237 w 237"/>
                <a:gd name="T13" fmla="*/ 74 h 138"/>
                <a:gd name="T14" fmla="*/ 237 w 237"/>
                <a:gd name="T15" fmla="*/ 138 h 138"/>
                <a:gd name="T16" fmla="*/ 127 w 237"/>
                <a:gd name="T17" fmla="*/ 138 h 138"/>
                <a:gd name="T18" fmla="*/ 127 w 237"/>
                <a:gd name="T19" fmla="*/ 119 h 138"/>
                <a:gd name="T20" fmla="*/ 127 w 237"/>
                <a:gd name="T21" fmla="*/ 119 h 138"/>
                <a:gd name="T22" fmla="*/ 127 w 237"/>
                <a:gd name="T23" fmla="*/ 119 h 138"/>
                <a:gd name="T24" fmla="*/ 127 w 237"/>
                <a:gd name="T25" fmla="*/ 1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7" h="138">
                  <a:moveTo>
                    <a:pt x="127" y="119"/>
                  </a:moveTo>
                  <a:lnTo>
                    <a:pt x="178" y="119"/>
                  </a:lnTo>
                  <a:lnTo>
                    <a:pt x="0" y="16"/>
                  </a:lnTo>
                  <a:lnTo>
                    <a:pt x="27" y="0"/>
                  </a:lnTo>
                  <a:lnTo>
                    <a:pt x="205" y="103"/>
                  </a:lnTo>
                  <a:lnTo>
                    <a:pt x="204" y="74"/>
                  </a:lnTo>
                  <a:lnTo>
                    <a:pt x="237" y="74"/>
                  </a:lnTo>
                  <a:lnTo>
                    <a:pt x="237" y="138"/>
                  </a:lnTo>
                  <a:lnTo>
                    <a:pt x="127" y="138"/>
                  </a:lnTo>
                  <a:lnTo>
                    <a:pt x="127" y="1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8" name="Freeform 307"/>
            <p:cNvSpPr>
              <a:spLocks/>
            </p:cNvSpPr>
            <p:nvPr/>
          </p:nvSpPr>
          <p:spPr bwMode="auto">
            <a:xfrm>
              <a:off x="2637" y="2305"/>
              <a:ext cx="237" cy="137"/>
            </a:xfrm>
            <a:custGeom>
              <a:avLst/>
              <a:gdLst>
                <a:gd name="T0" fmla="*/ 112 w 238"/>
                <a:gd name="T1" fmla="*/ 19 h 138"/>
                <a:gd name="T2" fmla="*/ 61 w 238"/>
                <a:gd name="T3" fmla="*/ 19 h 138"/>
                <a:gd name="T4" fmla="*/ 238 w 238"/>
                <a:gd name="T5" fmla="*/ 123 h 138"/>
                <a:gd name="T6" fmla="*/ 211 w 238"/>
                <a:gd name="T7" fmla="*/ 138 h 138"/>
                <a:gd name="T8" fmla="*/ 34 w 238"/>
                <a:gd name="T9" fmla="*/ 36 h 138"/>
                <a:gd name="T10" fmla="*/ 34 w 238"/>
                <a:gd name="T11" fmla="*/ 65 h 138"/>
                <a:gd name="T12" fmla="*/ 1 w 238"/>
                <a:gd name="T13" fmla="*/ 65 h 138"/>
                <a:gd name="T14" fmla="*/ 0 w 238"/>
                <a:gd name="T15" fmla="*/ 0 h 138"/>
                <a:gd name="T16" fmla="*/ 111 w 238"/>
                <a:gd name="T17" fmla="*/ 0 h 138"/>
                <a:gd name="T18" fmla="*/ 112 w 238"/>
                <a:gd name="T19" fmla="*/ 19 h 138"/>
                <a:gd name="T20" fmla="*/ 112 w 238"/>
                <a:gd name="T21" fmla="*/ 19 h 138"/>
                <a:gd name="T22" fmla="*/ 112 w 238"/>
                <a:gd name="T23" fmla="*/ 19 h 138"/>
                <a:gd name="T24" fmla="*/ 112 w 238"/>
                <a:gd name="T25" fmla="*/ 19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8" h="138">
                  <a:moveTo>
                    <a:pt x="112" y="19"/>
                  </a:moveTo>
                  <a:lnTo>
                    <a:pt x="61" y="19"/>
                  </a:lnTo>
                  <a:lnTo>
                    <a:pt x="238" y="123"/>
                  </a:lnTo>
                  <a:lnTo>
                    <a:pt x="211" y="138"/>
                  </a:lnTo>
                  <a:lnTo>
                    <a:pt x="34" y="36"/>
                  </a:lnTo>
                  <a:lnTo>
                    <a:pt x="34" y="65"/>
                  </a:lnTo>
                  <a:lnTo>
                    <a:pt x="1" y="65"/>
                  </a:lnTo>
                  <a:lnTo>
                    <a:pt x="0" y="0"/>
                  </a:lnTo>
                  <a:lnTo>
                    <a:pt x="111" y="0"/>
                  </a:lnTo>
                  <a:lnTo>
                    <a:pt x="112"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sp>
          <p:nvSpPr>
            <p:cNvPr id="529" name="Freeform 308"/>
            <p:cNvSpPr>
              <a:spLocks/>
            </p:cNvSpPr>
            <p:nvPr/>
          </p:nvSpPr>
          <p:spPr bwMode="auto">
            <a:xfrm>
              <a:off x="2546" y="2343"/>
              <a:ext cx="237" cy="137"/>
            </a:xfrm>
            <a:custGeom>
              <a:avLst/>
              <a:gdLst>
                <a:gd name="T0" fmla="*/ 205 w 239"/>
                <a:gd name="T1" fmla="*/ 73 h 138"/>
                <a:gd name="T2" fmla="*/ 238 w 239"/>
                <a:gd name="T3" fmla="*/ 73 h 138"/>
                <a:gd name="T4" fmla="*/ 239 w 239"/>
                <a:gd name="T5" fmla="*/ 138 h 138"/>
                <a:gd name="T6" fmla="*/ 128 w 239"/>
                <a:gd name="T7" fmla="*/ 138 h 138"/>
                <a:gd name="T8" fmla="*/ 128 w 239"/>
                <a:gd name="T9" fmla="*/ 119 h 138"/>
                <a:gd name="T10" fmla="*/ 178 w 239"/>
                <a:gd name="T11" fmla="*/ 119 h 138"/>
                <a:gd name="T12" fmla="*/ 0 w 239"/>
                <a:gd name="T13" fmla="*/ 15 h 138"/>
                <a:gd name="T14" fmla="*/ 28 w 239"/>
                <a:gd name="T15" fmla="*/ 0 h 138"/>
                <a:gd name="T16" fmla="*/ 205 w 239"/>
                <a:gd name="T17" fmla="*/ 102 h 138"/>
                <a:gd name="T18" fmla="*/ 205 w 239"/>
                <a:gd name="T19" fmla="*/ 73 h 138"/>
                <a:gd name="T20" fmla="*/ 205 w 239"/>
                <a:gd name="T21" fmla="*/ 73 h 138"/>
                <a:gd name="T22" fmla="*/ 205 w 239"/>
                <a:gd name="T23" fmla="*/ 73 h 138"/>
                <a:gd name="T24" fmla="*/ 205 w 239"/>
                <a:gd name="T25" fmla="*/ 73 h 1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138">
                  <a:moveTo>
                    <a:pt x="205" y="73"/>
                  </a:moveTo>
                  <a:lnTo>
                    <a:pt x="238" y="73"/>
                  </a:lnTo>
                  <a:lnTo>
                    <a:pt x="239" y="138"/>
                  </a:lnTo>
                  <a:lnTo>
                    <a:pt x="128" y="138"/>
                  </a:lnTo>
                  <a:lnTo>
                    <a:pt x="128" y="119"/>
                  </a:lnTo>
                  <a:lnTo>
                    <a:pt x="178" y="119"/>
                  </a:lnTo>
                  <a:lnTo>
                    <a:pt x="0" y="15"/>
                  </a:lnTo>
                  <a:lnTo>
                    <a:pt x="28" y="0"/>
                  </a:lnTo>
                  <a:lnTo>
                    <a:pt x="205" y="102"/>
                  </a:lnTo>
                  <a:lnTo>
                    <a:pt x="205" y="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350" b="1" kern="0">
                <a:solidFill>
                  <a:schemeClr val="bg1"/>
                </a:solidFill>
                <a:latin typeface="宋体" panose="02010600030101010101" pitchFamily="2" charset="-122"/>
                <a:ea typeface="宋体" panose="02010600030101010101" pitchFamily="2" charset="-122"/>
              </a:endParaRPr>
            </a:p>
          </p:txBody>
        </p:sp>
      </p:grpSp>
      <p:cxnSp>
        <p:nvCxnSpPr>
          <p:cNvPr id="409" name="肘形连接符 114"/>
          <p:cNvCxnSpPr>
            <a:cxnSpLocks noChangeShapeType="1"/>
          </p:cNvCxnSpPr>
          <p:nvPr/>
        </p:nvCxnSpPr>
        <p:spPr bwMode="auto">
          <a:xfrm rot="10800000" flipV="1">
            <a:off x="3591661" y="4363060"/>
            <a:ext cx="698894" cy="420568"/>
          </a:xfrm>
          <a:prstGeom prst="bentConnector3">
            <a:avLst>
              <a:gd name="adj1" fmla="val 100550"/>
            </a:avLst>
          </a:prstGeom>
          <a:noFill/>
          <a:ln w="9525" algn="ctr">
            <a:solidFill>
              <a:schemeClr val="bg1"/>
            </a:solidFill>
            <a:miter lim="800000"/>
            <a:headEnd/>
            <a:tailEnd/>
          </a:ln>
          <a:extLst>
            <a:ext uri="{909E8E84-426E-40DD-AFC4-6F175D3DCCD1}">
              <a14:hiddenFill xmlns:a14="http://schemas.microsoft.com/office/drawing/2010/main">
                <a:noFill/>
              </a14:hiddenFill>
            </a:ext>
          </a:extLst>
        </p:spPr>
      </p:cxnSp>
      <p:grpSp>
        <p:nvGrpSpPr>
          <p:cNvPr id="410" name="组合 5"/>
          <p:cNvGrpSpPr>
            <a:grpSpLocks/>
          </p:cNvGrpSpPr>
          <p:nvPr/>
        </p:nvGrpSpPr>
        <p:grpSpPr bwMode="auto">
          <a:xfrm>
            <a:off x="4114286" y="4565520"/>
            <a:ext cx="388144" cy="358378"/>
            <a:chOff x="7896267" y="1684763"/>
            <a:chExt cx="907401" cy="818007"/>
          </a:xfrm>
        </p:grpSpPr>
        <p:pic>
          <p:nvPicPr>
            <p:cNvPr id="517"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8"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1" name="Picture 3" descr="E:\胶片模板\wifi\外置天线AP.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36440" y="4471561"/>
            <a:ext cx="369401" cy="294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412" name="组合 411"/>
          <p:cNvGrpSpPr/>
          <p:nvPr/>
        </p:nvGrpSpPr>
        <p:grpSpPr>
          <a:xfrm>
            <a:off x="3273230" y="4636340"/>
            <a:ext cx="470858" cy="317669"/>
            <a:chOff x="3491880" y="4825882"/>
            <a:chExt cx="1375946" cy="826074"/>
          </a:xfrm>
        </p:grpSpPr>
        <p:pic>
          <p:nvPicPr>
            <p:cNvPr id="515" name="Picture 2" descr="C:\Documents and Settings\Administrator\桌面\云终端更新效果图-0109\003.png"/>
            <p:cNvPicPr>
              <a:picLocks noChangeAspect="1" noChangeArrowheads="1"/>
            </p:cNvPicPr>
            <p:nvPr/>
          </p:nvPicPr>
          <p:blipFill>
            <a:blip r:embed="rId9"/>
            <a:srcRect/>
            <a:stretch>
              <a:fillRect/>
            </a:stretch>
          </p:blipFill>
          <p:spPr bwMode="auto">
            <a:xfrm>
              <a:off x="3491880" y="5191842"/>
              <a:ext cx="744390" cy="460114"/>
            </a:xfrm>
            <a:prstGeom prst="rect">
              <a:avLst/>
            </a:prstGeom>
            <a:noFill/>
            <a:ln w="9525">
              <a:noFill/>
              <a:miter lim="800000"/>
              <a:headEnd/>
              <a:tailEnd/>
            </a:ln>
          </p:spPr>
        </p:pic>
        <p:pic>
          <p:nvPicPr>
            <p:cNvPr id="516" name="Picture 56" descr="电脑上网"/>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93771" y="4825882"/>
              <a:ext cx="774055" cy="7740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cxnSp>
        <p:nvCxnSpPr>
          <p:cNvPr id="413" name="直接连接符 412"/>
          <p:cNvCxnSpPr/>
          <p:nvPr/>
        </p:nvCxnSpPr>
        <p:spPr bwMode="auto">
          <a:xfrm>
            <a:off x="4290555" y="4357838"/>
            <a:ext cx="0" cy="2667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5" name="直接连接符 414"/>
          <p:cNvCxnSpPr>
            <a:stCxn id="571" idx="3"/>
            <a:endCxn id="387" idx="2"/>
          </p:cNvCxnSpPr>
          <p:nvPr/>
        </p:nvCxnSpPr>
        <p:spPr bwMode="auto">
          <a:xfrm flipH="1" flipV="1">
            <a:off x="4692803" y="3270103"/>
            <a:ext cx="420680" cy="1101024"/>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16" name="直接连接符 415"/>
          <p:cNvCxnSpPr>
            <a:stCxn id="560" idx="3"/>
            <a:endCxn id="387" idx="2"/>
          </p:cNvCxnSpPr>
          <p:nvPr/>
        </p:nvCxnSpPr>
        <p:spPr bwMode="auto">
          <a:xfrm flipH="1" flipV="1">
            <a:off x="4692803" y="3270103"/>
            <a:ext cx="1502636" cy="1081855"/>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17" name="直接连接符 416"/>
          <p:cNvCxnSpPr>
            <a:stCxn id="387" idx="2"/>
            <a:endCxn id="543" idx="3"/>
          </p:cNvCxnSpPr>
          <p:nvPr/>
        </p:nvCxnSpPr>
        <p:spPr bwMode="auto">
          <a:xfrm>
            <a:off x="4692803" y="3270103"/>
            <a:ext cx="2645843" cy="1081855"/>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18" name="直接连接符 417"/>
          <p:cNvCxnSpPr>
            <a:stCxn id="387" idx="2"/>
            <a:endCxn id="522" idx="3"/>
          </p:cNvCxnSpPr>
          <p:nvPr/>
        </p:nvCxnSpPr>
        <p:spPr bwMode="auto">
          <a:xfrm flipH="1">
            <a:off x="3922220" y="3270103"/>
            <a:ext cx="770583" cy="420950"/>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419" name="矩形 146"/>
          <p:cNvSpPr>
            <a:spLocks noChangeArrowheads="1"/>
          </p:cNvSpPr>
          <p:nvPr/>
        </p:nvSpPr>
        <p:spPr bwMode="auto">
          <a:xfrm>
            <a:off x="3239532" y="3864527"/>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900" b="1" dirty="0">
                <a:solidFill>
                  <a:schemeClr val="bg1"/>
                </a:solidFill>
                <a:latin typeface="宋体" panose="02010600030101010101" pitchFamily="2" charset="-122"/>
                <a:ea typeface="宋体" panose="02010600030101010101" pitchFamily="2" charset="-122"/>
              </a:rPr>
              <a:t>图书馆</a:t>
            </a:r>
          </a:p>
        </p:txBody>
      </p:sp>
      <p:pic>
        <p:nvPicPr>
          <p:cNvPr id="420" name="Picture 13" descr="交换机三层"/>
          <p:cNvPicPr>
            <a:picLocks noChangeAspect="1" noChangeArrowheads="1"/>
          </p:cNvPicPr>
          <p:nvPr/>
        </p:nvPicPr>
        <p:blipFill>
          <a:blip r:embed="rId5" cstate="print">
            <a:extLst>
              <a:ext uri="{28A0092B-C50C-407E-A947-70E740481C1C}">
                <a14:useLocalDpi xmlns:a14="http://schemas.microsoft.com/office/drawing/2010/main" val="0"/>
              </a:ext>
            </a:extLst>
          </a:blip>
          <a:srcRect l="9375"/>
          <a:stretch>
            <a:fillRect/>
          </a:stretch>
        </p:blipFill>
        <p:spPr bwMode="auto">
          <a:xfrm>
            <a:off x="1762658" y="1588603"/>
            <a:ext cx="239096" cy="34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1" name="Picture 12" descr="D:\sinfor\2010\1月\网络图标设计\修改0126\修改\产品2\SSL-VPN.png"/>
          <p:cNvPicPr>
            <a:picLocks noChangeAspect="1" noChangeArrowheads="1"/>
          </p:cNvPicPr>
          <p:nvPr/>
        </p:nvPicPr>
        <p:blipFill>
          <a:blip r:embed="rId13" cstate="print">
            <a:extLst>
              <a:ext uri="{28A0092B-C50C-407E-A947-70E740481C1C}">
                <a14:useLocalDpi xmlns:a14="http://schemas.microsoft.com/office/drawing/2010/main" val="0"/>
              </a:ext>
            </a:extLst>
          </a:blip>
          <a:srcRect t="25000" b="32500"/>
          <a:stretch>
            <a:fillRect/>
          </a:stretch>
        </p:blipFill>
        <p:spPr bwMode="auto">
          <a:xfrm>
            <a:off x="2689909" y="1756126"/>
            <a:ext cx="47029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2" name="矩形 189"/>
          <p:cNvSpPr>
            <a:spLocks noChangeArrowheads="1"/>
          </p:cNvSpPr>
          <p:nvPr/>
        </p:nvSpPr>
        <p:spPr bwMode="auto">
          <a:xfrm>
            <a:off x="2632089" y="1921150"/>
            <a:ext cx="54373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en-US" altLang="zh-CN" sz="800" b="1" dirty="0">
                <a:solidFill>
                  <a:schemeClr val="bg1"/>
                </a:solidFill>
                <a:latin typeface="宋体" panose="02010600030101010101" pitchFamily="2" charset="-122"/>
                <a:ea typeface="宋体" panose="02010600030101010101" pitchFamily="2" charset="-122"/>
              </a:rPr>
              <a:t>SSL VPN</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423" name="Line 94"/>
          <p:cNvSpPr>
            <a:spLocks noChangeShapeType="1"/>
          </p:cNvSpPr>
          <p:nvPr/>
        </p:nvSpPr>
        <p:spPr bwMode="auto">
          <a:xfrm flipH="1" flipV="1">
            <a:off x="1277110" y="1357818"/>
            <a:ext cx="996" cy="375937"/>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424" name="矩形 179"/>
          <p:cNvSpPr>
            <a:spLocks noChangeArrowheads="1"/>
          </p:cNvSpPr>
          <p:nvPr/>
        </p:nvSpPr>
        <p:spPr bwMode="auto">
          <a:xfrm>
            <a:off x="1118001" y="2414829"/>
            <a:ext cx="80021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下一代防火墙</a:t>
            </a:r>
          </a:p>
        </p:txBody>
      </p:sp>
      <p:sp>
        <p:nvSpPr>
          <p:cNvPr id="425" name="Line 94"/>
          <p:cNvSpPr>
            <a:spLocks noChangeShapeType="1"/>
          </p:cNvSpPr>
          <p:nvPr/>
        </p:nvSpPr>
        <p:spPr bwMode="auto">
          <a:xfrm flipH="1" flipV="1">
            <a:off x="2895174" y="1357018"/>
            <a:ext cx="996" cy="375937"/>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grpSp>
        <p:nvGrpSpPr>
          <p:cNvPr id="426" name="组合 75"/>
          <p:cNvGrpSpPr>
            <a:grpSpLocks/>
          </p:cNvGrpSpPr>
          <p:nvPr/>
        </p:nvGrpSpPr>
        <p:grpSpPr bwMode="auto">
          <a:xfrm>
            <a:off x="1171292" y="1192990"/>
            <a:ext cx="389335" cy="359569"/>
            <a:chOff x="7896267" y="1684763"/>
            <a:chExt cx="907401" cy="818007"/>
          </a:xfrm>
        </p:grpSpPr>
        <p:pic>
          <p:nvPicPr>
            <p:cNvPr id="513"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27" name="矩形 146"/>
          <p:cNvSpPr>
            <a:spLocks noChangeArrowheads="1"/>
          </p:cNvSpPr>
          <p:nvPr/>
        </p:nvSpPr>
        <p:spPr bwMode="auto">
          <a:xfrm>
            <a:off x="1087354" y="899077"/>
            <a:ext cx="64633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a:solidFill>
                  <a:schemeClr val="bg1"/>
                </a:solidFill>
                <a:latin typeface="宋体" panose="02010600030101010101" pitchFamily="2" charset="-122"/>
                <a:ea typeface="宋体" panose="02010600030101010101" pitchFamily="2" charset="-122"/>
              </a:rPr>
              <a:t>教务系统</a:t>
            </a:r>
          </a:p>
        </p:txBody>
      </p:sp>
      <p:sp>
        <p:nvSpPr>
          <p:cNvPr id="428" name="矩形 146"/>
          <p:cNvSpPr>
            <a:spLocks noChangeArrowheads="1"/>
          </p:cNvSpPr>
          <p:nvPr/>
        </p:nvSpPr>
        <p:spPr bwMode="auto">
          <a:xfrm>
            <a:off x="1622266" y="910881"/>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en-US" altLang="zh-CN" sz="900" dirty="0">
                <a:solidFill>
                  <a:schemeClr val="bg1"/>
                </a:solidFill>
                <a:latin typeface="宋体" panose="02010600030101010101" pitchFamily="2" charset="-122"/>
                <a:ea typeface="宋体" panose="02010600030101010101" pitchFamily="2" charset="-122"/>
              </a:rPr>
              <a:t>OA</a:t>
            </a:r>
            <a:r>
              <a:rPr lang="zh-CN" altLang="en-US" sz="900" dirty="0">
                <a:solidFill>
                  <a:schemeClr val="bg1"/>
                </a:solidFill>
                <a:latin typeface="宋体" panose="02010600030101010101" pitchFamily="2" charset="-122"/>
                <a:ea typeface="宋体" panose="02010600030101010101" pitchFamily="2" charset="-122"/>
              </a:rPr>
              <a:t>系统</a:t>
            </a:r>
          </a:p>
        </p:txBody>
      </p:sp>
      <p:grpSp>
        <p:nvGrpSpPr>
          <p:cNvPr id="429" name="组合 5"/>
          <p:cNvGrpSpPr>
            <a:grpSpLocks/>
          </p:cNvGrpSpPr>
          <p:nvPr/>
        </p:nvGrpSpPr>
        <p:grpSpPr bwMode="auto">
          <a:xfrm>
            <a:off x="2173170" y="1167156"/>
            <a:ext cx="388144" cy="358378"/>
            <a:chOff x="7896267" y="1684763"/>
            <a:chExt cx="907401" cy="818007"/>
          </a:xfrm>
        </p:grpSpPr>
        <p:pic>
          <p:nvPicPr>
            <p:cNvPr id="511"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0" name="矩形 146"/>
          <p:cNvSpPr>
            <a:spLocks noChangeArrowheads="1"/>
          </p:cNvSpPr>
          <p:nvPr/>
        </p:nvSpPr>
        <p:spPr bwMode="auto">
          <a:xfrm>
            <a:off x="2067457" y="910746"/>
            <a:ext cx="64633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a:solidFill>
                  <a:schemeClr val="bg1"/>
                </a:solidFill>
                <a:latin typeface="宋体" panose="02010600030101010101" pitchFamily="2" charset="-122"/>
                <a:ea typeface="宋体" panose="02010600030101010101" pitchFamily="2" charset="-122"/>
              </a:rPr>
              <a:t>选课系统</a:t>
            </a:r>
          </a:p>
        </p:txBody>
      </p:sp>
      <p:grpSp>
        <p:nvGrpSpPr>
          <p:cNvPr id="431" name="组合 70"/>
          <p:cNvGrpSpPr>
            <a:grpSpLocks/>
          </p:cNvGrpSpPr>
          <p:nvPr/>
        </p:nvGrpSpPr>
        <p:grpSpPr bwMode="auto">
          <a:xfrm>
            <a:off x="1623812" y="1166267"/>
            <a:ext cx="389335" cy="359569"/>
            <a:chOff x="7896267" y="1684763"/>
            <a:chExt cx="907401" cy="818007"/>
          </a:xfrm>
        </p:grpSpPr>
        <p:pic>
          <p:nvPicPr>
            <p:cNvPr id="509"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0"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2" name="组合 5"/>
          <p:cNvGrpSpPr>
            <a:grpSpLocks/>
          </p:cNvGrpSpPr>
          <p:nvPr/>
        </p:nvGrpSpPr>
        <p:grpSpPr bwMode="auto">
          <a:xfrm>
            <a:off x="2691900" y="1138317"/>
            <a:ext cx="388144" cy="358378"/>
            <a:chOff x="7896267" y="1684763"/>
            <a:chExt cx="907401" cy="818007"/>
          </a:xfrm>
        </p:grpSpPr>
        <p:pic>
          <p:nvPicPr>
            <p:cNvPr id="507"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8"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3" name="矩形 146"/>
          <p:cNvSpPr>
            <a:spLocks noChangeArrowheads="1"/>
          </p:cNvSpPr>
          <p:nvPr/>
        </p:nvSpPr>
        <p:spPr bwMode="auto">
          <a:xfrm>
            <a:off x="2656597" y="910747"/>
            <a:ext cx="64633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a:solidFill>
                  <a:schemeClr val="bg1"/>
                </a:solidFill>
                <a:latin typeface="宋体" panose="02010600030101010101" pitchFamily="2" charset="-122"/>
                <a:ea typeface="宋体" panose="02010600030101010101" pitchFamily="2" charset="-122"/>
              </a:rPr>
              <a:t>其他系统</a:t>
            </a:r>
          </a:p>
        </p:txBody>
      </p:sp>
      <p:pic>
        <p:nvPicPr>
          <p:cNvPr id="434" name="Picture 17" descr="D:\sinfor\2010\1月\网络图标设计\修改0126\修改\产品2\应用交付.png"/>
          <p:cNvPicPr>
            <a:picLocks noChangeAspect="1" noChangeArrowheads="1"/>
          </p:cNvPicPr>
          <p:nvPr/>
        </p:nvPicPr>
        <p:blipFill>
          <a:blip r:embed="rId14" cstate="print">
            <a:extLst>
              <a:ext uri="{28A0092B-C50C-407E-A947-70E740481C1C}">
                <a14:useLocalDpi xmlns:a14="http://schemas.microsoft.com/office/drawing/2010/main" val="0"/>
              </a:ext>
            </a:extLst>
          </a:blip>
          <a:srcRect t="23685" b="34212"/>
          <a:stretch>
            <a:fillRect/>
          </a:stretch>
        </p:blipFill>
        <p:spPr bwMode="auto">
          <a:xfrm>
            <a:off x="1150173" y="1781972"/>
            <a:ext cx="531063" cy="2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5" name="Line 94"/>
          <p:cNvSpPr>
            <a:spLocks noChangeShapeType="1"/>
          </p:cNvSpPr>
          <p:nvPr/>
        </p:nvSpPr>
        <p:spPr bwMode="auto">
          <a:xfrm flipH="1" flipV="1">
            <a:off x="1854545" y="2361078"/>
            <a:ext cx="494110" cy="0"/>
          </a:xfrm>
          <a:prstGeom prst="line">
            <a:avLst/>
          </a:prstGeom>
          <a:noFill/>
          <a:ln w="25400">
            <a:solidFill>
              <a:schemeClr val="accent1"/>
            </a:solidFill>
            <a:prstDash val="sysDot"/>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defRPr/>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436" name="Line 94"/>
          <p:cNvSpPr>
            <a:spLocks noChangeShapeType="1"/>
          </p:cNvSpPr>
          <p:nvPr/>
        </p:nvSpPr>
        <p:spPr bwMode="auto">
          <a:xfrm flipH="1">
            <a:off x="4853036" y="2807240"/>
            <a:ext cx="1512253" cy="249"/>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pic>
        <p:nvPicPr>
          <p:cNvPr id="437" name="Picture 32" descr="MCj04339440000[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09393" y="650194"/>
            <a:ext cx="441759" cy="4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8" name="矩形 146"/>
          <p:cNvSpPr>
            <a:spLocks noChangeArrowheads="1"/>
          </p:cNvSpPr>
          <p:nvPr/>
        </p:nvSpPr>
        <p:spPr bwMode="auto">
          <a:xfrm>
            <a:off x="7019196" y="696183"/>
            <a:ext cx="8867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a:solidFill>
                  <a:schemeClr val="bg1"/>
                </a:solidFill>
                <a:latin typeface="宋体" panose="02010600030101010101" pitchFamily="2" charset="-122"/>
                <a:ea typeface="宋体" panose="02010600030101010101" pitchFamily="2" charset="-122"/>
              </a:rPr>
              <a:t>移动办公</a:t>
            </a:r>
            <a:r>
              <a:rPr lang="en-US" altLang="zh-CN" sz="900" dirty="0">
                <a:solidFill>
                  <a:schemeClr val="bg1"/>
                </a:solidFill>
                <a:latin typeface="宋体" panose="02010600030101010101" pitchFamily="2" charset="-122"/>
                <a:ea typeface="宋体" panose="02010600030101010101" pitchFamily="2" charset="-122"/>
              </a:rPr>
              <a:t>/</a:t>
            </a:r>
            <a:r>
              <a:rPr lang="zh-CN" altLang="en-US" sz="900" dirty="0">
                <a:solidFill>
                  <a:schemeClr val="bg1"/>
                </a:solidFill>
                <a:latin typeface="宋体" panose="02010600030101010101" pitchFamily="2" charset="-122"/>
                <a:ea typeface="宋体" panose="02010600030101010101" pitchFamily="2" charset="-122"/>
              </a:rPr>
              <a:t>校外图书馆用户</a:t>
            </a:r>
          </a:p>
        </p:txBody>
      </p:sp>
      <p:sp>
        <p:nvSpPr>
          <p:cNvPr id="439" name="矩形 146"/>
          <p:cNvSpPr>
            <a:spLocks noChangeArrowheads="1"/>
          </p:cNvSpPr>
          <p:nvPr/>
        </p:nvSpPr>
        <p:spPr bwMode="auto">
          <a:xfrm>
            <a:off x="780107" y="641277"/>
            <a:ext cx="10513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1000" b="1" dirty="0">
                <a:solidFill>
                  <a:schemeClr val="bg1"/>
                </a:solidFill>
                <a:latin typeface="宋体" panose="02010600030101010101" pitchFamily="2" charset="-122"/>
                <a:ea typeface="宋体" panose="02010600030101010101" pitchFamily="2" charset="-122"/>
              </a:rPr>
              <a:t>内部服务器区</a:t>
            </a:r>
          </a:p>
        </p:txBody>
      </p:sp>
      <p:sp>
        <p:nvSpPr>
          <p:cNvPr id="440" name="矩形 179"/>
          <p:cNvSpPr>
            <a:spLocks noChangeArrowheads="1"/>
          </p:cNvSpPr>
          <p:nvPr/>
        </p:nvSpPr>
        <p:spPr bwMode="auto">
          <a:xfrm>
            <a:off x="771333" y="1955738"/>
            <a:ext cx="106303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服务器</a:t>
            </a:r>
            <a:r>
              <a:rPr lang="zh-CN" altLang="en-US" sz="800" b="1" dirty="0" smtClean="0">
                <a:solidFill>
                  <a:schemeClr val="bg1"/>
                </a:solidFill>
                <a:latin typeface="宋体" panose="02010600030101010101" pitchFamily="2" charset="-122"/>
                <a:ea typeface="宋体" panose="02010600030101010101" pitchFamily="2" charset="-122"/>
              </a:rPr>
              <a:t>负载均衡</a:t>
            </a:r>
            <a:endParaRPr lang="zh-CN" altLang="en-US" sz="800" b="1" dirty="0">
              <a:solidFill>
                <a:schemeClr val="bg1"/>
              </a:solidFill>
              <a:latin typeface="宋体" panose="02010600030101010101" pitchFamily="2" charset="-122"/>
              <a:ea typeface="宋体" panose="02010600030101010101" pitchFamily="2" charset="-122"/>
            </a:endParaRPr>
          </a:p>
        </p:txBody>
      </p:sp>
      <p:pic>
        <p:nvPicPr>
          <p:cNvPr id="441" name="Picture 17" descr="D:\sinfor\2010\1月\网络图标设计\修改0126\修改\产品2\应用交付.png"/>
          <p:cNvPicPr>
            <a:picLocks noChangeAspect="1" noChangeArrowheads="1"/>
          </p:cNvPicPr>
          <p:nvPr/>
        </p:nvPicPr>
        <p:blipFill>
          <a:blip r:embed="rId14" cstate="print">
            <a:extLst>
              <a:ext uri="{28A0092B-C50C-407E-A947-70E740481C1C}">
                <a14:useLocalDpi xmlns:a14="http://schemas.microsoft.com/office/drawing/2010/main" val="0"/>
              </a:ext>
            </a:extLst>
          </a:blip>
          <a:srcRect t="23685" b="34212"/>
          <a:stretch>
            <a:fillRect/>
          </a:stretch>
        </p:blipFill>
        <p:spPr bwMode="auto">
          <a:xfrm>
            <a:off x="3744905" y="1249349"/>
            <a:ext cx="531063" cy="2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2" name="Picture 17" descr="D:\sinfor\2010\1月\网络图标设计\修改0126\修改\产品2\应用交付.png"/>
          <p:cNvPicPr>
            <a:picLocks noChangeAspect="1" noChangeArrowheads="1"/>
          </p:cNvPicPr>
          <p:nvPr/>
        </p:nvPicPr>
        <p:blipFill>
          <a:blip r:embed="rId14" cstate="print">
            <a:extLst>
              <a:ext uri="{28A0092B-C50C-407E-A947-70E740481C1C}">
                <a14:useLocalDpi xmlns:a14="http://schemas.microsoft.com/office/drawing/2010/main" val="0"/>
              </a:ext>
            </a:extLst>
          </a:blip>
          <a:srcRect t="23685" b="34212"/>
          <a:stretch>
            <a:fillRect/>
          </a:stretch>
        </p:blipFill>
        <p:spPr bwMode="auto">
          <a:xfrm>
            <a:off x="4403656" y="1258503"/>
            <a:ext cx="531063" cy="2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3" name="Picture 14" descr="C:\Users\Travis\Desktop\AF.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761263" y="1733901"/>
            <a:ext cx="506315" cy="17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4"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441823" y="1752258"/>
            <a:ext cx="526782" cy="18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5" name="Picture 19" descr="C:\Users\Travis\Desktop\AC.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735956" y="2139633"/>
            <a:ext cx="550572" cy="219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6" name="Picture 19" descr="C:\Users\Travis\Desktop\AC.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432932" y="2166727"/>
            <a:ext cx="542535" cy="21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7"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311275" y="2700444"/>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8"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330699" y="3014256"/>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9"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51794" y="2267078"/>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196261" y="2266676"/>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1" name="Picture 13" descr="交换机三层"/>
          <p:cNvPicPr>
            <a:picLocks noChangeAspect="1" noChangeArrowheads="1"/>
          </p:cNvPicPr>
          <p:nvPr/>
        </p:nvPicPr>
        <p:blipFill>
          <a:blip r:embed="rId5" cstate="print">
            <a:extLst>
              <a:ext uri="{28A0092B-C50C-407E-A947-70E740481C1C}">
                <a14:useLocalDpi xmlns:a14="http://schemas.microsoft.com/office/drawing/2010/main" val="0"/>
              </a:ext>
            </a:extLst>
          </a:blip>
          <a:srcRect l="9375"/>
          <a:stretch>
            <a:fillRect/>
          </a:stretch>
        </p:blipFill>
        <p:spPr bwMode="auto">
          <a:xfrm>
            <a:off x="2267469" y="1580329"/>
            <a:ext cx="239096" cy="34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2" name="矩形 179"/>
          <p:cNvSpPr>
            <a:spLocks noChangeArrowheads="1"/>
          </p:cNvSpPr>
          <p:nvPr/>
        </p:nvSpPr>
        <p:spPr bwMode="auto">
          <a:xfrm>
            <a:off x="5140480" y="3158420"/>
            <a:ext cx="87716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下一代防火墙</a:t>
            </a:r>
          </a:p>
        </p:txBody>
      </p:sp>
      <p:sp>
        <p:nvSpPr>
          <p:cNvPr id="453" name="矩形 179"/>
          <p:cNvSpPr>
            <a:spLocks noChangeArrowheads="1"/>
          </p:cNvSpPr>
          <p:nvPr/>
        </p:nvSpPr>
        <p:spPr bwMode="auto">
          <a:xfrm>
            <a:off x="3869079" y="3854355"/>
            <a:ext cx="88523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下一代防火墙</a:t>
            </a:r>
          </a:p>
        </p:txBody>
      </p:sp>
      <p:sp>
        <p:nvSpPr>
          <p:cNvPr id="454" name="Line 94"/>
          <p:cNvSpPr>
            <a:spLocks noChangeShapeType="1"/>
          </p:cNvSpPr>
          <p:nvPr/>
        </p:nvSpPr>
        <p:spPr bwMode="auto">
          <a:xfrm flipH="1" flipV="1">
            <a:off x="7344688" y="1978797"/>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455" name="Line 94"/>
          <p:cNvSpPr>
            <a:spLocks noChangeShapeType="1"/>
          </p:cNvSpPr>
          <p:nvPr/>
        </p:nvSpPr>
        <p:spPr bwMode="auto">
          <a:xfrm flipH="1" flipV="1">
            <a:off x="6640254" y="1968708"/>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456" name="Line 94"/>
          <p:cNvSpPr>
            <a:spLocks noChangeShapeType="1"/>
          </p:cNvSpPr>
          <p:nvPr/>
        </p:nvSpPr>
        <p:spPr bwMode="auto">
          <a:xfrm flipH="1" flipV="1">
            <a:off x="6277154" y="1979749"/>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457" name="Line 94"/>
          <p:cNvSpPr>
            <a:spLocks noChangeShapeType="1"/>
          </p:cNvSpPr>
          <p:nvPr/>
        </p:nvSpPr>
        <p:spPr bwMode="auto">
          <a:xfrm flipH="1" flipV="1">
            <a:off x="5898395" y="1991374"/>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458" name="Line 94"/>
          <p:cNvSpPr>
            <a:spLocks noChangeShapeType="1"/>
          </p:cNvSpPr>
          <p:nvPr/>
        </p:nvSpPr>
        <p:spPr bwMode="auto">
          <a:xfrm flipH="1" flipV="1">
            <a:off x="5430086" y="1995337"/>
            <a:ext cx="0" cy="437592"/>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a:solidFill>
                <a:schemeClr val="bg1"/>
              </a:solidFill>
              <a:latin typeface="宋体" panose="02010600030101010101" pitchFamily="2" charset="-122"/>
              <a:ea typeface="宋体" panose="02010600030101010101" pitchFamily="2" charset="-122"/>
            </a:endParaRPr>
          </a:p>
        </p:txBody>
      </p:sp>
      <p:sp>
        <p:nvSpPr>
          <p:cNvPr id="459" name="矩形 146"/>
          <p:cNvSpPr>
            <a:spLocks noChangeArrowheads="1"/>
          </p:cNvSpPr>
          <p:nvPr/>
        </p:nvSpPr>
        <p:spPr bwMode="auto">
          <a:xfrm>
            <a:off x="5007063" y="1126121"/>
            <a:ext cx="10513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1000" b="1" dirty="0">
                <a:solidFill>
                  <a:schemeClr val="bg1"/>
                </a:solidFill>
                <a:latin typeface="宋体" panose="02010600030101010101" pitchFamily="2" charset="-122"/>
                <a:ea typeface="宋体" panose="02010600030101010101" pitchFamily="2" charset="-122"/>
              </a:rPr>
              <a:t>运</a:t>
            </a:r>
            <a:r>
              <a:rPr lang="zh-CN" altLang="en-US" sz="1000" b="1" dirty="0" smtClean="0">
                <a:solidFill>
                  <a:schemeClr val="bg1"/>
                </a:solidFill>
                <a:latin typeface="宋体" panose="02010600030101010101" pitchFamily="2" charset="-122"/>
                <a:ea typeface="宋体" panose="02010600030101010101" pitchFamily="2" charset="-122"/>
              </a:rPr>
              <a:t>维管理区</a:t>
            </a:r>
            <a:endParaRPr lang="zh-CN" altLang="en-US" sz="1000" b="1" dirty="0">
              <a:solidFill>
                <a:schemeClr val="bg1"/>
              </a:solidFill>
              <a:latin typeface="宋体" panose="02010600030101010101" pitchFamily="2" charset="-122"/>
              <a:ea typeface="宋体" panose="02010600030101010101" pitchFamily="2" charset="-122"/>
            </a:endParaRPr>
          </a:p>
        </p:txBody>
      </p:sp>
      <p:sp>
        <p:nvSpPr>
          <p:cNvPr id="460" name="Line 94"/>
          <p:cNvSpPr>
            <a:spLocks noChangeShapeType="1"/>
          </p:cNvSpPr>
          <p:nvPr/>
        </p:nvSpPr>
        <p:spPr bwMode="auto">
          <a:xfrm flipH="1">
            <a:off x="5424265" y="2398531"/>
            <a:ext cx="2282621" cy="19356"/>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800" kern="0" dirty="0">
              <a:solidFill>
                <a:schemeClr val="bg1"/>
              </a:solidFill>
              <a:latin typeface="宋体" panose="02010600030101010101" pitchFamily="2" charset="-122"/>
              <a:ea typeface="宋体" panose="02010600030101010101" pitchFamily="2" charset="-122"/>
            </a:endParaRPr>
          </a:p>
        </p:txBody>
      </p:sp>
      <p:pic>
        <p:nvPicPr>
          <p:cNvPr id="461" name="Picture 66" descr="集线器"/>
          <p:cNvPicPr>
            <a:picLocks noChangeAspect="1" noChangeArrowheads="1"/>
          </p:cNvPicPr>
          <p:nvPr/>
        </p:nvPicPr>
        <p:blipFill>
          <a:blip r:embed="rId19" cstate="print">
            <a:extLst>
              <a:ext uri="{28A0092B-C50C-407E-A947-70E740481C1C}">
                <a14:useLocalDpi xmlns:a14="http://schemas.microsoft.com/office/drawing/2010/main" val="0"/>
              </a:ext>
            </a:extLst>
          </a:blip>
          <a:srcRect t="28125" b="21875"/>
          <a:stretch>
            <a:fillRect/>
          </a:stretch>
        </p:blipFill>
        <p:spPr bwMode="auto">
          <a:xfrm>
            <a:off x="5192026" y="1912482"/>
            <a:ext cx="507102" cy="254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2" name="矩形 179"/>
          <p:cNvSpPr>
            <a:spLocks noChangeArrowheads="1"/>
          </p:cNvSpPr>
          <p:nvPr/>
        </p:nvSpPr>
        <p:spPr bwMode="auto">
          <a:xfrm>
            <a:off x="5663451" y="1430334"/>
            <a:ext cx="4334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数据库审计</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463" name="矩形 179"/>
          <p:cNvSpPr>
            <a:spLocks noChangeArrowheads="1"/>
          </p:cNvSpPr>
          <p:nvPr/>
        </p:nvSpPr>
        <p:spPr bwMode="auto">
          <a:xfrm>
            <a:off x="6804435" y="1430333"/>
            <a:ext cx="4222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运维堡垒主机</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464" name="矩形 179"/>
          <p:cNvSpPr>
            <a:spLocks noChangeArrowheads="1"/>
          </p:cNvSpPr>
          <p:nvPr/>
        </p:nvSpPr>
        <p:spPr bwMode="auto">
          <a:xfrm>
            <a:off x="5995678" y="1427320"/>
            <a:ext cx="4869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防病毒系统</a:t>
            </a:r>
            <a:endParaRPr lang="zh-CN" altLang="en-US" sz="800" b="1" dirty="0">
              <a:solidFill>
                <a:schemeClr val="bg1"/>
              </a:solidFill>
              <a:latin typeface="宋体" panose="02010600030101010101" pitchFamily="2" charset="-122"/>
              <a:ea typeface="宋体" panose="02010600030101010101" pitchFamily="2" charset="-122"/>
            </a:endParaRPr>
          </a:p>
        </p:txBody>
      </p:sp>
      <p:pic>
        <p:nvPicPr>
          <p:cNvPr id="465" name="Picture 13" descr="Service-Server"/>
          <p:cNvPicPr>
            <a:picLocks noChangeAspect="1" noChangeArrowheads="1"/>
          </p:cNvPicPr>
          <p:nvPr/>
        </p:nvPicPr>
        <p:blipFill>
          <a:blip r:embed="rId20" cstate="print">
            <a:extLst>
              <a:ext uri="{28A0092B-C50C-407E-A947-70E740481C1C}">
                <a14:useLocalDpi xmlns:a14="http://schemas.microsoft.com/office/drawing/2010/main" val="0"/>
              </a:ext>
            </a:extLst>
          </a:blip>
          <a:srcRect l="18750" t="3125" r="15625" b="3125"/>
          <a:stretch>
            <a:fillRect/>
          </a:stretch>
        </p:blipFill>
        <p:spPr bwMode="auto">
          <a:xfrm>
            <a:off x="6553823" y="1886825"/>
            <a:ext cx="211475" cy="3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6" name="矩形 179"/>
          <p:cNvSpPr>
            <a:spLocks noChangeArrowheads="1"/>
          </p:cNvSpPr>
          <p:nvPr/>
        </p:nvSpPr>
        <p:spPr bwMode="auto">
          <a:xfrm>
            <a:off x="7383481" y="1496162"/>
            <a:ext cx="5224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网管系统</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467" name="矩形 179"/>
          <p:cNvSpPr>
            <a:spLocks noChangeArrowheads="1"/>
          </p:cNvSpPr>
          <p:nvPr/>
        </p:nvSpPr>
        <p:spPr bwMode="auto">
          <a:xfrm>
            <a:off x="5164426" y="1434872"/>
            <a:ext cx="4792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漏洞扫描</a:t>
            </a:r>
            <a:endParaRPr lang="zh-CN" altLang="en-US" sz="800" b="1" dirty="0">
              <a:solidFill>
                <a:schemeClr val="bg1"/>
              </a:solidFill>
              <a:latin typeface="宋体" panose="02010600030101010101" pitchFamily="2" charset="-122"/>
              <a:ea typeface="宋体" panose="02010600030101010101" pitchFamily="2" charset="-122"/>
            </a:endParaRPr>
          </a:p>
        </p:txBody>
      </p:sp>
      <p:pic>
        <p:nvPicPr>
          <p:cNvPr id="468" name="Picture 13" descr="Service-Server"/>
          <p:cNvPicPr>
            <a:picLocks noChangeAspect="1" noChangeArrowheads="1"/>
          </p:cNvPicPr>
          <p:nvPr/>
        </p:nvPicPr>
        <p:blipFill>
          <a:blip r:embed="rId20" cstate="print">
            <a:extLst>
              <a:ext uri="{28A0092B-C50C-407E-A947-70E740481C1C}">
                <a14:useLocalDpi xmlns:a14="http://schemas.microsoft.com/office/drawing/2010/main" val="0"/>
              </a:ext>
            </a:extLst>
          </a:blip>
          <a:srcRect l="18750" t="3125" r="15625" b="3125"/>
          <a:stretch>
            <a:fillRect/>
          </a:stretch>
        </p:blipFill>
        <p:spPr bwMode="auto">
          <a:xfrm>
            <a:off x="5792658" y="1883946"/>
            <a:ext cx="211475" cy="3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9" name="Picture 13" descr="Service-Server"/>
          <p:cNvPicPr>
            <a:picLocks noChangeAspect="1" noChangeArrowheads="1"/>
          </p:cNvPicPr>
          <p:nvPr/>
        </p:nvPicPr>
        <p:blipFill>
          <a:blip r:embed="rId20" cstate="print">
            <a:extLst>
              <a:ext uri="{28A0092B-C50C-407E-A947-70E740481C1C}">
                <a14:useLocalDpi xmlns:a14="http://schemas.microsoft.com/office/drawing/2010/main" val="0"/>
              </a:ext>
            </a:extLst>
          </a:blip>
          <a:srcRect l="18750" t="3125" r="15625" b="3125"/>
          <a:stretch>
            <a:fillRect/>
          </a:stretch>
        </p:blipFill>
        <p:spPr bwMode="auto">
          <a:xfrm>
            <a:off x="6165118" y="1886825"/>
            <a:ext cx="211475" cy="3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0" name="Picture 13" descr="Service-Server"/>
          <p:cNvPicPr>
            <a:picLocks noChangeAspect="1" noChangeArrowheads="1"/>
          </p:cNvPicPr>
          <p:nvPr/>
        </p:nvPicPr>
        <p:blipFill>
          <a:blip r:embed="rId20" cstate="print">
            <a:extLst>
              <a:ext uri="{28A0092B-C50C-407E-A947-70E740481C1C}">
                <a14:useLocalDpi xmlns:a14="http://schemas.microsoft.com/office/drawing/2010/main" val="0"/>
              </a:ext>
            </a:extLst>
          </a:blip>
          <a:srcRect l="18750" t="3125" r="15625" b="3125"/>
          <a:stretch>
            <a:fillRect/>
          </a:stretch>
        </p:blipFill>
        <p:spPr bwMode="auto">
          <a:xfrm>
            <a:off x="6916818" y="1878448"/>
            <a:ext cx="211475" cy="3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 name="Picture 13" descr="Service-Server"/>
          <p:cNvPicPr>
            <a:picLocks noChangeAspect="1" noChangeArrowheads="1"/>
          </p:cNvPicPr>
          <p:nvPr/>
        </p:nvPicPr>
        <p:blipFill>
          <a:blip r:embed="rId20" cstate="print">
            <a:extLst>
              <a:ext uri="{28A0092B-C50C-407E-A947-70E740481C1C}">
                <a14:useLocalDpi xmlns:a14="http://schemas.microsoft.com/office/drawing/2010/main" val="0"/>
              </a:ext>
            </a:extLst>
          </a:blip>
          <a:srcRect l="18750" t="3125" r="15625" b="3125"/>
          <a:stretch>
            <a:fillRect/>
          </a:stretch>
        </p:blipFill>
        <p:spPr bwMode="auto">
          <a:xfrm>
            <a:off x="7249000" y="1876984"/>
            <a:ext cx="211475" cy="3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2" name="矩形 179"/>
          <p:cNvSpPr>
            <a:spLocks noChangeArrowheads="1"/>
          </p:cNvSpPr>
          <p:nvPr/>
        </p:nvSpPr>
        <p:spPr bwMode="auto">
          <a:xfrm>
            <a:off x="7119269" y="1278374"/>
            <a:ext cx="45954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终端安全管理系统</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473" name="矩形 179"/>
          <p:cNvSpPr>
            <a:spLocks noChangeArrowheads="1"/>
          </p:cNvSpPr>
          <p:nvPr/>
        </p:nvSpPr>
        <p:spPr bwMode="auto">
          <a:xfrm>
            <a:off x="6329141" y="1420430"/>
            <a:ext cx="5731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smtClean="0">
                <a:solidFill>
                  <a:schemeClr val="bg1"/>
                </a:solidFill>
                <a:latin typeface="宋体" panose="02010600030101010101" pitchFamily="2" charset="-122"/>
                <a:ea typeface="宋体" panose="02010600030101010101" pitchFamily="2" charset="-122"/>
              </a:rPr>
              <a:t>大数据安全分析平台</a:t>
            </a:r>
            <a:endParaRPr lang="zh-CN" altLang="en-US" sz="800" b="1" dirty="0">
              <a:solidFill>
                <a:schemeClr val="bg1"/>
              </a:solidFill>
              <a:latin typeface="宋体" panose="02010600030101010101" pitchFamily="2" charset="-122"/>
              <a:ea typeface="宋体" panose="02010600030101010101" pitchFamily="2" charset="-122"/>
            </a:endParaRPr>
          </a:p>
        </p:txBody>
      </p:sp>
      <p:pic>
        <p:nvPicPr>
          <p:cNvPr id="474" name="Picture 13" descr="Service-Server"/>
          <p:cNvPicPr>
            <a:picLocks noChangeAspect="1" noChangeArrowheads="1"/>
          </p:cNvPicPr>
          <p:nvPr/>
        </p:nvPicPr>
        <p:blipFill>
          <a:blip r:embed="rId20" cstate="print">
            <a:extLst>
              <a:ext uri="{28A0092B-C50C-407E-A947-70E740481C1C}">
                <a14:useLocalDpi xmlns:a14="http://schemas.microsoft.com/office/drawing/2010/main" val="0"/>
              </a:ext>
            </a:extLst>
          </a:blip>
          <a:srcRect l="18750" t="3125" r="15625" b="3125"/>
          <a:stretch>
            <a:fillRect/>
          </a:stretch>
        </p:blipFill>
        <p:spPr bwMode="auto">
          <a:xfrm>
            <a:off x="7564151" y="1873192"/>
            <a:ext cx="211475" cy="3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5" name="Picture 13" descr="交换机三层"/>
          <p:cNvPicPr>
            <a:picLocks noChangeAspect="1" noChangeArrowheads="1"/>
          </p:cNvPicPr>
          <p:nvPr/>
        </p:nvPicPr>
        <p:blipFill>
          <a:blip r:embed="rId5" cstate="print">
            <a:extLst>
              <a:ext uri="{28A0092B-C50C-407E-A947-70E740481C1C}">
                <a14:useLocalDpi xmlns:a14="http://schemas.microsoft.com/office/drawing/2010/main" val="0"/>
              </a:ext>
            </a:extLst>
          </a:blip>
          <a:srcRect l="9375"/>
          <a:stretch>
            <a:fillRect/>
          </a:stretch>
        </p:blipFill>
        <p:spPr bwMode="auto">
          <a:xfrm>
            <a:off x="6303475" y="2566309"/>
            <a:ext cx="239096" cy="34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6" name="Picture 13" descr="交换机三层"/>
          <p:cNvPicPr>
            <a:picLocks noChangeAspect="1" noChangeArrowheads="1"/>
          </p:cNvPicPr>
          <p:nvPr/>
        </p:nvPicPr>
        <p:blipFill>
          <a:blip r:embed="rId5" cstate="print">
            <a:extLst>
              <a:ext uri="{28A0092B-C50C-407E-A947-70E740481C1C}">
                <a14:useLocalDpi xmlns:a14="http://schemas.microsoft.com/office/drawing/2010/main" val="0"/>
              </a:ext>
            </a:extLst>
          </a:blip>
          <a:srcRect l="9375"/>
          <a:stretch>
            <a:fillRect/>
          </a:stretch>
        </p:blipFill>
        <p:spPr bwMode="auto">
          <a:xfrm>
            <a:off x="6797270" y="2566309"/>
            <a:ext cx="239096" cy="34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 name="矩形 146"/>
          <p:cNvSpPr>
            <a:spLocks noChangeArrowheads="1"/>
          </p:cNvSpPr>
          <p:nvPr/>
        </p:nvSpPr>
        <p:spPr bwMode="auto">
          <a:xfrm>
            <a:off x="1069576" y="4706314"/>
            <a:ext cx="64633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smtClean="0">
                <a:solidFill>
                  <a:schemeClr val="bg1"/>
                </a:solidFill>
                <a:latin typeface="宋体" panose="02010600030101010101" pitchFamily="2" charset="-122"/>
                <a:ea typeface="宋体" panose="02010600030101010101" pitchFamily="2" charset="-122"/>
              </a:rPr>
              <a:t>门户网站</a:t>
            </a:r>
            <a:endParaRPr lang="zh-CN" altLang="en-US" sz="900" dirty="0">
              <a:solidFill>
                <a:schemeClr val="bg1"/>
              </a:solidFill>
              <a:latin typeface="宋体" panose="02010600030101010101" pitchFamily="2" charset="-122"/>
              <a:ea typeface="宋体" panose="02010600030101010101" pitchFamily="2" charset="-122"/>
            </a:endParaRPr>
          </a:p>
        </p:txBody>
      </p:sp>
      <p:sp>
        <p:nvSpPr>
          <p:cNvPr id="479" name="矩形 146"/>
          <p:cNvSpPr>
            <a:spLocks noChangeArrowheads="1"/>
          </p:cNvSpPr>
          <p:nvPr/>
        </p:nvSpPr>
        <p:spPr bwMode="auto">
          <a:xfrm>
            <a:off x="1582486" y="4699177"/>
            <a:ext cx="64633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smtClean="0">
                <a:solidFill>
                  <a:schemeClr val="bg1"/>
                </a:solidFill>
                <a:latin typeface="宋体" panose="02010600030101010101" pitchFamily="2" charset="-122"/>
                <a:ea typeface="宋体" panose="02010600030101010101" pitchFamily="2" charset="-122"/>
              </a:rPr>
              <a:t>学校论坛</a:t>
            </a:r>
            <a:endParaRPr lang="zh-CN" altLang="en-US" sz="900" dirty="0">
              <a:solidFill>
                <a:schemeClr val="bg1"/>
              </a:solidFill>
              <a:latin typeface="宋体" panose="02010600030101010101" pitchFamily="2" charset="-122"/>
              <a:ea typeface="宋体" panose="02010600030101010101" pitchFamily="2" charset="-122"/>
            </a:endParaRPr>
          </a:p>
        </p:txBody>
      </p:sp>
      <p:grpSp>
        <p:nvGrpSpPr>
          <p:cNvPr id="480" name="组合 5"/>
          <p:cNvGrpSpPr>
            <a:grpSpLocks/>
          </p:cNvGrpSpPr>
          <p:nvPr/>
        </p:nvGrpSpPr>
        <p:grpSpPr bwMode="auto">
          <a:xfrm>
            <a:off x="2249967" y="4306963"/>
            <a:ext cx="388144" cy="358378"/>
            <a:chOff x="7896267" y="1684763"/>
            <a:chExt cx="907401" cy="818007"/>
          </a:xfrm>
        </p:grpSpPr>
        <p:pic>
          <p:nvPicPr>
            <p:cNvPr id="503"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4"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81" name="矩形 146"/>
          <p:cNvSpPr>
            <a:spLocks noChangeArrowheads="1"/>
          </p:cNvSpPr>
          <p:nvPr/>
        </p:nvSpPr>
        <p:spPr bwMode="auto">
          <a:xfrm>
            <a:off x="2108806" y="4698780"/>
            <a:ext cx="64633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900" dirty="0" smtClean="0">
                <a:solidFill>
                  <a:schemeClr val="bg1"/>
                </a:solidFill>
                <a:latin typeface="宋体" panose="02010600030101010101" pitchFamily="2" charset="-122"/>
                <a:ea typeface="宋体" panose="02010600030101010101" pitchFamily="2" charset="-122"/>
              </a:rPr>
              <a:t>远程教育</a:t>
            </a:r>
            <a:endParaRPr lang="zh-CN" altLang="en-US" sz="900" dirty="0">
              <a:solidFill>
                <a:schemeClr val="bg1"/>
              </a:solidFill>
              <a:latin typeface="宋体" panose="02010600030101010101" pitchFamily="2" charset="-122"/>
              <a:ea typeface="宋体" panose="02010600030101010101" pitchFamily="2" charset="-122"/>
            </a:endParaRPr>
          </a:p>
        </p:txBody>
      </p:sp>
      <p:sp>
        <p:nvSpPr>
          <p:cNvPr id="484" name="矩形 146"/>
          <p:cNvSpPr>
            <a:spLocks noChangeArrowheads="1"/>
          </p:cNvSpPr>
          <p:nvPr/>
        </p:nvSpPr>
        <p:spPr bwMode="auto">
          <a:xfrm>
            <a:off x="2670907" y="4695442"/>
            <a:ext cx="5886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en-US" altLang="zh-CN" sz="900" dirty="0" smtClean="0">
                <a:solidFill>
                  <a:schemeClr val="bg1"/>
                </a:solidFill>
                <a:latin typeface="宋体" panose="02010600030101010101" pitchFamily="2" charset="-122"/>
                <a:ea typeface="宋体" panose="02010600030101010101" pitchFamily="2" charset="-122"/>
              </a:rPr>
              <a:t>WEB</a:t>
            </a:r>
            <a:r>
              <a:rPr lang="zh-CN" altLang="en-US" sz="900" dirty="0">
                <a:solidFill>
                  <a:schemeClr val="bg1"/>
                </a:solidFill>
                <a:latin typeface="宋体" panose="02010600030101010101" pitchFamily="2" charset="-122"/>
                <a:ea typeface="宋体" panose="02010600030101010101" pitchFamily="2" charset="-122"/>
              </a:rPr>
              <a:t>应用</a:t>
            </a:r>
          </a:p>
        </p:txBody>
      </p:sp>
      <p:sp>
        <p:nvSpPr>
          <p:cNvPr id="485" name="Line 94"/>
          <p:cNvSpPr>
            <a:spLocks noChangeShapeType="1"/>
          </p:cNvSpPr>
          <p:nvPr/>
        </p:nvSpPr>
        <p:spPr bwMode="auto">
          <a:xfrm flipH="1" flipV="1">
            <a:off x="1412554" y="3887622"/>
            <a:ext cx="1642701" cy="1"/>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486" name="Line 94"/>
          <p:cNvSpPr>
            <a:spLocks noChangeShapeType="1"/>
          </p:cNvSpPr>
          <p:nvPr/>
        </p:nvSpPr>
        <p:spPr bwMode="auto">
          <a:xfrm flipH="1" flipV="1">
            <a:off x="1987785" y="2969609"/>
            <a:ext cx="1842418" cy="5254"/>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dirty="0">
              <a:solidFill>
                <a:schemeClr val="bg1"/>
              </a:solidFill>
              <a:latin typeface="宋体" panose="02010600030101010101" pitchFamily="2" charset="-122"/>
              <a:ea typeface="宋体" panose="02010600030101010101" pitchFamily="2" charset="-122"/>
            </a:endParaRPr>
          </a:p>
        </p:txBody>
      </p:sp>
      <p:sp>
        <p:nvSpPr>
          <p:cNvPr id="487" name="Line 94"/>
          <p:cNvSpPr>
            <a:spLocks noChangeShapeType="1"/>
          </p:cNvSpPr>
          <p:nvPr/>
        </p:nvSpPr>
        <p:spPr bwMode="auto">
          <a:xfrm flipV="1">
            <a:off x="1998434" y="2973868"/>
            <a:ext cx="2052" cy="1467801"/>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pic>
        <p:nvPicPr>
          <p:cNvPr id="488"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598008" y="2890204"/>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9"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613382" y="3116847"/>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0" name="Line 94"/>
          <p:cNvSpPr>
            <a:spLocks noChangeShapeType="1"/>
          </p:cNvSpPr>
          <p:nvPr/>
        </p:nvSpPr>
        <p:spPr bwMode="auto">
          <a:xfrm flipH="1" flipV="1">
            <a:off x="1419014" y="3890571"/>
            <a:ext cx="2989" cy="481425"/>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sp>
        <p:nvSpPr>
          <p:cNvPr id="491" name="Line 94"/>
          <p:cNvSpPr>
            <a:spLocks noChangeShapeType="1"/>
          </p:cNvSpPr>
          <p:nvPr/>
        </p:nvSpPr>
        <p:spPr bwMode="auto">
          <a:xfrm flipH="1" flipV="1">
            <a:off x="3047227" y="3894124"/>
            <a:ext cx="2989" cy="481425"/>
          </a:xfrm>
          <a:prstGeom prst="line">
            <a:avLst/>
          </a:prstGeom>
          <a:noFill/>
          <a:ln w="22225">
            <a:solidFill>
              <a:schemeClr val="bg1"/>
            </a:solidFill>
            <a:round/>
            <a:headEnd/>
            <a:tailEnd/>
          </a:ln>
          <a:extLst>
            <a:ext uri="{909E8E84-426E-40DD-AFC4-6F175D3DCCD1}">
              <a14:hiddenFill xmlns:a14="http://schemas.microsoft.com/office/drawing/2010/main">
                <a:noFill/>
              </a14:hiddenFill>
            </a:ext>
          </a:extLst>
        </p:spPr>
        <p:txBody>
          <a:bodyPr/>
          <a:lstStyle/>
          <a:p>
            <a:pPr defTabSz="685800" fontAlgn="base">
              <a:spcBef>
                <a:spcPct val="0"/>
              </a:spcBef>
              <a:spcAft>
                <a:spcPct val="0"/>
              </a:spcAft>
            </a:pPr>
            <a:endParaRPr lang="zh-CN" altLang="en-US" sz="1350" kern="0">
              <a:solidFill>
                <a:schemeClr val="bg1"/>
              </a:solidFill>
              <a:latin typeface="宋体" panose="02010600030101010101" pitchFamily="2" charset="-122"/>
              <a:ea typeface="宋体" panose="02010600030101010101" pitchFamily="2" charset="-122"/>
            </a:endParaRPr>
          </a:p>
        </p:txBody>
      </p:sp>
      <p:pic>
        <p:nvPicPr>
          <p:cNvPr id="492" name="Picture 13" descr="交换机三层"/>
          <p:cNvPicPr>
            <a:picLocks noChangeAspect="1" noChangeArrowheads="1"/>
          </p:cNvPicPr>
          <p:nvPr/>
        </p:nvPicPr>
        <p:blipFill>
          <a:blip r:embed="rId5" cstate="print">
            <a:extLst>
              <a:ext uri="{28A0092B-C50C-407E-A947-70E740481C1C}">
                <a14:useLocalDpi xmlns:a14="http://schemas.microsoft.com/office/drawing/2010/main" val="0"/>
              </a:ext>
            </a:extLst>
          </a:blip>
          <a:srcRect l="9375"/>
          <a:stretch>
            <a:fillRect/>
          </a:stretch>
        </p:blipFill>
        <p:spPr bwMode="auto">
          <a:xfrm>
            <a:off x="1869710" y="3650907"/>
            <a:ext cx="239096" cy="34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3" name="Picture 13" descr="交换机三层"/>
          <p:cNvPicPr>
            <a:picLocks noChangeAspect="1" noChangeArrowheads="1"/>
          </p:cNvPicPr>
          <p:nvPr/>
        </p:nvPicPr>
        <p:blipFill>
          <a:blip r:embed="rId5" cstate="print">
            <a:extLst>
              <a:ext uri="{28A0092B-C50C-407E-A947-70E740481C1C}">
                <a14:useLocalDpi xmlns:a14="http://schemas.microsoft.com/office/drawing/2010/main" val="0"/>
              </a:ext>
            </a:extLst>
          </a:blip>
          <a:srcRect l="9375"/>
          <a:stretch>
            <a:fillRect/>
          </a:stretch>
        </p:blipFill>
        <p:spPr bwMode="auto">
          <a:xfrm>
            <a:off x="2400926" y="3646869"/>
            <a:ext cx="239096" cy="34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4" name="Picture 17" descr="D:\sinfor\2010\1月\网络图标设计\修改0126\修改\产品2\应用交付.png"/>
          <p:cNvPicPr>
            <a:picLocks noChangeAspect="1" noChangeArrowheads="1"/>
          </p:cNvPicPr>
          <p:nvPr/>
        </p:nvPicPr>
        <p:blipFill>
          <a:blip r:embed="rId14" cstate="print">
            <a:extLst>
              <a:ext uri="{28A0092B-C50C-407E-A947-70E740481C1C}">
                <a14:useLocalDpi xmlns:a14="http://schemas.microsoft.com/office/drawing/2010/main" val="0"/>
              </a:ext>
            </a:extLst>
          </a:blip>
          <a:srcRect t="23685" b="34212"/>
          <a:stretch>
            <a:fillRect/>
          </a:stretch>
        </p:blipFill>
        <p:spPr bwMode="auto">
          <a:xfrm>
            <a:off x="1197428" y="3591954"/>
            <a:ext cx="531063" cy="2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5" name="矩形 179"/>
          <p:cNvSpPr>
            <a:spLocks noChangeArrowheads="1"/>
          </p:cNvSpPr>
          <p:nvPr/>
        </p:nvSpPr>
        <p:spPr bwMode="auto">
          <a:xfrm>
            <a:off x="1039247" y="3349859"/>
            <a:ext cx="92886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服务器</a:t>
            </a:r>
            <a:r>
              <a:rPr lang="zh-CN" altLang="en-US" sz="800" b="1" dirty="0" smtClean="0">
                <a:solidFill>
                  <a:schemeClr val="bg1"/>
                </a:solidFill>
                <a:latin typeface="宋体" panose="02010600030101010101" pitchFamily="2" charset="-122"/>
                <a:ea typeface="宋体" panose="02010600030101010101" pitchFamily="2" charset="-122"/>
              </a:rPr>
              <a:t>负载均衡</a:t>
            </a:r>
            <a:endParaRPr lang="zh-CN" altLang="en-US" sz="800" b="1" dirty="0">
              <a:solidFill>
                <a:schemeClr val="bg1"/>
              </a:solidFill>
              <a:latin typeface="宋体" panose="02010600030101010101" pitchFamily="2" charset="-122"/>
              <a:ea typeface="宋体" panose="02010600030101010101" pitchFamily="2" charset="-122"/>
            </a:endParaRPr>
          </a:p>
        </p:txBody>
      </p:sp>
      <p:sp>
        <p:nvSpPr>
          <p:cNvPr id="496" name="矩形 146"/>
          <p:cNvSpPr>
            <a:spLocks noChangeArrowheads="1"/>
          </p:cNvSpPr>
          <p:nvPr/>
        </p:nvSpPr>
        <p:spPr bwMode="auto">
          <a:xfrm>
            <a:off x="780107" y="2871047"/>
            <a:ext cx="10513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1000" b="1" dirty="0">
                <a:solidFill>
                  <a:schemeClr val="bg1"/>
                </a:solidFill>
                <a:latin typeface="宋体" panose="02010600030101010101" pitchFamily="2" charset="-122"/>
                <a:ea typeface="宋体" panose="02010600030101010101" pitchFamily="2" charset="-122"/>
              </a:rPr>
              <a:t>外</a:t>
            </a:r>
            <a:r>
              <a:rPr lang="zh-CN" altLang="en-US" sz="1000" b="1" dirty="0" smtClean="0">
                <a:solidFill>
                  <a:schemeClr val="bg1"/>
                </a:solidFill>
                <a:latin typeface="宋体" panose="02010600030101010101" pitchFamily="2" charset="-122"/>
                <a:ea typeface="宋体" panose="02010600030101010101" pitchFamily="2" charset="-122"/>
              </a:rPr>
              <a:t>部</a:t>
            </a:r>
            <a:r>
              <a:rPr lang="zh-CN" altLang="en-US" sz="1000" b="1" dirty="0">
                <a:solidFill>
                  <a:schemeClr val="bg1"/>
                </a:solidFill>
                <a:latin typeface="宋体" panose="02010600030101010101" pitchFamily="2" charset="-122"/>
                <a:ea typeface="宋体" panose="02010600030101010101" pitchFamily="2" charset="-122"/>
              </a:rPr>
              <a:t>服务器区</a:t>
            </a:r>
          </a:p>
        </p:txBody>
      </p:sp>
      <p:sp>
        <p:nvSpPr>
          <p:cNvPr id="498" name="矩形 179"/>
          <p:cNvSpPr>
            <a:spLocks noChangeArrowheads="1"/>
          </p:cNvSpPr>
          <p:nvPr/>
        </p:nvSpPr>
        <p:spPr bwMode="auto">
          <a:xfrm>
            <a:off x="2452471" y="3249154"/>
            <a:ext cx="80021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lgn="ctr" eaLnBrk="1" fontAlgn="base" hangingPunct="1">
              <a:spcBef>
                <a:spcPct val="0"/>
              </a:spcBef>
              <a:spcAft>
                <a:spcPct val="0"/>
              </a:spcAft>
              <a:buFontTx/>
              <a:buNone/>
            </a:pPr>
            <a:r>
              <a:rPr lang="zh-CN" altLang="en-US" sz="800" b="1" dirty="0">
                <a:solidFill>
                  <a:schemeClr val="bg1"/>
                </a:solidFill>
                <a:latin typeface="宋体" panose="02010600030101010101" pitchFamily="2" charset="-122"/>
                <a:ea typeface="宋体" panose="02010600030101010101" pitchFamily="2" charset="-122"/>
              </a:rPr>
              <a:t>下一代防火墙</a:t>
            </a:r>
          </a:p>
        </p:txBody>
      </p:sp>
      <p:grpSp>
        <p:nvGrpSpPr>
          <p:cNvPr id="482" name="组合 70"/>
          <p:cNvGrpSpPr>
            <a:grpSpLocks/>
          </p:cNvGrpSpPr>
          <p:nvPr/>
        </p:nvGrpSpPr>
        <p:grpSpPr bwMode="auto">
          <a:xfrm>
            <a:off x="1747362" y="4307865"/>
            <a:ext cx="389335" cy="359569"/>
            <a:chOff x="7896267" y="1684763"/>
            <a:chExt cx="907401" cy="818007"/>
          </a:xfrm>
        </p:grpSpPr>
        <p:pic>
          <p:nvPicPr>
            <p:cNvPr id="501"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2"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7" name="组合 75"/>
          <p:cNvGrpSpPr>
            <a:grpSpLocks/>
          </p:cNvGrpSpPr>
          <p:nvPr/>
        </p:nvGrpSpPr>
        <p:grpSpPr bwMode="auto">
          <a:xfrm>
            <a:off x="1235786" y="4322843"/>
            <a:ext cx="389335" cy="359569"/>
            <a:chOff x="7896267" y="1684763"/>
            <a:chExt cx="907401" cy="818007"/>
          </a:xfrm>
        </p:grpSpPr>
        <p:pic>
          <p:nvPicPr>
            <p:cNvPr id="505"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6"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83" name="组合 5"/>
          <p:cNvGrpSpPr>
            <a:grpSpLocks/>
          </p:cNvGrpSpPr>
          <p:nvPr/>
        </p:nvGrpSpPr>
        <p:grpSpPr bwMode="auto">
          <a:xfrm>
            <a:off x="2767224" y="4308892"/>
            <a:ext cx="388144" cy="358378"/>
            <a:chOff x="7896267" y="1684763"/>
            <a:chExt cx="907401" cy="818007"/>
          </a:xfrm>
        </p:grpSpPr>
        <p:pic>
          <p:nvPicPr>
            <p:cNvPr id="499" name="Picture 61" descr="服务器群"/>
            <p:cNvPicPr>
              <a:picLocks noChangeAspect="1" noChangeArrowheads="1"/>
            </p:cNvPicPr>
            <p:nvPr/>
          </p:nvPicPr>
          <p:blipFill>
            <a:blip r:embed="rId11" cstate="print">
              <a:extLst>
                <a:ext uri="{28A0092B-C50C-407E-A947-70E740481C1C}">
                  <a14:useLocalDpi xmlns:a14="http://schemas.microsoft.com/office/drawing/2010/main" val="0"/>
                </a:ext>
              </a:extLst>
            </a:blip>
            <a:srcRect l="6250" t="9375" r="3125" b="6250"/>
            <a:stretch>
              <a:fillRect/>
            </a:stretch>
          </p:blipFill>
          <p:spPr bwMode="auto">
            <a:xfrm>
              <a:off x="8028384" y="1684763"/>
              <a:ext cx="775284" cy="75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0" name="Picture 8" descr="存储服务器"/>
            <p:cNvPicPr>
              <a:picLocks noChangeAspect="1" noChangeArrowheads="1"/>
            </p:cNvPicPr>
            <p:nvPr/>
          </p:nvPicPr>
          <p:blipFill>
            <a:blip r:embed="rId12" cstate="print">
              <a:extLst>
                <a:ext uri="{28A0092B-C50C-407E-A947-70E740481C1C}">
                  <a14:useLocalDpi xmlns:a14="http://schemas.microsoft.com/office/drawing/2010/main" val="0"/>
                </a:ext>
              </a:extLst>
            </a:blip>
            <a:srcRect l="3125" t="3125" r="6250"/>
            <a:stretch>
              <a:fillRect/>
            </a:stretch>
          </p:blipFill>
          <p:spPr bwMode="auto">
            <a:xfrm>
              <a:off x="7896267" y="1988932"/>
              <a:ext cx="461503" cy="51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3" name="Picture 14" descr="C:\Users\Travis\Desktop\AF.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652576" y="4062771"/>
            <a:ext cx="538502" cy="18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84" name="直接连接符 583"/>
          <p:cNvCxnSpPr/>
          <p:nvPr/>
        </p:nvCxnSpPr>
        <p:spPr bwMode="auto">
          <a:xfrm>
            <a:off x="3921139" y="4368512"/>
            <a:ext cx="0" cy="2667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16313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84215" y="237577"/>
            <a:ext cx="8229600" cy="349650"/>
          </a:xfrm>
          <a:ln w="12700">
            <a:miter lim="400000"/>
          </a:ln>
        </p:spPr>
        <p:txBody>
          <a:bodyPr wrap="square" lIns="20734" tIns="20734" rIns="20734" bIns="20734">
            <a:spAutoFit/>
          </a:bodyPr>
          <a:lstStyle/>
          <a:p>
            <a:pPr defTabSz="686202"/>
            <a:r>
              <a:rPr lang="en-US" altLang="zh-CN" dirty="0" smtClean="0"/>
              <a:t>2</a:t>
            </a:r>
            <a:r>
              <a:rPr lang="zh-CN" altLang="en-US" dirty="0" smtClean="0"/>
              <a:t>、虚拟化系统安全</a:t>
            </a:r>
            <a:endParaRPr lang="zh-CN" altLang="en-US" dirty="0"/>
          </a:p>
        </p:txBody>
      </p:sp>
      <p:sp>
        <p:nvSpPr>
          <p:cNvPr id="103" name="圆角矩形 102"/>
          <p:cNvSpPr/>
          <p:nvPr/>
        </p:nvSpPr>
        <p:spPr bwMode="auto">
          <a:xfrm>
            <a:off x="1086868" y="915567"/>
            <a:ext cx="2194322" cy="984647"/>
          </a:xfrm>
          <a:prstGeom prst="roundRect">
            <a:avLst/>
          </a:prstGeom>
          <a:solidFill>
            <a:schemeClr val="tx1">
              <a:lumMod val="75000"/>
              <a:alpha val="54000"/>
            </a:schemeClr>
          </a:solidFill>
          <a:ln w="9525" cap="flat" cmpd="sng" algn="ctr">
            <a:noFill/>
            <a:prstDash val="solid"/>
            <a:round/>
            <a:headEnd type="none" w="med" len="med"/>
            <a:tailEnd type="none" w="med" len="med"/>
          </a:ln>
          <a:effectLst/>
        </p:spPr>
        <p:txBody>
          <a:bodyPr lIns="68580" tIns="34290" rIns="68580" bIns="34290" anchor="b"/>
          <a:lstStyle/>
          <a:p>
            <a:pPr lvl="0" algn="ctr" eaLnBrk="1" hangingPunct="1">
              <a:buClr>
                <a:srgbClr val="000000"/>
              </a:buClr>
              <a:buNone/>
            </a:pPr>
            <a:r>
              <a:rPr lang="zh-CN" altLang="en-US" sz="1400" dirty="0" smtClean="0">
                <a:solidFill>
                  <a:srgbClr val="FFFFFF"/>
                </a:solidFill>
                <a:latin typeface="微软雅黑" panose="020B0503020204020204" pitchFamily="2" charset="-122"/>
                <a:ea typeface="微软雅黑" panose="020B0503020204020204" pitchFamily="2" charset="-122"/>
              </a:rPr>
              <a:t>招生管理</a:t>
            </a:r>
            <a:endParaRPr lang="zh-CN" altLang="en-US" sz="1400" dirty="0">
              <a:solidFill>
                <a:srgbClr val="FFFFFF"/>
              </a:solidFill>
              <a:latin typeface="微软雅黑" panose="020B0503020204020204" pitchFamily="2" charset="-122"/>
              <a:ea typeface="微软雅黑" panose="020B0503020204020204" pitchFamily="2" charset="-122"/>
            </a:endParaRPr>
          </a:p>
        </p:txBody>
      </p:sp>
      <p:cxnSp>
        <p:nvCxnSpPr>
          <p:cNvPr id="104" name="直线连接符 23"/>
          <p:cNvCxnSpPr>
            <a:cxnSpLocks noChangeShapeType="1"/>
            <a:endCxn id="120" idx="2"/>
          </p:cNvCxnSpPr>
          <p:nvPr/>
        </p:nvCxnSpPr>
        <p:spPr bwMode="auto">
          <a:xfrm flipH="1" flipV="1">
            <a:off x="2376314" y="3498031"/>
            <a:ext cx="1959769" cy="744141"/>
          </a:xfrm>
          <a:prstGeom prst="line">
            <a:avLst/>
          </a:prstGeom>
          <a:noFill/>
          <a:ln w="38100">
            <a:solidFill>
              <a:schemeClr val="accent1"/>
            </a:solidFill>
            <a:round/>
            <a:tailEnd type="triangle" w="lg" len="med"/>
          </a:ln>
          <a:effectLst/>
        </p:spPr>
      </p:cxnSp>
      <p:cxnSp>
        <p:nvCxnSpPr>
          <p:cNvPr id="105" name="直线连接符 30"/>
          <p:cNvCxnSpPr>
            <a:cxnSpLocks noChangeShapeType="1"/>
            <a:endCxn id="121" idx="2"/>
          </p:cNvCxnSpPr>
          <p:nvPr/>
        </p:nvCxnSpPr>
        <p:spPr bwMode="auto">
          <a:xfrm flipH="1" flipV="1">
            <a:off x="4388470" y="3508748"/>
            <a:ext cx="55960" cy="772716"/>
          </a:xfrm>
          <a:prstGeom prst="line">
            <a:avLst/>
          </a:prstGeom>
          <a:noFill/>
          <a:ln w="38100">
            <a:solidFill>
              <a:schemeClr val="accent1"/>
            </a:solidFill>
            <a:round/>
            <a:tailEnd type="triangle" w="lg" len="med"/>
          </a:ln>
          <a:effectLst/>
        </p:spPr>
      </p:cxnSp>
      <p:cxnSp>
        <p:nvCxnSpPr>
          <p:cNvPr id="106" name="直线连接符 33"/>
          <p:cNvCxnSpPr>
            <a:cxnSpLocks noChangeShapeType="1"/>
            <a:endCxn id="122" idx="2"/>
          </p:cNvCxnSpPr>
          <p:nvPr/>
        </p:nvCxnSpPr>
        <p:spPr bwMode="auto">
          <a:xfrm flipV="1">
            <a:off x="4463479" y="3498032"/>
            <a:ext cx="1949054" cy="773906"/>
          </a:xfrm>
          <a:prstGeom prst="line">
            <a:avLst/>
          </a:prstGeom>
          <a:noFill/>
          <a:ln w="38100">
            <a:solidFill>
              <a:schemeClr val="accent1"/>
            </a:solidFill>
            <a:round/>
            <a:tailEnd type="triangle" w="lg" len="med"/>
          </a:ln>
          <a:effectLst/>
        </p:spPr>
      </p:cxnSp>
      <p:sp>
        <p:nvSpPr>
          <p:cNvPr id="107" name="梯形 106"/>
          <p:cNvSpPr/>
          <p:nvPr/>
        </p:nvSpPr>
        <p:spPr bwMode="auto">
          <a:xfrm rot="10800000">
            <a:off x="1148325" y="1900213"/>
            <a:ext cx="6438630" cy="1036836"/>
          </a:xfrm>
          <a:prstGeom prst="trapezoid">
            <a:avLst>
              <a:gd name="adj" fmla="val 40686"/>
            </a:avLst>
          </a:prstGeom>
          <a:gradFill flip="none" rotWithShape="1">
            <a:gsLst>
              <a:gs pos="14000">
                <a:schemeClr val="accent1">
                  <a:alpha val="7000"/>
                </a:schemeClr>
              </a:gs>
              <a:gs pos="100000">
                <a:srgbClr val="FFFFFF"/>
              </a:gs>
            </a:gsLst>
            <a:lin ang="16200000" scaled="0"/>
            <a:tileRect/>
          </a:gradFill>
          <a:ln w="9525" cap="flat" cmpd="sng" algn="ctr">
            <a:noFill/>
            <a:prstDash val="solid"/>
            <a:round/>
            <a:headEnd type="none" w="med" len="med"/>
            <a:tailEnd type="none" w="med" len="med"/>
          </a:ln>
          <a:effectLst/>
        </p:spPr>
        <p:txBody>
          <a:bodyPr lIns="68580" tIns="34290" rIns="68580" bIns="34290"/>
          <a:lstStyle/>
          <a:p>
            <a:pPr defTabSz="685800" fontAlgn="base">
              <a:spcBef>
                <a:spcPct val="0"/>
              </a:spcBef>
              <a:spcAft>
                <a:spcPct val="0"/>
              </a:spcAft>
              <a:defRPr/>
            </a:pPr>
            <a:endParaRPr lang="zh-CN" altLang="en-US" sz="1400">
              <a:latin typeface="Arial" panose="020B0604020202020204" pitchFamily="34" charset="0"/>
              <a:ea typeface="宋体" panose="02010600030101010101" pitchFamily="2" charset="-122"/>
              <a:cs typeface="宋体" panose="02010600030101010101" pitchFamily="2" charset="-122"/>
            </a:endParaRPr>
          </a:p>
        </p:txBody>
      </p:sp>
      <p:pic>
        <p:nvPicPr>
          <p:cNvPr id="108" name="Picture 4"/>
          <p:cNvPicPr>
            <a:picLocks noChangeAspect="1"/>
          </p:cNvPicPr>
          <p:nvPr/>
        </p:nvPicPr>
        <p:blipFill>
          <a:blip r:embed="rId3"/>
          <a:stretch>
            <a:fillRect/>
          </a:stretch>
        </p:blipFill>
        <p:spPr>
          <a:xfrm>
            <a:off x="1269033" y="1997844"/>
            <a:ext cx="702469" cy="550069"/>
          </a:xfrm>
          <a:prstGeom prst="rect">
            <a:avLst/>
          </a:prstGeom>
          <a:noFill/>
          <a:ln w="9525">
            <a:noFill/>
          </a:ln>
        </p:spPr>
      </p:pic>
      <p:pic>
        <p:nvPicPr>
          <p:cNvPr id="109" name="Picture 4"/>
          <p:cNvPicPr>
            <a:picLocks noChangeAspect="1" noChangeArrowheads="1"/>
          </p:cNvPicPr>
          <p:nvPr/>
        </p:nvPicPr>
        <p:blipFill>
          <a:blip r:embed="rId3" cstate="print">
            <a:duotone>
              <a:prstClr val="black"/>
              <a:srgbClr val="4EBE53">
                <a:tint val="45000"/>
                <a:satMod val="400000"/>
              </a:srgbClr>
            </a:duotone>
          </a:blip>
          <a:srcRect/>
          <a:stretch>
            <a:fillRect/>
          </a:stretch>
        </p:blipFill>
        <p:spPr bwMode="auto">
          <a:xfrm>
            <a:off x="3376274" y="1957143"/>
            <a:ext cx="692885" cy="574907"/>
          </a:xfrm>
          <a:prstGeom prst="rect">
            <a:avLst/>
          </a:prstGeom>
          <a:noFill/>
          <a:ln>
            <a:noFill/>
          </a:ln>
          <a:effectLst/>
        </p:spPr>
      </p:pic>
      <p:sp>
        <p:nvSpPr>
          <p:cNvPr id="110" name="圆角矩形 8"/>
          <p:cNvSpPr/>
          <p:nvPr/>
        </p:nvSpPr>
        <p:spPr>
          <a:xfrm>
            <a:off x="1451199" y="2776513"/>
            <a:ext cx="5848350" cy="383381"/>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lIns="68580" tIns="34290" rIns="68580" bIns="34290"/>
          <a:lstStyle/>
          <a:p>
            <a:pPr lvl="0" algn="ctr" eaLnBrk="1" hangingPunct="1">
              <a:buClr>
                <a:srgbClr val="000000"/>
              </a:buClr>
              <a:buNone/>
            </a:pPr>
            <a:r>
              <a:rPr lang="en-US" altLang="zh-CN" dirty="0">
                <a:solidFill>
                  <a:srgbClr val="FFFFFF"/>
                </a:solidFill>
                <a:latin typeface="Arial" panose="020B0604020202020204" pitchFamily="34" charset="0"/>
                <a:ea typeface="宋体" panose="02010600030101010101" pitchFamily="2" charset="-122"/>
                <a:sym typeface="Impact" panose="020B0806030902050204" pitchFamily="2" charset="0"/>
              </a:rPr>
              <a:t>Hypervisor</a:t>
            </a:r>
            <a:endParaRPr lang="zh-CN" altLang="en-US" dirty="0">
              <a:solidFill>
                <a:srgbClr val="FFFFFF"/>
              </a:solidFill>
              <a:latin typeface="Arial" panose="020B0604020202020204" pitchFamily="34" charset="0"/>
              <a:ea typeface="宋体" panose="02010600030101010101" pitchFamily="2" charset="-122"/>
              <a:sym typeface="Impact" panose="020B0806030902050204" pitchFamily="2" charset="0"/>
            </a:endParaRPr>
          </a:p>
        </p:txBody>
      </p:sp>
      <p:pic>
        <p:nvPicPr>
          <p:cNvPr id="111" name="Picture 4"/>
          <p:cNvPicPr>
            <a:picLocks noChangeAspect="1"/>
          </p:cNvPicPr>
          <p:nvPr/>
        </p:nvPicPr>
        <p:blipFill>
          <a:blip r:embed="rId3"/>
          <a:stretch>
            <a:fillRect/>
          </a:stretch>
        </p:blipFill>
        <p:spPr>
          <a:xfrm>
            <a:off x="2668018" y="1978794"/>
            <a:ext cx="701278" cy="551260"/>
          </a:xfrm>
          <a:prstGeom prst="rect">
            <a:avLst/>
          </a:prstGeom>
          <a:noFill/>
          <a:ln w="9525">
            <a:noFill/>
          </a:ln>
        </p:spPr>
      </p:pic>
      <p:pic>
        <p:nvPicPr>
          <p:cNvPr id="112" name="Picture 4"/>
          <p:cNvPicPr>
            <a:picLocks noChangeAspect="1" noChangeArrowheads="1"/>
          </p:cNvPicPr>
          <p:nvPr/>
        </p:nvPicPr>
        <p:blipFill>
          <a:blip r:embed="rId3" cstate="print">
            <a:duotone>
              <a:prstClr val="black"/>
              <a:srgbClr val="7030A0">
                <a:tint val="45000"/>
                <a:satMod val="400000"/>
              </a:srgbClr>
            </a:duotone>
          </a:blip>
          <a:srcRect/>
          <a:stretch>
            <a:fillRect/>
          </a:stretch>
        </p:blipFill>
        <p:spPr bwMode="auto">
          <a:xfrm>
            <a:off x="1954637" y="1984814"/>
            <a:ext cx="701348" cy="554588"/>
          </a:xfrm>
          <a:prstGeom prst="rect">
            <a:avLst/>
          </a:prstGeom>
          <a:noFill/>
          <a:ln>
            <a:noFill/>
          </a:ln>
          <a:effectLst/>
        </p:spPr>
      </p:pic>
      <p:pic>
        <p:nvPicPr>
          <p:cNvPr id="113" name="Picture 4"/>
          <p:cNvPicPr>
            <a:picLocks noChangeAspect="1" noChangeArrowheads="1"/>
          </p:cNvPicPr>
          <p:nvPr/>
        </p:nvPicPr>
        <p:blipFill>
          <a:blip r:embed="rId3" cstate="print">
            <a:duotone>
              <a:prstClr val="black"/>
              <a:srgbClr val="7030A0">
                <a:tint val="45000"/>
                <a:satMod val="400000"/>
              </a:srgbClr>
            </a:duotone>
          </a:blip>
          <a:srcRect/>
          <a:stretch>
            <a:fillRect/>
          </a:stretch>
        </p:blipFill>
        <p:spPr bwMode="auto">
          <a:xfrm>
            <a:off x="4070459" y="1966495"/>
            <a:ext cx="701348" cy="554588"/>
          </a:xfrm>
          <a:prstGeom prst="rect">
            <a:avLst/>
          </a:prstGeom>
          <a:noFill/>
          <a:ln>
            <a:noFill/>
          </a:ln>
          <a:effectLst/>
        </p:spPr>
      </p:pic>
      <p:pic>
        <p:nvPicPr>
          <p:cNvPr id="114" name="Picture 4"/>
          <p:cNvPicPr>
            <a:picLocks noChangeAspect="1" noChangeArrowheads="1"/>
          </p:cNvPicPr>
          <p:nvPr/>
        </p:nvPicPr>
        <p:blipFill>
          <a:blip r:embed="rId3" cstate="print">
            <a:duotone>
              <a:prstClr val="black"/>
              <a:srgbClr val="4EBE53">
                <a:tint val="45000"/>
                <a:satMod val="400000"/>
              </a:srgbClr>
            </a:duotone>
          </a:blip>
          <a:srcRect/>
          <a:stretch>
            <a:fillRect/>
          </a:stretch>
        </p:blipFill>
        <p:spPr bwMode="auto">
          <a:xfrm>
            <a:off x="4780712" y="1950880"/>
            <a:ext cx="692885" cy="574907"/>
          </a:xfrm>
          <a:prstGeom prst="rect">
            <a:avLst/>
          </a:prstGeom>
          <a:noFill/>
          <a:ln>
            <a:noFill/>
          </a:ln>
          <a:effectLst/>
        </p:spPr>
      </p:pic>
      <p:pic>
        <p:nvPicPr>
          <p:cNvPr id="115" name="Picture 4"/>
          <p:cNvPicPr>
            <a:picLocks noChangeAspect="1"/>
          </p:cNvPicPr>
          <p:nvPr/>
        </p:nvPicPr>
        <p:blipFill>
          <a:blip r:embed="rId3"/>
          <a:stretch>
            <a:fillRect/>
          </a:stretch>
        </p:blipFill>
        <p:spPr>
          <a:xfrm>
            <a:off x="5494561" y="1960935"/>
            <a:ext cx="702469" cy="551259"/>
          </a:xfrm>
          <a:prstGeom prst="rect">
            <a:avLst/>
          </a:prstGeom>
          <a:noFill/>
          <a:ln w="9525">
            <a:noFill/>
          </a:ln>
        </p:spPr>
      </p:pic>
      <p:pic>
        <p:nvPicPr>
          <p:cNvPr id="116" name="Picture 4"/>
          <p:cNvPicPr>
            <a:picLocks noChangeAspect="1" noChangeArrowheads="1"/>
          </p:cNvPicPr>
          <p:nvPr/>
        </p:nvPicPr>
        <p:blipFill>
          <a:blip r:embed="rId3" cstate="print">
            <a:duotone>
              <a:prstClr val="black"/>
              <a:srgbClr val="4EBE53">
                <a:tint val="45000"/>
                <a:satMod val="400000"/>
              </a:srgbClr>
            </a:duotone>
          </a:blip>
          <a:srcRect/>
          <a:stretch>
            <a:fillRect/>
          </a:stretch>
        </p:blipFill>
        <p:spPr bwMode="auto">
          <a:xfrm>
            <a:off x="6197207" y="1956674"/>
            <a:ext cx="692885" cy="574907"/>
          </a:xfrm>
          <a:prstGeom prst="rect">
            <a:avLst/>
          </a:prstGeom>
          <a:noFill/>
          <a:ln>
            <a:noFill/>
          </a:ln>
          <a:effectLst/>
        </p:spPr>
      </p:pic>
      <p:pic>
        <p:nvPicPr>
          <p:cNvPr id="117" name="Picture 4"/>
          <p:cNvPicPr>
            <a:picLocks noChangeAspect="1" noChangeArrowheads="1"/>
          </p:cNvPicPr>
          <p:nvPr/>
        </p:nvPicPr>
        <p:blipFill>
          <a:blip r:embed="rId3" cstate="print">
            <a:duotone>
              <a:prstClr val="black"/>
              <a:srgbClr val="7030A0">
                <a:tint val="45000"/>
                <a:satMod val="400000"/>
              </a:srgbClr>
            </a:duotone>
          </a:blip>
          <a:srcRect/>
          <a:stretch>
            <a:fillRect/>
          </a:stretch>
        </p:blipFill>
        <p:spPr bwMode="auto">
          <a:xfrm>
            <a:off x="6885607" y="1960233"/>
            <a:ext cx="701348" cy="554588"/>
          </a:xfrm>
          <a:prstGeom prst="rect">
            <a:avLst/>
          </a:prstGeom>
          <a:noFill/>
          <a:ln>
            <a:noFill/>
          </a:ln>
          <a:effectLst/>
        </p:spPr>
      </p:pic>
      <p:sp>
        <p:nvSpPr>
          <p:cNvPr id="118" name="圆角矩形 117"/>
          <p:cNvSpPr/>
          <p:nvPr/>
        </p:nvSpPr>
        <p:spPr>
          <a:xfrm>
            <a:off x="3347864" y="915566"/>
            <a:ext cx="2194322" cy="990600"/>
          </a:xfrm>
          <a:prstGeom prst="roundRect">
            <a:avLst>
              <a:gd name="adj" fmla="val 16667"/>
            </a:avLst>
          </a:prstGeom>
          <a:solidFill>
            <a:srgbClr val="CC66FF">
              <a:alpha val="38823"/>
            </a:srgbClr>
          </a:solidFill>
          <a:ln w="9525">
            <a:noFill/>
          </a:ln>
        </p:spPr>
        <p:txBody>
          <a:bodyPr lIns="68580" tIns="34290" rIns="68580" bIns="34290" anchor="b"/>
          <a:lstStyle/>
          <a:p>
            <a:pPr lvl="0" algn="ctr" eaLnBrk="1" hangingPunct="1">
              <a:buClr>
                <a:srgbClr val="000000"/>
              </a:buClr>
              <a:buNone/>
            </a:pPr>
            <a:r>
              <a:rPr lang="zh-CN" altLang="en-US" sz="1400" dirty="0">
                <a:solidFill>
                  <a:srgbClr val="FFFFFF"/>
                </a:solidFill>
                <a:latin typeface="微软雅黑" panose="020B0503020204020204" pitchFamily="2" charset="-122"/>
                <a:ea typeface="微软雅黑" panose="020B0503020204020204" pitchFamily="2" charset="-122"/>
              </a:rPr>
              <a:t>就业管理</a:t>
            </a:r>
            <a:endParaRPr lang="en-US" altLang="zh-CN" sz="1400" b="1" dirty="0">
              <a:solidFill>
                <a:srgbClr val="FFFFFF"/>
              </a:solidFill>
              <a:latin typeface="微软雅黑" panose="020B0503020204020204" pitchFamily="2" charset="-122"/>
              <a:ea typeface="微软雅黑" panose="020B0503020204020204" pitchFamily="2" charset="-122"/>
            </a:endParaRPr>
          </a:p>
        </p:txBody>
      </p:sp>
      <p:sp>
        <p:nvSpPr>
          <p:cNvPr id="119" name="圆角矩形 118"/>
          <p:cNvSpPr/>
          <p:nvPr/>
        </p:nvSpPr>
        <p:spPr>
          <a:xfrm>
            <a:off x="5619577" y="915566"/>
            <a:ext cx="2194322" cy="984647"/>
          </a:xfrm>
          <a:prstGeom prst="roundRect">
            <a:avLst>
              <a:gd name="adj" fmla="val 16667"/>
            </a:avLst>
          </a:prstGeom>
          <a:solidFill>
            <a:srgbClr val="92D050">
              <a:alpha val="38823"/>
            </a:srgbClr>
          </a:solidFill>
          <a:ln w="9525">
            <a:noFill/>
          </a:ln>
        </p:spPr>
        <p:txBody>
          <a:bodyPr lIns="68580" tIns="34290" rIns="68580" bIns="34290" anchor="b"/>
          <a:lstStyle/>
          <a:p>
            <a:pPr lvl="0" algn="ctr" eaLnBrk="1" hangingPunct="1">
              <a:buClr>
                <a:srgbClr val="000000"/>
              </a:buClr>
              <a:buNone/>
            </a:pPr>
            <a:r>
              <a:rPr lang="zh-CN" altLang="en-US" sz="1400" dirty="0">
                <a:solidFill>
                  <a:srgbClr val="FFFFFF"/>
                </a:solidFill>
                <a:latin typeface="微软雅黑" panose="020B0503020204020204" pitchFamily="2" charset="-122"/>
                <a:ea typeface="微软雅黑" panose="020B0503020204020204" pitchFamily="2" charset="-122"/>
              </a:rPr>
              <a:t>学生</a:t>
            </a:r>
            <a:r>
              <a:rPr lang="zh-CN" altLang="en-US" sz="1400" dirty="0" smtClean="0">
                <a:solidFill>
                  <a:srgbClr val="FFFFFF"/>
                </a:solidFill>
                <a:latin typeface="微软雅黑" panose="020B0503020204020204" pitchFamily="2" charset="-122"/>
                <a:ea typeface="微软雅黑" panose="020B0503020204020204" pitchFamily="2" charset="-122"/>
              </a:rPr>
              <a:t>管理</a:t>
            </a:r>
            <a:endParaRPr lang="zh-CN" altLang="en-US" sz="1400" dirty="0">
              <a:solidFill>
                <a:srgbClr val="FFFFFF"/>
              </a:solidFill>
              <a:latin typeface="微软雅黑" panose="020B0503020204020204" pitchFamily="2" charset="-122"/>
              <a:ea typeface="微软雅黑" panose="020B0503020204020204" pitchFamily="2" charset="-122"/>
            </a:endParaRPr>
          </a:p>
        </p:txBody>
      </p:sp>
      <p:pic>
        <p:nvPicPr>
          <p:cNvPr id="120" name="Picture 8" descr="C:\Users\Abject-3D\Desktop\VMWare Files\FINAL diagrams\Basic Virtualization\3D PNGs\DGRM_UpdateManager_OfflineVM_Q210_R1_Comm-(2)_7.png"/>
          <p:cNvPicPr>
            <a:picLocks noChangeAspect="1"/>
          </p:cNvPicPr>
          <p:nvPr/>
        </p:nvPicPr>
        <p:blipFill>
          <a:blip r:embed="rId4"/>
          <a:stretch>
            <a:fillRect/>
          </a:stretch>
        </p:blipFill>
        <p:spPr>
          <a:xfrm>
            <a:off x="1464295" y="3176563"/>
            <a:ext cx="1824038" cy="321469"/>
          </a:xfrm>
          <a:prstGeom prst="rect">
            <a:avLst/>
          </a:prstGeom>
          <a:noFill/>
          <a:ln w="9525">
            <a:noFill/>
          </a:ln>
        </p:spPr>
      </p:pic>
      <p:pic>
        <p:nvPicPr>
          <p:cNvPr id="121" name="Picture 8" descr="C:\Users\Abject-3D\Desktop\VMWare Files\FINAL diagrams\Basic Virtualization\3D PNGs\DGRM_UpdateManager_OfflineVM_Q210_R1_Comm-(2)_7.png"/>
          <p:cNvPicPr>
            <a:picLocks noChangeAspect="1"/>
          </p:cNvPicPr>
          <p:nvPr/>
        </p:nvPicPr>
        <p:blipFill>
          <a:blip r:embed="rId4"/>
          <a:stretch>
            <a:fillRect/>
          </a:stretch>
        </p:blipFill>
        <p:spPr>
          <a:xfrm>
            <a:off x="3476451" y="3186088"/>
            <a:ext cx="1824038" cy="322660"/>
          </a:xfrm>
          <a:prstGeom prst="rect">
            <a:avLst/>
          </a:prstGeom>
          <a:noFill/>
          <a:ln w="9525">
            <a:noFill/>
          </a:ln>
        </p:spPr>
      </p:pic>
      <p:pic>
        <p:nvPicPr>
          <p:cNvPr id="122" name="Picture 8" descr="C:\Users\Abject-3D\Desktop\VMWare Files\FINAL diagrams\Basic Virtualization\3D PNGs\DGRM_UpdateManager_OfflineVM_Q210_R1_Comm-(2)_7.png"/>
          <p:cNvPicPr>
            <a:picLocks noChangeAspect="1"/>
          </p:cNvPicPr>
          <p:nvPr/>
        </p:nvPicPr>
        <p:blipFill>
          <a:blip r:embed="rId4"/>
          <a:stretch>
            <a:fillRect/>
          </a:stretch>
        </p:blipFill>
        <p:spPr>
          <a:xfrm>
            <a:off x="5500514" y="3176563"/>
            <a:ext cx="1824038" cy="321469"/>
          </a:xfrm>
          <a:prstGeom prst="rect">
            <a:avLst/>
          </a:prstGeom>
          <a:noFill/>
          <a:ln w="9525">
            <a:noFill/>
          </a:ln>
        </p:spPr>
      </p:pic>
      <p:pic>
        <p:nvPicPr>
          <p:cNvPr id="123" name="Picture 11" descr="D:\sinfor\2010\1月\网络图标设计\修改0126\修改\互联网云_2.png"/>
          <p:cNvPicPr>
            <a:picLocks noChangeAspect="1"/>
          </p:cNvPicPr>
          <p:nvPr/>
        </p:nvPicPr>
        <p:blipFill>
          <a:blip r:embed="rId5"/>
          <a:srcRect l="3777" t="17513" r="5598" b="19987"/>
          <a:stretch>
            <a:fillRect/>
          </a:stretch>
        </p:blipFill>
        <p:spPr>
          <a:xfrm>
            <a:off x="3893170" y="3883794"/>
            <a:ext cx="1103710" cy="762000"/>
          </a:xfrm>
          <a:prstGeom prst="rect">
            <a:avLst/>
          </a:prstGeom>
          <a:noFill/>
          <a:ln w="9525">
            <a:noFill/>
          </a:ln>
        </p:spPr>
      </p:pic>
      <p:pic>
        <p:nvPicPr>
          <p:cNvPr id="128" name="Picture 11" descr="E:\工作交接\网络拓扑图标\ngfwlogo矢量-01.png"/>
          <p:cNvPicPr>
            <a:picLocks noChangeAspect="1"/>
          </p:cNvPicPr>
          <p:nvPr/>
        </p:nvPicPr>
        <p:blipFill>
          <a:blip r:embed="rId6"/>
          <a:stretch>
            <a:fillRect/>
          </a:stretch>
        </p:blipFill>
        <p:spPr>
          <a:xfrm>
            <a:off x="4230118" y="4455294"/>
            <a:ext cx="429815" cy="442913"/>
          </a:xfrm>
          <a:prstGeom prst="rect">
            <a:avLst/>
          </a:prstGeom>
          <a:noFill/>
          <a:ln w="9525">
            <a:noFill/>
          </a:ln>
        </p:spPr>
      </p:pic>
      <p:sp>
        <p:nvSpPr>
          <p:cNvPr id="130" name="文本框 129"/>
          <p:cNvSpPr txBox="1"/>
          <p:nvPr/>
        </p:nvSpPr>
        <p:spPr>
          <a:xfrm>
            <a:off x="3972620" y="4096917"/>
            <a:ext cx="944810" cy="407804"/>
          </a:xfrm>
          <a:prstGeom prst="rect">
            <a:avLst/>
          </a:prstGeom>
          <a:noFill/>
        </p:spPr>
        <p:txBody>
          <a:bodyPr wrap="none" lIns="68580" tIns="34290" rIns="68580" bIns="34290">
            <a:spAutoFit/>
          </a:bodyPr>
          <a:lstStyle/>
          <a:p>
            <a:pPr algn="ctr" defTabSz="685800" fontAlgn="base">
              <a:spcBef>
                <a:spcPct val="0"/>
              </a:spcBef>
              <a:spcAft>
                <a:spcPct val="0"/>
              </a:spcAft>
              <a:defRPr/>
            </a:pPr>
            <a:r>
              <a:rPr lang="en-US" altLang="zh-CN" sz="1100" b="1" dirty="0">
                <a:solidFill>
                  <a:schemeClr val="bg1"/>
                </a:solidFill>
                <a:latin typeface="+mn-ea"/>
              </a:rPr>
              <a:t>VSS</a:t>
            </a:r>
            <a:r>
              <a:rPr lang="zh-CN" altLang="en-US" sz="1100" b="1" dirty="0">
                <a:solidFill>
                  <a:schemeClr val="bg1"/>
                </a:solidFill>
                <a:latin typeface="+mn-ea"/>
              </a:rPr>
              <a:t>中心管理</a:t>
            </a:r>
            <a:endParaRPr lang="en-US" altLang="zh-CN" sz="1100" b="1" dirty="0">
              <a:solidFill>
                <a:schemeClr val="bg1"/>
              </a:solidFill>
              <a:latin typeface="+mn-ea"/>
            </a:endParaRPr>
          </a:p>
          <a:p>
            <a:pPr algn="ctr" defTabSz="685800" fontAlgn="base">
              <a:spcBef>
                <a:spcPct val="0"/>
              </a:spcBef>
              <a:spcAft>
                <a:spcPct val="0"/>
              </a:spcAft>
              <a:defRPr/>
            </a:pPr>
            <a:r>
              <a:rPr lang="zh-CN" altLang="en-US" sz="1100" b="1" dirty="0">
                <a:solidFill>
                  <a:schemeClr val="bg1"/>
                </a:solidFill>
                <a:latin typeface="+mn-ea"/>
              </a:rPr>
              <a:t>平台</a:t>
            </a:r>
            <a:endParaRPr lang="en-US" sz="1100" b="1" dirty="0">
              <a:solidFill>
                <a:schemeClr val="bg1"/>
              </a:solidFill>
              <a:latin typeface="+mn-ea"/>
            </a:endParaRPr>
          </a:p>
        </p:txBody>
      </p:sp>
      <p:pic>
        <p:nvPicPr>
          <p:cNvPr id="131" name="Picture 11" descr="E:\工作交接\网络拓扑图标\ngfwlogo矢量-01.png"/>
          <p:cNvPicPr>
            <a:picLocks noChangeAspect="1"/>
          </p:cNvPicPr>
          <p:nvPr/>
        </p:nvPicPr>
        <p:blipFill>
          <a:blip r:embed="rId6"/>
          <a:stretch>
            <a:fillRect/>
          </a:stretch>
        </p:blipFill>
        <p:spPr>
          <a:xfrm>
            <a:off x="4230118" y="4464819"/>
            <a:ext cx="429815" cy="442913"/>
          </a:xfrm>
          <a:prstGeom prst="rect">
            <a:avLst/>
          </a:prstGeom>
          <a:noFill/>
          <a:ln w="9525">
            <a:noFill/>
          </a:ln>
        </p:spPr>
      </p:pic>
      <p:pic>
        <p:nvPicPr>
          <p:cNvPr id="132" name="Picture 11" descr="E:\工作交接\网络拓扑图标\ngfwlogo矢量-01.png"/>
          <p:cNvPicPr>
            <a:picLocks noChangeAspect="1"/>
          </p:cNvPicPr>
          <p:nvPr/>
        </p:nvPicPr>
        <p:blipFill>
          <a:blip r:embed="rId6"/>
          <a:stretch>
            <a:fillRect/>
          </a:stretch>
        </p:blipFill>
        <p:spPr>
          <a:xfrm>
            <a:off x="4249168" y="4464819"/>
            <a:ext cx="429815" cy="442913"/>
          </a:xfrm>
          <a:prstGeom prst="rect">
            <a:avLst/>
          </a:prstGeom>
          <a:noFill/>
          <a:ln w="9525">
            <a:noFill/>
          </a:ln>
        </p:spPr>
      </p:pic>
      <p:pic>
        <p:nvPicPr>
          <p:cNvPr id="133" name="Picture 11" descr="E:\工作交接\网络拓扑图标\ngfwlogo矢量-01.png"/>
          <p:cNvPicPr>
            <a:picLocks noChangeAspect="1"/>
          </p:cNvPicPr>
          <p:nvPr/>
        </p:nvPicPr>
        <p:blipFill>
          <a:blip r:embed="rId6"/>
          <a:stretch>
            <a:fillRect/>
          </a:stretch>
        </p:blipFill>
        <p:spPr>
          <a:xfrm>
            <a:off x="4239643" y="4460056"/>
            <a:ext cx="429815" cy="442913"/>
          </a:xfrm>
          <a:prstGeom prst="rect">
            <a:avLst/>
          </a:prstGeom>
          <a:noFill/>
          <a:ln w="9525">
            <a:noFill/>
          </a:ln>
        </p:spPr>
      </p:pic>
      <p:pic>
        <p:nvPicPr>
          <p:cNvPr id="134" name="Picture 13" descr="Service-Server"/>
          <p:cNvPicPr>
            <a:picLocks noChangeAspect="1" noChangeArrowheads="1"/>
          </p:cNvPicPr>
          <p:nvPr/>
        </p:nvPicPr>
        <p:blipFill>
          <a:blip r:embed="rId7" cstate="print">
            <a:extLst>
              <a:ext uri="{28A0092B-C50C-407E-A947-70E740481C1C}">
                <a14:useLocalDpi xmlns:a14="http://schemas.microsoft.com/office/drawing/2010/main" val="0"/>
              </a:ext>
            </a:extLst>
          </a:blip>
          <a:srcRect l="18750" t="3125" r="15625" b="3125"/>
          <a:stretch>
            <a:fillRect/>
          </a:stretch>
        </p:blipFill>
        <p:spPr bwMode="auto">
          <a:xfrm>
            <a:off x="6438727" y="4096917"/>
            <a:ext cx="521494" cy="745331"/>
          </a:xfrm>
          <a:prstGeom prst="rect">
            <a:avLst/>
          </a:prstGeom>
          <a:noFill/>
          <a:ln>
            <a:noFill/>
          </a:ln>
          <a:effectLst/>
        </p:spPr>
      </p:pic>
      <p:pic>
        <p:nvPicPr>
          <p:cNvPr id="135" name="图片 8"/>
          <p:cNvPicPr>
            <a:picLocks noChangeAspect="1"/>
          </p:cNvPicPr>
          <p:nvPr/>
        </p:nvPicPr>
        <p:blipFill>
          <a:blip r:embed="rId8"/>
          <a:stretch>
            <a:fillRect/>
          </a:stretch>
        </p:blipFill>
        <p:spPr>
          <a:xfrm>
            <a:off x="6906642" y="4168354"/>
            <a:ext cx="785813" cy="226219"/>
          </a:xfrm>
          <a:prstGeom prst="rect">
            <a:avLst/>
          </a:prstGeom>
          <a:noFill/>
          <a:ln w="9525">
            <a:noFill/>
          </a:ln>
        </p:spPr>
      </p:pic>
      <p:sp>
        <p:nvSpPr>
          <p:cNvPr id="136" name="文本框 18"/>
          <p:cNvSpPr txBox="1"/>
          <p:nvPr/>
        </p:nvSpPr>
        <p:spPr>
          <a:xfrm>
            <a:off x="6906643" y="4417194"/>
            <a:ext cx="948928" cy="284693"/>
          </a:xfrm>
          <a:prstGeom prst="rect">
            <a:avLst/>
          </a:prstGeom>
          <a:noFill/>
          <a:ln w="9525">
            <a:noFill/>
          </a:ln>
        </p:spPr>
        <p:txBody>
          <a:bodyPr lIns="68580" tIns="34290" rIns="68580" bIns="34290">
            <a:spAutoFit/>
          </a:bodyPr>
          <a:lstStyle/>
          <a:p>
            <a:pPr lvl="0">
              <a:buClr>
                <a:srgbClr val="000000"/>
              </a:buClr>
            </a:pPr>
            <a:r>
              <a:rPr lang="en-US" altLang="zh-CN" sz="1400" dirty="0">
                <a:solidFill>
                  <a:schemeClr val="bg1"/>
                </a:solidFill>
                <a:latin typeface="Arial" panose="020B0604020202020204" pitchFamily="34" charset="0"/>
                <a:ea typeface="宋体" panose="02010600030101010101" pitchFamily="2" charset="-122"/>
              </a:rPr>
              <a:t>vCenter</a:t>
            </a:r>
          </a:p>
        </p:txBody>
      </p:sp>
      <p:sp>
        <p:nvSpPr>
          <p:cNvPr id="137" name="箭头: 左右 21"/>
          <p:cNvSpPr/>
          <p:nvPr/>
        </p:nvSpPr>
        <p:spPr>
          <a:xfrm>
            <a:off x="4920680" y="4206454"/>
            <a:ext cx="1529953" cy="526256"/>
          </a:xfrm>
          <a:prstGeom prst="leftRightArrow">
            <a:avLst>
              <a:gd name="adj1" fmla="val 45944"/>
              <a:gd name="adj2" fmla="val 48682"/>
            </a:avLst>
          </a:prstGeom>
          <a:solidFill>
            <a:schemeClr val="accent1"/>
          </a:solidFill>
          <a:ln w="9525" cap="flat" cmpd="sng">
            <a:solidFill>
              <a:schemeClr val="tx1"/>
            </a:solidFill>
            <a:prstDash val="solid"/>
            <a:round/>
            <a:headEnd type="none" w="med" len="med"/>
            <a:tailEnd type="none" w="med" len="med"/>
          </a:ln>
        </p:spPr>
        <p:txBody>
          <a:bodyPr lIns="68580" tIns="34290" rIns="68580" bIns="34290" anchor="ctr"/>
          <a:lstStyle/>
          <a:p>
            <a:pPr lvl="0" algn="ctr" eaLnBrk="1" hangingPunct="1">
              <a:buClr>
                <a:srgbClr val="000000"/>
              </a:buClr>
              <a:buNone/>
            </a:pPr>
            <a:r>
              <a:rPr lang="en-US" altLang="zh-CN" sz="1100" dirty="0">
                <a:solidFill>
                  <a:schemeClr val="bg1"/>
                </a:solidFill>
                <a:latin typeface="微软雅黑" panose="020B0503020204020204" pitchFamily="2" charset="-122"/>
                <a:ea typeface="微软雅黑" panose="020B0503020204020204" pitchFamily="2" charset="-122"/>
              </a:rPr>
              <a:t>VMSafe</a:t>
            </a:r>
            <a:r>
              <a:rPr lang="zh-CN" altLang="en-US" sz="1100" dirty="0">
                <a:solidFill>
                  <a:schemeClr val="bg1"/>
                </a:solidFill>
                <a:latin typeface="微软雅黑" panose="020B0503020204020204" pitchFamily="2" charset="-122"/>
                <a:ea typeface="微软雅黑" panose="020B0503020204020204" pitchFamily="2" charset="-122"/>
              </a:rPr>
              <a:t> </a:t>
            </a:r>
            <a:r>
              <a:rPr lang="en-US" altLang="zh-CN" sz="1100" dirty="0">
                <a:solidFill>
                  <a:schemeClr val="bg1"/>
                </a:solidFill>
                <a:latin typeface="微软雅黑" panose="020B0503020204020204" pitchFamily="2" charset="-122"/>
                <a:ea typeface="微软雅黑" panose="020B0503020204020204" pitchFamily="2" charset="-122"/>
              </a:rPr>
              <a:t>API</a:t>
            </a:r>
          </a:p>
        </p:txBody>
      </p:sp>
      <p:pic>
        <p:nvPicPr>
          <p:cNvPr id="138" name="图片 4"/>
          <p:cNvPicPr>
            <a:picLocks noChangeAspect="1"/>
          </p:cNvPicPr>
          <p:nvPr/>
        </p:nvPicPr>
        <p:blipFill>
          <a:blip r:embed="rId9"/>
          <a:stretch>
            <a:fillRect/>
          </a:stretch>
        </p:blipFill>
        <p:spPr>
          <a:xfrm>
            <a:off x="727298" y="778447"/>
            <a:ext cx="7865269" cy="4317206"/>
          </a:xfrm>
          <a:prstGeom prst="rect">
            <a:avLst/>
          </a:prstGeom>
          <a:noFill/>
          <a:ln w="9525">
            <a:noFill/>
          </a:ln>
        </p:spPr>
      </p:pic>
    </p:spTree>
    <p:extLst>
      <p:ext uri="{BB962C8B-B14F-4D97-AF65-F5344CB8AC3E}">
        <p14:creationId xmlns:p14="http://schemas.microsoft.com/office/powerpoint/2010/main" val="297753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8"/>
                                        </p:tgtEl>
                                        <p:attrNameLst>
                                          <p:attrName>style.visibility</p:attrName>
                                        </p:attrNameLst>
                                      </p:cBhvr>
                                      <p:to>
                                        <p:strVal val="visible"/>
                                      </p:to>
                                    </p:set>
                                    <p:anim calcmode="lin" valueType="num">
                                      <p:cBhvr additive="base">
                                        <p:cTn id="7" dur="500" fill="hold"/>
                                        <p:tgtEl>
                                          <p:spTgt spid="138"/>
                                        </p:tgtEl>
                                        <p:attrNameLst>
                                          <p:attrName>ppt_x</p:attrName>
                                        </p:attrNameLst>
                                      </p:cBhvr>
                                      <p:tavLst>
                                        <p:tav tm="0">
                                          <p:val>
                                            <p:strVal val="#ppt_x"/>
                                          </p:val>
                                        </p:tav>
                                        <p:tav tm="100000">
                                          <p:val>
                                            <p:strVal val="#ppt_x"/>
                                          </p:val>
                                        </p:tav>
                                      </p:tavLst>
                                    </p:anim>
                                    <p:anim calcmode="lin" valueType="num">
                                      <p:cBhvr additive="base">
                                        <p:cTn id="8" dur="500" fill="hold"/>
                                        <p:tgtEl>
                                          <p:spTgt spid="1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3</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、网站安全即服务</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sp>
        <p:nvSpPr>
          <p:cNvPr id="3" name="Shape 229"/>
          <p:cNvSpPr/>
          <p:nvPr/>
        </p:nvSpPr>
        <p:spPr>
          <a:xfrm>
            <a:off x="1403648" y="1419622"/>
            <a:ext cx="1737595" cy="229327"/>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pPr>
            <a:r>
              <a:rPr sz="800" b="1" cap="all">
                <a:solidFill>
                  <a:srgbClr val="FFFFFF"/>
                </a:solidFill>
                <a:latin typeface="Helvetica"/>
                <a:ea typeface="Helvetica"/>
                <a:cs typeface="Helvetica"/>
              </a:rPr>
              <a:t>威胁情报库</a:t>
            </a:r>
          </a:p>
        </p:txBody>
      </p:sp>
      <p:sp>
        <p:nvSpPr>
          <p:cNvPr id="4" name="Shape 230"/>
          <p:cNvSpPr/>
          <p:nvPr/>
        </p:nvSpPr>
        <p:spPr>
          <a:xfrm>
            <a:off x="3266267" y="1419622"/>
            <a:ext cx="749681" cy="229327"/>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pPr>
            <a:r>
              <a:rPr sz="800" b="1" cap="all" dirty="0" err="1">
                <a:solidFill>
                  <a:srgbClr val="FFFFFF"/>
                </a:solidFill>
                <a:latin typeface="Helvetica"/>
                <a:ea typeface="Helvetica"/>
                <a:cs typeface="Helvetica"/>
              </a:rPr>
              <a:t>风险分析平台</a:t>
            </a:r>
            <a:endParaRPr sz="800" b="1" cap="all" dirty="0">
              <a:solidFill>
                <a:srgbClr val="FFFFFF"/>
              </a:solidFill>
              <a:latin typeface="Helvetica"/>
              <a:ea typeface="Helvetica"/>
              <a:cs typeface="Helvetica"/>
            </a:endParaRPr>
          </a:p>
        </p:txBody>
      </p:sp>
      <p:sp>
        <p:nvSpPr>
          <p:cNvPr id="5" name="Shape 231"/>
          <p:cNvSpPr/>
          <p:nvPr/>
        </p:nvSpPr>
        <p:spPr>
          <a:xfrm>
            <a:off x="4138883" y="1419622"/>
            <a:ext cx="663020" cy="229327"/>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pPr>
            <a:r>
              <a:rPr sz="800" b="1" cap="all" dirty="0" err="1">
                <a:solidFill>
                  <a:srgbClr val="FFFFFF"/>
                </a:solidFill>
                <a:latin typeface="Helvetica"/>
                <a:ea typeface="Helvetica"/>
                <a:cs typeface="Helvetica"/>
              </a:rPr>
              <a:t>云响应中心</a:t>
            </a:r>
            <a:endParaRPr sz="800" b="1" cap="all" dirty="0">
              <a:solidFill>
                <a:srgbClr val="FFFFFF"/>
              </a:solidFill>
              <a:latin typeface="Helvetica"/>
              <a:ea typeface="Helvetica"/>
              <a:cs typeface="Helvetica"/>
            </a:endParaRPr>
          </a:p>
        </p:txBody>
      </p:sp>
      <p:grpSp>
        <p:nvGrpSpPr>
          <p:cNvPr id="6" name="Group 239"/>
          <p:cNvGrpSpPr/>
          <p:nvPr/>
        </p:nvGrpSpPr>
        <p:grpSpPr>
          <a:xfrm>
            <a:off x="605286" y="1039531"/>
            <a:ext cx="4406524" cy="1031923"/>
            <a:chOff x="-2" y="0"/>
            <a:chExt cx="7952904" cy="1862552"/>
          </a:xfrm>
        </p:grpSpPr>
        <p:grpSp>
          <p:nvGrpSpPr>
            <p:cNvPr id="7" name="Group 236"/>
            <p:cNvGrpSpPr/>
            <p:nvPr/>
          </p:nvGrpSpPr>
          <p:grpSpPr>
            <a:xfrm>
              <a:off x="-2" y="0"/>
              <a:ext cx="7952904" cy="1862552"/>
              <a:chOff x="-2" y="0"/>
              <a:chExt cx="7952903" cy="1862551"/>
            </a:xfrm>
          </p:grpSpPr>
          <p:grpSp>
            <p:nvGrpSpPr>
              <p:cNvPr id="10" name="Group 234"/>
              <p:cNvGrpSpPr/>
              <p:nvPr/>
            </p:nvGrpSpPr>
            <p:grpSpPr>
              <a:xfrm>
                <a:off x="-2" y="0"/>
                <a:ext cx="7952903" cy="1862551"/>
                <a:chOff x="-2" y="0"/>
                <a:chExt cx="7952902" cy="1862550"/>
              </a:xfrm>
            </p:grpSpPr>
            <p:sp>
              <p:nvSpPr>
                <p:cNvPr id="12" name="Shape 232"/>
                <p:cNvSpPr/>
                <p:nvPr/>
              </p:nvSpPr>
              <p:spPr>
                <a:xfrm>
                  <a:off x="0" y="0"/>
                  <a:ext cx="7952900" cy="1862550"/>
                </a:xfrm>
                <a:prstGeom prst="roundRect">
                  <a:avLst>
                    <a:gd name="adj" fmla="val 5382"/>
                  </a:avLst>
                </a:prstGeom>
                <a:noFill/>
                <a:ln w="50800" cap="flat">
                  <a:solidFill>
                    <a:schemeClr val="accent1">
                      <a:hueOff val="104794"/>
                      <a:lumOff val="-8431"/>
                    </a:schemeClr>
                  </a:solidFill>
                  <a:prstDash val="solid"/>
                  <a:miter lim="400000"/>
                </a:ln>
                <a:effectLst/>
              </p:spPr>
              <p:txBody>
                <a:bodyPr wrap="square" lIns="50800" tIns="50800" rIns="50800" bIns="50800" numCol="1" anchor="ctr">
                  <a:noAutofit/>
                </a:bodyPr>
                <a:lstStyle/>
                <a:p>
                  <a:pPr algn="ctr">
                    <a:lnSpc>
                      <a:spcPct val="80000"/>
                    </a:lnSpc>
                    <a:spcBef>
                      <a:spcPts val="0"/>
                    </a:spcBef>
                    <a:defRPr sz="2300" cap="all">
                      <a:solidFill>
                        <a:srgbClr val="FFFFFF"/>
                      </a:solidFill>
                      <a:latin typeface="+mn-lt"/>
                      <a:ea typeface="+mn-ea"/>
                      <a:cs typeface="+mn-cs"/>
                      <a:sym typeface="Baskerville SemiBold"/>
                    </a:defRPr>
                  </a:pPr>
                  <a:endParaRPr sz="1600"/>
                </a:p>
              </p:txBody>
            </p:sp>
            <p:sp>
              <p:nvSpPr>
                <p:cNvPr id="13" name="Shape 233"/>
                <p:cNvSpPr/>
                <p:nvPr/>
              </p:nvSpPr>
              <p:spPr>
                <a:xfrm>
                  <a:off x="-2" y="114721"/>
                  <a:ext cx="7952900" cy="4892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2300" cap="all">
                      <a:solidFill>
                        <a:srgbClr val="FFFFFF"/>
                      </a:solidFill>
                      <a:latin typeface="+mn-lt"/>
                      <a:ea typeface="+mn-ea"/>
                      <a:cs typeface="+mn-cs"/>
                      <a:sym typeface="Baskerville SemiBold"/>
                    </a:defRPr>
                  </a:lvl1pPr>
                </a:lstStyle>
                <a:p>
                  <a:r>
                    <a:rPr lang="zh-CN" altLang="en-US" sz="1050" dirty="0"/>
                    <a:t>安</a:t>
                  </a:r>
                  <a:r>
                    <a:rPr lang="zh-CN" altLang="en-US" sz="1050" dirty="0" smtClean="0"/>
                    <a:t>全云服务</a:t>
                  </a:r>
                  <a:endParaRPr sz="1050" dirty="0"/>
                </a:p>
              </p:txBody>
            </p:sp>
          </p:grpSp>
          <p:sp>
            <p:nvSpPr>
              <p:cNvPr id="11" name="Shape 235"/>
              <p:cNvSpPr/>
              <p:nvPr/>
            </p:nvSpPr>
            <p:spPr>
              <a:xfrm>
                <a:off x="229193" y="1207410"/>
                <a:ext cx="7331140" cy="1"/>
              </a:xfrm>
              <a:prstGeom prst="line">
                <a:avLst/>
              </a:prstGeom>
              <a:noFill/>
              <a:ln w="25400" cap="flat">
                <a:solidFill>
                  <a:schemeClr val="accent1"/>
                </a:solidFill>
                <a:custDash>
                  <a:ds d="200000" sp="200000"/>
                </a:custDash>
                <a:miter lim="400000"/>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grpSp>
        <p:sp>
          <p:nvSpPr>
            <p:cNvPr id="8" name="Shape 237"/>
            <p:cNvSpPr/>
            <p:nvPr/>
          </p:nvSpPr>
          <p:spPr>
            <a:xfrm>
              <a:off x="204598" y="1316117"/>
              <a:ext cx="1226675" cy="4351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50800" tIns="50800" rIns="50800" bIns="50800" numCol="1" anchor="ctr">
              <a:spAutoFit/>
            </a:bodyPr>
            <a:lstStyle>
              <a:lvl1pPr>
                <a:defRPr sz="1700">
                  <a:solidFill>
                    <a:srgbClr val="FFFFFF"/>
                  </a:solidFill>
                </a:defRPr>
              </a:lvl1pPr>
            </a:lstStyle>
            <a:p>
              <a:r>
                <a:rPr sz="900"/>
                <a:t>安全云组件</a:t>
              </a:r>
            </a:p>
          </p:txBody>
        </p:sp>
        <p:sp>
          <p:nvSpPr>
            <p:cNvPr id="9" name="Shape 238"/>
            <p:cNvSpPr/>
            <p:nvPr/>
          </p:nvSpPr>
          <p:spPr>
            <a:xfrm>
              <a:off x="312548" y="667302"/>
              <a:ext cx="1018372" cy="4351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50800" tIns="50800" rIns="50800" bIns="50800" numCol="1" anchor="ctr">
              <a:spAutoFit/>
            </a:bodyPr>
            <a:lstStyle>
              <a:lvl1pPr>
                <a:defRPr sz="1700">
                  <a:solidFill>
                    <a:srgbClr val="FFFFFF"/>
                  </a:solidFill>
                </a:defRPr>
              </a:lvl1pPr>
            </a:lstStyle>
            <a:p>
              <a:r>
                <a:rPr sz="900"/>
                <a:t>核心能力</a:t>
              </a:r>
            </a:p>
          </p:txBody>
        </p:sp>
      </p:grpSp>
      <p:grpSp>
        <p:nvGrpSpPr>
          <p:cNvPr id="14" name="Group 243"/>
          <p:cNvGrpSpPr/>
          <p:nvPr/>
        </p:nvGrpSpPr>
        <p:grpSpPr>
          <a:xfrm>
            <a:off x="2104317" y="1769657"/>
            <a:ext cx="1317005" cy="1386680"/>
            <a:chOff x="0" y="0"/>
            <a:chExt cx="2376933" cy="2502865"/>
          </a:xfrm>
        </p:grpSpPr>
        <p:sp>
          <p:nvSpPr>
            <p:cNvPr id="15" name="Shape 240"/>
            <p:cNvSpPr/>
            <p:nvPr/>
          </p:nvSpPr>
          <p:spPr>
            <a:xfrm>
              <a:off x="0" y="0"/>
              <a:ext cx="878347" cy="413921"/>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500" b="1" cap="all">
                  <a:solidFill>
                    <a:srgbClr val="FFFFFF"/>
                  </a:solidFill>
                  <a:latin typeface="Helvetica"/>
                  <a:ea typeface="Helvetica"/>
                  <a:cs typeface="Helvetica"/>
                  <a:sym typeface="Helvetica"/>
                </a:defRPr>
              </a:lvl1pPr>
            </a:lstStyle>
            <a:p>
              <a:r>
                <a:rPr sz="800"/>
                <a:t>云扫描</a:t>
              </a:r>
            </a:p>
          </p:txBody>
        </p:sp>
        <p:sp>
          <p:nvSpPr>
            <p:cNvPr id="16" name="Shape 241"/>
            <p:cNvSpPr/>
            <p:nvPr/>
          </p:nvSpPr>
          <p:spPr>
            <a:xfrm flipH="1" flipV="1">
              <a:off x="691809" y="565169"/>
              <a:ext cx="1685125" cy="1937697"/>
            </a:xfrm>
            <a:prstGeom prst="line">
              <a:avLst/>
            </a:prstGeom>
            <a:noFill/>
            <a:ln w="38100" cap="flat">
              <a:solidFill>
                <a:schemeClr val="accent1"/>
              </a:solidFill>
              <a:custDash>
                <a:ds d="200000" sp="200000"/>
              </a:custDash>
              <a:miter lim="400000"/>
              <a:headEnd type="triangle" w="med" len="med"/>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17" name="Shape 242"/>
            <p:cNvSpPr/>
            <p:nvPr/>
          </p:nvSpPr>
          <p:spPr>
            <a:xfrm>
              <a:off x="1203464" y="1200974"/>
              <a:ext cx="752455" cy="7204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风险</a:t>
              </a:r>
              <a:endParaRPr sz="800" b="1" cap="all" dirty="0">
                <a:solidFill>
                  <a:srgbClr val="FFFFFF"/>
                </a:solidFill>
                <a:latin typeface="Helvetica"/>
                <a:ea typeface="Helvetica"/>
                <a:cs typeface="Helvetica"/>
                <a:sym typeface="Helvetica"/>
              </a:endParaRPr>
            </a:p>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评估</a:t>
              </a:r>
              <a:endParaRPr sz="800" b="1" cap="all" dirty="0">
                <a:solidFill>
                  <a:srgbClr val="FFFFFF"/>
                </a:solidFill>
                <a:latin typeface="Helvetica"/>
                <a:ea typeface="Helvetica"/>
                <a:cs typeface="Helvetica"/>
                <a:sym typeface="Helvetica"/>
              </a:endParaRPr>
            </a:p>
          </p:txBody>
        </p:sp>
      </p:grpSp>
      <p:grpSp>
        <p:nvGrpSpPr>
          <p:cNvPr id="18" name="Group 253"/>
          <p:cNvGrpSpPr/>
          <p:nvPr/>
        </p:nvGrpSpPr>
        <p:grpSpPr>
          <a:xfrm>
            <a:off x="526712" y="1771302"/>
            <a:ext cx="2644093" cy="1885565"/>
            <a:chOff x="0" y="0"/>
            <a:chExt cx="4772066" cy="3403321"/>
          </a:xfrm>
        </p:grpSpPr>
        <p:sp>
          <p:nvSpPr>
            <p:cNvPr id="19" name="Shape 244"/>
            <p:cNvSpPr/>
            <p:nvPr/>
          </p:nvSpPr>
          <p:spPr>
            <a:xfrm>
              <a:off x="2423296" y="599356"/>
              <a:ext cx="2348771" cy="2803966"/>
            </a:xfrm>
            <a:prstGeom prst="line">
              <a:avLst/>
            </a:prstGeom>
            <a:noFill/>
            <a:ln w="38100" cap="flat">
              <a:solidFill>
                <a:schemeClr val="accent3"/>
              </a:solidFill>
              <a:custDash>
                <a:ds d="200000" sp="200000"/>
              </a:custDash>
              <a:miter lim="400000"/>
              <a:tailEnd type="triangle" w="med" len="med"/>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grpSp>
          <p:nvGrpSpPr>
            <p:cNvPr id="21" name="Group 251"/>
            <p:cNvGrpSpPr/>
            <p:nvPr/>
          </p:nvGrpSpPr>
          <p:grpSpPr>
            <a:xfrm>
              <a:off x="0" y="0"/>
              <a:ext cx="2668919" cy="3244269"/>
              <a:chOff x="0" y="0"/>
              <a:chExt cx="2668918" cy="3244268"/>
            </a:xfrm>
          </p:grpSpPr>
          <p:sp>
            <p:nvSpPr>
              <p:cNvPr id="23" name="Shape 245"/>
              <p:cNvSpPr/>
              <p:nvPr/>
            </p:nvSpPr>
            <p:spPr>
              <a:xfrm>
                <a:off x="1593505" y="0"/>
                <a:ext cx="1075414" cy="413921"/>
              </a:xfrm>
              <a:prstGeom prst="roundRect">
                <a:avLst>
                  <a:gd name="adj" fmla="val 7305"/>
                </a:avLst>
              </a:prstGeom>
              <a:solidFill>
                <a:schemeClr val="accent2"/>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500" b="1" cap="all">
                    <a:solidFill>
                      <a:srgbClr val="FFFFFF"/>
                    </a:solidFill>
                    <a:latin typeface="Helvetica"/>
                    <a:ea typeface="Helvetica"/>
                    <a:cs typeface="Helvetica"/>
                    <a:sym typeface="Helvetica"/>
                  </a:defRPr>
                </a:lvl1pPr>
              </a:lstStyle>
              <a:p>
                <a:r>
                  <a:rPr sz="800"/>
                  <a:t>云WAF</a:t>
                </a:r>
              </a:p>
            </p:txBody>
          </p:sp>
          <p:grpSp>
            <p:nvGrpSpPr>
              <p:cNvPr id="24" name="Group 248"/>
              <p:cNvGrpSpPr/>
              <p:nvPr/>
            </p:nvGrpSpPr>
            <p:grpSpPr>
              <a:xfrm>
                <a:off x="0" y="2152713"/>
                <a:ext cx="1353026" cy="1091556"/>
                <a:chOff x="-352662" y="0"/>
                <a:chExt cx="1353025" cy="1091554"/>
              </a:xfrm>
            </p:grpSpPr>
            <p:pic>
              <p:nvPicPr>
                <p:cNvPr id="27" name="pasted-image.pdf"/>
                <p:cNvPicPr>
                  <a:picLocks noChangeAspect="1"/>
                </p:cNvPicPr>
                <p:nvPr/>
              </p:nvPicPr>
              <p:blipFill>
                <a:blip r:embed="rId3">
                  <a:extLst/>
                </a:blip>
                <a:stretch>
                  <a:fillRect/>
                </a:stretch>
              </p:blipFill>
              <p:spPr>
                <a:xfrm>
                  <a:off x="0" y="0"/>
                  <a:ext cx="647700" cy="647700"/>
                </a:xfrm>
                <a:prstGeom prst="rect">
                  <a:avLst/>
                </a:prstGeom>
                <a:ln w="12700" cap="flat">
                  <a:noFill/>
                  <a:miter lim="400000"/>
                </a:ln>
                <a:effectLst/>
              </p:spPr>
            </p:pic>
            <p:sp>
              <p:nvSpPr>
                <p:cNvPr id="28" name="Shape 247"/>
                <p:cNvSpPr/>
                <p:nvPr/>
              </p:nvSpPr>
              <p:spPr>
                <a:xfrm>
                  <a:off x="-352663" y="691780"/>
                  <a:ext cx="1353026" cy="39977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400" cap="all">
                      <a:solidFill>
                        <a:srgbClr val="FFFFFF"/>
                      </a:solidFill>
                      <a:latin typeface="+mn-lt"/>
                      <a:ea typeface="+mn-ea"/>
                      <a:cs typeface="+mn-cs"/>
                      <a:sym typeface="Baskerville SemiBold"/>
                    </a:defRPr>
                  </a:lvl1pPr>
                </a:lstStyle>
                <a:p>
                  <a:r>
                    <a:rPr sz="700"/>
                    <a:t>wEb访问</a:t>
                  </a:r>
                </a:p>
              </p:txBody>
            </p:sp>
          </p:grpSp>
          <p:sp>
            <p:nvSpPr>
              <p:cNvPr id="25" name="Shape 249"/>
              <p:cNvSpPr/>
              <p:nvPr/>
            </p:nvSpPr>
            <p:spPr>
              <a:xfrm flipV="1">
                <a:off x="1001594" y="588035"/>
                <a:ext cx="1181715" cy="1531577"/>
              </a:xfrm>
              <a:prstGeom prst="line">
                <a:avLst/>
              </a:prstGeom>
              <a:noFill/>
              <a:ln w="38100" cap="flat">
                <a:solidFill>
                  <a:schemeClr val="accent5">
                    <a:hueOff val="343847"/>
                    <a:satOff val="6318"/>
                    <a:lumOff val="8159"/>
                  </a:schemeClr>
                </a:solidFill>
                <a:custDash>
                  <a:ds d="200000" sp="200000"/>
                </a:custDash>
                <a:miter lim="400000"/>
                <a:tailEnd type="triangle" w="med" len="med"/>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26" name="Shape 250"/>
              <p:cNvSpPr/>
              <p:nvPr/>
            </p:nvSpPr>
            <p:spPr>
              <a:xfrm>
                <a:off x="834550" y="1036054"/>
                <a:ext cx="1699684" cy="64717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DNS引流</a:t>
                </a:r>
                <a:endParaRPr sz="800" b="1" cap="all" dirty="0">
                  <a:solidFill>
                    <a:srgbClr val="FFFFFF"/>
                  </a:solidFill>
                  <a:latin typeface="Helvetica"/>
                  <a:ea typeface="Helvetica"/>
                  <a:cs typeface="Helvetica"/>
                  <a:sym typeface="Helvetica"/>
                </a:endParaRPr>
              </a:p>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WEB云防护</a:t>
                </a:r>
                <a:endParaRPr sz="800" b="1" cap="all" dirty="0">
                  <a:solidFill>
                    <a:srgbClr val="FFFFFF"/>
                  </a:solidFill>
                  <a:latin typeface="Helvetica"/>
                  <a:ea typeface="Helvetica"/>
                  <a:cs typeface="Helvetica"/>
                  <a:sym typeface="Helvetica"/>
                </a:endParaRPr>
              </a:p>
            </p:txBody>
          </p:sp>
        </p:grpSp>
        <p:sp>
          <p:nvSpPr>
            <p:cNvPr id="22" name="Shape 252"/>
            <p:cNvSpPr/>
            <p:nvPr/>
          </p:nvSpPr>
          <p:spPr>
            <a:xfrm>
              <a:off x="2919233" y="1180805"/>
              <a:ext cx="752455" cy="7204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安全</a:t>
              </a:r>
              <a:endParaRPr sz="800" b="1" cap="all" dirty="0">
                <a:solidFill>
                  <a:srgbClr val="FFFFFF"/>
                </a:solidFill>
                <a:latin typeface="Helvetica"/>
                <a:ea typeface="Helvetica"/>
                <a:cs typeface="Helvetica"/>
                <a:sym typeface="Helvetica"/>
              </a:endParaRPr>
            </a:p>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访问</a:t>
              </a:r>
              <a:endParaRPr sz="800" b="1" cap="all" dirty="0">
                <a:solidFill>
                  <a:srgbClr val="FFFFFF"/>
                </a:solidFill>
                <a:latin typeface="Helvetica"/>
                <a:ea typeface="Helvetica"/>
                <a:cs typeface="Helvetica"/>
                <a:sym typeface="Helvetica"/>
              </a:endParaRPr>
            </a:p>
          </p:txBody>
        </p:sp>
      </p:grpSp>
      <p:grpSp>
        <p:nvGrpSpPr>
          <p:cNvPr id="29" name="Group 257"/>
          <p:cNvGrpSpPr/>
          <p:nvPr/>
        </p:nvGrpSpPr>
        <p:grpSpPr>
          <a:xfrm>
            <a:off x="4138883" y="1772947"/>
            <a:ext cx="742603" cy="1097154"/>
            <a:chOff x="0" y="0"/>
            <a:chExt cx="1340251" cy="1980291"/>
          </a:xfrm>
        </p:grpSpPr>
        <p:sp>
          <p:nvSpPr>
            <p:cNvPr id="30" name="Shape 254"/>
            <p:cNvSpPr/>
            <p:nvPr/>
          </p:nvSpPr>
          <p:spPr>
            <a:xfrm>
              <a:off x="0" y="0"/>
              <a:ext cx="1196619" cy="413921"/>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500" b="1" cap="all">
                  <a:solidFill>
                    <a:srgbClr val="FFFFFF"/>
                  </a:solidFill>
                  <a:latin typeface="Helvetica"/>
                  <a:ea typeface="Helvetica"/>
                  <a:cs typeface="Helvetica"/>
                  <a:sym typeface="Helvetica"/>
                </a:defRPr>
              </a:lvl1pPr>
            </a:lstStyle>
            <a:p>
              <a:r>
                <a:rPr sz="800"/>
                <a:t>快速响应</a:t>
              </a:r>
            </a:p>
          </p:txBody>
        </p:sp>
        <p:sp>
          <p:nvSpPr>
            <p:cNvPr id="31" name="Shape 255"/>
            <p:cNvSpPr/>
            <p:nvPr/>
          </p:nvSpPr>
          <p:spPr>
            <a:xfrm flipH="1" flipV="1">
              <a:off x="178985" y="557916"/>
              <a:ext cx="1161267" cy="1422375"/>
            </a:xfrm>
            <a:prstGeom prst="line">
              <a:avLst/>
            </a:prstGeom>
            <a:noFill/>
            <a:ln w="38100" cap="flat">
              <a:solidFill>
                <a:schemeClr val="accent3"/>
              </a:solidFill>
              <a:custDash>
                <a:ds d="200000" sp="200000"/>
              </a:custDash>
              <a:miter lim="400000"/>
              <a:headEnd type="triangle" w="med" len="med"/>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32" name="Shape 256"/>
            <p:cNvSpPr/>
            <p:nvPr/>
          </p:nvSpPr>
          <p:spPr>
            <a:xfrm>
              <a:off x="495697" y="919250"/>
              <a:ext cx="752455" cy="7204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500" b="1" cap="all">
                  <a:solidFill>
                    <a:srgbClr val="FFFFFF"/>
                  </a:solidFill>
                  <a:latin typeface="Helvetica"/>
                  <a:ea typeface="Helvetica"/>
                  <a:cs typeface="Helvetica"/>
                  <a:sym typeface="Helvetica"/>
                </a:defRPr>
              </a:lvl1pPr>
            </a:lstStyle>
            <a:p>
              <a:r>
                <a:rPr sz="800" dirty="0" err="1"/>
                <a:t>主动响应处理</a:t>
              </a:r>
              <a:endParaRPr sz="800" dirty="0"/>
            </a:p>
          </p:txBody>
        </p:sp>
      </p:grpSp>
      <p:grpSp>
        <p:nvGrpSpPr>
          <p:cNvPr id="33" name="Group 260"/>
          <p:cNvGrpSpPr/>
          <p:nvPr/>
        </p:nvGrpSpPr>
        <p:grpSpPr>
          <a:xfrm>
            <a:off x="4717409" y="2915542"/>
            <a:ext cx="416918" cy="557202"/>
            <a:chOff x="0" y="0"/>
            <a:chExt cx="752453" cy="1005712"/>
          </a:xfrm>
        </p:grpSpPr>
        <p:pic>
          <p:nvPicPr>
            <p:cNvPr id="34" name="pasted-image.pdf"/>
            <p:cNvPicPr>
              <a:picLocks noChangeAspect="1"/>
            </p:cNvPicPr>
            <p:nvPr/>
          </p:nvPicPr>
          <p:blipFill>
            <a:blip r:embed="rId4">
              <a:extLst/>
            </a:blip>
            <a:stretch>
              <a:fillRect/>
            </a:stretch>
          </p:blipFill>
          <p:spPr>
            <a:xfrm>
              <a:off x="28143" y="0"/>
              <a:ext cx="569167" cy="569167"/>
            </a:xfrm>
            <a:prstGeom prst="rect">
              <a:avLst/>
            </a:prstGeom>
            <a:ln w="12700" cap="flat">
              <a:noFill/>
              <a:miter lim="400000"/>
            </a:ln>
            <a:effectLst/>
          </p:spPr>
        </p:pic>
        <p:sp>
          <p:nvSpPr>
            <p:cNvPr id="35" name="Shape 259"/>
            <p:cNvSpPr/>
            <p:nvPr/>
          </p:nvSpPr>
          <p:spPr>
            <a:xfrm>
              <a:off x="0" y="604404"/>
              <a:ext cx="752454" cy="40130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400" cap="all">
                  <a:solidFill>
                    <a:srgbClr val="FFFFFF"/>
                  </a:solidFill>
                  <a:latin typeface="+mn-lt"/>
                  <a:ea typeface="+mn-ea"/>
                  <a:cs typeface="+mn-cs"/>
                  <a:sym typeface="Baskerville SemiBold"/>
                </a:defRPr>
              </a:lvl1pPr>
            </a:lstStyle>
            <a:p>
              <a:r>
                <a:rPr sz="700"/>
                <a:t>管理员</a:t>
              </a:r>
            </a:p>
          </p:txBody>
        </p:sp>
      </p:grpSp>
      <p:grpSp>
        <p:nvGrpSpPr>
          <p:cNvPr id="36" name="Group 266"/>
          <p:cNvGrpSpPr/>
          <p:nvPr/>
        </p:nvGrpSpPr>
        <p:grpSpPr>
          <a:xfrm>
            <a:off x="3270372" y="1768013"/>
            <a:ext cx="1865397" cy="1531675"/>
            <a:chOff x="0" y="0"/>
            <a:chExt cx="3366671" cy="2764574"/>
          </a:xfrm>
        </p:grpSpPr>
        <p:grpSp>
          <p:nvGrpSpPr>
            <p:cNvPr id="37" name="Group 264"/>
            <p:cNvGrpSpPr/>
            <p:nvPr/>
          </p:nvGrpSpPr>
          <p:grpSpPr>
            <a:xfrm>
              <a:off x="0" y="0"/>
              <a:ext cx="2485841" cy="2219203"/>
              <a:chOff x="0" y="0"/>
              <a:chExt cx="2485840" cy="2219202"/>
            </a:xfrm>
          </p:grpSpPr>
          <p:sp>
            <p:nvSpPr>
              <p:cNvPr id="39" name="Shape 261"/>
              <p:cNvSpPr/>
              <p:nvPr/>
            </p:nvSpPr>
            <p:spPr>
              <a:xfrm>
                <a:off x="0" y="0"/>
                <a:ext cx="1353026" cy="413921"/>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400" b="1" cap="all">
                    <a:solidFill>
                      <a:srgbClr val="FFFFFF"/>
                    </a:solidFill>
                    <a:latin typeface="Helvetica"/>
                    <a:ea typeface="Helvetica"/>
                    <a:cs typeface="Helvetica"/>
                    <a:sym typeface="Helvetica"/>
                  </a:defRPr>
                </a:lvl1pPr>
              </a:lstStyle>
              <a:p>
                <a:r>
                  <a:rPr sz="700"/>
                  <a:t>实时风险告警</a:t>
                </a:r>
              </a:p>
            </p:txBody>
          </p:sp>
          <p:sp>
            <p:nvSpPr>
              <p:cNvPr id="40" name="Shape 262"/>
              <p:cNvSpPr/>
              <p:nvPr/>
            </p:nvSpPr>
            <p:spPr>
              <a:xfrm flipH="1" flipV="1">
                <a:off x="1147198" y="641314"/>
                <a:ext cx="1338643" cy="1577889"/>
              </a:xfrm>
              <a:prstGeom prst="line">
                <a:avLst/>
              </a:prstGeom>
              <a:noFill/>
              <a:ln w="38100" cap="flat">
                <a:solidFill>
                  <a:schemeClr val="accent5">
                    <a:hueOff val="343847"/>
                    <a:satOff val="6318"/>
                    <a:lumOff val="8159"/>
                  </a:schemeClr>
                </a:solidFill>
                <a:custDash>
                  <a:ds d="200000" sp="200000"/>
                </a:custDash>
                <a:miter lim="400000"/>
                <a:headEnd type="triangle" w="med" len="med"/>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41" name="Shape 263"/>
              <p:cNvSpPr/>
              <p:nvPr/>
            </p:nvSpPr>
            <p:spPr>
              <a:xfrm>
                <a:off x="1262900" y="914931"/>
                <a:ext cx="752455" cy="7204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rPr>
                  <a:t>高危</a:t>
                </a:r>
                <a:endParaRPr sz="800" b="1" cap="all" dirty="0">
                  <a:solidFill>
                    <a:srgbClr val="FFFFFF"/>
                  </a:solidFill>
                  <a:latin typeface="Helvetica"/>
                  <a:ea typeface="Helvetica"/>
                  <a:cs typeface="Helvetica"/>
                </a:endParaRPr>
              </a:p>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rPr>
                  <a:t>告警</a:t>
                </a:r>
                <a:endParaRPr sz="800" b="1" cap="all" dirty="0">
                  <a:solidFill>
                    <a:srgbClr val="FFFFFF"/>
                  </a:solidFill>
                  <a:latin typeface="Helvetica"/>
                  <a:ea typeface="Helvetica"/>
                  <a:cs typeface="Helvetica"/>
                </a:endParaRPr>
              </a:p>
            </p:txBody>
          </p:sp>
        </p:grpSp>
        <p:pic>
          <p:nvPicPr>
            <p:cNvPr id="38" name="pasted-image.pdf"/>
            <p:cNvPicPr>
              <a:picLocks noChangeAspect="1"/>
            </p:cNvPicPr>
            <p:nvPr/>
          </p:nvPicPr>
          <p:blipFill>
            <a:blip r:embed="rId5">
              <a:extLst/>
            </a:blip>
            <a:stretch>
              <a:fillRect/>
            </a:stretch>
          </p:blipFill>
          <p:spPr>
            <a:xfrm>
              <a:off x="2972224" y="2358174"/>
              <a:ext cx="394448" cy="406401"/>
            </a:xfrm>
            <a:prstGeom prst="rect">
              <a:avLst/>
            </a:prstGeom>
            <a:ln w="12700" cap="flat">
              <a:noFill/>
              <a:miter lim="400000"/>
            </a:ln>
            <a:effectLst/>
          </p:spPr>
        </p:pic>
      </p:grpSp>
      <p:grpSp>
        <p:nvGrpSpPr>
          <p:cNvPr id="42" name="Group 276"/>
          <p:cNvGrpSpPr/>
          <p:nvPr/>
        </p:nvGrpSpPr>
        <p:grpSpPr>
          <a:xfrm>
            <a:off x="1674342" y="2089199"/>
            <a:ext cx="2657007" cy="2384136"/>
            <a:chOff x="0" y="-1"/>
            <a:chExt cx="4795371" cy="4303210"/>
          </a:xfrm>
        </p:grpSpPr>
        <p:sp>
          <p:nvSpPr>
            <p:cNvPr id="43" name="Shape 267"/>
            <p:cNvSpPr/>
            <p:nvPr/>
          </p:nvSpPr>
          <p:spPr>
            <a:xfrm>
              <a:off x="0" y="1965361"/>
              <a:ext cx="1578143" cy="463865"/>
            </a:xfrm>
            <a:prstGeom prst="rect">
              <a:avLst/>
            </a:prstGeom>
            <a:noFill/>
            <a:ln w="25400" cap="flat">
              <a:solidFill>
                <a:srgbClr val="FFFFFF"/>
              </a:solidFill>
              <a:prstDash val="solid"/>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700" cap="all">
                  <a:solidFill>
                    <a:srgbClr val="FFFFFF"/>
                  </a:solidFill>
                  <a:latin typeface="+mn-lt"/>
                  <a:ea typeface="+mn-ea"/>
                  <a:cs typeface="+mn-cs"/>
                  <a:sym typeface="Baskerville SemiBold"/>
                </a:defRPr>
              </a:lvl1pPr>
            </a:lstStyle>
            <a:p>
              <a:r>
                <a:rPr sz="900"/>
                <a:t>FW</a:t>
              </a:r>
            </a:p>
          </p:txBody>
        </p:sp>
        <p:sp>
          <p:nvSpPr>
            <p:cNvPr id="44" name="Shape 268"/>
            <p:cNvSpPr/>
            <p:nvPr/>
          </p:nvSpPr>
          <p:spPr>
            <a:xfrm flipV="1">
              <a:off x="779073" y="-1"/>
              <a:ext cx="1" cy="1968932"/>
            </a:xfrm>
            <a:prstGeom prst="line">
              <a:avLst/>
            </a:prstGeom>
            <a:noFill/>
            <a:ln w="50800" cap="flat">
              <a:solidFill>
                <a:srgbClr val="FFFFFF"/>
              </a:solidFill>
              <a:custDash>
                <a:ds d="200000" sp="200000"/>
              </a:custDash>
              <a:miter lim="400000"/>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45" name="Shape 269"/>
            <p:cNvSpPr/>
            <p:nvPr/>
          </p:nvSpPr>
          <p:spPr>
            <a:xfrm>
              <a:off x="2888" y="2893519"/>
              <a:ext cx="1552371" cy="1396100"/>
            </a:xfrm>
            <a:prstGeom prst="rect">
              <a:avLst/>
            </a:prstGeom>
            <a:noFill/>
            <a:ln w="38100" cap="flat">
              <a:solidFill>
                <a:srgbClr val="FFFFFF"/>
              </a:solidFill>
              <a:prstDash val="sysDot"/>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600" b="1" cap="all">
                  <a:solidFill>
                    <a:srgbClr val="FFFFFF"/>
                  </a:solidFill>
                  <a:latin typeface="Helvetica"/>
                  <a:ea typeface="Helvetica"/>
                  <a:cs typeface="Helvetica"/>
                  <a:sym typeface="Helvetica"/>
                </a:defRPr>
              </a:lvl1pPr>
            </a:lstStyle>
            <a:p>
              <a:r>
                <a:rPr lang="zh-CN" altLang="en-US" sz="1000" dirty="0" smtClean="0"/>
                <a:t>校园网</a:t>
              </a:r>
              <a:endParaRPr sz="1000" dirty="0"/>
            </a:p>
          </p:txBody>
        </p:sp>
        <p:sp>
          <p:nvSpPr>
            <p:cNvPr id="46" name="Shape 270"/>
            <p:cNvSpPr/>
            <p:nvPr/>
          </p:nvSpPr>
          <p:spPr>
            <a:xfrm>
              <a:off x="3098479" y="2660654"/>
              <a:ext cx="627615" cy="1258438"/>
            </a:xfrm>
            <a:prstGeom prst="rect">
              <a:avLst/>
            </a:prstGeom>
            <a:noFill/>
            <a:ln w="12700" cap="flat">
              <a:solidFill>
                <a:srgbClr val="FFFFFF"/>
              </a:solidFill>
              <a:prstDash val="solid"/>
              <a:miter lim="400000"/>
            </a:ln>
            <a:effectLst/>
            <a:extLst>
              <a:ext uri="{C572A759-6A51-4108-AA02-DFA0A04FC94B}">
                <ma14:wrappingTextBoxFlag xmlns="" xmlns:ma14="http://schemas.microsoft.com/office/mac/drawingml/2011/main" val="1"/>
              </a:ext>
            </a:extLst>
          </p:spPr>
          <p:txBody>
            <a:bodyPr wrap="square" lIns="50800" tIns="50800" rIns="50800" bIns="50800" numCol="1" anchor="t">
              <a:noAutofit/>
            </a:bodyPr>
            <a:lstStyle>
              <a:lvl1pPr>
                <a:lnSpc>
                  <a:spcPct val="80000"/>
                </a:lnSpc>
                <a:spcBef>
                  <a:spcPts val="0"/>
                </a:spcBef>
                <a:defRPr sz="1300" cap="all">
                  <a:solidFill>
                    <a:srgbClr val="FFFFFF"/>
                  </a:solidFill>
                  <a:latin typeface="Helvetica"/>
                  <a:ea typeface="Helvetica"/>
                  <a:cs typeface="Helvetica"/>
                  <a:sym typeface="Helvetica"/>
                </a:defRPr>
              </a:lvl1pPr>
            </a:lstStyle>
            <a:p>
              <a:pPr algn="ctr"/>
              <a:r>
                <a:rPr sz="800" dirty="0" err="1"/>
                <a:t>web服务器</a:t>
              </a:r>
              <a:endParaRPr sz="800" dirty="0"/>
            </a:p>
          </p:txBody>
        </p:sp>
        <p:sp>
          <p:nvSpPr>
            <p:cNvPr id="47" name="Shape 271"/>
            <p:cNvSpPr/>
            <p:nvPr/>
          </p:nvSpPr>
          <p:spPr>
            <a:xfrm>
              <a:off x="1581551" y="2198233"/>
              <a:ext cx="1188568" cy="1"/>
            </a:xfrm>
            <a:prstGeom prst="line">
              <a:avLst/>
            </a:prstGeom>
            <a:noFill/>
            <a:ln w="25400" cap="flat">
              <a:solidFill>
                <a:srgbClr val="FFFFFF"/>
              </a:solidFill>
              <a:prstDash val="solid"/>
              <a:miter lim="400000"/>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48" name="Shape 272"/>
            <p:cNvSpPr/>
            <p:nvPr/>
          </p:nvSpPr>
          <p:spPr>
            <a:xfrm>
              <a:off x="3881681" y="2671434"/>
              <a:ext cx="637963" cy="1258438"/>
            </a:xfrm>
            <a:prstGeom prst="rect">
              <a:avLst/>
            </a:prstGeom>
            <a:noFill/>
            <a:ln w="12700" cap="flat">
              <a:solidFill>
                <a:srgbClr val="FFFFFF"/>
              </a:solidFill>
              <a:prstDash val="solid"/>
              <a:miter lim="400000"/>
            </a:ln>
            <a:effectLst/>
            <a:extLst>
              <a:ext uri="{C572A759-6A51-4108-AA02-DFA0A04FC94B}">
                <ma14:wrappingTextBoxFlag xmlns="" xmlns:ma14="http://schemas.microsoft.com/office/mac/drawingml/2011/main" val="1"/>
              </a:ext>
            </a:extLst>
          </p:spPr>
          <p:txBody>
            <a:bodyPr wrap="square" lIns="50800" tIns="50800" rIns="50800" bIns="50800" numCol="1" anchor="t">
              <a:noAutofit/>
            </a:bodyPr>
            <a:lstStyle>
              <a:lvl1pPr>
                <a:lnSpc>
                  <a:spcPct val="80000"/>
                </a:lnSpc>
                <a:spcBef>
                  <a:spcPts val="0"/>
                </a:spcBef>
                <a:defRPr sz="1300" cap="all">
                  <a:solidFill>
                    <a:srgbClr val="FFFFFF"/>
                  </a:solidFill>
                  <a:latin typeface="Helvetica"/>
                  <a:ea typeface="Helvetica"/>
                  <a:cs typeface="Helvetica"/>
                  <a:sym typeface="Helvetica"/>
                </a:defRPr>
              </a:lvl1pPr>
            </a:lstStyle>
            <a:p>
              <a:pPr algn="ctr"/>
              <a:r>
                <a:rPr sz="800" dirty="0" err="1"/>
                <a:t>web服务器</a:t>
              </a:r>
              <a:endParaRPr sz="800" dirty="0"/>
            </a:p>
          </p:txBody>
        </p:sp>
        <p:sp>
          <p:nvSpPr>
            <p:cNvPr id="49" name="Shape 273"/>
            <p:cNvSpPr/>
            <p:nvPr/>
          </p:nvSpPr>
          <p:spPr>
            <a:xfrm flipV="1">
              <a:off x="779073" y="2443667"/>
              <a:ext cx="1" cy="413922"/>
            </a:xfrm>
            <a:prstGeom prst="line">
              <a:avLst/>
            </a:prstGeom>
            <a:noFill/>
            <a:ln w="25400" cap="flat">
              <a:solidFill>
                <a:srgbClr val="FFFFFF"/>
              </a:solidFill>
              <a:prstDash val="solid"/>
              <a:miter lim="400000"/>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50" name="Shape 274"/>
            <p:cNvSpPr/>
            <p:nvPr/>
          </p:nvSpPr>
          <p:spPr>
            <a:xfrm>
              <a:off x="2800655" y="1946338"/>
              <a:ext cx="1994716" cy="2356871"/>
            </a:xfrm>
            <a:prstGeom prst="rect">
              <a:avLst/>
            </a:prstGeom>
            <a:noFill/>
            <a:ln w="38100" cap="flat">
              <a:solidFill>
                <a:srgbClr val="FFFFFF"/>
              </a:solidFill>
              <a:prstDash val="sysDot"/>
              <a:miter lim="400000"/>
            </a:ln>
            <a:effectLst/>
          </p:spPr>
          <p:txBody>
            <a:bodyPr wrap="square" lIns="50800" tIns="50800" rIns="50800" bIns="50800" numCol="1" anchor="ctr">
              <a:noAutofit/>
            </a:bodyPr>
            <a:lstStyle/>
            <a:p>
              <a:pPr algn="ctr">
                <a:lnSpc>
                  <a:spcPct val="80000"/>
                </a:lnSpc>
                <a:spcBef>
                  <a:spcPts val="0"/>
                </a:spcBef>
                <a:defRPr sz="1900" cap="all">
                  <a:solidFill>
                    <a:srgbClr val="FFFFFF"/>
                  </a:solidFill>
                  <a:latin typeface="+mn-lt"/>
                  <a:ea typeface="+mn-ea"/>
                  <a:cs typeface="+mn-cs"/>
                  <a:sym typeface="Baskerville SemiBold"/>
                </a:defRPr>
              </a:pPr>
              <a:endParaRPr sz="1800"/>
            </a:p>
          </p:txBody>
        </p:sp>
        <p:sp>
          <p:nvSpPr>
            <p:cNvPr id="51" name="Shape 275"/>
            <p:cNvSpPr/>
            <p:nvPr/>
          </p:nvSpPr>
          <p:spPr>
            <a:xfrm>
              <a:off x="3302153" y="2055821"/>
              <a:ext cx="991718" cy="4064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500" b="1" cap="all">
                  <a:solidFill>
                    <a:srgbClr val="FFFFFF"/>
                  </a:solidFill>
                  <a:latin typeface="Helvetica"/>
                  <a:ea typeface="Helvetica"/>
                  <a:cs typeface="Helvetica"/>
                  <a:sym typeface="Helvetica"/>
                </a:defRPr>
              </a:lvl1pPr>
            </a:lstStyle>
            <a:p>
              <a:r>
                <a:rPr sz="800"/>
                <a:t>服务器区</a:t>
              </a:r>
            </a:p>
          </p:txBody>
        </p:sp>
      </p:grpSp>
      <p:grpSp>
        <p:nvGrpSpPr>
          <p:cNvPr id="52" name="Group 283"/>
          <p:cNvGrpSpPr/>
          <p:nvPr/>
        </p:nvGrpSpPr>
        <p:grpSpPr>
          <a:xfrm>
            <a:off x="2664870" y="1768012"/>
            <a:ext cx="1513706" cy="2502455"/>
            <a:chOff x="0" y="0"/>
            <a:chExt cx="2731941" cy="4516769"/>
          </a:xfrm>
        </p:grpSpPr>
        <p:grpSp>
          <p:nvGrpSpPr>
            <p:cNvPr id="53" name="Group 280"/>
            <p:cNvGrpSpPr/>
            <p:nvPr/>
          </p:nvGrpSpPr>
          <p:grpSpPr>
            <a:xfrm>
              <a:off x="0" y="0"/>
              <a:ext cx="2093976" cy="2483320"/>
              <a:chOff x="0" y="0"/>
              <a:chExt cx="2093975" cy="2483319"/>
            </a:xfrm>
          </p:grpSpPr>
          <p:sp>
            <p:nvSpPr>
              <p:cNvPr id="56" name="Shape 277"/>
              <p:cNvSpPr/>
              <p:nvPr/>
            </p:nvSpPr>
            <p:spPr>
              <a:xfrm>
                <a:off x="0" y="0"/>
                <a:ext cx="878347" cy="413921"/>
              </a:xfrm>
              <a:prstGeom prst="roundRect">
                <a:avLst>
                  <a:gd name="adj" fmla="val 7305"/>
                </a:avLst>
              </a:prstGeom>
              <a:solidFill>
                <a:schemeClr val="accent1"/>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lvl1pPr algn="ctr">
                  <a:lnSpc>
                    <a:spcPct val="80000"/>
                  </a:lnSpc>
                  <a:spcBef>
                    <a:spcPts val="0"/>
                  </a:spcBef>
                  <a:defRPr sz="1500" b="1" cap="all">
                    <a:solidFill>
                      <a:srgbClr val="FFFFFF"/>
                    </a:solidFill>
                    <a:latin typeface="Helvetica"/>
                    <a:ea typeface="Helvetica"/>
                    <a:cs typeface="Helvetica"/>
                    <a:sym typeface="Helvetica"/>
                  </a:defRPr>
                </a:lvl1pPr>
              </a:lstStyle>
              <a:p>
                <a:r>
                  <a:rPr sz="800"/>
                  <a:t>云监测</a:t>
                </a:r>
              </a:p>
            </p:txBody>
          </p:sp>
          <p:sp>
            <p:nvSpPr>
              <p:cNvPr id="57" name="Shape 278"/>
              <p:cNvSpPr/>
              <p:nvPr/>
            </p:nvSpPr>
            <p:spPr>
              <a:xfrm flipH="1" flipV="1">
                <a:off x="408586" y="582562"/>
                <a:ext cx="1685390" cy="1900758"/>
              </a:xfrm>
              <a:prstGeom prst="line">
                <a:avLst/>
              </a:prstGeom>
              <a:noFill/>
              <a:ln w="38100" cap="flat">
                <a:solidFill>
                  <a:schemeClr val="accent1"/>
                </a:solidFill>
                <a:custDash>
                  <a:ds d="200000" sp="200000"/>
                </a:custDash>
                <a:miter lim="400000"/>
                <a:headEnd type="triangle" w="med" len="med"/>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58" name="Shape 279"/>
              <p:cNvSpPr/>
              <p:nvPr/>
            </p:nvSpPr>
            <p:spPr>
              <a:xfrm>
                <a:off x="910561" y="1203943"/>
                <a:ext cx="752455" cy="7204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实时</a:t>
                </a:r>
                <a:endParaRPr sz="800" b="1" cap="all" dirty="0">
                  <a:solidFill>
                    <a:srgbClr val="FFFFFF"/>
                  </a:solidFill>
                  <a:latin typeface="Helvetica"/>
                  <a:ea typeface="Helvetica"/>
                  <a:cs typeface="Helvetica"/>
                  <a:sym typeface="Helvetica"/>
                </a:endParaRPr>
              </a:p>
              <a:p>
                <a:pPr algn="ctr">
                  <a:lnSpc>
                    <a:spcPct val="80000"/>
                  </a:lnSpc>
                  <a:spcBef>
                    <a:spcPts val="0"/>
                  </a:spcBef>
                  <a:defRPr sz="1500" b="1" cap="all">
                    <a:solidFill>
                      <a:srgbClr val="FFFFFF"/>
                    </a:solidFill>
                    <a:latin typeface="Helvetica"/>
                    <a:ea typeface="Helvetica"/>
                    <a:cs typeface="Helvetica"/>
                    <a:sym typeface="Helvetica"/>
                  </a:defRPr>
                </a:pPr>
                <a:r>
                  <a:rPr sz="800" b="1" cap="all" dirty="0" err="1">
                    <a:solidFill>
                      <a:srgbClr val="FFFFFF"/>
                    </a:solidFill>
                    <a:latin typeface="Helvetica"/>
                    <a:ea typeface="Helvetica"/>
                    <a:cs typeface="Helvetica"/>
                    <a:sym typeface="Helvetica"/>
                  </a:rPr>
                  <a:t>监测</a:t>
                </a:r>
                <a:endParaRPr sz="800" b="1" cap="all" dirty="0">
                  <a:solidFill>
                    <a:srgbClr val="FFFFFF"/>
                  </a:solidFill>
                  <a:latin typeface="Helvetica"/>
                  <a:ea typeface="Helvetica"/>
                  <a:cs typeface="Helvetica"/>
                  <a:sym typeface="Helvetica"/>
                </a:endParaRPr>
              </a:p>
            </p:txBody>
          </p:sp>
        </p:grpSp>
        <p:sp>
          <p:nvSpPr>
            <p:cNvPr id="54" name="Shape 281"/>
            <p:cNvSpPr/>
            <p:nvPr/>
          </p:nvSpPr>
          <p:spPr>
            <a:xfrm>
              <a:off x="1310772" y="3880373"/>
              <a:ext cx="614840" cy="618441"/>
            </a:xfrm>
            <a:prstGeom prst="rect">
              <a:avLst/>
            </a:prstGeom>
            <a:solidFill>
              <a:schemeClr val="accent1">
                <a:hueOff val="104794"/>
                <a:lumOff val="-8431"/>
              </a:schemeClr>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200" b="1" cap="all">
                  <a:solidFill>
                    <a:srgbClr val="FFFFFF"/>
                  </a:solidFill>
                  <a:latin typeface="Helvetica"/>
                  <a:ea typeface="Helvetica"/>
                  <a:cs typeface="Helvetica"/>
                  <a:sym typeface="Helvetica"/>
                </a:defRPr>
              </a:pPr>
              <a:r>
                <a:rPr lang="zh-CN" altLang="en-US" sz="800" dirty="0" smtClean="0"/>
                <a:t>端点安全</a:t>
              </a:r>
              <a:endParaRPr sz="800" dirty="0"/>
            </a:p>
          </p:txBody>
        </p:sp>
        <p:sp>
          <p:nvSpPr>
            <p:cNvPr id="55" name="Shape 282"/>
            <p:cNvSpPr/>
            <p:nvPr/>
          </p:nvSpPr>
          <p:spPr>
            <a:xfrm>
              <a:off x="2093976" y="3869594"/>
              <a:ext cx="637965" cy="647175"/>
            </a:xfrm>
            <a:prstGeom prst="rect">
              <a:avLst/>
            </a:prstGeom>
            <a:solidFill>
              <a:schemeClr val="accent1">
                <a:hueOff val="104794"/>
                <a:lumOff val="-8431"/>
              </a:schemeClr>
            </a:solidFill>
            <a:ln w="12700" cap="flat">
              <a:noFill/>
              <a:miter lim="400000"/>
            </a:ln>
            <a:effectLst/>
            <a:extLst>
              <a:ext uri="{C572A759-6A51-4108-AA02-DFA0A04FC94B}">
                <ma14:wrappingTextBoxFlag xmlns="" xmlns:ma14="http://schemas.microsoft.com/office/mac/drawingml/2011/main" val="1"/>
              </a:ext>
            </a:extLst>
          </p:spPr>
          <p:txBody>
            <a:bodyPr wrap="square" lIns="50800" tIns="50800" rIns="50800" bIns="50800" numCol="1" anchor="ctr">
              <a:noAutofit/>
            </a:bodyPr>
            <a:lstStyle/>
            <a:p>
              <a:pPr algn="ctr">
                <a:lnSpc>
                  <a:spcPct val="80000"/>
                </a:lnSpc>
                <a:spcBef>
                  <a:spcPts val="0"/>
                </a:spcBef>
                <a:defRPr sz="1200" b="1" cap="all">
                  <a:solidFill>
                    <a:srgbClr val="FFFFFF"/>
                  </a:solidFill>
                  <a:latin typeface="Helvetica"/>
                  <a:ea typeface="Helvetica"/>
                  <a:cs typeface="Helvetica"/>
                  <a:sym typeface="Helvetica"/>
                </a:defRPr>
              </a:pPr>
              <a:r>
                <a:rPr lang="zh-CN" altLang="en-US" sz="800" dirty="0"/>
                <a:t>端</a:t>
              </a:r>
              <a:r>
                <a:rPr lang="zh-CN" altLang="en-US" sz="800" dirty="0" smtClean="0"/>
                <a:t>点</a:t>
              </a:r>
              <a:endParaRPr sz="800" dirty="0"/>
            </a:p>
            <a:p>
              <a:pPr algn="ctr">
                <a:lnSpc>
                  <a:spcPct val="80000"/>
                </a:lnSpc>
                <a:spcBef>
                  <a:spcPts val="0"/>
                </a:spcBef>
                <a:defRPr sz="1200" b="1" cap="all">
                  <a:solidFill>
                    <a:srgbClr val="FFFFFF"/>
                  </a:solidFill>
                  <a:latin typeface="Helvetica"/>
                  <a:ea typeface="Helvetica"/>
                  <a:cs typeface="Helvetica"/>
                  <a:sym typeface="Helvetica"/>
                </a:defRPr>
              </a:pPr>
              <a:r>
                <a:rPr sz="800" dirty="0" err="1"/>
                <a:t>管理</a:t>
              </a:r>
              <a:endParaRPr sz="800" dirty="0"/>
            </a:p>
          </p:txBody>
        </p:sp>
      </p:grpSp>
      <p:sp>
        <p:nvSpPr>
          <p:cNvPr id="59" name="Shape 284"/>
          <p:cNvSpPr/>
          <p:nvPr/>
        </p:nvSpPr>
        <p:spPr>
          <a:xfrm>
            <a:off x="1653866" y="3168087"/>
            <a:ext cx="902560" cy="283808"/>
          </a:xfrm>
          <a:prstGeom prst="rect">
            <a:avLst/>
          </a:prstGeom>
          <a:solidFill>
            <a:schemeClr val="accent2"/>
          </a:solidFill>
          <a:ln w="12700">
            <a:miter lim="400000"/>
          </a:ln>
          <a:extLst>
            <a:ext uri="{C572A759-6A51-4108-AA02-DFA0A04FC94B}">
              <ma14:wrappingTextBoxFlag xmlns="" xmlns:ma14="http://schemas.microsoft.com/office/mac/drawingml/2011/main" val="1"/>
            </a:ext>
          </a:extLst>
        </p:spPr>
        <p:txBody>
          <a:bodyPr lIns="28143" tIns="28143" rIns="28143" bIns="28143" anchor="ctr"/>
          <a:lstStyle/>
          <a:p>
            <a:pPr algn="ctr">
              <a:lnSpc>
                <a:spcPct val="80000"/>
              </a:lnSpc>
              <a:spcBef>
                <a:spcPts val="0"/>
              </a:spcBef>
              <a:defRPr sz="1300" cap="all">
                <a:solidFill>
                  <a:srgbClr val="FFFFFF"/>
                </a:solidFill>
                <a:latin typeface="+mn-lt"/>
                <a:ea typeface="+mn-ea"/>
                <a:cs typeface="+mn-cs"/>
                <a:sym typeface="Baskerville SemiBold"/>
              </a:defRPr>
            </a:pPr>
            <a:r>
              <a:rPr sz="700"/>
              <a:t>NGAF</a:t>
            </a:r>
          </a:p>
          <a:p>
            <a:pPr algn="ctr">
              <a:lnSpc>
                <a:spcPct val="80000"/>
              </a:lnSpc>
              <a:spcBef>
                <a:spcPts val="0"/>
              </a:spcBef>
              <a:defRPr sz="1300" cap="all">
                <a:solidFill>
                  <a:srgbClr val="FFFFFF"/>
                </a:solidFill>
                <a:latin typeface="+mn-lt"/>
                <a:ea typeface="+mn-ea"/>
                <a:cs typeface="+mn-cs"/>
                <a:sym typeface="Baskerville SemiBold"/>
              </a:defRPr>
            </a:pPr>
            <a:r>
              <a:rPr sz="700"/>
              <a:t>防御&amp;流量监测</a:t>
            </a:r>
          </a:p>
        </p:txBody>
      </p:sp>
      <p:grpSp>
        <p:nvGrpSpPr>
          <p:cNvPr id="60" name="Group 287"/>
          <p:cNvGrpSpPr/>
          <p:nvPr/>
        </p:nvGrpSpPr>
        <p:grpSpPr>
          <a:xfrm>
            <a:off x="1900269" y="1899490"/>
            <a:ext cx="103879" cy="103871"/>
            <a:chOff x="0" y="0"/>
            <a:chExt cx="187480" cy="187480"/>
          </a:xfrm>
        </p:grpSpPr>
        <p:sp>
          <p:nvSpPr>
            <p:cNvPr id="61" name="Shape 285"/>
            <p:cNvSpPr/>
            <p:nvPr/>
          </p:nvSpPr>
          <p:spPr>
            <a:xfrm flipV="1">
              <a:off x="5797" y="5797"/>
              <a:ext cx="175887" cy="175886"/>
            </a:xfrm>
            <a:prstGeom prst="line">
              <a:avLst/>
            </a:prstGeom>
            <a:noFill/>
            <a:ln w="50800" cap="flat">
              <a:solidFill>
                <a:schemeClr val="accent5"/>
              </a:solidFill>
              <a:prstDash val="solid"/>
              <a:miter lim="400000"/>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sp>
          <p:nvSpPr>
            <p:cNvPr id="62" name="Shape 286"/>
            <p:cNvSpPr/>
            <p:nvPr/>
          </p:nvSpPr>
          <p:spPr>
            <a:xfrm flipH="1" flipV="1">
              <a:off x="0" y="0"/>
              <a:ext cx="187481" cy="187481"/>
            </a:xfrm>
            <a:prstGeom prst="line">
              <a:avLst/>
            </a:prstGeom>
            <a:noFill/>
            <a:ln w="50800" cap="flat">
              <a:solidFill>
                <a:schemeClr val="accent5"/>
              </a:solidFill>
              <a:prstDash val="solid"/>
              <a:miter lim="400000"/>
            </a:ln>
            <a:effectLst/>
          </p:spPr>
          <p:txBody>
            <a:bodyPr wrap="square" lIns="50800" tIns="50800" rIns="50800" bIns="50800" numCol="1" anchor="ctr">
              <a:noAutofit/>
            </a:bodyPr>
            <a:lstStyle/>
            <a:p>
              <a:pPr algn="ctr">
                <a:lnSpc>
                  <a:spcPct val="80000"/>
                </a:lnSpc>
                <a:spcBef>
                  <a:spcPts val="0"/>
                </a:spcBef>
                <a:defRPr sz="2800" cap="all">
                  <a:latin typeface="+mn-lt"/>
                  <a:ea typeface="+mn-ea"/>
                  <a:cs typeface="+mn-cs"/>
                  <a:sym typeface="Baskerville SemiBold"/>
                </a:defRPr>
              </a:pPr>
              <a:endParaRPr sz="2000"/>
            </a:p>
          </p:txBody>
        </p:sp>
      </p:grpSp>
      <p:pic>
        <p:nvPicPr>
          <p:cNvPr id="63" name="Picture 2" descr="C:\Users\YH\Documents\Tencent Files\1146289132\Image\C2C\88E6BBB2E5A36CFE7A9A9B28ABDD7D4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73768" y="980964"/>
            <a:ext cx="1421905" cy="2527831"/>
          </a:xfrm>
          <a:prstGeom prst="rect">
            <a:avLst/>
          </a:prstGeom>
          <a:noFill/>
          <a:extLst>
            <a:ext uri="{909E8E84-426E-40dd-AFC4-6F175D3DCCD1}">
              <a14:hiddenFill xmlns:a14="http://schemas.microsoft.com/office/drawing/2010/main" xmlns="">
                <a:solidFill>
                  <a:srgbClr val="FFFFFF"/>
                </a:solidFill>
              </a14:hiddenFill>
            </a:ext>
          </a:extLst>
        </p:spPr>
      </p:pic>
      <p:pic>
        <p:nvPicPr>
          <p:cNvPr id="64" name="Picture 3" descr="C:\Users\YH\Documents\Tencent Files\1146289132\Image\C2C\DF9B6BC7957124670162CF0D946841A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83959" y="1668985"/>
            <a:ext cx="1415686" cy="2516776"/>
          </a:xfrm>
          <a:prstGeom prst="rect">
            <a:avLst/>
          </a:prstGeom>
          <a:noFill/>
          <a:extLst>
            <a:ext uri="{909E8E84-426E-40dd-AFC4-6F175D3DCCD1}">
              <a14:hiddenFill xmlns:a14="http://schemas.microsoft.com/office/drawing/2010/main" xmlns="">
                <a:solidFill>
                  <a:srgbClr val="FFFFFF"/>
                </a:solidFill>
              </a14:hiddenFill>
            </a:ext>
          </a:extLst>
        </p:spPr>
      </p:pic>
      <p:pic>
        <p:nvPicPr>
          <p:cNvPr id="65" name="Picture 4" descr="C:\Users\YH\Documents\Tencent Files\1146289132\Image\C2C\EDC88AA21231342987887AA8E2FF7A9B.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39665" y="2451419"/>
            <a:ext cx="1404335" cy="249659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94866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p:tmAbs val="0"/>
                                  </p:iterate>
                                  <p:childTnLst>
                                    <p:set>
                                      <p:cBhvr>
                                        <p:cTn id="6" fill="hold"/>
                                        <p:tgtEl>
                                          <p:spTgt spid="6"/>
                                        </p:tgtEl>
                                        <p:attrNameLst>
                                          <p:attrName>style.visibility</p:attrName>
                                        </p:attrNameLst>
                                      </p:cBhvr>
                                      <p:to>
                                        <p:strVal val="visible"/>
                                      </p:to>
                                    </p:set>
                                    <p:animEffect transition="in" filter="wipe(left)">
                                      <p:cBhvr>
                                        <p:cTn id="7" dur="499"/>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iterate>
                                    <p:tmAbs val="0"/>
                                  </p:iterate>
                                  <p:childTnLst>
                                    <p:set>
                                      <p:cBhvr>
                                        <p:cTn id="11" fill="hold"/>
                                        <p:tgtEl>
                                          <p:spTgt spid="18"/>
                                        </p:tgtEl>
                                        <p:attrNameLst>
                                          <p:attrName>style.visibility</p:attrName>
                                        </p:attrNameLst>
                                      </p:cBhvr>
                                      <p:to>
                                        <p:strVal val="visible"/>
                                      </p:to>
                                    </p:set>
                                    <p:animEffect transition="in" filter="wipe(left)">
                                      <p:cBhvr>
                                        <p:cTn id="12" dur="499"/>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iterate>
                                    <p:tmAbs val="0"/>
                                  </p:iterate>
                                  <p:childTnLst>
                                    <p:set>
                                      <p:cBhvr>
                                        <p:cTn id="16" fill="hold"/>
                                        <p:tgtEl>
                                          <p:spTgt spid="60"/>
                                        </p:tgtEl>
                                        <p:attrNameLst>
                                          <p:attrName>style.visibility</p:attrName>
                                        </p:attrNameLst>
                                      </p:cBhvr>
                                      <p:to>
                                        <p:strVal val="visible"/>
                                      </p:to>
                                    </p:set>
                                    <p:animEffect transition="in" filter="wipe(up)">
                                      <p:cBhvr>
                                        <p:cTn id="17" dur="499"/>
                                        <p:tgtEl>
                                          <p:spTgt spid="60"/>
                                        </p:tgtEl>
                                      </p:cBhvr>
                                    </p:animEffect>
                                  </p:childTnLst>
                                </p:cTn>
                              </p:par>
                            </p:childTnLst>
                          </p:cTn>
                        </p:par>
                        <p:par>
                          <p:cTn id="18" fill="hold">
                            <p:stCondLst>
                              <p:cond delay="499"/>
                            </p:stCondLst>
                            <p:childTnLst>
                              <p:par>
                                <p:cTn id="19" presetID="22" presetClass="entr" presetSubtype="1" fill="hold" grpId="0" nodeType="afterEffect">
                                  <p:stCondLst>
                                    <p:cond delay="200"/>
                                  </p:stCondLst>
                                  <p:iterate>
                                    <p:tmAbs val="0"/>
                                  </p:iterate>
                                  <p:childTnLst>
                                    <p:set>
                                      <p:cBhvr>
                                        <p:cTn id="20" fill="hold"/>
                                        <p:tgtEl>
                                          <p:spTgt spid="59"/>
                                        </p:tgtEl>
                                        <p:attrNameLst>
                                          <p:attrName>style.visibility</p:attrName>
                                        </p:attrNameLst>
                                      </p:cBhvr>
                                      <p:to>
                                        <p:strVal val="visible"/>
                                      </p:to>
                                    </p:set>
                                    <p:animEffect transition="in" filter="wipe(up)">
                                      <p:cBhvr>
                                        <p:cTn id="21" dur="499"/>
                                        <p:tgtEl>
                                          <p:spTgt spid="5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iterate>
                                    <p:tmAbs val="0"/>
                                  </p:iterate>
                                  <p:childTnLst>
                                    <p:set>
                                      <p:cBhvr>
                                        <p:cTn id="25" fill="hold"/>
                                        <p:tgtEl>
                                          <p:spTgt spid="14"/>
                                        </p:tgtEl>
                                        <p:attrNameLst>
                                          <p:attrName>style.visibility</p:attrName>
                                        </p:attrNameLst>
                                      </p:cBhvr>
                                      <p:to>
                                        <p:strVal val="visible"/>
                                      </p:to>
                                    </p:set>
                                    <p:animEffect transition="in" filter="wipe(up)">
                                      <p:cBhvr>
                                        <p:cTn id="26" dur="499"/>
                                        <p:tgtEl>
                                          <p:spTgt spid="14"/>
                                        </p:tgtEl>
                                      </p:cBhvr>
                                    </p:animEffect>
                                  </p:childTnLst>
                                </p:cTn>
                              </p:par>
                            </p:childTnLst>
                          </p:cTn>
                        </p:par>
                        <p:par>
                          <p:cTn id="27" fill="hold">
                            <p:stCondLst>
                              <p:cond delay="499"/>
                            </p:stCondLst>
                            <p:childTnLst>
                              <p:par>
                                <p:cTn id="28" presetID="1" presetClass="exit" presetSubtype="0" fill="hold" grpId="1" nodeType="afterEffect">
                                  <p:stCondLst>
                                    <p:cond delay="0"/>
                                  </p:stCondLst>
                                  <p:iterate>
                                    <p:tmAbs val="0"/>
                                  </p:iterate>
                                  <p:childTnLst>
                                    <p:set>
                                      <p:cBhvr>
                                        <p:cTn id="29" fill="hold">
                                          <p:stCondLst>
                                            <p:cond delay="0"/>
                                          </p:stCondLst>
                                        </p:cTn>
                                        <p:tgtEl>
                                          <p:spTgt spid="60"/>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iterate>
                                    <p:tmAbs val="0"/>
                                  </p:iterate>
                                  <p:childTnLst>
                                    <p:set>
                                      <p:cBhvr>
                                        <p:cTn id="33" fill="hold"/>
                                        <p:tgtEl>
                                          <p:spTgt spid="52"/>
                                        </p:tgtEl>
                                        <p:attrNameLst>
                                          <p:attrName>style.visibility</p:attrName>
                                        </p:attrNameLst>
                                      </p:cBhvr>
                                      <p:to>
                                        <p:strVal val="visible"/>
                                      </p:to>
                                    </p:set>
                                    <p:animEffect transition="in" filter="wipe(up)">
                                      <p:cBhvr>
                                        <p:cTn id="34" dur="499"/>
                                        <p:tgtEl>
                                          <p:spTgt spid="52"/>
                                        </p:tgtEl>
                                      </p:cBhvr>
                                    </p:animEffect>
                                  </p:childTnLst>
                                </p:cTn>
                              </p:par>
                            </p:childTnLst>
                          </p:cTn>
                        </p:par>
                        <p:par>
                          <p:cTn id="35" fill="hold">
                            <p:stCondLst>
                              <p:cond delay="499"/>
                            </p:stCondLst>
                            <p:childTnLst>
                              <p:par>
                                <p:cTn id="36" presetID="22" presetClass="entr" presetSubtype="4" fill="hold" grpId="0" nodeType="afterEffect">
                                  <p:stCondLst>
                                    <p:cond delay="200"/>
                                  </p:stCondLst>
                                  <p:iterate>
                                    <p:tmAbs val="0"/>
                                  </p:iterate>
                                  <p:childTnLst>
                                    <p:set>
                                      <p:cBhvr>
                                        <p:cTn id="37" fill="hold"/>
                                        <p:tgtEl>
                                          <p:spTgt spid="3"/>
                                        </p:tgtEl>
                                        <p:attrNameLst>
                                          <p:attrName>style.visibility</p:attrName>
                                        </p:attrNameLst>
                                      </p:cBhvr>
                                      <p:to>
                                        <p:strVal val="visible"/>
                                      </p:to>
                                    </p:set>
                                    <p:animEffect transition="in" filter="wipe(down)">
                                      <p:cBhvr>
                                        <p:cTn id="38" dur="499"/>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iterate>
                                    <p:tmAbs val="0"/>
                                  </p:iterate>
                                  <p:childTnLst>
                                    <p:set>
                                      <p:cBhvr>
                                        <p:cTn id="42" fill="hold"/>
                                        <p:tgtEl>
                                          <p:spTgt spid="36"/>
                                        </p:tgtEl>
                                        <p:attrNameLst>
                                          <p:attrName>style.visibility</p:attrName>
                                        </p:attrNameLst>
                                      </p:cBhvr>
                                      <p:to>
                                        <p:strVal val="visible"/>
                                      </p:to>
                                    </p:set>
                                    <p:animEffect transition="in" filter="wipe(up)">
                                      <p:cBhvr>
                                        <p:cTn id="43" dur="499"/>
                                        <p:tgtEl>
                                          <p:spTgt spid="36"/>
                                        </p:tgtEl>
                                      </p:cBhvr>
                                    </p:animEffect>
                                  </p:childTnLst>
                                </p:cTn>
                              </p:par>
                            </p:childTnLst>
                          </p:cTn>
                        </p:par>
                        <p:par>
                          <p:cTn id="44" fill="hold">
                            <p:stCondLst>
                              <p:cond delay="499"/>
                            </p:stCondLst>
                            <p:childTnLst>
                              <p:par>
                                <p:cTn id="45" presetID="22" presetClass="entr" presetSubtype="4" fill="hold" grpId="0" nodeType="afterEffect">
                                  <p:stCondLst>
                                    <p:cond delay="200"/>
                                  </p:stCondLst>
                                  <p:iterate>
                                    <p:tmAbs val="0"/>
                                  </p:iterate>
                                  <p:childTnLst>
                                    <p:set>
                                      <p:cBhvr>
                                        <p:cTn id="46" fill="hold"/>
                                        <p:tgtEl>
                                          <p:spTgt spid="4"/>
                                        </p:tgtEl>
                                        <p:attrNameLst>
                                          <p:attrName>style.visibility</p:attrName>
                                        </p:attrNameLst>
                                      </p:cBhvr>
                                      <p:to>
                                        <p:strVal val="visible"/>
                                      </p:to>
                                    </p:set>
                                    <p:animEffect transition="in" filter="wipe(down)">
                                      <p:cBhvr>
                                        <p:cTn id="47" dur="499"/>
                                        <p:tgtEl>
                                          <p:spTgt spid="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iterate>
                                    <p:tmAbs val="0"/>
                                  </p:iterate>
                                  <p:childTnLst>
                                    <p:set>
                                      <p:cBhvr>
                                        <p:cTn id="51" fill="hold"/>
                                        <p:tgtEl>
                                          <p:spTgt spid="29"/>
                                        </p:tgtEl>
                                        <p:attrNameLst>
                                          <p:attrName>style.visibility</p:attrName>
                                        </p:attrNameLst>
                                      </p:cBhvr>
                                      <p:to>
                                        <p:strVal val="visible"/>
                                      </p:to>
                                    </p:set>
                                    <p:animEffect transition="in" filter="wipe(up)">
                                      <p:cBhvr>
                                        <p:cTn id="52" dur="499"/>
                                        <p:tgtEl>
                                          <p:spTgt spid="29"/>
                                        </p:tgtEl>
                                      </p:cBhvr>
                                    </p:animEffect>
                                  </p:childTnLst>
                                </p:cTn>
                              </p:par>
                            </p:childTnLst>
                          </p:cTn>
                        </p:par>
                        <p:par>
                          <p:cTn id="53" fill="hold">
                            <p:stCondLst>
                              <p:cond delay="499"/>
                            </p:stCondLst>
                            <p:childTnLst>
                              <p:par>
                                <p:cTn id="54" presetID="22" presetClass="entr" presetSubtype="4" fill="hold" grpId="0" nodeType="afterEffect">
                                  <p:stCondLst>
                                    <p:cond delay="200"/>
                                  </p:stCondLst>
                                  <p:iterate>
                                    <p:tmAbs val="0"/>
                                  </p:iterate>
                                  <p:childTnLst>
                                    <p:set>
                                      <p:cBhvr>
                                        <p:cTn id="55" fill="hold"/>
                                        <p:tgtEl>
                                          <p:spTgt spid="5"/>
                                        </p:tgtEl>
                                        <p:attrNameLst>
                                          <p:attrName>style.visibility</p:attrName>
                                        </p:attrNameLst>
                                      </p:cBhvr>
                                      <p:to>
                                        <p:strVal val="visible"/>
                                      </p:to>
                                    </p:set>
                                    <p:animEffect transition="in" filter="wipe(down)">
                                      <p:cBhvr>
                                        <p:cTn id="56" dur="499"/>
                                        <p:tgtEl>
                                          <p:spTgt spid="5"/>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additive="base">
                                        <p:cTn id="61" dur="500" fill="hold"/>
                                        <p:tgtEl>
                                          <p:spTgt spid="63"/>
                                        </p:tgtEl>
                                        <p:attrNameLst>
                                          <p:attrName>ppt_x</p:attrName>
                                        </p:attrNameLst>
                                      </p:cBhvr>
                                      <p:tavLst>
                                        <p:tav tm="0">
                                          <p:val>
                                            <p:strVal val="#ppt_x"/>
                                          </p:val>
                                        </p:tav>
                                        <p:tav tm="100000">
                                          <p:val>
                                            <p:strVal val="#ppt_x"/>
                                          </p:val>
                                        </p:tav>
                                      </p:tavLst>
                                    </p:anim>
                                    <p:anim calcmode="lin" valueType="num">
                                      <p:cBhvr additive="base">
                                        <p:cTn id="6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500" fill="hold"/>
                                        <p:tgtEl>
                                          <p:spTgt spid="64"/>
                                        </p:tgtEl>
                                        <p:attrNameLst>
                                          <p:attrName>ppt_x</p:attrName>
                                        </p:attrNameLst>
                                      </p:cBhvr>
                                      <p:tavLst>
                                        <p:tav tm="0">
                                          <p:val>
                                            <p:strVal val="#ppt_x"/>
                                          </p:val>
                                        </p:tav>
                                        <p:tav tm="100000">
                                          <p:val>
                                            <p:strVal val="#ppt_x"/>
                                          </p:val>
                                        </p:tav>
                                      </p:tavLst>
                                    </p:anim>
                                    <p:anim calcmode="lin" valueType="num">
                                      <p:cBhvr additive="base">
                                        <p:cTn id="68"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65"/>
                                        </p:tgtEl>
                                        <p:attrNameLst>
                                          <p:attrName>style.visibility</p:attrName>
                                        </p:attrNameLst>
                                      </p:cBhvr>
                                      <p:to>
                                        <p:strVal val="visible"/>
                                      </p:to>
                                    </p:set>
                                    <p:anim calcmode="lin" valueType="num">
                                      <p:cBhvr additive="base">
                                        <p:cTn id="73" dur="500" fill="hold"/>
                                        <p:tgtEl>
                                          <p:spTgt spid="65"/>
                                        </p:tgtEl>
                                        <p:attrNameLst>
                                          <p:attrName>ppt_x</p:attrName>
                                        </p:attrNameLst>
                                      </p:cBhvr>
                                      <p:tavLst>
                                        <p:tav tm="0">
                                          <p:val>
                                            <p:strVal val="#ppt_x"/>
                                          </p:val>
                                        </p:tav>
                                        <p:tav tm="100000">
                                          <p:val>
                                            <p:strVal val="#ppt_x"/>
                                          </p:val>
                                        </p:tav>
                                      </p:tavLst>
                                    </p:anim>
                                    <p:anim calcmode="lin" valueType="num">
                                      <p:cBhvr additive="base">
                                        <p:cTn id="74"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dvAuto="0"/>
      <p:bldP spid="4" grpId="0" animBg="1" advAuto="0"/>
      <p:bldP spid="5" grpId="0" animBg="1" advAuto="0"/>
      <p:bldP spid="6" grpId="0" animBg="1" advAuto="0"/>
      <p:bldP spid="14" grpId="0" animBg="1" advAuto="0"/>
      <p:bldP spid="18" grpId="0" animBg="1" advAuto="0"/>
      <p:bldP spid="29" grpId="0" animBg="1" advAuto="0"/>
      <p:bldP spid="36" grpId="0" animBg="1" advAuto="0"/>
      <p:bldP spid="52" grpId="0" animBg="1" advAuto="0"/>
      <p:bldP spid="59" grpId="0" animBg="1" advAuto="0"/>
      <p:bldP spid="60" grpId="0" animBg="1" advAuto="0"/>
      <p:bldP spid="60" grpId="1"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2699792" y="555526"/>
            <a:ext cx="5160726" cy="318872"/>
          </a:xfrm>
          <a:prstGeom prst="rect">
            <a:avLst/>
          </a:prstGeom>
          <a:noFill/>
          <a:ln w="12700">
            <a:noFill/>
            <a:miter lim="400000"/>
          </a:ln>
          <a:effectLst/>
          <a:extLst>
            <a:ext uri="{C572A759-6A51-4108-AA02-DFA0A04FC94B}">
              <ma14:wrappingTextBoxFlag xmlns="" xmlns:ma14="http://schemas.microsoft.com/office/mac/drawingml/2011/main" val="1"/>
            </a:ext>
          </a:extLst>
        </p:spPr>
        <p:txBody>
          <a:bodyPr vert="horz" wrap="square" lIns="20734" tIns="20734" rIns="20734" bIns="20734" rtlCol="0" anchor="ctr">
            <a:spAutoFit/>
          </a:bodyPr>
          <a:lstStyle/>
          <a:p>
            <a:pPr defTabSz="686202">
              <a:spcBef>
                <a:spcPct val="0"/>
              </a:spcBef>
            </a:pPr>
            <a:r>
              <a:rPr kumimoji="1" lang="zh-CN" altLang="en-US" b="1" dirty="0">
                <a:solidFill>
                  <a:prstClr val="white"/>
                </a:solidFill>
                <a:latin typeface="微软雅黑" panose="020B0503020204020204" pitchFamily="34" charset="-122"/>
                <a:ea typeface="微软雅黑" panose="020B0503020204020204" pitchFamily="34" charset="-122"/>
                <a:sym typeface="微软雅黑" pitchFamily="34" charset="-122"/>
              </a:rPr>
              <a:t>专业全面的服务内容和交付能力</a:t>
            </a:r>
          </a:p>
        </p:txBody>
      </p:sp>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7" y="987574"/>
            <a:ext cx="6115251" cy="4324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73732" y="1347614"/>
            <a:ext cx="557508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264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203598"/>
            <a:ext cx="6661879" cy="3735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1"/>
          <p:cNvSpPr txBox="1">
            <a:spLocks noChangeArrowheads="1"/>
          </p:cNvSpPr>
          <p:nvPr/>
        </p:nvSpPr>
        <p:spPr bwMode="auto">
          <a:xfrm>
            <a:off x="684215" y="710746"/>
            <a:ext cx="77845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以</a:t>
            </a:r>
            <a:r>
              <a:rPr lang="en-US" altLang="zh-CN" dirty="0">
                <a:solidFill>
                  <a:schemeClr val="bg1"/>
                </a:solidFill>
                <a:latin typeface="微软雅黑" panose="020B0503020204020204" pitchFamily="34" charset="-122"/>
                <a:ea typeface="微软雅黑" panose="020B0503020204020204" pitchFamily="34" charset="-122"/>
              </a:rPr>
              <a:t>APP</a:t>
            </a:r>
            <a:r>
              <a:rPr lang="zh-CN" altLang="en-US" dirty="0">
                <a:solidFill>
                  <a:schemeClr val="bg1"/>
                </a:solidFill>
                <a:latin typeface="微软雅黑" panose="020B0503020204020204" pitchFamily="34" charset="-122"/>
                <a:ea typeface="微软雅黑" panose="020B0503020204020204" pitchFamily="34" charset="-122"/>
              </a:rPr>
              <a:t>的形式发布数据分析工具，</a:t>
            </a:r>
            <a:r>
              <a:rPr lang="zh-CN" altLang="en-US" dirty="0" smtClean="0">
                <a:solidFill>
                  <a:schemeClr val="bg1"/>
                </a:solidFill>
                <a:latin typeface="微软雅黑" panose="020B0503020204020204" pitchFamily="34" charset="-122"/>
                <a:ea typeface="微软雅黑" panose="020B0503020204020204" pitchFamily="34" charset="-122"/>
              </a:rPr>
              <a:t>帮助信息中心持续挖掘学生上网数据</a:t>
            </a:r>
            <a:r>
              <a:rPr lang="zh-CN" altLang="en-US" dirty="0">
                <a:solidFill>
                  <a:schemeClr val="bg1"/>
                </a:solidFill>
                <a:latin typeface="微软雅黑" panose="020B0503020204020204" pitchFamily="34" charset="-122"/>
                <a:ea typeface="微软雅黑" panose="020B0503020204020204" pitchFamily="34" charset="-122"/>
              </a:rPr>
              <a:t>价值</a:t>
            </a:r>
          </a:p>
        </p:txBody>
      </p:sp>
      <p:sp>
        <p:nvSpPr>
          <p:cNvPr id="5" name="标题 2"/>
          <p:cNvSpPr>
            <a:spLocks noGrp="1"/>
          </p:cNvSpPr>
          <p:nvPr>
            <p:ph type="title"/>
          </p:nvPr>
        </p:nvSpPr>
        <p:spPr>
          <a:xfrm>
            <a:off x="684215" y="237577"/>
            <a:ext cx="8229600" cy="349650"/>
          </a:xfrm>
          <a:ln w="12700">
            <a:miter lim="400000"/>
          </a:ln>
        </p:spPr>
        <p:txBody>
          <a:bodyPr wrap="square" lIns="20734" tIns="20734" rIns="20734" bIns="20734">
            <a:spAutoFit/>
          </a:bodyPr>
          <a:lstStyle/>
          <a:p>
            <a:pPr marL="342900" indent="-342900" defTabSz="686202">
              <a:buFont typeface="Wingdings" panose="05000000000000000000" pitchFamily="2" charset="2"/>
              <a:buChar char="Ø"/>
            </a:pPr>
            <a:r>
              <a:rPr lang="zh-CN" altLang="en-US" dirty="0" smtClean="0"/>
              <a:t>学生上网数据价值挖掘</a:t>
            </a:r>
            <a:endParaRPr lang="zh-CN" altLang="en-US" dirty="0"/>
          </a:p>
        </p:txBody>
      </p:sp>
    </p:spTree>
    <p:extLst>
      <p:ext uri="{BB962C8B-B14F-4D97-AF65-F5344CB8AC3E}">
        <p14:creationId xmlns:p14="http://schemas.microsoft.com/office/powerpoint/2010/main" val="296579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1</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、图书馆资源优化</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pic>
        <p:nvPicPr>
          <p:cNvPr id="5" name="图片 4" descr="1 热门资源分析"/>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699542"/>
            <a:ext cx="6637338" cy="373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223" y="1131590"/>
            <a:ext cx="6696075" cy="3743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2784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2</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、沉迷网络分析</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pic>
        <p:nvPicPr>
          <p:cNvPr id="7" name="图片 6" descr="1 沉迷网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771550"/>
            <a:ext cx="684530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0481" y="1275606"/>
            <a:ext cx="6967538" cy="3646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6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en-US" altLang="zh-CN" sz="2000" b="1" dirty="0" smtClean="0">
                <a:solidFill>
                  <a:prstClr val="white"/>
                </a:solidFill>
                <a:latin typeface="微软雅黑" panose="020B0503020204020204" pitchFamily="34" charset="-122"/>
                <a:ea typeface="微软雅黑" panose="020B0503020204020204" pitchFamily="34" charset="-122"/>
                <a:cs typeface="+mn-cs"/>
              </a:rPr>
              <a:t>3</a:t>
            </a: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、校园网贷分析</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771550"/>
            <a:ext cx="6815137" cy="383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2446" y="1203598"/>
            <a:ext cx="6721475" cy="3779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8815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pPr marL="342900" indent="-342900">
              <a:buFont typeface="Wingdings" panose="05000000000000000000" pitchFamily="2" charset="2"/>
              <a:buChar char="Ø"/>
            </a:pPr>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培养企业青睐的应用型人才</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827584" y="987056"/>
            <a:ext cx="7445498" cy="3110524"/>
            <a:chOff x="875536" y="2180186"/>
            <a:chExt cx="7445498" cy="3110524"/>
          </a:xfrm>
        </p:grpSpPr>
        <p:grpSp>
          <p:nvGrpSpPr>
            <p:cNvPr id="4" name="组合 3"/>
            <p:cNvGrpSpPr/>
            <p:nvPr/>
          </p:nvGrpSpPr>
          <p:grpSpPr>
            <a:xfrm>
              <a:off x="875536" y="2711491"/>
              <a:ext cx="7445498" cy="2579219"/>
              <a:chOff x="875536" y="2711491"/>
              <a:chExt cx="7445498" cy="2579219"/>
            </a:xfrm>
          </p:grpSpPr>
          <p:sp>
            <p:nvSpPr>
              <p:cNvPr id="6" name="任意多边形 5"/>
              <p:cNvSpPr/>
              <p:nvPr/>
            </p:nvSpPr>
            <p:spPr>
              <a:xfrm>
                <a:off x="3042416" y="3458900"/>
                <a:ext cx="212354" cy="264900"/>
              </a:xfrm>
              <a:custGeom>
                <a:avLst/>
                <a:gdLst>
                  <a:gd name="connsiteX0" fmla="*/ 0 w 212354"/>
                  <a:gd name="connsiteY0" fmla="*/ 52980 h 264900"/>
                  <a:gd name="connsiteX1" fmla="*/ 106177 w 212354"/>
                  <a:gd name="connsiteY1" fmla="*/ 52980 h 264900"/>
                  <a:gd name="connsiteX2" fmla="*/ 106177 w 212354"/>
                  <a:gd name="connsiteY2" fmla="*/ 0 h 264900"/>
                  <a:gd name="connsiteX3" fmla="*/ 212354 w 212354"/>
                  <a:gd name="connsiteY3" fmla="*/ 132450 h 264900"/>
                  <a:gd name="connsiteX4" fmla="*/ 106177 w 212354"/>
                  <a:gd name="connsiteY4" fmla="*/ 264900 h 264900"/>
                  <a:gd name="connsiteX5" fmla="*/ 106177 w 212354"/>
                  <a:gd name="connsiteY5" fmla="*/ 211920 h 264900"/>
                  <a:gd name="connsiteX6" fmla="*/ 0 w 212354"/>
                  <a:gd name="connsiteY6" fmla="*/ 211920 h 264900"/>
                  <a:gd name="connsiteX7" fmla="*/ 0 w 212354"/>
                  <a:gd name="connsiteY7" fmla="*/ 52980 h 264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354" h="264900">
                    <a:moveTo>
                      <a:pt x="0" y="52980"/>
                    </a:moveTo>
                    <a:lnTo>
                      <a:pt x="106177" y="52980"/>
                    </a:lnTo>
                    <a:lnTo>
                      <a:pt x="106177" y="0"/>
                    </a:lnTo>
                    <a:lnTo>
                      <a:pt x="212354" y="132450"/>
                    </a:lnTo>
                    <a:lnTo>
                      <a:pt x="106177" y="264900"/>
                    </a:lnTo>
                    <a:lnTo>
                      <a:pt x="106177" y="211920"/>
                    </a:lnTo>
                    <a:lnTo>
                      <a:pt x="0" y="211920"/>
                    </a:lnTo>
                    <a:lnTo>
                      <a:pt x="0" y="52980"/>
                    </a:lnTo>
                    <a:close/>
                  </a:path>
                </a:pathLst>
              </a:custGeom>
              <a:scene3d>
                <a:camera prst="orthographicFront">
                  <a:rot lat="0" lon="0" rev="0"/>
                </a:camera>
                <a:lightRig rig="contrasting" dir="t">
                  <a:rot lat="0" lon="0" rev="1200000"/>
                </a:lightRig>
              </a:scene3d>
              <a:sp3d z="-182000"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0" tIns="52980" rIns="63706" bIns="52980" numCol="1" spcCol="1270" anchor="ctr" anchorCtr="0">
                <a:noAutofit/>
              </a:bodyPr>
              <a:lstStyle/>
              <a:p>
                <a:pPr lvl="0" algn="ctr" defTabSz="488950">
                  <a:lnSpc>
                    <a:spcPct val="90000"/>
                  </a:lnSpc>
                  <a:spcBef>
                    <a:spcPct val="0"/>
                  </a:spcBef>
                  <a:spcAft>
                    <a:spcPct val="35000"/>
                  </a:spcAft>
                </a:pPr>
                <a:endParaRPr lang="zh-CN" altLang="en-US" sz="1100" kern="1200">
                  <a:latin typeface="宋体" panose="02010600030101010101" pitchFamily="2" charset="-122"/>
                  <a:ea typeface="宋体" panose="02010600030101010101" pitchFamily="2" charset="-122"/>
                </a:endParaRPr>
              </a:p>
            </p:txBody>
          </p:sp>
          <p:grpSp>
            <p:nvGrpSpPr>
              <p:cNvPr id="7" name="组合 6"/>
              <p:cNvGrpSpPr/>
              <p:nvPr/>
            </p:nvGrpSpPr>
            <p:grpSpPr>
              <a:xfrm>
                <a:off x="3858494" y="2712027"/>
                <a:ext cx="1469873" cy="1538001"/>
                <a:chOff x="5054329" y="554047"/>
                <a:chExt cx="810530" cy="810530"/>
              </a:xfrm>
            </p:grpSpPr>
            <p:sp>
              <p:nvSpPr>
                <p:cNvPr id="52" name="Rectangle 1023"/>
                <p:cNvSpPr>
                  <a:spLocks noChangeArrowheads="1"/>
                </p:cNvSpPr>
                <p:nvPr/>
              </p:nvSpPr>
              <p:spPr bwMode="auto">
                <a:xfrm>
                  <a:off x="5054329" y="554047"/>
                  <a:ext cx="810530" cy="810530"/>
                </a:xfrm>
                <a:prstGeom prst="rect">
                  <a:avLst/>
                </a:prstGeom>
                <a:solidFill>
                  <a:srgbClr val="E85096"/>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3" name="Freeform 1024"/>
                <p:cNvSpPr>
                  <a:spLocks/>
                </p:cNvSpPr>
                <p:nvPr/>
              </p:nvSpPr>
              <p:spPr bwMode="auto">
                <a:xfrm>
                  <a:off x="5569001" y="1148846"/>
                  <a:ext cx="221894" cy="151011"/>
                </a:xfrm>
                <a:custGeom>
                  <a:avLst/>
                  <a:gdLst>
                    <a:gd name="T0" fmla="*/ 62 w 63"/>
                    <a:gd name="T1" fmla="*/ 35 h 43"/>
                    <a:gd name="T2" fmla="*/ 62 w 63"/>
                    <a:gd name="T3" fmla="*/ 19 h 43"/>
                    <a:gd name="T4" fmla="*/ 44 w 63"/>
                    <a:gd name="T5" fmla="*/ 0 h 43"/>
                    <a:gd name="T6" fmla="*/ 44 w 63"/>
                    <a:gd name="T7" fmla="*/ 0 h 43"/>
                    <a:gd name="T8" fmla="*/ 32 w 63"/>
                    <a:gd name="T9" fmla="*/ 6 h 43"/>
                    <a:gd name="T10" fmla="*/ 22 w 63"/>
                    <a:gd name="T11" fmla="*/ 0 h 43"/>
                    <a:gd name="T12" fmla="*/ 1 w 63"/>
                    <a:gd name="T13" fmla="*/ 19 h 43"/>
                    <a:gd name="T14" fmla="*/ 1 w 63"/>
                    <a:gd name="T15" fmla="*/ 35 h 43"/>
                    <a:gd name="T16" fmla="*/ 30 w 63"/>
                    <a:gd name="T17" fmla="*/ 43 h 43"/>
                    <a:gd name="T18" fmla="*/ 33 w 63"/>
                    <a:gd name="T19" fmla="*/ 43 h 43"/>
                    <a:gd name="T20" fmla="*/ 62 w 63"/>
                    <a:gd name="T21"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43">
                      <a:moveTo>
                        <a:pt x="62" y="35"/>
                      </a:moveTo>
                      <a:cubicBezTo>
                        <a:pt x="62" y="19"/>
                        <a:pt x="62" y="19"/>
                        <a:pt x="62" y="19"/>
                      </a:cubicBezTo>
                      <a:cubicBezTo>
                        <a:pt x="62" y="8"/>
                        <a:pt x="52" y="3"/>
                        <a:pt x="44" y="0"/>
                      </a:cubicBezTo>
                      <a:cubicBezTo>
                        <a:pt x="44" y="0"/>
                        <a:pt x="44" y="0"/>
                        <a:pt x="44" y="0"/>
                      </a:cubicBezTo>
                      <a:cubicBezTo>
                        <a:pt x="32" y="6"/>
                        <a:pt x="32" y="6"/>
                        <a:pt x="32" y="6"/>
                      </a:cubicBezTo>
                      <a:cubicBezTo>
                        <a:pt x="22" y="0"/>
                        <a:pt x="22" y="0"/>
                        <a:pt x="22" y="0"/>
                      </a:cubicBezTo>
                      <a:cubicBezTo>
                        <a:pt x="14" y="1"/>
                        <a:pt x="1" y="6"/>
                        <a:pt x="1" y="19"/>
                      </a:cubicBezTo>
                      <a:cubicBezTo>
                        <a:pt x="1" y="35"/>
                        <a:pt x="1" y="35"/>
                        <a:pt x="1" y="35"/>
                      </a:cubicBezTo>
                      <a:cubicBezTo>
                        <a:pt x="1" y="35"/>
                        <a:pt x="0" y="43"/>
                        <a:pt x="30" y="43"/>
                      </a:cubicBezTo>
                      <a:cubicBezTo>
                        <a:pt x="33" y="43"/>
                        <a:pt x="33" y="43"/>
                        <a:pt x="33" y="43"/>
                      </a:cubicBezTo>
                      <a:cubicBezTo>
                        <a:pt x="63" y="43"/>
                        <a:pt x="62" y="35"/>
                        <a:pt x="62" y="35"/>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4" name="Freeform 1025"/>
                <p:cNvSpPr>
                  <a:spLocks/>
                </p:cNvSpPr>
                <p:nvPr/>
              </p:nvSpPr>
              <p:spPr bwMode="auto">
                <a:xfrm>
                  <a:off x="5642965" y="1047145"/>
                  <a:ext cx="83210" cy="101702"/>
                </a:xfrm>
                <a:custGeom>
                  <a:avLst/>
                  <a:gdLst>
                    <a:gd name="T0" fmla="*/ 7 w 24"/>
                    <a:gd name="T1" fmla="*/ 29 h 30"/>
                    <a:gd name="T2" fmla="*/ 12 w 24"/>
                    <a:gd name="T3" fmla="*/ 30 h 30"/>
                    <a:gd name="T4" fmla="*/ 16 w 24"/>
                    <a:gd name="T5" fmla="*/ 29 h 30"/>
                    <a:gd name="T6" fmla="*/ 24 w 24"/>
                    <a:gd name="T7" fmla="*/ 15 h 30"/>
                    <a:gd name="T8" fmla="*/ 12 w 24"/>
                    <a:gd name="T9" fmla="*/ 0 h 30"/>
                    <a:gd name="T10" fmla="*/ 0 w 24"/>
                    <a:gd name="T11" fmla="*/ 15 h 30"/>
                    <a:gd name="T12" fmla="*/ 7 w 24"/>
                    <a:gd name="T13" fmla="*/ 29 h 30"/>
                  </a:gdLst>
                  <a:ahLst/>
                  <a:cxnLst>
                    <a:cxn ang="0">
                      <a:pos x="T0" y="T1"/>
                    </a:cxn>
                    <a:cxn ang="0">
                      <a:pos x="T2" y="T3"/>
                    </a:cxn>
                    <a:cxn ang="0">
                      <a:pos x="T4" y="T5"/>
                    </a:cxn>
                    <a:cxn ang="0">
                      <a:pos x="T6" y="T7"/>
                    </a:cxn>
                    <a:cxn ang="0">
                      <a:pos x="T8" y="T9"/>
                    </a:cxn>
                    <a:cxn ang="0">
                      <a:pos x="T10" y="T11"/>
                    </a:cxn>
                    <a:cxn ang="0">
                      <a:pos x="T12" y="T13"/>
                    </a:cxn>
                  </a:cxnLst>
                  <a:rect l="0" t="0" r="r" b="b"/>
                  <a:pathLst>
                    <a:path w="24" h="30">
                      <a:moveTo>
                        <a:pt x="7" y="29"/>
                      </a:moveTo>
                      <a:cubicBezTo>
                        <a:pt x="9" y="30"/>
                        <a:pt x="10" y="30"/>
                        <a:pt x="12" y="30"/>
                      </a:cubicBezTo>
                      <a:cubicBezTo>
                        <a:pt x="13" y="30"/>
                        <a:pt x="15" y="30"/>
                        <a:pt x="16" y="29"/>
                      </a:cubicBezTo>
                      <a:cubicBezTo>
                        <a:pt x="20" y="27"/>
                        <a:pt x="24" y="21"/>
                        <a:pt x="24" y="15"/>
                      </a:cubicBezTo>
                      <a:cubicBezTo>
                        <a:pt x="24" y="7"/>
                        <a:pt x="22" y="0"/>
                        <a:pt x="12" y="0"/>
                      </a:cubicBezTo>
                      <a:cubicBezTo>
                        <a:pt x="1" y="0"/>
                        <a:pt x="0" y="7"/>
                        <a:pt x="0" y="15"/>
                      </a:cubicBezTo>
                      <a:cubicBezTo>
                        <a:pt x="0" y="21"/>
                        <a:pt x="4" y="26"/>
                        <a:pt x="7" y="29"/>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5" name="Freeform 1026"/>
                <p:cNvSpPr>
                  <a:spLocks/>
                </p:cNvSpPr>
                <p:nvPr/>
              </p:nvSpPr>
              <p:spPr bwMode="auto">
                <a:xfrm>
                  <a:off x="5655293" y="1145765"/>
                  <a:ext cx="61637" cy="21573"/>
                </a:xfrm>
                <a:custGeom>
                  <a:avLst/>
                  <a:gdLst>
                    <a:gd name="T0" fmla="*/ 9 w 18"/>
                    <a:gd name="T1" fmla="*/ 3 h 6"/>
                    <a:gd name="T2" fmla="*/ 2 w 18"/>
                    <a:gd name="T3" fmla="*/ 0 h 6"/>
                    <a:gd name="T4" fmla="*/ 0 w 18"/>
                    <a:gd name="T5" fmla="*/ 0 h 6"/>
                    <a:gd name="T6" fmla="*/ 9 w 18"/>
                    <a:gd name="T7" fmla="*/ 6 h 6"/>
                    <a:gd name="T8" fmla="*/ 18 w 18"/>
                    <a:gd name="T9" fmla="*/ 1 h 6"/>
                    <a:gd name="T10" fmla="*/ 15 w 18"/>
                    <a:gd name="T11" fmla="*/ 0 h 6"/>
                    <a:gd name="T12" fmla="*/ 9 w 18"/>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9" y="3"/>
                      </a:moveTo>
                      <a:cubicBezTo>
                        <a:pt x="7" y="3"/>
                        <a:pt x="4" y="2"/>
                        <a:pt x="2" y="0"/>
                      </a:cubicBezTo>
                      <a:cubicBezTo>
                        <a:pt x="1" y="0"/>
                        <a:pt x="1" y="0"/>
                        <a:pt x="0" y="0"/>
                      </a:cubicBezTo>
                      <a:cubicBezTo>
                        <a:pt x="9" y="6"/>
                        <a:pt x="9" y="6"/>
                        <a:pt x="9" y="6"/>
                      </a:cubicBezTo>
                      <a:cubicBezTo>
                        <a:pt x="18" y="1"/>
                        <a:pt x="18" y="1"/>
                        <a:pt x="18" y="1"/>
                      </a:cubicBezTo>
                      <a:cubicBezTo>
                        <a:pt x="17" y="1"/>
                        <a:pt x="16" y="1"/>
                        <a:pt x="15" y="0"/>
                      </a:cubicBezTo>
                      <a:cubicBezTo>
                        <a:pt x="13" y="2"/>
                        <a:pt x="11" y="3"/>
                        <a:pt x="9" y="3"/>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6" name="Freeform 1027"/>
                <p:cNvSpPr>
                  <a:spLocks/>
                </p:cNvSpPr>
                <p:nvPr/>
              </p:nvSpPr>
              <p:spPr bwMode="auto">
                <a:xfrm>
                  <a:off x="5347106" y="920788"/>
                  <a:ext cx="234222" cy="18491"/>
                </a:xfrm>
                <a:custGeom>
                  <a:avLst/>
                  <a:gdLst>
                    <a:gd name="T0" fmla="*/ 15 w 76"/>
                    <a:gd name="T1" fmla="*/ 4 h 6"/>
                    <a:gd name="T2" fmla="*/ 59 w 76"/>
                    <a:gd name="T3" fmla="*/ 4 h 6"/>
                    <a:gd name="T4" fmla="*/ 59 w 76"/>
                    <a:gd name="T5" fmla="*/ 6 h 6"/>
                    <a:gd name="T6" fmla="*/ 76 w 76"/>
                    <a:gd name="T7" fmla="*/ 6 h 6"/>
                    <a:gd name="T8" fmla="*/ 76 w 76"/>
                    <a:gd name="T9" fmla="*/ 0 h 6"/>
                    <a:gd name="T10" fmla="*/ 0 w 76"/>
                    <a:gd name="T11" fmla="*/ 0 h 6"/>
                    <a:gd name="T12" fmla="*/ 0 w 76"/>
                    <a:gd name="T13" fmla="*/ 6 h 6"/>
                    <a:gd name="T14" fmla="*/ 15 w 76"/>
                    <a:gd name="T15" fmla="*/ 6 h 6"/>
                    <a:gd name="T16" fmla="*/ 15 w 76"/>
                    <a:gd name="T1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6">
                      <a:moveTo>
                        <a:pt x="15" y="4"/>
                      </a:moveTo>
                      <a:lnTo>
                        <a:pt x="59" y="4"/>
                      </a:lnTo>
                      <a:lnTo>
                        <a:pt x="59" y="6"/>
                      </a:lnTo>
                      <a:lnTo>
                        <a:pt x="76" y="6"/>
                      </a:lnTo>
                      <a:lnTo>
                        <a:pt x="76" y="0"/>
                      </a:lnTo>
                      <a:lnTo>
                        <a:pt x="0" y="0"/>
                      </a:lnTo>
                      <a:lnTo>
                        <a:pt x="0" y="6"/>
                      </a:lnTo>
                      <a:lnTo>
                        <a:pt x="15" y="6"/>
                      </a:lnTo>
                      <a:lnTo>
                        <a:pt x="15"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7" name="Freeform 1028"/>
                <p:cNvSpPr>
                  <a:spLocks/>
                </p:cNvSpPr>
                <p:nvPr/>
              </p:nvSpPr>
              <p:spPr bwMode="auto">
                <a:xfrm>
                  <a:off x="5347106" y="889970"/>
                  <a:ext cx="234222" cy="21573"/>
                </a:xfrm>
                <a:custGeom>
                  <a:avLst/>
                  <a:gdLst>
                    <a:gd name="T0" fmla="*/ 52 w 76"/>
                    <a:gd name="T1" fmla="*/ 7 h 7"/>
                    <a:gd name="T2" fmla="*/ 76 w 76"/>
                    <a:gd name="T3" fmla="*/ 7 h 7"/>
                    <a:gd name="T4" fmla="*/ 67 w 76"/>
                    <a:gd name="T5" fmla="*/ 0 h 7"/>
                    <a:gd name="T6" fmla="*/ 39 w 76"/>
                    <a:gd name="T7" fmla="*/ 0 h 7"/>
                    <a:gd name="T8" fmla="*/ 9 w 76"/>
                    <a:gd name="T9" fmla="*/ 0 h 7"/>
                    <a:gd name="T10" fmla="*/ 0 w 76"/>
                    <a:gd name="T11" fmla="*/ 7 h 7"/>
                    <a:gd name="T12" fmla="*/ 24 w 76"/>
                    <a:gd name="T13" fmla="*/ 7 h 7"/>
                    <a:gd name="T14" fmla="*/ 52 w 7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7">
                      <a:moveTo>
                        <a:pt x="52" y="7"/>
                      </a:moveTo>
                      <a:lnTo>
                        <a:pt x="76" y="7"/>
                      </a:lnTo>
                      <a:lnTo>
                        <a:pt x="67" y="0"/>
                      </a:lnTo>
                      <a:lnTo>
                        <a:pt x="39" y="0"/>
                      </a:lnTo>
                      <a:lnTo>
                        <a:pt x="9" y="0"/>
                      </a:lnTo>
                      <a:lnTo>
                        <a:pt x="0" y="7"/>
                      </a:lnTo>
                      <a:lnTo>
                        <a:pt x="24" y="7"/>
                      </a:lnTo>
                      <a:lnTo>
                        <a:pt x="52"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8" name="Freeform 1029"/>
                <p:cNvSpPr>
                  <a:spLocks/>
                </p:cNvSpPr>
                <p:nvPr/>
              </p:nvSpPr>
              <p:spPr bwMode="auto">
                <a:xfrm>
                  <a:off x="5344025" y="1148846"/>
                  <a:ext cx="221894" cy="151011"/>
                </a:xfrm>
                <a:custGeom>
                  <a:avLst/>
                  <a:gdLst>
                    <a:gd name="T0" fmla="*/ 63 w 64"/>
                    <a:gd name="T1" fmla="*/ 20 h 43"/>
                    <a:gd name="T2" fmla="*/ 45 w 64"/>
                    <a:gd name="T3" fmla="*/ 1 h 43"/>
                    <a:gd name="T4" fmla="*/ 45 w 64"/>
                    <a:gd name="T5" fmla="*/ 1 h 43"/>
                    <a:gd name="T6" fmla="*/ 33 w 64"/>
                    <a:gd name="T7" fmla="*/ 7 h 43"/>
                    <a:gd name="T8" fmla="*/ 23 w 64"/>
                    <a:gd name="T9" fmla="*/ 0 h 43"/>
                    <a:gd name="T10" fmla="*/ 2 w 64"/>
                    <a:gd name="T11" fmla="*/ 20 h 43"/>
                    <a:gd name="T12" fmla="*/ 2 w 64"/>
                    <a:gd name="T13" fmla="*/ 35 h 43"/>
                    <a:gd name="T14" fmla="*/ 31 w 64"/>
                    <a:gd name="T15" fmla="*/ 43 h 43"/>
                    <a:gd name="T16" fmla="*/ 34 w 64"/>
                    <a:gd name="T17" fmla="*/ 43 h 43"/>
                    <a:gd name="T18" fmla="*/ 63 w 64"/>
                    <a:gd name="T19" fmla="*/ 35 h 43"/>
                    <a:gd name="T20" fmla="*/ 63 w 64"/>
                    <a:gd name="T21" fmla="*/ 2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43">
                      <a:moveTo>
                        <a:pt x="63" y="20"/>
                      </a:moveTo>
                      <a:cubicBezTo>
                        <a:pt x="63" y="8"/>
                        <a:pt x="53" y="3"/>
                        <a:pt x="45" y="1"/>
                      </a:cubicBezTo>
                      <a:cubicBezTo>
                        <a:pt x="45" y="1"/>
                        <a:pt x="45" y="1"/>
                        <a:pt x="45" y="1"/>
                      </a:cubicBezTo>
                      <a:cubicBezTo>
                        <a:pt x="33" y="7"/>
                        <a:pt x="33" y="7"/>
                        <a:pt x="33" y="7"/>
                      </a:cubicBezTo>
                      <a:cubicBezTo>
                        <a:pt x="23" y="0"/>
                        <a:pt x="23" y="0"/>
                        <a:pt x="23" y="0"/>
                      </a:cubicBezTo>
                      <a:cubicBezTo>
                        <a:pt x="14" y="2"/>
                        <a:pt x="2" y="6"/>
                        <a:pt x="2" y="20"/>
                      </a:cubicBezTo>
                      <a:cubicBezTo>
                        <a:pt x="2" y="35"/>
                        <a:pt x="2" y="35"/>
                        <a:pt x="2" y="35"/>
                      </a:cubicBezTo>
                      <a:cubicBezTo>
                        <a:pt x="2" y="35"/>
                        <a:pt x="0" y="43"/>
                        <a:pt x="31" y="43"/>
                      </a:cubicBezTo>
                      <a:cubicBezTo>
                        <a:pt x="34" y="43"/>
                        <a:pt x="34" y="43"/>
                        <a:pt x="34" y="43"/>
                      </a:cubicBezTo>
                      <a:cubicBezTo>
                        <a:pt x="64" y="43"/>
                        <a:pt x="63" y="35"/>
                        <a:pt x="63" y="35"/>
                      </a:cubicBezTo>
                      <a:lnTo>
                        <a:pt x="63" y="2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9" name="Freeform 1030"/>
                <p:cNvSpPr>
                  <a:spLocks/>
                </p:cNvSpPr>
                <p:nvPr/>
              </p:nvSpPr>
              <p:spPr bwMode="auto">
                <a:xfrm>
                  <a:off x="5368679" y="754368"/>
                  <a:ext cx="184912" cy="126356"/>
                </a:xfrm>
                <a:custGeom>
                  <a:avLst/>
                  <a:gdLst>
                    <a:gd name="T0" fmla="*/ 8 w 53"/>
                    <a:gd name="T1" fmla="*/ 25 h 37"/>
                    <a:gd name="T2" fmla="*/ 11 w 53"/>
                    <a:gd name="T3" fmla="*/ 37 h 37"/>
                    <a:gd name="T4" fmla="*/ 42 w 53"/>
                    <a:gd name="T5" fmla="*/ 37 h 37"/>
                    <a:gd name="T6" fmla="*/ 45 w 53"/>
                    <a:gd name="T7" fmla="*/ 25 h 37"/>
                    <a:gd name="T8" fmla="*/ 45 w 53"/>
                    <a:gd name="T9" fmla="*/ 37 h 37"/>
                    <a:gd name="T10" fmla="*/ 53 w 53"/>
                    <a:gd name="T11" fmla="*/ 37 h 37"/>
                    <a:gd name="T12" fmla="*/ 53 w 53"/>
                    <a:gd name="T13" fmla="*/ 15 h 37"/>
                    <a:gd name="T14" fmla="*/ 42 w 53"/>
                    <a:gd name="T15" fmla="*/ 0 h 37"/>
                    <a:gd name="T16" fmla="*/ 32 w 53"/>
                    <a:gd name="T17" fmla="*/ 17 h 37"/>
                    <a:gd name="T18" fmla="*/ 27 w 53"/>
                    <a:gd name="T19" fmla="*/ 4 h 37"/>
                    <a:gd name="T20" fmla="*/ 21 w 53"/>
                    <a:gd name="T21" fmla="*/ 17 h 37"/>
                    <a:gd name="T22" fmla="*/ 11 w 53"/>
                    <a:gd name="T23" fmla="*/ 0 h 37"/>
                    <a:gd name="T24" fmla="*/ 0 w 53"/>
                    <a:gd name="T25" fmla="*/ 15 h 37"/>
                    <a:gd name="T26" fmla="*/ 0 w 53"/>
                    <a:gd name="T27" fmla="*/ 37 h 37"/>
                    <a:gd name="T28" fmla="*/ 8 w 53"/>
                    <a:gd name="T29" fmla="*/ 37 h 37"/>
                    <a:gd name="T30" fmla="*/ 8 w 53"/>
                    <a:gd name="T31" fmla="*/ 2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3" h="37">
                      <a:moveTo>
                        <a:pt x="8" y="25"/>
                      </a:moveTo>
                      <a:cubicBezTo>
                        <a:pt x="11" y="37"/>
                        <a:pt x="11" y="37"/>
                        <a:pt x="11" y="37"/>
                      </a:cubicBezTo>
                      <a:cubicBezTo>
                        <a:pt x="42" y="37"/>
                        <a:pt x="42" y="37"/>
                        <a:pt x="42" y="37"/>
                      </a:cubicBezTo>
                      <a:cubicBezTo>
                        <a:pt x="45" y="25"/>
                        <a:pt x="45" y="25"/>
                        <a:pt x="45" y="25"/>
                      </a:cubicBezTo>
                      <a:cubicBezTo>
                        <a:pt x="45" y="37"/>
                        <a:pt x="45" y="37"/>
                        <a:pt x="45" y="37"/>
                      </a:cubicBezTo>
                      <a:cubicBezTo>
                        <a:pt x="53" y="37"/>
                        <a:pt x="53" y="37"/>
                        <a:pt x="53" y="37"/>
                      </a:cubicBezTo>
                      <a:cubicBezTo>
                        <a:pt x="53" y="15"/>
                        <a:pt x="53" y="15"/>
                        <a:pt x="53" y="15"/>
                      </a:cubicBezTo>
                      <a:cubicBezTo>
                        <a:pt x="53" y="7"/>
                        <a:pt x="47" y="3"/>
                        <a:pt x="42" y="0"/>
                      </a:cubicBezTo>
                      <a:cubicBezTo>
                        <a:pt x="32" y="17"/>
                        <a:pt x="32" y="17"/>
                        <a:pt x="32" y="17"/>
                      </a:cubicBezTo>
                      <a:cubicBezTo>
                        <a:pt x="27" y="4"/>
                        <a:pt x="27" y="4"/>
                        <a:pt x="27" y="4"/>
                      </a:cubicBezTo>
                      <a:cubicBezTo>
                        <a:pt x="21" y="17"/>
                        <a:pt x="21" y="17"/>
                        <a:pt x="21" y="17"/>
                      </a:cubicBezTo>
                      <a:cubicBezTo>
                        <a:pt x="11" y="0"/>
                        <a:pt x="11" y="0"/>
                        <a:pt x="11" y="0"/>
                      </a:cubicBezTo>
                      <a:cubicBezTo>
                        <a:pt x="5" y="3"/>
                        <a:pt x="0" y="7"/>
                        <a:pt x="0" y="15"/>
                      </a:cubicBezTo>
                      <a:cubicBezTo>
                        <a:pt x="0" y="37"/>
                        <a:pt x="0" y="37"/>
                        <a:pt x="0" y="37"/>
                      </a:cubicBezTo>
                      <a:cubicBezTo>
                        <a:pt x="8" y="37"/>
                        <a:pt x="8" y="37"/>
                        <a:pt x="8" y="37"/>
                      </a:cubicBezTo>
                      <a:lnTo>
                        <a:pt x="8" y="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0" name="Freeform 1031"/>
                <p:cNvSpPr>
                  <a:spLocks/>
                </p:cNvSpPr>
                <p:nvPr/>
              </p:nvSpPr>
              <p:spPr bwMode="auto">
                <a:xfrm>
                  <a:off x="5393334" y="939280"/>
                  <a:ext cx="135602" cy="129438"/>
                </a:xfrm>
                <a:custGeom>
                  <a:avLst/>
                  <a:gdLst>
                    <a:gd name="T0" fmla="*/ 0 w 39"/>
                    <a:gd name="T1" fmla="*/ 38 h 38"/>
                    <a:gd name="T2" fmla="*/ 7 w 39"/>
                    <a:gd name="T3" fmla="*/ 38 h 38"/>
                    <a:gd name="T4" fmla="*/ 20 w 39"/>
                    <a:gd name="T5" fmla="*/ 29 h 38"/>
                    <a:gd name="T6" fmla="*/ 32 w 39"/>
                    <a:gd name="T7" fmla="*/ 38 h 38"/>
                    <a:gd name="T8" fmla="*/ 39 w 39"/>
                    <a:gd name="T9" fmla="*/ 38 h 38"/>
                    <a:gd name="T10" fmla="*/ 39 w 39"/>
                    <a:gd name="T11" fmla="*/ 0 h 38"/>
                    <a:gd name="T12" fmla="*/ 0 w 39"/>
                    <a:gd name="T13" fmla="*/ 0 h 38"/>
                    <a:gd name="T14" fmla="*/ 0 w 39"/>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38">
                      <a:moveTo>
                        <a:pt x="0" y="38"/>
                      </a:moveTo>
                      <a:cubicBezTo>
                        <a:pt x="7" y="38"/>
                        <a:pt x="7" y="38"/>
                        <a:pt x="7" y="38"/>
                      </a:cubicBezTo>
                      <a:cubicBezTo>
                        <a:pt x="8" y="33"/>
                        <a:pt x="12" y="29"/>
                        <a:pt x="20" y="29"/>
                      </a:cubicBezTo>
                      <a:cubicBezTo>
                        <a:pt x="28" y="29"/>
                        <a:pt x="31" y="33"/>
                        <a:pt x="32" y="38"/>
                      </a:cubicBezTo>
                      <a:cubicBezTo>
                        <a:pt x="39" y="38"/>
                        <a:pt x="39" y="38"/>
                        <a:pt x="39" y="38"/>
                      </a:cubicBezTo>
                      <a:cubicBezTo>
                        <a:pt x="39" y="0"/>
                        <a:pt x="39" y="0"/>
                        <a:pt x="39" y="0"/>
                      </a:cubicBezTo>
                      <a:cubicBezTo>
                        <a:pt x="0" y="0"/>
                        <a:pt x="0" y="0"/>
                        <a:pt x="0" y="0"/>
                      </a:cubicBezTo>
                      <a:lnTo>
                        <a:pt x="0" y="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1" name="Freeform 1032"/>
                <p:cNvSpPr>
                  <a:spLocks/>
                </p:cNvSpPr>
                <p:nvPr/>
              </p:nvSpPr>
              <p:spPr bwMode="auto">
                <a:xfrm>
                  <a:off x="5421071" y="1047145"/>
                  <a:ext cx="83210" cy="104783"/>
                </a:xfrm>
                <a:custGeom>
                  <a:avLst/>
                  <a:gdLst>
                    <a:gd name="T0" fmla="*/ 23 w 24"/>
                    <a:gd name="T1" fmla="*/ 7 h 31"/>
                    <a:gd name="T2" fmla="*/ 12 w 24"/>
                    <a:gd name="T3" fmla="*/ 0 h 31"/>
                    <a:gd name="T4" fmla="*/ 1 w 24"/>
                    <a:gd name="T5" fmla="*/ 7 h 31"/>
                    <a:gd name="T6" fmla="*/ 0 w 24"/>
                    <a:gd name="T7" fmla="*/ 15 h 31"/>
                    <a:gd name="T8" fmla="*/ 7 w 24"/>
                    <a:gd name="T9" fmla="*/ 29 h 31"/>
                    <a:gd name="T10" fmla="*/ 12 w 24"/>
                    <a:gd name="T11" fmla="*/ 31 h 31"/>
                    <a:gd name="T12" fmla="*/ 16 w 24"/>
                    <a:gd name="T13" fmla="*/ 29 h 31"/>
                    <a:gd name="T14" fmla="*/ 24 w 24"/>
                    <a:gd name="T15" fmla="*/ 15 h 31"/>
                    <a:gd name="T16" fmla="*/ 23 w 24"/>
                    <a:gd name="T17" fmla="*/ 7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31">
                      <a:moveTo>
                        <a:pt x="23" y="7"/>
                      </a:moveTo>
                      <a:cubicBezTo>
                        <a:pt x="21" y="3"/>
                        <a:pt x="18" y="0"/>
                        <a:pt x="12" y="0"/>
                      </a:cubicBezTo>
                      <a:cubicBezTo>
                        <a:pt x="5" y="0"/>
                        <a:pt x="2" y="3"/>
                        <a:pt x="1" y="7"/>
                      </a:cubicBezTo>
                      <a:cubicBezTo>
                        <a:pt x="0" y="10"/>
                        <a:pt x="0" y="12"/>
                        <a:pt x="0" y="15"/>
                      </a:cubicBezTo>
                      <a:cubicBezTo>
                        <a:pt x="0" y="21"/>
                        <a:pt x="3" y="27"/>
                        <a:pt x="7" y="29"/>
                      </a:cubicBezTo>
                      <a:cubicBezTo>
                        <a:pt x="9" y="30"/>
                        <a:pt x="10" y="31"/>
                        <a:pt x="12" y="31"/>
                      </a:cubicBezTo>
                      <a:cubicBezTo>
                        <a:pt x="13" y="31"/>
                        <a:pt x="14" y="30"/>
                        <a:pt x="16" y="29"/>
                      </a:cubicBezTo>
                      <a:cubicBezTo>
                        <a:pt x="20" y="27"/>
                        <a:pt x="24" y="22"/>
                        <a:pt x="24" y="15"/>
                      </a:cubicBezTo>
                      <a:cubicBezTo>
                        <a:pt x="24" y="12"/>
                        <a:pt x="23" y="10"/>
                        <a:pt x="23" y="7"/>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2" name="Freeform 1033"/>
                <p:cNvSpPr>
                  <a:spLocks/>
                </p:cNvSpPr>
                <p:nvPr/>
              </p:nvSpPr>
              <p:spPr bwMode="auto">
                <a:xfrm>
                  <a:off x="5430317" y="745122"/>
                  <a:ext cx="67801" cy="21573"/>
                </a:xfrm>
                <a:custGeom>
                  <a:avLst/>
                  <a:gdLst>
                    <a:gd name="T0" fmla="*/ 17 w 19"/>
                    <a:gd name="T1" fmla="*/ 1 h 6"/>
                    <a:gd name="T2" fmla="*/ 9 w 19"/>
                    <a:gd name="T3" fmla="*/ 5 h 6"/>
                    <a:gd name="T4" fmla="*/ 2 w 19"/>
                    <a:gd name="T5" fmla="*/ 0 h 6"/>
                    <a:gd name="T6" fmla="*/ 0 w 19"/>
                    <a:gd name="T7" fmla="*/ 0 h 6"/>
                    <a:gd name="T8" fmla="*/ 9 w 19"/>
                    <a:gd name="T9" fmla="*/ 6 h 6"/>
                    <a:gd name="T10" fmla="*/ 19 w 19"/>
                    <a:gd name="T11" fmla="*/ 1 h 6"/>
                    <a:gd name="T12" fmla="*/ 17 w 19"/>
                    <a:gd name="T13" fmla="*/ 1 h 6"/>
                  </a:gdLst>
                  <a:ahLst/>
                  <a:cxnLst>
                    <a:cxn ang="0">
                      <a:pos x="T0" y="T1"/>
                    </a:cxn>
                    <a:cxn ang="0">
                      <a:pos x="T2" y="T3"/>
                    </a:cxn>
                    <a:cxn ang="0">
                      <a:pos x="T4" y="T5"/>
                    </a:cxn>
                    <a:cxn ang="0">
                      <a:pos x="T6" y="T7"/>
                    </a:cxn>
                    <a:cxn ang="0">
                      <a:pos x="T8" y="T9"/>
                    </a:cxn>
                    <a:cxn ang="0">
                      <a:pos x="T10" y="T11"/>
                    </a:cxn>
                    <a:cxn ang="0">
                      <a:pos x="T12" y="T13"/>
                    </a:cxn>
                  </a:cxnLst>
                  <a:rect l="0" t="0" r="r" b="b"/>
                  <a:pathLst>
                    <a:path w="19" h="6">
                      <a:moveTo>
                        <a:pt x="17" y="1"/>
                      </a:moveTo>
                      <a:cubicBezTo>
                        <a:pt x="9" y="5"/>
                        <a:pt x="9" y="5"/>
                        <a:pt x="9" y="5"/>
                      </a:cubicBezTo>
                      <a:cubicBezTo>
                        <a:pt x="2" y="0"/>
                        <a:pt x="2" y="0"/>
                        <a:pt x="2" y="0"/>
                      </a:cubicBezTo>
                      <a:cubicBezTo>
                        <a:pt x="1" y="0"/>
                        <a:pt x="1" y="0"/>
                        <a:pt x="0" y="0"/>
                      </a:cubicBezTo>
                      <a:cubicBezTo>
                        <a:pt x="9" y="6"/>
                        <a:pt x="9" y="6"/>
                        <a:pt x="9" y="6"/>
                      </a:cubicBezTo>
                      <a:cubicBezTo>
                        <a:pt x="19" y="1"/>
                        <a:pt x="19" y="1"/>
                        <a:pt x="19" y="1"/>
                      </a:cubicBezTo>
                      <a:cubicBezTo>
                        <a:pt x="18" y="1"/>
                        <a:pt x="18" y="1"/>
                        <a:pt x="17" y="1"/>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3" name="Freeform 1034"/>
                <p:cNvSpPr>
                  <a:spLocks/>
                </p:cNvSpPr>
                <p:nvPr/>
              </p:nvSpPr>
              <p:spPr bwMode="auto">
                <a:xfrm>
                  <a:off x="5430317" y="1145765"/>
                  <a:ext cx="64719" cy="21573"/>
                </a:xfrm>
                <a:custGeom>
                  <a:avLst/>
                  <a:gdLst>
                    <a:gd name="T0" fmla="*/ 9 w 18"/>
                    <a:gd name="T1" fmla="*/ 3 h 6"/>
                    <a:gd name="T2" fmla="*/ 2 w 18"/>
                    <a:gd name="T3" fmla="*/ 0 h 6"/>
                    <a:gd name="T4" fmla="*/ 0 w 18"/>
                    <a:gd name="T5" fmla="*/ 1 h 6"/>
                    <a:gd name="T6" fmla="*/ 0 w 18"/>
                    <a:gd name="T7" fmla="*/ 1 h 6"/>
                    <a:gd name="T8" fmla="*/ 8 w 18"/>
                    <a:gd name="T9" fmla="*/ 6 h 6"/>
                    <a:gd name="T10" fmla="*/ 18 w 18"/>
                    <a:gd name="T11" fmla="*/ 1 h 6"/>
                    <a:gd name="T12" fmla="*/ 15 w 18"/>
                    <a:gd name="T13" fmla="*/ 1 h 6"/>
                    <a:gd name="T14" fmla="*/ 9 w 18"/>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6">
                      <a:moveTo>
                        <a:pt x="9" y="3"/>
                      </a:moveTo>
                      <a:cubicBezTo>
                        <a:pt x="7" y="3"/>
                        <a:pt x="4" y="2"/>
                        <a:pt x="2" y="0"/>
                      </a:cubicBezTo>
                      <a:cubicBezTo>
                        <a:pt x="1" y="0"/>
                        <a:pt x="1" y="1"/>
                        <a:pt x="0" y="1"/>
                      </a:cubicBezTo>
                      <a:cubicBezTo>
                        <a:pt x="0" y="1"/>
                        <a:pt x="0" y="1"/>
                        <a:pt x="0" y="1"/>
                      </a:cubicBezTo>
                      <a:cubicBezTo>
                        <a:pt x="8" y="6"/>
                        <a:pt x="8" y="6"/>
                        <a:pt x="8" y="6"/>
                      </a:cubicBezTo>
                      <a:cubicBezTo>
                        <a:pt x="18" y="1"/>
                        <a:pt x="18" y="1"/>
                        <a:pt x="18" y="1"/>
                      </a:cubicBezTo>
                      <a:cubicBezTo>
                        <a:pt x="17" y="1"/>
                        <a:pt x="16" y="1"/>
                        <a:pt x="15" y="1"/>
                      </a:cubicBezTo>
                      <a:cubicBezTo>
                        <a:pt x="13" y="2"/>
                        <a:pt x="11" y="3"/>
                        <a:pt x="9" y="3"/>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4" name="Freeform 1035"/>
                <p:cNvSpPr>
                  <a:spLocks noEditPoints="1"/>
                </p:cNvSpPr>
                <p:nvPr/>
              </p:nvSpPr>
              <p:spPr bwMode="auto">
                <a:xfrm>
                  <a:off x="5424153" y="652666"/>
                  <a:ext cx="80128" cy="101702"/>
                </a:xfrm>
                <a:custGeom>
                  <a:avLst/>
                  <a:gdLst>
                    <a:gd name="T0" fmla="*/ 6 w 23"/>
                    <a:gd name="T1" fmla="*/ 27 h 29"/>
                    <a:gd name="T2" fmla="*/ 11 w 23"/>
                    <a:gd name="T3" fmla="*/ 29 h 29"/>
                    <a:gd name="T4" fmla="*/ 17 w 23"/>
                    <a:gd name="T5" fmla="*/ 27 h 29"/>
                    <a:gd name="T6" fmla="*/ 23 w 23"/>
                    <a:gd name="T7" fmla="*/ 14 h 29"/>
                    <a:gd name="T8" fmla="*/ 11 w 23"/>
                    <a:gd name="T9" fmla="*/ 0 h 29"/>
                    <a:gd name="T10" fmla="*/ 0 w 23"/>
                    <a:gd name="T11" fmla="*/ 14 h 29"/>
                    <a:gd name="T12" fmla="*/ 6 w 23"/>
                    <a:gd name="T13" fmla="*/ 27 h 29"/>
                    <a:gd name="T14" fmla="*/ 11 w 23"/>
                    <a:gd name="T15" fmla="*/ 1 h 29"/>
                    <a:gd name="T16" fmla="*/ 22 w 23"/>
                    <a:gd name="T17" fmla="*/ 14 h 29"/>
                    <a:gd name="T18" fmla="*/ 15 w 23"/>
                    <a:gd name="T19" fmla="*/ 27 h 29"/>
                    <a:gd name="T20" fmla="*/ 11 w 23"/>
                    <a:gd name="T21" fmla="*/ 28 h 29"/>
                    <a:gd name="T22" fmla="*/ 8 w 23"/>
                    <a:gd name="T23" fmla="*/ 27 h 29"/>
                    <a:gd name="T24" fmla="*/ 1 w 23"/>
                    <a:gd name="T25" fmla="*/ 14 h 29"/>
                    <a:gd name="T26" fmla="*/ 11 w 23"/>
                    <a:gd name="T2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29">
                      <a:moveTo>
                        <a:pt x="6" y="27"/>
                      </a:moveTo>
                      <a:cubicBezTo>
                        <a:pt x="8" y="28"/>
                        <a:pt x="10" y="29"/>
                        <a:pt x="11" y="29"/>
                      </a:cubicBezTo>
                      <a:cubicBezTo>
                        <a:pt x="13" y="29"/>
                        <a:pt x="15" y="29"/>
                        <a:pt x="17" y="27"/>
                      </a:cubicBezTo>
                      <a:cubicBezTo>
                        <a:pt x="20" y="24"/>
                        <a:pt x="23" y="20"/>
                        <a:pt x="23" y="14"/>
                      </a:cubicBezTo>
                      <a:cubicBezTo>
                        <a:pt x="23" y="6"/>
                        <a:pt x="22" y="0"/>
                        <a:pt x="11" y="0"/>
                      </a:cubicBezTo>
                      <a:cubicBezTo>
                        <a:pt x="1" y="0"/>
                        <a:pt x="0" y="6"/>
                        <a:pt x="0" y="14"/>
                      </a:cubicBezTo>
                      <a:cubicBezTo>
                        <a:pt x="0" y="20"/>
                        <a:pt x="3" y="24"/>
                        <a:pt x="6" y="27"/>
                      </a:cubicBezTo>
                      <a:close/>
                      <a:moveTo>
                        <a:pt x="11" y="1"/>
                      </a:moveTo>
                      <a:cubicBezTo>
                        <a:pt x="21" y="1"/>
                        <a:pt x="22" y="7"/>
                        <a:pt x="22" y="14"/>
                      </a:cubicBezTo>
                      <a:cubicBezTo>
                        <a:pt x="22" y="20"/>
                        <a:pt x="19" y="25"/>
                        <a:pt x="15" y="27"/>
                      </a:cubicBezTo>
                      <a:cubicBezTo>
                        <a:pt x="14" y="28"/>
                        <a:pt x="13" y="28"/>
                        <a:pt x="11" y="28"/>
                      </a:cubicBezTo>
                      <a:cubicBezTo>
                        <a:pt x="10" y="28"/>
                        <a:pt x="9" y="27"/>
                        <a:pt x="8" y="27"/>
                      </a:cubicBezTo>
                      <a:cubicBezTo>
                        <a:pt x="4" y="24"/>
                        <a:pt x="1" y="20"/>
                        <a:pt x="1" y="14"/>
                      </a:cubicBezTo>
                      <a:cubicBezTo>
                        <a:pt x="1" y="7"/>
                        <a:pt x="2" y="1"/>
                        <a:pt x="11" y="1"/>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5" name="Freeform 1036"/>
                <p:cNvSpPr>
                  <a:spLocks/>
                </p:cNvSpPr>
                <p:nvPr/>
              </p:nvSpPr>
              <p:spPr bwMode="auto">
                <a:xfrm>
                  <a:off x="5125212" y="1148846"/>
                  <a:ext cx="218812" cy="151011"/>
                </a:xfrm>
                <a:custGeom>
                  <a:avLst/>
                  <a:gdLst>
                    <a:gd name="T0" fmla="*/ 62 w 63"/>
                    <a:gd name="T1" fmla="*/ 20 h 43"/>
                    <a:gd name="T2" fmla="*/ 44 w 63"/>
                    <a:gd name="T3" fmla="*/ 1 h 43"/>
                    <a:gd name="T4" fmla="*/ 44 w 63"/>
                    <a:gd name="T5" fmla="*/ 1 h 43"/>
                    <a:gd name="T6" fmla="*/ 32 w 63"/>
                    <a:gd name="T7" fmla="*/ 6 h 43"/>
                    <a:gd name="T8" fmla="*/ 22 w 63"/>
                    <a:gd name="T9" fmla="*/ 0 h 43"/>
                    <a:gd name="T10" fmla="*/ 1 w 63"/>
                    <a:gd name="T11" fmla="*/ 20 h 43"/>
                    <a:gd name="T12" fmla="*/ 1 w 63"/>
                    <a:gd name="T13" fmla="*/ 35 h 43"/>
                    <a:gd name="T14" fmla="*/ 30 w 63"/>
                    <a:gd name="T15" fmla="*/ 43 h 43"/>
                    <a:gd name="T16" fmla="*/ 33 w 63"/>
                    <a:gd name="T17" fmla="*/ 43 h 43"/>
                    <a:gd name="T18" fmla="*/ 62 w 63"/>
                    <a:gd name="T19" fmla="*/ 35 h 43"/>
                    <a:gd name="T20" fmla="*/ 62 w 63"/>
                    <a:gd name="T21" fmla="*/ 2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43">
                      <a:moveTo>
                        <a:pt x="62" y="20"/>
                      </a:moveTo>
                      <a:cubicBezTo>
                        <a:pt x="62" y="8"/>
                        <a:pt x="52" y="3"/>
                        <a:pt x="44" y="1"/>
                      </a:cubicBezTo>
                      <a:cubicBezTo>
                        <a:pt x="44" y="1"/>
                        <a:pt x="44" y="1"/>
                        <a:pt x="44" y="1"/>
                      </a:cubicBezTo>
                      <a:cubicBezTo>
                        <a:pt x="32" y="6"/>
                        <a:pt x="32" y="6"/>
                        <a:pt x="32" y="6"/>
                      </a:cubicBezTo>
                      <a:cubicBezTo>
                        <a:pt x="22" y="0"/>
                        <a:pt x="22" y="0"/>
                        <a:pt x="22" y="0"/>
                      </a:cubicBezTo>
                      <a:cubicBezTo>
                        <a:pt x="14" y="2"/>
                        <a:pt x="1" y="6"/>
                        <a:pt x="1" y="20"/>
                      </a:cubicBezTo>
                      <a:cubicBezTo>
                        <a:pt x="1" y="35"/>
                        <a:pt x="1" y="35"/>
                        <a:pt x="1" y="35"/>
                      </a:cubicBezTo>
                      <a:cubicBezTo>
                        <a:pt x="1" y="35"/>
                        <a:pt x="0" y="43"/>
                        <a:pt x="30" y="43"/>
                      </a:cubicBezTo>
                      <a:cubicBezTo>
                        <a:pt x="33" y="43"/>
                        <a:pt x="33" y="43"/>
                        <a:pt x="33" y="43"/>
                      </a:cubicBezTo>
                      <a:cubicBezTo>
                        <a:pt x="63" y="43"/>
                        <a:pt x="62" y="35"/>
                        <a:pt x="62" y="35"/>
                      </a:cubicBezTo>
                      <a:lnTo>
                        <a:pt x="62" y="2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6" name="Freeform 1037"/>
                <p:cNvSpPr>
                  <a:spLocks/>
                </p:cNvSpPr>
                <p:nvPr/>
              </p:nvSpPr>
              <p:spPr bwMode="auto">
                <a:xfrm>
                  <a:off x="5208423" y="1145765"/>
                  <a:ext cx="61637" cy="21573"/>
                </a:xfrm>
                <a:custGeom>
                  <a:avLst/>
                  <a:gdLst>
                    <a:gd name="T0" fmla="*/ 9 w 18"/>
                    <a:gd name="T1" fmla="*/ 3 h 6"/>
                    <a:gd name="T2" fmla="*/ 2 w 18"/>
                    <a:gd name="T3" fmla="*/ 0 h 6"/>
                    <a:gd name="T4" fmla="*/ 0 w 18"/>
                    <a:gd name="T5" fmla="*/ 1 h 6"/>
                    <a:gd name="T6" fmla="*/ 9 w 18"/>
                    <a:gd name="T7" fmla="*/ 6 h 6"/>
                    <a:gd name="T8" fmla="*/ 18 w 18"/>
                    <a:gd name="T9" fmla="*/ 1 h 6"/>
                    <a:gd name="T10" fmla="*/ 15 w 18"/>
                    <a:gd name="T11" fmla="*/ 1 h 6"/>
                    <a:gd name="T12" fmla="*/ 9 w 18"/>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9" y="3"/>
                      </a:moveTo>
                      <a:cubicBezTo>
                        <a:pt x="7" y="3"/>
                        <a:pt x="4" y="2"/>
                        <a:pt x="2" y="0"/>
                      </a:cubicBezTo>
                      <a:cubicBezTo>
                        <a:pt x="2" y="0"/>
                        <a:pt x="1" y="0"/>
                        <a:pt x="0" y="1"/>
                      </a:cubicBezTo>
                      <a:cubicBezTo>
                        <a:pt x="9" y="6"/>
                        <a:pt x="9" y="6"/>
                        <a:pt x="9" y="6"/>
                      </a:cubicBezTo>
                      <a:cubicBezTo>
                        <a:pt x="18" y="1"/>
                        <a:pt x="18" y="1"/>
                        <a:pt x="18" y="1"/>
                      </a:cubicBezTo>
                      <a:cubicBezTo>
                        <a:pt x="17" y="1"/>
                        <a:pt x="16" y="1"/>
                        <a:pt x="15" y="1"/>
                      </a:cubicBezTo>
                      <a:cubicBezTo>
                        <a:pt x="13" y="2"/>
                        <a:pt x="11" y="3"/>
                        <a:pt x="9" y="3"/>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67" name="Freeform 1038"/>
                <p:cNvSpPr>
                  <a:spLocks/>
                </p:cNvSpPr>
                <p:nvPr/>
              </p:nvSpPr>
              <p:spPr bwMode="auto">
                <a:xfrm>
                  <a:off x="5199177" y="1047145"/>
                  <a:ext cx="83210" cy="104783"/>
                </a:xfrm>
                <a:custGeom>
                  <a:avLst/>
                  <a:gdLst>
                    <a:gd name="T0" fmla="*/ 7 w 24"/>
                    <a:gd name="T1" fmla="*/ 29 h 31"/>
                    <a:gd name="T2" fmla="*/ 12 w 24"/>
                    <a:gd name="T3" fmla="*/ 31 h 31"/>
                    <a:gd name="T4" fmla="*/ 16 w 24"/>
                    <a:gd name="T5" fmla="*/ 29 h 31"/>
                    <a:gd name="T6" fmla="*/ 24 w 24"/>
                    <a:gd name="T7" fmla="*/ 15 h 31"/>
                    <a:gd name="T8" fmla="*/ 12 w 24"/>
                    <a:gd name="T9" fmla="*/ 0 h 31"/>
                    <a:gd name="T10" fmla="*/ 0 w 24"/>
                    <a:gd name="T11" fmla="*/ 15 h 31"/>
                    <a:gd name="T12" fmla="*/ 7 w 24"/>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24" h="31">
                      <a:moveTo>
                        <a:pt x="7" y="29"/>
                      </a:moveTo>
                      <a:cubicBezTo>
                        <a:pt x="9" y="30"/>
                        <a:pt x="11" y="31"/>
                        <a:pt x="12" y="31"/>
                      </a:cubicBezTo>
                      <a:cubicBezTo>
                        <a:pt x="13" y="31"/>
                        <a:pt x="15" y="30"/>
                        <a:pt x="16" y="29"/>
                      </a:cubicBezTo>
                      <a:cubicBezTo>
                        <a:pt x="20" y="27"/>
                        <a:pt x="24" y="21"/>
                        <a:pt x="24" y="15"/>
                      </a:cubicBezTo>
                      <a:cubicBezTo>
                        <a:pt x="24" y="7"/>
                        <a:pt x="22" y="0"/>
                        <a:pt x="12" y="0"/>
                      </a:cubicBezTo>
                      <a:cubicBezTo>
                        <a:pt x="1" y="0"/>
                        <a:pt x="0" y="7"/>
                        <a:pt x="0" y="15"/>
                      </a:cubicBezTo>
                      <a:cubicBezTo>
                        <a:pt x="0" y="21"/>
                        <a:pt x="4" y="27"/>
                        <a:pt x="7" y="29"/>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grpSp>
          <p:grpSp>
            <p:nvGrpSpPr>
              <p:cNvPr id="8" name="组合 7"/>
              <p:cNvGrpSpPr/>
              <p:nvPr/>
            </p:nvGrpSpPr>
            <p:grpSpPr>
              <a:xfrm>
                <a:off x="6841166" y="2711491"/>
                <a:ext cx="1479868" cy="1538537"/>
                <a:chOff x="5054329" y="1746728"/>
                <a:chExt cx="810530" cy="813612"/>
              </a:xfrm>
            </p:grpSpPr>
            <p:sp>
              <p:nvSpPr>
                <p:cNvPr id="45" name="Rectangle 840"/>
                <p:cNvSpPr>
                  <a:spLocks noChangeArrowheads="1"/>
                </p:cNvSpPr>
                <p:nvPr/>
              </p:nvSpPr>
              <p:spPr bwMode="auto">
                <a:xfrm>
                  <a:off x="5054329" y="1746728"/>
                  <a:ext cx="810530" cy="813612"/>
                </a:xfrm>
                <a:prstGeom prst="rect">
                  <a:avLst/>
                </a:prstGeom>
                <a:solidFill>
                  <a:srgbClr val="B8E1EC"/>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6" name="Freeform 841"/>
                <p:cNvSpPr>
                  <a:spLocks/>
                </p:cNvSpPr>
                <p:nvPr/>
              </p:nvSpPr>
              <p:spPr bwMode="auto">
                <a:xfrm>
                  <a:off x="5350188" y="2036424"/>
                  <a:ext cx="431461" cy="237304"/>
                </a:xfrm>
                <a:custGeom>
                  <a:avLst/>
                  <a:gdLst>
                    <a:gd name="T0" fmla="*/ 97 w 124"/>
                    <a:gd name="T1" fmla="*/ 0 h 68"/>
                    <a:gd name="T2" fmla="*/ 70 w 124"/>
                    <a:gd name="T3" fmla="*/ 14 h 68"/>
                    <a:gd name="T4" fmla="*/ 45 w 124"/>
                    <a:gd name="T5" fmla="*/ 3 h 68"/>
                    <a:gd name="T6" fmla="*/ 29 w 124"/>
                    <a:gd name="T7" fmla="*/ 5 h 68"/>
                    <a:gd name="T8" fmla="*/ 17 w 124"/>
                    <a:gd name="T9" fmla="*/ 10 h 68"/>
                    <a:gd name="T10" fmla="*/ 7 w 124"/>
                    <a:gd name="T11" fmla="*/ 23 h 68"/>
                    <a:gd name="T12" fmla="*/ 7 w 124"/>
                    <a:gd name="T13" fmla="*/ 40 h 68"/>
                    <a:gd name="T14" fmla="*/ 26 w 124"/>
                    <a:gd name="T15" fmla="*/ 24 h 68"/>
                    <a:gd name="T16" fmla="*/ 35 w 124"/>
                    <a:gd name="T17" fmla="*/ 23 h 68"/>
                    <a:gd name="T18" fmla="*/ 44 w 124"/>
                    <a:gd name="T19" fmla="*/ 27 h 68"/>
                    <a:gd name="T20" fmla="*/ 81 w 124"/>
                    <a:gd name="T21" fmla="*/ 68 h 68"/>
                    <a:gd name="T22" fmla="*/ 97 w 124"/>
                    <a:gd name="T23" fmla="*/ 58 h 68"/>
                    <a:gd name="T24" fmla="*/ 124 w 124"/>
                    <a:gd name="T25" fmla="*/ 50 h 68"/>
                    <a:gd name="T26" fmla="*/ 97 w 124"/>
                    <a:gd name="T2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4" h="68">
                      <a:moveTo>
                        <a:pt x="97" y="0"/>
                      </a:moveTo>
                      <a:cubicBezTo>
                        <a:pt x="97" y="0"/>
                        <a:pt x="78" y="17"/>
                        <a:pt x="70" y="14"/>
                      </a:cubicBezTo>
                      <a:cubicBezTo>
                        <a:pt x="62" y="10"/>
                        <a:pt x="45" y="3"/>
                        <a:pt x="45" y="3"/>
                      </a:cubicBezTo>
                      <a:cubicBezTo>
                        <a:pt x="45" y="3"/>
                        <a:pt x="40" y="0"/>
                        <a:pt x="29" y="5"/>
                      </a:cubicBezTo>
                      <a:cubicBezTo>
                        <a:pt x="17" y="10"/>
                        <a:pt x="17" y="10"/>
                        <a:pt x="17" y="10"/>
                      </a:cubicBezTo>
                      <a:cubicBezTo>
                        <a:pt x="17" y="10"/>
                        <a:pt x="12" y="13"/>
                        <a:pt x="7" y="23"/>
                      </a:cubicBezTo>
                      <a:cubicBezTo>
                        <a:pt x="3" y="32"/>
                        <a:pt x="0" y="38"/>
                        <a:pt x="7" y="40"/>
                      </a:cubicBezTo>
                      <a:cubicBezTo>
                        <a:pt x="15" y="42"/>
                        <a:pt x="26" y="24"/>
                        <a:pt x="26" y="24"/>
                      </a:cubicBezTo>
                      <a:cubicBezTo>
                        <a:pt x="35" y="23"/>
                        <a:pt x="35" y="23"/>
                        <a:pt x="35" y="23"/>
                      </a:cubicBezTo>
                      <a:cubicBezTo>
                        <a:pt x="35" y="23"/>
                        <a:pt x="39" y="23"/>
                        <a:pt x="44" y="27"/>
                      </a:cubicBezTo>
                      <a:cubicBezTo>
                        <a:pt x="49" y="31"/>
                        <a:pt x="81" y="68"/>
                        <a:pt x="81" y="68"/>
                      </a:cubicBezTo>
                      <a:cubicBezTo>
                        <a:pt x="81" y="68"/>
                        <a:pt x="90" y="61"/>
                        <a:pt x="97" y="58"/>
                      </a:cubicBezTo>
                      <a:cubicBezTo>
                        <a:pt x="104" y="56"/>
                        <a:pt x="124" y="50"/>
                        <a:pt x="124" y="50"/>
                      </a:cubicBezTo>
                      <a:cubicBezTo>
                        <a:pt x="124" y="50"/>
                        <a:pt x="117" y="17"/>
                        <a:pt x="97" y="0"/>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7" name="Freeform 842"/>
                <p:cNvSpPr>
                  <a:spLocks/>
                </p:cNvSpPr>
                <p:nvPr/>
              </p:nvSpPr>
              <p:spPr bwMode="auto">
                <a:xfrm>
                  <a:off x="5396416" y="2326119"/>
                  <a:ext cx="58555" cy="55474"/>
                </a:xfrm>
                <a:custGeom>
                  <a:avLst/>
                  <a:gdLst>
                    <a:gd name="T0" fmla="*/ 15 w 17"/>
                    <a:gd name="T1" fmla="*/ 2 h 16"/>
                    <a:gd name="T2" fmla="*/ 7 w 17"/>
                    <a:gd name="T3" fmla="*/ 2 h 16"/>
                    <a:gd name="T4" fmla="*/ 2 w 17"/>
                    <a:gd name="T5" fmla="*/ 7 h 16"/>
                    <a:gd name="T6" fmla="*/ 2 w 17"/>
                    <a:gd name="T7" fmla="*/ 7 h 16"/>
                    <a:gd name="T8" fmla="*/ 0 w 17"/>
                    <a:gd name="T9" fmla="*/ 11 h 16"/>
                    <a:gd name="T10" fmla="*/ 1 w 17"/>
                    <a:gd name="T11" fmla="*/ 14 h 16"/>
                    <a:gd name="T12" fmla="*/ 9 w 17"/>
                    <a:gd name="T13" fmla="*/ 14 h 16"/>
                    <a:gd name="T14" fmla="*/ 11 w 17"/>
                    <a:gd name="T15" fmla="*/ 12 h 16"/>
                    <a:gd name="T16" fmla="*/ 14 w 17"/>
                    <a:gd name="T17" fmla="*/ 9 h 16"/>
                    <a:gd name="T18" fmla="*/ 15 w 17"/>
                    <a:gd name="T19"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6">
                      <a:moveTo>
                        <a:pt x="15" y="2"/>
                      </a:moveTo>
                      <a:cubicBezTo>
                        <a:pt x="13" y="0"/>
                        <a:pt x="10" y="0"/>
                        <a:pt x="7" y="2"/>
                      </a:cubicBezTo>
                      <a:cubicBezTo>
                        <a:pt x="2" y="7"/>
                        <a:pt x="2" y="7"/>
                        <a:pt x="2" y="7"/>
                      </a:cubicBezTo>
                      <a:cubicBezTo>
                        <a:pt x="2" y="7"/>
                        <a:pt x="2" y="7"/>
                        <a:pt x="2" y="7"/>
                      </a:cubicBezTo>
                      <a:cubicBezTo>
                        <a:pt x="1" y="8"/>
                        <a:pt x="0" y="10"/>
                        <a:pt x="0" y="11"/>
                      </a:cubicBezTo>
                      <a:cubicBezTo>
                        <a:pt x="0" y="12"/>
                        <a:pt x="1" y="14"/>
                        <a:pt x="1" y="14"/>
                      </a:cubicBezTo>
                      <a:cubicBezTo>
                        <a:pt x="3" y="16"/>
                        <a:pt x="6" y="16"/>
                        <a:pt x="9" y="14"/>
                      </a:cubicBezTo>
                      <a:cubicBezTo>
                        <a:pt x="11" y="12"/>
                        <a:pt x="11" y="12"/>
                        <a:pt x="11" y="12"/>
                      </a:cubicBezTo>
                      <a:cubicBezTo>
                        <a:pt x="14" y="9"/>
                        <a:pt x="14" y="9"/>
                        <a:pt x="14" y="9"/>
                      </a:cubicBezTo>
                      <a:cubicBezTo>
                        <a:pt x="16" y="7"/>
                        <a:pt x="17" y="4"/>
                        <a:pt x="15" y="2"/>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8" name="Freeform 843"/>
                <p:cNvSpPr>
                  <a:spLocks/>
                </p:cNvSpPr>
                <p:nvPr/>
              </p:nvSpPr>
              <p:spPr bwMode="auto">
                <a:xfrm>
                  <a:off x="5356352" y="2298382"/>
                  <a:ext cx="61637" cy="61637"/>
                </a:xfrm>
                <a:custGeom>
                  <a:avLst/>
                  <a:gdLst>
                    <a:gd name="T0" fmla="*/ 16 w 18"/>
                    <a:gd name="T1" fmla="*/ 11 h 18"/>
                    <a:gd name="T2" fmla="*/ 16 w 18"/>
                    <a:gd name="T3" fmla="*/ 2 h 18"/>
                    <a:gd name="T4" fmla="*/ 8 w 18"/>
                    <a:gd name="T5" fmla="*/ 3 h 18"/>
                    <a:gd name="T6" fmla="*/ 4 w 18"/>
                    <a:gd name="T7" fmla="*/ 7 h 18"/>
                    <a:gd name="T8" fmla="*/ 2 w 18"/>
                    <a:gd name="T9" fmla="*/ 8 h 18"/>
                    <a:gd name="T10" fmla="*/ 0 w 18"/>
                    <a:gd name="T11" fmla="*/ 13 h 18"/>
                    <a:gd name="T12" fmla="*/ 1 w 18"/>
                    <a:gd name="T13" fmla="*/ 16 h 18"/>
                    <a:gd name="T14" fmla="*/ 10 w 18"/>
                    <a:gd name="T15" fmla="*/ 16 h 18"/>
                    <a:gd name="T16" fmla="*/ 12 w 18"/>
                    <a:gd name="T17" fmla="*/ 13 h 18"/>
                    <a:gd name="T18" fmla="*/ 16 w 18"/>
                    <a:gd name="T19" fmla="*/ 1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16" y="11"/>
                      </a:moveTo>
                      <a:cubicBezTo>
                        <a:pt x="18" y="8"/>
                        <a:pt x="18" y="5"/>
                        <a:pt x="16" y="2"/>
                      </a:cubicBezTo>
                      <a:cubicBezTo>
                        <a:pt x="14" y="0"/>
                        <a:pt x="11" y="0"/>
                        <a:pt x="8" y="3"/>
                      </a:cubicBezTo>
                      <a:cubicBezTo>
                        <a:pt x="4" y="7"/>
                        <a:pt x="4" y="7"/>
                        <a:pt x="4" y="7"/>
                      </a:cubicBezTo>
                      <a:cubicBezTo>
                        <a:pt x="2" y="8"/>
                        <a:pt x="2" y="8"/>
                        <a:pt x="2" y="8"/>
                      </a:cubicBezTo>
                      <a:cubicBezTo>
                        <a:pt x="1" y="9"/>
                        <a:pt x="0" y="11"/>
                        <a:pt x="0" y="13"/>
                      </a:cubicBezTo>
                      <a:cubicBezTo>
                        <a:pt x="0" y="14"/>
                        <a:pt x="1" y="15"/>
                        <a:pt x="1" y="16"/>
                      </a:cubicBezTo>
                      <a:cubicBezTo>
                        <a:pt x="3" y="18"/>
                        <a:pt x="7" y="18"/>
                        <a:pt x="10" y="16"/>
                      </a:cubicBezTo>
                      <a:cubicBezTo>
                        <a:pt x="12" y="13"/>
                        <a:pt x="12" y="13"/>
                        <a:pt x="12" y="13"/>
                      </a:cubicBezTo>
                      <a:lnTo>
                        <a:pt x="16" y="1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9" name="Freeform 844"/>
                <p:cNvSpPr>
                  <a:spLocks/>
                </p:cNvSpPr>
                <p:nvPr/>
              </p:nvSpPr>
              <p:spPr bwMode="auto">
                <a:xfrm>
                  <a:off x="5307042" y="2249072"/>
                  <a:ext cx="80128" cy="80128"/>
                </a:xfrm>
                <a:custGeom>
                  <a:avLst/>
                  <a:gdLst>
                    <a:gd name="T0" fmla="*/ 19 w 23"/>
                    <a:gd name="T1" fmla="*/ 14 h 23"/>
                    <a:gd name="T2" fmla="*/ 20 w 23"/>
                    <a:gd name="T3" fmla="*/ 4 h 23"/>
                    <a:gd name="T4" fmla="*/ 9 w 23"/>
                    <a:gd name="T5" fmla="*/ 3 h 23"/>
                    <a:gd name="T6" fmla="*/ 3 w 23"/>
                    <a:gd name="T7" fmla="*/ 9 h 23"/>
                    <a:gd name="T8" fmla="*/ 2 w 23"/>
                    <a:gd name="T9" fmla="*/ 10 h 23"/>
                    <a:gd name="T10" fmla="*/ 0 w 23"/>
                    <a:gd name="T11" fmla="*/ 15 h 23"/>
                    <a:gd name="T12" fmla="*/ 2 w 23"/>
                    <a:gd name="T13" fmla="*/ 20 h 23"/>
                    <a:gd name="T14" fmla="*/ 12 w 23"/>
                    <a:gd name="T15" fmla="*/ 21 h 23"/>
                    <a:gd name="T16" fmla="*/ 15 w 23"/>
                    <a:gd name="T17" fmla="*/ 18 h 23"/>
                    <a:gd name="T18" fmla="*/ 19 w 23"/>
                    <a:gd name="T19" fmla="*/ 1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3">
                      <a:moveTo>
                        <a:pt x="19" y="14"/>
                      </a:moveTo>
                      <a:cubicBezTo>
                        <a:pt x="22" y="11"/>
                        <a:pt x="23" y="7"/>
                        <a:pt x="20" y="4"/>
                      </a:cubicBezTo>
                      <a:cubicBezTo>
                        <a:pt x="17" y="1"/>
                        <a:pt x="12" y="0"/>
                        <a:pt x="9" y="3"/>
                      </a:cubicBezTo>
                      <a:cubicBezTo>
                        <a:pt x="3" y="9"/>
                        <a:pt x="3" y="9"/>
                        <a:pt x="3" y="9"/>
                      </a:cubicBezTo>
                      <a:cubicBezTo>
                        <a:pt x="2" y="10"/>
                        <a:pt x="2" y="10"/>
                        <a:pt x="2" y="10"/>
                      </a:cubicBezTo>
                      <a:cubicBezTo>
                        <a:pt x="1" y="11"/>
                        <a:pt x="0" y="13"/>
                        <a:pt x="0" y="15"/>
                      </a:cubicBezTo>
                      <a:cubicBezTo>
                        <a:pt x="0" y="17"/>
                        <a:pt x="0" y="19"/>
                        <a:pt x="2" y="20"/>
                      </a:cubicBezTo>
                      <a:cubicBezTo>
                        <a:pt x="5" y="23"/>
                        <a:pt x="9" y="23"/>
                        <a:pt x="12" y="21"/>
                      </a:cubicBezTo>
                      <a:cubicBezTo>
                        <a:pt x="15" y="18"/>
                        <a:pt x="15" y="18"/>
                        <a:pt x="15" y="18"/>
                      </a:cubicBezTo>
                      <a:lnTo>
                        <a:pt x="1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0" name="Freeform 845"/>
                <p:cNvSpPr>
                  <a:spLocks/>
                </p:cNvSpPr>
                <p:nvPr/>
              </p:nvSpPr>
              <p:spPr bwMode="auto">
                <a:xfrm>
                  <a:off x="5260814" y="2193599"/>
                  <a:ext cx="86292" cy="89374"/>
                </a:xfrm>
                <a:custGeom>
                  <a:avLst/>
                  <a:gdLst>
                    <a:gd name="T0" fmla="*/ 14 w 25"/>
                    <a:gd name="T1" fmla="*/ 23 h 26"/>
                    <a:gd name="T2" fmla="*/ 22 w 25"/>
                    <a:gd name="T3" fmla="*/ 15 h 26"/>
                    <a:gd name="T4" fmla="*/ 22 w 25"/>
                    <a:gd name="T5" fmla="*/ 4 h 26"/>
                    <a:gd name="T6" fmla="*/ 10 w 25"/>
                    <a:gd name="T7" fmla="*/ 3 h 26"/>
                    <a:gd name="T8" fmla="*/ 2 w 25"/>
                    <a:gd name="T9" fmla="*/ 10 h 26"/>
                    <a:gd name="T10" fmla="*/ 1 w 25"/>
                    <a:gd name="T11" fmla="*/ 13 h 26"/>
                    <a:gd name="T12" fmla="*/ 0 w 25"/>
                    <a:gd name="T13" fmla="*/ 17 h 26"/>
                    <a:gd name="T14" fmla="*/ 2 w 25"/>
                    <a:gd name="T15" fmla="*/ 22 h 26"/>
                    <a:gd name="T16" fmla="*/ 13 w 25"/>
                    <a:gd name="T17" fmla="*/ 23 h 26"/>
                    <a:gd name="T18" fmla="*/ 14 w 25"/>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6">
                      <a:moveTo>
                        <a:pt x="14" y="23"/>
                      </a:moveTo>
                      <a:cubicBezTo>
                        <a:pt x="22" y="15"/>
                        <a:pt x="22" y="15"/>
                        <a:pt x="22" y="15"/>
                      </a:cubicBezTo>
                      <a:cubicBezTo>
                        <a:pt x="25" y="12"/>
                        <a:pt x="25" y="7"/>
                        <a:pt x="22" y="4"/>
                      </a:cubicBezTo>
                      <a:cubicBezTo>
                        <a:pt x="19" y="0"/>
                        <a:pt x="14" y="0"/>
                        <a:pt x="10" y="3"/>
                      </a:cubicBezTo>
                      <a:cubicBezTo>
                        <a:pt x="2" y="10"/>
                        <a:pt x="2" y="10"/>
                        <a:pt x="2" y="10"/>
                      </a:cubicBezTo>
                      <a:cubicBezTo>
                        <a:pt x="2" y="11"/>
                        <a:pt x="1" y="12"/>
                        <a:pt x="1" y="13"/>
                      </a:cubicBezTo>
                      <a:cubicBezTo>
                        <a:pt x="0" y="14"/>
                        <a:pt x="0" y="15"/>
                        <a:pt x="0" y="17"/>
                      </a:cubicBezTo>
                      <a:cubicBezTo>
                        <a:pt x="0" y="19"/>
                        <a:pt x="0" y="21"/>
                        <a:pt x="2" y="22"/>
                      </a:cubicBezTo>
                      <a:cubicBezTo>
                        <a:pt x="5" y="25"/>
                        <a:pt x="10" y="26"/>
                        <a:pt x="13" y="23"/>
                      </a:cubicBezTo>
                      <a:cubicBezTo>
                        <a:pt x="13" y="23"/>
                        <a:pt x="14" y="23"/>
                        <a:pt x="14" y="23"/>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51" name="Freeform 846"/>
                <p:cNvSpPr>
                  <a:spLocks/>
                </p:cNvSpPr>
                <p:nvPr/>
              </p:nvSpPr>
              <p:spPr bwMode="auto">
                <a:xfrm>
                  <a:off x="5125212" y="1999441"/>
                  <a:ext cx="517753" cy="382151"/>
                </a:xfrm>
                <a:custGeom>
                  <a:avLst/>
                  <a:gdLst>
                    <a:gd name="T0" fmla="*/ 102 w 149"/>
                    <a:gd name="T1" fmla="*/ 37 h 110"/>
                    <a:gd name="T2" fmla="*/ 92 w 149"/>
                    <a:gd name="T3" fmla="*/ 37 h 110"/>
                    <a:gd name="T4" fmla="*/ 88 w 149"/>
                    <a:gd name="T5" fmla="*/ 43 h 110"/>
                    <a:gd name="T6" fmla="*/ 70 w 149"/>
                    <a:gd name="T7" fmla="*/ 54 h 110"/>
                    <a:gd name="T8" fmla="*/ 69 w 149"/>
                    <a:gd name="T9" fmla="*/ 53 h 110"/>
                    <a:gd name="T10" fmla="*/ 67 w 149"/>
                    <a:gd name="T11" fmla="*/ 38 h 110"/>
                    <a:gd name="T12" fmla="*/ 77 w 149"/>
                    <a:gd name="T13" fmla="*/ 22 h 110"/>
                    <a:gd name="T14" fmla="*/ 86 w 149"/>
                    <a:gd name="T15" fmla="*/ 16 h 110"/>
                    <a:gd name="T16" fmla="*/ 56 w 149"/>
                    <a:gd name="T17" fmla="*/ 14 h 110"/>
                    <a:gd name="T18" fmla="*/ 23 w 149"/>
                    <a:gd name="T19" fmla="*/ 2 h 110"/>
                    <a:gd name="T20" fmla="*/ 5 w 149"/>
                    <a:gd name="T21" fmla="*/ 46 h 110"/>
                    <a:gd name="T22" fmla="*/ 32 w 149"/>
                    <a:gd name="T23" fmla="*/ 61 h 110"/>
                    <a:gd name="T24" fmla="*/ 38 w 149"/>
                    <a:gd name="T25" fmla="*/ 67 h 110"/>
                    <a:gd name="T26" fmla="*/ 39 w 149"/>
                    <a:gd name="T27" fmla="*/ 65 h 110"/>
                    <a:gd name="T28" fmla="*/ 48 w 149"/>
                    <a:gd name="T29" fmla="*/ 56 h 110"/>
                    <a:gd name="T30" fmla="*/ 63 w 149"/>
                    <a:gd name="T31" fmla="*/ 58 h 110"/>
                    <a:gd name="T32" fmla="*/ 65 w 149"/>
                    <a:gd name="T33" fmla="*/ 71 h 110"/>
                    <a:gd name="T34" fmla="*/ 73 w 149"/>
                    <a:gd name="T35" fmla="*/ 74 h 110"/>
                    <a:gd name="T36" fmla="*/ 74 w 149"/>
                    <a:gd name="T37" fmla="*/ 86 h 110"/>
                    <a:gd name="T38" fmla="*/ 84 w 149"/>
                    <a:gd name="T39" fmla="*/ 87 h 110"/>
                    <a:gd name="T40" fmla="*/ 85 w 149"/>
                    <a:gd name="T41" fmla="*/ 94 h 110"/>
                    <a:gd name="T42" fmla="*/ 94 w 149"/>
                    <a:gd name="T43" fmla="*/ 95 h 110"/>
                    <a:gd name="T44" fmla="*/ 94 w 149"/>
                    <a:gd name="T45" fmla="*/ 104 h 110"/>
                    <a:gd name="T46" fmla="*/ 90 w 149"/>
                    <a:gd name="T47" fmla="*/ 107 h 110"/>
                    <a:gd name="T48" fmla="*/ 110 w 149"/>
                    <a:gd name="T49" fmla="*/ 107 h 110"/>
                    <a:gd name="T50" fmla="*/ 145 w 149"/>
                    <a:gd name="T51" fmla="*/ 83 h 110"/>
                    <a:gd name="T52" fmla="*/ 102 w 149"/>
                    <a:gd name="T53" fmla="*/ 37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9" h="110">
                      <a:moveTo>
                        <a:pt x="102" y="37"/>
                      </a:moveTo>
                      <a:cubicBezTo>
                        <a:pt x="95" y="36"/>
                        <a:pt x="92" y="37"/>
                        <a:pt x="92" y="37"/>
                      </a:cubicBezTo>
                      <a:cubicBezTo>
                        <a:pt x="91" y="39"/>
                        <a:pt x="90" y="41"/>
                        <a:pt x="88" y="43"/>
                      </a:cubicBezTo>
                      <a:cubicBezTo>
                        <a:pt x="84" y="47"/>
                        <a:pt x="77" y="55"/>
                        <a:pt x="70" y="54"/>
                      </a:cubicBezTo>
                      <a:cubicBezTo>
                        <a:pt x="70" y="53"/>
                        <a:pt x="70" y="53"/>
                        <a:pt x="69" y="53"/>
                      </a:cubicBezTo>
                      <a:cubicBezTo>
                        <a:pt x="63" y="51"/>
                        <a:pt x="65" y="43"/>
                        <a:pt x="67" y="38"/>
                      </a:cubicBezTo>
                      <a:cubicBezTo>
                        <a:pt x="69" y="33"/>
                        <a:pt x="73" y="26"/>
                        <a:pt x="77" y="22"/>
                      </a:cubicBezTo>
                      <a:cubicBezTo>
                        <a:pt x="80" y="19"/>
                        <a:pt x="86" y="16"/>
                        <a:pt x="86" y="16"/>
                      </a:cubicBezTo>
                      <a:cubicBezTo>
                        <a:pt x="86" y="16"/>
                        <a:pt x="73" y="15"/>
                        <a:pt x="56" y="14"/>
                      </a:cubicBezTo>
                      <a:cubicBezTo>
                        <a:pt x="40" y="13"/>
                        <a:pt x="31" y="4"/>
                        <a:pt x="23" y="2"/>
                      </a:cubicBezTo>
                      <a:cubicBezTo>
                        <a:pt x="14" y="0"/>
                        <a:pt x="0" y="42"/>
                        <a:pt x="5" y="46"/>
                      </a:cubicBezTo>
                      <a:cubicBezTo>
                        <a:pt x="10" y="49"/>
                        <a:pt x="26" y="51"/>
                        <a:pt x="32" y="61"/>
                      </a:cubicBezTo>
                      <a:cubicBezTo>
                        <a:pt x="33" y="62"/>
                        <a:pt x="35" y="64"/>
                        <a:pt x="38" y="67"/>
                      </a:cubicBezTo>
                      <a:cubicBezTo>
                        <a:pt x="38" y="66"/>
                        <a:pt x="38" y="66"/>
                        <a:pt x="39" y="65"/>
                      </a:cubicBezTo>
                      <a:cubicBezTo>
                        <a:pt x="48" y="56"/>
                        <a:pt x="48" y="56"/>
                        <a:pt x="48" y="56"/>
                      </a:cubicBezTo>
                      <a:cubicBezTo>
                        <a:pt x="52" y="53"/>
                        <a:pt x="59" y="53"/>
                        <a:pt x="63" y="58"/>
                      </a:cubicBezTo>
                      <a:cubicBezTo>
                        <a:pt x="67" y="62"/>
                        <a:pt x="67" y="67"/>
                        <a:pt x="65" y="71"/>
                      </a:cubicBezTo>
                      <a:cubicBezTo>
                        <a:pt x="68" y="70"/>
                        <a:pt x="71" y="72"/>
                        <a:pt x="73" y="74"/>
                      </a:cubicBezTo>
                      <a:cubicBezTo>
                        <a:pt x="77" y="78"/>
                        <a:pt x="77" y="83"/>
                        <a:pt x="74" y="86"/>
                      </a:cubicBezTo>
                      <a:cubicBezTo>
                        <a:pt x="77" y="84"/>
                        <a:pt x="81" y="85"/>
                        <a:pt x="84" y="87"/>
                      </a:cubicBezTo>
                      <a:cubicBezTo>
                        <a:pt x="86" y="89"/>
                        <a:pt x="86" y="92"/>
                        <a:pt x="85" y="94"/>
                      </a:cubicBezTo>
                      <a:cubicBezTo>
                        <a:pt x="88" y="92"/>
                        <a:pt x="92" y="92"/>
                        <a:pt x="94" y="95"/>
                      </a:cubicBezTo>
                      <a:cubicBezTo>
                        <a:pt x="96" y="97"/>
                        <a:pt x="96" y="102"/>
                        <a:pt x="94" y="104"/>
                      </a:cubicBezTo>
                      <a:cubicBezTo>
                        <a:pt x="90" y="107"/>
                        <a:pt x="90" y="107"/>
                        <a:pt x="90" y="107"/>
                      </a:cubicBezTo>
                      <a:cubicBezTo>
                        <a:pt x="95" y="108"/>
                        <a:pt x="102" y="110"/>
                        <a:pt x="110" y="107"/>
                      </a:cubicBezTo>
                      <a:cubicBezTo>
                        <a:pt x="124" y="103"/>
                        <a:pt x="149" y="87"/>
                        <a:pt x="145" y="83"/>
                      </a:cubicBezTo>
                      <a:cubicBezTo>
                        <a:pt x="141" y="78"/>
                        <a:pt x="110" y="38"/>
                        <a:pt x="102" y="37"/>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grpSp>
          <p:grpSp>
            <p:nvGrpSpPr>
              <p:cNvPr id="9" name="组合 8"/>
              <p:cNvGrpSpPr/>
              <p:nvPr/>
            </p:nvGrpSpPr>
            <p:grpSpPr>
              <a:xfrm>
                <a:off x="5338362" y="2714104"/>
                <a:ext cx="1469873" cy="1535924"/>
                <a:chOff x="265112" y="4159828"/>
                <a:chExt cx="810530" cy="810530"/>
              </a:xfrm>
            </p:grpSpPr>
            <p:sp>
              <p:nvSpPr>
                <p:cNvPr id="41" name="Rectangle 303"/>
                <p:cNvSpPr>
                  <a:spLocks noChangeArrowheads="1"/>
                </p:cNvSpPr>
                <p:nvPr/>
              </p:nvSpPr>
              <p:spPr bwMode="auto">
                <a:xfrm>
                  <a:off x="265112" y="4159828"/>
                  <a:ext cx="810530" cy="810530"/>
                </a:xfrm>
                <a:prstGeom prst="rect">
                  <a:avLst/>
                </a:prstGeom>
                <a:solidFill>
                  <a:srgbClr val="71A62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2" name="Freeform 304"/>
                <p:cNvSpPr>
                  <a:spLocks/>
                </p:cNvSpPr>
                <p:nvPr/>
              </p:nvSpPr>
              <p:spPr bwMode="auto">
                <a:xfrm>
                  <a:off x="813684" y="4742300"/>
                  <a:ext cx="126356" cy="110947"/>
                </a:xfrm>
                <a:custGeom>
                  <a:avLst/>
                  <a:gdLst>
                    <a:gd name="T0" fmla="*/ 31 w 41"/>
                    <a:gd name="T1" fmla="*/ 0 h 36"/>
                    <a:gd name="T2" fmla="*/ 31 w 41"/>
                    <a:gd name="T3" fmla="*/ 27 h 36"/>
                    <a:gd name="T4" fmla="*/ 0 w 41"/>
                    <a:gd name="T5" fmla="*/ 27 h 36"/>
                    <a:gd name="T6" fmla="*/ 0 w 41"/>
                    <a:gd name="T7" fmla="*/ 36 h 36"/>
                    <a:gd name="T8" fmla="*/ 41 w 41"/>
                    <a:gd name="T9" fmla="*/ 36 h 36"/>
                    <a:gd name="T10" fmla="*/ 41 w 41"/>
                    <a:gd name="T11" fmla="*/ 0 h 36"/>
                    <a:gd name="T12" fmla="*/ 31 w 41"/>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1" h="36">
                      <a:moveTo>
                        <a:pt x="31" y="0"/>
                      </a:moveTo>
                      <a:lnTo>
                        <a:pt x="31" y="27"/>
                      </a:lnTo>
                      <a:lnTo>
                        <a:pt x="0" y="27"/>
                      </a:lnTo>
                      <a:lnTo>
                        <a:pt x="0" y="36"/>
                      </a:lnTo>
                      <a:lnTo>
                        <a:pt x="41" y="36"/>
                      </a:lnTo>
                      <a:lnTo>
                        <a:pt x="41" y="0"/>
                      </a:lnTo>
                      <a:lnTo>
                        <a:pt x="31"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3" name="Freeform 305"/>
                <p:cNvSpPr>
                  <a:spLocks noEditPoints="1"/>
                </p:cNvSpPr>
                <p:nvPr/>
              </p:nvSpPr>
              <p:spPr bwMode="auto">
                <a:xfrm>
                  <a:off x="440778" y="4363231"/>
                  <a:ext cx="446870" cy="443788"/>
                </a:xfrm>
                <a:custGeom>
                  <a:avLst/>
                  <a:gdLst>
                    <a:gd name="T0" fmla="*/ 145 w 145"/>
                    <a:gd name="T1" fmla="*/ 0 h 144"/>
                    <a:gd name="T2" fmla="*/ 0 w 145"/>
                    <a:gd name="T3" fmla="*/ 0 h 144"/>
                    <a:gd name="T4" fmla="*/ 0 w 145"/>
                    <a:gd name="T5" fmla="*/ 144 h 144"/>
                    <a:gd name="T6" fmla="*/ 145 w 145"/>
                    <a:gd name="T7" fmla="*/ 144 h 144"/>
                    <a:gd name="T8" fmla="*/ 145 w 145"/>
                    <a:gd name="T9" fmla="*/ 0 h 144"/>
                    <a:gd name="T10" fmla="*/ 95 w 145"/>
                    <a:gd name="T11" fmla="*/ 137 h 144"/>
                    <a:gd name="T12" fmla="*/ 95 w 145"/>
                    <a:gd name="T13" fmla="*/ 115 h 144"/>
                    <a:gd name="T14" fmla="*/ 73 w 145"/>
                    <a:gd name="T15" fmla="*/ 115 h 144"/>
                    <a:gd name="T16" fmla="*/ 73 w 145"/>
                    <a:gd name="T17" fmla="*/ 137 h 144"/>
                    <a:gd name="T18" fmla="*/ 51 w 145"/>
                    <a:gd name="T19" fmla="*/ 137 h 144"/>
                    <a:gd name="T20" fmla="*/ 51 w 145"/>
                    <a:gd name="T21" fmla="*/ 115 h 144"/>
                    <a:gd name="T22" fmla="*/ 30 w 145"/>
                    <a:gd name="T23" fmla="*/ 115 h 144"/>
                    <a:gd name="T24" fmla="*/ 7 w 145"/>
                    <a:gd name="T25" fmla="*/ 115 h 144"/>
                    <a:gd name="T26" fmla="*/ 7 w 145"/>
                    <a:gd name="T27" fmla="*/ 93 h 144"/>
                    <a:gd name="T28" fmla="*/ 7 w 145"/>
                    <a:gd name="T29" fmla="*/ 72 h 144"/>
                    <a:gd name="T30" fmla="*/ 30 w 145"/>
                    <a:gd name="T31" fmla="*/ 72 h 144"/>
                    <a:gd name="T32" fmla="*/ 30 w 145"/>
                    <a:gd name="T33" fmla="*/ 93 h 144"/>
                    <a:gd name="T34" fmla="*/ 51 w 145"/>
                    <a:gd name="T35" fmla="*/ 93 h 144"/>
                    <a:gd name="T36" fmla="*/ 51 w 145"/>
                    <a:gd name="T37" fmla="*/ 72 h 144"/>
                    <a:gd name="T38" fmla="*/ 73 w 145"/>
                    <a:gd name="T39" fmla="*/ 72 h 144"/>
                    <a:gd name="T40" fmla="*/ 73 w 145"/>
                    <a:gd name="T41" fmla="*/ 93 h 144"/>
                    <a:gd name="T42" fmla="*/ 95 w 145"/>
                    <a:gd name="T43" fmla="*/ 93 h 144"/>
                    <a:gd name="T44" fmla="*/ 95 w 145"/>
                    <a:gd name="T45" fmla="*/ 115 h 144"/>
                    <a:gd name="T46" fmla="*/ 117 w 145"/>
                    <a:gd name="T47" fmla="*/ 115 h 144"/>
                    <a:gd name="T48" fmla="*/ 117 w 145"/>
                    <a:gd name="T49" fmla="*/ 137 h 144"/>
                    <a:gd name="T50" fmla="*/ 95 w 145"/>
                    <a:gd name="T51" fmla="*/ 137 h 144"/>
                    <a:gd name="T52" fmla="*/ 138 w 145"/>
                    <a:gd name="T53" fmla="*/ 49 h 144"/>
                    <a:gd name="T54" fmla="*/ 117 w 145"/>
                    <a:gd name="T55" fmla="*/ 49 h 144"/>
                    <a:gd name="T56" fmla="*/ 117 w 145"/>
                    <a:gd name="T57" fmla="*/ 72 h 144"/>
                    <a:gd name="T58" fmla="*/ 95 w 145"/>
                    <a:gd name="T59" fmla="*/ 72 h 144"/>
                    <a:gd name="T60" fmla="*/ 95 w 145"/>
                    <a:gd name="T61" fmla="*/ 49 h 144"/>
                    <a:gd name="T62" fmla="*/ 117 w 145"/>
                    <a:gd name="T63" fmla="*/ 49 h 144"/>
                    <a:gd name="T64" fmla="*/ 117 w 145"/>
                    <a:gd name="T65" fmla="*/ 28 h 144"/>
                    <a:gd name="T66" fmla="*/ 95 w 145"/>
                    <a:gd name="T67" fmla="*/ 28 h 144"/>
                    <a:gd name="T68" fmla="*/ 73 w 145"/>
                    <a:gd name="T69" fmla="*/ 28 h 144"/>
                    <a:gd name="T70" fmla="*/ 73 w 145"/>
                    <a:gd name="T71" fmla="*/ 49 h 144"/>
                    <a:gd name="T72" fmla="*/ 51 w 145"/>
                    <a:gd name="T73" fmla="*/ 49 h 144"/>
                    <a:gd name="T74" fmla="*/ 51 w 145"/>
                    <a:gd name="T75" fmla="*/ 28 h 144"/>
                    <a:gd name="T76" fmla="*/ 30 w 145"/>
                    <a:gd name="T77" fmla="*/ 28 h 144"/>
                    <a:gd name="T78" fmla="*/ 30 w 145"/>
                    <a:gd name="T79" fmla="*/ 49 h 144"/>
                    <a:gd name="T80" fmla="*/ 7 w 145"/>
                    <a:gd name="T81" fmla="*/ 49 h 144"/>
                    <a:gd name="T82" fmla="*/ 7 w 145"/>
                    <a:gd name="T83" fmla="*/ 28 h 144"/>
                    <a:gd name="T84" fmla="*/ 30 w 145"/>
                    <a:gd name="T85" fmla="*/ 28 h 144"/>
                    <a:gd name="T86" fmla="*/ 30 w 145"/>
                    <a:gd name="T87" fmla="*/ 7 h 144"/>
                    <a:gd name="T88" fmla="*/ 51 w 145"/>
                    <a:gd name="T89" fmla="*/ 7 h 144"/>
                    <a:gd name="T90" fmla="*/ 51 w 145"/>
                    <a:gd name="T91" fmla="*/ 28 h 144"/>
                    <a:gd name="T92" fmla="*/ 73 w 145"/>
                    <a:gd name="T93" fmla="*/ 28 h 144"/>
                    <a:gd name="T94" fmla="*/ 73 w 145"/>
                    <a:gd name="T95" fmla="*/ 7 h 144"/>
                    <a:gd name="T96" fmla="*/ 95 w 145"/>
                    <a:gd name="T97" fmla="*/ 7 h 144"/>
                    <a:gd name="T98" fmla="*/ 117 w 145"/>
                    <a:gd name="T99" fmla="*/ 7 h 144"/>
                    <a:gd name="T100" fmla="*/ 117 w 145"/>
                    <a:gd name="T101" fmla="*/ 28 h 144"/>
                    <a:gd name="T102" fmla="*/ 138 w 145"/>
                    <a:gd name="T103" fmla="*/ 28 h 144"/>
                    <a:gd name="T104" fmla="*/ 138 w 145"/>
                    <a:gd name="T105"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5" h="144">
                      <a:moveTo>
                        <a:pt x="145" y="0"/>
                      </a:moveTo>
                      <a:lnTo>
                        <a:pt x="0" y="0"/>
                      </a:lnTo>
                      <a:lnTo>
                        <a:pt x="0" y="144"/>
                      </a:lnTo>
                      <a:lnTo>
                        <a:pt x="145" y="144"/>
                      </a:lnTo>
                      <a:lnTo>
                        <a:pt x="145" y="0"/>
                      </a:lnTo>
                      <a:close/>
                      <a:moveTo>
                        <a:pt x="95" y="137"/>
                      </a:moveTo>
                      <a:lnTo>
                        <a:pt x="95" y="115"/>
                      </a:lnTo>
                      <a:lnTo>
                        <a:pt x="73" y="115"/>
                      </a:lnTo>
                      <a:lnTo>
                        <a:pt x="73" y="137"/>
                      </a:lnTo>
                      <a:lnTo>
                        <a:pt x="51" y="137"/>
                      </a:lnTo>
                      <a:lnTo>
                        <a:pt x="51" y="115"/>
                      </a:lnTo>
                      <a:lnTo>
                        <a:pt x="30" y="115"/>
                      </a:lnTo>
                      <a:lnTo>
                        <a:pt x="7" y="115"/>
                      </a:lnTo>
                      <a:lnTo>
                        <a:pt x="7" y="93"/>
                      </a:lnTo>
                      <a:lnTo>
                        <a:pt x="7" y="72"/>
                      </a:lnTo>
                      <a:lnTo>
                        <a:pt x="30" y="72"/>
                      </a:lnTo>
                      <a:lnTo>
                        <a:pt x="30" y="93"/>
                      </a:lnTo>
                      <a:lnTo>
                        <a:pt x="51" y="93"/>
                      </a:lnTo>
                      <a:lnTo>
                        <a:pt x="51" y="72"/>
                      </a:lnTo>
                      <a:lnTo>
                        <a:pt x="73" y="72"/>
                      </a:lnTo>
                      <a:lnTo>
                        <a:pt x="73" y="93"/>
                      </a:lnTo>
                      <a:lnTo>
                        <a:pt x="95" y="93"/>
                      </a:lnTo>
                      <a:lnTo>
                        <a:pt x="95" y="115"/>
                      </a:lnTo>
                      <a:lnTo>
                        <a:pt x="117" y="115"/>
                      </a:lnTo>
                      <a:lnTo>
                        <a:pt x="117" y="137"/>
                      </a:lnTo>
                      <a:lnTo>
                        <a:pt x="95" y="137"/>
                      </a:lnTo>
                      <a:close/>
                      <a:moveTo>
                        <a:pt x="138" y="49"/>
                      </a:moveTo>
                      <a:lnTo>
                        <a:pt x="117" y="49"/>
                      </a:lnTo>
                      <a:lnTo>
                        <a:pt x="117" y="72"/>
                      </a:lnTo>
                      <a:lnTo>
                        <a:pt x="95" y="72"/>
                      </a:lnTo>
                      <a:lnTo>
                        <a:pt x="95" y="49"/>
                      </a:lnTo>
                      <a:lnTo>
                        <a:pt x="117" y="49"/>
                      </a:lnTo>
                      <a:lnTo>
                        <a:pt x="117" y="28"/>
                      </a:lnTo>
                      <a:lnTo>
                        <a:pt x="95" y="28"/>
                      </a:lnTo>
                      <a:lnTo>
                        <a:pt x="73" y="28"/>
                      </a:lnTo>
                      <a:lnTo>
                        <a:pt x="73" y="49"/>
                      </a:lnTo>
                      <a:lnTo>
                        <a:pt x="51" y="49"/>
                      </a:lnTo>
                      <a:lnTo>
                        <a:pt x="51" y="28"/>
                      </a:lnTo>
                      <a:lnTo>
                        <a:pt x="30" y="28"/>
                      </a:lnTo>
                      <a:lnTo>
                        <a:pt x="30" y="49"/>
                      </a:lnTo>
                      <a:lnTo>
                        <a:pt x="7" y="49"/>
                      </a:lnTo>
                      <a:lnTo>
                        <a:pt x="7" y="28"/>
                      </a:lnTo>
                      <a:lnTo>
                        <a:pt x="30" y="28"/>
                      </a:lnTo>
                      <a:lnTo>
                        <a:pt x="30" y="7"/>
                      </a:lnTo>
                      <a:lnTo>
                        <a:pt x="51" y="7"/>
                      </a:lnTo>
                      <a:lnTo>
                        <a:pt x="51" y="28"/>
                      </a:lnTo>
                      <a:lnTo>
                        <a:pt x="73" y="28"/>
                      </a:lnTo>
                      <a:lnTo>
                        <a:pt x="73" y="7"/>
                      </a:lnTo>
                      <a:lnTo>
                        <a:pt x="95" y="7"/>
                      </a:lnTo>
                      <a:lnTo>
                        <a:pt x="117" y="7"/>
                      </a:lnTo>
                      <a:lnTo>
                        <a:pt x="117" y="28"/>
                      </a:lnTo>
                      <a:lnTo>
                        <a:pt x="138" y="28"/>
                      </a:lnTo>
                      <a:lnTo>
                        <a:pt x="138" y="4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4" name="Freeform 306"/>
                <p:cNvSpPr>
                  <a:spLocks/>
                </p:cNvSpPr>
                <p:nvPr/>
              </p:nvSpPr>
              <p:spPr bwMode="auto">
                <a:xfrm>
                  <a:off x="394550" y="4317003"/>
                  <a:ext cx="123275" cy="107865"/>
                </a:xfrm>
                <a:custGeom>
                  <a:avLst/>
                  <a:gdLst>
                    <a:gd name="T0" fmla="*/ 40 w 40"/>
                    <a:gd name="T1" fmla="*/ 0 h 35"/>
                    <a:gd name="T2" fmla="*/ 0 w 40"/>
                    <a:gd name="T3" fmla="*/ 0 h 35"/>
                    <a:gd name="T4" fmla="*/ 0 w 40"/>
                    <a:gd name="T5" fmla="*/ 35 h 35"/>
                    <a:gd name="T6" fmla="*/ 10 w 40"/>
                    <a:gd name="T7" fmla="*/ 35 h 35"/>
                    <a:gd name="T8" fmla="*/ 10 w 40"/>
                    <a:gd name="T9" fmla="*/ 8 h 35"/>
                    <a:gd name="T10" fmla="*/ 40 w 40"/>
                    <a:gd name="T11" fmla="*/ 8 h 35"/>
                    <a:gd name="T12" fmla="*/ 40 w 40"/>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40" h="35">
                      <a:moveTo>
                        <a:pt x="40" y="0"/>
                      </a:moveTo>
                      <a:lnTo>
                        <a:pt x="0" y="0"/>
                      </a:lnTo>
                      <a:lnTo>
                        <a:pt x="0" y="35"/>
                      </a:lnTo>
                      <a:lnTo>
                        <a:pt x="10" y="35"/>
                      </a:lnTo>
                      <a:lnTo>
                        <a:pt x="10" y="8"/>
                      </a:lnTo>
                      <a:lnTo>
                        <a:pt x="40" y="8"/>
                      </a:lnTo>
                      <a:lnTo>
                        <a:pt x="4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grpSp>
          <p:grpSp>
            <p:nvGrpSpPr>
              <p:cNvPr id="10" name="组合 9"/>
              <p:cNvGrpSpPr/>
              <p:nvPr/>
            </p:nvGrpSpPr>
            <p:grpSpPr>
              <a:xfrm>
                <a:off x="2366288" y="2711491"/>
                <a:ext cx="1469873" cy="1538537"/>
                <a:chOff x="11116357" y="1820267"/>
                <a:chExt cx="810530" cy="807448"/>
              </a:xfrm>
            </p:grpSpPr>
            <p:sp>
              <p:nvSpPr>
                <p:cNvPr id="34" name="Rectangle 716"/>
                <p:cNvSpPr>
                  <a:spLocks noChangeArrowheads="1"/>
                </p:cNvSpPr>
                <p:nvPr/>
              </p:nvSpPr>
              <p:spPr bwMode="auto">
                <a:xfrm>
                  <a:off x="11116357" y="1820267"/>
                  <a:ext cx="810530" cy="807448"/>
                </a:xfrm>
                <a:prstGeom prst="rect">
                  <a:avLst/>
                </a:prstGeom>
                <a:solidFill>
                  <a:srgbClr val="9E92C5"/>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5" name="Freeform 717"/>
                <p:cNvSpPr>
                  <a:spLocks noEditPoints="1"/>
                </p:cNvSpPr>
                <p:nvPr/>
              </p:nvSpPr>
              <p:spPr bwMode="auto">
                <a:xfrm>
                  <a:off x="11668010" y="2177763"/>
                  <a:ext cx="98620" cy="95538"/>
                </a:xfrm>
                <a:custGeom>
                  <a:avLst/>
                  <a:gdLst>
                    <a:gd name="T0" fmla="*/ 32 w 32"/>
                    <a:gd name="T1" fmla="*/ 0 h 31"/>
                    <a:gd name="T2" fmla="*/ 17 w 32"/>
                    <a:gd name="T3" fmla="*/ 0 h 31"/>
                    <a:gd name="T4" fmla="*/ 13 w 32"/>
                    <a:gd name="T5" fmla="*/ 0 h 31"/>
                    <a:gd name="T6" fmla="*/ 0 w 32"/>
                    <a:gd name="T7" fmla="*/ 0 h 31"/>
                    <a:gd name="T8" fmla="*/ 0 w 32"/>
                    <a:gd name="T9" fmla="*/ 31 h 31"/>
                    <a:gd name="T10" fmla="*/ 32 w 32"/>
                    <a:gd name="T11" fmla="*/ 31 h 31"/>
                    <a:gd name="T12" fmla="*/ 32 w 32"/>
                    <a:gd name="T13" fmla="*/ 0 h 31"/>
                    <a:gd name="T14" fmla="*/ 29 w 32"/>
                    <a:gd name="T15" fmla="*/ 28 h 31"/>
                    <a:gd name="T16" fmla="*/ 3 w 32"/>
                    <a:gd name="T17" fmla="*/ 28 h 31"/>
                    <a:gd name="T18" fmla="*/ 3 w 32"/>
                    <a:gd name="T19" fmla="*/ 2 h 31"/>
                    <a:gd name="T20" fmla="*/ 13 w 32"/>
                    <a:gd name="T21" fmla="*/ 2 h 31"/>
                    <a:gd name="T22" fmla="*/ 13 w 32"/>
                    <a:gd name="T23" fmla="*/ 8 h 31"/>
                    <a:gd name="T24" fmla="*/ 15 w 32"/>
                    <a:gd name="T25" fmla="*/ 5 h 31"/>
                    <a:gd name="T26" fmla="*/ 17 w 32"/>
                    <a:gd name="T27" fmla="*/ 8 h 31"/>
                    <a:gd name="T28" fmla="*/ 17 w 32"/>
                    <a:gd name="T29" fmla="*/ 2 h 31"/>
                    <a:gd name="T30" fmla="*/ 29 w 32"/>
                    <a:gd name="T31" fmla="*/ 2 h 31"/>
                    <a:gd name="T32" fmla="*/ 29 w 32"/>
                    <a:gd name="T33"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1">
                      <a:moveTo>
                        <a:pt x="32" y="0"/>
                      </a:moveTo>
                      <a:lnTo>
                        <a:pt x="17" y="0"/>
                      </a:lnTo>
                      <a:lnTo>
                        <a:pt x="13" y="0"/>
                      </a:lnTo>
                      <a:lnTo>
                        <a:pt x="0" y="0"/>
                      </a:lnTo>
                      <a:lnTo>
                        <a:pt x="0" y="31"/>
                      </a:lnTo>
                      <a:lnTo>
                        <a:pt x="32" y="31"/>
                      </a:lnTo>
                      <a:lnTo>
                        <a:pt x="32" y="0"/>
                      </a:lnTo>
                      <a:close/>
                      <a:moveTo>
                        <a:pt x="29" y="28"/>
                      </a:moveTo>
                      <a:lnTo>
                        <a:pt x="3" y="28"/>
                      </a:lnTo>
                      <a:lnTo>
                        <a:pt x="3" y="2"/>
                      </a:lnTo>
                      <a:lnTo>
                        <a:pt x="13" y="2"/>
                      </a:lnTo>
                      <a:lnTo>
                        <a:pt x="13" y="8"/>
                      </a:lnTo>
                      <a:lnTo>
                        <a:pt x="15" y="5"/>
                      </a:lnTo>
                      <a:lnTo>
                        <a:pt x="17" y="8"/>
                      </a:lnTo>
                      <a:lnTo>
                        <a:pt x="17" y="2"/>
                      </a:lnTo>
                      <a:lnTo>
                        <a:pt x="29" y="2"/>
                      </a:lnTo>
                      <a:lnTo>
                        <a:pt x="2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6" name="Freeform 718"/>
                <p:cNvSpPr>
                  <a:spLocks noEditPoints="1"/>
                </p:cNvSpPr>
                <p:nvPr/>
              </p:nvSpPr>
              <p:spPr bwMode="auto">
                <a:xfrm>
                  <a:off x="11664929" y="2328774"/>
                  <a:ext cx="98620" cy="98620"/>
                </a:xfrm>
                <a:custGeom>
                  <a:avLst/>
                  <a:gdLst>
                    <a:gd name="T0" fmla="*/ 32 w 32"/>
                    <a:gd name="T1" fmla="*/ 0 h 32"/>
                    <a:gd name="T2" fmla="*/ 18 w 32"/>
                    <a:gd name="T3" fmla="*/ 0 h 32"/>
                    <a:gd name="T4" fmla="*/ 14 w 32"/>
                    <a:gd name="T5" fmla="*/ 0 h 32"/>
                    <a:gd name="T6" fmla="*/ 0 w 32"/>
                    <a:gd name="T7" fmla="*/ 0 h 32"/>
                    <a:gd name="T8" fmla="*/ 0 w 32"/>
                    <a:gd name="T9" fmla="*/ 32 h 32"/>
                    <a:gd name="T10" fmla="*/ 32 w 32"/>
                    <a:gd name="T11" fmla="*/ 32 h 32"/>
                    <a:gd name="T12" fmla="*/ 32 w 32"/>
                    <a:gd name="T13" fmla="*/ 0 h 32"/>
                    <a:gd name="T14" fmla="*/ 30 w 32"/>
                    <a:gd name="T15" fmla="*/ 29 h 32"/>
                    <a:gd name="T16" fmla="*/ 4 w 32"/>
                    <a:gd name="T17" fmla="*/ 29 h 32"/>
                    <a:gd name="T18" fmla="*/ 4 w 32"/>
                    <a:gd name="T19" fmla="*/ 3 h 32"/>
                    <a:gd name="T20" fmla="*/ 14 w 32"/>
                    <a:gd name="T21" fmla="*/ 3 h 32"/>
                    <a:gd name="T22" fmla="*/ 14 w 32"/>
                    <a:gd name="T23" fmla="*/ 8 h 32"/>
                    <a:gd name="T24" fmla="*/ 16 w 32"/>
                    <a:gd name="T25" fmla="*/ 6 h 32"/>
                    <a:gd name="T26" fmla="*/ 18 w 32"/>
                    <a:gd name="T27" fmla="*/ 8 h 32"/>
                    <a:gd name="T28" fmla="*/ 18 w 32"/>
                    <a:gd name="T29" fmla="*/ 3 h 32"/>
                    <a:gd name="T30" fmla="*/ 30 w 32"/>
                    <a:gd name="T31" fmla="*/ 3 h 32"/>
                    <a:gd name="T32" fmla="*/ 30 w 32"/>
                    <a:gd name="T33"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32" y="0"/>
                      </a:moveTo>
                      <a:lnTo>
                        <a:pt x="18" y="0"/>
                      </a:lnTo>
                      <a:lnTo>
                        <a:pt x="14" y="0"/>
                      </a:lnTo>
                      <a:lnTo>
                        <a:pt x="0" y="0"/>
                      </a:lnTo>
                      <a:lnTo>
                        <a:pt x="0" y="32"/>
                      </a:lnTo>
                      <a:lnTo>
                        <a:pt x="32" y="32"/>
                      </a:lnTo>
                      <a:lnTo>
                        <a:pt x="32" y="0"/>
                      </a:lnTo>
                      <a:close/>
                      <a:moveTo>
                        <a:pt x="30" y="29"/>
                      </a:moveTo>
                      <a:lnTo>
                        <a:pt x="4" y="29"/>
                      </a:lnTo>
                      <a:lnTo>
                        <a:pt x="4" y="3"/>
                      </a:lnTo>
                      <a:lnTo>
                        <a:pt x="14" y="3"/>
                      </a:lnTo>
                      <a:lnTo>
                        <a:pt x="14" y="8"/>
                      </a:lnTo>
                      <a:lnTo>
                        <a:pt x="16" y="6"/>
                      </a:lnTo>
                      <a:lnTo>
                        <a:pt x="18" y="8"/>
                      </a:lnTo>
                      <a:lnTo>
                        <a:pt x="18" y="3"/>
                      </a:lnTo>
                      <a:lnTo>
                        <a:pt x="30" y="3"/>
                      </a:lnTo>
                      <a:lnTo>
                        <a:pt x="30" y="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7" name="Freeform 719"/>
                <p:cNvSpPr>
                  <a:spLocks noEditPoints="1"/>
                </p:cNvSpPr>
                <p:nvPr/>
              </p:nvSpPr>
              <p:spPr bwMode="auto">
                <a:xfrm>
                  <a:off x="11597128" y="2023670"/>
                  <a:ext cx="95538" cy="98620"/>
                </a:xfrm>
                <a:custGeom>
                  <a:avLst/>
                  <a:gdLst>
                    <a:gd name="T0" fmla="*/ 12 w 31"/>
                    <a:gd name="T1" fmla="*/ 0 h 32"/>
                    <a:gd name="T2" fmla="*/ 0 w 31"/>
                    <a:gd name="T3" fmla="*/ 0 h 32"/>
                    <a:gd name="T4" fmla="*/ 0 w 31"/>
                    <a:gd name="T5" fmla="*/ 32 h 32"/>
                    <a:gd name="T6" fmla="*/ 31 w 31"/>
                    <a:gd name="T7" fmla="*/ 32 h 32"/>
                    <a:gd name="T8" fmla="*/ 31 w 31"/>
                    <a:gd name="T9" fmla="*/ 0 h 32"/>
                    <a:gd name="T10" fmla="*/ 17 w 31"/>
                    <a:gd name="T11" fmla="*/ 0 h 32"/>
                    <a:gd name="T12" fmla="*/ 12 w 31"/>
                    <a:gd name="T13" fmla="*/ 0 h 32"/>
                    <a:gd name="T14" fmla="*/ 28 w 31"/>
                    <a:gd name="T15" fmla="*/ 28 h 32"/>
                    <a:gd name="T16" fmla="*/ 2 w 31"/>
                    <a:gd name="T17" fmla="*/ 28 h 32"/>
                    <a:gd name="T18" fmla="*/ 2 w 31"/>
                    <a:gd name="T19" fmla="*/ 2 h 32"/>
                    <a:gd name="T20" fmla="*/ 12 w 31"/>
                    <a:gd name="T21" fmla="*/ 2 h 32"/>
                    <a:gd name="T22" fmla="*/ 12 w 31"/>
                    <a:gd name="T23" fmla="*/ 8 h 32"/>
                    <a:gd name="T24" fmla="*/ 14 w 31"/>
                    <a:gd name="T25" fmla="*/ 6 h 32"/>
                    <a:gd name="T26" fmla="*/ 17 w 31"/>
                    <a:gd name="T27" fmla="*/ 8 h 32"/>
                    <a:gd name="T28" fmla="*/ 17 w 31"/>
                    <a:gd name="T29" fmla="*/ 2 h 32"/>
                    <a:gd name="T30" fmla="*/ 28 w 31"/>
                    <a:gd name="T31" fmla="*/ 2 h 32"/>
                    <a:gd name="T32" fmla="*/ 28 w 31"/>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32">
                      <a:moveTo>
                        <a:pt x="12" y="0"/>
                      </a:moveTo>
                      <a:lnTo>
                        <a:pt x="0" y="0"/>
                      </a:lnTo>
                      <a:lnTo>
                        <a:pt x="0" y="32"/>
                      </a:lnTo>
                      <a:lnTo>
                        <a:pt x="31" y="32"/>
                      </a:lnTo>
                      <a:lnTo>
                        <a:pt x="31" y="0"/>
                      </a:lnTo>
                      <a:lnTo>
                        <a:pt x="17" y="0"/>
                      </a:lnTo>
                      <a:lnTo>
                        <a:pt x="12" y="0"/>
                      </a:lnTo>
                      <a:close/>
                      <a:moveTo>
                        <a:pt x="28" y="28"/>
                      </a:moveTo>
                      <a:lnTo>
                        <a:pt x="2" y="28"/>
                      </a:lnTo>
                      <a:lnTo>
                        <a:pt x="2" y="2"/>
                      </a:lnTo>
                      <a:lnTo>
                        <a:pt x="12" y="2"/>
                      </a:lnTo>
                      <a:lnTo>
                        <a:pt x="12" y="8"/>
                      </a:lnTo>
                      <a:lnTo>
                        <a:pt x="14" y="6"/>
                      </a:lnTo>
                      <a:lnTo>
                        <a:pt x="17" y="8"/>
                      </a:lnTo>
                      <a:lnTo>
                        <a:pt x="17" y="2"/>
                      </a:lnTo>
                      <a:lnTo>
                        <a:pt x="28" y="2"/>
                      </a:lnTo>
                      <a:lnTo>
                        <a:pt x="28"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8" name="Freeform 720"/>
                <p:cNvSpPr>
                  <a:spLocks noEditPoints="1"/>
                </p:cNvSpPr>
                <p:nvPr/>
              </p:nvSpPr>
              <p:spPr bwMode="auto">
                <a:xfrm>
                  <a:off x="11473853" y="2023670"/>
                  <a:ext cx="98620" cy="98620"/>
                </a:xfrm>
                <a:custGeom>
                  <a:avLst/>
                  <a:gdLst>
                    <a:gd name="T0" fmla="*/ 13 w 32"/>
                    <a:gd name="T1" fmla="*/ 0 h 32"/>
                    <a:gd name="T2" fmla="*/ 0 w 32"/>
                    <a:gd name="T3" fmla="*/ 0 h 32"/>
                    <a:gd name="T4" fmla="*/ 0 w 32"/>
                    <a:gd name="T5" fmla="*/ 32 h 32"/>
                    <a:gd name="T6" fmla="*/ 32 w 32"/>
                    <a:gd name="T7" fmla="*/ 32 h 32"/>
                    <a:gd name="T8" fmla="*/ 32 w 32"/>
                    <a:gd name="T9" fmla="*/ 0 h 32"/>
                    <a:gd name="T10" fmla="*/ 18 w 32"/>
                    <a:gd name="T11" fmla="*/ 0 h 32"/>
                    <a:gd name="T12" fmla="*/ 13 w 32"/>
                    <a:gd name="T13" fmla="*/ 0 h 32"/>
                    <a:gd name="T14" fmla="*/ 28 w 32"/>
                    <a:gd name="T15" fmla="*/ 28 h 32"/>
                    <a:gd name="T16" fmla="*/ 2 w 32"/>
                    <a:gd name="T17" fmla="*/ 28 h 32"/>
                    <a:gd name="T18" fmla="*/ 2 w 32"/>
                    <a:gd name="T19" fmla="*/ 2 h 32"/>
                    <a:gd name="T20" fmla="*/ 13 w 32"/>
                    <a:gd name="T21" fmla="*/ 2 h 32"/>
                    <a:gd name="T22" fmla="*/ 13 w 32"/>
                    <a:gd name="T23" fmla="*/ 8 h 32"/>
                    <a:gd name="T24" fmla="*/ 16 w 32"/>
                    <a:gd name="T25" fmla="*/ 6 h 32"/>
                    <a:gd name="T26" fmla="*/ 18 w 32"/>
                    <a:gd name="T27" fmla="*/ 8 h 32"/>
                    <a:gd name="T28" fmla="*/ 18 w 32"/>
                    <a:gd name="T29" fmla="*/ 2 h 32"/>
                    <a:gd name="T30" fmla="*/ 28 w 32"/>
                    <a:gd name="T31" fmla="*/ 2 h 32"/>
                    <a:gd name="T32" fmla="*/ 28 w 32"/>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13" y="0"/>
                      </a:moveTo>
                      <a:lnTo>
                        <a:pt x="0" y="0"/>
                      </a:lnTo>
                      <a:lnTo>
                        <a:pt x="0" y="32"/>
                      </a:lnTo>
                      <a:lnTo>
                        <a:pt x="32" y="32"/>
                      </a:lnTo>
                      <a:lnTo>
                        <a:pt x="32" y="0"/>
                      </a:lnTo>
                      <a:lnTo>
                        <a:pt x="18" y="0"/>
                      </a:lnTo>
                      <a:lnTo>
                        <a:pt x="13" y="0"/>
                      </a:lnTo>
                      <a:close/>
                      <a:moveTo>
                        <a:pt x="28" y="28"/>
                      </a:moveTo>
                      <a:lnTo>
                        <a:pt x="2" y="28"/>
                      </a:lnTo>
                      <a:lnTo>
                        <a:pt x="2" y="2"/>
                      </a:lnTo>
                      <a:lnTo>
                        <a:pt x="13" y="2"/>
                      </a:lnTo>
                      <a:lnTo>
                        <a:pt x="13" y="8"/>
                      </a:lnTo>
                      <a:lnTo>
                        <a:pt x="16" y="6"/>
                      </a:lnTo>
                      <a:lnTo>
                        <a:pt x="18" y="8"/>
                      </a:lnTo>
                      <a:lnTo>
                        <a:pt x="18" y="2"/>
                      </a:lnTo>
                      <a:lnTo>
                        <a:pt x="28" y="2"/>
                      </a:lnTo>
                      <a:lnTo>
                        <a:pt x="28"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9" name="Freeform 721"/>
                <p:cNvSpPr>
                  <a:spLocks noEditPoints="1"/>
                </p:cNvSpPr>
                <p:nvPr/>
              </p:nvSpPr>
              <p:spPr bwMode="auto">
                <a:xfrm>
                  <a:off x="11433789" y="1971278"/>
                  <a:ext cx="385233" cy="505426"/>
                </a:xfrm>
                <a:custGeom>
                  <a:avLst/>
                  <a:gdLst>
                    <a:gd name="T0" fmla="*/ 107 w 111"/>
                    <a:gd name="T1" fmla="*/ 0 h 145"/>
                    <a:gd name="T2" fmla="*/ 4 w 111"/>
                    <a:gd name="T3" fmla="*/ 0 h 145"/>
                    <a:gd name="T4" fmla="*/ 0 w 111"/>
                    <a:gd name="T5" fmla="*/ 5 h 145"/>
                    <a:gd name="T6" fmla="*/ 0 w 111"/>
                    <a:gd name="T7" fmla="*/ 141 h 145"/>
                    <a:gd name="T8" fmla="*/ 4 w 111"/>
                    <a:gd name="T9" fmla="*/ 145 h 145"/>
                    <a:gd name="T10" fmla="*/ 107 w 111"/>
                    <a:gd name="T11" fmla="*/ 145 h 145"/>
                    <a:gd name="T12" fmla="*/ 111 w 111"/>
                    <a:gd name="T13" fmla="*/ 141 h 145"/>
                    <a:gd name="T14" fmla="*/ 111 w 111"/>
                    <a:gd name="T15" fmla="*/ 5 h 145"/>
                    <a:gd name="T16" fmla="*/ 107 w 111"/>
                    <a:gd name="T17" fmla="*/ 0 h 145"/>
                    <a:gd name="T18" fmla="*/ 105 w 111"/>
                    <a:gd name="T19" fmla="*/ 136 h 145"/>
                    <a:gd name="T20" fmla="*/ 102 w 111"/>
                    <a:gd name="T21" fmla="*/ 140 h 145"/>
                    <a:gd name="T22" fmla="*/ 9 w 111"/>
                    <a:gd name="T23" fmla="*/ 140 h 145"/>
                    <a:gd name="T24" fmla="*/ 6 w 111"/>
                    <a:gd name="T25" fmla="*/ 136 h 145"/>
                    <a:gd name="T26" fmla="*/ 6 w 111"/>
                    <a:gd name="T27" fmla="*/ 93 h 145"/>
                    <a:gd name="T28" fmla="*/ 105 w 111"/>
                    <a:gd name="T29" fmla="*/ 93 h 145"/>
                    <a:gd name="T30" fmla="*/ 105 w 111"/>
                    <a:gd name="T31" fmla="*/ 136 h 145"/>
                    <a:gd name="T32" fmla="*/ 105 w 111"/>
                    <a:gd name="T33" fmla="*/ 89 h 145"/>
                    <a:gd name="T34" fmla="*/ 6 w 111"/>
                    <a:gd name="T35" fmla="*/ 89 h 145"/>
                    <a:gd name="T36" fmla="*/ 6 w 111"/>
                    <a:gd name="T37" fmla="*/ 53 h 145"/>
                    <a:gd name="T38" fmla="*/ 105 w 111"/>
                    <a:gd name="T39" fmla="*/ 53 h 145"/>
                    <a:gd name="T40" fmla="*/ 105 w 111"/>
                    <a:gd name="T41" fmla="*/ 89 h 145"/>
                    <a:gd name="T42" fmla="*/ 105 w 111"/>
                    <a:gd name="T43" fmla="*/ 49 h 145"/>
                    <a:gd name="T44" fmla="*/ 6 w 111"/>
                    <a:gd name="T45" fmla="*/ 49 h 145"/>
                    <a:gd name="T46" fmla="*/ 6 w 111"/>
                    <a:gd name="T47" fmla="*/ 10 h 145"/>
                    <a:gd name="T48" fmla="*/ 9 w 111"/>
                    <a:gd name="T49" fmla="*/ 6 h 145"/>
                    <a:gd name="T50" fmla="*/ 102 w 111"/>
                    <a:gd name="T51" fmla="*/ 6 h 145"/>
                    <a:gd name="T52" fmla="*/ 105 w 111"/>
                    <a:gd name="T53" fmla="*/ 10 h 145"/>
                    <a:gd name="T54" fmla="*/ 105 w 111"/>
                    <a:gd name="T55" fmla="*/ 4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1" h="145">
                      <a:moveTo>
                        <a:pt x="107" y="0"/>
                      </a:moveTo>
                      <a:cubicBezTo>
                        <a:pt x="4" y="0"/>
                        <a:pt x="4" y="0"/>
                        <a:pt x="4" y="0"/>
                      </a:cubicBezTo>
                      <a:cubicBezTo>
                        <a:pt x="2" y="0"/>
                        <a:pt x="0" y="2"/>
                        <a:pt x="0" y="5"/>
                      </a:cubicBezTo>
                      <a:cubicBezTo>
                        <a:pt x="0" y="141"/>
                        <a:pt x="0" y="141"/>
                        <a:pt x="0" y="141"/>
                      </a:cubicBezTo>
                      <a:cubicBezTo>
                        <a:pt x="0" y="143"/>
                        <a:pt x="2" y="145"/>
                        <a:pt x="4" y="145"/>
                      </a:cubicBezTo>
                      <a:cubicBezTo>
                        <a:pt x="107" y="145"/>
                        <a:pt x="107" y="145"/>
                        <a:pt x="107" y="145"/>
                      </a:cubicBezTo>
                      <a:cubicBezTo>
                        <a:pt x="109" y="145"/>
                        <a:pt x="111" y="143"/>
                        <a:pt x="111" y="141"/>
                      </a:cubicBezTo>
                      <a:cubicBezTo>
                        <a:pt x="111" y="5"/>
                        <a:pt x="111" y="5"/>
                        <a:pt x="111" y="5"/>
                      </a:cubicBezTo>
                      <a:cubicBezTo>
                        <a:pt x="111" y="2"/>
                        <a:pt x="109" y="0"/>
                        <a:pt x="107" y="0"/>
                      </a:cubicBezTo>
                      <a:close/>
                      <a:moveTo>
                        <a:pt x="105" y="136"/>
                      </a:moveTo>
                      <a:cubicBezTo>
                        <a:pt x="105" y="138"/>
                        <a:pt x="104" y="140"/>
                        <a:pt x="102" y="140"/>
                      </a:cubicBezTo>
                      <a:cubicBezTo>
                        <a:pt x="9" y="140"/>
                        <a:pt x="9" y="140"/>
                        <a:pt x="9" y="140"/>
                      </a:cubicBezTo>
                      <a:cubicBezTo>
                        <a:pt x="7" y="140"/>
                        <a:pt x="6" y="138"/>
                        <a:pt x="6" y="136"/>
                      </a:cubicBezTo>
                      <a:cubicBezTo>
                        <a:pt x="6" y="93"/>
                        <a:pt x="6" y="93"/>
                        <a:pt x="6" y="93"/>
                      </a:cubicBezTo>
                      <a:cubicBezTo>
                        <a:pt x="105" y="93"/>
                        <a:pt x="105" y="93"/>
                        <a:pt x="105" y="93"/>
                      </a:cubicBezTo>
                      <a:lnTo>
                        <a:pt x="105" y="136"/>
                      </a:lnTo>
                      <a:close/>
                      <a:moveTo>
                        <a:pt x="105" y="89"/>
                      </a:moveTo>
                      <a:cubicBezTo>
                        <a:pt x="6" y="89"/>
                        <a:pt x="6" y="89"/>
                        <a:pt x="6" y="89"/>
                      </a:cubicBezTo>
                      <a:cubicBezTo>
                        <a:pt x="6" y="53"/>
                        <a:pt x="6" y="53"/>
                        <a:pt x="6" y="53"/>
                      </a:cubicBezTo>
                      <a:cubicBezTo>
                        <a:pt x="105" y="53"/>
                        <a:pt x="105" y="53"/>
                        <a:pt x="105" y="53"/>
                      </a:cubicBezTo>
                      <a:lnTo>
                        <a:pt x="105" y="89"/>
                      </a:lnTo>
                      <a:close/>
                      <a:moveTo>
                        <a:pt x="105" y="49"/>
                      </a:moveTo>
                      <a:cubicBezTo>
                        <a:pt x="6" y="49"/>
                        <a:pt x="6" y="49"/>
                        <a:pt x="6" y="49"/>
                      </a:cubicBezTo>
                      <a:cubicBezTo>
                        <a:pt x="6" y="10"/>
                        <a:pt x="6" y="10"/>
                        <a:pt x="6" y="10"/>
                      </a:cubicBezTo>
                      <a:cubicBezTo>
                        <a:pt x="6" y="7"/>
                        <a:pt x="7" y="6"/>
                        <a:pt x="9" y="6"/>
                      </a:cubicBezTo>
                      <a:cubicBezTo>
                        <a:pt x="102" y="6"/>
                        <a:pt x="102" y="6"/>
                        <a:pt x="102" y="6"/>
                      </a:cubicBezTo>
                      <a:cubicBezTo>
                        <a:pt x="104" y="6"/>
                        <a:pt x="105" y="7"/>
                        <a:pt x="105" y="10"/>
                      </a:cubicBezTo>
                      <a:lnTo>
                        <a:pt x="105" y="4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40" name="Freeform 722"/>
                <p:cNvSpPr>
                  <a:spLocks noEditPoints="1"/>
                </p:cNvSpPr>
                <p:nvPr/>
              </p:nvSpPr>
              <p:spPr bwMode="auto">
                <a:xfrm>
                  <a:off x="11248877" y="1971278"/>
                  <a:ext cx="172584" cy="539326"/>
                </a:xfrm>
                <a:custGeom>
                  <a:avLst/>
                  <a:gdLst>
                    <a:gd name="T0" fmla="*/ 0 w 50"/>
                    <a:gd name="T1" fmla="*/ 155 h 155"/>
                    <a:gd name="T2" fmla="*/ 50 w 50"/>
                    <a:gd name="T3" fmla="*/ 141 h 155"/>
                    <a:gd name="T4" fmla="*/ 50 w 50"/>
                    <a:gd name="T5" fmla="*/ 0 h 155"/>
                    <a:gd name="T6" fmla="*/ 0 w 50"/>
                    <a:gd name="T7" fmla="*/ 15 h 155"/>
                    <a:gd name="T8" fmla="*/ 0 w 50"/>
                    <a:gd name="T9" fmla="*/ 155 h 155"/>
                    <a:gd name="T10" fmla="*/ 12 w 50"/>
                    <a:gd name="T11" fmla="*/ 28 h 155"/>
                    <a:gd name="T12" fmla="*/ 38 w 50"/>
                    <a:gd name="T13" fmla="*/ 21 h 155"/>
                    <a:gd name="T14" fmla="*/ 40 w 50"/>
                    <a:gd name="T15" fmla="*/ 22 h 155"/>
                    <a:gd name="T16" fmla="*/ 39 w 50"/>
                    <a:gd name="T17" fmla="*/ 24 h 155"/>
                    <a:gd name="T18" fmla="*/ 13 w 50"/>
                    <a:gd name="T19" fmla="*/ 31 h 155"/>
                    <a:gd name="T20" fmla="*/ 11 w 50"/>
                    <a:gd name="T21" fmla="*/ 30 h 155"/>
                    <a:gd name="T22" fmla="*/ 11 w 50"/>
                    <a:gd name="T23" fmla="*/ 29 h 155"/>
                    <a:gd name="T24" fmla="*/ 12 w 50"/>
                    <a:gd name="T25" fmla="*/ 28 h 155"/>
                    <a:gd name="T26" fmla="*/ 12 w 50"/>
                    <a:gd name="T27" fmla="*/ 43 h 155"/>
                    <a:gd name="T28" fmla="*/ 38 w 50"/>
                    <a:gd name="T29" fmla="*/ 36 h 155"/>
                    <a:gd name="T30" fmla="*/ 40 w 50"/>
                    <a:gd name="T31" fmla="*/ 38 h 155"/>
                    <a:gd name="T32" fmla="*/ 39 w 50"/>
                    <a:gd name="T33" fmla="*/ 40 h 155"/>
                    <a:gd name="T34" fmla="*/ 13 w 50"/>
                    <a:gd name="T35" fmla="*/ 47 h 155"/>
                    <a:gd name="T36" fmla="*/ 11 w 50"/>
                    <a:gd name="T37" fmla="*/ 45 h 155"/>
                    <a:gd name="T38" fmla="*/ 11 w 50"/>
                    <a:gd name="T39" fmla="*/ 45 h 155"/>
                    <a:gd name="T40" fmla="*/ 12 w 50"/>
                    <a:gd name="T41" fmla="*/ 43 h 155"/>
                    <a:gd name="T42" fmla="*/ 12 w 50"/>
                    <a:gd name="T43" fmla="*/ 59 h 155"/>
                    <a:gd name="T44" fmla="*/ 38 w 50"/>
                    <a:gd name="T45" fmla="*/ 52 h 155"/>
                    <a:gd name="T46" fmla="*/ 40 w 50"/>
                    <a:gd name="T47" fmla="*/ 53 h 155"/>
                    <a:gd name="T48" fmla="*/ 39 w 50"/>
                    <a:gd name="T49" fmla="*/ 55 h 155"/>
                    <a:gd name="T50" fmla="*/ 13 w 50"/>
                    <a:gd name="T51" fmla="*/ 62 h 155"/>
                    <a:gd name="T52" fmla="*/ 11 w 50"/>
                    <a:gd name="T53" fmla="*/ 61 h 155"/>
                    <a:gd name="T54" fmla="*/ 11 w 50"/>
                    <a:gd name="T55" fmla="*/ 61 h 155"/>
                    <a:gd name="T56" fmla="*/ 12 w 50"/>
                    <a:gd name="T57" fmla="*/ 59 h 155"/>
                    <a:gd name="T58" fmla="*/ 12 w 50"/>
                    <a:gd name="T59" fmla="*/ 75 h 155"/>
                    <a:gd name="T60" fmla="*/ 38 w 50"/>
                    <a:gd name="T61" fmla="*/ 68 h 155"/>
                    <a:gd name="T62" fmla="*/ 40 w 50"/>
                    <a:gd name="T63" fmla="*/ 69 h 155"/>
                    <a:gd name="T64" fmla="*/ 39 w 50"/>
                    <a:gd name="T65" fmla="*/ 71 h 155"/>
                    <a:gd name="T66" fmla="*/ 13 w 50"/>
                    <a:gd name="T67" fmla="*/ 78 h 155"/>
                    <a:gd name="T68" fmla="*/ 11 w 50"/>
                    <a:gd name="T69" fmla="*/ 77 h 155"/>
                    <a:gd name="T70" fmla="*/ 11 w 50"/>
                    <a:gd name="T71" fmla="*/ 76 h 155"/>
                    <a:gd name="T72" fmla="*/ 12 w 50"/>
                    <a:gd name="T73"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155">
                      <a:moveTo>
                        <a:pt x="0" y="155"/>
                      </a:moveTo>
                      <a:cubicBezTo>
                        <a:pt x="50" y="141"/>
                        <a:pt x="50" y="141"/>
                        <a:pt x="50" y="141"/>
                      </a:cubicBezTo>
                      <a:cubicBezTo>
                        <a:pt x="50" y="0"/>
                        <a:pt x="50" y="0"/>
                        <a:pt x="50" y="0"/>
                      </a:cubicBezTo>
                      <a:cubicBezTo>
                        <a:pt x="0" y="15"/>
                        <a:pt x="0" y="15"/>
                        <a:pt x="0" y="15"/>
                      </a:cubicBezTo>
                      <a:lnTo>
                        <a:pt x="0" y="155"/>
                      </a:lnTo>
                      <a:close/>
                      <a:moveTo>
                        <a:pt x="12" y="28"/>
                      </a:moveTo>
                      <a:cubicBezTo>
                        <a:pt x="38" y="21"/>
                        <a:pt x="38" y="21"/>
                        <a:pt x="38" y="21"/>
                      </a:cubicBezTo>
                      <a:cubicBezTo>
                        <a:pt x="39" y="21"/>
                        <a:pt x="40" y="21"/>
                        <a:pt x="40" y="22"/>
                      </a:cubicBezTo>
                      <a:cubicBezTo>
                        <a:pt x="40" y="23"/>
                        <a:pt x="40" y="24"/>
                        <a:pt x="39" y="24"/>
                      </a:cubicBezTo>
                      <a:cubicBezTo>
                        <a:pt x="13" y="31"/>
                        <a:pt x="13" y="31"/>
                        <a:pt x="13" y="31"/>
                      </a:cubicBezTo>
                      <a:cubicBezTo>
                        <a:pt x="12" y="31"/>
                        <a:pt x="11" y="31"/>
                        <a:pt x="11" y="30"/>
                      </a:cubicBezTo>
                      <a:cubicBezTo>
                        <a:pt x="11" y="30"/>
                        <a:pt x="11" y="30"/>
                        <a:pt x="11" y="29"/>
                      </a:cubicBezTo>
                      <a:cubicBezTo>
                        <a:pt x="11" y="29"/>
                        <a:pt x="11" y="28"/>
                        <a:pt x="12" y="28"/>
                      </a:cubicBezTo>
                      <a:close/>
                      <a:moveTo>
                        <a:pt x="12" y="43"/>
                      </a:moveTo>
                      <a:cubicBezTo>
                        <a:pt x="38" y="36"/>
                        <a:pt x="38" y="36"/>
                        <a:pt x="38" y="36"/>
                      </a:cubicBezTo>
                      <a:cubicBezTo>
                        <a:pt x="39" y="36"/>
                        <a:pt x="40" y="37"/>
                        <a:pt x="40" y="38"/>
                      </a:cubicBezTo>
                      <a:cubicBezTo>
                        <a:pt x="40" y="38"/>
                        <a:pt x="40" y="39"/>
                        <a:pt x="39" y="40"/>
                      </a:cubicBezTo>
                      <a:cubicBezTo>
                        <a:pt x="13" y="47"/>
                        <a:pt x="13" y="47"/>
                        <a:pt x="13" y="47"/>
                      </a:cubicBezTo>
                      <a:cubicBezTo>
                        <a:pt x="12" y="47"/>
                        <a:pt x="11" y="46"/>
                        <a:pt x="11" y="45"/>
                      </a:cubicBezTo>
                      <a:cubicBezTo>
                        <a:pt x="11" y="45"/>
                        <a:pt x="11" y="45"/>
                        <a:pt x="11" y="45"/>
                      </a:cubicBezTo>
                      <a:cubicBezTo>
                        <a:pt x="11" y="44"/>
                        <a:pt x="11" y="44"/>
                        <a:pt x="12" y="43"/>
                      </a:cubicBezTo>
                      <a:close/>
                      <a:moveTo>
                        <a:pt x="12" y="59"/>
                      </a:moveTo>
                      <a:cubicBezTo>
                        <a:pt x="38" y="52"/>
                        <a:pt x="38" y="52"/>
                        <a:pt x="38" y="52"/>
                      </a:cubicBezTo>
                      <a:cubicBezTo>
                        <a:pt x="39" y="52"/>
                        <a:pt x="40" y="52"/>
                        <a:pt x="40" y="53"/>
                      </a:cubicBezTo>
                      <a:cubicBezTo>
                        <a:pt x="40" y="54"/>
                        <a:pt x="40" y="55"/>
                        <a:pt x="39" y="55"/>
                      </a:cubicBezTo>
                      <a:cubicBezTo>
                        <a:pt x="13" y="62"/>
                        <a:pt x="13" y="62"/>
                        <a:pt x="13" y="62"/>
                      </a:cubicBezTo>
                      <a:cubicBezTo>
                        <a:pt x="12" y="62"/>
                        <a:pt x="11" y="62"/>
                        <a:pt x="11" y="61"/>
                      </a:cubicBezTo>
                      <a:cubicBezTo>
                        <a:pt x="11" y="61"/>
                        <a:pt x="11" y="61"/>
                        <a:pt x="11" y="61"/>
                      </a:cubicBezTo>
                      <a:cubicBezTo>
                        <a:pt x="11" y="60"/>
                        <a:pt x="11" y="59"/>
                        <a:pt x="12" y="59"/>
                      </a:cubicBezTo>
                      <a:close/>
                      <a:moveTo>
                        <a:pt x="12" y="75"/>
                      </a:moveTo>
                      <a:cubicBezTo>
                        <a:pt x="38" y="68"/>
                        <a:pt x="38" y="68"/>
                        <a:pt x="38" y="68"/>
                      </a:cubicBezTo>
                      <a:cubicBezTo>
                        <a:pt x="39" y="67"/>
                        <a:pt x="40" y="68"/>
                        <a:pt x="40" y="69"/>
                      </a:cubicBezTo>
                      <a:cubicBezTo>
                        <a:pt x="40" y="70"/>
                        <a:pt x="40" y="70"/>
                        <a:pt x="39" y="71"/>
                      </a:cubicBezTo>
                      <a:cubicBezTo>
                        <a:pt x="13" y="78"/>
                        <a:pt x="13" y="78"/>
                        <a:pt x="13" y="78"/>
                      </a:cubicBezTo>
                      <a:cubicBezTo>
                        <a:pt x="12" y="78"/>
                        <a:pt x="11" y="77"/>
                        <a:pt x="11" y="77"/>
                      </a:cubicBezTo>
                      <a:cubicBezTo>
                        <a:pt x="11" y="76"/>
                        <a:pt x="11" y="76"/>
                        <a:pt x="11" y="76"/>
                      </a:cubicBezTo>
                      <a:cubicBezTo>
                        <a:pt x="11" y="75"/>
                        <a:pt x="11" y="75"/>
                        <a:pt x="12" y="75"/>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grpSp>
          <p:grpSp>
            <p:nvGrpSpPr>
              <p:cNvPr id="11" name="组合 10"/>
              <p:cNvGrpSpPr/>
              <p:nvPr/>
            </p:nvGrpSpPr>
            <p:grpSpPr>
              <a:xfrm>
                <a:off x="875536" y="2711491"/>
                <a:ext cx="1468419" cy="1538537"/>
                <a:chOff x="7455102" y="1746728"/>
                <a:chExt cx="810530" cy="810530"/>
              </a:xfrm>
            </p:grpSpPr>
            <p:sp>
              <p:nvSpPr>
                <p:cNvPr id="17" name="Rectangle 803"/>
                <p:cNvSpPr>
                  <a:spLocks noChangeArrowheads="1"/>
                </p:cNvSpPr>
                <p:nvPr/>
              </p:nvSpPr>
              <p:spPr bwMode="auto">
                <a:xfrm>
                  <a:off x="7455102" y="1746728"/>
                  <a:ext cx="810530" cy="810530"/>
                </a:xfrm>
                <a:prstGeom prst="rect">
                  <a:avLst/>
                </a:prstGeom>
                <a:solidFill>
                  <a:srgbClr val="F18B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18" name="Freeform 804"/>
                <p:cNvSpPr>
                  <a:spLocks/>
                </p:cNvSpPr>
                <p:nvPr/>
              </p:nvSpPr>
              <p:spPr bwMode="auto">
                <a:xfrm>
                  <a:off x="7507493" y="2390838"/>
                  <a:ext cx="687256" cy="24655"/>
                </a:xfrm>
                <a:custGeom>
                  <a:avLst/>
                  <a:gdLst>
                    <a:gd name="T0" fmla="*/ 0 w 223"/>
                    <a:gd name="T1" fmla="*/ 8 h 8"/>
                    <a:gd name="T2" fmla="*/ 96 w 223"/>
                    <a:gd name="T3" fmla="*/ 8 h 8"/>
                    <a:gd name="T4" fmla="*/ 127 w 223"/>
                    <a:gd name="T5" fmla="*/ 8 h 8"/>
                    <a:gd name="T6" fmla="*/ 223 w 223"/>
                    <a:gd name="T7" fmla="*/ 8 h 8"/>
                    <a:gd name="T8" fmla="*/ 223 w 223"/>
                    <a:gd name="T9" fmla="*/ 0 h 8"/>
                    <a:gd name="T10" fmla="*/ 0 w 223"/>
                    <a:gd name="T11" fmla="*/ 0 h 8"/>
                    <a:gd name="T12" fmla="*/ 0 w 2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23" h="8">
                      <a:moveTo>
                        <a:pt x="0" y="8"/>
                      </a:moveTo>
                      <a:lnTo>
                        <a:pt x="96" y="8"/>
                      </a:lnTo>
                      <a:lnTo>
                        <a:pt x="127" y="8"/>
                      </a:lnTo>
                      <a:lnTo>
                        <a:pt x="223" y="8"/>
                      </a:lnTo>
                      <a:lnTo>
                        <a:pt x="223" y="0"/>
                      </a:lnTo>
                      <a:lnTo>
                        <a:pt x="0" y="0"/>
                      </a:lnTo>
                      <a:lnTo>
                        <a:pt x="0" y="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19" name="Freeform 805"/>
                <p:cNvSpPr>
                  <a:spLocks/>
                </p:cNvSpPr>
                <p:nvPr/>
              </p:nvSpPr>
              <p:spPr bwMode="auto">
                <a:xfrm>
                  <a:off x="7507493" y="2341528"/>
                  <a:ext cx="687256" cy="43146"/>
                </a:xfrm>
                <a:custGeom>
                  <a:avLst/>
                  <a:gdLst>
                    <a:gd name="T0" fmla="*/ 203 w 223"/>
                    <a:gd name="T1" fmla="*/ 0 h 14"/>
                    <a:gd name="T2" fmla="*/ 112 w 223"/>
                    <a:gd name="T3" fmla="*/ 0 h 14"/>
                    <a:gd name="T4" fmla="*/ 20 w 223"/>
                    <a:gd name="T5" fmla="*/ 0 h 14"/>
                    <a:gd name="T6" fmla="*/ 0 w 223"/>
                    <a:gd name="T7" fmla="*/ 14 h 14"/>
                    <a:gd name="T8" fmla="*/ 223 w 223"/>
                    <a:gd name="T9" fmla="*/ 14 h 14"/>
                    <a:gd name="T10" fmla="*/ 203 w 223"/>
                    <a:gd name="T11" fmla="*/ 0 h 14"/>
                  </a:gdLst>
                  <a:ahLst/>
                  <a:cxnLst>
                    <a:cxn ang="0">
                      <a:pos x="T0" y="T1"/>
                    </a:cxn>
                    <a:cxn ang="0">
                      <a:pos x="T2" y="T3"/>
                    </a:cxn>
                    <a:cxn ang="0">
                      <a:pos x="T4" y="T5"/>
                    </a:cxn>
                    <a:cxn ang="0">
                      <a:pos x="T6" y="T7"/>
                    </a:cxn>
                    <a:cxn ang="0">
                      <a:pos x="T8" y="T9"/>
                    </a:cxn>
                    <a:cxn ang="0">
                      <a:pos x="T10" y="T11"/>
                    </a:cxn>
                  </a:cxnLst>
                  <a:rect l="0" t="0" r="r" b="b"/>
                  <a:pathLst>
                    <a:path w="223" h="14">
                      <a:moveTo>
                        <a:pt x="203" y="0"/>
                      </a:moveTo>
                      <a:lnTo>
                        <a:pt x="112" y="0"/>
                      </a:lnTo>
                      <a:lnTo>
                        <a:pt x="20" y="0"/>
                      </a:lnTo>
                      <a:lnTo>
                        <a:pt x="0" y="14"/>
                      </a:lnTo>
                      <a:lnTo>
                        <a:pt x="223" y="14"/>
                      </a:lnTo>
                      <a:lnTo>
                        <a:pt x="20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1" name="Freeform 806"/>
                <p:cNvSpPr>
                  <a:spLocks noEditPoints="1"/>
                </p:cNvSpPr>
                <p:nvPr/>
              </p:nvSpPr>
              <p:spPr bwMode="auto">
                <a:xfrm>
                  <a:off x="7569131" y="1897739"/>
                  <a:ext cx="563981" cy="434543"/>
                </a:xfrm>
                <a:custGeom>
                  <a:avLst/>
                  <a:gdLst>
                    <a:gd name="T0" fmla="*/ 14 w 162"/>
                    <a:gd name="T1" fmla="*/ 125 h 125"/>
                    <a:gd name="T2" fmla="*/ 148 w 162"/>
                    <a:gd name="T3" fmla="*/ 125 h 125"/>
                    <a:gd name="T4" fmla="*/ 162 w 162"/>
                    <a:gd name="T5" fmla="*/ 109 h 125"/>
                    <a:gd name="T6" fmla="*/ 162 w 162"/>
                    <a:gd name="T7" fmla="*/ 16 h 125"/>
                    <a:gd name="T8" fmla="*/ 148 w 162"/>
                    <a:gd name="T9" fmla="*/ 0 h 125"/>
                    <a:gd name="T10" fmla="*/ 14 w 162"/>
                    <a:gd name="T11" fmla="*/ 0 h 125"/>
                    <a:gd name="T12" fmla="*/ 0 w 162"/>
                    <a:gd name="T13" fmla="*/ 16 h 125"/>
                    <a:gd name="T14" fmla="*/ 0 w 162"/>
                    <a:gd name="T15" fmla="*/ 109 h 125"/>
                    <a:gd name="T16" fmla="*/ 14 w 162"/>
                    <a:gd name="T17" fmla="*/ 125 h 125"/>
                    <a:gd name="T18" fmla="*/ 91 w 162"/>
                    <a:gd name="T19" fmla="*/ 122 h 125"/>
                    <a:gd name="T20" fmla="*/ 71 w 162"/>
                    <a:gd name="T21" fmla="*/ 122 h 125"/>
                    <a:gd name="T22" fmla="*/ 71 w 162"/>
                    <a:gd name="T23" fmla="*/ 118 h 125"/>
                    <a:gd name="T24" fmla="*/ 91 w 162"/>
                    <a:gd name="T25" fmla="*/ 118 h 125"/>
                    <a:gd name="T26" fmla="*/ 91 w 162"/>
                    <a:gd name="T27" fmla="*/ 122 h 125"/>
                    <a:gd name="T28" fmla="*/ 11 w 162"/>
                    <a:gd name="T29" fmla="*/ 22 h 125"/>
                    <a:gd name="T30" fmla="*/ 23 w 162"/>
                    <a:gd name="T31" fmla="*/ 9 h 125"/>
                    <a:gd name="T32" fmla="*/ 139 w 162"/>
                    <a:gd name="T33" fmla="*/ 9 h 125"/>
                    <a:gd name="T34" fmla="*/ 151 w 162"/>
                    <a:gd name="T35" fmla="*/ 22 h 125"/>
                    <a:gd name="T36" fmla="*/ 151 w 162"/>
                    <a:gd name="T37" fmla="*/ 100 h 125"/>
                    <a:gd name="T38" fmla="*/ 139 w 162"/>
                    <a:gd name="T39" fmla="*/ 114 h 125"/>
                    <a:gd name="T40" fmla="*/ 23 w 162"/>
                    <a:gd name="T41" fmla="*/ 114 h 125"/>
                    <a:gd name="T42" fmla="*/ 11 w 162"/>
                    <a:gd name="T43" fmla="*/ 100 h 125"/>
                    <a:gd name="T44" fmla="*/ 11 w 162"/>
                    <a:gd name="T45" fmla="*/ 2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2" h="125">
                      <a:moveTo>
                        <a:pt x="14" y="125"/>
                      </a:moveTo>
                      <a:cubicBezTo>
                        <a:pt x="148" y="125"/>
                        <a:pt x="148" y="125"/>
                        <a:pt x="148" y="125"/>
                      </a:cubicBezTo>
                      <a:cubicBezTo>
                        <a:pt x="156" y="125"/>
                        <a:pt x="162" y="118"/>
                        <a:pt x="162" y="109"/>
                      </a:cubicBezTo>
                      <a:cubicBezTo>
                        <a:pt x="162" y="16"/>
                        <a:pt x="162" y="16"/>
                        <a:pt x="162" y="16"/>
                      </a:cubicBezTo>
                      <a:cubicBezTo>
                        <a:pt x="162" y="7"/>
                        <a:pt x="156" y="0"/>
                        <a:pt x="148" y="0"/>
                      </a:cubicBezTo>
                      <a:cubicBezTo>
                        <a:pt x="14" y="0"/>
                        <a:pt x="14" y="0"/>
                        <a:pt x="14" y="0"/>
                      </a:cubicBezTo>
                      <a:cubicBezTo>
                        <a:pt x="6" y="0"/>
                        <a:pt x="0" y="7"/>
                        <a:pt x="0" y="16"/>
                      </a:cubicBezTo>
                      <a:cubicBezTo>
                        <a:pt x="0" y="109"/>
                        <a:pt x="0" y="109"/>
                        <a:pt x="0" y="109"/>
                      </a:cubicBezTo>
                      <a:cubicBezTo>
                        <a:pt x="0" y="118"/>
                        <a:pt x="6" y="125"/>
                        <a:pt x="14" y="125"/>
                      </a:cubicBezTo>
                      <a:close/>
                      <a:moveTo>
                        <a:pt x="91" y="122"/>
                      </a:moveTo>
                      <a:cubicBezTo>
                        <a:pt x="71" y="122"/>
                        <a:pt x="71" y="122"/>
                        <a:pt x="71" y="122"/>
                      </a:cubicBezTo>
                      <a:cubicBezTo>
                        <a:pt x="71" y="118"/>
                        <a:pt x="71" y="118"/>
                        <a:pt x="71" y="118"/>
                      </a:cubicBezTo>
                      <a:cubicBezTo>
                        <a:pt x="91" y="118"/>
                        <a:pt x="91" y="118"/>
                        <a:pt x="91" y="118"/>
                      </a:cubicBezTo>
                      <a:lnTo>
                        <a:pt x="91" y="122"/>
                      </a:lnTo>
                      <a:close/>
                      <a:moveTo>
                        <a:pt x="11" y="22"/>
                      </a:moveTo>
                      <a:cubicBezTo>
                        <a:pt x="11" y="15"/>
                        <a:pt x="17" y="9"/>
                        <a:pt x="23" y="9"/>
                      </a:cubicBezTo>
                      <a:cubicBezTo>
                        <a:pt x="139" y="9"/>
                        <a:pt x="139" y="9"/>
                        <a:pt x="139" y="9"/>
                      </a:cubicBezTo>
                      <a:cubicBezTo>
                        <a:pt x="145" y="9"/>
                        <a:pt x="151" y="15"/>
                        <a:pt x="151" y="22"/>
                      </a:cubicBezTo>
                      <a:cubicBezTo>
                        <a:pt x="151" y="100"/>
                        <a:pt x="151" y="100"/>
                        <a:pt x="151" y="100"/>
                      </a:cubicBezTo>
                      <a:cubicBezTo>
                        <a:pt x="151" y="108"/>
                        <a:pt x="145" y="114"/>
                        <a:pt x="139" y="114"/>
                      </a:cubicBezTo>
                      <a:cubicBezTo>
                        <a:pt x="23" y="114"/>
                        <a:pt x="23" y="114"/>
                        <a:pt x="23" y="114"/>
                      </a:cubicBezTo>
                      <a:cubicBezTo>
                        <a:pt x="17" y="114"/>
                        <a:pt x="11" y="108"/>
                        <a:pt x="11" y="100"/>
                      </a:cubicBezTo>
                      <a:lnTo>
                        <a:pt x="11" y="2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2" name="Oval 808"/>
                <p:cNvSpPr>
                  <a:spLocks noChangeArrowheads="1"/>
                </p:cNvSpPr>
                <p:nvPr/>
              </p:nvSpPr>
              <p:spPr bwMode="auto">
                <a:xfrm>
                  <a:off x="7975937" y="2135043"/>
                  <a:ext cx="49310" cy="40064"/>
                </a:xfrm>
                <a:prstGeom prst="ellipse">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3" name="Freeform 809"/>
                <p:cNvSpPr>
                  <a:spLocks/>
                </p:cNvSpPr>
                <p:nvPr/>
              </p:nvSpPr>
              <p:spPr bwMode="auto">
                <a:xfrm>
                  <a:off x="7892726" y="2215172"/>
                  <a:ext cx="43146" cy="40064"/>
                </a:xfrm>
                <a:custGeom>
                  <a:avLst/>
                  <a:gdLst>
                    <a:gd name="T0" fmla="*/ 0 w 14"/>
                    <a:gd name="T1" fmla="*/ 0 h 13"/>
                    <a:gd name="T2" fmla="*/ 0 w 14"/>
                    <a:gd name="T3" fmla="*/ 6 h 13"/>
                    <a:gd name="T4" fmla="*/ 0 w 14"/>
                    <a:gd name="T5" fmla="*/ 13 h 13"/>
                    <a:gd name="T6" fmla="*/ 14 w 14"/>
                    <a:gd name="T7" fmla="*/ 13 h 13"/>
                    <a:gd name="T8" fmla="*/ 14 w 14"/>
                    <a:gd name="T9" fmla="*/ 0 h 13"/>
                    <a:gd name="T10" fmla="*/ 0 w 14"/>
                    <a:gd name="T11" fmla="*/ 0 h 13"/>
                  </a:gdLst>
                  <a:ahLst/>
                  <a:cxnLst>
                    <a:cxn ang="0">
                      <a:pos x="T0" y="T1"/>
                    </a:cxn>
                    <a:cxn ang="0">
                      <a:pos x="T2" y="T3"/>
                    </a:cxn>
                    <a:cxn ang="0">
                      <a:pos x="T4" y="T5"/>
                    </a:cxn>
                    <a:cxn ang="0">
                      <a:pos x="T6" y="T7"/>
                    </a:cxn>
                    <a:cxn ang="0">
                      <a:pos x="T8" y="T9"/>
                    </a:cxn>
                    <a:cxn ang="0">
                      <a:pos x="T10" y="T11"/>
                    </a:cxn>
                  </a:cxnLst>
                  <a:rect l="0" t="0" r="r" b="b"/>
                  <a:pathLst>
                    <a:path w="14" h="13">
                      <a:moveTo>
                        <a:pt x="0" y="0"/>
                      </a:moveTo>
                      <a:lnTo>
                        <a:pt x="0" y="6"/>
                      </a:lnTo>
                      <a:lnTo>
                        <a:pt x="0" y="13"/>
                      </a:lnTo>
                      <a:lnTo>
                        <a:pt x="14" y="13"/>
                      </a:lnTo>
                      <a:lnTo>
                        <a:pt x="14" y="0"/>
                      </a:lnTo>
                      <a:lnTo>
                        <a:pt x="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4" name="Rectangle 810"/>
                <p:cNvSpPr>
                  <a:spLocks noChangeArrowheads="1"/>
                </p:cNvSpPr>
                <p:nvPr/>
              </p:nvSpPr>
              <p:spPr bwMode="auto">
                <a:xfrm>
                  <a:off x="7892726" y="2073406"/>
                  <a:ext cx="43146" cy="43146"/>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5" name="Rectangle 811"/>
                <p:cNvSpPr>
                  <a:spLocks noChangeArrowheads="1"/>
                </p:cNvSpPr>
                <p:nvPr/>
              </p:nvSpPr>
              <p:spPr bwMode="auto">
                <a:xfrm>
                  <a:off x="7809516" y="1987114"/>
                  <a:ext cx="30819" cy="55474"/>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6" name="Freeform 812"/>
                <p:cNvSpPr>
                  <a:spLocks/>
                </p:cNvSpPr>
                <p:nvPr/>
              </p:nvSpPr>
              <p:spPr bwMode="auto">
                <a:xfrm>
                  <a:off x="7775616" y="2215172"/>
                  <a:ext cx="40064" cy="40064"/>
                </a:xfrm>
                <a:custGeom>
                  <a:avLst/>
                  <a:gdLst>
                    <a:gd name="T0" fmla="*/ 0 w 13"/>
                    <a:gd name="T1" fmla="*/ 0 h 13"/>
                    <a:gd name="T2" fmla="*/ 0 w 13"/>
                    <a:gd name="T3" fmla="*/ 13 h 13"/>
                    <a:gd name="T4" fmla="*/ 13 w 13"/>
                    <a:gd name="T5" fmla="*/ 13 h 13"/>
                    <a:gd name="T6" fmla="*/ 13 w 13"/>
                    <a:gd name="T7" fmla="*/ 6 h 13"/>
                    <a:gd name="T8" fmla="*/ 13 w 13"/>
                    <a:gd name="T9" fmla="*/ 0 h 13"/>
                    <a:gd name="T10" fmla="*/ 0 w 13"/>
                    <a:gd name="T11" fmla="*/ 0 h 13"/>
                  </a:gdLst>
                  <a:ahLst/>
                  <a:cxnLst>
                    <a:cxn ang="0">
                      <a:pos x="T0" y="T1"/>
                    </a:cxn>
                    <a:cxn ang="0">
                      <a:pos x="T2" y="T3"/>
                    </a:cxn>
                    <a:cxn ang="0">
                      <a:pos x="T4" y="T5"/>
                    </a:cxn>
                    <a:cxn ang="0">
                      <a:pos x="T6" y="T7"/>
                    </a:cxn>
                    <a:cxn ang="0">
                      <a:pos x="T8" y="T9"/>
                    </a:cxn>
                    <a:cxn ang="0">
                      <a:pos x="T10" y="T11"/>
                    </a:cxn>
                  </a:cxnLst>
                  <a:rect l="0" t="0" r="r" b="b"/>
                  <a:pathLst>
                    <a:path w="13" h="13">
                      <a:moveTo>
                        <a:pt x="0" y="0"/>
                      </a:moveTo>
                      <a:lnTo>
                        <a:pt x="0" y="13"/>
                      </a:lnTo>
                      <a:lnTo>
                        <a:pt x="13" y="13"/>
                      </a:lnTo>
                      <a:lnTo>
                        <a:pt x="13" y="6"/>
                      </a:lnTo>
                      <a:lnTo>
                        <a:pt x="13" y="0"/>
                      </a:lnTo>
                      <a:lnTo>
                        <a:pt x="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7" name="Rectangle 813"/>
                <p:cNvSpPr>
                  <a:spLocks noChangeArrowheads="1"/>
                </p:cNvSpPr>
                <p:nvPr/>
              </p:nvSpPr>
              <p:spPr bwMode="auto">
                <a:xfrm>
                  <a:off x="7704733" y="1987114"/>
                  <a:ext cx="30819" cy="55474"/>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8" name="Rectangle 814"/>
                <p:cNvSpPr>
                  <a:spLocks noChangeArrowheads="1"/>
                </p:cNvSpPr>
                <p:nvPr/>
              </p:nvSpPr>
              <p:spPr bwMode="auto">
                <a:xfrm>
                  <a:off x="7815680" y="2230581"/>
                  <a:ext cx="77047" cy="12327"/>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29" name="Rectangle 815"/>
                <p:cNvSpPr>
                  <a:spLocks noChangeArrowheads="1"/>
                </p:cNvSpPr>
                <p:nvPr/>
              </p:nvSpPr>
              <p:spPr bwMode="auto">
                <a:xfrm>
                  <a:off x="7735551" y="2008687"/>
                  <a:ext cx="73965" cy="9246"/>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0" name="Freeform 816"/>
                <p:cNvSpPr>
                  <a:spLocks/>
                </p:cNvSpPr>
                <p:nvPr/>
              </p:nvSpPr>
              <p:spPr bwMode="auto">
                <a:xfrm>
                  <a:off x="7840335" y="2008687"/>
                  <a:ext cx="77047" cy="64719"/>
                </a:xfrm>
                <a:custGeom>
                  <a:avLst/>
                  <a:gdLst>
                    <a:gd name="T0" fmla="*/ 23 w 25"/>
                    <a:gd name="T1" fmla="*/ 21 h 21"/>
                    <a:gd name="T2" fmla="*/ 25 w 25"/>
                    <a:gd name="T3" fmla="*/ 21 h 21"/>
                    <a:gd name="T4" fmla="*/ 25 w 25"/>
                    <a:gd name="T5" fmla="*/ 0 h 21"/>
                    <a:gd name="T6" fmla="*/ 0 w 25"/>
                    <a:gd name="T7" fmla="*/ 0 h 21"/>
                    <a:gd name="T8" fmla="*/ 0 w 25"/>
                    <a:gd name="T9" fmla="*/ 3 h 21"/>
                    <a:gd name="T10" fmla="*/ 23 w 25"/>
                    <a:gd name="T11" fmla="*/ 3 h 21"/>
                    <a:gd name="T12" fmla="*/ 23 w 25"/>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25" h="21">
                      <a:moveTo>
                        <a:pt x="23" y="21"/>
                      </a:moveTo>
                      <a:lnTo>
                        <a:pt x="25" y="21"/>
                      </a:lnTo>
                      <a:lnTo>
                        <a:pt x="25" y="0"/>
                      </a:lnTo>
                      <a:lnTo>
                        <a:pt x="0" y="0"/>
                      </a:lnTo>
                      <a:lnTo>
                        <a:pt x="0" y="3"/>
                      </a:lnTo>
                      <a:lnTo>
                        <a:pt x="23" y="3"/>
                      </a:lnTo>
                      <a:lnTo>
                        <a:pt x="23" y="2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1" name="Freeform 817"/>
                <p:cNvSpPr>
                  <a:spLocks/>
                </p:cNvSpPr>
                <p:nvPr/>
              </p:nvSpPr>
              <p:spPr bwMode="auto">
                <a:xfrm>
                  <a:off x="7935873" y="2088815"/>
                  <a:ext cx="67801" cy="46228"/>
                </a:xfrm>
                <a:custGeom>
                  <a:avLst/>
                  <a:gdLst>
                    <a:gd name="T0" fmla="*/ 20 w 22"/>
                    <a:gd name="T1" fmla="*/ 15 h 15"/>
                    <a:gd name="T2" fmla="*/ 22 w 22"/>
                    <a:gd name="T3" fmla="*/ 15 h 15"/>
                    <a:gd name="T4" fmla="*/ 22 w 22"/>
                    <a:gd name="T5" fmla="*/ 0 h 15"/>
                    <a:gd name="T6" fmla="*/ 0 w 22"/>
                    <a:gd name="T7" fmla="*/ 0 h 15"/>
                    <a:gd name="T8" fmla="*/ 0 w 22"/>
                    <a:gd name="T9" fmla="*/ 3 h 15"/>
                    <a:gd name="T10" fmla="*/ 20 w 22"/>
                    <a:gd name="T11" fmla="*/ 3 h 15"/>
                    <a:gd name="T12" fmla="*/ 20 w 22"/>
                    <a:gd name="T13" fmla="*/ 15 h 15"/>
                  </a:gdLst>
                  <a:ahLst/>
                  <a:cxnLst>
                    <a:cxn ang="0">
                      <a:pos x="T0" y="T1"/>
                    </a:cxn>
                    <a:cxn ang="0">
                      <a:pos x="T2" y="T3"/>
                    </a:cxn>
                    <a:cxn ang="0">
                      <a:pos x="T4" y="T5"/>
                    </a:cxn>
                    <a:cxn ang="0">
                      <a:pos x="T6" y="T7"/>
                    </a:cxn>
                    <a:cxn ang="0">
                      <a:pos x="T8" y="T9"/>
                    </a:cxn>
                    <a:cxn ang="0">
                      <a:pos x="T10" y="T11"/>
                    </a:cxn>
                    <a:cxn ang="0">
                      <a:pos x="T12" y="T13"/>
                    </a:cxn>
                  </a:cxnLst>
                  <a:rect l="0" t="0" r="r" b="b"/>
                  <a:pathLst>
                    <a:path w="22" h="15">
                      <a:moveTo>
                        <a:pt x="20" y="15"/>
                      </a:moveTo>
                      <a:lnTo>
                        <a:pt x="22" y="15"/>
                      </a:lnTo>
                      <a:lnTo>
                        <a:pt x="22" y="0"/>
                      </a:lnTo>
                      <a:lnTo>
                        <a:pt x="0" y="0"/>
                      </a:lnTo>
                      <a:lnTo>
                        <a:pt x="0" y="3"/>
                      </a:lnTo>
                      <a:lnTo>
                        <a:pt x="20" y="3"/>
                      </a:lnTo>
                      <a:lnTo>
                        <a:pt x="20" y="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2" name="Rectangle 818"/>
                <p:cNvSpPr>
                  <a:spLocks noChangeArrowheads="1"/>
                </p:cNvSpPr>
                <p:nvPr/>
              </p:nvSpPr>
              <p:spPr bwMode="auto">
                <a:xfrm>
                  <a:off x="7911218" y="2116552"/>
                  <a:ext cx="6164" cy="98620"/>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sp>
              <p:nvSpPr>
                <p:cNvPr id="33" name="Freeform 819"/>
                <p:cNvSpPr>
                  <a:spLocks/>
                </p:cNvSpPr>
                <p:nvPr/>
              </p:nvSpPr>
              <p:spPr bwMode="auto">
                <a:xfrm>
                  <a:off x="7935873" y="2175108"/>
                  <a:ext cx="67801" cy="67801"/>
                </a:xfrm>
                <a:custGeom>
                  <a:avLst/>
                  <a:gdLst>
                    <a:gd name="T0" fmla="*/ 20 w 22"/>
                    <a:gd name="T1" fmla="*/ 18 h 22"/>
                    <a:gd name="T2" fmla="*/ 0 w 22"/>
                    <a:gd name="T3" fmla="*/ 18 h 22"/>
                    <a:gd name="T4" fmla="*/ 0 w 22"/>
                    <a:gd name="T5" fmla="*/ 22 h 22"/>
                    <a:gd name="T6" fmla="*/ 22 w 22"/>
                    <a:gd name="T7" fmla="*/ 22 h 22"/>
                    <a:gd name="T8" fmla="*/ 22 w 22"/>
                    <a:gd name="T9" fmla="*/ 0 h 22"/>
                    <a:gd name="T10" fmla="*/ 20 w 22"/>
                    <a:gd name="T11" fmla="*/ 0 h 22"/>
                    <a:gd name="T12" fmla="*/ 20 w 22"/>
                    <a:gd name="T13" fmla="*/ 18 h 22"/>
                  </a:gdLst>
                  <a:ahLst/>
                  <a:cxnLst>
                    <a:cxn ang="0">
                      <a:pos x="T0" y="T1"/>
                    </a:cxn>
                    <a:cxn ang="0">
                      <a:pos x="T2" y="T3"/>
                    </a:cxn>
                    <a:cxn ang="0">
                      <a:pos x="T4" y="T5"/>
                    </a:cxn>
                    <a:cxn ang="0">
                      <a:pos x="T6" y="T7"/>
                    </a:cxn>
                    <a:cxn ang="0">
                      <a:pos x="T8" y="T9"/>
                    </a:cxn>
                    <a:cxn ang="0">
                      <a:pos x="T10" y="T11"/>
                    </a:cxn>
                    <a:cxn ang="0">
                      <a:pos x="T12" y="T13"/>
                    </a:cxn>
                  </a:cxnLst>
                  <a:rect l="0" t="0" r="r" b="b"/>
                  <a:pathLst>
                    <a:path w="22" h="22">
                      <a:moveTo>
                        <a:pt x="20" y="18"/>
                      </a:moveTo>
                      <a:lnTo>
                        <a:pt x="0" y="18"/>
                      </a:lnTo>
                      <a:lnTo>
                        <a:pt x="0" y="22"/>
                      </a:lnTo>
                      <a:lnTo>
                        <a:pt x="22" y="22"/>
                      </a:lnTo>
                      <a:lnTo>
                        <a:pt x="22" y="0"/>
                      </a:lnTo>
                      <a:lnTo>
                        <a:pt x="20" y="0"/>
                      </a:lnTo>
                      <a:lnTo>
                        <a:pt x="20"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宋体" panose="02010600030101010101" pitchFamily="2" charset="-122"/>
                    <a:ea typeface="宋体" panose="02010600030101010101" pitchFamily="2" charset="-122"/>
                  </a:endParaRPr>
                </a:p>
              </p:txBody>
            </p:sp>
          </p:grpSp>
          <p:sp>
            <p:nvSpPr>
              <p:cNvPr id="12" name="任意多边形 11"/>
              <p:cNvSpPr/>
              <p:nvPr/>
            </p:nvSpPr>
            <p:spPr>
              <a:xfrm>
                <a:off x="1065209" y="4188271"/>
                <a:ext cx="1102439" cy="1102439"/>
              </a:xfrm>
              <a:custGeom>
                <a:avLst/>
                <a:gdLst>
                  <a:gd name="connsiteX0" fmla="*/ 0 w 1102439"/>
                  <a:gd name="connsiteY0" fmla="*/ 110244 h 1102439"/>
                  <a:gd name="connsiteX1" fmla="*/ 110244 w 1102439"/>
                  <a:gd name="connsiteY1" fmla="*/ 0 h 1102439"/>
                  <a:gd name="connsiteX2" fmla="*/ 992195 w 1102439"/>
                  <a:gd name="connsiteY2" fmla="*/ 0 h 1102439"/>
                  <a:gd name="connsiteX3" fmla="*/ 1102439 w 1102439"/>
                  <a:gd name="connsiteY3" fmla="*/ 110244 h 1102439"/>
                  <a:gd name="connsiteX4" fmla="*/ 1102439 w 1102439"/>
                  <a:gd name="connsiteY4" fmla="*/ 992195 h 1102439"/>
                  <a:gd name="connsiteX5" fmla="*/ 992195 w 1102439"/>
                  <a:gd name="connsiteY5" fmla="*/ 1102439 h 1102439"/>
                  <a:gd name="connsiteX6" fmla="*/ 110244 w 1102439"/>
                  <a:gd name="connsiteY6" fmla="*/ 1102439 h 1102439"/>
                  <a:gd name="connsiteX7" fmla="*/ 0 w 1102439"/>
                  <a:gd name="connsiteY7" fmla="*/ 992195 h 1102439"/>
                  <a:gd name="connsiteX8" fmla="*/ 0 w 1102439"/>
                  <a:gd name="connsiteY8" fmla="*/ 110244 h 110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2439" h="1102439">
                    <a:moveTo>
                      <a:pt x="0" y="110244"/>
                    </a:moveTo>
                    <a:cubicBezTo>
                      <a:pt x="0" y="49358"/>
                      <a:pt x="49358" y="0"/>
                      <a:pt x="110244" y="0"/>
                    </a:cubicBezTo>
                    <a:lnTo>
                      <a:pt x="992195" y="0"/>
                    </a:lnTo>
                    <a:cubicBezTo>
                      <a:pt x="1053081" y="0"/>
                      <a:pt x="1102439" y="49358"/>
                      <a:pt x="1102439" y="110244"/>
                    </a:cubicBezTo>
                    <a:lnTo>
                      <a:pt x="1102439" y="992195"/>
                    </a:lnTo>
                    <a:cubicBezTo>
                      <a:pt x="1102439" y="1053081"/>
                      <a:pt x="1053081" y="1102439"/>
                      <a:pt x="992195" y="1102439"/>
                    </a:cubicBezTo>
                    <a:lnTo>
                      <a:pt x="110244" y="1102439"/>
                    </a:lnTo>
                    <a:cubicBezTo>
                      <a:pt x="49358" y="1102439"/>
                      <a:pt x="0" y="1053081"/>
                      <a:pt x="0" y="992195"/>
                    </a:cubicBezTo>
                    <a:lnTo>
                      <a:pt x="0" y="110244"/>
                    </a:lnTo>
                    <a:close/>
                  </a:path>
                </a:pathLst>
              </a:custGeom>
              <a:solidFill>
                <a:schemeClr val="accent2">
                  <a:lumMod val="75000"/>
                </a:schemeClr>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5159" tIns="135159" rIns="135159" bIns="135159" numCol="1" spcCol="1270" anchor="ctr" anchorCtr="0">
                <a:noAutofit/>
              </a:bodyPr>
              <a:lstStyle/>
              <a:p>
                <a:pPr lvl="0" algn="ctr" defTabSz="1200150">
                  <a:lnSpc>
                    <a:spcPct val="90000"/>
                  </a:lnSpc>
                  <a:spcBef>
                    <a:spcPct val="0"/>
                  </a:spcBef>
                  <a:spcAft>
                    <a:spcPct val="35000"/>
                  </a:spcAft>
                </a:pPr>
                <a:r>
                  <a:rPr lang="zh-CN" altLang="en-US" sz="2700" kern="1200" dirty="0" smtClean="0">
                    <a:latin typeface="宋体" panose="02010600030101010101" pitchFamily="2" charset="-122"/>
                    <a:ea typeface="宋体" panose="02010600030101010101" pitchFamily="2" charset="-122"/>
                  </a:rPr>
                  <a:t>实训环境</a:t>
                </a:r>
                <a:endParaRPr lang="zh-CN" altLang="en-US" sz="2700" kern="1200" dirty="0">
                  <a:latin typeface="宋体" panose="02010600030101010101" pitchFamily="2" charset="-122"/>
                  <a:ea typeface="宋体" panose="02010600030101010101" pitchFamily="2" charset="-122"/>
                </a:endParaRPr>
              </a:p>
            </p:txBody>
          </p:sp>
          <p:sp>
            <p:nvSpPr>
              <p:cNvPr id="13" name="任意多边形 12"/>
              <p:cNvSpPr/>
              <p:nvPr/>
            </p:nvSpPr>
            <p:spPr>
              <a:xfrm>
                <a:off x="2576482" y="4188271"/>
                <a:ext cx="1102439" cy="1102439"/>
              </a:xfrm>
              <a:custGeom>
                <a:avLst/>
                <a:gdLst>
                  <a:gd name="connsiteX0" fmla="*/ 0 w 1102439"/>
                  <a:gd name="connsiteY0" fmla="*/ 110244 h 1102439"/>
                  <a:gd name="connsiteX1" fmla="*/ 110244 w 1102439"/>
                  <a:gd name="connsiteY1" fmla="*/ 0 h 1102439"/>
                  <a:gd name="connsiteX2" fmla="*/ 992195 w 1102439"/>
                  <a:gd name="connsiteY2" fmla="*/ 0 h 1102439"/>
                  <a:gd name="connsiteX3" fmla="*/ 1102439 w 1102439"/>
                  <a:gd name="connsiteY3" fmla="*/ 110244 h 1102439"/>
                  <a:gd name="connsiteX4" fmla="*/ 1102439 w 1102439"/>
                  <a:gd name="connsiteY4" fmla="*/ 992195 h 1102439"/>
                  <a:gd name="connsiteX5" fmla="*/ 992195 w 1102439"/>
                  <a:gd name="connsiteY5" fmla="*/ 1102439 h 1102439"/>
                  <a:gd name="connsiteX6" fmla="*/ 110244 w 1102439"/>
                  <a:gd name="connsiteY6" fmla="*/ 1102439 h 1102439"/>
                  <a:gd name="connsiteX7" fmla="*/ 0 w 1102439"/>
                  <a:gd name="connsiteY7" fmla="*/ 992195 h 1102439"/>
                  <a:gd name="connsiteX8" fmla="*/ 0 w 1102439"/>
                  <a:gd name="connsiteY8" fmla="*/ 110244 h 110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2439" h="1102439">
                    <a:moveTo>
                      <a:pt x="0" y="110244"/>
                    </a:moveTo>
                    <a:cubicBezTo>
                      <a:pt x="0" y="49358"/>
                      <a:pt x="49358" y="0"/>
                      <a:pt x="110244" y="0"/>
                    </a:cubicBezTo>
                    <a:lnTo>
                      <a:pt x="992195" y="0"/>
                    </a:lnTo>
                    <a:cubicBezTo>
                      <a:pt x="1053081" y="0"/>
                      <a:pt x="1102439" y="49358"/>
                      <a:pt x="1102439" y="110244"/>
                    </a:cubicBezTo>
                    <a:lnTo>
                      <a:pt x="1102439" y="992195"/>
                    </a:lnTo>
                    <a:cubicBezTo>
                      <a:pt x="1102439" y="1053081"/>
                      <a:pt x="1053081" y="1102439"/>
                      <a:pt x="992195" y="1102439"/>
                    </a:cubicBezTo>
                    <a:lnTo>
                      <a:pt x="110244" y="1102439"/>
                    </a:lnTo>
                    <a:cubicBezTo>
                      <a:pt x="49358" y="1102439"/>
                      <a:pt x="0" y="1053081"/>
                      <a:pt x="0" y="992195"/>
                    </a:cubicBezTo>
                    <a:lnTo>
                      <a:pt x="0" y="110244"/>
                    </a:lnTo>
                    <a:close/>
                  </a:path>
                </a:pathLst>
              </a:custGeom>
              <a:solidFill>
                <a:srgbClr val="7030A0"/>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1838336"/>
                  <a:satOff val="-2557"/>
                  <a:lumOff val="-981"/>
                  <a:alphaOff val="0"/>
                </a:schemeClr>
              </a:fillRef>
              <a:effectRef idx="2">
                <a:schemeClr val="accent5">
                  <a:hueOff val="-1838336"/>
                  <a:satOff val="-2557"/>
                  <a:lumOff val="-981"/>
                  <a:alphaOff val="0"/>
                </a:schemeClr>
              </a:effectRef>
              <a:fontRef idx="minor">
                <a:schemeClr val="lt1"/>
              </a:fontRef>
            </p:style>
            <p:txBody>
              <a:bodyPr spcFirstLastPara="0" vert="horz" wrap="square" lIns="135159" tIns="135159" rIns="135159" bIns="135159" numCol="1" spcCol="1270" anchor="ctr" anchorCtr="0">
                <a:noAutofit/>
              </a:bodyPr>
              <a:lstStyle/>
              <a:p>
                <a:pPr lvl="0" algn="ctr" defTabSz="1200150">
                  <a:lnSpc>
                    <a:spcPct val="90000"/>
                  </a:lnSpc>
                  <a:spcBef>
                    <a:spcPct val="0"/>
                  </a:spcBef>
                  <a:spcAft>
                    <a:spcPct val="35000"/>
                  </a:spcAft>
                </a:pPr>
                <a:r>
                  <a:rPr lang="zh-CN" altLang="en-US" sz="2700" kern="1200" dirty="0" smtClean="0">
                    <a:latin typeface="宋体" panose="02010600030101010101" pitchFamily="2" charset="-122"/>
                    <a:ea typeface="宋体" panose="02010600030101010101" pitchFamily="2" charset="-122"/>
                  </a:rPr>
                  <a:t>实训教材</a:t>
                </a:r>
                <a:endParaRPr lang="zh-CN" altLang="en-US" sz="2700" kern="1200" dirty="0">
                  <a:latin typeface="宋体" panose="02010600030101010101" pitchFamily="2" charset="-122"/>
                  <a:ea typeface="宋体" panose="02010600030101010101" pitchFamily="2" charset="-122"/>
                </a:endParaRPr>
              </a:p>
            </p:txBody>
          </p:sp>
          <p:sp>
            <p:nvSpPr>
              <p:cNvPr id="14" name="任意多边形 13"/>
              <p:cNvSpPr/>
              <p:nvPr/>
            </p:nvSpPr>
            <p:spPr>
              <a:xfrm>
                <a:off x="4033828" y="4163596"/>
                <a:ext cx="1102439" cy="1102439"/>
              </a:xfrm>
              <a:custGeom>
                <a:avLst/>
                <a:gdLst>
                  <a:gd name="connsiteX0" fmla="*/ 0 w 1102439"/>
                  <a:gd name="connsiteY0" fmla="*/ 110244 h 1102439"/>
                  <a:gd name="connsiteX1" fmla="*/ 110244 w 1102439"/>
                  <a:gd name="connsiteY1" fmla="*/ 0 h 1102439"/>
                  <a:gd name="connsiteX2" fmla="*/ 992195 w 1102439"/>
                  <a:gd name="connsiteY2" fmla="*/ 0 h 1102439"/>
                  <a:gd name="connsiteX3" fmla="*/ 1102439 w 1102439"/>
                  <a:gd name="connsiteY3" fmla="*/ 110244 h 1102439"/>
                  <a:gd name="connsiteX4" fmla="*/ 1102439 w 1102439"/>
                  <a:gd name="connsiteY4" fmla="*/ 992195 h 1102439"/>
                  <a:gd name="connsiteX5" fmla="*/ 992195 w 1102439"/>
                  <a:gd name="connsiteY5" fmla="*/ 1102439 h 1102439"/>
                  <a:gd name="connsiteX6" fmla="*/ 110244 w 1102439"/>
                  <a:gd name="connsiteY6" fmla="*/ 1102439 h 1102439"/>
                  <a:gd name="connsiteX7" fmla="*/ 0 w 1102439"/>
                  <a:gd name="connsiteY7" fmla="*/ 992195 h 1102439"/>
                  <a:gd name="connsiteX8" fmla="*/ 0 w 1102439"/>
                  <a:gd name="connsiteY8" fmla="*/ 110244 h 110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2439" h="1102439">
                    <a:moveTo>
                      <a:pt x="0" y="110244"/>
                    </a:moveTo>
                    <a:cubicBezTo>
                      <a:pt x="0" y="49358"/>
                      <a:pt x="49358" y="0"/>
                      <a:pt x="110244" y="0"/>
                    </a:cubicBezTo>
                    <a:lnTo>
                      <a:pt x="992195" y="0"/>
                    </a:lnTo>
                    <a:cubicBezTo>
                      <a:pt x="1053081" y="0"/>
                      <a:pt x="1102439" y="49358"/>
                      <a:pt x="1102439" y="110244"/>
                    </a:cubicBezTo>
                    <a:lnTo>
                      <a:pt x="1102439" y="992195"/>
                    </a:lnTo>
                    <a:cubicBezTo>
                      <a:pt x="1102439" y="1053081"/>
                      <a:pt x="1053081" y="1102439"/>
                      <a:pt x="992195" y="1102439"/>
                    </a:cubicBezTo>
                    <a:lnTo>
                      <a:pt x="110244" y="1102439"/>
                    </a:lnTo>
                    <a:cubicBezTo>
                      <a:pt x="49358" y="1102439"/>
                      <a:pt x="0" y="1053081"/>
                      <a:pt x="0" y="992195"/>
                    </a:cubicBezTo>
                    <a:lnTo>
                      <a:pt x="0" y="110244"/>
                    </a:lnTo>
                    <a:close/>
                  </a:path>
                </a:pathLst>
              </a:custGeom>
              <a:solidFill>
                <a:srgbClr val="D826D0"/>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3676672"/>
                  <a:satOff val="-5114"/>
                  <a:lumOff val="-1961"/>
                  <a:alphaOff val="0"/>
                </a:schemeClr>
              </a:fillRef>
              <a:effectRef idx="2">
                <a:schemeClr val="accent5">
                  <a:hueOff val="-3676672"/>
                  <a:satOff val="-5114"/>
                  <a:lumOff val="-1961"/>
                  <a:alphaOff val="0"/>
                </a:schemeClr>
              </a:effectRef>
              <a:fontRef idx="minor">
                <a:schemeClr val="lt1"/>
              </a:fontRef>
            </p:style>
            <p:txBody>
              <a:bodyPr spcFirstLastPara="0" vert="horz" wrap="square" lIns="135159" tIns="135159" rIns="135159" bIns="135159" numCol="1" spcCol="1270" anchor="ctr" anchorCtr="0">
                <a:noAutofit/>
              </a:bodyPr>
              <a:lstStyle/>
              <a:p>
                <a:pPr lvl="0" algn="ctr" defTabSz="1200150">
                  <a:lnSpc>
                    <a:spcPct val="90000"/>
                  </a:lnSpc>
                  <a:spcBef>
                    <a:spcPct val="0"/>
                  </a:spcBef>
                  <a:spcAft>
                    <a:spcPct val="35000"/>
                  </a:spcAft>
                </a:pPr>
                <a:r>
                  <a:rPr lang="zh-CN" altLang="en-US" sz="2700" kern="1200" dirty="0" smtClean="0">
                    <a:latin typeface="宋体" panose="02010600030101010101" pitchFamily="2" charset="-122"/>
                    <a:ea typeface="宋体" panose="02010600030101010101" pitchFamily="2" charset="-122"/>
                  </a:rPr>
                  <a:t>师资培养</a:t>
                </a:r>
                <a:endParaRPr lang="zh-CN" altLang="en-US" sz="2700" kern="1200" dirty="0">
                  <a:latin typeface="宋体" panose="02010600030101010101" pitchFamily="2" charset="-122"/>
                  <a:ea typeface="宋体" panose="02010600030101010101" pitchFamily="2" charset="-122"/>
                </a:endParaRPr>
              </a:p>
            </p:txBody>
          </p:sp>
          <p:sp>
            <p:nvSpPr>
              <p:cNvPr id="15" name="任意多边形 14"/>
              <p:cNvSpPr/>
              <p:nvPr/>
            </p:nvSpPr>
            <p:spPr>
              <a:xfrm>
                <a:off x="5533547" y="4163596"/>
                <a:ext cx="1102439" cy="1102439"/>
              </a:xfrm>
              <a:custGeom>
                <a:avLst/>
                <a:gdLst>
                  <a:gd name="connsiteX0" fmla="*/ 0 w 1102439"/>
                  <a:gd name="connsiteY0" fmla="*/ 110244 h 1102439"/>
                  <a:gd name="connsiteX1" fmla="*/ 110244 w 1102439"/>
                  <a:gd name="connsiteY1" fmla="*/ 0 h 1102439"/>
                  <a:gd name="connsiteX2" fmla="*/ 992195 w 1102439"/>
                  <a:gd name="connsiteY2" fmla="*/ 0 h 1102439"/>
                  <a:gd name="connsiteX3" fmla="*/ 1102439 w 1102439"/>
                  <a:gd name="connsiteY3" fmla="*/ 110244 h 1102439"/>
                  <a:gd name="connsiteX4" fmla="*/ 1102439 w 1102439"/>
                  <a:gd name="connsiteY4" fmla="*/ 992195 h 1102439"/>
                  <a:gd name="connsiteX5" fmla="*/ 992195 w 1102439"/>
                  <a:gd name="connsiteY5" fmla="*/ 1102439 h 1102439"/>
                  <a:gd name="connsiteX6" fmla="*/ 110244 w 1102439"/>
                  <a:gd name="connsiteY6" fmla="*/ 1102439 h 1102439"/>
                  <a:gd name="connsiteX7" fmla="*/ 0 w 1102439"/>
                  <a:gd name="connsiteY7" fmla="*/ 992195 h 1102439"/>
                  <a:gd name="connsiteX8" fmla="*/ 0 w 1102439"/>
                  <a:gd name="connsiteY8" fmla="*/ 110244 h 110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2439" h="1102439">
                    <a:moveTo>
                      <a:pt x="0" y="110244"/>
                    </a:moveTo>
                    <a:cubicBezTo>
                      <a:pt x="0" y="49358"/>
                      <a:pt x="49358" y="0"/>
                      <a:pt x="110244" y="0"/>
                    </a:cubicBezTo>
                    <a:lnTo>
                      <a:pt x="992195" y="0"/>
                    </a:lnTo>
                    <a:cubicBezTo>
                      <a:pt x="1053081" y="0"/>
                      <a:pt x="1102439" y="49358"/>
                      <a:pt x="1102439" y="110244"/>
                    </a:cubicBezTo>
                    <a:lnTo>
                      <a:pt x="1102439" y="992195"/>
                    </a:lnTo>
                    <a:cubicBezTo>
                      <a:pt x="1102439" y="1053081"/>
                      <a:pt x="1053081" y="1102439"/>
                      <a:pt x="992195" y="1102439"/>
                    </a:cubicBezTo>
                    <a:lnTo>
                      <a:pt x="110244" y="1102439"/>
                    </a:lnTo>
                    <a:cubicBezTo>
                      <a:pt x="49358" y="1102439"/>
                      <a:pt x="0" y="1053081"/>
                      <a:pt x="0" y="992195"/>
                    </a:cubicBezTo>
                    <a:lnTo>
                      <a:pt x="0" y="110244"/>
                    </a:lnTo>
                    <a:close/>
                  </a:path>
                </a:pathLst>
              </a:custGeom>
              <a:solidFill>
                <a:schemeClr val="accent6">
                  <a:lumMod val="60000"/>
                  <a:lumOff val="40000"/>
                </a:schemeClr>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35159" tIns="135159" rIns="135159" bIns="135159" numCol="1" spcCol="1270" anchor="ctr" anchorCtr="0">
                <a:noAutofit/>
              </a:bodyPr>
              <a:lstStyle/>
              <a:p>
                <a:pPr lvl="0" algn="ctr" defTabSz="1200150">
                  <a:lnSpc>
                    <a:spcPct val="90000"/>
                  </a:lnSpc>
                  <a:spcBef>
                    <a:spcPct val="0"/>
                  </a:spcBef>
                  <a:spcAft>
                    <a:spcPct val="35000"/>
                  </a:spcAft>
                </a:pPr>
                <a:r>
                  <a:rPr lang="zh-CN" altLang="en-US" sz="2700" kern="1200" dirty="0" smtClean="0">
                    <a:latin typeface="宋体" panose="02010600030101010101" pitchFamily="2" charset="-122"/>
                    <a:ea typeface="宋体" panose="02010600030101010101" pitchFamily="2" charset="-122"/>
                  </a:rPr>
                  <a:t>资格认证</a:t>
                </a:r>
                <a:endParaRPr lang="zh-CN" altLang="en-US" sz="2700" kern="1200" dirty="0">
                  <a:latin typeface="宋体" panose="02010600030101010101" pitchFamily="2" charset="-122"/>
                  <a:ea typeface="宋体" panose="02010600030101010101" pitchFamily="2" charset="-122"/>
                </a:endParaRPr>
              </a:p>
            </p:txBody>
          </p:sp>
          <p:sp>
            <p:nvSpPr>
              <p:cNvPr id="16" name="任意多边形 15"/>
              <p:cNvSpPr/>
              <p:nvPr/>
            </p:nvSpPr>
            <p:spPr>
              <a:xfrm>
                <a:off x="7029880" y="4163596"/>
                <a:ext cx="1102439" cy="1102439"/>
              </a:xfrm>
              <a:custGeom>
                <a:avLst/>
                <a:gdLst>
                  <a:gd name="connsiteX0" fmla="*/ 0 w 1102439"/>
                  <a:gd name="connsiteY0" fmla="*/ 110244 h 1102439"/>
                  <a:gd name="connsiteX1" fmla="*/ 110244 w 1102439"/>
                  <a:gd name="connsiteY1" fmla="*/ 0 h 1102439"/>
                  <a:gd name="connsiteX2" fmla="*/ 992195 w 1102439"/>
                  <a:gd name="connsiteY2" fmla="*/ 0 h 1102439"/>
                  <a:gd name="connsiteX3" fmla="*/ 1102439 w 1102439"/>
                  <a:gd name="connsiteY3" fmla="*/ 110244 h 1102439"/>
                  <a:gd name="connsiteX4" fmla="*/ 1102439 w 1102439"/>
                  <a:gd name="connsiteY4" fmla="*/ 992195 h 1102439"/>
                  <a:gd name="connsiteX5" fmla="*/ 992195 w 1102439"/>
                  <a:gd name="connsiteY5" fmla="*/ 1102439 h 1102439"/>
                  <a:gd name="connsiteX6" fmla="*/ 110244 w 1102439"/>
                  <a:gd name="connsiteY6" fmla="*/ 1102439 h 1102439"/>
                  <a:gd name="connsiteX7" fmla="*/ 0 w 1102439"/>
                  <a:gd name="connsiteY7" fmla="*/ 992195 h 1102439"/>
                  <a:gd name="connsiteX8" fmla="*/ 0 w 1102439"/>
                  <a:gd name="connsiteY8" fmla="*/ 110244 h 110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2439" h="1102439">
                    <a:moveTo>
                      <a:pt x="0" y="110244"/>
                    </a:moveTo>
                    <a:cubicBezTo>
                      <a:pt x="0" y="49358"/>
                      <a:pt x="49358" y="0"/>
                      <a:pt x="110244" y="0"/>
                    </a:cubicBezTo>
                    <a:lnTo>
                      <a:pt x="992195" y="0"/>
                    </a:lnTo>
                    <a:cubicBezTo>
                      <a:pt x="1053081" y="0"/>
                      <a:pt x="1102439" y="49358"/>
                      <a:pt x="1102439" y="110244"/>
                    </a:cubicBezTo>
                    <a:lnTo>
                      <a:pt x="1102439" y="992195"/>
                    </a:lnTo>
                    <a:cubicBezTo>
                      <a:pt x="1102439" y="1053081"/>
                      <a:pt x="1053081" y="1102439"/>
                      <a:pt x="992195" y="1102439"/>
                    </a:cubicBezTo>
                    <a:lnTo>
                      <a:pt x="110244" y="1102439"/>
                    </a:lnTo>
                    <a:cubicBezTo>
                      <a:pt x="49358" y="1102439"/>
                      <a:pt x="0" y="1053081"/>
                      <a:pt x="0" y="992195"/>
                    </a:cubicBezTo>
                    <a:lnTo>
                      <a:pt x="0" y="110244"/>
                    </a:lnTo>
                    <a:close/>
                  </a:path>
                </a:pathLst>
              </a:custGeom>
              <a:solidFill>
                <a:schemeClr val="accent1">
                  <a:lumMod val="75000"/>
                </a:schemeClr>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7353344"/>
                  <a:satOff val="-10228"/>
                  <a:lumOff val="-3922"/>
                  <a:alphaOff val="0"/>
                </a:schemeClr>
              </a:fillRef>
              <a:effectRef idx="2">
                <a:schemeClr val="accent5">
                  <a:hueOff val="-7353344"/>
                  <a:satOff val="-10228"/>
                  <a:lumOff val="-3922"/>
                  <a:alphaOff val="0"/>
                </a:schemeClr>
              </a:effectRef>
              <a:fontRef idx="minor">
                <a:schemeClr val="lt1"/>
              </a:fontRef>
            </p:style>
            <p:txBody>
              <a:bodyPr spcFirstLastPara="0" vert="horz" wrap="square" lIns="135159" tIns="135159" rIns="135159" bIns="135159" numCol="1" spcCol="1270" anchor="ctr" anchorCtr="0">
                <a:noAutofit/>
              </a:bodyPr>
              <a:lstStyle/>
              <a:p>
                <a:pPr lvl="0" algn="ctr" defTabSz="1200150">
                  <a:lnSpc>
                    <a:spcPct val="90000"/>
                  </a:lnSpc>
                  <a:spcBef>
                    <a:spcPct val="0"/>
                  </a:spcBef>
                  <a:spcAft>
                    <a:spcPct val="35000"/>
                  </a:spcAft>
                </a:pPr>
                <a:r>
                  <a:rPr lang="zh-CN" altLang="en-US" sz="2700" kern="1200" dirty="0" smtClean="0">
                    <a:latin typeface="宋体" panose="02010600030101010101" pitchFamily="2" charset="-122"/>
                    <a:ea typeface="宋体" panose="02010600030101010101" pitchFamily="2" charset="-122"/>
                  </a:rPr>
                  <a:t>校企合作</a:t>
                </a:r>
                <a:endParaRPr lang="zh-CN" altLang="en-US" sz="2700" kern="1200" dirty="0">
                  <a:latin typeface="宋体" panose="02010600030101010101" pitchFamily="2" charset="-122"/>
                  <a:ea typeface="宋体" panose="02010600030101010101" pitchFamily="2" charset="-122"/>
                </a:endParaRPr>
              </a:p>
            </p:txBody>
          </p:sp>
        </p:grpSp>
        <p:sp>
          <p:nvSpPr>
            <p:cNvPr id="5" name="矩形 4"/>
            <p:cNvSpPr/>
            <p:nvPr/>
          </p:nvSpPr>
          <p:spPr>
            <a:xfrm>
              <a:off x="2803098" y="2180186"/>
              <a:ext cx="2973891" cy="369332"/>
            </a:xfrm>
            <a:prstGeom prst="rect">
              <a:avLst/>
            </a:prstGeom>
          </p:spPr>
          <p:txBody>
            <a:bodyPr wrap="none">
              <a:spAutoFit/>
            </a:bodyPr>
            <a:lstStyle/>
            <a:p>
              <a:pPr lvl="0"/>
              <a:r>
                <a:rPr lang="zh-CN" altLang="en-US" b="1" dirty="0" smtClean="0">
                  <a:latin typeface="宋体" panose="02010600030101010101" pitchFamily="2" charset="-122"/>
                  <a:ea typeface="宋体" panose="02010600030101010101" pitchFamily="2" charset="-122"/>
                </a:rPr>
                <a:t>深信服应用型人才培养计划</a:t>
              </a:r>
              <a:endParaRPr lang="zh-CN" altLang="en-US" b="1" dirty="0">
                <a:latin typeface="宋体" panose="02010600030101010101" pitchFamily="2" charset="-122"/>
                <a:ea typeface="宋体" panose="02010600030101010101" pitchFamily="2" charset="-122"/>
              </a:endParaRPr>
            </a:p>
          </p:txBody>
        </p:sp>
      </p:grpSp>
    </p:spTree>
    <p:extLst>
      <p:ext uri="{BB962C8B-B14F-4D97-AF65-F5344CB8AC3E}">
        <p14:creationId xmlns:p14="http://schemas.microsoft.com/office/powerpoint/2010/main" val="10509335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a:off x="3511432" y="2527549"/>
            <a:ext cx="1" cy="336922"/>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flipH="1">
            <a:off x="4446104" y="1217090"/>
            <a:ext cx="1" cy="5333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3863440" y="1741574"/>
            <a:ext cx="1253346" cy="5627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实训室</a:t>
            </a:r>
          </a:p>
        </p:txBody>
      </p:sp>
      <p:cxnSp>
        <p:nvCxnSpPr>
          <p:cNvPr id="38" name="肘形连接符 37"/>
          <p:cNvCxnSpPr/>
          <p:nvPr/>
        </p:nvCxnSpPr>
        <p:spPr>
          <a:xfrm rot="5400000" flipH="1" flipV="1">
            <a:off x="2202509" y="892221"/>
            <a:ext cx="404073" cy="2882637"/>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347881" y="2647551"/>
            <a:ext cx="1253346" cy="2223334"/>
            <a:chOff x="228628" y="3674544"/>
            <a:chExt cx="1253346" cy="2223334"/>
          </a:xfrm>
        </p:grpSpPr>
        <p:sp>
          <p:nvSpPr>
            <p:cNvPr id="40" name="圆角矩形 39"/>
            <p:cNvSpPr/>
            <p:nvPr/>
          </p:nvSpPr>
          <p:spPr>
            <a:xfrm>
              <a:off x="228628" y="3674544"/>
              <a:ext cx="1253346"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教学</a:t>
              </a:r>
              <a:r>
                <a:rPr lang="zh-CN" altLang="en-US" sz="1200" dirty="0" smtClean="0">
                  <a:latin typeface="宋体" panose="02010600030101010101" pitchFamily="2" charset="-122"/>
                  <a:ea typeface="宋体" panose="02010600030101010101" pitchFamily="2" charset="-122"/>
                </a:rPr>
                <a:t>资源包</a:t>
              </a:r>
              <a:endParaRPr lang="zh-CN" altLang="en-US" sz="1200" dirty="0">
                <a:latin typeface="宋体" panose="02010600030101010101" pitchFamily="2" charset="-122"/>
                <a:ea typeface="宋体" panose="02010600030101010101" pitchFamily="2" charset="-122"/>
              </a:endParaRPr>
            </a:p>
          </p:txBody>
        </p:sp>
        <p:sp>
          <p:nvSpPr>
            <p:cNvPr id="41" name="圆角矩形 40"/>
            <p:cNvSpPr/>
            <p:nvPr/>
          </p:nvSpPr>
          <p:spPr>
            <a:xfrm>
              <a:off x="394942" y="4132272"/>
              <a:ext cx="877603"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实训教材</a:t>
              </a:r>
              <a:endParaRPr lang="zh-CN" altLang="en-US" sz="1200" dirty="0">
                <a:latin typeface="宋体" panose="02010600030101010101" pitchFamily="2" charset="-122"/>
                <a:ea typeface="宋体" panose="02010600030101010101" pitchFamily="2" charset="-122"/>
              </a:endParaRPr>
            </a:p>
          </p:txBody>
        </p:sp>
        <p:sp>
          <p:nvSpPr>
            <p:cNvPr id="42" name="圆角矩形 41"/>
            <p:cNvSpPr/>
            <p:nvPr/>
          </p:nvSpPr>
          <p:spPr>
            <a:xfrm>
              <a:off x="394944" y="4494644"/>
              <a:ext cx="877602"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实验</a:t>
              </a:r>
              <a:r>
                <a:rPr lang="zh-CN" altLang="en-US" sz="1200" dirty="0" smtClean="0">
                  <a:latin typeface="宋体" panose="02010600030101010101" pitchFamily="2" charset="-122"/>
                  <a:ea typeface="宋体" panose="02010600030101010101" pitchFamily="2" charset="-122"/>
                </a:rPr>
                <a:t>手册</a:t>
              </a:r>
              <a:endParaRPr lang="zh-CN" altLang="en-US" sz="1200" dirty="0">
                <a:latin typeface="宋体" panose="02010600030101010101" pitchFamily="2" charset="-122"/>
                <a:ea typeface="宋体" panose="02010600030101010101" pitchFamily="2" charset="-122"/>
              </a:endParaRPr>
            </a:p>
          </p:txBody>
        </p:sp>
        <p:sp>
          <p:nvSpPr>
            <p:cNvPr id="43" name="圆角矩形 42"/>
            <p:cNvSpPr/>
            <p:nvPr/>
          </p:nvSpPr>
          <p:spPr>
            <a:xfrm>
              <a:off x="394943" y="4865649"/>
              <a:ext cx="877603"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电子教案</a:t>
              </a:r>
              <a:endParaRPr lang="zh-CN" altLang="en-US" sz="1200" dirty="0">
                <a:latin typeface="宋体" panose="02010600030101010101" pitchFamily="2" charset="-122"/>
                <a:ea typeface="宋体" panose="02010600030101010101" pitchFamily="2" charset="-122"/>
              </a:endParaRPr>
            </a:p>
          </p:txBody>
        </p:sp>
        <p:sp>
          <p:nvSpPr>
            <p:cNvPr id="44" name="圆角矩形 43"/>
            <p:cNvSpPr/>
            <p:nvPr/>
          </p:nvSpPr>
          <p:spPr>
            <a:xfrm>
              <a:off x="394942" y="5236654"/>
              <a:ext cx="877605"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授课视频</a:t>
              </a:r>
              <a:endParaRPr lang="zh-CN" altLang="en-US" sz="1200" dirty="0">
                <a:latin typeface="宋体" panose="02010600030101010101" pitchFamily="2" charset="-122"/>
                <a:ea typeface="宋体" panose="02010600030101010101" pitchFamily="2" charset="-122"/>
              </a:endParaRPr>
            </a:p>
          </p:txBody>
        </p:sp>
        <p:sp>
          <p:nvSpPr>
            <p:cNvPr id="45" name="圆角矩形 44"/>
            <p:cNvSpPr/>
            <p:nvPr/>
          </p:nvSpPr>
          <p:spPr>
            <a:xfrm>
              <a:off x="394942" y="5607659"/>
              <a:ext cx="877603" cy="2902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题库</a:t>
              </a:r>
              <a:endParaRPr lang="zh-CN" altLang="en-US" sz="1200" dirty="0">
                <a:latin typeface="宋体" panose="02010600030101010101" pitchFamily="2" charset="-122"/>
                <a:ea typeface="宋体" panose="02010600030101010101" pitchFamily="2" charset="-122"/>
              </a:endParaRPr>
            </a:p>
          </p:txBody>
        </p:sp>
      </p:grpSp>
      <p:sp>
        <p:nvSpPr>
          <p:cNvPr id="46" name="圆角矩形 45"/>
          <p:cNvSpPr/>
          <p:nvPr/>
        </p:nvSpPr>
        <p:spPr>
          <a:xfrm>
            <a:off x="236343" y="2567218"/>
            <a:ext cx="1453767" cy="239273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grpSp>
        <p:nvGrpSpPr>
          <p:cNvPr id="47" name="组合 46"/>
          <p:cNvGrpSpPr/>
          <p:nvPr/>
        </p:nvGrpSpPr>
        <p:grpSpPr>
          <a:xfrm>
            <a:off x="3059832" y="106139"/>
            <a:ext cx="2793309" cy="1317877"/>
            <a:chOff x="2692165" y="1429737"/>
            <a:chExt cx="2793309" cy="1317877"/>
          </a:xfrm>
        </p:grpSpPr>
        <p:sp>
          <p:nvSpPr>
            <p:cNvPr id="48" name="圆角矩形 47"/>
            <p:cNvSpPr/>
            <p:nvPr/>
          </p:nvSpPr>
          <p:spPr>
            <a:xfrm>
              <a:off x="3478197" y="2324616"/>
              <a:ext cx="1253346"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资格认证</a:t>
              </a:r>
            </a:p>
          </p:txBody>
        </p:sp>
        <p:sp>
          <p:nvSpPr>
            <p:cNvPr id="49" name="圆角矩形 48"/>
            <p:cNvSpPr/>
            <p:nvPr/>
          </p:nvSpPr>
          <p:spPr>
            <a:xfrm>
              <a:off x="3669200" y="1890997"/>
              <a:ext cx="839240"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认证推广</a:t>
              </a:r>
              <a:endParaRPr lang="zh-CN" altLang="en-US" sz="1200" dirty="0">
                <a:latin typeface="宋体" panose="02010600030101010101" pitchFamily="2" charset="-122"/>
                <a:ea typeface="宋体" panose="02010600030101010101" pitchFamily="2" charset="-122"/>
              </a:endParaRPr>
            </a:p>
          </p:txBody>
        </p:sp>
        <p:sp>
          <p:nvSpPr>
            <p:cNvPr id="50" name="圆角矩形 49"/>
            <p:cNvSpPr/>
            <p:nvPr/>
          </p:nvSpPr>
          <p:spPr>
            <a:xfrm>
              <a:off x="4559372" y="1890849"/>
              <a:ext cx="839240"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资格证书</a:t>
              </a:r>
              <a:endParaRPr lang="zh-CN" altLang="en-US" sz="1200" dirty="0">
                <a:latin typeface="宋体" panose="02010600030101010101" pitchFamily="2" charset="-122"/>
                <a:ea typeface="宋体" panose="02010600030101010101" pitchFamily="2" charset="-122"/>
              </a:endParaRPr>
            </a:p>
          </p:txBody>
        </p:sp>
        <p:sp>
          <p:nvSpPr>
            <p:cNvPr id="51" name="圆角矩形 50"/>
            <p:cNvSpPr/>
            <p:nvPr/>
          </p:nvSpPr>
          <p:spPr>
            <a:xfrm>
              <a:off x="2776565" y="1530570"/>
              <a:ext cx="2582232"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宋体" panose="02010600030101010101" pitchFamily="2" charset="-122"/>
                  <a:ea typeface="宋体" panose="02010600030101010101" pitchFamily="2" charset="-122"/>
                </a:rPr>
                <a:t>ATAC</a:t>
              </a:r>
              <a:r>
                <a:rPr lang="zh-CN" altLang="en-US" sz="1200" dirty="0" smtClean="0">
                  <a:latin typeface="宋体" panose="02010600030101010101" pitchFamily="2" charset="-122"/>
                  <a:ea typeface="宋体" panose="02010600030101010101" pitchFamily="2" charset="-122"/>
                </a:rPr>
                <a:t>资格认证考试平台</a:t>
              </a:r>
              <a:endParaRPr lang="zh-CN" altLang="en-US" sz="1200" dirty="0">
                <a:latin typeface="宋体" panose="02010600030101010101" pitchFamily="2" charset="-122"/>
                <a:ea typeface="宋体" panose="02010600030101010101" pitchFamily="2" charset="-122"/>
              </a:endParaRPr>
            </a:p>
          </p:txBody>
        </p:sp>
        <p:sp>
          <p:nvSpPr>
            <p:cNvPr id="52" name="圆角矩形 51"/>
            <p:cNvSpPr/>
            <p:nvPr/>
          </p:nvSpPr>
          <p:spPr>
            <a:xfrm>
              <a:off x="2776565" y="1882215"/>
              <a:ext cx="839240"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认证考试</a:t>
              </a:r>
              <a:endParaRPr lang="zh-CN" altLang="en-US" sz="1200" dirty="0">
                <a:latin typeface="宋体" panose="02010600030101010101" pitchFamily="2" charset="-122"/>
                <a:ea typeface="宋体" panose="02010600030101010101" pitchFamily="2" charset="-122"/>
              </a:endParaRPr>
            </a:p>
          </p:txBody>
        </p:sp>
        <p:sp>
          <p:nvSpPr>
            <p:cNvPr id="53" name="圆角矩形 52"/>
            <p:cNvSpPr/>
            <p:nvPr/>
          </p:nvSpPr>
          <p:spPr>
            <a:xfrm>
              <a:off x="2692165" y="1429737"/>
              <a:ext cx="2793309" cy="849833"/>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grpSp>
      <p:sp>
        <p:nvSpPr>
          <p:cNvPr id="54" name="圆角矩形 53"/>
          <p:cNvSpPr/>
          <p:nvPr/>
        </p:nvSpPr>
        <p:spPr>
          <a:xfrm>
            <a:off x="1052868" y="1009350"/>
            <a:ext cx="1253346" cy="4071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师资培养</a:t>
            </a:r>
            <a:endParaRPr lang="zh-CN" altLang="en-US" sz="1200" dirty="0">
              <a:latin typeface="宋体" panose="02010600030101010101" pitchFamily="2" charset="-122"/>
              <a:ea typeface="宋体" panose="02010600030101010101" pitchFamily="2" charset="-122"/>
            </a:endParaRPr>
          </a:p>
        </p:txBody>
      </p:sp>
      <p:sp>
        <p:nvSpPr>
          <p:cNvPr id="55" name="圆角矩形 54"/>
          <p:cNvSpPr/>
          <p:nvPr/>
        </p:nvSpPr>
        <p:spPr>
          <a:xfrm>
            <a:off x="355189" y="570012"/>
            <a:ext cx="839240"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教师培训</a:t>
            </a:r>
            <a:endParaRPr lang="zh-CN" altLang="en-US" sz="1200" dirty="0">
              <a:latin typeface="宋体" panose="02010600030101010101" pitchFamily="2" charset="-122"/>
              <a:ea typeface="宋体" panose="02010600030101010101" pitchFamily="2" charset="-122"/>
            </a:endParaRPr>
          </a:p>
        </p:txBody>
      </p:sp>
      <p:sp>
        <p:nvSpPr>
          <p:cNvPr id="56" name="圆角矩形 55"/>
          <p:cNvSpPr/>
          <p:nvPr/>
        </p:nvSpPr>
        <p:spPr>
          <a:xfrm>
            <a:off x="2116265" y="555456"/>
            <a:ext cx="839240"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在线学习</a:t>
            </a:r>
            <a:endParaRPr lang="zh-CN" altLang="en-US" sz="1200" dirty="0">
              <a:latin typeface="宋体" panose="02010600030101010101" pitchFamily="2" charset="-122"/>
              <a:ea typeface="宋体" panose="02010600030101010101" pitchFamily="2" charset="-122"/>
            </a:endParaRPr>
          </a:p>
        </p:txBody>
      </p:sp>
      <p:sp>
        <p:nvSpPr>
          <p:cNvPr id="57" name="圆角矩形 56"/>
          <p:cNvSpPr/>
          <p:nvPr/>
        </p:nvSpPr>
        <p:spPr>
          <a:xfrm>
            <a:off x="370292" y="206972"/>
            <a:ext cx="2561243"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讲师任课资格培训</a:t>
            </a:r>
            <a:endParaRPr lang="zh-CN" altLang="en-US" sz="1200" dirty="0">
              <a:latin typeface="宋体" panose="02010600030101010101" pitchFamily="2" charset="-122"/>
              <a:ea typeface="宋体" panose="02010600030101010101" pitchFamily="2" charset="-122"/>
            </a:endParaRPr>
          </a:p>
        </p:txBody>
      </p:sp>
      <p:sp>
        <p:nvSpPr>
          <p:cNvPr id="58" name="圆角矩形 57"/>
          <p:cNvSpPr/>
          <p:nvPr/>
        </p:nvSpPr>
        <p:spPr>
          <a:xfrm>
            <a:off x="1251878" y="570653"/>
            <a:ext cx="839240"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讲师</a:t>
            </a:r>
            <a:r>
              <a:rPr lang="zh-CN" altLang="en-US" sz="1200" dirty="0" smtClean="0">
                <a:latin typeface="宋体" panose="02010600030101010101" pitchFamily="2" charset="-122"/>
                <a:ea typeface="宋体" panose="02010600030101010101" pitchFamily="2" charset="-122"/>
              </a:rPr>
              <a:t>认证</a:t>
            </a:r>
            <a:endParaRPr lang="zh-CN" altLang="en-US" sz="1200" dirty="0">
              <a:latin typeface="宋体" panose="02010600030101010101" pitchFamily="2" charset="-122"/>
              <a:ea typeface="宋体" panose="02010600030101010101" pitchFamily="2" charset="-122"/>
            </a:endParaRPr>
          </a:p>
        </p:txBody>
      </p:sp>
      <p:sp>
        <p:nvSpPr>
          <p:cNvPr id="59" name="圆角矩形 58"/>
          <p:cNvSpPr/>
          <p:nvPr/>
        </p:nvSpPr>
        <p:spPr>
          <a:xfrm>
            <a:off x="275054" y="106140"/>
            <a:ext cx="2756811" cy="864002"/>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grpSp>
        <p:nvGrpSpPr>
          <p:cNvPr id="60" name="组合 59"/>
          <p:cNvGrpSpPr/>
          <p:nvPr/>
        </p:nvGrpSpPr>
        <p:grpSpPr>
          <a:xfrm>
            <a:off x="5943459" y="132923"/>
            <a:ext cx="2795664" cy="1285331"/>
            <a:chOff x="9599205" y="842296"/>
            <a:chExt cx="3159981" cy="1604496"/>
          </a:xfrm>
        </p:grpSpPr>
        <p:sp>
          <p:nvSpPr>
            <p:cNvPr id="61" name="圆角矩形 60"/>
            <p:cNvSpPr/>
            <p:nvPr/>
          </p:nvSpPr>
          <p:spPr>
            <a:xfrm>
              <a:off x="10575316" y="1918758"/>
              <a:ext cx="1373809" cy="5280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校企合作</a:t>
              </a:r>
              <a:endParaRPr lang="zh-CN" altLang="en-US" sz="1200" dirty="0">
                <a:latin typeface="宋体" panose="02010600030101010101" pitchFamily="2" charset="-122"/>
                <a:ea typeface="宋体" panose="02010600030101010101" pitchFamily="2" charset="-122"/>
              </a:endParaRPr>
            </a:p>
          </p:txBody>
        </p:sp>
        <p:sp>
          <p:nvSpPr>
            <p:cNvPr id="62" name="圆角矩形 61"/>
            <p:cNvSpPr/>
            <p:nvPr/>
          </p:nvSpPr>
          <p:spPr>
            <a:xfrm>
              <a:off x="9715322" y="1419859"/>
              <a:ext cx="948604" cy="3992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人才联盟</a:t>
              </a:r>
            </a:p>
          </p:txBody>
        </p:sp>
        <p:sp>
          <p:nvSpPr>
            <p:cNvPr id="63" name="圆角矩形 62"/>
            <p:cNvSpPr/>
            <p:nvPr/>
          </p:nvSpPr>
          <p:spPr>
            <a:xfrm>
              <a:off x="10731221" y="1404026"/>
              <a:ext cx="948604" cy="3992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实习就业</a:t>
              </a:r>
              <a:endParaRPr lang="zh-CN" altLang="en-US" sz="1200" dirty="0">
                <a:latin typeface="宋体" panose="02010600030101010101" pitchFamily="2" charset="-122"/>
                <a:ea typeface="宋体" panose="02010600030101010101" pitchFamily="2" charset="-122"/>
              </a:endParaRPr>
            </a:p>
          </p:txBody>
        </p:sp>
        <p:sp>
          <p:nvSpPr>
            <p:cNvPr id="64" name="圆角矩形 63"/>
            <p:cNvSpPr/>
            <p:nvPr/>
          </p:nvSpPr>
          <p:spPr>
            <a:xfrm>
              <a:off x="9696826" y="956764"/>
              <a:ext cx="2971191" cy="3992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共建深信服网络（安全）学院</a:t>
              </a:r>
              <a:endParaRPr lang="zh-CN" altLang="en-US" sz="1200" dirty="0">
                <a:latin typeface="宋体" panose="02010600030101010101" pitchFamily="2" charset="-122"/>
                <a:ea typeface="宋体" panose="02010600030101010101" pitchFamily="2" charset="-122"/>
              </a:endParaRPr>
            </a:p>
          </p:txBody>
        </p:sp>
        <p:sp>
          <p:nvSpPr>
            <p:cNvPr id="65" name="圆角矩形 64"/>
            <p:cNvSpPr/>
            <p:nvPr/>
          </p:nvSpPr>
          <p:spPr>
            <a:xfrm>
              <a:off x="11719412" y="1410848"/>
              <a:ext cx="948606" cy="3992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课题</a:t>
              </a:r>
              <a:r>
                <a:rPr lang="zh-CN" altLang="en-US" sz="1200" dirty="0" smtClean="0">
                  <a:latin typeface="宋体" panose="02010600030101010101" pitchFamily="2" charset="-122"/>
                  <a:ea typeface="宋体" panose="02010600030101010101" pitchFamily="2" charset="-122"/>
                </a:rPr>
                <a:t>开发</a:t>
              </a:r>
              <a:endParaRPr lang="zh-CN" altLang="en-US" sz="1200" dirty="0">
                <a:latin typeface="宋体" panose="02010600030101010101" pitchFamily="2" charset="-122"/>
                <a:ea typeface="宋体" panose="02010600030101010101" pitchFamily="2" charset="-122"/>
              </a:endParaRPr>
            </a:p>
          </p:txBody>
        </p:sp>
        <p:sp>
          <p:nvSpPr>
            <p:cNvPr id="66" name="圆角矩形 65"/>
            <p:cNvSpPr/>
            <p:nvPr/>
          </p:nvSpPr>
          <p:spPr>
            <a:xfrm>
              <a:off x="9599205" y="842296"/>
              <a:ext cx="3159981" cy="1027423"/>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grpSp>
      <p:cxnSp>
        <p:nvCxnSpPr>
          <p:cNvPr id="67" name="肘形连接符 66"/>
          <p:cNvCxnSpPr>
            <a:stCxn id="61" idx="2"/>
            <a:endCxn id="37" idx="3"/>
          </p:cNvCxnSpPr>
          <p:nvPr/>
        </p:nvCxnSpPr>
        <p:spPr>
          <a:xfrm rot="5400000">
            <a:off x="5963427" y="571613"/>
            <a:ext cx="604676" cy="2297958"/>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8" name="肘形连接符 67"/>
          <p:cNvCxnSpPr>
            <a:endCxn id="37" idx="1"/>
          </p:cNvCxnSpPr>
          <p:nvPr/>
        </p:nvCxnSpPr>
        <p:spPr>
          <a:xfrm>
            <a:off x="1679541" y="1416513"/>
            <a:ext cx="2183899" cy="606417"/>
          </a:xfrm>
          <a:prstGeom prst="bentConnector3">
            <a:avLst>
              <a:gd name="adj1" fmla="val 58"/>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9" name="肘形连接符 68"/>
          <p:cNvCxnSpPr>
            <a:stCxn id="99" idx="0"/>
          </p:cNvCxnSpPr>
          <p:nvPr/>
        </p:nvCxnSpPr>
        <p:spPr>
          <a:xfrm rot="16200000" flipV="1">
            <a:off x="6240875" y="1008418"/>
            <a:ext cx="497910" cy="2731687"/>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70" name="TextBox 247"/>
          <p:cNvSpPr txBox="1"/>
          <p:nvPr/>
        </p:nvSpPr>
        <p:spPr>
          <a:xfrm>
            <a:off x="2207284" y="1148289"/>
            <a:ext cx="1311230" cy="276999"/>
          </a:xfrm>
          <a:prstGeom prst="rect">
            <a:avLst/>
          </a:prstGeom>
          <a:noFill/>
        </p:spPr>
        <p:txBody>
          <a:bodyPr wrap="square">
            <a:spAutoFit/>
          </a:bodyPr>
          <a:lstStyle/>
          <a:p>
            <a:pPr algn="ctr" fontAlgn="auto">
              <a:spcBef>
                <a:spcPts val="0"/>
              </a:spcBef>
              <a:spcAft>
                <a:spcPts val="0"/>
              </a:spcAft>
              <a:defRPr/>
            </a:pPr>
            <a:r>
              <a:rPr lang="zh-CN" altLang="en-US" sz="1200" b="1" kern="0" dirty="0" smtClean="0">
                <a:solidFill>
                  <a:srgbClr val="FF0000"/>
                </a:solidFill>
                <a:latin typeface="宋体" panose="02010600030101010101" pitchFamily="2" charset="-122"/>
                <a:ea typeface="宋体" panose="02010600030101010101" pitchFamily="2" charset="-122"/>
              </a:rPr>
              <a:t>实训服务</a:t>
            </a:r>
            <a:endParaRPr lang="zh-CN" altLang="en-US" sz="1200" b="1" kern="0" dirty="0">
              <a:solidFill>
                <a:srgbClr val="FF0000"/>
              </a:solidFill>
              <a:latin typeface="宋体" panose="02010600030101010101" pitchFamily="2" charset="-122"/>
              <a:ea typeface="宋体" panose="02010600030101010101" pitchFamily="2" charset="-122"/>
            </a:endParaRPr>
          </a:p>
        </p:txBody>
      </p:sp>
      <p:grpSp>
        <p:nvGrpSpPr>
          <p:cNvPr id="71" name="组合 70"/>
          <p:cNvGrpSpPr/>
          <p:nvPr/>
        </p:nvGrpSpPr>
        <p:grpSpPr>
          <a:xfrm>
            <a:off x="1891939" y="2665296"/>
            <a:ext cx="4998179" cy="2346720"/>
            <a:chOff x="2062859" y="4182042"/>
            <a:chExt cx="4998179" cy="2346720"/>
          </a:xfrm>
        </p:grpSpPr>
        <p:sp>
          <p:nvSpPr>
            <p:cNvPr id="72" name="圆角矩形 71"/>
            <p:cNvSpPr/>
            <p:nvPr/>
          </p:nvSpPr>
          <p:spPr>
            <a:xfrm>
              <a:off x="3029807" y="4182042"/>
              <a:ext cx="1253346"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安全</a:t>
              </a:r>
              <a:r>
                <a:rPr lang="zh-CN" altLang="en-US" sz="1200" dirty="0">
                  <a:latin typeface="宋体" panose="02010600030101010101" pitchFamily="2" charset="-122"/>
                  <a:ea typeface="宋体" panose="02010600030101010101" pitchFamily="2" charset="-122"/>
                </a:rPr>
                <a:t>实</a:t>
              </a:r>
              <a:r>
                <a:rPr lang="zh-CN" altLang="en-US" sz="1200" dirty="0" smtClean="0">
                  <a:latin typeface="宋体" panose="02010600030101010101" pitchFamily="2" charset="-122"/>
                  <a:ea typeface="宋体" panose="02010600030101010101" pitchFamily="2" charset="-122"/>
                </a:rPr>
                <a:t>训设备</a:t>
              </a:r>
              <a:endParaRPr lang="zh-CN" altLang="en-US" sz="1200" dirty="0">
                <a:latin typeface="宋体" panose="02010600030101010101" pitchFamily="2" charset="-122"/>
                <a:ea typeface="宋体" panose="02010600030101010101" pitchFamily="2" charset="-122"/>
              </a:endParaRPr>
            </a:p>
          </p:txBody>
        </p:sp>
        <p:sp>
          <p:nvSpPr>
            <p:cNvPr id="73" name="圆角矩形 72"/>
            <p:cNvSpPr/>
            <p:nvPr/>
          </p:nvSpPr>
          <p:spPr>
            <a:xfrm>
              <a:off x="5496372" y="4200829"/>
              <a:ext cx="1339212"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云计算实训设备</a:t>
              </a:r>
              <a:endParaRPr lang="zh-CN" altLang="en-US" sz="1200" dirty="0">
                <a:latin typeface="宋体" panose="02010600030101010101" pitchFamily="2" charset="-122"/>
                <a:ea typeface="宋体" panose="02010600030101010101" pitchFamily="2" charset="-122"/>
              </a:endParaRPr>
            </a:p>
          </p:txBody>
        </p:sp>
        <p:sp>
          <p:nvSpPr>
            <p:cNvPr id="74" name="圆角矩形 73"/>
            <p:cNvSpPr/>
            <p:nvPr/>
          </p:nvSpPr>
          <p:spPr>
            <a:xfrm>
              <a:off x="3847330" y="4719935"/>
              <a:ext cx="1253346"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安全攻防</a:t>
              </a:r>
              <a:endParaRPr lang="zh-CN" altLang="en-US" sz="1200" dirty="0">
                <a:latin typeface="宋体" panose="02010600030101010101" pitchFamily="2" charset="-122"/>
                <a:ea typeface="宋体" panose="02010600030101010101" pitchFamily="2" charset="-122"/>
              </a:endParaRPr>
            </a:p>
          </p:txBody>
        </p:sp>
        <p:sp>
          <p:nvSpPr>
            <p:cNvPr id="75" name="圆角矩形 74"/>
            <p:cNvSpPr/>
            <p:nvPr/>
          </p:nvSpPr>
          <p:spPr>
            <a:xfrm>
              <a:off x="2294416" y="4719935"/>
              <a:ext cx="1253346"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宋体" panose="02010600030101010101" pitchFamily="2" charset="-122"/>
                  <a:ea typeface="宋体" panose="02010600030101010101" pitchFamily="2" charset="-122"/>
                </a:rPr>
                <a:t>安全</a:t>
              </a:r>
              <a:r>
                <a:rPr lang="zh-CN" altLang="en-US" sz="1200" dirty="0" smtClean="0">
                  <a:latin typeface="宋体" panose="02010600030101010101" pitchFamily="2" charset="-122"/>
                  <a:ea typeface="宋体" panose="02010600030101010101" pitchFamily="2" charset="-122"/>
                </a:rPr>
                <a:t>应用</a:t>
              </a:r>
              <a:endParaRPr lang="zh-CN" altLang="en-US" sz="1200" dirty="0">
                <a:latin typeface="宋体" panose="02010600030101010101" pitchFamily="2" charset="-122"/>
                <a:ea typeface="宋体" panose="02010600030101010101" pitchFamily="2" charset="-122"/>
              </a:endParaRPr>
            </a:p>
          </p:txBody>
        </p:sp>
        <p:grpSp>
          <p:nvGrpSpPr>
            <p:cNvPr id="76" name="组合 75"/>
            <p:cNvGrpSpPr/>
            <p:nvPr/>
          </p:nvGrpSpPr>
          <p:grpSpPr>
            <a:xfrm>
              <a:off x="2062859" y="5142933"/>
              <a:ext cx="1721691" cy="1385829"/>
              <a:chOff x="2448861" y="4330487"/>
              <a:chExt cx="1946053" cy="1729949"/>
            </a:xfrm>
          </p:grpSpPr>
          <p:sp>
            <p:nvSpPr>
              <p:cNvPr id="93" name="圆角矩形 92"/>
              <p:cNvSpPr/>
              <p:nvPr/>
            </p:nvSpPr>
            <p:spPr>
              <a:xfrm>
                <a:off x="2448861" y="4364481"/>
                <a:ext cx="1946053" cy="1585558"/>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pic>
            <p:nvPicPr>
              <p:cNvPr id="94" name="Picture 14" descr="C:\Users\Travis\Desktop\AF.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4816" y="5064300"/>
                <a:ext cx="800214" cy="2537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Lst>
            </p:spPr>
          </p:pic>
          <p:pic>
            <p:nvPicPr>
              <p:cNvPr id="95" name="Picture 15" descr="D:\sinfor\2010\1月\网络图标设计\修改0126\修改\产品2\上网行为管理.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57831" y="4330487"/>
                <a:ext cx="825636" cy="7388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Lst>
            </p:spPr>
          </p:pic>
          <p:pic>
            <p:nvPicPr>
              <p:cNvPr id="96" name="Picture 12" descr="D:\sinfor\2010\1月\网络图标设计\修改0126\修改\产品2\SSL-VP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70542" y="4938321"/>
                <a:ext cx="800214" cy="6673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Lst>
            </p:spPr>
          </p:pic>
          <p:pic>
            <p:nvPicPr>
              <p:cNvPr id="97" name="Picture 17" descr="D:\sinfor\2010\1月\网络图标设计\修改0126\修改\产品2\应用交付.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5401" y="5404488"/>
                <a:ext cx="787502" cy="6559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Lst>
            </p:spPr>
          </p:pic>
          <p:pic>
            <p:nvPicPr>
              <p:cNvPr id="98" name="Picture 13" descr="D:\sinfor\2010\1月\网络图标设计\修改0126\修改\产品2\广域网加速.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54816" y="4341518"/>
                <a:ext cx="787502" cy="691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Lst>
            </p:spPr>
          </p:pic>
        </p:grpSp>
        <p:pic>
          <p:nvPicPr>
            <p:cNvPr id="77" name="图片 40" descr="2U服务器丝印图.png"/>
            <p:cNvPicPr>
              <a:picLocks noChangeAspect="1" noChangeArrowheads="1"/>
            </p:cNvPicPr>
            <p:nvPr/>
          </p:nvPicPr>
          <p:blipFill>
            <a:blip r:embed="rId8"/>
            <a:srcRect t="2" b="22839"/>
            <a:stretch>
              <a:fillRect/>
            </a:stretch>
          </p:blipFill>
          <p:spPr bwMode="auto">
            <a:xfrm>
              <a:off x="5738209" y="4809470"/>
              <a:ext cx="844579" cy="28648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pic>
          <p:nvPicPr>
            <p:cNvPr id="78" name="Picture 3" descr="D:\虚拟化产品运营\图片素材\sangfor\adesk.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45608" y="5242105"/>
              <a:ext cx="589976" cy="2358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9" name="圆角矩形 78"/>
            <p:cNvSpPr/>
            <p:nvPr/>
          </p:nvSpPr>
          <p:spPr>
            <a:xfrm>
              <a:off x="5339347" y="4663318"/>
              <a:ext cx="1721691" cy="1748193"/>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pic>
          <p:nvPicPr>
            <p:cNvPr id="80" name="图片 79"/>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468211" y="5615473"/>
              <a:ext cx="663735" cy="386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1" name="图片 80"/>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245608" y="5618356"/>
              <a:ext cx="659360" cy="3832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 name="图片 81"/>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488613" y="5988094"/>
              <a:ext cx="664697" cy="3863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 name="图片 82"/>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260607" y="6001637"/>
              <a:ext cx="644362" cy="3745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84" name="组合 83"/>
            <p:cNvGrpSpPr/>
            <p:nvPr/>
          </p:nvGrpSpPr>
          <p:grpSpPr>
            <a:xfrm>
              <a:off x="4114707" y="5336332"/>
              <a:ext cx="772495" cy="205090"/>
              <a:chOff x="539552" y="797169"/>
              <a:chExt cx="1512168" cy="218865"/>
            </a:xfrm>
          </p:grpSpPr>
          <p:pic>
            <p:nvPicPr>
              <p:cNvPr id="91" name="图片 90"/>
              <p:cNvPicPr>
                <a:picLocks noChangeAspect="1"/>
              </p:cNvPicPr>
              <p:nvPr/>
            </p:nvPicPr>
            <p:blipFill>
              <a:blip r:embed="rId14"/>
              <a:stretch>
                <a:fillRect/>
              </a:stretch>
            </p:blipFill>
            <p:spPr>
              <a:xfrm>
                <a:off x="539552" y="880616"/>
                <a:ext cx="1512168" cy="135418"/>
              </a:xfrm>
              <a:prstGeom prst="rect">
                <a:avLst/>
              </a:prstGeom>
            </p:spPr>
          </p:pic>
          <p:sp>
            <p:nvSpPr>
              <p:cNvPr id="92" name="流程图: 手动操作 91"/>
              <p:cNvSpPr/>
              <p:nvPr/>
            </p:nvSpPr>
            <p:spPr bwMode="auto">
              <a:xfrm rot="10800000">
                <a:off x="539552" y="797169"/>
                <a:ext cx="1512168" cy="83446"/>
              </a:xfrm>
              <a:prstGeom prst="flowChartManualOperation">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grpSp>
        <p:pic>
          <p:nvPicPr>
            <p:cNvPr id="85" name="图片 84"/>
            <p:cNvPicPr>
              <a:picLocks noChangeAspect="1"/>
            </p:cNvPicPr>
            <p:nvPr/>
          </p:nvPicPr>
          <p:blipFill>
            <a:blip r:embed="rId15"/>
            <a:stretch>
              <a:fillRect/>
            </a:stretch>
          </p:blipFill>
          <p:spPr>
            <a:xfrm>
              <a:off x="4270386" y="5690484"/>
              <a:ext cx="567289" cy="522366"/>
            </a:xfrm>
            <a:prstGeom prst="rect">
              <a:avLst/>
            </a:prstGeom>
          </p:spPr>
        </p:pic>
        <p:sp>
          <p:nvSpPr>
            <p:cNvPr id="86" name="圆角矩形 85"/>
            <p:cNvSpPr/>
            <p:nvPr/>
          </p:nvSpPr>
          <p:spPr>
            <a:xfrm>
              <a:off x="3838198" y="5170165"/>
              <a:ext cx="1358606" cy="1270160"/>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cxnSp>
          <p:nvCxnSpPr>
            <p:cNvPr id="87" name="肘形连接符 86"/>
            <p:cNvCxnSpPr/>
            <p:nvPr/>
          </p:nvCxnSpPr>
          <p:spPr>
            <a:xfrm rot="5400000">
              <a:off x="2640617" y="4313274"/>
              <a:ext cx="447875" cy="364718"/>
            </a:xfrm>
            <a:prstGeom prst="bentConnector3">
              <a:avLst>
                <a:gd name="adj1" fmla="val 3848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8" name="肘形连接符 87"/>
            <p:cNvCxnSpPr/>
            <p:nvPr/>
          </p:nvCxnSpPr>
          <p:spPr>
            <a:xfrm rot="16200000" flipH="1">
              <a:off x="4200451" y="4306696"/>
              <a:ext cx="469695" cy="382452"/>
            </a:xfrm>
            <a:prstGeom prst="bentConnector3">
              <a:avLst>
                <a:gd name="adj1" fmla="val 3682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9" name="Picture 4"/>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2955504" y="6078004"/>
              <a:ext cx="759143" cy="3335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90" name="图片 1" descr="VDC.png"/>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422231" y="5196372"/>
              <a:ext cx="777961" cy="3304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99" name="圆角矩形 98"/>
          <p:cNvSpPr/>
          <p:nvPr/>
        </p:nvSpPr>
        <p:spPr>
          <a:xfrm>
            <a:off x="7128789" y="2623217"/>
            <a:ext cx="1453767" cy="239273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grpSp>
        <p:nvGrpSpPr>
          <p:cNvPr id="100" name="组合 99"/>
          <p:cNvGrpSpPr/>
          <p:nvPr/>
        </p:nvGrpSpPr>
        <p:grpSpPr>
          <a:xfrm>
            <a:off x="7205935" y="2686561"/>
            <a:ext cx="1253346" cy="2223334"/>
            <a:chOff x="228628" y="3674544"/>
            <a:chExt cx="1253346" cy="2223334"/>
          </a:xfrm>
        </p:grpSpPr>
        <p:sp>
          <p:nvSpPr>
            <p:cNvPr id="101" name="圆角矩形 100"/>
            <p:cNvSpPr/>
            <p:nvPr/>
          </p:nvSpPr>
          <p:spPr>
            <a:xfrm>
              <a:off x="228628" y="3674544"/>
              <a:ext cx="1253346" cy="4229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实训室</a:t>
              </a:r>
              <a:r>
                <a:rPr lang="en-US" altLang="zh-CN" sz="1200" dirty="0" smtClean="0">
                  <a:latin typeface="宋体" panose="02010600030101010101" pitchFamily="2" charset="-122"/>
                  <a:ea typeface="宋体" panose="02010600030101010101" pitchFamily="2" charset="-122"/>
                </a:rPr>
                <a:t>VI</a:t>
              </a:r>
              <a:r>
                <a:rPr lang="zh-CN" altLang="en-US" sz="1200" dirty="0" smtClean="0">
                  <a:latin typeface="宋体" panose="02010600030101010101" pitchFamily="2" charset="-122"/>
                  <a:ea typeface="宋体" panose="02010600030101010101" pitchFamily="2" charset="-122"/>
                </a:rPr>
                <a:t>设计</a:t>
              </a:r>
              <a:endParaRPr lang="zh-CN" altLang="en-US" sz="1200" dirty="0">
                <a:latin typeface="宋体" panose="02010600030101010101" pitchFamily="2" charset="-122"/>
                <a:ea typeface="宋体" panose="02010600030101010101" pitchFamily="2" charset="-122"/>
              </a:endParaRPr>
            </a:p>
          </p:txBody>
        </p:sp>
        <p:sp>
          <p:nvSpPr>
            <p:cNvPr id="102" name="圆角矩形 101"/>
            <p:cNvSpPr/>
            <p:nvPr/>
          </p:nvSpPr>
          <p:spPr>
            <a:xfrm>
              <a:off x="394942" y="4132272"/>
              <a:ext cx="877603"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外墙设计</a:t>
              </a:r>
              <a:endParaRPr lang="zh-CN" altLang="en-US" sz="1200" dirty="0">
                <a:latin typeface="宋体" panose="02010600030101010101" pitchFamily="2" charset="-122"/>
                <a:ea typeface="宋体" panose="02010600030101010101" pitchFamily="2" charset="-122"/>
              </a:endParaRPr>
            </a:p>
          </p:txBody>
        </p:sp>
        <p:sp>
          <p:nvSpPr>
            <p:cNvPr id="103" name="圆角矩形 102"/>
            <p:cNvSpPr/>
            <p:nvPr/>
          </p:nvSpPr>
          <p:spPr>
            <a:xfrm>
              <a:off x="394944" y="4494644"/>
              <a:ext cx="877602"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内墙设计</a:t>
              </a:r>
              <a:endParaRPr lang="zh-CN" altLang="en-US" sz="1200" dirty="0">
                <a:latin typeface="宋体" panose="02010600030101010101" pitchFamily="2" charset="-122"/>
                <a:ea typeface="宋体" panose="02010600030101010101" pitchFamily="2" charset="-122"/>
              </a:endParaRPr>
            </a:p>
          </p:txBody>
        </p:sp>
        <p:sp>
          <p:nvSpPr>
            <p:cNvPr id="104" name="圆角矩形 103"/>
            <p:cNvSpPr/>
            <p:nvPr/>
          </p:nvSpPr>
          <p:spPr>
            <a:xfrm>
              <a:off x="394943" y="4865649"/>
              <a:ext cx="877603"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桌椅设计</a:t>
              </a:r>
              <a:endParaRPr lang="zh-CN" altLang="en-US" sz="1200" dirty="0">
                <a:latin typeface="宋体" panose="02010600030101010101" pitchFamily="2" charset="-122"/>
                <a:ea typeface="宋体" panose="02010600030101010101" pitchFamily="2" charset="-122"/>
              </a:endParaRPr>
            </a:p>
          </p:txBody>
        </p:sp>
        <p:sp>
          <p:nvSpPr>
            <p:cNvPr id="105" name="圆角矩形 104"/>
            <p:cNvSpPr/>
            <p:nvPr/>
          </p:nvSpPr>
          <p:spPr>
            <a:xfrm>
              <a:off x="394942" y="5236654"/>
              <a:ext cx="877605" cy="31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布置图</a:t>
              </a:r>
              <a:endParaRPr lang="zh-CN" altLang="en-US" sz="1200" dirty="0">
                <a:latin typeface="宋体" panose="02010600030101010101" pitchFamily="2" charset="-122"/>
                <a:ea typeface="宋体" panose="02010600030101010101" pitchFamily="2" charset="-122"/>
              </a:endParaRPr>
            </a:p>
          </p:txBody>
        </p:sp>
        <p:sp>
          <p:nvSpPr>
            <p:cNvPr id="106" name="圆角矩形 105"/>
            <p:cNvSpPr/>
            <p:nvPr/>
          </p:nvSpPr>
          <p:spPr>
            <a:xfrm>
              <a:off x="394941" y="5607659"/>
              <a:ext cx="877603" cy="2902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latin typeface="宋体" panose="02010600030101010101" pitchFamily="2" charset="-122"/>
                  <a:ea typeface="宋体" panose="02010600030101010101" pitchFamily="2" charset="-122"/>
                </a:rPr>
                <a:t>装饰海报</a:t>
              </a:r>
              <a:endParaRPr lang="zh-CN" altLang="en-US" sz="1200" dirty="0">
                <a:latin typeface="宋体" panose="02010600030101010101" pitchFamily="2" charset="-122"/>
                <a:ea typeface="宋体" panose="02010600030101010101" pitchFamily="2" charset="-122"/>
              </a:endParaRPr>
            </a:p>
          </p:txBody>
        </p:sp>
      </p:grpSp>
      <p:sp>
        <p:nvSpPr>
          <p:cNvPr id="107" name="圆角矩形 106"/>
          <p:cNvSpPr/>
          <p:nvPr/>
        </p:nvSpPr>
        <p:spPr>
          <a:xfrm>
            <a:off x="135408" y="2483599"/>
            <a:ext cx="8700786" cy="2608431"/>
          </a:xfrm>
          <a:prstGeom prst="roundRect">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cxnSp>
        <p:nvCxnSpPr>
          <p:cNvPr id="108" name="直接箭头连接符 107"/>
          <p:cNvCxnSpPr/>
          <p:nvPr/>
        </p:nvCxnSpPr>
        <p:spPr>
          <a:xfrm flipV="1">
            <a:off x="4263237" y="2272568"/>
            <a:ext cx="0" cy="263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9" name="直接箭头连接符 108"/>
          <p:cNvCxnSpPr/>
          <p:nvPr/>
        </p:nvCxnSpPr>
        <p:spPr>
          <a:xfrm flipV="1">
            <a:off x="4666755" y="2286523"/>
            <a:ext cx="0" cy="263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flipH="1">
            <a:off x="3515032" y="2535577"/>
            <a:ext cx="7482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H="1">
            <a:off x="4654669" y="2543451"/>
            <a:ext cx="1285372" cy="167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5943351" y="2530808"/>
            <a:ext cx="301" cy="320178"/>
          </a:xfrm>
          <a:prstGeom prst="line">
            <a:avLst/>
          </a:prstGeom>
        </p:spPr>
        <p:style>
          <a:lnRef idx="1">
            <a:schemeClr val="accent1"/>
          </a:lnRef>
          <a:fillRef idx="0">
            <a:schemeClr val="accent1"/>
          </a:fillRef>
          <a:effectRef idx="0">
            <a:schemeClr val="accent1"/>
          </a:effectRef>
          <a:fontRef idx="minor">
            <a:schemeClr val="tx1"/>
          </a:fontRef>
        </p:style>
      </p:cxnSp>
      <p:sp>
        <p:nvSpPr>
          <p:cNvPr id="113" name="TextBox 247"/>
          <p:cNvSpPr txBox="1"/>
          <p:nvPr/>
        </p:nvSpPr>
        <p:spPr>
          <a:xfrm>
            <a:off x="1551669" y="2447732"/>
            <a:ext cx="1311230" cy="276999"/>
          </a:xfrm>
          <a:prstGeom prst="rect">
            <a:avLst/>
          </a:prstGeom>
          <a:noFill/>
        </p:spPr>
        <p:txBody>
          <a:bodyPr wrap="square">
            <a:spAutoFit/>
          </a:bodyPr>
          <a:lstStyle/>
          <a:p>
            <a:pPr algn="ctr" fontAlgn="auto">
              <a:spcBef>
                <a:spcPts val="0"/>
              </a:spcBef>
              <a:spcAft>
                <a:spcPts val="0"/>
              </a:spcAft>
              <a:defRPr/>
            </a:pPr>
            <a:r>
              <a:rPr lang="zh-CN" altLang="en-US" sz="1200" b="1" kern="0" dirty="0">
                <a:solidFill>
                  <a:srgbClr val="FF0000"/>
                </a:solidFill>
                <a:latin typeface="宋体" panose="02010600030101010101" pitchFamily="2" charset="-122"/>
                <a:ea typeface="宋体" panose="02010600030101010101" pitchFamily="2" charset="-122"/>
              </a:rPr>
              <a:t>实训</a:t>
            </a:r>
            <a:r>
              <a:rPr lang="zh-CN" altLang="en-US" sz="1200" b="1" kern="0" dirty="0" smtClean="0">
                <a:solidFill>
                  <a:srgbClr val="FF0000"/>
                </a:solidFill>
                <a:latin typeface="宋体" panose="02010600030101010101" pitchFamily="2" charset="-122"/>
                <a:ea typeface="宋体" panose="02010600030101010101" pitchFamily="2" charset="-122"/>
              </a:rPr>
              <a:t>室建设</a:t>
            </a:r>
            <a:endParaRPr lang="zh-CN" altLang="en-US" sz="1200" b="1" kern="0" dirty="0">
              <a:solidFill>
                <a:srgbClr val="FF0000"/>
              </a:solidFill>
              <a:latin typeface="宋体" panose="02010600030101010101" pitchFamily="2" charset="-122"/>
              <a:ea typeface="宋体" panose="02010600030101010101" pitchFamily="2" charset="-122"/>
            </a:endParaRPr>
          </a:p>
        </p:txBody>
      </p:sp>
      <p:sp>
        <p:nvSpPr>
          <p:cNvPr id="114" name="圆角矩形 113"/>
          <p:cNvSpPr/>
          <p:nvPr/>
        </p:nvSpPr>
        <p:spPr>
          <a:xfrm>
            <a:off x="135408" y="4063"/>
            <a:ext cx="8700786" cy="1503622"/>
          </a:xfrm>
          <a:prstGeom prst="roundRect">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727473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684213" y="205978"/>
            <a:ext cx="5562600" cy="421555"/>
          </a:xfrm>
        </p:spPr>
        <p:txBody>
          <a:bodyPr>
            <a:normAutofit/>
          </a:bodyPr>
          <a:lstStyle/>
          <a:p>
            <a:pPr algn="l"/>
            <a:r>
              <a:rPr lang="zh-CN" altLang="en-US" dirty="0"/>
              <a:t>内容提纲</a:t>
            </a:r>
          </a:p>
        </p:txBody>
      </p:sp>
      <p:sp>
        <p:nvSpPr>
          <p:cNvPr id="10" name="Shape 184"/>
          <p:cNvSpPr/>
          <p:nvPr/>
        </p:nvSpPr>
        <p:spPr>
          <a:xfrm>
            <a:off x="2390761" y="1203598"/>
            <a:ext cx="3570208" cy="461665"/>
          </a:xfrm>
          <a:prstGeom prst="rect">
            <a:avLst/>
          </a:prstGeom>
          <a:extLst>
            <a:ext uri="{C572A759-6A51-4108-AA02-DFA0A04FC94B}">
              <ma14:wrappingTextBoxFlag xmlns="" xmlns:ma14="http://schemas.microsoft.com/office/mac/drawingml/2011/main" val="1"/>
            </a:ext>
          </a:extLst>
        </p:spPr>
        <p:txBody>
          <a:bodyPr wrap="none">
            <a:spAutoFit/>
          </a:bodyPr>
          <a:lstStyle/>
          <a:p>
            <a:r>
              <a:rPr lang="zh-CN" altLang="en-US" sz="2400" dirty="0">
                <a:solidFill>
                  <a:schemeClr val="bg1"/>
                </a:solidFill>
                <a:ea typeface="微软雅黑" panose="020B0503020204020204" pitchFamily="34" charset="-122"/>
              </a:rPr>
              <a:t>深</a:t>
            </a:r>
            <a:r>
              <a:rPr lang="zh-CN" altLang="en-US" sz="2400" dirty="0" smtClean="0">
                <a:solidFill>
                  <a:schemeClr val="bg1"/>
                </a:solidFill>
                <a:ea typeface="微软雅黑" panose="020B0503020204020204" pitchFamily="34" charset="-122"/>
              </a:rPr>
              <a:t>信服智慧校园方案架构</a:t>
            </a:r>
            <a:endParaRPr lang="zh-CN" altLang="en-US" sz="2400" dirty="0">
              <a:solidFill>
                <a:schemeClr val="bg1"/>
              </a:solidFill>
              <a:ea typeface="微软雅黑" panose="020B0503020204020204" pitchFamily="34" charset="-122"/>
            </a:endParaRPr>
          </a:p>
        </p:txBody>
      </p:sp>
      <p:sp>
        <p:nvSpPr>
          <p:cNvPr id="13" name="Shape 187"/>
          <p:cNvSpPr/>
          <p:nvPr/>
        </p:nvSpPr>
        <p:spPr>
          <a:xfrm>
            <a:off x="2123729" y="699541"/>
            <a:ext cx="0" cy="4320481"/>
          </a:xfrm>
          <a:prstGeom prst="line">
            <a:avLst/>
          </a:prstGeom>
          <a:ln w="12700">
            <a:solidFill>
              <a:srgbClr val="FFFFFF"/>
            </a:solidFill>
          </a:ln>
        </p:spPr>
        <p:txBody>
          <a:bodyPr lIns="21771" tIns="21771" rIns="21771" bIns="21771"/>
          <a:lstStyle/>
          <a:p>
            <a:endParaRPr sz="2400"/>
          </a:p>
        </p:txBody>
      </p:sp>
      <p:sp>
        <p:nvSpPr>
          <p:cNvPr id="14" name="Shape 188"/>
          <p:cNvSpPr/>
          <p:nvPr/>
        </p:nvSpPr>
        <p:spPr>
          <a:xfrm>
            <a:off x="1987949" y="810073"/>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1</a:t>
            </a:r>
            <a:endParaRPr sz="2400" b="1" dirty="0">
              <a:solidFill>
                <a:schemeClr val="bg1"/>
              </a:solidFill>
              <a:latin typeface="微软雅黑"/>
              <a:ea typeface="微软雅黑"/>
              <a:cs typeface="微软雅黑"/>
            </a:endParaRPr>
          </a:p>
        </p:txBody>
      </p:sp>
      <p:sp>
        <p:nvSpPr>
          <p:cNvPr id="15" name="Shape 189"/>
          <p:cNvSpPr/>
          <p:nvPr/>
        </p:nvSpPr>
        <p:spPr>
          <a:xfrm>
            <a:off x="1987949" y="1267353"/>
            <a:ext cx="335189" cy="334156"/>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2</a:t>
            </a:r>
            <a:endParaRPr sz="2000" b="1" dirty="0">
              <a:solidFill>
                <a:schemeClr val="bg1"/>
              </a:solidFill>
              <a:latin typeface="微软雅黑"/>
              <a:ea typeface="微软雅黑"/>
              <a:cs typeface="微软雅黑"/>
            </a:endParaRPr>
          </a:p>
        </p:txBody>
      </p:sp>
      <p:sp>
        <p:nvSpPr>
          <p:cNvPr id="22" name="Shape 186"/>
          <p:cNvSpPr/>
          <p:nvPr/>
        </p:nvSpPr>
        <p:spPr>
          <a:xfrm>
            <a:off x="2507547" y="3550517"/>
            <a:ext cx="3360597"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rgbClr val="FFC000"/>
                </a:solidFill>
                <a:latin typeface="微软雅黑"/>
                <a:ea typeface="微软雅黑"/>
                <a:cs typeface="微软雅黑"/>
              </a:rPr>
              <a:t>安全灵活的无线校园网</a:t>
            </a:r>
          </a:p>
        </p:txBody>
      </p:sp>
      <p:sp>
        <p:nvSpPr>
          <p:cNvPr id="24" name="Shape 184"/>
          <p:cNvSpPr/>
          <p:nvPr/>
        </p:nvSpPr>
        <p:spPr>
          <a:xfrm>
            <a:off x="2483768" y="771550"/>
            <a:ext cx="3877985"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智慧校园建设</a:t>
            </a:r>
            <a:r>
              <a:rPr lang="zh-CN" altLang="en-US" sz="2400" dirty="0">
                <a:solidFill>
                  <a:schemeClr val="bg1"/>
                </a:solidFill>
                <a:latin typeface="微软雅黑"/>
                <a:ea typeface="微软雅黑"/>
                <a:cs typeface="微软雅黑"/>
              </a:rPr>
              <a:t>进展与趋势</a:t>
            </a:r>
          </a:p>
        </p:txBody>
      </p:sp>
      <p:sp>
        <p:nvSpPr>
          <p:cNvPr id="2" name="矩形 1"/>
          <p:cNvSpPr/>
          <p:nvPr/>
        </p:nvSpPr>
        <p:spPr>
          <a:xfrm>
            <a:off x="2507547" y="1617156"/>
            <a:ext cx="4040685" cy="1888532"/>
          </a:xfrm>
          <a:prstGeom prst="rect">
            <a:avLst/>
          </a:prstGeom>
          <a:ln w="12700">
            <a:miter lim="400000"/>
          </a:ln>
        </p:spPr>
        <p:txBody>
          <a:bodyPr wrap="square" lIns="20734" tIns="20734" rIns="20734" bIns="20734">
            <a:spAutoFit/>
          </a:bodyPr>
          <a:lstStyle/>
          <a:p>
            <a:pPr marL="342900" indent="-342900" defTabSz="686202">
              <a:lnSpc>
                <a:spcPct val="150000"/>
              </a:lnSpc>
              <a:buFont typeface="Wingdings" panose="05000000000000000000" pitchFamily="2" charset="2"/>
              <a:buChar char="Ø"/>
            </a:pPr>
            <a:r>
              <a:rPr lang="zh-CN" altLang="en-US" sz="2000" dirty="0">
                <a:solidFill>
                  <a:schemeClr val="bg1"/>
                </a:solidFill>
                <a:latin typeface="微软雅黑"/>
                <a:ea typeface="微软雅黑"/>
                <a:cs typeface="微软雅黑"/>
              </a:rPr>
              <a:t>融合平台、云化</a:t>
            </a:r>
            <a:r>
              <a:rPr lang="zh-CN" altLang="en-US" sz="2000" dirty="0" smtClean="0">
                <a:solidFill>
                  <a:schemeClr val="bg1"/>
                </a:solidFill>
                <a:latin typeface="微软雅黑"/>
                <a:ea typeface="微软雅黑"/>
                <a:cs typeface="微软雅黑"/>
              </a:rPr>
              <a:t>桌面</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完善的网络安全保障体系</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学生上网数据价值挖掘</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应用型人才培养</a:t>
            </a:r>
            <a:endParaRPr lang="zh-CN" altLang="en-US" sz="2000" dirty="0">
              <a:solidFill>
                <a:schemeClr val="bg1"/>
              </a:solidFill>
              <a:latin typeface="微软雅黑"/>
              <a:ea typeface="微软雅黑"/>
              <a:cs typeface="微软雅黑"/>
            </a:endParaRPr>
          </a:p>
        </p:txBody>
      </p:sp>
      <p:sp>
        <p:nvSpPr>
          <p:cNvPr id="27" name="Shape 190"/>
          <p:cNvSpPr/>
          <p:nvPr/>
        </p:nvSpPr>
        <p:spPr>
          <a:xfrm>
            <a:off x="1987948" y="3606406"/>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3</a:t>
            </a:r>
            <a:endParaRPr sz="2000" b="1" dirty="0">
              <a:solidFill>
                <a:schemeClr val="bg1"/>
              </a:solidFill>
              <a:latin typeface="微软雅黑"/>
              <a:ea typeface="微软雅黑"/>
              <a:cs typeface="微软雅黑"/>
            </a:endParaRPr>
          </a:p>
        </p:txBody>
      </p:sp>
      <p:sp>
        <p:nvSpPr>
          <p:cNvPr id="16" name="Shape 186"/>
          <p:cNvSpPr/>
          <p:nvPr/>
        </p:nvSpPr>
        <p:spPr>
          <a:xfrm>
            <a:off x="2510531" y="4051380"/>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口袋助理在智慧校园的典型应用</a:t>
            </a:r>
            <a:endParaRPr lang="zh-CN" altLang="en-US" sz="2400" dirty="0">
              <a:solidFill>
                <a:schemeClr val="bg1"/>
              </a:solidFill>
              <a:latin typeface="微软雅黑"/>
              <a:ea typeface="微软雅黑"/>
              <a:cs typeface="微软雅黑"/>
            </a:endParaRPr>
          </a:p>
        </p:txBody>
      </p:sp>
      <p:sp>
        <p:nvSpPr>
          <p:cNvPr id="17" name="Shape 190"/>
          <p:cNvSpPr/>
          <p:nvPr/>
        </p:nvSpPr>
        <p:spPr>
          <a:xfrm>
            <a:off x="1978733" y="4085642"/>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4</a:t>
            </a:r>
            <a:endParaRPr sz="2000" b="1" dirty="0">
              <a:solidFill>
                <a:schemeClr val="bg1"/>
              </a:solidFill>
              <a:latin typeface="微软雅黑"/>
              <a:ea typeface="微软雅黑"/>
              <a:cs typeface="微软雅黑"/>
            </a:endParaRPr>
          </a:p>
        </p:txBody>
      </p:sp>
      <p:sp>
        <p:nvSpPr>
          <p:cNvPr id="18" name="Shape 186"/>
          <p:cNvSpPr/>
          <p:nvPr/>
        </p:nvSpPr>
        <p:spPr>
          <a:xfrm>
            <a:off x="2493700" y="4552243"/>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混合云开启智慧校园新模式</a:t>
            </a:r>
          </a:p>
        </p:txBody>
      </p:sp>
      <p:sp>
        <p:nvSpPr>
          <p:cNvPr id="19" name="Shape 190"/>
          <p:cNvSpPr/>
          <p:nvPr/>
        </p:nvSpPr>
        <p:spPr>
          <a:xfrm>
            <a:off x="1978733" y="4564878"/>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5</a:t>
            </a:r>
            <a:endParaRPr sz="2000" b="1" dirty="0">
              <a:solidFill>
                <a:schemeClr val="bg1"/>
              </a:solidFill>
              <a:latin typeface="微软雅黑"/>
              <a:ea typeface="微软雅黑"/>
              <a:cs typeface="微软雅黑"/>
            </a:endParaRPr>
          </a:p>
        </p:txBody>
      </p:sp>
      <p:sp>
        <p:nvSpPr>
          <p:cNvPr id="3" name="椭圆 2"/>
          <p:cNvSpPr/>
          <p:nvPr/>
        </p:nvSpPr>
        <p:spPr>
          <a:xfrm>
            <a:off x="2080337" y="649141"/>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85146" y="5012970"/>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95488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安全灵活的无线校园网</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a:off x="251520" y="607897"/>
            <a:ext cx="8539226" cy="4574332"/>
            <a:chOff x="372078" y="559659"/>
            <a:chExt cx="8539226" cy="4574332"/>
          </a:xfrm>
        </p:grpSpPr>
        <p:sp>
          <p:nvSpPr>
            <p:cNvPr id="6" name="椭圆 5"/>
            <p:cNvSpPr/>
            <p:nvPr/>
          </p:nvSpPr>
          <p:spPr>
            <a:xfrm>
              <a:off x="372078" y="3934318"/>
              <a:ext cx="2039682" cy="1013696"/>
            </a:xfrm>
            <a:prstGeom prst="ellipse">
              <a:avLst/>
            </a:prstGeom>
            <a:solidFill>
              <a:srgbClr val="00B05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pic>
          <p:nvPicPr>
            <p:cNvPr id="7" name="Picture 61" descr="服务器群"/>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3391" y="659959"/>
              <a:ext cx="694193" cy="57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组合 7"/>
            <p:cNvGrpSpPr/>
            <p:nvPr/>
          </p:nvGrpSpPr>
          <p:grpSpPr>
            <a:xfrm>
              <a:off x="6531048" y="1896139"/>
              <a:ext cx="1181731" cy="808063"/>
              <a:chOff x="5112991" y="1995686"/>
              <a:chExt cx="1331217" cy="910281"/>
            </a:xfrm>
          </p:grpSpPr>
          <p:pic>
            <p:nvPicPr>
              <p:cNvPr id="63" name="Picture 7" descr="存储磁盘阵列"/>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31021" y="2060649"/>
                <a:ext cx="613187" cy="51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 descr="存储磁带库"/>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99064" y="1995686"/>
                <a:ext cx="518323" cy="431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12" descr="外置数据中心"/>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87005" y="2256731"/>
                <a:ext cx="626952" cy="52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9" descr="应用服务器"/>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52950" y="2268202"/>
                <a:ext cx="613187" cy="51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12" descr="radius服务器"/>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12991" y="2427622"/>
                <a:ext cx="574014" cy="478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 name="Picture 10" descr="D:\sinfor\2010\1月\网络图标设计\修改0126\修改\互联网云_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18204" y="559659"/>
              <a:ext cx="1063350" cy="8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D:\sinfor\2010\1月\网络图标设计\修改0126\修改\互联网云_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57789" y="1174932"/>
              <a:ext cx="1063350" cy="8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组合 10"/>
            <p:cNvGrpSpPr/>
            <p:nvPr/>
          </p:nvGrpSpPr>
          <p:grpSpPr>
            <a:xfrm rot="21207943">
              <a:off x="400131" y="2655822"/>
              <a:ext cx="1836087" cy="1086551"/>
              <a:chOff x="129965" y="2621252"/>
              <a:chExt cx="2068348" cy="1223997"/>
            </a:xfrm>
          </p:grpSpPr>
          <p:sp>
            <p:nvSpPr>
              <p:cNvPr id="61" name="矩形 60"/>
              <p:cNvSpPr/>
              <p:nvPr/>
            </p:nvSpPr>
            <p:spPr>
              <a:xfrm>
                <a:off x="129965" y="2621252"/>
                <a:ext cx="2068348" cy="1223997"/>
              </a:xfrm>
              <a:prstGeom prst="rect">
                <a:avLst/>
              </a:prstGeom>
              <a:noFill/>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pic>
            <p:nvPicPr>
              <p:cNvPr id="62" name="Picture 25" descr="Education"/>
              <p:cNvPicPr>
                <a:picLocks noChangeAspect="1" noChangeArrowheads="1"/>
              </p:cNvPicPr>
              <p:nvPr/>
            </p:nvPicPr>
            <p:blipFill>
              <a:blip r:embed="rId10"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392057">
                <a:off x="864740" y="2865637"/>
                <a:ext cx="864890" cy="57642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组合 11"/>
            <p:cNvGrpSpPr/>
            <p:nvPr/>
          </p:nvGrpSpPr>
          <p:grpSpPr>
            <a:xfrm rot="21222141">
              <a:off x="1850720" y="3142031"/>
              <a:ext cx="1789816" cy="1086551"/>
              <a:chOff x="1475656" y="3219961"/>
              <a:chExt cx="2016224" cy="1223997"/>
            </a:xfrm>
          </p:grpSpPr>
          <p:pic>
            <p:nvPicPr>
              <p:cNvPr id="59" name="Picture 21" descr="小区"/>
              <p:cNvPicPr>
                <a:picLocks noChangeAspect="1" noChangeArrowheads="1"/>
              </p:cNvPicPr>
              <p:nvPr/>
            </p:nvPicPr>
            <p:blipFill>
              <a:blip r:embed="rId11"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377859">
                <a:off x="1926335" y="3454169"/>
                <a:ext cx="841955" cy="527460"/>
              </a:xfrm>
              <a:prstGeom prst="rect">
                <a:avLst/>
              </a:prstGeom>
              <a:noFill/>
              <a:extLst>
                <a:ext uri="{909E8E84-426E-40DD-AFC4-6F175D3DCCD1}">
                  <a14:hiddenFill xmlns:a14="http://schemas.microsoft.com/office/drawing/2010/main">
                    <a:solidFill>
                      <a:srgbClr val="FFFFFF"/>
                    </a:solidFill>
                  </a14:hiddenFill>
                </a:ext>
              </a:extLst>
            </p:spPr>
          </p:pic>
          <p:sp>
            <p:nvSpPr>
              <p:cNvPr id="60" name="矩形 59"/>
              <p:cNvSpPr/>
              <p:nvPr/>
            </p:nvSpPr>
            <p:spPr>
              <a:xfrm>
                <a:off x="1475656" y="3219961"/>
                <a:ext cx="2016224" cy="1223997"/>
              </a:xfrm>
              <a:prstGeom prst="rect">
                <a:avLst/>
              </a:prstGeom>
              <a:noFill/>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grpSp>
        <p:grpSp>
          <p:nvGrpSpPr>
            <p:cNvPr id="13" name="组合 12"/>
            <p:cNvGrpSpPr/>
            <p:nvPr/>
          </p:nvGrpSpPr>
          <p:grpSpPr>
            <a:xfrm rot="21309265">
              <a:off x="3030517" y="3592864"/>
              <a:ext cx="1789816" cy="1086551"/>
              <a:chOff x="3178814" y="3697477"/>
              <a:chExt cx="2016224" cy="1223997"/>
            </a:xfrm>
          </p:grpSpPr>
          <p:pic>
            <p:nvPicPr>
              <p:cNvPr id="57" name="Picture 16" descr="大楼通用_05"/>
              <p:cNvPicPr>
                <a:picLocks noChangeAspect="1" noChangeArrowheads="1"/>
              </p:cNvPicPr>
              <p:nvPr/>
            </p:nvPicPr>
            <p:blipFill>
              <a:blip r:embed="rId1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290735">
                <a:off x="3876921" y="3771352"/>
                <a:ext cx="808491" cy="765252"/>
              </a:xfrm>
              <a:prstGeom prst="rect">
                <a:avLst/>
              </a:prstGeom>
              <a:noFill/>
              <a:extLst>
                <a:ext uri="{909E8E84-426E-40DD-AFC4-6F175D3DCCD1}">
                  <a14:hiddenFill xmlns:a14="http://schemas.microsoft.com/office/drawing/2010/main">
                    <a:solidFill>
                      <a:srgbClr val="FFFFFF"/>
                    </a:solidFill>
                  </a14:hiddenFill>
                </a:ext>
              </a:extLst>
            </p:spPr>
          </p:pic>
          <p:sp>
            <p:nvSpPr>
              <p:cNvPr id="58" name="矩形 57"/>
              <p:cNvSpPr/>
              <p:nvPr/>
            </p:nvSpPr>
            <p:spPr>
              <a:xfrm>
                <a:off x="3178814" y="3697477"/>
                <a:ext cx="2016224" cy="1223997"/>
              </a:xfrm>
              <a:prstGeom prst="rect">
                <a:avLst/>
              </a:prstGeom>
              <a:noFill/>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grpSp>
        <p:grpSp>
          <p:nvGrpSpPr>
            <p:cNvPr id="14" name="组合 13"/>
            <p:cNvGrpSpPr/>
            <p:nvPr/>
          </p:nvGrpSpPr>
          <p:grpSpPr>
            <a:xfrm rot="21325500">
              <a:off x="4108427" y="4044316"/>
              <a:ext cx="1789817" cy="1086551"/>
              <a:chOff x="4900211" y="4041036"/>
              <a:chExt cx="2016225" cy="1223997"/>
            </a:xfrm>
          </p:grpSpPr>
          <p:pic>
            <p:nvPicPr>
              <p:cNvPr id="55" name="Picture 5"/>
              <p:cNvPicPr>
                <a:picLocks noChangeArrowheads="1"/>
              </p:cNvPicPr>
              <p:nvPr/>
            </p:nvPicPr>
            <p:blipFill>
              <a:blip r:embed="rId1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274500">
                <a:off x="5582489" y="4479479"/>
                <a:ext cx="747801" cy="305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 name="矩形 55"/>
              <p:cNvSpPr/>
              <p:nvPr/>
            </p:nvSpPr>
            <p:spPr>
              <a:xfrm>
                <a:off x="4900211" y="4041036"/>
                <a:ext cx="2016225" cy="1223997"/>
              </a:xfrm>
              <a:prstGeom prst="rect">
                <a:avLst/>
              </a:prstGeom>
              <a:noFill/>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grpSp>
        <p:cxnSp>
          <p:nvCxnSpPr>
            <p:cNvPr id="15" name="直接连接符 14"/>
            <p:cNvCxnSpPr>
              <a:endCxn id="9" idx="1"/>
            </p:cNvCxnSpPr>
            <p:nvPr/>
          </p:nvCxnSpPr>
          <p:spPr>
            <a:xfrm flipV="1">
              <a:off x="7339878" y="1002722"/>
              <a:ext cx="278326" cy="52385"/>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6" name="直接连接符 15"/>
            <p:cNvCxnSpPr>
              <a:endCxn id="10" idx="1"/>
            </p:cNvCxnSpPr>
            <p:nvPr/>
          </p:nvCxnSpPr>
          <p:spPr>
            <a:xfrm>
              <a:off x="7257346" y="1246554"/>
              <a:ext cx="400443" cy="371441"/>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6084168" y="1098444"/>
              <a:ext cx="672815" cy="3993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6586280" y="1098444"/>
              <a:ext cx="170703" cy="269933"/>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5112475" y="1380026"/>
              <a:ext cx="681717" cy="161620"/>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5760547" y="1380026"/>
              <a:ext cx="33645" cy="471644"/>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112475" y="1541646"/>
              <a:ext cx="1183829" cy="68378"/>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5760547" y="1610024"/>
              <a:ext cx="535757" cy="24164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180488" y="2081014"/>
              <a:ext cx="931987" cy="128290"/>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180488" y="2209304"/>
              <a:ext cx="1580059" cy="181734"/>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5112475" y="2081014"/>
              <a:ext cx="401411" cy="520641"/>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513886" y="2391038"/>
              <a:ext cx="246661" cy="210617"/>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254207" y="2567488"/>
              <a:ext cx="432466" cy="172830"/>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875483" y="2787577"/>
              <a:ext cx="328849" cy="143777"/>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67" idx="0"/>
            </p:cNvCxnSpPr>
            <p:nvPr/>
          </p:nvCxnSpPr>
          <p:spPr>
            <a:xfrm flipH="1" flipV="1">
              <a:off x="6084168" y="2121354"/>
              <a:ext cx="701658" cy="158218"/>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3676254" y="2567488"/>
              <a:ext cx="528079" cy="220088"/>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926522" y="2567490"/>
              <a:ext cx="253966" cy="93170"/>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4622360" y="2963251"/>
              <a:ext cx="432466" cy="172830"/>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5192206" y="3156602"/>
              <a:ext cx="371320" cy="178799"/>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flipV="1">
              <a:off x="5044406" y="2963251"/>
              <a:ext cx="519120" cy="193351"/>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5294675" y="2963253"/>
              <a:ext cx="253966" cy="93170"/>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195736" y="2853788"/>
              <a:ext cx="287600" cy="119712"/>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3548672" y="3363838"/>
              <a:ext cx="303248" cy="11201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2002295" y="2643758"/>
              <a:ext cx="4883583" cy="1917583"/>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4644008" y="3795886"/>
              <a:ext cx="337369" cy="11201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5760547" y="4233059"/>
              <a:ext cx="323621" cy="126912"/>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2948144" y="2965567"/>
              <a:ext cx="111587" cy="44271"/>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3577079" y="3156602"/>
              <a:ext cx="102907" cy="4247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4314422" y="3410705"/>
              <a:ext cx="102907" cy="4247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4928704" y="3623917"/>
              <a:ext cx="102907" cy="42476"/>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7" idx="2"/>
            </p:cNvCxnSpPr>
            <p:nvPr/>
          </p:nvCxnSpPr>
          <p:spPr>
            <a:xfrm>
              <a:off x="4180488" y="1238453"/>
              <a:ext cx="585818" cy="288673"/>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47" name="TextBox 285"/>
            <p:cNvSpPr txBox="1"/>
            <p:nvPr/>
          </p:nvSpPr>
          <p:spPr>
            <a:xfrm rot="20740375">
              <a:off x="570624" y="3141463"/>
              <a:ext cx="1026936" cy="276999"/>
            </a:xfrm>
            <a:prstGeom prst="rect">
              <a:avLst/>
            </a:prstGeom>
            <a:noFill/>
          </p:spPr>
          <p:txBody>
            <a:bodyPr wrap="square" rtlCol="0">
              <a:spAutoFit/>
            </a:bodyPr>
            <a:lstStyle/>
            <a:p>
              <a:r>
                <a:rPr lang="zh-CN" altLang="en-US" sz="1200" b="1" dirty="0">
                  <a:solidFill>
                    <a:schemeClr val="bg1"/>
                  </a:solidFill>
                  <a:latin typeface="微软雅黑" pitchFamily="34" charset="-122"/>
                  <a:ea typeface="微软雅黑" pitchFamily="34" charset="-122"/>
                </a:rPr>
                <a:t>教学楼</a:t>
              </a:r>
            </a:p>
          </p:txBody>
        </p:sp>
        <p:sp>
          <p:nvSpPr>
            <p:cNvPr id="48" name="TextBox 289"/>
            <p:cNvSpPr txBox="1"/>
            <p:nvPr/>
          </p:nvSpPr>
          <p:spPr>
            <a:xfrm rot="20740375">
              <a:off x="1938776" y="3573511"/>
              <a:ext cx="1026936" cy="276999"/>
            </a:xfrm>
            <a:prstGeom prst="rect">
              <a:avLst/>
            </a:prstGeom>
            <a:noFill/>
          </p:spPr>
          <p:txBody>
            <a:bodyPr wrap="square" rtlCol="0">
              <a:spAutoFit/>
            </a:bodyPr>
            <a:lstStyle/>
            <a:p>
              <a:r>
                <a:rPr lang="zh-CN" altLang="en-US" sz="1200" b="1" dirty="0">
                  <a:solidFill>
                    <a:schemeClr val="bg1"/>
                  </a:solidFill>
                  <a:latin typeface="微软雅黑" pitchFamily="34" charset="-122"/>
                  <a:ea typeface="微软雅黑" pitchFamily="34" charset="-122"/>
                </a:rPr>
                <a:t>宿舍</a:t>
              </a:r>
            </a:p>
          </p:txBody>
        </p:sp>
        <p:sp>
          <p:nvSpPr>
            <p:cNvPr id="49" name="TextBox 290"/>
            <p:cNvSpPr txBox="1"/>
            <p:nvPr/>
          </p:nvSpPr>
          <p:spPr>
            <a:xfrm rot="20740375">
              <a:off x="3084624" y="4050619"/>
              <a:ext cx="854583"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图书馆</a:t>
              </a:r>
              <a:endParaRPr lang="zh-CN" altLang="en-US" sz="1200" b="1" dirty="0">
                <a:solidFill>
                  <a:schemeClr val="bg1"/>
                </a:solidFill>
                <a:latin typeface="微软雅黑" pitchFamily="34" charset="-122"/>
                <a:ea typeface="微软雅黑" pitchFamily="34" charset="-122"/>
              </a:endParaRPr>
            </a:p>
          </p:txBody>
        </p:sp>
        <p:sp>
          <p:nvSpPr>
            <p:cNvPr id="50" name="TextBox 291"/>
            <p:cNvSpPr txBox="1"/>
            <p:nvPr/>
          </p:nvSpPr>
          <p:spPr>
            <a:xfrm rot="20740375">
              <a:off x="4174854" y="4540083"/>
              <a:ext cx="780684"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体育馆</a:t>
              </a:r>
              <a:endParaRPr lang="zh-CN" altLang="en-US" sz="1200" b="1" dirty="0">
                <a:solidFill>
                  <a:schemeClr val="bg1"/>
                </a:solidFill>
                <a:latin typeface="微软雅黑" pitchFamily="34" charset="-122"/>
                <a:ea typeface="微软雅黑" pitchFamily="34" charset="-122"/>
              </a:endParaRPr>
            </a:p>
          </p:txBody>
        </p:sp>
        <p:sp>
          <p:nvSpPr>
            <p:cNvPr id="51" name="TextBox 319"/>
            <p:cNvSpPr txBox="1"/>
            <p:nvPr/>
          </p:nvSpPr>
          <p:spPr>
            <a:xfrm>
              <a:off x="7793536" y="861381"/>
              <a:ext cx="1026936" cy="276999"/>
            </a:xfrm>
            <a:prstGeom prst="rect">
              <a:avLst/>
            </a:prstGeom>
            <a:noFill/>
          </p:spPr>
          <p:txBody>
            <a:bodyPr wrap="square" rtlCol="0">
              <a:spAutoFit/>
            </a:bodyPr>
            <a:lstStyle/>
            <a:p>
              <a:r>
                <a:rPr lang="zh-CN" altLang="en-US" sz="1200" b="1" dirty="0">
                  <a:solidFill>
                    <a:srgbClr val="1E1C11"/>
                  </a:solidFill>
                  <a:latin typeface="微软雅黑" pitchFamily="34" charset="-122"/>
                  <a:ea typeface="微软雅黑" pitchFamily="34" charset="-122"/>
                </a:rPr>
                <a:t>教育网</a:t>
              </a:r>
            </a:p>
          </p:txBody>
        </p:sp>
        <p:sp>
          <p:nvSpPr>
            <p:cNvPr id="52" name="TextBox 320"/>
            <p:cNvSpPr txBox="1"/>
            <p:nvPr/>
          </p:nvSpPr>
          <p:spPr>
            <a:xfrm>
              <a:off x="7884368" y="1467073"/>
              <a:ext cx="1026936" cy="276999"/>
            </a:xfrm>
            <a:prstGeom prst="rect">
              <a:avLst/>
            </a:prstGeom>
            <a:noFill/>
          </p:spPr>
          <p:txBody>
            <a:bodyPr wrap="square" rtlCol="0">
              <a:spAutoFit/>
            </a:bodyPr>
            <a:lstStyle/>
            <a:p>
              <a:r>
                <a:rPr lang="zh-CN" altLang="en-US" sz="1200" b="1" dirty="0">
                  <a:solidFill>
                    <a:srgbClr val="1E1C11"/>
                  </a:solidFill>
                  <a:latin typeface="微软雅黑" pitchFamily="34" charset="-122"/>
                  <a:ea typeface="微软雅黑" pitchFamily="34" charset="-122"/>
                </a:rPr>
                <a:t>互联</a:t>
              </a:r>
              <a:r>
                <a:rPr lang="zh-CN" altLang="en-US" sz="1200" b="1" dirty="0" smtClean="0">
                  <a:solidFill>
                    <a:srgbClr val="1E1C11"/>
                  </a:solidFill>
                  <a:latin typeface="微软雅黑" pitchFamily="34" charset="-122"/>
                  <a:ea typeface="微软雅黑" pitchFamily="34" charset="-122"/>
                </a:rPr>
                <a:t>网</a:t>
              </a:r>
              <a:endParaRPr lang="zh-CN" altLang="en-US" sz="1200" b="1" dirty="0">
                <a:solidFill>
                  <a:srgbClr val="1E1C11"/>
                </a:solidFill>
                <a:latin typeface="微软雅黑" pitchFamily="34" charset="-122"/>
                <a:ea typeface="微软雅黑" pitchFamily="34" charset="-122"/>
              </a:endParaRPr>
            </a:p>
          </p:txBody>
        </p:sp>
        <p:sp>
          <p:nvSpPr>
            <p:cNvPr id="53" name="TextBox 321"/>
            <p:cNvSpPr txBox="1"/>
            <p:nvPr/>
          </p:nvSpPr>
          <p:spPr>
            <a:xfrm rot="1527821">
              <a:off x="5733364" y="4856992"/>
              <a:ext cx="1026936" cy="276999"/>
            </a:xfrm>
            <a:prstGeom prst="rect">
              <a:avLst/>
            </a:prstGeom>
            <a:noFill/>
          </p:spPr>
          <p:txBody>
            <a:bodyPr wrap="square" rtlCol="0">
              <a:spAutoFit/>
            </a:bodyPr>
            <a:lstStyle/>
            <a:p>
              <a:r>
                <a:rPr lang="en-US" altLang="zh-CN" sz="1200" b="1" dirty="0" smtClean="0">
                  <a:solidFill>
                    <a:schemeClr val="bg1"/>
                  </a:solidFill>
                  <a:latin typeface="微软雅黑" pitchFamily="34" charset="-122"/>
                  <a:ea typeface="微软雅黑" pitchFamily="34" charset="-122"/>
                </a:rPr>
                <a:t>···</a:t>
              </a:r>
              <a:endParaRPr lang="zh-CN" altLang="en-US" sz="1200" b="1" dirty="0">
                <a:solidFill>
                  <a:schemeClr val="bg1"/>
                </a:solidFill>
                <a:latin typeface="微软雅黑" pitchFamily="34" charset="-122"/>
                <a:ea typeface="微软雅黑" pitchFamily="34" charset="-122"/>
              </a:endParaRPr>
            </a:p>
          </p:txBody>
        </p:sp>
        <p:sp>
          <p:nvSpPr>
            <p:cNvPr id="54" name="TextBox 323"/>
            <p:cNvSpPr txBox="1"/>
            <p:nvPr/>
          </p:nvSpPr>
          <p:spPr>
            <a:xfrm>
              <a:off x="1250250" y="4330615"/>
              <a:ext cx="1182299"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操场、草坪</a:t>
              </a:r>
              <a:endParaRPr lang="zh-CN" altLang="en-US" sz="1200" b="1" dirty="0">
                <a:solidFill>
                  <a:schemeClr val="bg1"/>
                </a:solidFill>
                <a:latin typeface="微软雅黑" pitchFamily="34" charset="-122"/>
                <a:ea typeface="微软雅黑" pitchFamily="34" charset="-122"/>
              </a:endParaRPr>
            </a:p>
          </p:txBody>
        </p:sp>
      </p:grpSp>
      <p:cxnSp>
        <p:nvCxnSpPr>
          <p:cNvPr id="68" name="直接连接符 67"/>
          <p:cNvCxnSpPr/>
          <p:nvPr/>
        </p:nvCxnSpPr>
        <p:spPr>
          <a:xfrm>
            <a:off x="3793984" y="1809275"/>
            <a:ext cx="874312" cy="50293"/>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5963610" y="2169592"/>
            <a:ext cx="502629" cy="637424"/>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70" name="TextBox 337"/>
          <p:cNvSpPr txBox="1"/>
          <p:nvPr/>
        </p:nvSpPr>
        <p:spPr>
          <a:xfrm>
            <a:off x="2467540" y="1949765"/>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控制器</a:t>
            </a:r>
            <a:r>
              <a:rPr lang="en-US" altLang="zh-CN" sz="1200" b="1" dirty="0" smtClean="0">
                <a:solidFill>
                  <a:schemeClr val="bg1"/>
                </a:solidFill>
                <a:latin typeface="微软雅黑" pitchFamily="34" charset="-122"/>
                <a:ea typeface="微软雅黑" pitchFamily="34" charset="-122"/>
              </a:rPr>
              <a:t>A</a:t>
            </a:r>
            <a:endParaRPr lang="zh-CN" altLang="en-US" sz="1200" b="1" dirty="0">
              <a:solidFill>
                <a:schemeClr val="bg1"/>
              </a:solidFill>
              <a:latin typeface="微软雅黑" pitchFamily="34" charset="-122"/>
              <a:ea typeface="微软雅黑" pitchFamily="34" charset="-122"/>
            </a:endParaRPr>
          </a:p>
        </p:txBody>
      </p:sp>
      <p:sp>
        <p:nvSpPr>
          <p:cNvPr id="71" name="TextBox 339"/>
          <p:cNvSpPr txBox="1"/>
          <p:nvPr/>
        </p:nvSpPr>
        <p:spPr>
          <a:xfrm>
            <a:off x="6164987" y="3124044"/>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控制器</a:t>
            </a:r>
            <a:r>
              <a:rPr lang="en-US" altLang="zh-CN" sz="1200" b="1" dirty="0" smtClean="0">
                <a:solidFill>
                  <a:schemeClr val="bg1"/>
                </a:solidFill>
                <a:latin typeface="微软雅黑" pitchFamily="34" charset="-122"/>
                <a:ea typeface="微软雅黑" pitchFamily="34" charset="-122"/>
              </a:rPr>
              <a:t>B</a:t>
            </a:r>
            <a:endParaRPr lang="zh-CN" altLang="en-US" sz="1200" b="1" dirty="0">
              <a:solidFill>
                <a:schemeClr val="bg1"/>
              </a:solidFill>
              <a:latin typeface="微软雅黑" pitchFamily="34" charset="-122"/>
              <a:ea typeface="微软雅黑" pitchFamily="34" charset="-122"/>
            </a:endParaRPr>
          </a:p>
        </p:txBody>
      </p:sp>
      <p:sp>
        <p:nvSpPr>
          <p:cNvPr id="72" name="TextBox 340"/>
          <p:cNvSpPr txBox="1"/>
          <p:nvPr/>
        </p:nvSpPr>
        <p:spPr>
          <a:xfrm>
            <a:off x="1355098" y="2744259"/>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室内</a:t>
            </a:r>
            <a:r>
              <a:rPr lang="en-US" altLang="zh-CN" sz="1200" b="1" dirty="0" smtClean="0">
                <a:solidFill>
                  <a:schemeClr val="bg1"/>
                </a:solidFill>
                <a:latin typeface="微软雅黑" pitchFamily="34" charset="-122"/>
                <a:ea typeface="微软雅黑" pitchFamily="34" charset="-122"/>
              </a:rPr>
              <a:t>AP</a:t>
            </a:r>
            <a:endParaRPr lang="zh-CN" altLang="en-US" sz="1200" b="1" dirty="0">
              <a:solidFill>
                <a:schemeClr val="bg1"/>
              </a:solidFill>
              <a:latin typeface="微软雅黑" pitchFamily="34" charset="-122"/>
              <a:ea typeface="微软雅黑" pitchFamily="34" charset="-122"/>
            </a:endParaRPr>
          </a:p>
        </p:txBody>
      </p:sp>
      <p:sp>
        <p:nvSpPr>
          <p:cNvPr id="73" name="TextBox 341"/>
          <p:cNvSpPr txBox="1"/>
          <p:nvPr/>
        </p:nvSpPr>
        <p:spPr>
          <a:xfrm>
            <a:off x="2579234" y="3268060"/>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室内</a:t>
            </a:r>
            <a:r>
              <a:rPr lang="en-US" altLang="zh-CN" sz="1200" b="1" dirty="0" smtClean="0">
                <a:solidFill>
                  <a:schemeClr val="bg1"/>
                </a:solidFill>
                <a:latin typeface="微软雅黑" pitchFamily="34" charset="-122"/>
                <a:ea typeface="微软雅黑" pitchFamily="34" charset="-122"/>
              </a:rPr>
              <a:t>/</a:t>
            </a:r>
            <a:r>
              <a:rPr lang="zh-CN" altLang="en-US" sz="1200" b="1" dirty="0" smtClean="0">
                <a:solidFill>
                  <a:schemeClr val="bg1"/>
                </a:solidFill>
                <a:latin typeface="微软雅黑" pitchFamily="34" charset="-122"/>
                <a:ea typeface="微软雅黑" pitchFamily="34" charset="-122"/>
              </a:rPr>
              <a:t>入墙</a:t>
            </a:r>
            <a:r>
              <a:rPr lang="en-US" altLang="zh-CN" sz="1200" b="1" dirty="0" smtClean="0">
                <a:solidFill>
                  <a:schemeClr val="bg1"/>
                </a:solidFill>
                <a:latin typeface="微软雅黑" pitchFamily="34" charset="-122"/>
                <a:ea typeface="微软雅黑" pitchFamily="34" charset="-122"/>
              </a:rPr>
              <a:t>AP</a:t>
            </a:r>
            <a:endParaRPr lang="zh-CN" altLang="en-US" sz="1200" b="1" dirty="0">
              <a:solidFill>
                <a:schemeClr val="bg1"/>
              </a:solidFill>
              <a:latin typeface="微软雅黑" pitchFamily="34" charset="-122"/>
              <a:ea typeface="微软雅黑" pitchFamily="34" charset="-122"/>
            </a:endParaRPr>
          </a:p>
        </p:txBody>
      </p:sp>
      <p:sp>
        <p:nvSpPr>
          <p:cNvPr id="74" name="TextBox 342"/>
          <p:cNvSpPr txBox="1"/>
          <p:nvPr/>
        </p:nvSpPr>
        <p:spPr>
          <a:xfrm>
            <a:off x="3949934" y="3680363"/>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室内</a:t>
            </a:r>
            <a:r>
              <a:rPr lang="en-US" altLang="zh-CN" sz="1200" b="1" dirty="0" smtClean="0">
                <a:solidFill>
                  <a:schemeClr val="bg1"/>
                </a:solidFill>
                <a:latin typeface="微软雅黑" pitchFamily="34" charset="-122"/>
                <a:ea typeface="微软雅黑" pitchFamily="34" charset="-122"/>
              </a:rPr>
              <a:t>AP</a:t>
            </a:r>
            <a:endParaRPr lang="zh-CN" altLang="en-US" sz="1200" b="1" dirty="0">
              <a:solidFill>
                <a:schemeClr val="bg1"/>
              </a:solidFill>
              <a:latin typeface="微软雅黑" pitchFamily="34" charset="-122"/>
              <a:ea typeface="微软雅黑" pitchFamily="34" charset="-122"/>
            </a:endParaRPr>
          </a:p>
        </p:txBody>
      </p:sp>
      <p:sp>
        <p:nvSpPr>
          <p:cNvPr id="75" name="TextBox 343"/>
          <p:cNvSpPr txBox="1"/>
          <p:nvPr/>
        </p:nvSpPr>
        <p:spPr>
          <a:xfrm>
            <a:off x="4886038" y="4184419"/>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室内</a:t>
            </a:r>
            <a:r>
              <a:rPr lang="en-US" altLang="zh-CN" sz="1200" b="1" dirty="0" smtClean="0">
                <a:solidFill>
                  <a:schemeClr val="bg1"/>
                </a:solidFill>
                <a:latin typeface="微软雅黑" pitchFamily="34" charset="-122"/>
                <a:ea typeface="微软雅黑" pitchFamily="34" charset="-122"/>
              </a:rPr>
              <a:t>/</a:t>
            </a:r>
            <a:r>
              <a:rPr lang="zh-CN" altLang="en-US" sz="1200" b="1" dirty="0" smtClean="0">
                <a:solidFill>
                  <a:schemeClr val="bg1"/>
                </a:solidFill>
                <a:latin typeface="微软雅黑" pitchFamily="34" charset="-122"/>
                <a:ea typeface="微软雅黑" pitchFamily="34" charset="-122"/>
              </a:rPr>
              <a:t>室外</a:t>
            </a:r>
            <a:r>
              <a:rPr lang="en-US" altLang="zh-CN" sz="1200" b="1" dirty="0" smtClean="0">
                <a:solidFill>
                  <a:schemeClr val="bg1"/>
                </a:solidFill>
                <a:latin typeface="微软雅黑" pitchFamily="34" charset="-122"/>
                <a:ea typeface="微软雅黑" pitchFamily="34" charset="-122"/>
              </a:rPr>
              <a:t>AP</a:t>
            </a:r>
            <a:endParaRPr lang="zh-CN" altLang="en-US" sz="1200" b="1" dirty="0">
              <a:solidFill>
                <a:schemeClr val="bg1"/>
              </a:solidFill>
              <a:latin typeface="微软雅黑" pitchFamily="34" charset="-122"/>
              <a:ea typeface="微软雅黑" pitchFamily="34" charset="-122"/>
            </a:endParaRPr>
          </a:p>
        </p:txBody>
      </p:sp>
      <p:sp>
        <p:nvSpPr>
          <p:cNvPr id="76" name="TextBox 344"/>
          <p:cNvSpPr txBox="1"/>
          <p:nvPr/>
        </p:nvSpPr>
        <p:spPr>
          <a:xfrm>
            <a:off x="274978" y="3818862"/>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室外</a:t>
            </a:r>
            <a:r>
              <a:rPr lang="en-US" altLang="zh-CN" sz="1200" b="1" dirty="0" smtClean="0">
                <a:solidFill>
                  <a:schemeClr val="bg1"/>
                </a:solidFill>
                <a:latin typeface="微软雅黑" pitchFamily="34" charset="-122"/>
                <a:ea typeface="微软雅黑" pitchFamily="34" charset="-122"/>
              </a:rPr>
              <a:t>AP</a:t>
            </a:r>
            <a:endParaRPr lang="zh-CN" altLang="en-US" sz="1200" b="1" dirty="0">
              <a:solidFill>
                <a:schemeClr val="bg1"/>
              </a:solidFill>
              <a:latin typeface="微软雅黑" pitchFamily="34" charset="-122"/>
              <a:ea typeface="微软雅黑" pitchFamily="34" charset="-122"/>
            </a:endParaRPr>
          </a:p>
        </p:txBody>
      </p:sp>
      <p:sp>
        <p:nvSpPr>
          <p:cNvPr id="77" name="TextBox 345"/>
          <p:cNvSpPr txBox="1"/>
          <p:nvPr/>
        </p:nvSpPr>
        <p:spPr>
          <a:xfrm>
            <a:off x="7219320" y="2847587"/>
            <a:ext cx="1509620" cy="276999"/>
          </a:xfrm>
          <a:prstGeom prst="rect">
            <a:avLst/>
          </a:prstGeom>
          <a:noFill/>
        </p:spPr>
        <p:txBody>
          <a:bodyPr wrap="square" rtlCol="0">
            <a:spAutoFit/>
          </a:bodyPr>
          <a:lstStyle/>
          <a:p>
            <a:r>
              <a:rPr lang="zh-CN" altLang="en-US" sz="1200" b="1" dirty="0" smtClean="0">
                <a:solidFill>
                  <a:schemeClr val="bg1"/>
                </a:solidFill>
                <a:latin typeface="微软雅黑" pitchFamily="34" charset="-122"/>
                <a:ea typeface="微软雅黑" pitchFamily="34" charset="-122"/>
              </a:rPr>
              <a:t>认证服务器</a:t>
            </a:r>
            <a:endParaRPr lang="zh-CN" altLang="en-US" sz="1200" b="1" dirty="0">
              <a:solidFill>
                <a:schemeClr val="bg1"/>
              </a:solidFill>
              <a:latin typeface="微软雅黑" pitchFamily="34" charset="-122"/>
              <a:ea typeface="微软雅黑" pitchFamily="34" charset="-122"/>
            </a:endParaRPr>
          </a:p>
        </p:txBody>
      </p:sp>
      <p:cxnSp>
        <p:nvCxnSpPr>
          <p:cNvPr id="78" name="直接连接符 77"/>
          <p:cNvCxnSpPr/>
          <p:nvPr/>
        </p:nvCxnSpPr>
        <p:spPr>
          <a:xfrm>
            <a:off x="6876081" y="2725770"/>
            <a:ext cx="343239" cy="141507"/>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188654" y="2002045"/>
            <a:ext cx="204674" cy="57645"/>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5170221" y="2036203"/>
            <a:ext cx="223107" cy="66694"/>
          </a:xfrm>
          <a:prstGeom prst="line">
            <a:avLst/>
          </a:prstGeom>
          <a:ln w="19050">
            <a:prstDash val="solid"/>
          </a:ln>
          <a:effectLst>
            <a:glow rad="635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a:off x="5171522" y="1971916"/>
            <a:ext cx="216024" cy="203160"/>
            <a:chOff x="1547664" y="2050698"/>
            <a:chExt cx="216024" cy="203160"/>
          </a:xfrm>
        </p:grpSpPr>
        <p:sp>
          <p:nvSpPr>
            <p:cNvPr id="82" name="流程图: 联系 81"/>
            <p:cNvSpPr/>
            <p:nvPr/>
          </p:nvSpPr>
          <p:spPr>
            <a:xfrm>
              <a:off x="1547664" y="2050698"/>
              <a:ext cx="186164" cy="186164"/>
            </a:xfrm>
            <a:prstGeom prst="flowChartConnector">
              <a:avLst/>
            </a:prstGeom>
            <a:noFill/>
            <a:ln>
              <a:solidFill>
                <a:srgbClr val="FF0000"/>
              </a:solidFill>
            </a:ln>
            <a:scene3d>
              <a:camera prst="isometricOffAxis2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3" name="流程图: 联系 82"/>
            <p:cNvSpPr/>
            <p:nvPr/>
          </p:nvSpPr>
          <p:spPr>
            <a:xfrm>
              <a:off x="1577524" y="2067694"/>
              <a:ext cx="186164" cy="186164"/>
            </a:xfrm>
            <a:prstGeom prst="flowChartConnector">
              <a:avLst/>
            </a:prstGeom>
            <a:noFill/>
            <a:ln>
              <a:solidFill>
                <a:srgbClr val="FF0000"/>
              </a:solidFill>
            </a:ln>
            <a:scene3d>
              <a:camera prst="isometricOffAxis2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pic>
        <p:nvPicPr>
          <p:cNvPr id="84" name="图片 83" descr="无线接入点（AP）.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250472" y="4241895"/>
            <a:ext cx="590980" cy="590980"/>
          </a:xfrm>
          <a:prstGeom prst="rect">
            <a:avLst/>
          </a:prstGeom>
        </p:spPr>
      </p:pic>
      <p:pic>
        <p:nvPicPr>
          <p:cNvPr id="85" name="图片 84" descr="无线接入点（AP）.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097136" y="3749994"/>
            <a:ext cx="590980" cy="590980"/>
          </a:xfrm>
          <a:prstGeom prst="rect">
            <a:avLst/>
          </a:prstGeom>
        </p:spPr>
      </p:pic>
      <p:pic>
        <p:nvPicPr>
          <p:cNvPr id="86" name="图片 85" descr="无线接入点（AP）.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964716" y="3328200"/>
            <a:ext cx="590980" cy="590980"/>
          </a:xfrm>
          <a:prstGeom prst="rect">
            <a:avLst/>
          </a:prstGeom>
        </p:spPr>
      </p:pic>
      <p:pic>
        <p:nvPicPr>
          <p:cNvPr id="87" name="图片 86" descr="无线接入点（AP）.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91266" y="2796094"/>
            <a:ext cx="590980" cy="590980"/>
          </a:xfrm>
          <a:prstGeom prst="rect">
            <a:avLst/>
          </a:prstGeom>
        </p:spPr>
      </p:pic>
      <p:pic>
        <p:nvPicPr>
          <p:cNvPr id="88" name="图片 87" descr="无线接入点（AP）室外.png"/>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28069" y="4022903"/>
            <a:ext cx="923702" cy="923702"/>
          </a:xfrm>
          <a:prstGeom prst="rect">
            <a:avLst/>
          </a:prstGeom>
        </p:spPr>
      </p:pic>
      <p:pic>
        <p:nvPicPr>
          <p:cNvPr id="89" name="图片 88" descr="接入交换机-POE.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610887" y="3219448"/>
            <a:ext cx="762059" cy="762059"/>
          </a:xfrm>
          <a:prstGeom prst="rect">
            <a:avLst/>
          </a:prstGeom>
        </p:spPr>
      </p:pic>
      <p:pic>
        <p:nvPicPr>
          <p:cNvPr id="90" name="图片 89" descr="接入交换机-POE.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911183" y="2986086"/>
            <a:ext cx="762059" cy="762059"/>
          </a:xfrm>
          <a:prstGeom prst="rect">
            <a:avLst/>
          </a:prstGeom>
        </p:spPr>
      </p:pic>
      <p:pic>
        <p:nvPicPr>
          <p:cNvPr id="91" name="图片 90" descr="接入交换机-POE.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571985" y="2531767"/>
            <a:ext cx="762059" cy="762059"/>
          </a:xfrm>
          <a:prstGeom prst="rect">
            <a:avLst/>
          </a:prstGeom>
        </p:spPr>
      </p:pic>
      <p:pic>
        <p:nvPicPr>
          <p:cNvPr id="92" name="图片 91" descr="接入交换机-POE.png"/>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222350" y="2782838"/>
            <a:ext cx="762059" cy="762059"/>
          </a:xfrm>
          <a:prstGeom prst="rect">
            <a:avLst/>
          </a:prstGeom>
        </p:spPr>
      </p:pic>
      <p:pic>
        <p:nvPicPr>
          <p:cNvPr id="93" name="图片 92" descr="无线控制器.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738057" y="1294792"/>
            <a:ext cx="968585" cy="968585"/>
          </a:xfrm>
          <a:prstGeom prst="rect">
            <a:avLst/>
          </a:prstGeom>
        </p:spPr>
      </p:pic>
      <p:pic>
        <p:nvPicPr>
          <p:cNvPr id="94" name="图片 93" descr="无线控制器.pn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014684" y="2477589"/>
            <a:ext cx="968585" cy="968585"/>
          </a:xfrm>
          <a:prstGeom prst="rect">
            <a:avLst/>
          </a:prstGeom>
        </p:spPr>
      </p:pic>
      <p:pic>
        <p:nvPicPr>
          <p:cNvPr id="95" name="图片 94" descr="三层交换机.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702597" y="2061115"/>
            <a:ext cx="789077" cy="789077"/>
          </a:xfrm>
          <a:prstGeom prst="rect">
            <a:avLst/>
          </a:prstGeom>
        </p:spPr>
      </p:pic>
      <p:pic>
        <p:nvPicPr>
          <p:cNvPr id="96" name="图片 95" descr="三层交换机.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011064" y="2430371"/>
            <a:ext cx="789077" cy="789077"/>
          </a:xfrm>
          <a:prstGeom prst="rect">
            <a:avLst/>
          </a:prstGeom>
        </p:spPr>
      </p:pic>
      <p:pic>
        <p:nvPicPr>
          <p:cNvPr id="97" name="图片 96" descr="核心交换机.png"/>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4392627" y="1367019"/>
            <a:ext cx="981390" cy="981390"/>
          </a:xfrm>
          <a:prstGeom prst="rect">
            <a:avLst/>
          </a:prstGeom>
        </p:spPr>
      </p:pic>
      <p:pic>
        <p:nvPicPr>
          <p:cNvPr id="98" name="图片 97" descr="核心交换机.png"/>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5201383" y="1654530"/>
            <a:ext cx="974364" cy="974364"/>
          </a:xfrm>
          <a:prstGeom prst="rect">
            <a:avLst/>
          </a:prstGeom>
        </p:spPr>
      </p:pic>
      <p:pic>
        <p:nvPicPr>
          <p:cNvPr id="99" name="图片 98" descr="路由器.png"/>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201383" y="723588"/>
            <a:ext cx="1038367" cy="1038367"/>
          </a:xfrm>
          <a:prstGeom prst="rect">
            <a:avLst/>
          </a:prstGeom>
        </p:spPr>
      </p:pic>
      <p:pic>
        <p:nvPicPr>
          <p:cNvPr id="100" name="图片 99" descr="路由器.png"/>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831138" y="1103345"/>
            <a:ext cx="1038367" cy="1038367"/>
          </a:xfrm>
          <a:prstGeom prst="rect">
            <a:avLst/>
          </a:prstGeom>
        </p:spPr>
      </p:pic>
      <p:pic>
        <p:nvPicPr>
          <p:cNvPr id="101" name="图片 100" descr="防火墙.png"/>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465722" y="555563"/>
            <a:ext cx="843513" cy="843513"/>
          </a:xfrm>
          <a:prstGeom prst="rect">
            <a:avLst/>
          </a:prstGeom>
        </p:spPr>
      </p:pic>
    </p:spTree>
    <p:extLst>
      <p:ext uri="{BB962C8B-B14F-4D97-AF65-F5344CB8AC3E}">
        <p14:creationId xmlns:p14="http://schemas.microsoft.com/office/powerpoint/2010/main" val="11465113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84"/>
          <p:cNvSpPr/>
          <p:nvPr/>
        </p:nvSpPr>
        <p:spPr>
          <a:xfrm>
            <a:off x="707418" y="195486"/>
            <a:ext cx="5160726" cy="349650"/>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lvl1pPr defTabSz="686202">
              <a:defRPr sz="1600">
                <a:solidFill>
                  <a:srgbClr val="FFFFFF"/>
                </a:solidFill>
                <a:latin typeface="微软雅黑"/>
                <a:ea typeface="微软雅黑"/>
                <a:cs typeface="微软雅黑"/>
                <a:sym typeface="微软雅黑"/>
              </a:defRPr>
            </a:lvl1pPr>
          </a:lstStyle>
          <a:p>
            <a:r>
              <a:rPr kumimoji="1" lang="zh-CN" altLang="en-US" sz="2000" b="1" dirty="0" smtClean="0">
                <a:solidFill>
                  <a:prstClr val="white"/>
                </a:solidFill>
                <a:latin typeface="微软雅黑" panose="020B0503020204020204" pitchFamily="34" charset="-122"/>
                <a:ea typeface="微软雅黑" panose="020B0503020204020204" pitchFamily="34" charset="-122"/>
                <a:cs typeface="+mn-cs"/>
              </a:rPr>
              <a:t>多场景无线覆盖</a:t>
            </a:r>
            <a:endParaRPr kumimoji="1" lang="zh-CN" altLang="en-US" sz="2000" b="1" dirty="0">
              <a:solidFill>
                <a:prstClr val="white"/>
              </a:solidFill>
              <a:latin typeface="微软雅黑" panose="020B0503020204020204" pitchFamily="34" charset="-122"/>
              <a:ea typeface="微软雅黑" panose="020B0503020204020204" pitchFamily="34" charset="-122"/>
              <a:cs typeface="+mn-cs"/>
            </a:endParaRPr>
          </a:p>
        </p:txBody>
      </p:sp>
      <p:grpSp>
        <p:nvGrpSpPr>
          <p:cNvPr id="102" name="组合 101"/>
          <p:cNvGrpSpPr/>
          <p:nvPr/>
        </p:nvGrpSpPr>
        <p:grpSpPr>
          <a:xfrm>
            <a:off x="899592" y="843558"/>
            <a:ext cx="6912768" cy="3679254"/>
            <a:chOff x="251520" y="987574"/>
            <a:chExt cx="8208912" cy="3960440"/>
          </a:xfrm>
        </p:grpSpPr>
        <p:sp>
          <p:nvSpPr>
            <p:cNvPr id="103" name="矩形 102"/>
            <p:cNvSpPr/>
            <p:nvPr/>
          </p:nvSpPr>
          <p:spPr>
            <a:xfrm>
              <a:off x="251520" y="1995686"/>
              <a:ext cx="1800200" cy="936104"/>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lnSpc>
                  <a:spcPct val="150000"/>
                </a:lnSpc>
              </a:pPr>
              <a:r>
                <a:rPr lang="zh-CN" altLang="en-US" sz="1200" dirty="0">
                  <a:solidFill>
                    <a:schemeClr val="bg1"/>
                  </a:solidFill>
                  <a:latin typeface="微软雅黑" pitchFamily="34" charset="-122"/>
                  <a:ea typeface="微软雅黑" pitchFamily="34" charset="-122"/>
                </a:rPr>
                <a:t>教学楼</a:t>
              </a:r>
              <a:endParaRPr lang="en-US" altLang="zh-CN" sz="1200" dirty="0">
                <a:solidFill>
                  <a:schemeClr val="bg1"/>
                </a:solidFill>
                <a:latin typeface="微软雅黑" pitchFamily="34" charset="-122"/>
                <a:ea typeface="微软雅黑" pitchFamily="34" charset="-122"/>
              </a:endParaRPr>
            </a:p>
            <a:p>
              <a:pPr lvl="0" algn="r">
                <a:lnSpc>
                  <a:spcPct val="150000"/>
                </a:lnSpc>
              </a:pPr>
              <a:r>
                <a:rPr lang="zh-CN" altLang="en-US" sz="1200" dirty="0">
                  <a:solidFill>
                    <a:schemeClr val="bg1"/>
                  </a:solidFill>
                  <a:latin typeface="微软雅黑" pitchFamily="34" charset="-122"/>
                  <a:ea typeface="微软雅黑" pitchFamily="34" charset="-122"/>
                </a:rPr>
                <a:t>办公楼</a:t>
              </a:r>
              <a:endParaRPr lang="en-US" altLang="zh-CN" sz="1200" dirty="0">
                <a:solidFill>
                  <a:schemeClr val="bg1"/>
                </a:solidFill>
                <a:latin typeface="微软雅黑" pitchFamily="34" charset="-122"/>
                <a:ea typeface="微软雅黑" pitchFamily="34" charset="-122"/>
              </a:endParaRPr>
            </a:p>
            <a:p>
              <a:pPr lvl="0" algn="r">
                <a:lnSpc>
                  <a:spcPct val="150000"/>
                </a:lnSpc>
              </a:pPr>
              <a:r>
                <a:rPr lang="zh-CN" altLang="en-US" sz="1200" dirty="0" smtClean="0">
                  <a:solidFill>
                    <a:schemeClr val="bg1"/>
                  </a:solidFill>
                  <a:latin typeface="微软雅黑" pitchFamily="34" charset="-122"/>
                  <a:ea typeface="微软雅黑" pitchFamily="34" charset="-122"/>
                </a:rPr>
                <a:t>图书馆</a:t>
              </a:r>
              <a:endParaRPr lang="en-US" altLang="zh-CN" sz="1200" dirty="0">
                <a:solidFill>
                  <a:schemeClr val="bg1"/>
                </a:solidFill>
                <a:latin typeface="微软雅黑" pitchFamily="34" charset="-122"/>
                <a:ea typeface="微软雅黑" pitchFamily="34" charset="-122"/>
              </a:endParaRPr>
            </a:p>
          </p:txBody>
        </p:sp>
        <p:sp>
          <p:nvSpPr>
            <p:cNvPr id="104" name="矩形 103"/>
            <p:cNvSpPr/>
            <p:nvPr/>
          </p:nvSpPr>
          <p:spPr>
            <a:xfrm>
              <a:off x="251520" y="3003798"/>
              <a:ext cx="1800200" cy="936104"/>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lnSpc>
                  <a:spcPct val="150000"/>
                </a:lnSpc>
              </a:pPr>
              <a:r>
                <a:rPr lang="zh-CN" altLang="en-US" sz="1200" dirty="0" smtClean="0">
                  <a:solidFill>
                    <a:schemeClr val="bg1"/>
                  </a:solidFill>
                  <a:latin typeface="微软雅黑" pitchFamily="34" charset="-122"/>
                  <a:ea typeface="微软雅黑" pitchFamily="34" charset="-122"/>
                </a:rPr>
                <a:t>体育馆</a:t>
              </a:r>
              <a:endParaRPr lang="en-US" altLang="zh-CN" sz="1200" dirty="0">
                <a:solidFill>
                  <a:schemeClr val="bg1"/>
                </a:solidFill>
                <a:latin typeface="微软雅黑" pitchFamily="34" charset="-122"/>
                <a:ea typeface="微软雅黑" pitchFamily="34" charset="-122"/>
              </a:endParaRPr>
            </a:p>
            <a:p>
              <a:pPr lvl="0" algn="r">
                <a:lnSpc>
                  <a:spcPct val="150000"/>
                </a:lnSpc>
              </a:pPr>
              <a:r>
                <a:rPr lang="zh-CN" altLang="en-US" sz="1200" dirty="0">
                  <a:solidFill>
                    <a:schemeClr val="bg1"/>
                  </a:solidFill>
                  <a:latin typeface="微软雅黑" pitchFamily="34" charset="-122"/>
                  <a:ea typeface="微软雅黑" pitchFamily="34" charset="-122"/>
                </a:rPr>
                <a:t>报告厅</a:t>
              </a:r>
              <a:endParaRPr lang="en-US" altLang="zh-CN" sz="1200" dirty="0">
                <a:solidFill>
                  <a:schemeClr val="bg1"/>
                </a:solidFill>
                <a:latin typeface="微软雅黑" pitchFamily="34" charset="-122"/>
                <a:ea typeface="微软雅黑" pitchFamily="34" charset="-122"/>
              </a:endParaRPr>
            </a:p>
            <a:p>
              <a:pPr lvl="0" algn="r">
                <a:lnSpc>
                  <a:spcPct val="150000"/>
                </a:lnSpc>
              </a:pPr>
              <a:r>
                <a:rPr lang="zh-CN" altLang="en-US" sz="1200" dirty="0" smtClean="0">
                  <a:solidFill>
                    <a:schemeClr val="bg1"/>
                  </a:solidFill>
                  <a:latin typeface="微软雅黑" pitchFamily="34" charset="-122"/>
                  <a:ea typeface="微软雅黑" pitchFamily="34" charset="-122"/>
                </a:rPr>
                <a:t>学校食堂</a:t>
              </a:r>
              <a:endParaRPr lang="en-US" altLang="zh-CN" sz="1200" dirty="0">
                <a:solidFill>
                  <a:schemeClr val="bg1"/>
                </a:solidFill>
                <a:latin typeface="微软雅黑" pitchFamily="34" charset="-122"/>
                <a:ea typeface="微软雅黑" pitchFamily="34" charset="-122"/>
              </a:endParaRPr>
            </a:p>
          </p:txBody>
        </p:sp>
        <p:sp>
          <p:nvSpPr>
            <p:cNvPr id="105" name="矩形 104"/>
            <p:cNvSpPr/>
            <p:nvPr/>
          </p:nvSpPr>
          <p:spPr>
            <a:xfrm>
              <a:off x="251520" y="4011910"/>
              <a:ext cx="1800200" cy="936104"/>
            </a:xfrm>
            <a:prstGeom prst="rect">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lnSpc>
                  <a:spcPct val="150000"/>
                </a:lnSpc>
              </a:pPr>
              <a:r>
                <a:rPr lang="zh-CN" altLang="en-US" sz="1200" dirty="0" smtClean="0">
                  <a:solidFill>
                    <a:schemeClr val="bg1"/>
                  </a:solidFill>
                  <a:latin typeface="微软雅黑" pitchFamily="34" charset="-122"/>
                  <a:ea typeface="微软雅黑" pitchFamily="34" charset="-122"/>
                </a:rPr>
                <a:t>田径场</a:t>
              </a:r>
              <a:endParaRPr lang="en-US" altLang="zh-CN" sz="1200" dirty="0" smtClean="0">
                <a:solidFill>
                  <a:schemeClr val="bg1"/>
                </a:solidFill>
                <a:latin typeface="微软雅黑" pitchFamily="34" charset="-122"/>
                <a:ea typeface="微软雅黑" pitchFamily="34" charset="-122"/>
              </a:endParaRPr>
            </a:p>
            <a:p>
              <a:pPr lvl="0" algn="r">
                <a:lnSpc>
                  <a:spcPct val="150000"/>
                </a:lnSpc>
              </a:pPr>
              <a:r>
                <a:rPr lang="zh-CN" altLang="en-US" sz="1200" dirty="0">
                  <a:solidFill>
                    <a:schemeClr val="bg1"/>
                  </a:solidFill>
                  <a:latin typeface="微软雅黑" pitchFamily="34" charset="-122"/>
                  <a:ea typeface="微软雅黑" pitchFamily="34" charset="-122"/>
                </a:rPr>
                <a:t>操场</a:t>
              </a:r>
              <a:endParaRPr lang="en-US" altLang="zh-CN" sz="1200" dirty="0" smtClean="0">
                <a:solidFill>
                  <a:schemeClr val="bg1"/>
                </a:solidFill>
                <a:latin typeface="微软雅黑" pitchFamily="34" charset="-122"/>
                <a:ea typeface="微软雅黑" pitchFamily="34" charset="-122"/>
              </a:endParaRPr>
            </a:p>
            <a:p>
              <a:pPr lvl="0" algn="r">
                <a:lnSpc>
                  <a:spcPct val="150000"/>
                </a:lnSpc>
              </a:pPr>
              <a:r>
                <a:rPr lang="zh-CN" altLang="en-US" sz="1200" dirty="0" smtClean="0">
                  <a:solidFill>
                    <a:schemeClr val="bg1"/>
                  </a:solidFill>
                  <a:latin typeface="微软雅黑" pitchFamily="34" charset="-122"/>
                  <a:ea typeface="微软雅黑" pitchFamily="34" charset="-122"/>
                </a:rPr>
                <a:t>室外校园</a:t>
              </a:r>
              <a:endParaRPr lang="en-US" altLang="zh-CN" sz="1200" dirty="0">
                <a:solidFill>
                  <a:schemeClr val="bg1"/>
                </a:solidFill>
                <a:latin typeface="微软雅黑" pitchFamily="34" charset="-122"/>
                <a:ea typeface="微软雅黑" pitchFamily="34" charset="-122"/>
              </a:endParaRPr>
            </a:p>
          </p:txBody>
        </p:sp>
        <p:sp>
          <p:nvSpPr>
            <p:cNvPr id="106" name="矩形 105"/>
            <p:cNvSpPr/>
            <p:nvPr/>
          </p:nvSpPr>
          <p:spPr>
            <a:xfrm>
              <a:off x="251520" y="987574"/>
              <a:ext cx="1800200" cy="93610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lnSpc>
                  <a:spcPct val="150000"/>
                </a:lnSpc>
              </a:pPr>
              <a:endParaRPr lang="en-US" altLang="zh-CN" sz="1200" dirty="0">
                <a:solidFill>
                  <a:schemeClr val="bg1"/>
                </a:solidFill>
                <a:latin typeface="微软雅黑" pitchFamily="34" charset="-122"/>
                <a:ea typeface="微软雅黑" pitchFamily="34" charset="-122"/>
              </a:endParaRPr>
            </a:p>
            <a:p>
              <a:pPr lvl="0" algn="r">
                <a:lnSpc>
                  <a:spcPct val="150000"/>
                </a:lnSpc>
              </a:pPr>
              <a:r>
                <a:rPr lang="zh-CN" altLang="en-US" sz="1200" dirty="0" smtClean="0">
                  <a:solidFill>
                    <a:schemeClr val="bg1"/>
                  </a:solidFill>
                  <a:latin typeface="微软雅黑" pitchFamily="34" charset="-122"/>
                  <a:ea typeface="微软雅黑" pitchFamily="34" charset="-122"/>
                </a:rPr>
                <a:t>宿舍楼</a:t>
              </a:r>
              <a:endParaRPr lang="en-US" altLang="zh-CN" sz="1200" dirty="0">
                <a:solidFill>
                  <a:schemeClr val="bg1"/>
                </a:solidFill>
                <a:latin typeface="微软雅黑" pitchFamily="34" charset="-122"/>
                <a:ea typeface="微软雅黑" pitchFamily="34" charset="-122"/>
              </a:endParaRPr>
            </a:p>
            <a:p>
              <a:pPr lvl="0" algn="r">
                <a:lnSpc>
                  <a:spcPct val="150000"/>
                </a:lnSpc>
              </a:pPr>
              <a:endParaRPr lang="en-US" altLang="zh-CN" sz="1200" dirty="0">
                <a:solidFill>
                  <a:schemeClr val="bg1"/>
                </a:solidFill>
                <a:latin typeface="微软雅黑" pitchFamily="34" charset="-122"/>
                <a:ea typeface="微软雅黑" pitchFamily="34" charset="-122"/>
              </a:endParaRPr>
            </a:p>
          </p:txBody>
        </p:sp>
        <p:sp>
          <p:nvSpPr>
            <p:cNvPr id="107" name="矩形 106"/>
            <p:cNvSpPr/>
            <p:nvPr/>
          </p:nvSpPr>
          <p:spPr>
            <a:xfrm>
              <a:off x="2627784" y="987574"/>
              <a:ext cx="5832648" cy="936104"/>
            </a:xfrm>
            <a:prstGeom prst="rect">
              <a:avLst/>
            </a:prstGeom>
            <a:noFill/>
            <a:ln>
              <a:solidFill>
                <a:srgbClr val="00B050"/>
              </a:solidFill>
            </a:ln>
            <a:effectLst>
              <a:glow rad="50800">
                <a:srgbClr val="00B050">
                  <a:alpha val="40000"/>
                </a:srgbClr>
              </a:glow>
            </a:effectLst>
            <a:scene3d>
              <a:camera prst="orthographicFront"/>
              <a:lightRig rig="threePt" dir="t"/>
            </a:scene3d>
            <a:sp3d prstMaterial="legacyWirefram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smtClean="0">
                  <a:solidFill>
                    <a:schemeClr val="bg1"/>
                  </a:solidFill>
                  <a:latin typeface="微软雅黑" pitchFamily="34" charset="-122"/>
                  <a:ea typeface="微软雅黑" pitchFamily="34" charset="-122"/>
                </a:rPr>
                <a:t>采用吸</a:t>
              </a:r>
              <a:r>
                <a:rPr lang="zh-CN" altLang="en-US" sz="1200" dirty="0">
                  <a:solidFill>
                    <a:schemeClr val="bg1"/>
                  </a:solidFill>
                  <a:latin typeface="微软雅黑" pitchFamily="34" charset="-122"/>
                  <a:ea typeface="微软雅黑" pitchFamily="34" charset="-122"/>
                </a:rPr>
                <a:t>顶</a:t>
              </a:r>
              <a:r>
                <a:rPr lang="zh-CN" altLang="en-US" sz="1200" dirty="0" smtClean="0">
                  <a:solidFill>
                    <a:schemeClr val="bg1"/>
                  </a:solidFill>
                  <a:latin typeface="微软雅黑" pitchFamily="34" charset="-122"/>
                  <a:ea typeface="微软雅黑" pitchFamily="34" charset="-122"/>
                </a:rPr>
                <a:t>式</a:t>
              </a:r>
              <a:r>
                <a:rPr lang="zh-CN" altLang="en-US" sz="1200" dirty="0">
                  <a:solidFill>
                    <a:schemeClr val="bg1"/>
                  </a:solidFill>
                  <a:latin typeface="微软雅黑" pitchFamily="34" charset="-122"/>
                  <a:ea typeface="微软雅黑" pitchFamily="34" charset="-122"/>
                </a:rPr>
                <a:t>或</a:t>
              </a:r>
              <a:r>
                <a:rPr lang="zh-CN" altLang="en-US" sz="1200" dirty="0" smtClean="0">
                  <a:solidFill>
                    <a:schemeClr val="bg1"/>
                  </a:solidFill>
                  <a:latin typeface="微软雅黑" pitchFamily="34" charset="-122"/>
                  <a:ea typeface="微软雅黑" pitchFamily="34" charset="-122"/>
                </a:rPr>
                <a:t>面</a:t>
              </a:r>
              <a:r>
                <a:rPr lang="zh-CN" altLang="en-US" sz="1200" dirty="0">
                  <a:solidFill>
                    <a:schemeClr val="bg1"/>
                  </a:solidFill>
                  <a:latin typeface="微软雅黑" pitchFamily="34" charset="-122"/>
                  <a:ea typeface="微软雅黑" pitchFamily="34" charset="-122"/>
                </a:rPr>
                <a:t>板式</a:t>
              </a:r>
              <a:r>
                <a:rPr lang="zh-CN" altLang="en-US" sz="1200" dirty="0" smtClean="0">
                  <a:solidFill>
                    <a:schemeClr val="bg1"/>
                  </a:solidFill>
                  <a:latin typeface="微软雅黑" pitchFamily="34" charset="-122"/>
                  <a:ea typeface="微软雅黑" pitchFamily="34" charset="-122"/>
                </a:rPr>
                <a:t>覆盖方案</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通过</a:t>
              </a:r>
              <a:r>
                <a:rPr lang="zh-CN" altLang="en-US" sz="1200" dirty="0">
                  <a:solidFill>
                    <a:schemeClr val="bg1"/>
                  </a:solidFill>
                  <a:latin typeface="微软雅黑" pitchFamily="34" charset="-122"/>
                  <a:ea typeface="微软雅黑" pitchFamily="34" charset="-122"/>
                </a:rPr>
                <a:t>每个寝室部署一台面板式</a:t>
              </a:r>
              <a:r>
                <a:rPr lang="en-US" altLang="zh-CN" sz="1200" dirty="0">
                  <a:solidFill>
                    <a:schemeClr val="bg1"/>
                  </a:solidFill>
                  <a:latin typeface="微软雅黑" pitchFamily="34" charset="-122"/>
                  <a:ea typeface="微软雅黑" pitchFamily="34" charset="-122"/>
                </a:rPr>
                <a:t>NAP</a:t>
              </a:r>
              <a:r>
                <a:rPr lang="zh-CN" altLang="en-US" sz="1200" dirty="0">
                  <a:solidFill>
                    <a:schemeClr val="bg1"/>
                  </a:solidFill>
                  <a:latin typeface="微软雅黑" pitchFamily="34" charset="-122"/>
                  <a:ea typeface="微软雅黑" pitchFamily="34" charset="-122"/>
                </a:rPr>
                <a:t>，每一个寝室都是满格</a:t>
              </a:r>
              <a:r>
                <a:rPr lang="zh-CN" altLang="en-US" sz="1200" dirty="0" smtClean="0">
                  <a:solidFill>
                    <a:schemeClr val="bg1"/>
                  </a:solidFill>
                  <a:latin typeface="微软雅黑" pitchFamily="34" charset="-122"/>
                  <a:ea typeface="微软雅黑" pitchFamily="34" charset="-122"/>
                </a:rPr>
                <a:t>信号</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信道</a:t>
              </a:r>
              <a:r>
                <a:rPr lang="zh-CN" altLang="en-US" sz="1200" dirty="0">
                  <a:solidFill>
                    <a:schemeClr val="bg1"/>
                  </a:solidFill>
                  <a:latin typeface="微软雅黑" pitchFamily="34" charset="-122"/>
                  <a:ea typeface="微软雅黑" pitchFamily="34" charset="-122"/>
                </a:rPr>
                <a:t>、功率自动调节功能，避免信号干扰</a:t>
              </a:r>
              <a:endParaRPr lang="zh-CN" altLang="en-US" sz="1200" dirty="0">
                <a:solidFill>
                  <a:schemeClr val="bg1"/>
                </a:solidFill>
              </a:endParaRPr>
            </a:p>
          </p:txBody>
        </p:sp>
        <p:sp>
          <p:nvSpPr>
            <p:cNvPr id="108" name="矩形 107"/>
            <p:cNvSpPr/>
            <p:nvPr/>
          </p:nvSpPr>
          <p:spPr>
            <a:xfrm>
              <a:off x="2627784" y="1995686"/>
              <a:ext cx="5832648" cy="936104"/>
            </a:xfrm>
            <a:prstGeom prst="rect">
              <a:avLst/>
            </a:prstGeom>
            <a:noFill/>
            <a:effectLst>
              <a:glow rad="50800">
                <a:srgbClr val="00B0F0"/>
              </a:glow>
            </a:effectLst>
            <a:scene3d>
              <a:camera prst="orthographicFront"/>
              <a:lightRig rig="threePt" dir="t"/>
            </a:scene3d>
            <a:sp3d prstMaterial="legacyWirefram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采用室内吸顶式或放装式覆盖</a:t>
              </a:r>
              <a:r>
                <a:rPr lang="zh-CN" altLang="en-US" sz="1200" dirty="0" smtClean="0">
                  <a:solidFill>
                    <a:schemeClr val="bg1"/>
                  </a:solidFill>
                  <a:latin typeface="微软雅黑" pitchFamily="34" charset="-122"/>
                  <a:ea typeface="微软雅黑" pitchFamily="34" charset="-122"/>
                </a:rPr>
                <a:t>方案</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提供</a:t>
              </a:r>
              <a:r>
                <a:rPr lang="zh-CN" altLang="en-US" sz="1200" dirty="0">
                  <a:solidFill>
                    <a:schemeClr val="bg1"/>
                  </a:solidFill>
                  <a:latin typeface="微软雅黑" pitchFamily="34" charset="-122"/>
                  <a:ea typeface="微软雅黑" pitchFamily="34" charset="-122"/>
                </a:rPr>
                <a:t>良好的无线教学、办公</a:t>
              </a:r>
              <a:r>
                <a:rPr lang="zh-CN" altLang="en-US" sz="1200" dirty="0" smtClean="0">
                  <a:solidFill>
                    <a:schemeClr val="bg1"/>
                  </a:solidFill>
                  <a:latin typeface="微软雅黑" pitchFamily="34" charset="-122"/>
                  <a:ea typeface="微软雅黑" pitchFamily="34" charset="-122"/>
                </a:rPr>
                <a:t>环境</a:t>
              </a:r>
              <a:endParaRPr lang="zh-CN" altLang="en-US" sz="1200" dirty="0">
                <a:solidFill>
                  <a:schemeClr val="bg1"/>
                </a:solidFill>
                <a:latin typeface="微软雅黑" pitchFamily="34" charset="-122"/>
                <a:ea typeface="微软雅黑" pitchFamily="34" charset="-122"/>
              </a:endParaRPr>
            </a:p>
          </p:txBody>
        </p:sp>
        <p:sp>
          <p:nvSpPr>
            <p:cNvPr id="109" name="矩形 108"/>
            <p:cNvSpPr/>
            <p:nvPr/>
          </p:nvSpPr>
          <p:spPr>
            <a:xfrm>
              <a:off x="2627784" y="3003798"/>
              <a:ext cx="5832648" cy="936104"/>
            </a:xfrm>
            <a:prstGeom prst="rect">
              <a:avLst/>
            </a:prstGeom>
            <a:noFill/>
            <a:effectLst>
              <a:glow rad="63500">
                <a:schemeClr val="accent6"/>
              </a:glow>
            </a:effectLst>
            <a:scene3d>
              <a:camera prst="orthographicFront"/>
              <a:lightRig rig="threePt" dir="t"/>
            </a:scene3d>
            <a:sp3d prstMaterial="legacyWirefram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采用高密度覆盖</a:t>
              </a:r>
              <a:r>
                <a:rPr lang="zh-CN" altLang="en-US" sz="1200" dirty="0" smtClean="0">
                  <a:solidFill>
                    <a:schemeClr val="bg1"/>
                  </a:solidFill>
                  <a:latin typeface="微软雅黑" pitchFamily="34" charset="-122"/>
                  <a:ea typeface="微软雅黑" pitchFamily="34" charset="-122"/>
                </a:rPr>
                <a:t>方案</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满足</a:t>
              </a:r>
              <a:r>
                <a:rPr lang="zh-CN" altLang="en-US" sz="1200" dirty="0">
                  <a:solidFill>
                    <a:schemeClr val="bg1"/>
                  </a:solidFill>
                  <a:latin typeface="微软雅黑" pitchFamily="34" charset="-122"/>
                  <a:ea typeface="微软雅黑" pitchFamily="34" charset="-122"/>
                </a:rPr>
                <a:t>高并发</a:t>
              </a:r>
              <a:r>
                <a:rPr lang="zh-CN" altLang="en-US" sz="1200" dirty="0" smtClean="0">
                  <a:solidFill>
                    <a:schemeClr val="bg1"/>
                  </a:solidFill>
                  <a:latin typeface="微软雅黑" pitchFamily="34" charset="-122"/>
                  <a:ea typeface="微软雅黑" pitchFamily="34" charset="-122"/>
                </a:rPr>
                <a:t>接入</a:t>
              </a:r>
              <a:endParaRPr lang="zh-CN" altLang="en-US" sz="1200" dirty="0">
                <a:solidFill>
                  <a:schemeClr val="bg1"/>
                </a:solidFill>
                <a:latin typeface="微软雅黑" pitchFamily="34" charset="-122"/>
                <a:ea typeface="微软雅黑" pitchFamily="34" charset="-122"/>
              </a:endParaRPr>
            </a:p>
          </p:txBody>
        </p:sp>
        <p:sp>
          <p:nvSpPr>
            <p:cNvPr id="110" name="矩形 109"/>
            <p:cNvSpPr/>
            <p:nvPr/>
          </p:nvSpPr>
          <p:spPr>
            <a:xfrm>
              <a:off x="2627784" y="4011910"/>
              <a:ext cx="5832648" cy="936104"/>
            </a:xfrm>
            <a:prstGeom prst="rect">
              <a:avLst/>
            </a:prstGeom>
            <a:noFill/>
            <a:effectLst>
              <a:glow rad="50800">
                <a:schemeClr val="accent1"/>
              </a:glow>
            </a:effectLst>
            <a:scene3d>
              <a:camera prst="orthographicFront"/>
              <a:lightRig rig="threePt" dir="t"/>
            </a:scene3d>
            <a:sp3d prstMaterial="legacyWirefram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采用室外覆盖</a:t>
              </a:r>
              <a:r>
                <a:rPr lang="zh-CN" altLang="en-US" sz="1200" dirty="0" smtClean="0">
                  <a:solidFill>
                    <a:schemeClr val="bg1"/>
                  </a:solidFill>
                  <a:latin typeface="微软雅黑" pitchFamily="34" charset="-122"/>
                  <a:ea typeface="微软雅黑" pitchFamily="34" charset="-122"/>
                </a:rPr>
                <a:t>方案</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对于</a:t>
              </a:r>
              <a:r>
                <a:rPr lang="zh-CN" altLang="en-US" sz="1200" dirty="0">
                  <a:solidFill>
                    <a:schemeClr val="bg1"/>
                  </a:solidFill>
                  <a:latin typeface="微软雅黑" pitchFamily="34" charset="-122"/>
                  <a:ea typeface="微软雅黑" pitchFamily="34" charset="-122"/>
                </a:rPr>
                <a:t>不方便部署网线的场所采用中继桥接方案进行</a:t>
              </a:r>
              <a:r>
                <a:rPr lang="zh-CN" altLang="en-US" sz="1200" dirty="0" smtClean="0">
                  <a:solidFill>
                    <a:schemeClr val="bg1"/>
                  </a:solidFill>
                  <a:latin typeface="微软雅黑" pitchFamily="34" charset="-122"/>
                  <a:ea typeface="微软雅黑" pitchFamily="34" charset="-122"/>
                </a:rPr>
                <a:t>覆盖</a:t>
              </a:r>
              <a:endParaRPr lang="zh-CN" altLang="en-US" sz="1200" dirty="0">
                <a:solidFill>
                  <a:schemeClr val="bg1"/>
                </a:solidFill>
                <a:latin typeface="微软雅黑" pitchFamily="34" charset="-122"/>
                <a:ea typeface="微软雅黑" pitchFamily="34" charset="-122"/>
              </a:endParaRPr>
            </a:p>
          </p:txBody>
        </p:sp>
        <p:sp>
          <p:nvSpPr>
            <p:cNvPr id="111" name="右箭头 110"/>
            <p:cNvSpPr/>
            <p:nvPr/>
          </p:nvSpPr>
          <p:spPr>
            <a:xfrm>
              <a:off x="2179673" y="1213310"/>
              <a:ext cx="366482" cy="484632"/>
            </a:xfrm>
            <a:prstGeom prst="rightArrow">
              <a:avLst/>
            </a:prstGeom>
            <a:solidFill>
              <a:srgbClr val="92D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112" name="右箭头 111"/>
            <p:cNvSpPr/>
            <p:nvPr/>
          </p:nvSpPr>
          <p:spPr>
            <a:xfrm>
              <a:off x="2189294" y="2211710"/>
              <a:ext cx="366482" cy="484632"/>
            </a:xfrm>
            <a:prstGeom prst="rightArrow">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113" name="右箭头 112"/>
            <p:cNvSpPr/>
            <p:nvPr/>
          </p:nvSpPr>
          <p:spPr>
            <a:xfrm>
              <a:off x="2189294" y="3239246"/>
              <a:ext cx="366482" cy="484632"/>
            </a:xfrm>
            <a:prstGeom prst="rightArrow">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114" name="右箭头 113"/>
            <p:cNvSpPr/>
            <p:nvPr/>
          </p:nvSpPr>
          <p:spPr>
            <a:xfrm>
              <a:off x="2189294" y="4247358"/>
              <a:ext cx="366482" cy="484632"/>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grpSp>
      <p:pic>
        <p:nvPicPr>
          <p:cNvPr id="115" name="Picture 12" descr="http://weinami.xcu.edu.cn/uploadfile/jpg/2011-12/2011122617294545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1997" y="1804202"/>
            <a:ext cx="1119391" cy="7901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6" name="Picture 2" descr="http://www.zdxh.cn/admin/edit/UploadFile/201111258384687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1305" y="947082"/>
            <a:ext cx="945894" cy="7107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7" name="Picture 10" descr="http://news.xinhuanet.com/7th-city/2011-09/08/131116086_41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0863" y="2789286"/>
            <a:ext cx="1035320" cy="7185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8" name="Picture 10" descr="http://ww4.sinaimg.cn/mw600/754ce7cfjw1e47qul9ftej20he09pjvq.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4" r="1107"/>
          <a:stretch/>
        </p:blipFill>
        <p:spPr bwMode="auto">
          <a:xfrm>
            <a:off x="890863" y="3725824"/>
            <a:ext cx="995178" cy="711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5817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684213" y="205978"/>
            <a:ext cx="5562600" cy="421555"/>
          </a:xfrm>
        </p:spPr>
        <p:txBody>
          <a:bodyPr>
            <a:normAutofit/>
          </a:bodyPr>
          <a:lstStyle/>
          <a:p>
            <a:pPr algn="l"/>
            <a:r>
              <a:rPr lang="zh-CN" altLang="en-US" dirty="0"/>
              <a:t>内容提纲</a:t>
            </a:r>
          </a:p>
        </p:txBody>
      </p:sp>
      <p:sp>
        <p:nvSpPr>
          <p:cNvPr id="10" name="Shape 184"/>
          <p:cNvSpPr/>
          <p:nvPr/>
        </p:nvSpPr>
        <p:spPr>
          <a:xfrm>
            <a:off x="2390761" y="1203598"/>
            <a:ext cx="3570208" cy="461665"/>
          </a:xfrm>
          <a:prstGeom prst="rect">
            <a:avLst/>
          </a:prstGeom>
          <a:extLst>
            <a:ext uri="{C572A759-6A51-4108-AA02-DFA0A04FC94B}">
              <ma14:wrappingTextBoxFlag xmlns="" xmlns:ma14="http://schemas.microsoft.com/office/mac/drawingml/2011/main" val="1"/>
            </a:ext>
          </a:extLst>
        </p:spPr>
        <p:txBody>
          <a:bodyPr wrap="none">
            <a:spAutoFit/>
          </a:bodyPr>
          <a:lstStyle/>
          <a:p>
            <a:r>
              <a:rPr lang="zh-CN" altLang="en-US" sz="2400" dirty="0">
                <a:solidFill>
                  <a:schemeClr val="bg1"/>
                </a:solidFill>
                <a:ea typeface="微软雅黑" panose="020B0503020204020204" pitchFamily="34" charset="-122"/>
              </a:rPr>
              <a:t>深</a:t>
            </a:r>
            <a:r>
              <a:rPr lang="zh-CN" altLang="en-US" sz="2400" dirty="0" smtClean="0">
                <a:solidFill>
                  <a:schemeClr val="bg1"/>
                </a:solidFill>
                <a:ea typeface="微软雅黑" panose="020B0503020204020204" pitchFamily="34" charset="-122"/>
              </a:rPr>
              <a:t>信服智慧校园方案架构</a:t>
            </a:r>
            <a:endParaRPr lang="zh-CN" altLang="en-US" sz="2400" dirty="0">
              <a:solidFill>
                <a:schemeClr val="bg1"/>
              </a:solidFill>
              <a:ea typeface="微软雅黑" panose="020B0503020204020204" pitchFamily="34" charset="-122"/>
            </a:endParaRPr>
          </a:p>
        </p:txBody>
      </p:sp>
      <p:sp>
        <p:nvSpPr>
          <p:cNvPr id="13" name="Shape 187"/>
          <p:cNvSpPr/>
          <p:nvPr/>
        </p:nvSpPr>
        <p:spPr>
          <a:xfrm>
            <a:off x="2123729" y="699541"/>
            <a:ext cx="0" cy="4320481"/>
          </a:xfrm>
          <a:prstGeom prst="line">
            <a:avLst/>
          </a:prstGeom>
          <a:ln w="12700">
            <a:solidFill>
              <a:srgbClr val="FFFFFF"/>
            </a:solidFill>
          </a:ln>
        </p:spPr>
        <p:txBody>
          <a:bodyPr lIns="21771" tIns="21771" rIns="21771" bIns="21771"/>
          <a:lstStyle/>
          <a:p>
            <a:endParaRPr sz="2400"/>
          </a:p>
        </p:txBody>
      </p:sp>
      <p:sp>
        <p:nvSpPr>
          <p:cNvPr id="14" name="Shape 188"/>
          <p:cNvSpPr/>
          <p:nvPr/>
        </p:nvSpPr>
        <p:spPr>
          <a:xfrm>
            <a:off x="1987949" y="810073"/>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1</a:t>
            </a:r>
            <a:endParaRPr sz="2400" b="1" dirty="0">
              <a:solidFill>
                <a:schemeClr val="bg1"/>
              </a:solidFill>
              <a:latin typeface="微软雅黑"/>
              <a:ea typeface="微软雅黑"/>
              <a:cs typeface="微软雅黑"/>
            </a:endParaRPr>
          </a:p>
        </p:txBody>
      </p:sp>
      <p:sp>
        <p:nvSpPr>
          <p:cNvPr id="15" name="Shape 189"/>
          <p:cNvSpPr/>
          <p:nvPr/>
        </p:nvSpPr>
        <p:spPr>
          <a:xfrm>
            <a:off x="1987949" y="1267353"/>
            <a:ext cx="335189" cy="334156"/>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2</a:t>
            </a:r>
            <a:endParaRPr sz="2000" b="1" dirty="0">
              <a:solidFill>
                <a:schemeClr val="bg1"/>
              </a:solidFill>
              <a:latin typeface="微软雅黑"/>
              <a:ea typeface="微软雅黑"/>
              <a:cs typeface="微软雅黑"/>
            </a:endParaRPr>
          </a:p>
        </p:txBody>
      </p:sp>
      <p:sp>
        <p:nvSpPr>
          <p:cNvPr id="22" name="Shape 186"/>
          <p:cNvSpPr/>
          <p:nvPr/>
        </p:nvSpPr>
        <p:spPr>
          <a:xfrm>
            <a:off x="2507547" y="3550517"/>
            <a:ext cx="3360597"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安全灵活的无线校园网</a:t>
            </a:r>
          </a:p>
        </p:txBody>
      </p:sp>
      <p:sp>
        <p:nvSpPr>
          <p:cNvPr id="24" name="Shape 184"/>
          <p:cNvSpPr/>
          <p:nvPr/>
        </p:nvSpPr>
        <p:spPr>
          <a:xfrm>
            <a:off x="2483768" y="771550"/>
            <a:ext cx="3877985"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智慧校园建设</a:t>
            </a:r>
            <a:r>
              <a:rPr lang="zh-CN" altLang="en-US" sz="2400" dirty="0">
                <a:solidFill>
                  <a:schemeClr val="bg1"/>
                </a:solidFill>
                <a:latin typeface="微软雅黑"/>
                <a:ea typeface="微软雅黑"/>
                <a:cs typeface="微软雅黑"/>
              </a:rPr>
              <a:t>进展与趋势</a:t>
            </a:r>
          </a:p>
        </p:txBody>
      </p:sp>
      <p:sp>
        <p:nvSpPr>
          <p:cNvPr id="2" name="矩形 1"/>
          <p:cNvSpPr/>
          <p:nvPr/>
        </p:nvSpPr>
        <p:spPr>
          <a:xfrm>
            <a:off x="2507547" y="1617156"/>
            <a:ext cx="4040685" cy="1888532"/>
          </a:xfrm>
          <a:prstGeom prst="rect">
            <a:avLst/>
          </a:prstGeom>
          <a:ln w="12700">
            <a:miter lim="400000"/>
          </a:ln>
        </p:spPr>
        <p:txBody>
          <a:bodyPr wrap="square" lIns="20734" tIns="20734" rIns="20734" bIns="20734">
            <a:spAutoFit/>
          </a:bodyPr>
          <a:lstStyle/>
          <a:p>
            <a:pPr marL="342900" indent="-342900" defTabSz="686202">
              <a:lnSpc>
                <a:spcPct val="150000"/>
              </a:lnSpc>
              <a:buFont typeface="Wingdings" panose="05000000000000000000" pitchFamily="2" charset="2"/>
              <a:buChar char="Ø"/>
            </a:pPr>
            <a:r>
              <a:rPr lang="zh-CN" altLang="en-US" sz="2000" dirty="0">
                <a:solidFill>
                  <a:schemeClr val="bg1"/>
                </a:solidFill>
                <a:latin typeface="微软雅黑"/>
                <a:ea typeface="微软雅黑"/>
                <a:cs typeface="微软雅黑"/>
              </a:rPr>
              <a:t>融合平台、云化</a:t>
            </a:r>
            <a:r>
              <a:rPr lang="zh-CN" altLang="en-US" sz="2000" dirty="0" smtClean="0">
                <a:solidFill>
                  <a:schemeClr val="bg1"/>
                </a:solidFill>
                <a:latin typeface="微软雅黑"/>
                <a:ea typeface="微软雅黑"/>
                <a:cs typeface="微软雅黑"/>
              </a:rPr>
              <a:t>桌面</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完善的网络安全保障体系</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学生上网数据价值挖掘</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应用型人才培养</a:t>
            </a:r>
            <a:endParaRPr lang="zh-CN" altLang="en-US" sz="2000" dirty="0">
              <a:solidFill>
                <a:schemeClr val="bg1"/>
              </a:solidFill>
              <a:latin typeface="微软雅黑"/>
              <a:ea typeface="微软雅黑"/>
              <a:cs typeface="微软雅黑"/>
            </a:endParaRPr>
          </a:p>
        </p:txBody>
      </p:sp>
      <p:sp>
        <p:nvSpPr>
          <p:cNvPr id="27" name="Shape 190"/>
          <p:cNvSpPr/>
          <p:nvPr/>
        </p:nvSpPr>
        <p:spPr>
          <a:xfrm>
            <a:off x="1987948" y="3606406"/>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3</a:t>
            </a:r>
            <a:endParaRPr sz="2000" b="1" dirty="0">
              <a:solidFill>
                <a:schemeClr val="bg1"/>
              </a:solidFill>
              <a:latin typeface="微软雅黑"/>
              <a:ea typeface="微软雅黑"/>
              <a:cs typeface="微软雅黑"/>
            </a:endParaRPr>
          </a:p>
        </p:txBody>
      </p:sp>
      <p:sp>
        <p:nvSpPr>
          <p:cNvPr id="16" name="Shape 186"/>
          <p:cNvSpPr/>
          <p:nvPr/>
        </p:nvSpPr>
        <p:spPr>
          <a:xfrm>
            <a:off x="2510531" y="4051380"/>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rgbClr val="FFC000"/>
                </a:solidFill>
                <a:latin typeface="微软雅黑"/>
                <a:ea typeface="微软雅黑"/>
                <a:cs typeface="微软雅黑"/>
              </a:rPr>
              <a:t>口袋助理在智慧校园的典型应用</a:t>
            </a:r>
            <a:endParaRPr lang="zh-CN" altLang="en-US" sz="2400" dirty="0">
              <a:solidFill>
                <a:srgbClr val="FFC000"/>
              </a:solidFill>
              <a:latin typeface="微软雅黑"/>
              <a:ea typeface="微软雅黑"/>
              <a:cs typeface="微软雅黑"/>
            </a:endParaRPr>
          </a:p>
        </p:txBody>
      </p:sp>
      <p:sp>
        <p:nvSpPr>
          <p:cNvPr id="17" name="Shape 190"/>
          <p:cNvSpPr/>
          <p:nvPr/>
        </p:nvSpPr>
        <p:spPr>
          <a:xfrm>
            <a:off x="1978733" y="4085642"/>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4</a:t>
            </a:r>
            <a:endParaRPr sz="2000" b="1" dirty="0">
              <a:solidFill>
                <a:schemeClr val="bg1"/>
              </a:solidFill>
              <a:latin typeface="微软雅黑"/>
              <a:ea typeface="微软雅黑"/>
              <a:cs typeface="微软雅黑"/>
            </a:endParaRPr>
          </a:p>
        </p:txBody>
      </p:sp>
      <p:sp>
        <p:nvSpPr>
          <p:cNvPr id="18" name="Shape 186"/>
          <p:cNvSpPr/>
          <p:nvPr/>
        </p:nvSpPr>
        <p:spPr>
          <a:xfrm>
            <a:off x="2493700" y="4552243"/>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混合云开启智慧校园新模式</a:t>
            </a:r>
            <a:endParaRPr lang="zh-CN" altLang="en-US" sz="2400" dirty="0">
              <a:solidFill>
                <a:schemeClr val="bg1"/>
              </a:solidFill>
              <a:latin typeface="微软雅黑"/>
              <a:ea typeface="微软雅黑"/>
              <a:cs typeface="微软雅黑"/>
            </a:endParaRPr>
          </a:p>
        </p:txBody>
      </p:sp>
      <p:sp>
        <p:nvSpPr>
          <p:cNvPr id="19" name="Shape 190"/>
          <p:cNvSpPr/>
          <p:nvPr/>
        </p:nvSpPr>
        <p:spPr>
          <a:xfrm>
            <a:off x="1978733" y="4564878"/>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5</a:t>
            </a:r>
            <a:endParaRPr sz="2000" b="1" dirty="0">
              <a:solidFill>
                <a:schemeClr val="bg1"/>
              </a:solidFill>
              <a:latin typeface="微软雅黑"/>
              <a:ea typeface="微软雅黑"/>
              <a:cs typeface="微软雅黑"/>
            </a:endParaRPr>
          </a:p>
        </p:txBody>
      </p:sp>
      <p:sp>
        <p:nvSpPr>
          <p:cNvPr id="3" name="椭圆 2"/>
          <p:cNvSpPr/>
          <p:nvPr/>
        </p:nvSpPr>
        <p:spPr>
          <a:xfrm>
            <a:off x="2080337" y="649141"/>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85146" y="5012970"/>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635597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a:off x="219418" y="2168969"/>
            <a:ext cx="2609857" cy="228423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3150574" y="2170135"/>
            <a:ext cx="2609857" cy="228306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68"/>
          <p:cNvSpPr>
            <a:spLocks noChangeArrowheads="1"/>
          </p:cNvSpPr>
          <p:nvPr/>
        </p:nvSpPr>
        <p:spPr bwMode="auto">
          <a:xfrm>
            <a:off x="633078" y="228691"/>
            <a:ext cx="377539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zh-CN" altLang="en-US" sz="2000" b="1" dirty="0">
                <a:solidFill>
                  <a:schemeClr val="bg1"/>
                </a:solidFill>
                <a:latin typeface="微软雅黑" panose="020B0503020204020204" pitchFamily="34" charset="-122"/>
                <a:ea typeface="微软雅黑" panose="020B0503020204020204" pitchFamily="34" charset="-122"/>
              </a:rPr>
              <a:t>口袋</a:t>
            </a:r>
            <a:r>
              <a:rPr kumimoji="0" lang="zh-CN" altLang="en-US" sz="2000" b="1" dirty="0" smtClean="0">
                <a:solidFill>
                  <a:schemeClr val="bg1"/>
                </a:solidFill>
                <a:latin typeface="微软雅黑" panose="020B0503020204020204" pitchFamily="34" charset="-122"/>
                <a:ea typeface="微软雅黑" panose="020B0503020204020204" pitchFamily="34" charset="-122"/>
              </a:rPr>
              <a:t>助理在智慧校园的典型</a:t>
            </a:r>
            <a:r>
              <a:rPr kumimoji="0" lang="zh-CN" altLang="en-US" sz="2000" b="1" dirty="0">
                <a:solidFill>
                  <a:schemeClr val="bg1"/>
                </a:solidFill>
                <a:latin typeface="微软雅黑" panose="020B0503020204020204" pitchFamily="34" charset="-122"/>
                <a:ea typeface="微软雅黑" panose="020B0503020204020204" pitchFamily="34" charset="-122"/>
              </a:rPr>
              <a:t>应用</a:t>
            </a:r>
          </a:p>
        </p:txBody>
      </p:sp>
      <p:sp>
        <p:nvSpPr>
          <p:cNvPr id="37" name="TextBox 3"/>
          <p:cNvSpPr txBox="1">
            <a:spLocks noChangeArrowheads="1"/>
          </p:cNvSpPr>
          <p:nvPr/>
        </p:nvSpPr>
        <p:spPr bwMode="auto">
          <a:xfrm>
            <a:off x="229557" y="1382354"/>
            <a:ext cx="2589578" cy="656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nSpc>
                <a:spcPts val="2200"/>
              </a:lnSpc>
            </a:pPr>
            <a:r>
              <a:rPr kumimoji="0" lang="zh-CN" altLang="en-US"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全校广播、公告发布，支持校内协会、组织选举投票</a:t>
            </a:r>
            <a:r>
              <a:rPr kumimoji="0"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、反馈及附件</a:t>
            </a:r>
            <a:endParaRPr kumimoji="0"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8" name="矩形 37"/>
          <p:cNvSpPr/>
          <p:nvPr/>
        </p:nvSpPr>
        <p:spPr>
          <a:xfrm>
            <a:off x="1136906" y="908638"/>
            <a:ext cx="646331" cy="369332"/>
          </a:xfrm>
          <a:prstGeom prst="rect">
            <a:avLst/>
          </a:prstGeom>
        </p:spPr>
        <p:txBody>
          <a:bodyPr wrap="none">
            <a:spAutoFit/>
          </a:bodyPr>
          <a:lstStyle/>
          <a:p>
            <a:pPr>
              <a:defRPr/>
            </a:pPr>
            <a:r>
              <a:rPr lang="zh-CN" altLang="en-US" b="1" dirty="0">
                <a:solidFill>
                  <a:schemeClr val="bg1"/>
                </a:solidFill>
                <a:latin typeface="微软雅黑" pitchFamily="34" charset="-122"/>
                <a:ea typeface="微软雅黑" pitchFamily="34" charset="-122"/>
              </a:rPr>
              <a:t>通知</a:t>
            </a:r>
            <a:endParaRPr lang="en-US" altLang="zh-CN" b="1" dirty="0">
              <a:solidFill>
                <a:schemeClr val="bg1"/>
              </a:solidFill>
              <a:latin typeface="微软雅黑" pitchFamily="34" charset="-122"/>
              <a:ea typeface="微软雅黑" pitchFamily="34" charset="-122"/>
            </a:endParaRPr>
          </a:p>
        </p:txBody>
      </p:sp>
      <p:pic>
        <p:nvPicPr>
          <p:cNvPr id="39" name="Picture 11" descr="C:\Users\sf\Desktop\通知.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2539" y="2189681"/>
            <a:ext cx="2447383" cy="2263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矩形 7"/>
          <p:cNvSpPr>
            <a:spLocks noChangeArrowheads="1"/>
          </p:cNvSpPr>
          <p:nvPr/>
        </p:nvSpPr>
        <p:spPr bwMode="auto">
          <a:xfrm>
            <a:off x="3093822" y="1393827"/>
            <a:ext cx="2691917" cy="656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nSpc>
                <a:spcPts val="2200"/>
              </a:lnSpc>
            </a:pPr>
            <a:r>
              <a:rPr kumimoji="0"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即时通讯，</a:t>
            </a:r>
            <a:r>
              <a:rPr kumimoji="0" lang="zh-CN" altLang="en-US"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发送名片、</a:t>
            </a:r>
            <a:r>
              <a:rPr kumimoji="0"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调用电话、新</a:t>
            </a:r>
            <a:endParaRPr kumimoji="0"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a:lnSpc>
                <a:spcPts val="2200"/>
              </a:lnSpc>
            </a:pPr>
            <a:r>
              <a:rPr kumimoji="0" lang="zh-CN" altLang="en-US"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建</a:t>
            </a:r>
            <a:r>
              <a:rPr kumimoji="0"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院</a:t>
            </a:r>
            <a:r>
              <a:rPr kumimoji="0" lang="zh-CN" altLang="en-US" sz="12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系、班级群组沟通</a:t>
            </a:r>
            <a:endParaRPr kumimoji="0"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6" name="矩形 9"/>
          <p:cNvSpPr>
            <a:spLocks noChangeArrowheads="1"/>
          </p:cNvSpPr>
          <p:nvPr/>
        </p:nvSpPr>
        <p:spPr bwMode="auto">
          <a:xfrm>
            <a:off x="3873992" y="915566"/>
            <a:ext cx="1131576" cy="354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在线聊天</a:t>
            </a:r>
            <a:endParaRPr kumimoji="0" lang="en-US" altLang="zh-CN" sz="1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pic>
        <p:nvPicPr>
          <p:cNvPr id="47" name="Picture 12" descr="C:\Users\sf\Desktop\在线聊天.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75882" y="2209982"/>
            <a:ext cx="2609857" cy="2243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矩形 26"/>
          <p:cNvSpPr>
            <a:spLocks noChangeArrowheads="1"/>
          </p:cNvSpPr>
          <p:nvPr/>
        </p:nvSpPr>
        <p:spPr bwMode="auto">
          <a:xfrm>
            <a:off x="6660232" y="908638"/>
            <a:ext cx="13388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班级通讯录</a:t>
            </a:r>
            <a:endParaRPr kumimoji="0" lang="en-US" altLang="zh-CN" sz="18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r>
              <a:rPr kumimoji="0" lang="zh-CN" altLang="en-US" sz="18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课程提醒</a:t>
            </a:r>
            <a:endParaRPr kumimoji="0" lang="en-US" altLang="zh-CN" sz="1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pic>
        <p:nvPicPr>
          <p:cNvPr id="49" name="图片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62966" y="2170135"/>
            <a:ext cx="2543324" cy="2258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03035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99593" y="1510821"/>
            <a:ext cx="1546621" cy="2736304"/>
            <a:chOff x="845170" y="439887"/>
            <a:chExt cx="2373313" cy="4622800"/>
          </a:xfrm>
        </p:grpSpPr>
        <p:pic>
          <p:nvPicPr>
            <p:cNvPr id="14" name="Picture 10" descr="C:\Users\sf\Desktop\00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5170" y="439887"/>
              <a:ext cx="2373313" cy="462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1" descr="ks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608" y="987574"/>
              <a:ext cx="1981200"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TextBox 3"/>
          <p:cNvSpPr txBox="1">
            <a:spLocks noChangeArrowheads="1"/>
          </p:cNvSpPr>
          <p:nvPr/>
        </p:nvSpPr>
        <p:spPr bwMode="auto">
          <a:xfrm>
            <a:off x="1026029" y="975262"/>
            <a:ext cx="1176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en-US" altLang="zh-CN" sz="1800" b="1" dirty="0">
                <a:solidFill>
                  <a:schemeClr val="bg1"/>
                </a:solidFill>
                <a:latin typeface="微软雅黑" panose="020B0503020204020204" pitchFamily="34" charset="-122"/>
                <a:ea typeface="微软雅黑" panose="020B0503020204020204" pitchFamily="34" charset="-122"/>
              </a:rPr>
              <a:t>WIFI</a:t>
            </a:r>
            <a:r>
              <a:rPr kumimoji="0" lang="zh-CN" altLang="en-US" sz="1800" b="1" dirty="0">
                <a:solidFill>
                  <a:schemeClr val="bg1"/>
                </a:solidFill>
                <a:latin typeface="微软雅黑" panose="020B0503020204020204" pitchFamily="34" charset="-122"/>
                <a:ea typeface="微软雅黑" panose="020B0503020204020204" pitchFamily="34" charset="-122"/>
              </a:rPr>
              <a:t>签到</a:t>
            </a:r>
            <a:endParaRPr kumimoji="0" lang="en-US" altLang="zh-CN" sz="1800" b="1"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4630180" y="1520216"/>
            <a:ext cx="1615020" cy="2752926"/>
            <a:chOff x="4430766" y="1127831"/>
            <a:chExt cx="1508743" cy="2736304"/>
          </a:xfrm>
        </p:grpSpPr>
        <p:pic>
          <p:nvPicPr>
            <p:cNvPr id="35" name="Picture 10" descr="C:\Users\sf\Desktop\000.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30766" y="1127831"/>
              <a:ext cx="1508743"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图片 2" descr="py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54958" y="1484246"/>
              <a:ext cx="1260359" cy="205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
          <p:cNvSpPr txBox="1">
            <a:spLocks noChangeArrowheads="1"/>
          </p:cNvSpPr>
          <p:nvPr/>
        </p:nvSpPr>
        <p:spPr bwMode="auto">
          <a:xfrm>
            <a:off x="4842847" y="957526"/>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b="1" dirty="0" smtClean="0">
                <a:solidFill>
                  <a:schemeClr val="bg1"/>
                </a:solidFill>
                <a:latin typeface="微软雅黑" panose="020B0503020204020204" pitchFamily="34" charset="-122"/>
                <a:ea typeface="微软雅黑" panose="020B0503020204020204" pitchFamily="34" charset="-122"/>
              </a:rPr>
              <a:t>校内生活</a:t>
            </a:r>
            <a:endParaRPr kumimoji="0" lang="en-US" altLang="zh-CN" sz="1800" b="1" dirty="0">
              <a:solidFill>
                <a:schemeClr val="bg1"/>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2773605" y="1510821"/>
            <a:ext cx="1512168" cy="2748756"/>
            <a:chOff x="107504" y="1729226"/>
            <a:chExt cx="1435361" cy="2748756"/>
          </a:xfrm>
        </p:grpSpPr>
        <p:pic>
          <p:nvPicPr>
            <p:cNvPr id="40" name="Picture 10" descr="C:\Users\sf\Desktop\000.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504" y="1729226"/>
              <a:ext cx="1435361" cy="2748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图片 2" descr="pan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0260" y="2036111"/>
              <a:ext cx="1244068" cy="2170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2" name="TextBox 3"/>
          <p:cNvSpPr txBox="1">
            <a:spLocks noChangeArrowheads="1"/>
          </p:cNvSpPr>
          <p:nvPr/>
        </p:nvSpPr>
        <p:spPr bwMode="auto">
          <a:xfrm>
            <a:off x="2976922" y="975262"/>
            <a:ext cx="1222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b="1" dirty="0" smtClean="0">
                <a:solidFill>
                  <a:schemeClr val="bg1"/>
                </a:solidFill>
                <a:latin typeface="微软雅黑" panose="020B0503020204020204" pitchFamily="34" charset="-122"/>
                <a:ea typeface="微软雅黑" panose="020B0503020204020204" pitchFamily="34" charset="-122"/>
              </a:rPr>
              <a:t>教学云</a:t>
            </a:r>
            <a:r>
              <a:rPr kumimoji="0" lang="zh-CN" altLang="en-US" sz="1800" b="1" dirty="0">
                <a:solidFill>
                  <a:schemeClr val="bg1"/>
                </a:solidFill>
                <a:latin typeface="微软雅黑" panose="020B0503020204020204" pitchFamily="34" charset="-122"/>
                <a:ea typeface="微软雅黑" panose="020B0503020204020204" pitchFamily="34" charset="-122"/>
              </a:rPr>
              <a:t>盘</a:t>
            </a:r>
            <a:endParaRPr kumimoji="0" lang="en-US" altLang="zh-CN" sz="1800" b="1" dirty="0">
              <a:solidFill>
                <a:schemeClr val="bg1"/>
              </a:solidFill>
              <a:latin typeface="微软雅黑" panose="020B0503020204020204" pitchFamily="34" charset="-122"/>
              <a:ea typeface="微软雅黑" panose="020B0503020204020204" pitchFamily="34" charset="-122"/>
            </a:endParaRPr>
          </a:p>
        </p:txBody>
      </p:sp>
      <p:sp>
        <p:nvSpPr>
          <p:cNvPr id="43" name="TextBox 3"/>
          <p:cNvSpPr txBox="1">
            <a:spLocks noChangeArrowheads="1"/>
          </p:cNvSpPr>
          <p:nvPr/>
        </p:nvSpPr>
        <p:spPr bwMode="auto">
          <a:xfrm>
            <a:off x="6755853" y="1002583"/>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b="1" dirty="0" smtClean="0">
                <a:solidFill>
                  <a:schemeClr val="bg1"/>
                </a:solidFill>
                <a:latin typeface="微软雅黑" panose="020B0503020204020204" pitchFamily="34" charset="-122"/>
                <a:ea typeface="微软雅黑" panose="020B0503020204020204" pitchFamily="34" charset="-122"/>
              </a:rPr>
              <a:t>事件预警</a:t>
            </a:r>
            <a:endParaRPr kumimoji="0" lang="en-US" altLang="zh-CN" sz="1800" b="1"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610714" y="1513472"/>
            <a:ext cx="1579086" cy="2765601"/>
            <a:chOff x="7994650" y="1268413"/>
            <a:chExt cx="2373313" cy="4622800"/>
          </a:xfrm>
        </p:grpSpPr>
        <p:pic>
          <p:nvPicPr>
            <p:cNvPr id="44" name="Picture 10" descr="C:\Users\sf\Desktop\000.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94650" y="1268413"/>
              <a:ext cx="2373313" cy="462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图片 1" descr="ext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196263" y="1822450"/>
              <a:ext cx="1979612" cy="351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548073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0" descr="C:\Users\sf\Desktop\学校图表.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9577"/>
          <a:stretch/>
        </p:blipFill>
        <p:spPr bwMode="auto">
          <a:xfrm>
            <a:off x="827584" y="987574"/>
            <a:ext cx="3672408" cy="407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7"/>
          <p:cNvSpPr>
            <a:spLocks noChangeArrowheads="1"/>
          </p:cNvSpPr>
          <p:nvPr/>
        </p:nvSpPr>
        <p:spPr bwMode="auto">
          <a:xfrm>
            <a:off x="1327513" y="432021"/>
            <a:ext cx="2772308" cy="37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nSpc>
                <a:spcPts val="2200"/>
              </a:lnSpc>
            </a:pPr>
            <a:r>
              <a:rPr kumimoji="0" lang="zh-CN" altLang="en-US" sz="18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一站式校园信息服务门户</a:t>
            </a:r>
            <a:endParaRPr kumimoji="0" lang="en-US" altLang="zh-CN" sz="1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 name="矩形 4"/>
          <p:cNvSpPr/>
          <p:nvPr/>
        </p:nvSpPr>
        <p:spPr>
          <a:xfrm>
            <a:off x="1494237" y="806482"/>
            <a:ext cx="2339102" cy="307777"/>
          </a:xfrm>
          <a:prstGeom prst="rect">
            <a:avLst/>
          </a:prstGeom>
        </p:spPr>
        <p:txBody>
          <a:bodyPr wrap="none">
            <a:spAutoFit/>
          </a:bodyPr>
          <a:lstStyle/>
          <a:p>
            <a:pPr eaLnBrk="0" hangingPunct="0"/>
            <a:r>
              <a:rPr lang="zh-CN" altLang="en-US" sz="1400" b="1" dirty="0">
                <a:solidFill>
                  <a:schemeClr val="bg1"/>
                </a:solidFill>
                <a:latin typeface="微软雅黑" panose="020B0503020204020204" pitchFamily="34" charset="-122"/>
                <a:ea typeface="微软雅黑" panose="020B0503020204020204" pitchFamily="34" charset="-122"/>
              </a:rPr>
              <a:t>与学校已有系统的深度整合</a:t>
            </a:r>
          </a:p>
        </p:txBody>
      </p:sp>
      <p:sp>
        <p:nvSpPr>
          <p:cNvPr id="21" name="六边形 6"/>
          <p:cNvSpPr>
            <a:spLocks noChangeArrowheads="1"/>
          </p:cNvSpPr>
          <p:nvPr/>
        </p:nvSpPr>
        <p:spPr bwMode="auto">
          <a:xfrm>
            <a:off x="4689029" y="1197583"/>
            <a:ext cx="1617663" cy="1393825"/>
          </a:xfrm>
          <a:prstGeom prst="hexagon">
            <a:avLst>
              <a:gd name="adj" fmla="val 25012"/>
              <a:gd name="vf" fmla="val 115470"/>
            </a:avLst>
          </a:prstGeom>
          <a:solidFill>
            <a:srgbClr val="FFD44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kumimoji="0" lang="zh-CN" altLang="en-US" sz="1800"/>
          </a:p>
        </p:txBody>
      </p:sp>
      <p:sp>
        <p:nvSpPr>
          <p:cNvPr id="22" name="六边形 7"/>
          <p:cNvSpPr>
            <a:spLocks noChangeArrowheads="1"/>
          </p:cNvSpPr>
          <p:nvPr/>
        </p:nvSpPr>
        <p:spPr bwMode="auto">
          <a:xfrm>
            <a:off x="5984429" y="1894496"/>
            <a:ext cx="1617663" cy="1393825"/>
          </a:xfrm>
          <a:prstGeom prst="hexagon">
            <a:avLst>
              <a:gd name="adj" fmla="val 25012"/>
              <a:gd name="vf" fmla="val 115470"/>
            </a:avLst>
          </a:prstGeom>
          <a:solidFill>
            <a:srgbClr val="FEB76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kumimoji="0" lang="zh-CN" altLang="en-US" sz="1800"/>
          </a:p>
        </p:txBody>
      </p:sp>
      <p:sp>
        <p:nvSpPr>
          <p:cNvPr id="23" name="六边形 8"/>
          <p:cNvSpPr>
            <a:spLocks noChangeArrowheads="1"/>
          </p:cNvSpPr>
          <p:nvPr/>
        </p:nvSpPr>
        <p:spPr bwMode="auto">
          <a:xfrm>
            <a:off x="7281417" y="1197583"/>
            <a:ext cx="1616075" cy="1393825"/>
          </a:xfrm>
          <a:prstGeom prst="hexagon">
            <a:avLst>
              <a:gd name="adj" fmla="val 24987"/>
              <a:gd name="vf" fmla="val 115470"/>
            </a:avLst>
          </a:prstGeom>
          <a:solidFill>
            <a:srgbClr val="A4D76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kumimoji="0" lang="zh-CN" altLang="en-US" sz="1800"/>
          </a:p>
        </p:txBody>
      </p:sp>
      <p:sp>
        <p:nvSpPr>
          <p:cNvPr id="24" name="六边形 9"/>
          <p:cNvSpPr>
            <a:spLocks noChangeArrowheads="1"/>
          </p:cNvSpPr>
          <p:nvPr/>
        </p:nvSpPr>
        <p:spPr bwMode="auto">
          <a:xfrm>
            <a:off x="5985222" y="500670"/>
            <a:ext cx="1617663" cy="1393825"/>
          </a:xfrm>
          <a:prstGeom prst="hexagon">
            <a:avLst>
              <a:gd name="adj" fmla="val 25012"/>
              <a:gd name="vf" fmla="val 115470"/>
            </a:avLst>
          </a:prstGeom>
          <a:solidFill>
            <a:srgbClr val="75DB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kumimoji="0" lang="zh-CN" altLang="en-US" sz="1800"/>
          </a:p>
        </p:txBody>
      </p:sp>
      <p:sp>
        <p:nvSpPr>
          <p:cNvPr id="25" name="六边形 24"/>
          <p:cNvSpPr/>
          <p:nvPr/>
        </p:nvSpPr>
        <p:spPr bwMode="auto">
          <a:xfrm>
            <a:off x="4689029" y="2591409"/>
            <a:ext cx="1617663" cy="1393825"/>
          </a:xfrm>
          <a:prstGeom prst="hexagon">
            <a:avLst/>
          </a:prstGeom>
          <a:solidFill>
            <a:schemeClr val="accent6">
              <a:lumMod val="20000"/>
              <a:lumOff val="80000"/>
            </a:schemeClr>
          </a:solidFill>
          <a:ln w="9525" cap="flat" cmpd="sng" algn="ctr">
            <a:noFill/>
            <a:prstDash val="solid"/>
            <a:round/>
            <a:headEnd type="none" w="med" len="med"/>
            <a:tailEnd type="none" w="med" len="med"/>
          </a:ln>
        </p:spPr>
        <p:txBody>
          <a:bodyPr/>
          <a:lstStyle/>
          <a:p>
            <a:pPr>
              <a:defRPr/>
            </a:pPr>
            <a:endParaRPr lang="zh-CN" altLang="en-US"/>
          </a:p>
        </p:txBody>
      </p:sp>
      <p:sp>
        <p:nvSpPr>
          <p:cNvPr id="26" name="六边形 25"/>
          <p:cNvSpPr/>
          <p:nvPr/>
        </p:nvSpPr>
        <p:spPr bwMode="auto">
          <a:xfrm>
            <a:off x="5984429" y="3288322"/>
            <a:ext cx="1617663" cy="1393825"/>
          </a:xfrm>
          <a:prstGeom prst="hexagon">
            <a:avLst/>
          </a:prstGeom>
          <a:solidFill>
            <a:schemeClr val="bg1">
              <a:lumMod val="75000"/>
            </a:schemeClr>
          </a:solidFill>
          <a:ln w="9525" cap="flat" cmpd="sng" algn="ctr">
            <a:noFill/>
            <a:prstDash val="solid"/>
            <a:round/>
            <a:headEnd type="none" w="med" len="med"/>
            <a:tailEnd type="none" w="med" len="med"/>
          </a:ln>
        </p:spPr>
        <p:txBody>
          <a:bodyPr/>
          <a:lstStyle/>
          <a:p>
            <a:pPr>
              <a:defRPr/>
            </a:pPr>
            <a:endParaRPr lang="zh-CN" altLang="en-US"/>
          </a:p>
        </p:txBody>
      </p:sp>
      <p:sp>
        <p:nvSpPr>
          <p:cNvPr id="27" name="六边形 12"/>
          <p:cNvSpPr>
            <a:spLocks noChangeArrowheads="1"/>
          </p:cNvSpPr>
          <p:nvPr/>
        </p:nvSpPr>
        <p:spPr bwMode="auto">
          <a:xfrm>
            <a:off x="7281417" y="2591409"/>
            <a:ext cx="1617662" cy="1393825"/>
          </a:xfrm>
          <a:prstGeom prst="hexagon">
            <a:avLst>
              <a:gd name="adj" fmla="val 25012"/>
              <a:gd name="vf" fmla="val 115470"/>
            </a:avLst>
          </a:prstGeom>
          <a:solidFill>
            <a:srgbClr val="4DD7E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kumimoji="0" lang="zh-CN" altLang="en-US" sz="1800"/>
          </a:p>
        </p:txBody>
      </p:sp>
      <p:sp>
        <p:nvSpPr>
          <p:cNvPr id="28" name="矩形 27"/>
          <p:cNvSpPr/>
          <p:nvPr/>
        </p:nvSpPr>
        <p:spPr>
          <a:xfrm>
            <a:off x="4943029" y="1710346"/>
            <a:ext cx="1108075" cy="368300"/>
          </a:xfrm>
          <a:prstGeom prst="rect">
            <a:avLst/>
          </a:prstGeom>
        </p:spPr>
        <p:txBody>
          <a:bodyPr wrap="none">
            <a:spAutoFit/>
          </a:bodyPr>
          <a:lstStyle/>
          <a:p>
            <a:pPr>
              <a:defRPr/>
            </a:pPr>
            <a:r>
              <a:rPr lang="zh-CN" altLang="en-US" dirty="0">
                <a:solidFill>
                  <a:schemeClr val="tx1">
                    <a:lumMod val="65000"/>
                    <a:lumOff val="35000"/>
                  </a:schemeClr>
                </a:solidFill>
                <a:latin typeface="微软雅黑" pitchFamily="34" charset="-122"/>
                <a:ea typeface="微软雅黑" pitchFamily="34" charset="-122"/>
              </a:rPr>
              <a:t>浙江大学</a:t>
            </a:r>
          </a:p>
        </p:txBody>
      </p:sp>
      <p:sp>
        <p:nvSpPr>
          <p:cNvPr id="29" name="矩形 28"/>
          <p:cNvSpPr/>
          <p:nvPr/>
        </p:nvSpPr>
        <p:spPr>
          <a:xfrm>
            <a:off x="6240017" y="2407258"/>
            <a:ext cx="1108075" cy="368300"/>
          </a:xfrm>
          <a:prstGeom prst="rect">
            <a:avLst/>
          </a:prstGeom>
        </p:spPr>
        <p:txBody>
          <a:bodyPr wrap="none">
            <a:spAutoFit/>
          </a:bodyPr>
          <a:lstStyle/>
          <a:p>
            <a:pPr>
              <a:defRPr/>
            </a:pPr>
            <a:r>
              <a:rPr lang="zh-CN" altLang="en-US" dirty="0">
                <a:solidFill>
                  <a:schemeClr val="tx1">
                    <a:lumMod val="65000"/>
                    <a:lumOff val="35000"/>
                  </a:schemeClr>
                </a:solidFill>
                <a:latin typeface="微软雅黑" pitchFamily="34" charset="-122"/>
                <a:ea typeface="微软雅黑" pitchFamily="34" charset="-122"/>
              </a:rPr>
              <a:t>中山大学</a:t>
            </a:r>
          </a:p>
        </p:txBody>
      </p:sp>
      <p:sp>
        <p:nvSpPr>
          <p:cNvPr id="30" name="矩形 29"/>
          <p:cNvSpPr/>
          <p:nvPr/>
        </p:nvSpPr>
        <p:spPr>
          <a:xfrm>
            <a:off x="7535417" y="1710346"/>
            <a:ext cx="1108075" cy="368300"/>
          </a:xfrm>
          <a:prstGeom prst="rect">
            <a:avLst/>
          </a:prstGeom>
        </p:spPr>
        <p:txBody>
          <a:bodyPr wrap="none">
            <a:spAutoFit/>
          </a:bodyPr>
          <a:lstStyle/>
          <a:p>
            <a:pPr>
              <a:defRPr/>
            </a:pPr>
            <a:r>
              <a:rPr lang="zh-CN" altLang="en-US" dirty="0">
                <a:solidFill>
                  <a:schemeClr val="tx1">
                    <a:lumMod val="65000"/>
                    <a:lumOff val="35000"/>
                  </a:schemeClr>
                </a:solidFill>
                <a:latin typeface="微软雅黑" pitchFamily="34" charset="-122"/>
                <a:ea typeface="微软雅黑" pitchFamily="34" charset="-122"/>
              </a:rPr>
              <a:t>吉林大学</a:t>
            </a:r>
          </a:p>
        </p:txBody>
      </p:sp>
      <p:sp>
        <p:nvSpPr>
          <p:cNvPr id="31" name="矩形 30"/>
          <p:cNvSpPr/>
          <p:nvPr/>
        </p:nvSpPr>
        <p:spPr>
          <a:xfrm>
            <a:off x="6355110" y="873732"/>
            <a:ext cx="877887" cy="647700"/>
          </a:xfrm>
          <a:prstGeom prst="rect">
            <a:avLst/>
          </a:prstGeom>
        </p:spPr>
        <p:txBody>
          <a:bodyPr wrap="none">
            <a:spAutoFit/>
          </a:bodyPr>
          <a:lstStyle/>
          <a:p>
            <a:pPr>
              <a:defRPr/>
            </a:pPr>
            <a:r>
              <a:rPr lang="zh-CN" altLang="en-US" dirty="0">
                <a:solidFill>
                  <a:schemeClr val="tx1">
                    <a:lumMod val="65000"/>
                    <a:lumOff val="35000"/>
                  </a:schemeClr>
                </a:solidFill>
                <a:latin typeface="微软雅黑" pitchFamily="34" charset="-122"/>
                <a:ea typeface="微软雅黑" pitchFamily="34" charset="-122"/>
              </a:rPr>
              <a:t>安徽医</a:t>
            </a:r>
            <a:endParaRPr lang="en-US" altLang="zh-CN" dirty="0">
              <a:solidFill>
                <a:schemeClr val="tx1">
                  <a:lumMod val="65000"/>
                  <a:lumOff val="35000"/>
                </a:schemeClr>
              </a:solidFill>
              <a:latin typeface="微软雅黑" pitchFamily="34" charset="-122"/>
              <a:ea typeface="微软雅黑" pitchFamily="34" charset="-122"/>
            </a:endParaRPr>
          </a:p>
          <a:p>
            <a:pPr>
              <a:defRPr/>
            </a:pPr>
            <a:r>
              <a:rPr lang="zh-CN" altLang="en-US" dirty="0">
                <a:solidFill>
                  <a:schemeClr val="tx1">
                    <a:lumMod val="65000"/>
                    <a:lumOff val="35000"/>
                  </a:schemeClr>
                </a:solidFill>
                <a:latin typeface="微软雅黑" pitchFamily="34" charset="-122"/>
                <a:ea typeface="微软雅黑" pitchFamily="34" charset="-122"/>
              </a:rPr>
              <a:t>科大学</a:t>
            </a:r>
          </a:p>
        </p:txBody>
      </p:sp>
      <p:sp>
        <p:nvSpPr>
          <p:cNvPr id="32" name="矩形 24"/>
          <p:cNvSpPr>
            <a:spLocks noChangeArrowheads="1"/>
          </p:cNvSpPr>
          <p:nvPr/>
        </p:nvSpPr>
        <p:spPr bwMode="auto">
          <a:xfrm>
            <a:off x="5058917" y="2964472"/>
            <a:ext cx="8778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a:solidFill>
                  <a:srgbClr val="595959"/>
                </a:solidFill>
                <a:latin typeface="微软雅黑" panose="020B0503020204020204" pitchFamily="34" charset="-122"/>
                <a:ea typeface="微软雅黑" panose="020B0503020204020204" pitchFamily="34" charset="-122"/>
              </a:rPr>
              <a:t>大连理</a:t>
            </a:r>
            <a:endParaRPr kumimoji="0" lang="en-US" altLang="zh-CN" sz="1800">
              <a:solidFill>
                <a:srgbClr val="595959"/>
              </a:solidFill>
              <a:latin typeface="微软雅黑" panose="020B0503020204020204" pitchFamily="34" charset="-122"/>
              <a:ea typeface="微软雅黑" panose="020B0503020204020204" pitchFamily="34" charset="-122"/>
            </a:endParaRPr>
          </a:p>
          <a:p>
            <a:r>
              <a:rPr kumimoji="0" lang="zh-CN" altLang="en-US" sz="1800">
                <a:solidFill>
                  <a:srgbClr val="595959"/>
                </a:solidFill>
                <a:latin typeface="微软雅黑" panose="020B0503020204020204" pitchFamily="34" charset="-122"/>
                <a:ea typeface="微软雅黑" panose="020B0503020204020204" pitchFamily="34" charset="-122"/>
              </a:rPr>
              <a:t>工大学</a:t>
            </a:r>
          </a:p>
        </p:txBody>
      </p:sp>
      <p:sp>
        <p:nvSpPr>
          <p:cNvPr id="34" name="矩形 33"/>
          <p:cNvSpPr/>
          <p:nvPr/>
        </p:nvSpPr>
        <p:spPr>
          <a:xfrm>
            <a:off x="6354317" y="3661384"/>
            <a:ext cx="877887" cy="647700"/>
          </a:xfrm>
          <a:prstGeom prst="rect">
            <a:avLst/>
          </a:prstGeom>
        </p:spPr>
        <p:txBody>
          <a:bodyPr wrap="none">
            <a:spAutoFit/>
          </a:bodyPr>
          <a:lstStyle/>
          <a:p>
            <a:pPr>
              <a:defRPr/>
            </a:pPr>
            <a:r>
              <a:rPr lang="zh-CN" altLang="en-US" dirty="0">
                <a:solidFill>
                  <a:schemeClr val="tx1">
                    <a:lumMod val="65000"/>
                    <a:lumOff val="35000"/>
                  </a:schemeClr>
                </a:solidFill>
                <a:latin typeface="微软雅黑" pitchFamily="34" charset="-122"/>
                <a:ea typeface="微软雅黑" pitchFamily="34" charset="-122"/>
              </a:rPr>
              <a:t>北京交</a:t>
            </a:r>
            <a:endParaRPr lang="en-US" altLang="zh-CN" dirty="0">
              <a:solidFill>
                <a:schemeClr val="tx1">
                  <a:lumMod val="65000"/>
                  <a:lumOff val="35000"/>
                </a:schemeClr>
              </a:solidFill>
              <a:latin typeface="微软雅黑" pitchFamily="34" charset="-122"/>
              <a:ea typeface="微软雅黑" pitchFamily="34" charset="-122"/>
            </a:endParaRPr>
          </a:p>
          <a:p>
            <a:pPr>
              <a:defRPr/>
            </a:pPr>
            <a:r>
              <a:rPr lang="zh-CN" altLang="en-US" dirty="0">
                <a:solidFill>
                  <a:schemeClr val="tx1">
                    <a:lumMod val="65000"/>
                    <a:lumOff val="35000"/>
                  </a:schemeClr>
                </a:solidFill>
                <a:latin typeface="微软雅黑" pitchFamily="34" charset="-122"/>
                <a:ea typeface="微软雅黑" pitchFamily="34" charset="-122"/>
              </a:rPr>
              <a:t>通大学</a:t>
            </a:r>
          </a:p>
        </p:txBody>
      </p:sp>
      <p:sp>
        <p:nvSpPr>
          <p:cNvPr id="36" name="矩形 26"/>
          <p:cNvSpPr>
            <a:spLocks noChangeArrowheads="1"/>
          </p:cNvSpPr>
          <p:nvPr/>
        </p:nvSpPr>
        <p:spPr bwMode="auto">
          <a:xfrm>
            <a:off x="7651304" y="2964472"/>
            <a:ext cx="876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1800">
                <a:solidFill>
                  <a:srgbClr val="595959"/>
                </a:solidFill>
                <a:latin typeface="微软雅黑" panose="020B0503020204020204" pitchFamily="34" charset="-122"/>
                <a:ea typeface="微软雅黑" panose="020B0503020204020204" pitchFamily="34" charset="-122"/>
              </a:rPr>
              <a:t>重庆理</a:t>
            </a:r>
            <a:endParaRPr kumimoji="0" lang="en-US" altLang="zh-CN" sz="1800">
              <a:solidFill>
                <a:srgbClr val="595959"/>
              </a:solidFill>
              <a:latin typeface="微软雅黑" panose="020B0503020204020204" pitchFamily="34" charset="-122"/>
              <a:ea typeface="微软雅黑" panose="020B0503020204020204" pitchFamily="34" charset="-122"/>
            </a:endParaRPr>
          </a:p>
          <a:p>
            <a:r>
              <a:rPr kumimoji="0" lang="zh-CN" altLang="en-US" sz="1800">
                <a:solidFill>
                  <a:srgbClr val="595959"/>
                </a:solidFill>
                <a:latin typeface="微软雅黑" panose="020B0503020204020204" pitchFamily="34" charset="-122"/>
                <a:ea typeface="微软雅黑" panose="020B0503020204020204" pitchFamily="34" charset="-122"/>
              </a:rPr>
              <a:t>工大学</a:t>
            </a:r>
          </a:p>
        </p:txBody>
      </p:sp>
    </p:spTree>
    <p:extLst>
      <p:ext uri="{BB962C8B-B14F-4D97-AF65-F5344CB8AC3E}">
        <p14:creationId xmlns:p14="http://schemas.microsoft.com/office/powerpoint/2010/main" val="13524960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684213" y="205978"/>
            <a:ext cx="5562600" cy="421555"/>
          </a:xfrm>
        </p:spPr>
        <p:txBody>
          <a:bodyPr>
            <a:normAutofit/>
          </a:bodyPr>
          <a:lstStyle/>
          <a:p>
            <a:pPr algn="l"/>
            <a:r>
              <a:rPr lang="zh-CN" altLang="en-US" dirty="0"/>
              <a:t>内容提纲</a:t>
            </a:r>
          </a:p>
        </p:txBody>
      </p:sp>
      <p:sp>
        <p:nvSpPr>
          <p:cNvPr id="10" name="Shape 184"/>
          <p:cNvSpPr/>
          <p:nvPr/>
        </p:nvSpPr>
        <p:spPr>
          <a:xfrm>
            <a:off x="2390761" y="1203598"/>
            <a:ext cx="3570208" cy="461665"/>
          </a:xfrm>
          <a:prstGeom prst="rect">
            <a:avLst/>
          </a:prstGeom>
          <a:extLst>
            <a:ext uri="{C572A759-6A51-4108-AA02-DFA0A04FC94B}">
              <ma14:wrappingTextBoxFlag xmlns="" xmlns:ma14="http://schemas.microsoft.com/office/mac/drawingml/2011/main" val="1"/>
            </a:ext>
          </a:extLst>
        </p:spPr>
        <p:txBody>
          <a:bodyPr wrap="none">
            <a:spAutoFit/>
          </a:bodyPr>
          <a:lstStyle/>
          <a:p>
            <a:r>
              <a:rPr lang="zh-CN" altLang="en-US" sz="2400" dirty="0">
                <a:solidFill>
                  <a:schemeClr val="bg1"/>
                </a:solidFill>
                <a:ea typeface="微软雅黑" panose="020B0503020204020204" pitchFamily="34" charset="-122"/>
              </a:rPr>
              <a:t>深</a:t>
            </a:r>
            <a:r>
              <a:rPr lang="zh-CN" altLang="en-US" sz="2400" dirty="0" smtClean="0">
                <a:solidFill>
                  <a:schemeClr val="bg1"/>
                </a:solidFill>
                <a:ea typeface="微软雅黑" panose="020B0503020204020204" pitchFamily="34" charset="-122"/>
              </a:rPr>
              <a:t>信服智慧校园方案架构</a:t>
            </a:r>
            <a:endParaRPr lang="zh-CN" altLang="en-US" sz="2400" dirty="0">
              <a:solidFill>
                <a:schemeClr val="bg1"/>
              </a:solidFill>
              <a:ea typeface="微软雅黑" panose="020B0503020204020204" pitchFamily="34" charset="-122"/>
            </a:endParaRPr>
          </a:p>
        </p:txBody>
      </p:sp>
      <p:sp>
        <p:nvSpPr>
          <p:cNvPr id="13" name="Shape 187"/>
          <p:cNvSpPr/>
          <p:nvPr/>
        </p:nvSpPr>
        <p:spPr>
          <a:xfrm>
            <a:off x="2123729" y="699541"/>
            <a:ext cx="0" cy="4320481"/>
          </a:xfrm>
          <a:prstGeom prst="line">
            <a:avLst/>
          </a:prstGeom>
          <a:ln w="12700">
            <a:solidFill>
              <a:srgbClr val="FFFFFF"/>
            </a:solidFill>
          </a:ln>
        </p:spPr>
        <p:txBody>
          <a:bodyPr lIns="21771" tIns="21771" rIns="21771" bIns="21771"/>
          <a:lstStyle/>
          <a:p>
            <a:endParaRPr sz="2400"/>
          </a:p>
        </p:txBody>
      </p:sp>
      <p:sp>
        <p:nvSpPr>
          <p:cNvPr id="14" name="Shape 188"/>
          <p:cNvSpPr/>
          <p:nvPr/>
        </p:nvSpPr>
        <p:spPr>
          <a:xfrm>
            <a:off x="1987949" y="810073"/>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1</a:t>
            </a:r>
            <a:endParaRPr sz="2400" b="1" dirty="0">
              <a:solidFill>
                <a:schemeClr val="bg1"/>
              </a:solidFill>
              <a:latin typeface="微软雅黑"/>
              <a:ea typeface="微软雅黑"/>
              <a:cs typeface="微软雅黑"/>
            </a:endParaRPr>
          </a:p>
        </p:txBody>
      </p:sp>
      <p:sp>
        <p:nvSpPr>
          <p:cNvPr id="15" name="Shape 189"/>
          <p:cNvSpPr/>
          <p:nvPr/>
        </p:nvSpPr>
        <p:spPr>
          <a:xfrm>
            <a:off x="1987949" y="1267353"/>
            <a:ext cx="335189" cy="334156"/>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2</a:t>
            </a:r>
            <a:endParaRPr sz="2000" b="1" dirty="0">
              <a:solidFill>
                <a:schemeClr val="bg1"/>
              </a:solidFill>
              <a:latin typeface="微软雅黑"/>
              <a:ea typeface="微软雅黑"/>
              <a:cs typeface="微软雅黑"/>
            </a:endParaRPr>
          </a:p>
        </p:txBody>
      </p:sp>
      <p:sp>
        <p:nvSpPr>
          <p:cNvPr id="22" name="Shape 186"/>
          <p:cNvSpPr/>
          <p:nvPr/>
        </p:nvSpPr>
        <p:spPr>
          <a:xfrm>
            <a:off x="2507547" y="3550517"/>
            <a:ext cx="3360597"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chemeClr val="bg1"/>
                </a:solidFill>
                <a:latin typeface="微软雅黑"/>
                <a:ea typeface="微软雅黑"/>
                <a:cs typeface="微软雅黑"/>
              </a:rPr>
              <a:t>安全灵活的无线校园网</a:t>
            </a:r>
          </a:p>
        </p:txBody>
      </p:sp>
      <p:sp>
        <p:nvSpPr>
          <p:cNvPr id="24" name="Shape 184"/>
          <p:cNvSpPr/>
          <p:nvPr/>
        </p:nvSpPr>
        <p:spPr>
          <a:xfrm>
            <a:off x="2483768" y="771550"/>
            <a:ext cx="3877985"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智慧校园建设</a:t>
            </a:r>
            <a:r>
              <a:rPr lang="zh-CN" altLang="en-US" sz="2400" dirty="0">
                <a:solidFill>
                  <a:schemeClr val="bg1"/>
                </a:solidFill>
                <a:latin typeface="微软雅黑"/>
                <a:ea typeface="微软雅黑"/>
                <a:cs typeface="微软雅黑"/>
              </a:rPr>
              <a:t>进展与趋势</a:t>
            </a:r>
          </a:p>
        </p:txBody>
      </p:sp>
      <p:sp>
        <p:nvSpPr>
          <p:cNvPr id="2" name="矩形 1"/>
          <p:cNvSpPr/>
          <p:nvPr/>
        </p:nvSpPr>
        <p:spPr>
          <a:xfrm>
            <a:off x="2507547" y="1617156"/>
            <a:ext cx="4040685" cy="1888532"/>
          </a:xfrm>
          <a:prstGeom prst="rect">
            <a:avLst/>
          </a:prstGeom>
          <a:ln w="12700">
            <a:miter lim="400000"/>
          </a:ln>
        </p:spPr>
        <p:txBody>
          <a:bodyPr wrap="square" lIns="20734" tIns="20734" rIns="20734" bIns="20734">
            <a:spAutoFit/>
          </a:bodyPr>
          <a:lstStyle/>
          <a:p>
            <a:pPr marL="342900" indent="-342900" defTabSz="686202">
              <a:lnSpc>
                <a:spcPct val="150000"/>
              </a:lnSpc>
              <a:buFont typeface="Wingdings" panose="05000000000000000000" pitchFamily="2" charset="2"/>
              <a:buChar char="Ø"/>
            </a:pPr>
            <a:r>
              <a:rPr lang="zh-CN" altLang="en-US" sz="2000" dirty="0">
                <a:solidFill>
                  <a:schemeClr val="bg1"/>
                </a:solidFill>
                <a:latin typeface="微软雅黑"/>
                <a:ea typeface="微软雅黑"/>
                <a:cs typeface="微软雅黑"/>
              </a:rPr>
              <a:t>融合平台、云化</a:t>
            </a:r>
            <a:r>
              <a:rPr lang="zh-CN" altLang="en-US" sz="2000" dirty="0" smtClean="0">
                <a:solidFill>
                  <a:schemeClr val="bg1"/>
                </a:solidFill>
                <a:latin typeface="微软雅黑"/>
                <a:ea typeface="微软雅黑"/>
                <a:cs typeface="微软雅黑"/>
              </a:rPr>
              <a:t>桌面</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完善的网络安全保障体系</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学生上网数据价值挖掘</a:t>
            </a:r>
            <a:endParaRPr lang="en-US" altLang="zh-CN" sz="2000" dirty="0" smtClean="0">
              <a:solidFill>
                <a:schemeClr val="bg1"/>
              </a:solidFill>
              <a:latin typeface="微软雅黑"/>
              <a:ea typeface="微软雅黑"/>
              <a:cs typeface="微软雅黑"/>
            </a:endParaRPr>
          </a:p>
          <a:p>
            <a:pPr marL="342900" indent="-342900" defTabSz="686202">
              <a:lnSpc>
                <a:spcPct val="150000"/>
              </a:lnSpc>
              <a:buFont typeface="Wingdings" panose="05000000000000000000" pitchFamily="2" charset="2"/>
              <a:buChar char="Ø"/>
            </a:pPr>
            <a:r>
              <a:rPr lang="zh-CN" altLang="en-US" sz="2000" dirty="0" smtClean="0">
                <a:solidFill>
                  <a:schemeClr val="bg1"/>
                </a:solidFill>
                <a:latin typeface="微软雅黑"/>
                <a:ea typeface="微软雅黑"/>
                <a:cs typeface="微软雅黑"/>
              </a:rPr>
              <a:t>应用型人才培养</a:t>
            </a:r>
            <a:endParaRPr lang="zh-CN" altLang="en-US" sz="2000" dirty="0">
              <a:solidFill>
                <a:schemeClr val="bg1"/>
              </a:solidFill>
              <a:latin typeface="微软雅黑"/>
              <a:ea typeface="微软雅黑"/>
              <a:cs typeface="微软雅黑"/>
            </a:endParaRPr>
          </a:p>
        </p:txBody>
      </p:sp>
      <p:sp>
        <p:nvSpPr>
          <p:cNvPr id="27" name="Shape 190"/>
          <p:cNvSpPr/>
          <p:nvPr/>
        </p:nvSpPr>
        <p:spPr>
          <a:xfrm>
            <a:off x="1987948" y="3606406"/>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3</a:t>
            </a:r>
            <a:endParaRPr sz="2000" b="1" dirty="0">
              <a:solidFill>
                <a:schemeClr val="bg1"/>
              </a:solidFill>
              <a:latin typeface="微软雅黑"/>
              <a:ea typeface="微软雅黑"/>
              <a:cs typeface="微软雅黑"/>
            </a:endParaRPr>
          </a:p>
        </p:txBody>
      </p:sp>
      <p:sp>
        <p:nvSpPr>
          <p:cNvPr id="16" name="Shape 186"/>
          <p:cNvSpPr/>
          <p:nvPr/>
        </p:nvSpPr>
        <p:spPr>
          <a:xfrm>
            <a:off x="2510531" y="4051380"/>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smtClean="0">
                <a:solidFill>
                  <a:schemeClr val="bg1"/>
                </a:solidFill>
                <a:latin typeface="微软雅黑"/>
                <a:ea typeface="微软雅黑"/>
                <a:cs typeface="微软雅黑"/>
              </a:rPr>
              <a:t>口袋助理在智慧校园的典型应用</a:t>
            </a:r>
            <a:endParaRPr lang="zh-CN" altLang="en-US" sz="2400" dirty="0">
              <a:solidFill>
                <a:schemeClr val="bg1"/>
              </a:solidFill>
              <a:latin typeface="微软雅黑"/>
              <a:ea typeface="微软雅黑"/>
              <a:cs typeface="微软雅黑"/>
            </a:endParaRPr>
          </a:p>
        </p:txBody>
      </p:sp>
      <p:sp>
        <p:nvSpPr>
          <p:cNvPr id="17" name="Shape 190"/>
          <p:cNvSpPr/>
          <p:nvPr/>
        </p:nvSpPr>
        <p:spPr>
          <a:xfrm>
            <a:off x="1978733" y="4085642"/>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a:solidFill>
                  <a:schemeClr val="bg1"/>
                </a:solidFill>
                <a:latin typeface="微软雅黑"/>
                <a:ea typeface="微软雅黑"/>
                <a:cs typeface="微软雅黑"/>
              </a:rPr>
              <a:t>4</a:t>
            </a:r>
            <a:endParaRPr sz="2000" b="1" dirty="0">
              <a:solidFill>
                <a:schemeClr val="bg1"/>
              </a:solidFill>
              <a:latin typeface="微软雅黑"/>
              <a:ea typeface="微软雅黑"/>
              <a:cs typeface="微软雅黑"/>
            </a:endParaRPr>
          </a:p>
        </p:txBody>
      </p:sp>
      <p:sp>
        <p:nvSpPr>
          <p:cNvPr id="18" name="Shape 186"/>
          <p:cNvSpPr/>
          <p:nvPr/>
        </p:nvSpPr>
        <p:spPr>
          <a:xfrm>
            <a:off x="2493700" y="4552243"/>
            <a:ext cx="4437733" cy="411205"/>
          </a:xfrm>
          <a:prstGeom prst="rect">
            <a:avLst/>
          </a:prstGeom>
          <a:ln w="12700">
            <a:miter lim="400000"/>
          </a:ln>
          <a:extLst>
            <a:ext uri="{C572A759-6A51-4108-AA02-DFA0A04FC94B}">
              <ma14:wrappingTextBoxFlag xmlns="" xmlns:ma14="http://schemas.microsoft.com/office/mac/drawingml/2011/main" val="1"/>
            </a:ext>
          </a:extLst>
        </p:spPr>
        <p:txBody>
          <a:bodyPr wrap="square" lIns="20734" tIns="20734" rIns="20734" bIns="20734">
            <a:spAutoFit/>
          </a:bodyPr>
          <a:lstStyle/>
          <a:p>
            <a:pPr defTabSz="686202"/>
            <a:r>
              <a:rPr lang="zh-CN" altLang="en-US" sz="2400" dirty="0">
                <a:solidFill>
                  <a:srgbClr val="FFC000"/>
                </a:solidFill>
                <a:latin typeface="微软雅黑"/>
                <a:ea typeface="微软雅黑"/>
                <a:cs typeface="微软雅黑"/>
              </a:rPr>
              <a:t>混合云开启智慧校园新模式</a:t>
            </a:r>
          </a:p>
        </p:txBody>
      </p:sp>
      <p:sp>
        <p:nvSpPr>
          <p:cNvPr id="19" name="Shape 190"/>
          <p:cNvSpPr/>
          <p:nvPr/>
        </p:nvSpPr>
        <p:spPr>
          <a:xfrm>
            <a:off x="1978733" y="4564878"/>
            <a:ext cx="335189" cy="334160"/>
          </a:xfrm>
          <a:prstGeom prst="rect">
            <a:avLst/>
          </a:prstGeom>
          <a:solidFill>
            <a:srgbClr val="42BAC8"/>
          </a:solidFill>
          <a:ln w="12700">
            <a:miter lim="400000"/>
          </a:ln>
        </p:spPr>
        <p:txBody>
          <a:bodyPr lIns="21771" tIns="21771" rIns="21771" bIns="21771" anchor="ctr"/>
          <a:lstStyle/>
          <a:p>
            <a:pPr algn="ctr" defTabSz="326812"/>
            <a:r>
              <a:rPr lang="en-US" sz="2000" b="1" dirty="0" smtClean="0">
                <a:solidFill>
                  <a:schemeClr val="bg1"/>
                </a:solidFill>
                <a:latin typeface="微软雅黑"/>
                <a:ea typeface="微软雅黑"/>
                <a:cs typeface="微软雅黑"/>
              </a:rPr>
              <a:t>5</a:t>
            </a:r>
            <a:endParaRPr sz="2000" b="1" dirty="0">
              <a:solidFill>
                <a:schemeClr val="bg1"/>
              </a:solidFill>
              <a:latin typeface="微软雅黑"/>
              <a:ea typeface="微软雅黑"/>
              <a:cs typeface="微软雅黑"/>
            </a:endParaRPr>
          </a:p>
        </p:txBody>
      </p:sp>
      <p:sp>
        <p:nvSpPr>
          <p:cNvPr id="3" name="椭圆 2"/>
          <p:cNvSpPr/>
          <p:nvPr/>
        </p:nvSpPr>
        <p:spPr>
          <a:xfrm>
            <a:off x="2080337" y="649141"/>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085146" y="5012970"/>
            <a:ext cx="86781" cy="795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184589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17"/>
          <p:cNvSpPr/>
          <p:nvPr/>
        </p:nvSpPr>
        <p:spPr>
          <a:xfrm>
            <a:off x="971600" y="1275606"/>
            <a:ext cx="2492145" cy="2802564"/>
          </a:xfrm>
          <a:prstGeom prst="roundRect">
            <a:avLst>
              <a:gd name="adj" fmla="val 2025"/>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9" name="圆角矩形 18"/>
          <p:cNvSpPr/>
          <p:nvPr/>
        </p:nvSpPr>
        <p:spPr>
          <a:xfrm>
            <a:off x="1159490" y="1563319"/>
            <a:ext cx="2160240" cy="2376584"/>
          </a:xfrm>
          <a:prstGeom prst="roundRect">
            <a:avLst>
              <a:gd name="adj" fmla="val 4499"/>
            </a:avLst>
          </a:prstGeom>
          <a:solidFill>
            <a:srgbClr val="4BB0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dirty="0">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0" name="圆角矩形 19"/>
          <p:cNvSpPr/>
          <p:nvPr/>
        </p:nvSpPr>
        <p:spPr>
          <a:xfrm>
            <a:off x="4866794" y="3322045"/>
            <a:ext cx="2751708" cy="680669"/>
          </a:xfrm>
          <a:prstGeom prst="roundRect">
            <a:avLst>
              <a:gd name="adj" fmla="val 8426"/>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a:t>
            </a: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潮汐应用</a:t>
            </a: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a:t>
            </a:r>
          </a:p>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选课系统、查分系统</a:t>
            </a:r>
            <a:endPar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a:t>
            </a:r>
            <a:endParaRPr lang="zh-CN" altLang="en-US" sz="1400"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1" name="圆角矩形 20"/>
          <p:cNvSpPr/>
          <p:nvPr/>
        </p:nvSpPr>
        <p:spPr>
          <a:xfrm>
            <a:off x="4894898" y="1568341"/>
            <a:ext cx="2736304" cy="357966"/>
          </a:xfrm>
          <a:prstGeom prst="roundRect">
            <a:avLst>
              <a:gd name="adj" fmla="val 11974"/>
            </a:avLst>
          </a:prstGeom>
          <a:solidFill>
            <a:srgbClr val="EE90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网站群</a:t>
            </a:r>
            <a:endParaRPr lang="zh-CN" altLang="en-US" sz="1400"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2" name="圆角矩形 21"/>
          <p:cNvSpPr/>
          <p:nvPr/>
        </p:nvSpPr>
        <p:spPr>
          <a:xfrm>
            <a:off x="4716016" y="1280629"/>
            <a:ext cx="3068210" cy="2802564"/>
          </a:xfrm>
          <a:prstGeom prst="roundRect">
            <a:avLst>
              <a:gd name="adj" fmla="val 2025"/>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3" name="圆角矩形 22"/>
          <p:cNvSpPr/>
          <p:nvPr/>
        </p:nvSpPr>
        <p:spPr>
          <a:xfrm>
            <a:off x="4886882" y="2013969"/>
            <a:ext cx="2736304" cy="1210876"/>
          </a:xfrm>
          <a:prstGeom prst="roundRect">
            <a:avLst>
              <a:gd name="adj" fmla="val 6235"/>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a:t>
            </a: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在线教育</a:t>
            </a: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a:t>
            </a:r>
          </a:p>
          <a:p>
            <a:pPr algn="ct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MOOC</a:t>
            </a:r>
          </a:p>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教学资源平台</a:t>
            </a:r>
            <a:endPar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在线实训室</a:t>
            </a:r>
            <a:endPar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r>
              <a:rPr lang="en-US" altLang="zh-CN" sz="1400" b="1" dirty="0" smtClean="0">
                <a:latin typeface="微软雅黑" panose="020B0503020204020204" pitchFamily="34" charset="-122"/>
                <a:ea typeface="微软雅黑" panose="020B0503020204020204" pitchFamily="34" charset="-122"/>
                <a:cs typeface="Arial Unicode MS" panose="020B0604020202020204" pitchFamily="34" charset="-122"/>
              </a:rPr>
              <a:t>…</a:t>
            </a:r>
            <a:endParaRPr lang="zh-CN" altLang="en-US" sz="1400"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4" name="圆角矩形 23"/>
          <p:cNvSpPr/>
          <p:nvPr/>
        </p:nvSpPr>
        <p:spPr>
          <a:xfrm>
            <a:off x="1474615" y="1067086"/>
            <a:ext cx="1486113" cy="357966"/>
          </a:xfrm>
          <a:prstGeom prst="roundRect">
            <a:avLst>
              <a:gd name="adj" fmla="val 190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cs typeface="Arial Unicode MS" panose="020B0604020202020204" pitchFamily="34" charset="-122"/>
              </a:rPr>
              <a:t>私有云</a:t>
            </a:r>
            <a:endParaRPr lang="zh-CN" altLang="en-US" sz="2000"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5" name="圆角矩形 24"/>
          <p:cNvSpPr/>
          <p:nvPr/>
        </p:nvSpPr>
        <p:spPr>
          <a:xfrm>
            <a:off x="5519993" y="1053834"/>
            <a:ext cx="1486113" cy="357966"/>
          </a:xfrm>
          <a:prstGeom prst="roundRect">
            <a:avLst>
              <a:gd name="adj" fmla="val 190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cs typeface="Arial Unicode MS" panose="020B0604020202020204" pitchFamily="34" charset="-122"/>
              </a:rPr>
              <a:t>公有云</a:t>
            </a:r>
            <a:endParaRPr lang="zh-CN" altLang="en-US" sz="2000"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6" name="矩形 25"/>
          <p:cNvSpPr/>
          <p:nvPr/>
        </p:nvSpPr>
        <p:spPr>
          <a:xfrm>
            <a:off x="1672036" y="1615292"/>
            <a:ext cx="1146468" cy="2324611"/>
          </a:xfrm>
          <a:prstGeom prst="rect">
            <a:avLst/>
          </a:prstGeom>
        </p:spPr>
        <p:txBody>
          <a:bodyPr wrap="none">
            <a:spAutoFit/>
          </a:bodyPr>
          <a:lstStyle/>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一卡通系统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教务系统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学籍系统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办公系统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邮件系统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财务系统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zh-CN" altLang="en-US" sz="1500" b="1" dirty="0" smtClean="0">
                <a:latin typeface="微软雅黑" panose="020B0503020204020204" pitchFamily="34" charset="-122"/>
                <a:ea typeface="微软雅黑" panose="020B0503020204020204" pitchFamily="34" charset="-122"/>
                <a:cs typeface="Arial Unicode MS" panose="020B0604020202020204" pitchFamily="34" charset="-122"/>
              </a:rPr>
              <a:t>人事系统</a:t>
            </a:r>
            <a:endPar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lnSpc>
                <a:spcPts val="2200"/>
              </a:lnSpc>
            </a:pPr>
            <a:r>
              <a:rPr lang="en-US" altLang="zh-CN" sz="1500" b="1" dirty="0" smtClean="0">
                <a:latin typeface="微软雅黑" panose="020B0503020204020204" pitchFamily="34" charset="-122"/>
                <a:ea typeface="微软雅黑" panose="020B0503020204020204" pitchFamily="34" charset="-122"/>
                <a:cs typeface="Arial Unicode MS" panose="020B0604020202020204" pitchFamily="34" charset="-122"/>
              </a:rPr>
              <a:t>…</a:t>
            </a:r>
            <a:endParaRPr lang="en-US" altLang="zh-CN" sz="1500" b="1"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7" name="左右箭头 26"/>
          <p:cNvSpPr/>
          <p:nvPr/>
        </p:nvSpPr>
        <p:spPr>
          <a:xfrm>
            <a:off x="3463745" y="2349289"/>
            <a:ext cx="1230454" cy="655197"/>
          </a:xfrm>
          <a:prstGeom prst="leftRightArrow">
            <a:avLst>
              <a:gd name="adj1" fmla="val 95624"/>
              <a:gd name="adj2" fmla="val 28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00" b="1" dirty="0" smtClean="0">
                <a:solidFill>
                  <a:schemeClr val="tx2"/>
                </a:solidFill>
                <a:latin typeface="+mj-ea"/>
                <a:ea typeface="+mj-ea"/>
              </a:rPr>
              <a:t>高速互联</a:t>
            </a:r>
            <a:endParaRPr lang="en-US" altLang="zh-CN" sz="1300" b="1" dirty="0" smtClean="0">
              <a:solidFill>
                <a:schemeClr val="tx2"/>
              </a:solidFill>
              <a:latin typeface="+mj-ea"/>
              <a:ea typeface="+mj-ea"/>
            </a:endParaRPr>
          </a:p>
          <a:p>
            <a:pPr algn="ctr"/>
            <a:r>
              <a:rPr lang="zh-CN" altLang="en-US" sz="1300" b="1" dirty="0" smtClean="0">
                <a:solidFill>
                  <a:schemeClr val="tx2"/>
                </a:solidFill>
                <a:latin typeface="+mj-ea"/>
                <a:ea typeface="+mj-ea"/>
              </a:rPr>
              <a:t>自由迁移</a:t>
            </a:r>
            <a:endParaRPr lang="en-US" altLang="zh-CN" sz="1300" b="1" dirty="0" smtClean="0">
              <a:solidFill>
                <a:schemeClr val="tx2"/>
              </a:solidFill>
              <a:latin typeface="+mj-ea"/>
              <a:ea typeface="+mj-ea"/>
            </a:endParaRPr>
          </a:p>
          <a:p>
            <a:pPr algn="ctr"/>
            <a:r>
              <a:rPr lang="zh-CN" altLang="en-US" sz="1300" b="1" dirty="0" smtClean="0">
                <a:solidFill>
                  <a:schemeClr val="tx2"/>
                </a:solidFill>
                <a:latin typeface="+mj-ea"/>
                <a:ea typeface="+mj-ea"/>
              </a:rPr>
              <a:t>统一管理</a:t>
            </a:r>
            <a:endParaRPr lang="zh-CN" altLang="en-US" sz="1300" b="1" dirty="0">
              <a:solidFill>
                <a:schemeClr val="tx2"/>
              </a:solidFill>
              <a:latin typeface="+mj-ea"/>
              <a:ea typeface="+mj-ea"/>
            </a:endParaRPr>
          </a:p>
        </p:txBody>
      </p:sp>
      <p:sp>
        <p:nvSpPr>
          <p:cNvPr id="28" name="下弧形箭头 27"/>
          <p:cNvSpPr/>
          <p:nvPr/>
        </p:nvSpPr>
        <p:spPr>
          <a:xfrm>
            <a:off x="3197996" y="4078169"/>
            <a:ext cx="1872208" cy="576064"/>
          </a:xfrm>
          <a:prstGeom prst="curvedUp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矩形 28"/>
          <p:cNvSpPr/>
          <p:nvPr/>
        </p:nvSpPr>
        <p:spPr>
          <a:xfrm>
            <a:off x="3400986" y="4155201"/>
            <a:ext cx="1430912" cy="338554"/>
          </a:xfrm>
          <a:prstGeom prst="rect">
            <a:avLst/>
          </a:prstGeom>
        </p:spPr>
        <p:txBody>
          <a:bodyPr wrap="square">
            <a:spAutoFit/>
          </a:bodyPr>
          <a:lstStyle/>
          <a:p>
            <a:pPr algn="ctr"/>
            <a:r>
              <a:rPr lang="zh-CN" altLang="en-US" sz="1600" b="1" dirty="0" smtClean="0">
                <a:solidFill>
                  <a:schemeClr val="bg1"/>
                </a:solidFill>
                <a:latin typeface="+mj-ea"/>
              </a:rPr>
              <a:t>灾备与存储</a:t>
            </a:r>
            <a:endParaRPr lang="zh-CN" altLang="en-US" sz="1600" b="1" dirty="0">
              <a:solidFill>
                <a:schemeClr val="bg1"/>
              </a:solidFill>
              <a:latin typeface="+mj-ea"/>
            </a:endParaRPr>
          </a:p>
        </p:txBody>
      </p:sp>
      <p:sp>
        <p:nvSpPr>
          <p:cNvPr id="30" name="矩形 68"/>
          <p:cNvSpPr>
            <a:spLocks noChangeArrowheads="1"/>
          </p:cNvSpPr>
          <p:nvPr/>
        </p:nvSpPr>
        <p:spPr bwMode="auto">
          <a:xfrm>
            <a:off x="611560" y="201923"/>
            <a:ext cx="3005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zh-CN" altLang="en-US" sz="2000" b="1" dirty="0" smtClean="0">
                <a:solidFill>
                  <a:schemeClr val="bg1"/>
                </a:solidFill>
                <a:latin typeface="微软雅黑" panose="020B0503020204020204" pitchFamily="34" charset="-122"/>
                <a:ea typeface="微软雅黑" panose="020B0503020204020204" pitchFamily="34" charset="-122"/>
              </a:rPr>
              <a:t>混合云在智慧校园的应用</a:t>
            </a:r>
            <a:endParaRPr kumimoji="0" lang="zh-CN" altLang="en-US" sz="2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625634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noChangeArrowheads="1"/>
          </p:cNvSpPr>
          <p:nvPr/>
        </p:nvSpPr>
        <p:spPr bwMode="auto">
          <a:xfrm>
            <a:off x="684215" y="90872"/>
            <a:ext cx="7335521" cy="5778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alpha val="74997"/>
                    </a:srgbClr>
                  </a:outerShdw>
                </a:effectLst>
              </a14:hiddenEffects>
            </a:ext>
          </a:ex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4355"/>
            <a:r>
              <a:rPr lang="en-US" altLang="zh-CN" sz="2000" b="1" dirty="0" smtClean="0">
                <a:solidFill>
                  <a:prstClr val="white"/>
                </a:solidFill>
                <a:latin typeface="+mj-ea"/>
                <a:ea typeface="+mj-ea"/>
                <a:cs typeface="Arial Unicode MS" panose="020B0604020202020204" pitchFamily="34" charset="-122"/>
                <a:sym typeface="微软雅黑" panose="020B0503020204020204" pitchFamily="34" charset="-122"/>
              </a:rPr>
              <a:t>1. </a:t>
            </a:r>
            <a:r>
              <a:rPr lang="zh-CN" altLang="en-US" sz="2000" b="1" dirty="0" smtClean="0">
                <a:solidFill>
                  <a:prstClr val="white"/>
                </a:solidFill>
                <a:latin typeface="+mj-ea"/>
                <a:ea typeface="+mj-ea"/>
                <a:cs typeface="Arial Unicode MS" panose="020B0604020202020204" pitchFamily="34" charset="-122"/>
                <a:sym typeface="微软雅黑" panose="020B0503020204020204" pitchFamily="34" charset="-122"/>
              </a:rPr>
              <a:t>极低成本的</a:t>
            </a:r>
            <a:r>
              <a:rPr lang="zh-CN" altLang="en-US" sz="2000" b="1" dirty="0" smtClean="0">
                <a:solidFill>
                  <a:srgbClr val="FFFF00"/>
                </a:solidFill>
                <a:latin typeface="+mj-ea"/>
                <a:ea typeface="+mj-ea"/>
                <a:cs typeface="Arial Unicode MS" panose="020B0604020202020204" pitchFamily="34" charset="-122"/>
                <a:sym typeface="微软雅黑" panose="020B0503020204020204" pitchFamily="34" charset="-122"/>
              </a:rPr>
              <a:t>网站群等保</a:t>
            </a:r>
            <a:r>
              <a:rPr lang="zh-CN" altLang="en-US" sz="2000" b="1" dirty="0" smtClean="0">
                <a:solidFill>
                  <a:prstClr val="white"/>
                </a:solidFill>
                <a:latin typeface="+mj-ea"/>
                <a:ea typeface="+mj-ea"/>
                <a:cs typeface="Arial Unicode MS" panose="020B0604020202020204" pitchFamily="34" charset="-122"/>
                <a:sym typeface="微软雅黑" panose="020B0503020204020204" pitchFamily="34" charset="-122"/>
              </a:rPr>
              <a:t>解决方案</a:t>
            </a:r>
            <a:endParaRPr lang="en-US" altLang="zh-CN" sz="2000" b="1" dirty="0">
              <a:solidFill>
                <a:prstClr val="white"/>
              </a:solidFill>
              <a:latin typeface="+mj-ea"/>
              <a:ea typeface="+mj-ea"/>
              <a:cs typeface="Arial Unicode MS" panose="020B0604020202020204" pitchFamily="34" charset="-122"/>
              <a:sym typeface="微软雅黑" panose="020B0503020204020204" pitchFamily="34" charset="-122"/>
            </a:endParaRPr>
          </a:p>
        </p:txBody>
      </p:sp>
      <p:pic>
        <p:nvPicPr>
          <p:cNvPr id="4" name="图片 3"/>
          <p:cNvPicPr>
            <a:picLocks noChangeAspect="1"/>
          </p:cNvPicPr>
          <p:nvPr/>
        </p:nvPicPr>
        <p:blipFill>
          <a:blip r:embed="rId3"/>
          <a:stretch>
            <a:fillRect/>
          </a:stretch>
        </p:blipFill>
        <p:spPr>
          <a:xfrm>
            <a:off x="323528" y="987574"/>
            <a:ext cx="6256486" cy="3895980"/>
          </a:xfrm>
          <a:prstGeom prst="rect">
            <a:avLst/>
          </a:prstGeom>
        </p:spPr>
      </p:pic>
      <p:sp>
        <p:nvSpPr>
          <p:cNvPr id="5" name="圆角矩形 4"/>
          <p:cNvSpPr/>
          <p:nvPr/>
        </p:nvSpPr>
        <p:spPr>
          <a:xfrm>
            <a:off x="3299545" y="3219822"/>
            <a:ext cx="504056" cy="481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447672" y="3212087"/>
            <a:ext cx="504056" cy="481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5595799" y="3212086"/>
            <a:ext cx="504056" cy="481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3299545" y="4731990"/>
            <a:ext cx="504056" cy="481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4447672" y="4731990"/>
            <a:ext cx="504056" cy="481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5531793" y="4742532"/>
            <a:ext cx="504056" cy="481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7111203" y="1899293"/>
            <a:ext cx="1684694" cy="1763044"/>
          </a:xfrm>
          <a:prstGeom prst="roundRect">
            <a:avLst>
              <a:gd name="adj" fmla="val 4655"/>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altLang="zh-CN" sz="1600" b="1" dirty="0">
              <a:solidFill>
                <a:schemeClr val="bg1"/>
              </a:solidFill>
              <a:latin typeface="+mj-ea"/>
              <a:ea typeface="+mj-ea"/>
              <a:cs typeface="Arial Unicode MS" panose="020B0604020202020204" pitchFamily="34" charset="-122"/>
            </a:endParaRPr>
          </a:p>
          <a:p>
            <a:pPr algn="ctr">
              <a:lnSpc>
                <a:spcPct val="130000"/>
              </a:lnSpc>
            </a:pPr>
            <a:endParaRPr lang="en-US" altLang="zh-CN" sz="1600" b="1" dirty="0">
              <a:solidFill>
                <a:schemeClr val="bg1"/>
              </a:solidFill>
              <a:latin typeface="+mj-ea"/>
              <a:ea typeface="+mj-ea"/>
              <a:cs typeface="Arial Unicode MS" panose="020B0604020202020204" pitchFamily="34" charset="-122"/>
            </a:endParaRPr>
          </a:p>
          <a:p>
            <a:pPr algn="ctr">
              <a:lnSpc>
                <a:spcPct val="130000"/>
              </a:lnSpc>
            </a:pPr>
            <a:endParaRPr lang="en-US" altLang="zh-CN" sz="1600" b="1" dirty="0" smtClean="0">
              <a:solidFill>
                <a:schemeClr val="bg1"/>
              </a:solidFill>
              <a:latin typeface="+mj-ea"/>
              <a:ea typeface="+mj-ea"/>
              <a:cs typeface="Arial Unicode MS" panose="020B0604020202020204" pitchFamily="34" charset="-122"/>
            </a:endParaRPr>
          </a:p>
          <a:p>
            <a:pPr algn="ctr">
              <a:lnSpc>
                <a:spcPct val="130000"/>
              </a:lnSpc>
            </a:pPr>
            <a:endParaRPr lang="en-US" altLang="zh-CN" sz="1600" b="1" dirty="0">
              <a:solidFill>
                <a:schemeClr val="bg1"/>
              </a:solidFill>
              <a:latin typeface="+mj-ea"/>
              <a:ea typeface="+mj-ea"/>
              <a:cs typeface="Arial Unicode MS" panose="020B0604020202020204" pitchFamily="34" charset="-122"/>
            </a:endParaRPr>
          </a:p>
          <a:p>
            <a:pPr algn="ctr">
              <a:lnSpc>
                <a:spcPct val="130000"/>
              </a:lnSpc>
            </a:pPr>
            <a:endParaRPr lang="en-US" altLang="zh-CN" sz="1600" b="1" dirty="0" smtClean="0">
              <a:solidFill>
                <a:schemeClr val="bg1"/>
              </a:solidFill>
              <a:latin typeface="+mj-ea"/>
              <a:ea typeface="+mj-ea"/>
              <a:cs typeface="Arial Unicode MS" panose="020B0604020202020204" pitchFamily="34" charset="-122"/>
            </a:endParaRPr>
          </a:p>
          <a:p>
            <a:pPr algn="ctr">
              <a:lnSpc>
                <a:spcPct val="130000"/>
              </a:lnSpc>
            </a:pPr>
            <a:endParaRPr lang="zh-CN" altLang="en-US" sz="1600" b="1" dirty="0">
              <a:solidFill>
                <a:schemeClr val="bg1"/>
              </a:solidFill>
              <a:latin typeface="+mj-ea"/>
              <a:ea typeface="+mj-ea"/>
              <a:cs typeface="Arial Unicode MS" panose="020B0604020202020204" pitchFamily="34" charset="-122"/>
            </a:endParaRPr>
          </a:p>
        </p:txBody>
      </p:sp>
      <p:sp>
        <p:nvSpPr>
          <p:cNvPr id="15" name="矩形 14"/>
          <p:cNvSpPr/>
          <p:nvPr/>
        </p:nvSpPr>
        <p:spPr>
          <a:xfrm>
            <a:off x="7424775" y="1923678"/>
            <a:ext cx="1107996" cy="418769"/>
          </a:xfrm>
          <a:prstGeom prst="rect">
            <a:avLst/>
          </a:prstGeom>
        </p:spPr>
        <p:txBody>
          <a:bodyPr wrap="none">
            <a:spAutoFit/>
          </a:bodyPr>
          <a:lstStyle/>
          <a:p>
            <a:pPr algn="ctr">
              <a:lnSpc>
                <a:spcPct val="130000"/>
              </a:lnSpc>
            </a:pPr>
            <a:r>
              <a:rPr lang="zh-CN" altLang="en-US" b="1" dirty="0" smtClean="0">
                <a:solidFill>
                  <a:srgbClr val="FFFF00"/>
                </a:solidFill>
                <a:latin typeface="+mj-ea"/>
                <a:cs typeface="Arial Unicode MS" panose="020B0604020202020204" pitchFamily="34" charset="-122"/>
              </a:rPr>
              <a:t>云上等保</a:t>
            </a:r>
            <a:endParaRPr lang="en-US" altLang="zh-CN" b="1" dirty="0">
              <a:solidFill>
                <a:srgbClr val="FFFF00"/>
              </a:solidFill>
              <a:latin typeface="+mj-ea"/>
              <a:cs typeface="Arial Unicode MS" panose="020B0604020202020204" pitchFamily="34" charset="-122"/>
            </a:endParaRPr>
          </a:p>
        </p:txBody>
      </p:sp>
      <p:sp>
        <p:nvSpPr>
          <p:cNvPr id="16" name="矩形 15"/>
          <p:cNvSpPr/>
          <p:nvPr/>
        </p:nvSpPr>
        <p:spPr>
          <a:xfrm>
            <a:off x="7266351" y="2289653"/>
            <a:ext cx="1293944" cy="1372683"/>
          </a:xfrm>
          <a:prstGeom prst="rect">
            <a:avLst/>
          </a:prstGeom>
        </p:spPr>
        <p:txBody>
          <a:bodyPr wrap="none">
            <a:spAutoFit/>
          </a:bodyPr>
          <a:lstStyle/>
          <a:p>
            <a:pPr marL="285750" indent="-285750">
              <a:lnSpc>
                <a:spcPct val="130000"/>
              </a:lnSpc>
              <a:buFont typeface="Wingdings" panose="05000000000000000000" pitchFamily="2" charset="2"/>
              <a:buChar char="ü"/>
            </a:pPr>
            <a:r>
              <a:rPr lang="zh-CN" altLang="en-US" sz="1600" b="1" dirty="0" smtClean="0">
                <a:solidFill>
                  <a:schemeClr val="bg1"/>
                </a:solidFill>
                <a:latin typeface="+mj-ea"/>
                <a:cs typeface="Arial Unicode MS" panose="020B0604020202020204" pitchFamily="34" charset="-122"/>
              </a:rPr>
              <a:t>简化流程</a:t>
            </a:r>
            <a:endParaRPr lang="en-US" altLang="zh-CN" sz="1600" b="1" dirty="0" smtClean="0">
              <a:solidFill>
                <a:schemeClr val="bg1"/>
              </a:solidFill>
              <a:latin typeface="+mj-ea"/>
              <a:cs typeface="Arial Unicode MS" panose="020B0604020202020204" pitchFamily="34" charset="-122"/>
            </a:endParaRPr>
          </a:p>
          <a:p>
            <a:pPr marL="285750" indent="-285750">
              <a:lnSpc>
                <a:spcPct val="130000"/>
              </a:lnSpc>
              <a:buFont typeface="Wingdings" panose="05000000000000000000" pitchFamily="2" charset="2"/>
              <a:buChar char="ü"/>
            </a:pPr>
            <a:r>
              <a:rPr lang="zh-CN" altLang="en-US" sz="1600" b="1" dirty="0" smtClean="0">
                <a:solidFill>
                  <a:schemeClr val="bg1"/>
                </a:solidFill>
                <a:latin typeface="+mj-ea"/>
                <a:cs typeface="Arial Unicode MS" panose="020B0604020202020204" pitchFamily="34" charset="-122"/>
              </a:rPr>
              <a:t>降低成本</a:t>
            </a:r>
            <a:endParaRPr lang="en-US" altLang="zh-CN" sz="1600" b="1" dirty="0" smtClean="0">
              <a:solidFill>
                <a:schemeClr val="bg1"/>
              </a:solidFill>
              <a:latin typeface="+mj-ea"/>
              <a:cs typeface="Arial Unicode MS" panose="020B0604020202020204" pitchFamily="34" charset="-122"/>
            </a:endParaRPr>
          </a:p>
          <a:p>
            <a:pPr marL="285750" indent="-285750">
              <a:lnSpc>
                <a:spcPct val="130000"/>
              </a:lnSpc>
              <a:buFont typeface="Wingdings" panose="05000000000000000000" pitchFamily="2" charset="2"/>
              <a:buChar char="ü"/>
            </a:pPr>
            <a:r>
              <a:rPr lang="zh-CN" altLang="en-US" sz="1600" b="1" dirty="0" smtClean="0">
                <a:solidFill>
                  <a:schemeClr val="bg1"/>
                </a:solidFill>
                <a:latin typeface="+mj-ea"/>
                <a:cs typeface="Arial Unicode MS" panose="020B0604020202020204" pitchFamily="34" charset="-122"/>
              </a:rPr>
              <a:t>完整安全</a:t>
            </a:r>
            <a:endParaRPr lang="en-US" altLang="zh-CN" sz="1600" b="1" dirty="0" smtClean="0">
              <a:solidFill>
                <a:schemeClr val="bg1"/>
              </a:solidFill>
              <a:latin typeface="+mj-ea"/>
              <a:cs typeface="Arial Unicode MS" panose="020B0604020202020204" pitchFamily="34" charset="-122"/>
            </a:endParaRPr>
          </a:p>
          <a:p>
            <a:pPr marL="285750" indent="-285750">
              <a:lnSpc>
                <a:spcPct val="130000"/>
              </a:lnSpc>
              <a:buFont typeface="Wingdings" panose="05000000000000000000" pitchFamily="2" charset="2"/>
              <a:buChar char="ü"/>
            </a:pPr>
            <a:r>
              <a:rPr lang="zh-CN" altLang="en-US" sz="1600" b="1" dirty="0" smtClean="0">
                <a:solidFill>
                  <a:schemeClr val="bg1"/>
                </a:solidFill>
                <a:latin typeface="+mj-ea"/>
                <a:cs typeface="Arial Unicode MS" panose="020B0604020202020204" pitchFamily="34" charset="-122"/>
              </a:rPr>
              <a:t>简化运维</a:t>
            </a:r>
            <a:endParaRPr lang="zh-CN" altLang="en-US" sz="1600" b="1" dirty="0">
              <a:solidFill>
                <a:schemeClr val="bg1"/>
              </a:solidFill>
              <a:latin typeface="+mj-ea"/>
              <a:cs typeface="Arial Unicode MS" panose="020B0604020202020204" pitchFamily="34" charset="-122"/>
            </a:endParaRPr>
          </a:p>
        </p:txBody>
      </p:sp>
    </p:spTree>
    <p:extLst>
      <p:ext uri="{BB962C8B-B14F-4D97-AF65-F5344CB8AC3E}">
        <p14:creationId xmlns:p14="http://schemas.microsoft.com/office/powerpoint/2010/main" val="265231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a:spLocks noGrp="1" noChangeArrowheads="1"/>
          </p:cNvSpPr>
          <p:nvPr/>
        </p:nvSpPr>
        <p:spPr bwMode="auto">
          <a:xfrm>
            <a:off x="684215" y="90872"/>
            <a:ext cx="7335521" cy="5778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alpha val="74997"/>
                    </a:srgbClr>
                  </a:outerShdw>
                </a:effectLst>
              </a14:hiddenEffects>
            </a:ext>
          </a:ex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4355"/>
            <a:r>
              <a:rPr lang="en-US" altLang="zh-CN" sz="2000" b="1" dirty="0" smtClean="0">
                <a:solidFill>
                  <a:prstClr val="white"/>
                </a:solidFill>
                <a:latin typeface="+mj-ea"/>
                <a:ea typeface="+mj-ea"/>
                <a:cs typeface="Arial Unicode MS" panose="020B0604020202020204" pitchFamily="34" charset="-122"/>
                <a:sym typeface="微软雅黑" panose="020B0503020204020204" pitchFamily="34" charset="-122"/>
              </a:rPr>
              <a:t>2. </a:t>
            </a:r>
            <a:r>
              <a:rPr lang="zh-CN" altLang="en-US" sz="2000" b="1" dirty="0" smtClean="0">
                <a:solidFill>
                  <a:prstClr val="white"/>
                </a:solidFill>
                <a:latin typeface="+mj-ea"/>
                <a:ea typeface="+mj-ea"/>
                <a:cs typeface="Arial Unicode MS" panose="020B0604020202020204" pitchFamily="34" charset="-122"/>
                <a:sym typeface="微软雅黑" panose="020B0503020204020204" pitchFamily="34" charset="-122"/>
              </a:rPr>
              <a:t>体验极佳的</a:t>
            </a:r>
            <a:r>
              <a:rPr lang="zh-CN" altLang="en-US" sz="2000" b="1" dirty="0" smtClean="0">
                <a:solidFill>
                  <a:srgbClr val="FFFF00"/>
                </a:solidFill>
                <a:latin typeface="+mj-ea"/>
                <a:ea typeface="+mj-ea"/>
                <a:cs typeface="Arial Unicode MS" panose="020B0604020202020204" pitchFamily="34" charset="-122"/>
                <a:sym typeface="微软雅黑" panose="020B0503020204020204" pitchFamily="34" charset="-122"/>
              </a:rPr>
              <a:t>在线教育</a:t>
            </a:r>
            <a:r>
              <a:rPr lang="zh-CN" altLang="en-US" sz="2000" b="1" dirty="0" smtClean="0">
                <a:solidFill>
                  <a:prstClr val="white"/>
                </a:solidFill>
                <a:latin typeface="+mj-ea"/>
                <a:ea typeface="+mj-ea"/>
                <a:cs typeface="Arial Unicode MS" panose="020B0604020202020204" pitchFamily="34" charset="-122"/>
                <a:sym typeface="微软雅黑" panose="020B0503020204020204" pitchFamily="34" charset="-122"/>
              </a:rPr>
              <a:t>解决方案</a:t>
            </a:r>
            <a:endParaRPr lang="en-US" altLang="zh-CN" sz="2000" b="1" dirty="0">
              <a:solidFill>
                <a:prstClr val="white"/>
              </a:solidFill>
              <a:latin typeface="+mj-ea"/>
              <a:ea typeface="+mj-ea"/>
              <a:cs typeface="Arial Unicode MS" panose="020B0604020202020204" pitchFamily="34" charset="-122"/>
              <a:sym typeface="微软雅黑" panose="020B0503020204020204" pitchFamily="34" charset="-122"/>
            </a:endParaRPr>
          </a:p>
        </p:txBody>
      </p:sp>
      <p:pic>
        <p:nvPicPr>
          <p:cNvPr id="4" name="图片 3"/>
          <p:cNvPicPr>
            <a:picLocks noChangeAspect="1"/>
          </p:cNvPicPr>
          <p:nvPr/>
        </p:nvPicPr>
        <p:blipFill>
          <a:blip r:embed="rId3"/>
          <a:stretch>
            <a:fillRect/>
          </a:stretch>
        </p:blipFill>
        <p:spPr>
          <a:xfrm>
            <a:off x="684215" y="713219"/>
            <a:ext cx="3540806" cy="2232248"/>
          </a:xfrm>
          <a:prstGeom prst="rect">
            <a:avLst/>
          </a:prstGeom>
        </p:spPr>
      </p:pic>
      <p:sp>
        <p:nvSpPr>
          <p:cNvPr id="5" name="椭圆 4"/>
          <p:cNvSpPr/>
          <p:nvPr/>
        </p:nvSpPr>
        <p:spPr>
          <a:xfrm>
            <a:off x="3923928" y="3291830"/>
            <a:ext cx="1152128" cy="115212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043271" y="3590895"/>
            <a:ext cx="997389" cy="553998"/>
          </a:xfrm>
          <a:prstGeom prst="rect">
            <a:avLst/>
          </a:prstGeom>
          <a:noFill/>
        </p:spPr>
        <p:txBody>
          <a:bodyPr wrap="none" rtlCol="0">
            <a:spAutoFit/>
          </a:bodyPr>
          <a:lstStyle/>
          <a:p>
            <a:r>
              <a:rPr lang="en-US" altLang="zh-CN" sz="3000" dirty="0" smtClean="0">
                <a:latin typeface="Arial" panose="020B0604020202020204" pitchFamily="34" charset="0"/>
                <a:cs typeface="Arial" panose="020B0604020202020204" pitchFamily="34" charset="0"/>
              </a:rPr>
              <a:t>BGP</a:t>
            </a:r>
            <a:endParaRPr lang="zh-CN" altLang="en-US" sz="3000" dirty="0">
              <a:latin typeface="Arial" panose="020B0604020202020204" pitchFamily="34" charset="0"/>
              <a:cs typeface="Arial" panose="020B0604020202020204" pitchFamily="34" charset="0"/>
            </a:endParaRPr>
          </a:p>
        </p:txBody>
      </p:sp>
      <p:sp>
        <p:nvSpPr>
          <p:cNvPr id="7" name="椭圆 6"/>
          <p:cNvSpPr/>
          <p:nvPr/>
        </p:nvSpPr>
        <p:spPr>
          <a:xfrm>
            <a:off x="5756166" y="3291830"/>
            <a:ext cx="1152128" cy="115212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828174" y="3590895"/>
            <a:ext cx="1016625" cy="553998"/>
          </a:xfrm>
          <a:prstGeom prst="rect">
            <a:avLst/>
          </a:prstGeom>
          <a:noFill/>
        </p:spPr>
        <p:txBody>
          <a:bodyPr wrap="none" rtlCol="0">
            <a:spAutoFit/>
          </a:bodyPr>
          <a:lstStyle/>
          <a:p>
            <a:r>
              <a:rPr lang="en-US" altLang="zh-CN" sz="3000" dirty="0" smtClean="0">
                <a:latin typeface="Arial" panose="020B0604020202020204" pitchFamily="34" charset="0"/>
                <a:cs typeface="Arial" panose="020B0604020202020204" pitchFamily="34" charset="0"/>
              </a:rPr>
              <a:t>CDN</a:t>
            </a:r>
            <a:endParaRPr lang="zh-CN" altLang="en-US" sz="3000" dirty="0">
              <a:latin typeface="Arial" panose="020B0604020202020204" pitchFamily="34" charset="0"/>
              <a:cs typeface="Arial" panose="020B0604020202020204" pitchFamily="34" charset="0"/>
            </a:endParaRPr>
          </a:p>
        </p:txBody>
      </p:sp>
      <p:sp>
        <p:nvSpPr>
          <p:cNvPr id="9" name="椭圆 8"/>
          <p:cNvSpPr/>
          <p:nvPr/>
        </p:nvSpPr>
        <p:spPr>
          <a:xfrm>
            <a:off x="7596336" y="3294608"/>
            <a:ext cx="1152128" cy="115212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797705" y="3508598"/>
            <a:ext cx="774571" cy="1154162"/>
          </a:xfrm>
          <a:prstGeom prst="rect">
            <a:avLst/>
          </a:prstGeom>
          <a:noFill/>
        </p:spPr>
        <p:txBody>
          <a:bodyPr wrap="none" rtlCol="0">
            <a:spAutoFit/>
          </a:bodyPr>
          <a:lstStyle/>
          <a:p>
            <a:r>
              <a:rPr lang="zh-CN" altLang="en-US" sz="2300" dirty="0" smtClean="0">
                <a:latin typeface="Arial" panose="020B0604020202020204" pitchFamily="34" charset="0"/>
                <a:cs typeface="Arial" panose="020B0604020202020204" pitchFamily="34" charset="0"/>
              </a:rPr>
              <a:t>安全</a:t>
            </a:r>
            <a:endParaRPr lang="en-US" altLang="zh-CN" sz="2300" dirty="0" smtClean="0">
              <a:latin typeface="Arial" panose="020B0604020202020204" pitchFamily="34" charset="0"/>
              <a:cs typeface="Arial" panose="020B0604020202020204" pitchFamily="34" charset="0"/>
            </a:endParaRPr>
          </a:p>
          <a:p>
            <a:r>
              <a:rPr lang="zh-CN" altLang="en-US" sz="2300" dirty="0" smtClean="0">
                <a:latin typeface="Arial" panose="020B0604020202020204" pitchFamily="34" charset="0"/>
                <a:cs typeface="Arial" panose="020B0604020202020204" pitchFamily="34" charset="0"/>
              </a:rPr>
              <a:t>保障</a:t>
            </a:r>
            <a:endParaRPr lang="en-US" altLang="zh-CN" sz="2300" dirty="0">
              <a:latin typeface="Arial" panose="020B0604020202020204" pitchFamily="34" charset="0"/>
              <a:cs typeface="Arial" panose="020B0604020202020204" pitchFamily="34" charset="0"/>
            </a:endParaRPr>
          </a:p>
          <a:p>
            <a:endParaRPr lang="en-US" altLang="zh-CN" sz="2300" dirty="0" smtClean="0">
              <a:latin typeface="Arial" panose="020B0604020202020204" pitchFamily="34" charset="0"/>
              <a:cs typeface="Arial" panose="020B0604020202020204" pitchFamily="34" charset="0"/>
            </a:endParaRPr>
          </a:p>
        </p:txBody>
      </p:sp>
      <p:sp>
        <p:nvSpPr>
          <p:cNvPr id="11" name="矩形 10"/>
          <p:cNvSpPr/>
          <p:nvPr/>
        </p:nvSpPr>
        <p:spPr>
          <a:xfrm>
            <a:off x="291610" y="3609642"/>
            <a:ext cx="3437159" cy="477054"/>
          </a:xfrm>
          <a:prstGeom prst="rect">
            <a:avLst/>
          </a:prstGeom>
        </p:spPr>
        <p:txBody>
          <a:bodyPr wrap="none">
            <a:spAutoFit/>
          </a:bodyPr>
          <a:lstStyle/>
          <a:p>
            <a:r>
              <a:rPr lang="zh-CN" altLang="en-US" sz="2500" b="1" dirty="0">
                <a:solidFill>
                  <a:prstClr val="white"/>
                </a:solidFill>
                <a:latin typeface="Arial" panose="020B0604020202020204" pitchFamily="34" charset="0"/>
                <a:cs typeface="Arial" panose="020B0604020202020204" pitchFamily="34" charset="0"/>
                <a:sym typeface="微软雅黑" panose="020B0503020204020204" pitchFamily="34" charset="-122"/>
              </a:rPr>
              <a:t>极</a:t>
            </a:r>
            <a:r>
              <a:rPr lang="zh-CN" altLang="en-US" sz="2500" b="1" dirty="0" smtClean="0">
                <a:solidFill>
                  <a:prstClr val="white"/>
                </a:solidFill>
                <a:latin typeface="Arial" panose="020B0604020202020204" pitchFamily="34" charset="0"/>
                <a:cs typeface="Arial" panose="020B0604020202020204" pitchFamily="34" charset="0"/>
                <a:sym typeface="微软雅黑" panose="020B0503020204020204" pitchFamily="34" charset="-122"/>
              </a:rPr>
              <a:t>佳的用户体验实践  </a:t>
            </a:r>
            <a:r>
              <a:rPr lang="en-US" altLang="zh-CN" sz="2500" b="1" dirty="0" smtClean="0">
                <a:solidFill>
                  <a:prstClr val="white"/>
                </a:solidFill>
                <a:latin typeface="Arial" panose="020B0604020202020204" pitchFamily="34" charset="0"/>
                <a:cs typeface="Arial" panose="020B0604020202020204" pitchFamily="34" charset="0"/>
                <a:sym typeface="微软雅黑" panose="020B0503020204020204" pitchFamily="34" charset="-122"/>
              </a:rPr>
              <a:t>=</a:t>
            </a:r>
            <a:endParaRPr lang="zh-CN" altLang="en-US" sz="2500" dirty="0">
              <a:latin typeface="Arial" panose="020B0604020202020204" pitchFamily="34" charset="0"/>
              <a:cs typeface="Arial" panose="020B0604020202020204" pitchFamily="34" charset="0"/>
            </a:endParaRPr>
          </a:p>
        </p:txBody>
      </p:sp>
      <p:sp>
        <p:nvSpPr>
          <p:cNvPr id="12" name="矩形 11"/>
          <p:cNvSpPr/>
          <p:nvPr/>
        </p:nvSpPr>
        <p:spPr>
          <a:xfrm>
            <a:off x="5205417" y="3582640"/>
            <a:ext cx="409086" cy="553998"/>
          </a:xfrm>
          <a:prstGeom prst="rect">
            <a:avLst/>
          </a:prstGeom>
        </p:spPr>
        <p:txBody>
          <a:bodyPr wrap="none">
            <a:spAutoFit/>
          </a:bodyPr>
          <a:lstStyle/>
          <a:p>
            <a:r>
              <a:rPr lang="en-US" altLang="zh-CN" sz="3000" b="1" dirty="0" smtClean="0">
                <a:solidFill>
                  <a:prstClr val="white"/>
                </a:solidFill>
                <a:latin typeface="Arial" panose="020B0604020202020204" pitchFamily="34" charset="0"/>
                <a:cs typeface="Arial" panose="020B0604020202020204" pitchFamily="34" charset="0"/>
                <a:sym typeface="微软雅黑" panose="020B0503020204020204" pitchFamily="34" charset="-122"/>
              </a:rPr>
              <a:t>+</a:t>
            </a:r>
            <a:endParaRPr lang="zh-CN" altLang="en-US" sz="3000" dirty="0">
              <a:latin typeface="Arial" panose="020B0604020202020204" pitchFamily="34" charset="0"/>
              <a:cs typeface="Arial" panose="020B0604020202020204" pitchFamily="34" charset="0"/>
            </a:endParaRPr>
          </a:p>
        </p:txBody>
      </p:sp>
      <p:sp>
        <p:nvSpPr>
          <p:cNvPr id="13" name="矩形 12"/>
          <p:cNvSpPr/>
          <p:nvPr/>
        </p:nvSpPr>
        <p:spPr>
          <a:xfrm>
            <a:off x="7047772" y="3590895"/>
            <a:ext cx="409086" cy="553998"/>
          </a:xfrm>
          <a:prstGeom prst="rect">
            <a:avLst/>
          </a:prstGeom>
        </p:spPr>
        <p:txBody>
          <a:bodyPr wrap="none">
            <a:spAutoFit/>
          </a:bodyPr>
          <a:lstStyle/>
          <a:p>
            <a:r>
              <a:rPr lang="en-US" altLang="zh-CN" sz="3000" b="1" dirty="0" smtClean="0">
                <a:solidFill>
                  <a:prstClr val="white"/>
                </a:solidFill>
                <a:latin typeface="Arial" panose="020B0604020202020204" pitchFamily="34" charset="0"/>
                <a:cs typeface="Arial" panose="020B0604020202020204" pitchFamily="34" charset="0"/>
                <a:sym typeface="微软雅黑" panose="020B0503020204020204" pitchFamily="34" charset="-122"/>
              </a:rPr>
              <a:t>+</a:t>
            </a:r>
            <a:endParaRPr lang="zh-CN" altLang="en-US" sz="3000" dirty="0">
              <a:latin typeface="Arial" panose="020B0604020202020204" pitchFamily="34" charset="0"/>
              <a:cs typeface="Arial" panose="020B0604020202020204" pitchFamily="34" charset="0"/>
            </a:endParaRPr>
          </a:p>
        </p:txBody>
      </p:sp>
      <p:pic>
        <p:nvPicPr>
          <p:cNvPr id="14" name="图片 13"/>
          <p:cNvPicPr>
            <a:picLocks noChangeAspect="1"/>
          </p:cNvPicPr>
          <p:nvPr/>
        </p:nvPicPr>
        <p:blipFill>
          <a:blip r:embed="rId4"/>
          <a:stretch>
            <a:fillRect/>
          </a:stretch>
        </p:blipFill>
        <p:spPr>
          <a:xfrm>
            <a:off x="4788024" y="699291"/>
            <a:ext cx="3540806" cy="2257326"/>
          </a:xfrm>
          <a:prstGeom prst="rect">
            <a:avLst/>
          </a:prstGeom>
        </p:spPr>
      </p:pic>
      <p:grpSp>
        <p:nvGrpSpPr>
          <p:cNvPr id="15" name="组合 14"/>
          <p:cNvGrpSpPr/>
          <p:nvPr/>
        </p:nvGrpSpPr>
        <p:grpSpPr>
          <a:xfrm>
            <a:off x="3210631" y="4196105"/>
            <a:ext cx="3121599" cy="873876"/>
            <a:chOff x="5940152" y="1410933"/>
            <a:chExt cx="3877792" cy="1070209"/>
          </a:xfrm>
        </p:grpSpPr>
        <p:sp>
          <p:nvSpPr>
            <p:cNvPr id="16" name="椭圆 15"/>
            <p:cNvSpPr/>
            <p:nvPr/>
          </p:nvSpPr>
          <p:spPr>
            <a:xfrm>
              <a:off x="6850622" y="1410933"/>
              <a:ext cx="1115463" cy="1051410"/>
            </a:xfrm>
            <a:prstGeom prst="ellipse">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latin typeface="+mj-ea"/>
                  <a:ea typeface="+mj-ea"/>
                  <a:cs typeface="Arial Unicode MS" panose="020B0604020202020204" pitchFamily="34" charset="-122"/>
                </a:rPr>
                <a:t>下载</a:t>
              </a:r>
              <a:endParaRPr lang="en-US" altLang="zh-CN" sz="1400" b="1" dirty="0" smtClean="0">
                <a:latin typeface="+mj-ea"/>
                <a:ea typeface="+mj-ea"/>
                <a:cs typeface="Arial Unicode MS" panose="020B0604020202020204" pitchFamily="34" charset="-122"/>
              </a:endParaRPr>
            </a:p>
            <a:p>
              <a:pPr algn="ctr"/>
              <a:r>
                <a:rPr lang="zh-CN" altLang="en-US" sz="1400" b="1" dirty="0" smtClean="0">
                  <a:latin typeface="+mj-ea"/>
                  <a:ea typeface="+mj-ea"/>
                  <a:cs typeface="Arial Unicode MS" panose="020B0604020202020204" pitchFamily="34" charset="-122"/>
                </a:rPr>
                <a:t>加速</a:t>
              </a:r>
              <a:endParaRPr lang="zh-CN" altLang="en-US" sz="1400" b="1" dirty="0">
                <a:latin typeface="+mj-ea"/>
                <a:ea typeface="+mj-ea"/>
                <a:cs typeface="Arial Unicode MS" panose="020B0604020202020204" pitchFamily="34" charset="-122"/>
              </a:endParaRPr>
            </a:p>
          </p:txBody>
        </p:sp>
        <p:sp>
          <p:nvSpPr>
            <p:cNvPr id="17" name="椭圆 16"/>
            <p:cNvSpPr/>
            <p:nvPr/>
          </p:nvSpPr>
          <p:spPr>
            <a:xfrm>
              <a:off x="5940152" y="1419622"/>
              <a:ext cx="1115463" cy="1051410"/>
            </a:xfrm>
            <a:prstGeom prst="ellipse">
              <a:avLst/>
            </a:prstGeom>
            <a:solidFill>
              <a:srgbClr val="79C84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latin typeface="+mj-ea"/>
                  <a:ea typeface="+mj-ea"/>
                  <a:cs typeface="Arial Unicode MS" panose="020B0604020202020204" pitchFamily="34" charset="-122"/>
                </a:rPr>
                <a:t>门户</a:t>
              </a:r>
              <a:endParaRPr lang="en-US" altLang="zh-CN" sz="1400" b="1" dirty="0">
                <a:latin typeface="+mj-ea"/>
                <a:ea typeface="+mj-ea"/>
                <a:cs typeface="Arial Unicode MS" panose="020B0604020202020204" pitchFamily="34" charset="-122"/>
              </a:endParaRPr>
            </a:p>
            <a:p>
              <a:pPr algn="ctr"/>
              <a:r>
                <a:rPr lang="zh-CN" altLang="en-US" sz="1400" b="1" dirty="0">
                  <a:latin typeface="+mj-ea"/>
                  <a:ea typeface="+mj-ea"/>
                  <a:cs typeface="Arial Unicode MS" panose="020B0604020202020204" pitchFamily="34" charset="-122"/>
                </a:rPr>
                <a:t>加速</a:t>
              </a:r>
            </a:p>
          </p:txBody>
        </p:sp>
        <p:sp>
          <p:nvSpPr>
            <p:cNvPr id="18" name="椭圆 17"/>
            <p:cNvSpPr/>
            <p:nvPr/>
          </p:nvSpPr>
          <p:spPr>
            <a:xfrm>
              <a:off x="8702481" y="1419622"/>
              <a:ext cx="1115463" cy="1051410"/>
            </a:xfrm>
            <a:prstGeom prst="ellipse">
              <a:avLst/>
            </a:prstGeom>
            <a:solidFill>
              <a:srgbClr val="7F7F7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latin typeface="+mj-ea"/>
                  <a:ea typeface="+mj-ea"/>
                  <a:cs typeface="Arial Unicode MS" panose="020B0604020202020204" pitchFamily="34" charset="-122"/>
                </a:rPr>
                <a:t>直播</a:t>
              </a:r>
              <a:endParaRPr lang="en-US" altLang="zh-CN" sz="1400" b="1" dirty="0" smtClean="0">
                <a:latin typeface="+mj-ea"/>
                <a:ea typeface="+mj-ea"/>
                <a:cs typeface="Arial Unicode MS" panose="020B0604020202020204" pitchFamily="34" charset="-122"/>
              </a:endParaRPr>
            </a:p>
            <a:p>
              <a:pPr algn="ctr"/>
              <a:r>
                <a:rPr lang="zh-CN" altLang="en-US" sz="1400" b="1" dirty="0" smtClean="0">
                  <a:latin typeface="+mj-ea"/>
                  <a:ea typeface="+mj-ea"/>
                  <a:cs typeface="Arial Unicode MS" panose="020B0604020202020204" pitchFamily="34" charset="-122"/>
                </a:rPr>
                <a:t>加速</a:t>
              </a:r>
              <a:endParaRPr lang="zh-CN" altLang="en-US" sz="1400" b="1" dirty="0">
                <a:latin typeface="+mj-ea"/>
                <a:ea typeface="+mj-ea"/>
                <a:cs typeface="Arial Unicode MS" panose="020B0604020202020204" pitchFamily="34" charset="-122"/>
              </a:endParaRPr>
            </a:p>
          </p:txBody>
        </p:sp>
        <p:sp>
          <p:nvSpPr>
            <p:cNvPr id="19" name="椭圆 18"/>
            <p:cNvSpPr/>
            <p:nvPr/>
          </p:nvSpPr>
          <p:spPr>
            <a:xfrm>
              <a:off x="7764856" y="1429732"/>
              <a:ext cx="1115463" cy="1051410"/>
            </a:xfrm>
            <a:prstGeom prst="ellipse">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latin typeface="+mj-ea"/>
                  <a:ea typeface="+mj-ea"/>
                  <a:cs typeface="Arial Unicode MS" panose="020B0604020202020204" pitchFamily="34" charset="-122"/>
                </a:rPr>
                <a:t>点播</a:t>
              </a:r>
              <a:endParaRPr lang="en-US" altLang="zh-CN" sz="1400" b="1" dirty="0" smtClean="0">
                <a:latin typeface="+mj-ea"/>
                <a:ea typeface="+mj-ea"/>
                <a:cs typeface="Arial Unicode MS" panose="020B0604020202020204" pitchFamily="34" charset="-122"/>
              </a:endParaRPr>
            </a:p>
            <a:p>
              <a:pPr algn="ctr"/>
              <a:r>
                <a:rPr lang="zh-CN" altLang="en-US" sz="1400" b="1" dirty="0" smtClean="0">
                  <a:latin typeface="+mj-ea"/>
                  <a:ea typeface="+mj-ea"/>
                  <a:cs typeface="Arial Unicode MS" panose="020B0604020202020204" pitchFamily="34" charset="-122"/>
                </a:rPr>
                <a:t>加速</a:t>
              </a:r>
              <a:endParaRPr lang="zh-CN" altLang="en-US" sz="1400" b="1" dirty="0">
                <a:latin typeface="+mj-ea"/>
                <a:ea typeface="+mj-ea"/>
                <a:cs typeface="Arial Unicode MS" panose="020B0604020202020204" pitchFamily="34" charset="-122"/>
              </a:endParaRPr>
            </a:p>
          </p:txBody>
        </p:sp>
      </p:grpSp>
      <p:grpSp>
        <p:nvGrpSpPr>
          <p:cNvPr id="20" name="组合 19"/>
          <p:cNvGrpSpPr/>
          <p:nvPr/>
        </p:nvGrpSpPr>
        <p:grpSpPr>
          <a:xfrm>
            <a:off x="6871531" y="4215520"/>
            <a:ext cx="1303958" cy="885566"/>
            <a:chOff x="375073" y="2283718"/>
            <a:chExt cx="1303958" cy="885566"/>
          </a:xfrm>
        </p:grpSpPr>
        <p:sp>
          <p:nvSpPr>
            <p:cNvPr id="21" name="矩形 20"/>
            <p:cNvSpPr/>
            <p:nvPr/>
          </p:nvSpPr>
          <p:spPr>
            <a:xfrm>
              <a:off x="408292" y="2815269"/>
              <a:ext cx="1270739" cy="338554"/>
            </a:xfrm>
            <a:prstGeom prst="rect">
              <a:avLst/>
            </a:prstGeom>
          </p:spPr>
          <p:txBody>
            <a:bodyPr wrap="square">
              <a:spAutoFit/>
            </a:bodyPr>
            <a:lstStyle/>
            <a:p>
              <a:r>
                <a:rPr lang="zh-CN" altLang="en-US" sz="1600" b="1" dirty="0">
                  <a:solidFill>
                    <a:srgbClr val="92D050"/>
                  </a:solidFill>
                  <a:latin typeface="+mj-ea"/>
                  <a:ea typeface="+mj-ea"/>
                  <a:cs typeface="Arial Unicode MS" panose="020B0604020202020204" pitchFamily="34" charset="-122"/>
                </a:rPr>
                <a:t>流量</a:t>
              </a:r>
              <a:r>
                <a:rPr lang="zh-CN" altLang="en-US" sz="1600" b="1" dirty="0" smtClean="0">
                  <a:solidFill>
                    <a:srgbClr val="92D050"/>
                  </a:solidFill>
                  <a:latin typeface="+mj-ea"/>
                  <a:ea typeface="+mj-ea"/>
                  <a:cs typeface="Arial Unicode MS" panose="020B0604020202020204" pitchFamily="34" charset="-122"/>
                </a:rPr>
                <a:t>清洗</a:t>
              </a:r>
              <a:endParaRPr lang="en-US" altLang="zh-CN" sz="1600" b="1" dirty="0" smtClean="0">
                <a:solidFill>
                  <a:srgbClr val="92D050"/>
                </a:solidFill>
                <a:latin typeface="+mj-ea"/>
                <a:ea typeface="+mj-ea"/>
                <a:cs typeface="Arial Unicode MS" panose="020B0604020202020204" pitchFamily="34" charset="-122"/>
              </a:endParaRPr>
            </a:p>
          </p:txBody>
        </p:sp>
        <p:sp>
          <p:nvSpPr>
            <p:cNvPr id="22" name="矩形 21"/>
            <p:cNvSpPr/>
            <p:nvPr/>
          </p:nvSpPr>
          <p:spPr>
            <a:xfrm>
              <a:off x="397500" y="2567145"/>
              <a:ext cx="1259104" cy="338554"/>
            </a:xfrm>
            <a:prstGeom prst="rect">
              <a:avLst/>
            </a:prstGeom>
          </p:spPr>
          <p:txBody>
            <a:bodyPr wrap="square">
              <a:spAutoFit/>
            </a:bodyPr>
            <a:lstStyle/>
            <a:p>
              <a:r>
                <a:rPr lang="en-US" altLang="zh-CN" sz="1600" b="1" dirty="0" smtClean="0">
                  <a:solidFill>
                    <a:srgbClr val="92D050"/>
                  </a:solidFill>
                  <a:latin typeface="+mj-ea"/>
                  <a:ea typeface="+mj-ea"/>
                  <a:cs typeface="Arial Unicode MS" panose="020B0604020202020204" pitchFamily="34" charset="-122"/>
                </a:rPr>
                <a:t>DDoS</a:t>
              </a:r>
              <a:r>
                <a:rPr lang="zh-CN" altLang="en-US" sz="1600" b="1" dirty="0" smtClean="0">
                  <a:solidFill>
                    <a:srgbClr val="92D050"/>
                  </a:solidFill>
                  <a:latin typeface="+mj-ea"/>
                  <a:ea typeface="+mj-ea"/>
                  <a:cs typeface="Arial Unicode MS" panose="020B0604020202020204" pitchFamily="34" charset="-122"/>
                </a:rPr>
                <a:t>高防</a:t>
              </a:r>
              <a:endParaRPr lang="en-US" altLang="zh-CN" sz="1600" b="1" dirty="0" smtClean="0">
                <a:solidFill>
                  <a:srgbClr val="92D050"/>
                </a:solidFill>
                <a:latin typeface="+mj-ea"/>
                <a:ea typeface="+mj-ea"/>
                <a:cs typeface="Arial Unicode MS" panose="020B0604020202020204" pitchFamily="34" charset="-122"/>
              </a:endParaRPr>
            </a:p>
          </p:txBody>
        </p:sp>
        <p:sp>
          <p:nvSpPr>
            <p:cNvPr id="23" name="圆角矩形 22"/>
            <p:cNvSpPr/>
            <p:nvPr/>
          </p:nvSpPr>
          <p:spPr>
            <a:xfrm>
              <a:off x="375073" y="2283718"/>
              <a:ext cx="1296097" cy="885566"/>
            </a:xfrm>
            <a:prstGeom prst="roundRect">
              <a:avLst>
                <a:gd name="adj" fmla="val 6830"/>
              </a:avLst>
            </a:prstGeom>
            <a:noFill/>
            <a:ln>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mj-ea"/>
                <a:ea typeface="+mj-ea"/>
                <a:cs typeface="Arial Unicode MS" panose="020B0604020202020204" pitchFamily="34" charset="-122"/>
              </a:endParaRPr>
            </a:p>
          </p:txBody>
        </p:sp>
        <p:sp>
          <p:nvSpPr>
            <p:cNvPr id="24" name="矩形 23"/>
            <p:cNvSpPr/>
            <p:nvPr/>
          </p:nvSpPr>
          <p:spPr>
            <a:xfrm>
              <a:off x="397499" y="2301183"/>
              <a:ext cx="1226575" cy="338554"/>
            </a:xfrm>
            <a:prstGeom prst="rect">
              <a:avLst/>
            </a:prstGeom>
          </p:spPr>
          <p:txBody>
            <a:bodyPr wrap="square">
              <a:spAutoFit/>
            </a:bodyPr>
            <a:lstStyle/>
            <a:p>
              <a:r>
                <a:rPr lang="zh-CN" altLang="en-US" sz="1600" b="1" dirty="0" smtClean="0">
                  <a:solidFill>
                    <a:srgbClr val="92D050"/>
                  </a:solidFill>
                  <a:latin typeface="+mj-ea"/>
                  <a:ea typeface="+mj-ea"/>
                  <a:cs typeface="Arial Unicode MS" panose="020B0604020202020204" pitchFamily="34" charset="-122"/>
                </a:rPr>
                <a:t>漏洞扫描</a:t>
              </a:r>
              <a:endParaRPr lang="en-US" altLang="zh-CN" sz="1600" b="1" dirty="0" smtClean="0">
                <a:solidFill>
                  <a:srgbClr val="92D050"/>
                </a:solidFill>
                <a:latin typeface="+mj-ea"/>
                <a:ea typeface="+mj-ea"/>
                <a:cs typeface="Arial Unicode MS" panose="020B0604020202020204" pitchFamily="34" charset="-122"/>
              </a:endParaRPr>
            </a:p>
          </p:txBody>
        </p:sp>
      </p:grpSp>
    </p:spTree>
    <p:extLst>
      <p:ext uri="{BB962C8B-B14F-4D97-AF65-F5344CB8AC3E}">
        <p14:creationId xmlns:p14="http://schemas.microsoft.com/office/powerpoint/2010/main" val="250621037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a:spLocks noGrp="1" noChangeArrowheads="1"/>
          </p:cNvSpPr>
          <p:nvPr/>
        </p:nvSpPr>
        <p:spPr bwMode="auto">
          <a:xfrm>
            <a:off x="708453" y="100801"/>
            <a:ext cx="7335521" cy="5778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alpha val="74997"/>
                    </a:srgbClr>
                  </a:outerShdw>
                </a:effectLst>
              </a14:hiddenEffects>
            </a:ext>
          </a:extLst>
        </p:spPr>
        <p:txBody>
          <a:bodyPr lIns="72046" tIns="36023" rIns="72046" bIns="36023" anchor="ctr"/>
          <a:lstStyle>
            <a:lvl1pPr>
              <a:defRPr kumimoji="1" sz="1400">
                <a:solidFill>
                  <a:schemeClr val="tx1"/>
                </a:solidFill>
                <a:latin typeface="Arial" panose="020B0604020202020204" pitchFamily="34" charset="0"/>
                <a:ea typeface="宋体" panose="02010600030101010101" pitchFamily="2" charset="-122"/>
              </a:defRPr>
            </a:lvl1pPr>
            <a:lvl2pPr marL="742950" indent="-285750">
              <a:defRPr kumimoji="1" sz="1400">
                <a:solidFill>
                  <a:schemeClr val="tx1"/>
                </a:solidFill>
                <a:latin typeface="Arial" panose="020B0604020202020204" pitchFamily="34" charset="0"/>
                <a:ea typeface="宋体" panose="02010600030101010101" pitchFamily="2" charset="-122"/>
              </a:defRPr>
            </a:lvl2pPr>
            <a:lvl3pPr marL="1143000" indent="-228600">
              <a:defRPr kumimoji="1" sz="1400">
                <a:solidFill>
                  <a:schemeClr val="tx1"/>
                </a:solidFill>
                <a:latin typeface="Arial" panose="020B0604020202020204" pitchFamily="34" charset="0"/>
                <a:ea typeface="宋体" panose="02010600030101010101" pitchFamily="2" charset="-122"/>
              </a:defRPr>
            </a:lvl3pPr>
            <a:lvl4pPr marL="1600200" indent="-228600">
              <a:defRPr kumimoji="1" sz="1400">
                <a:solidFill>
                  <a:schemeClr val="tx1"/>
                </a:solidFill>
                <a:latin typeface="Arial" panose="020B0604020202020204" pitchFamily="34" charset="0"/>
                <a:ea typeface="宋体" panose="02010600030101010101" pitchFamily="2" charset="-122"/>
              </a:defRPr>
            </a:lvl4pPr>
            <a:lvl5pPr marL="2057400" indent="-228600">
              <a:defRPr kumimoji="1" sz="1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1400">
                <a:solidFill>
                  <a:schemeClr val="tx1"/>
                </a:solidFill>
                <a:latin typeface="Arial" panose="020B0604020202020204" pitchFamily="34" charset="0"/>
                <a:ea typeface="宋体" panose="02010600030101010101" pitchFamily="2" charset="-122"/>
              </a:defRPr>
            </a:lvl9pPr>
          </a:lstStyle>
          <a:p>
            <a:pPr defTabSz="914355"/>
            <a:r>
              <a:rPr lang="en-US" altLang="zh-CN" sz="2000" b="1" dirty="0" smtClean="0">
                <a:solidFill>
                  <a:prstClr val="white"/>
                </a:solidFill>
                <a:latin typeface="+mj-ea"/>
                <a:ea typeface="+mj-ea"/>
                <a:cs typeface="Arial Unicode MS" panose="020B0604020202020204" pitchFamily="34" charset="-122"/>
                <a:sym typeface="微软雅黑" panose="020B0503020204020204" pitchFamily="34" charset="-122"/>
              </a:rPr>
              <a:t>3. </a:t>
            </a:r>
            <a:r>
              <a:rPr lang="zh-CN" altLang="en-US" sz="2000" b="1" dirty="0" smtClean="0">
                <a:solidFill>
                  <a:prstClr val="white"/>
                </a:solidFill>
                <a:latin typeface="+mj-ea"/>
                <a:ea typeface="+mj-ea"/>
                <a:cs typeface="Arial Unicode MS" panose="020B0604020202020204" pitchFamily="34" charset="-122"/>
                <a:sym typeface="微软雅黑" panose="020B0503020204020204" pitchFamily="34" charset="-122"/>
              </a:rPr>
              <a:t>低成本</a:t>
            </a:r>
            <a:r>
              <a:rPr lang="zh-CN" altLang="en-US" sz="2000" b="1" dirty="0">
                <a:solidFill>
                  <a:prstClr val="white"/>
                </a:solidFill>
                <a:latin typeface="+mj-ea"/>
                <a:ea typeface="+mj-ea"/>
                <a:cs typeface="Arial Unicode MS" panose="020B0604020202020204" pitchFamily="34" charset="-122"/>
                <a:sym typeface="微软雅黑" panose="020B0503020204020204" pitchFamily="34" charset="-122"/>
              </a:rPr>
              <a:t>的</a:t>
            </a:r>
            <a:r>
              <a:rPr lang="zh-CN" altLang="en-US" sz="2000" b="1" dirty="0">
                <a:solidFill>
                  <a:srgbClr val="FFFF00"/>
                </a:solidFill>
                <a:latin typeface="+mj-ea"/>
                <a:ea typeface="+mj-ea"/>
                <a:cs typeface="Arial Unicode MS" panose="020B0604020202020204" pitchFamily="34" charset="-122"/>
                <a:sym typeface="微软雅黑" panose="020B0503020204020204" pitchFamily="34" charset="-122"/>
              </a:rPr>
              <a:t>应用级异地灾</a:t>
            </a:r>
            <a:r>
              <a:rPr lang="zh-CN" altLang="en-US" sz="2000" b="1" dirty="0" smtClean="0">
                <a:solidFill>
                  <a:srgbClr val="FFFF00"/>
                </a:solidFill>
                <a:latin typeface="+mj-ea"/>
                <a:ea typeface="+mj-ea"/>
                <a:cs typeface="Arial Unicode MS" panose="020B0604020202020204" pitchFamily="34" charset="-122"/>
                <a:sym typeface="微软雅黑" panose="020B0503020204020204" pitchFamily="34" charset="-122"/>
              </a:rPr>
              <a:t>备</a:t>
            </a:r>
            <a:r>
              <a:rPr lang="zh-CN" altLang="en-US" sz="2000" b="1" dirty="0" smtClean="0">
                <a:solidFill>
                  <a:prstClr val="white"/>
                </a:solidFill>
                <a:latin typeface="+mj-ea"/>
                <a:ea typeface="+mj-ea"/>
                <a:cs typeface="Arial Unicode MS" panose="020B0604020202020204" pitchFamily="34" charset="-122"/>
                <a:sym typeface="微软雅黑" panose="020B0503020204020204" pitchFamily="34" charset="-122"/>
              </a:rPr>
              <a:t>解决方案</a:t>
            </a:r>
            <a:endParaRPr lang="en-US" altLang="zh-CN" sz="2000" b="1" dirty="0">
              <a:solidFill>
                <a:prstClr val="white"/>
              </a:solidFill>
              <a:latin typeface="+mj-ea"/>
              <a:ea typeface="+mj-ea"/>
              <a:cs typeface="Arial Unicode MS" panose="020B0604020202020204" pitchFamily="34" charset="-122"/>
              <a:sym typeface="微软雅黑" panose="020B0503020204020204" pitchFamily="34" charset="-122"/>
            </a:endParaRPr>
          </a:p>
        </p:txBody>
      </p:sp>
      <p:grpSp>
        <p:nvGrpSpPr>
          <p:cNvPr id="4" name="组合 3"/>
          <p:cNvGrpSpPr/>
          <p:nvPr/>
        </p:nvGrpSpPr>
        <p:grpSpPr>
          <a:xfrm>
            <a:off x="611560" y="872776"/>
            <a:ext cx="7895105" cy="3864031"/>
            <a:chOff x="611560" y="872776"/>
            <a:chExt cx="7895105" cy="3864031"/>
          </a:xfrm>
        </p:grpSpPr>
        <p:grpSp>
          <p:nvGrpSpPr>
            <p:cNvPr id="5" name="组合 4"/>
            <p:cNvGrpSpPr/>
            <p:nvPr/>
          </p:nvGrpSpPr>
          <p:grpSpPr>
            <a:xfrm>
              <a:off x="611560" y="872776"/>
              <a:ext cx="7895105" cy="3864031"/>
              <a:chOff x="905961" y="2161558"/>
              <a:chExt cx="7895105" cy="3864031"/>
            </a:xfrm>
          </p:grpSpPr>
          <p:cxnSp>
            <p:nvCxnSpPr>
              <p:cNvPr id="8" name="直接连接符 7"/>
              <p:cNvCxnSpPr/>
              <p:nvPr/>
            </p:nvCxnSpPr>
            <p:spPr>
              <a:xfrm flipV="1">
                <a:off x="2193056" y="3545268"/>
                <a:ext cx="0" cy="13953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300878" y="2685976"/>
                <a:ext cx="512423" cy="630661"/>
                <a:chOff x="7109996" y="2897408"/>
                <a:chExt cx="438896" cy="607351"/>
              </a:xfrm>
            </p:grpSpPr>
            <p:pic>
              <p:nvPicPr>
                <p:cNvPr id="49" name="图片 4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09996" y="2897408"/>
                  <a:ext cx="391137" cy="570696"/>
                </a:xfrm>
                <a:prstGeom prst="rect">
                  <a:avLst/>
                </a:prstGeom>
              </p:spPr>
            </p:pic>
            <p:pic>
              <p:nvPicPr>
                <p:cNvPr id="50" name="Picture 2" descr="F:\丹媛\大型活动各设计（展会 论坛等）\大客户技术论坛\2015\PPT\图——张开翼PPT\图片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05564" y="3230918"/>
                  <a:ext cx="243328" cy="273841"/>
                </a:xfrm>
                <a:prstGeom prst="rect">
                  <a:avLst/>
                </a:prstGeom>
                <a:noFill/>
                <a:extLst>
                  <a:ext uri="{909E8E84-426E-40dd-AFC4-6F175D3DCCD1}">
                    <a14:hiddenFill xmlns="" xmlns:a14="http://schemas.microsoft.com/office/drawing/2010/main">
                      <a:solidFill>
                        <a:srgbClr val="FFFFFF"/>
                      </a:solidFill>
                    </a14:hiddenFill>
                  </a:ext>
                </a:extLst>
              </p:spPr>
            </p:pic>
          </p:grpSp>
          <p:grpSp>
            <p:nvGrpSpPr>
              <p:cNvPr id="10" name="组合 9"/>
              <p:cNvGrpSpPr/>
              <p:nvPr/>
            </p:nvGrpSpPr>
            <p:grpSpPr>
              <a:xfrm>
                <a:off x="2011219" y="2678910"/>
                <a:ext cx="512423" cy="630661"/>
                <a:chOff x="7109996" y="2897408"/>
                <a:chExt cx="438896" cy="607351"/>
              </a:xfrm>
            </p:grpSpPr>
            <p:pic>
              <p:nvPicPr>
                <p:cNvPr id="47" name="图片 4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09996" y="2897408"/>
                  <a:ext cx="391137" cy="570696"/>
                </a:xfrm>
                <a:prstGeom prst="rect">
                  <a:avLst/>
                </a:prstGeom>
              </p:spPr>
            </p:pic>
            <p:pic>
              <p:nvPicPr>
                <p:cNvPr id="48" name="Picture 2" descr="F:\丹媛\大型活动各设计（展会 论坛等）\大客户技术论坛\2015\PPT\图——张开翼PPT\图片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05564" y="3230918"/>
                  <a:ext cx="243328" cy="273841"/>
                </a:xfrm>
                <a:prstGeom prst="rect">
                  <a:avLst/>
                </a:prstGeom>
                <a:noFill/>
                <a:extLst>
                  <a:ext uri="{909E8E84-426E-40dd-AFC4-6F175D3DCCD1}">
                    <a14:hiddenFill xmlns="" xmlns:a14="http://schemas.microsoft.com/office/drawing/2010/main">
                      <a:solidFill>
                        <a:srgbClr val="FFFFFF"/>
                      </a:solidFill>
                    </a14:hiddenFill>
                  </a:ext>
                </a:extLst>
              </p:spPr>
            </p:pic>
          </p:grpSp>
          <p:grpSp>
            <p:nvGrpSpPr>
              <p:cNvPr id="11" name="组合 10"/>
              <p:cNvGrpSpPr/>
              <p:nvPr/>
            </p:nvGrpSpPr>
            <p:grpSpPr>
              <a:xfrm>
                <a:off x="2720977" y="2677584"/>
                <a:ext cx="512423" cy="630661"/>
                <a:chOff x="7109996" y="2897408"/>
                <a:chExt cx="438896" cy="607351"/>
              </a:xfrm>
            </p:grpSpPr>
            <p:pic>
              <p:nvPicPr>
                <p:cNvPr id="45" name="图片 4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09996" y="2897408"/>
                  <a:ext cx="391137" cy="570696"/>
                </a:xfrm>
                <a:prstGeom prst="rect">
                  <a:avLst/>
                </a:prstGeom>
              </p:spPr>
            </p:pic>
            <p:pic>
              <p:nvPicPr>
                <p:cNvPr id="46" name="Picture 2" descr="F:\丹媛\大型活动各设计（展会 论坛等）\大客户技术论坛\2015\PPT\图——张开翼PPT\图片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05564" y="3230918"/>
                  <a:ext cx="243328" cy="273841"/>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12" name="圆角矩形 11"/>
              <p:cNvSpPr/>
              <p:nvPr/>
            </p:nvSpPr>
            <p:spPr>
              <a:xfrm>
                <a:off x="1110014" y="2247106"/>
                <a:ext cx="2259072" cy="1233378"/>
              </a:xfrm>
              <a:prstGeom prst="roundRect">
                <a:avLst>
                  <a:gd name="adj" fmla="val 6830"/>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cs typeface="Arial Unicode MS" panose="020B0604020202020204" pitchFamily="34" charset="-122"/>
                </a:endParaRPr>
              </a:p>
            </p:txBody>
          </p:sp>
          <p:sp>
            <p:nvSpPr>
              <p:cNvPr id="13" name="矩形 12"/>
              <p:cNvSpPr/>
              <p:nvPr/>
            </p:nvSpPr>
            <p:spPr>
              <a:xfrm>
                <a:off x="1453363" y="2288872"/>
                <a:ext cx="1620957" cy="338554"/>
              </a:xfrm>
              <a:prstGeom prst="rect">
                <a:avLst/>
              </a:prstGeom>
            </p:spPr>
            <p:txBody>
              <a:bodyPr wrap="none">
                <a:spAutoFit/>
              </a:bodyPr>
              <a:lstStyle/>
              <a:p>
                <a:r>
                  <a:rPr lang="zh-CN" altLang="en-US" sz="1600" b="1" dirty="0" smtClean="0">
                    <a:solidFill>
                      <a:schemeClr val="bg1"/>
                    </a:solidFill>
                    <a:latin typeface="+mj-ea"/>
                    <a:ea typeface="+mj-ea"/>
                  </a:rPr>
                  <a:t>本地业务服务器</a:t>
                </a:r>
                <a:endParaRPr lang="zh-CN" altLang="en-US" sz="1600" b="1" dirty="0">
                  <a:solidFill>
                    <a:schemeClr val="bg1"/>
                  </a:solidFill>
                  <a:latin typeface="+mj-ea"/>
                  <a:ea typeface="+mj-ea"/>
                </a:endParaRPr>
              </a:p>
            </p:txBody>
          </p:sp>
          <p:pic>
            <p:nvPicPr>
              <p:cNvPr id="14" name="图片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42215" y="3355354"/>
                <a:ext cx="329307" cy="421173"/>
              </a:xfrm>
              <a:prstGeom prst="rect">
                <a:avLst/>
              </a:prstGeom>
            </p:spPr>
          </p:pic>
          <p:sp>
            <p:nvSpPr>
              <p:cNvPr id="15" name="矩形 14"/>
              <p:cNvSpPr/>
              <p:nvPr/>
            </p:nvSpPr>
            <p:spPr>
              <a:xfrm>
                <a:off x="2302523" y="3485978"/>
                <a:ext cx="1082348" cy="307777"/>
              </a:xfrm>
              <a:prstGeom prst="rect">
                <a:avLst/>
              </a:prstGeom>
            </p:spPr>
            <p:txBody>
              <a:bodyPr wrap="none">
                <a:spAutoFit/>
              </a:bodyPr>
              <a:lstStyle/>
              <a:p>
                <a:r>
                  <a:rPr lang="zh-CN" altLang="en-US" sz="1400" b="1" dirty="0" smtClean="0">
                    <a:solidFill>
                      <a:schemeClr val="bg1"/>
                    </a:solidFill>
                    <a:latin typeface="+mj-ea"/>
                    <a:ea typeface="+mj-ea"/>
                  </a:rPr>
                  <a:t>客户端软件</a:t>
                </a:r>
                <a:endParaRPr lang="zh-CN" altLang="en-US" sz="1400" b="1" dirty="0">
                  <a:solidFill>
                    <a:schemeClr val="bg1"/>
                  </a:solidFill>
                  <a:latin typeface="+mj-ea"/>
                  <a:ea typeface="+mj-ea"/>
                </a:endParaRPr>
              </a:p>
            </p:txBody>
          </p:sp>
          <p:grpSp>
            <p:nvGrpSpPr>
              <p:cNvPr id="16" name="组合 15"/>
              <p:cNvGrpSpPr/>
              <p:nvPr/>
            </p:nvGrpSpPr>
            <p:grpSpPr>
              <a:xfrm>
                <a:off x="2011706" y="4038853"/>
                <a:ext cx="512423" cy="630661"/>
                <a:chOff x="7109996" y="2897408"/>
                <a:chExt cx="438896" cy="607351"/>
              </a:xfrm>
            </p:grpSpPr>
            <p:pic>
              <p:nvPicPr>
                <p:cNvPr id="43" name="图片 4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09996" y="2897408"/>
                  <a:ext cx="391137" cy="570696"/>
                </a:xfrm>
                <a:prstGeom prst="rect">
                  <a:avLst/>
                </a:prstGeom>
              </p:spPr>
            </p:pic>
            <p:pic>
              <p:nvPicPr>
                <p:cNvPr id="44" name="Picture 2" descr="F:\丹媛\大型活动各设计（展会 论坛等）\大客户技术论坛\2015\PPT\图——张开翼PPT\图片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05564" y="3230918"/>
                  <a:ext cx="243328" cy="273841"/>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17" name="圆角矩形 16"/>
              <p:cNvSpPr/>
              <p:nvPr/>
            </p:nvSpPr>
            <p:spPr>
              <a:xfrm>
                <a:off x="905961" y="2161559"/>
                <a:ext cx="2705143" cy="3422487"/>
              </a:xfrm>
              <a:prstGeom prst="roundRect">
                <a:avLst>
                  <a:gd name="adj" fmla="val 3085"/>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cs typeface="Arial Unicode MS" panose="020B0604020202020204" pitchFamily="34" charset="-122"/>
                </a:endParaRPr>
              </a:p>
            </p:txBody>
          </p:sp>
          <p:pic>
            <p:nvPicPr>
              <p:cNvPr id="18" name="图片 17"/>
              <p:cNvPicPr>
                <a:picLocks noChangeAspect="1"/>
              </p:cNvPicPr>
              <p:nvPr/>
            </p:nvPicPr>
            <p:blipFill>
              <a:blip r:embed="rId6" cstate="email">
                <a:duotone>
                  <a:prstClr val="black"/>
                  <a:schemeClr val="bg1">
                    <a:lumMod val="75000"/>
                    <a:tint val="45000"/>
                    <a:satMod val="400000"/>
                  </a:schemeClr>
                </a:duotone>
                <a:extLst>
                  <a:ext uri="{28A0092B-C50C-407E-A947-70E740481C1C}">
                    <a14:useLocalDpi xmlns:a14="http://schemas.microsoft.com/office/drawing/2010/main"/>
                  </a:ext>
                </a:extLst>
              </a:blip>
              <a:stretch>
                <a:fillRect/>
              </a:stretch>
            </p:blipFill>
            <p:spPr>
              <a:xfrm>
                <a:off x="6646425" y="3938851"/>
                <a:ext cx="411468" cy="403476"/>
              </a:xfrm>
              <a:prstGeom prst="rect">
                <a:avLst/>
              </a:prstGeom>
              <a:noFill/>
              <a:ln>
                <a:noFill/>
              </a:ln>
            </p:spPr>
          </p:pic>
          <p:pic>
            <p:nvPicPr>
              <p:cNvPr id="19" name="图片 18"/>
              <p:cNvPicPr>
                <a:picLocks noChangeAspect="1"/>
              </p:cNvPicPr>
              <p:nvPr/>
            </p:nvPicPr>
            <p:blipFill>
              <a:blip r:embed="rId6" cstate="email">
                <a:duotone>
                  <a:prstClr val="black"/>
                  <a:schemeClr val="bg1">
                    <a:lumMod val="75000"/>
                    <a:tint val="45000"/>
                    <a:satMod val="400000"/>
                  </a:schemeClr>
                </a:duotone>
                <a:extLst>
                  <a:ext uri="{28A0092B-C50C-407E-A947-70E740481C1C}">
                    <a14:useLocalDpi xmlns:a14="http://schemas.microsoft.com/office/drawing/2010/main"/>
                  </a:ext>
                </a:extLst>
              </a:blip>
              <a:stretch>
                <a:fillRect/>
              </a:stretch>
            </p:blipFill>
            <p:spPr>
              <a:xfrm>
                <a:off x="7084141" y="3943651"/>
                <a:ext cx="411468" cy="403476"/>
              </a:xfrm>
              <a:prstGeom prst="rect">
                <a:avLst/>
              </a:prstGeom>
              <a:noFill/>
              <a:ln>
                <a:noFill/>
              </a:ln>
            </p:spPr>
          </p:pic>
          <p:pic>
            <p:nvPicPr>
              <p:cNvPr id="20" name="图片 19"/>
              <p:cNvPicPr>
                <a:picLocks noChangeAspect="1"/>
              </p:cNvPicPr>
              <p:nvPr/>
            </p:nvPicPr>
            <p:blipFill>
              <a:blip r:embed="rId6" cstate="email">
                <a:duotone>
                  <a:prstClr val="black"/>
                  <a:schemeClr val="bg1">
                    <a:lumMod val="75000"/>
                    <a:tint val="45000"/>
                    <a:satMod val="400000"/>
                  </a:schemeClr>
                </a:duotone>
                <a:extLst>
                  <a:ext uri="{28A0092B-C50C-407E-A947-70E740481C1C}">
                    <a14:useLocalDpi xmlns:a14="http://schemas.microsoft.com/office/drawing/2010/main"/>
                  </a:ext>
                </a:extLst>
              </a:blip>
              <a:stretch>
                <a:fillRect/>
              </a:stretch>
            </p:blipFill>
            <p:spPr>
              <a:xfrm>
                <a:off x="7555823" y="3938851"/>
                <a:ext cx="411468" cy="403476"/>
              </a:xfrm>
              <a:prstGeom prst="rect">
                <a:avLst/>
              </a:prstGeom>
              <a:noFill/>
              <a:ln>
                <a:noFill/>
              </a:ln>
            </p:spPr>
          </p:pic>
          <p:pic>
            <p:nvPicPr>
              <p:cNvPr id="21" name="图片 20"/>
              <p:cNvPicPr>
                <a:picLocks noChangeAspect="1"/>
              </p:cNvPicPr>
              <p:nvPr/>
            </p:nvPicPr>
            <p:blipFill>
              <a:blip r:embed="rId6" cstate="email">
                <a:duotone>
                  <a:prstClr val="black"/>
                  <a:schemeClr val="bg1">
                    <a:lumMod val="75000"/>
                    <a:tint val="45000"/>
                    <a:satMod val="400000"/>
                  </a:schemeClr>
                </a:duotone>
                <a:extLst>
                  <a:ext uri="{28A0092B-C50C-407E-A947-70E740481C1C}">
                    <a14:useLocalDpi xmlns:a14="http://schemas.microsoft.com/office/drawing/2010/main"/>
                  </a:ext>
                </a:extLst>
              </a:blip>
              <a:stretch>
                <a:fillRect/>
              </a:stretch>
            </p:blipFill>
            <p:spPr>
              <a:xfrm>
                <a:off x="8045743" y="3938851"/>
                <a:ext cx="411468" cy="403476"/>
              </a:xfrm>
              <a:prstGeom prst="rect">
                <a:avLst/>
              </a:prstGeom>
              <a:noFill/>
              <a:ln>
                <a:noFill/>
              </a:ln>
            </p:spPr>
          </p:pic>
          <p:sp>
            <p:nvSpPr>
              <p:cNvPr id="22" name="圆角矩形 21"/>
              <p:cNvSpPr/>
              <p:nvPr/>
            </p:nvSpPr>
            <p:spPr>
              <a:xfrm>
                <a:off x="6519276" y="3803129"/>
                <a:ext cx="2042366" cy="899235"/>
              </a:xfrm>
              <a:prstGeom prst="roundRect">
                <a:avLst>
                  <a:gd name="adj" fmla="val 6830"/>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cs typeface="Arial Unicode MS" panose="020B0604020202020204" pitchFamily="34" charset="-122"/>
                </a:endParaRPr>
              </a:p>
            </p:txBody>
          </p:sp>
          <p:sp>
            <p:nvSpPr>
              <p:cNvPr id="23" name="矩形 22"/>
              <p:cNvSpPr/>
              <p:nvPr/>
            </p:nvSpPr>
            <p:spPr>
              <a:xfrm>
                <a:off x="6909021" y="4366057"/>
                <a:ext cx="1441420" cy="307777"/>
              </a:xfrm>
              <a:prstGeom prst="rect">
                <a:avLst/>
              </a:prstGeom>
            </p:spPr>
            <p:txBody>
              <a:bodyPr wrap="none">
                <a:spAutoFit/>
              </a:bodyPr>
              <a:lstStyle/>
              <a:p>
                <a:r>
                  <a:rPr lang="zh-CN" altLang="en-US" sz="1400" b="1" dirty="0">
                    <a:solidFill>
                      <a:schemeClr val="bg1"/>
                    </a:solidFill>
                    <a:latin typeface="+mj-ea"/>
                    <a:ea typeface="+mj-ea"/>
                  </a:rPr>
                  <a:t>灾备</a:t>
                </a:r>
                <a:r>
                  <a:rPr lang="zh-CN" altLang="en-US" sz="1400" b="1" dirty="0" smtClean="0">
                    <a:solidFill>
                      <a:schemeClr val="bg1"/>
                    </a:solidFill>
                    <a:latin typeface="+mj-ea"/>
                    <a:ea typeface="+mj-ea"/>
                  </a:rPr>
                  <a:t>存储资源池</a:t>
                </a:r>
                <a:endParaRPr lang="zh-CN" altLang="en-US" sz="1400" b="1" dirty="0">
                  <a:solidFill>
                    <a:schemeClr val="bg1"/>
                  </a:solidFill>
                  <a:latin typeface="+mj-ea"/>
                  <a:ea typeface="+mj-ea"/>
                </a:endParaRPr>
              </a:p>
            </p:txBody>
          </p:sp>
          <p:sp>
            <p:nvSpPr>
              <p:cNvPr id="24" name="矩形 23"/>
              <p:cNvSpPr/>
              <p:nvPr/>
            </p:nvSpPr>
            <p:spPr>
              <a:xfrm>
                <a:off x="975741" y="4200827"/>
                <a:ext cx="1082348" cy="307777"/>
              </a:xfrm>
              <a:prstGeom prst="rect">
                <a:avLst/>
              </a:prstGeom>
            </p:spPr>
            <p:txBody>
              <a:bodyPr wrap="none">
                <a:spAutoFit/>
              </a:bodyPr>
              <a:lstStyle/>
              <a:p>
                <a:r>
                  <a:rPr lang="zh-CN" altLang="en-US" sz="1400" b="1" dirty="0" smtClean="0">
                    <a:solidFill>
                      <a:schemeClr val="bg1"/>
                    </a:solidFill>
                    <a:latin typeface="+mj-ea"/>
                    <a:ea typeface="+mj-ea"/>
                  </a:rPr>
                  <a:t>灾备服务器</a:t>
                </a:r>
                <a:endParaRPr lang="zh-CN" altLang="en-US" sz="1400" b="1" dirty="0">
                  <a:solidFill>
                    <a:schemeClr val="bg1"/>
                  </a:solidFill>
                  <a:latin typeface="+mj-ea"/>
                  <a:ea typeface="+mj-ea"/>
                </a:endParaRPr>
              </a:p>
            </p:txBody>
          </p:sp>
          <p:sp>
            <p:nvSpPr>
              <p:cNvPr id="25" name="矩形 24"/>
              <p:cNvSpPr/>
              <p:nvPr/>
            </p:nvSpPr>
            <p:spPr>
              <a:xfrm>
                <a:off x="5486844" y="4556370"/>
                <a:ext cx="995785" cy="307777"/>
              </a:xfrm>
              <a:prstGeom prst="rect">
                <a:avLst/>
              </a:prstGeom>
            </p:spPr>
            <p:txBody>
              <a:bodyPr wrap="none">
                <a:spAutoFit/>
              </a:bodyPr>
              <a:lstStyle/>
              <a:p>
                <a:r>
                  <a:rPr lang="zh-CN" altLang="en-US" sz="1400" b="1" dirty="0" smtClean="0">
                    <a:solidFill>
                      <a:schemeClr val="bg1"/>
                    </a:solidFill>
                    <a:latin typeface="+mj-ea"/>
                    <a:ea typeface="+mj-ea"/>
                  </a:rPr>
                  <a:t>加速 </a:t>
                </a:r>
                <a:r>
                  <a:rPr lang="en-US" altLang="zh-CN" sz="1400" b="1" dirty="0" smtClean="0">
                    <a:solidFill>
                      <a:schemeClr val="bg1"/>
                    </a:solidFill>
                    <a:latin typeface="+mj-ea"/>
                    <a:ea typeface="+mj-ea"/>
                  </a:rPr>
                  <a:t>VPN</a:t>
                </a:r>
                <a:endParaRPr lang="zh-CN" altLang="en-US" sz="1400" b="1" dirty="0">
                  <a:solidFill>
                    <a:schemeClr val="bg1"/>
                  </a:solidFill>
                  <a:latin typeface="+mj-ea"/>
                  <a:ea typeface="+mj-ea"/>
                </a:endParaRPr>
              </a:p>
            </p:txBody>
          </p:sp>
          <p:sp>
            <p:nvSpPr>
              <p:cNvPr id="26" name="矩形 25"/>
              <p:cNvSpPr/>
              <p:nvPr/>
            </p:nvSpPr>
            <p:spPr>
              <a:xfrm>
                <a:off x="2322014" y="4962264"/>
                <a:ext cx="902811" cy="307777"/>
              </a:xfrm>
              <a:prstGeom prst="rect">
                <a:avLst/>
              </a:prstGeom>
            </p:spPr>
            <p:txBody>
              <a:bodyPr wrap="none">
                <a:spAutoFit/>
              </a:bodyPr>
              <a:lstStyle/>
              <a:p>
                <a:r>
                  <a:rPr lang="zh-CN" altLang="en-US" sz="1400" b="1" dirty="0" smtClean="0">
                    <a:solidFill>
                      <a:schemeClr val="bg1"/>
                    </a:solidFill>
                    <a:latin typeface="+mj-ea"/>
                    <a:ea typeface="+mj-ea"/>
                  </a:rPr>
                  <a:t>本地灾备</a:t>
                </a:r>
                <a:endParaRPr lang="zh-CN" altLang="en-US" sz="1400" b="1" dirty="0">
                  <a:solidFill>
                    <a:schemeClr val="bg1"/>
                  </a:solidFill>
                  <a:latin typeface="+mj-ea"/>
                  <a:ea typeface="+mj-ea"/>
                </a:endParaRPr>
              </a:p>
            </p:txBody>
          </p:sp>
          <p:cxnSp>
            <p:nvCxnSpPr>
              <p:cNvPr id="27" name="直接连接符 26"/>
              <p:cNvCxnSpPr/>
              <p:nvPr/>
            </p:nvCxnSpPr>
            <p:spPr>
              <a:xfrm>
                <a:off x="2467882" y="4342039"/>
                <a:ext cx="34524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6945442" y="4702364"/>
                <a:ext cx="0" cy="27886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6706992" y="4905255"/>
                <a:ext cx="512423" cy="630661"/>
                <a:chOff x="7109996" y="2897408"/>
                <a:chExt cx="438896" cy="607351"/>
              </a:xfrm>
            </p:grpSpPr>
            <p:pic>
              <p:nvPicPr>
                <p:cNvPr id="41" name="图片 4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09996" y="2897408"/>
                  <a:ext cx="391137" cy="570696"/>
                </a:xfrm>
                <a:prstGeom prst="rect">
                  <a:avLst/>
                </a:prstGeom>
              </p:spPr>
            </p:pic>
            <p:pic>
              <p:nvPicPr>
                <p:cNvPr id="42" name="Picture 2" descr="F:\丹媛\大型活动各设计（展会 论坛等）\大客户技术论坛\2015\PPT\图——张开翼PPT\图片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05564" y="3230918"/>
                  <a:ext cx="243328" cy="273841"/>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30" name="矩形 29"/>
              <p:cNvSpPr/>
              <p:nvPr/>
            </p:nvSpPr>
            <p:spPr>
              <a:xfrm>
                <a:off x="7188120" y="5010277"/>
                <a:ext cx="1441420" cy="307777"/>
              </a:xfrm>
              <a:prstGeom prst="rect">
                <a:avLst/>
              </a:prstGeom>
            </p:spPr>
            <p:txBody>
              <a:bodyPr wrap="none">
                <a:spAutoFit/>
              </a:bodyPr>
              <a:lstStyle/>
              <a:p>
                <a:r>
                  <a:rPr lang="zh-CN" altLang="en-US" sz="1400" b="1" dirty="0" smtClean="0">
                    <a:solidFill>
                      <a:schemeClr val="bg1"/>
                    </a:solidFill>
                    <a:latin typeface="+mj-ea"/>
                    <a:ea typeface="+mj-ea"/>
                  </a:rPr>
                  <a:t>灾备管理服务器</a:t>
                </a:r>
                <a:endParaRPr lang="zh-CN" altLang="en-US" sz="1400" b="1" dirty="0">
                  <a:solidFill>
                    <a:schemeClr val="bg1"/>
                  </a:solidFill>
                  <a:latin typeface="+mj-ea"/>
                  <a:ea typeface="+mj-ea"/>
                </a:endParaRPr>
              </a:p>
            </p:txBody>
          </p:sp>
          <p:pic>
            <p:nvPicPr>
              <p:cNvPr id="31" name="Picture 3"/>
              <p:cNvPicPr>
                <a:picLocks noChangeAspect="1" noChangeArrowheads="1"/>
              </p:cNvPicPr>
              <p:nvPr/>
            </p:nvPicPr>
            <p:blipFill>
              <a:blip r:embed="rId7" cstate="email">
                <a:duotone>
                  <a:srgbClr val="4472C4">
                    <a:shade val="45000"/>
                    <a:satMod val="135000"/>
                  </a:srgbClr>
                  <a:prstClr val="white"/>
                </a:duotone>
                <a:extLst>
                  <a:ext uri="{28A0092B-C50C-407E-A947-70E740481C1C}">
                    <a14:useLocalDpi xmlns:a14="http://schemas.microsoft.com/office/drawing/2010/main"/>
                  </a:ext>
                </a:extLst>
              </a:blip>
              <a:srcRect/>
              <a:stretch>
                <a:fillRect/>
              </a:stretch>
            </p:blipFill>
            <p:spPr bwMode="auto">
              <a:xfrm>
                <a:off x="6555903" y="2393359"/>
                <a:ext cx="1565886" cy="945882"/>
              </a:xfrm>
              <a:prstGeom prst="rect">
                <a:avLst/>
              </a:prstGeom>
              <a:noFill/>
              <a:ln w="9525">
                <a:noFill/>
                <a:miter lim="800000"/>
                <a:headEnd/>
                <a:tailEn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2" name="图片 3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845263" y="2483405"/>
                <a:ext cx="979549" cy="746504"/>
              </a:xfrm>
              <a:prstGeom prst="rect">
                <a:avLst/>
              </a:prstGeom>
            </p:spPr>
          </p:pic>
          <p:cxnSp>
            <p:nvCxnSpPr>
              <p:cNvPr id="33" name="直接连接符 32"/>
              <p:cNvCxnSpPr>
                <a:endCxn id="31" idx="2"/>
              </p:cNvCxnSpPr>
              <p:nvPr/>
            </p:nvCxnSpPr>
            <p:spPr>
              <a:xfrm flipV="1">
                <a:off x="7338846" y="3339241"/>
                <a:ext cx="0" cy="458167"/>
              </a:xfrm>
              <a:prstGeom prst="line">
                <a:avLst/>
              </a:prstGeom>
              <a:ln w="28575">
                <a:solidFill>
                  <a:schemeClr val="bg1"/>
                </a:solidFill>
                <a:headEnd type="stealth"/>
                <a:tailEnd type="stealth"/>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7335037" y="3394110"/>
                <a:ext cx="1261884" cy="307777"/>
              </a:xfrm>
              <a:prstGeom prst="rect">
                <a:avLst/>
              </a:prstGeom>
            </p:spPr>
            <p:txBody>
              <a:bodyPr wrap="none">
                <a:spAutoFit/>
              </a:bodyPr>
              <a:lstStyle/>
              <a:p>
                <a:r>
                  <a:rPr lang="zh-CN" altLang="en-US" sz="1400" b="1" dirty="0" smtClean="0">
                    <a:solidFill>
                      <a:schemeClr val="bg1"/>
                    </a:solidFill>
                    <a:latin typeface="+mj-ea"/>
                    <a:ea typeface="+mj-ea"/>
                  </a:rPr>
                  <a:t>云端业务恢复</a:t>
                </a:r>
                <a:endParaRPr lang="zh-CN" altLang="en-US" sz="1400" b="1" dirty="0">
                  <a:solidFill>
                    <a:schemeClr val="bg1"/>
                  </a:solidFill>
                  <a:latin typeface="+mj-ea"/>
                  <a:ea typeface="+mj-ea"/>
                </a:endParaRPr>
              </a:p>
            </p:txBody>
          </p:sp>
          <p:sp>
            <p:nvSpPr>
              <p:cNvPr id="35" name="圆角矩形 34"/>
              <p:cNvSpPr/>
              <p:nvPr/>
            </p:nvSpPr>
            <p:spPr>
              <a:xfrm>
                <a:off x="5965611" y="2161558"/>
                <a:ext cx="2835455" cy="3422488"/>
              </a:xfrm>
              <a:prstGeom prst="roundRect">
                <a:avLst>
                  <a:gd name="adj" fmla="val 3085"/>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cs typeface="Arial Unicode MS" panose="020B0604020202020204" pitchFamily="34" charset="-122"/>
                </a:endParaRPr>
              </a:p>
            </p:txBody>
          </p:sp>
          <p:pic>
            <p:nvPicPr>
              <p:cNvPr id="36" name="图片 35" descr="E:\深信服\临时文件\图标6.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586031" y="4044660"/>
                <a:ext cx="711860" cy="67996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pic>
          <p:sp>
            <p:nvSpPr>
              <p:cNvPr id="37" name="矩形 36"/>
              <p:cNvSpPr/>
              <p:nvPr/>
            </p:nvSpPr>
            <p:spPr>
              <a:xfrm>
                <a:off x="1586692" y="5656257"/>
                <a:ext cx="1569660" cy="369332"/>
              </a:xfrm>
              <a:prstGeom prst="rect">
                <a:avLst/>
              </a:prstGeom>
            </p:spPr>
            <p:txBody>
              <a:bodyPr wrap="none">
                <a:spAutoFit/>
              </a:bodyPr>
              <a:lstStyle/>
              <a:p>
                <a:r>
                  <a:rPr lang="zh-CN" altLang="en-US" b="1" dirty="0" smtClean="0">
                    <a:solidFill>
                      <a:schemeClr val="bg1"/>
                    </a:solidFill>
                    <a:latin typeface="+mj-ea"/>
                    <a:ea typeface="+mj-ea"/>
                  </a:rPr>
                  <a:t>校园数据中心</a:t>
                </a:r>
                <a:endParaRPr lang="zh-CN" altLang="en-US" b="1" dirty="0">
                  <a:solidFill>
                    <a:schemeClr val="bg1"/>
                  </a:solidFill>
                  <a:latin typeface="+mj-ea"/>
                  <a:ea typeface="+mj-ea"/>
                </a:endParaRPr>
              </a:p>
            </p:txBody>
          </p:sp>
          <p:sp>
            <p:nvSpPr>
              <p:cNvPr id="38" name="矩形 37"/>
              <p:cNvSpPr/>
              <p:nvPr/>
            </p:nvSpPr>
            <p:spPr>
              <a:xfrm>
                <a:off x="6948945" y="5651440"/>
                <a:ext cx="1229824" cy="369332"/>
              </a:xfrm>
              <a:prstGeom prst="rect">
                <a:avLst/>
              </a:prstGeom>
            </p:spPr>
            <p:txBody>
              <a:bodyPr wrap="none">
                <a:spAutoFit/>
              </a:bodyPr>
              <a:lstStyle/>
              <a:p>
                <a:r>
                  <a:rPr lang="en-US" altLang="zh-CN" b="1" dirty="0" err="1" smtClean="0">
                    <a:solidFill>
                      <a:schemeClr val="bg1"/>
                    </a:solidFill>
                    <a:latin typeface="+mj-ea"/>
                    <a:ea typeface="+mj-ea"/>
                  </a:rPr>
                  <a:t>XYclouds</a:t>
                </a:r>
                <a:endParaRPr lang="zh-CN" altLang="en-US" b="1" dirty="0">
                  <a:solidFill>
                    <a:schemeClr val="bg1"/>
                  </a:solidFill>
                  <a:latin typeface="+mj-ea"/>
                  <a:ea typeface="+mj-ea"/>
                </a:endParaRPr>
              </a:p>
            </p:txBody>
          </p:sp>
          <p:pic>
            <p:nvPicPr>
              <p:cNvPr id="39" name="Picture 64" descr="互联网云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54123" y="3652310"/>
                <a:ext cx="1432358" cy="14323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0" name="图片 39"/>
              <p:cNvPicPr>
                <a:picLocks noChangeAspect="1"/>
              </p:cNvPicPr>
              <p:nvPr/>
            </p:nvPicPr>
            <p:blipFill>
              <a:blip r:embed="rId6" cstate="email">
                <a:duotone>
                  <a:prstClr val="black"/>
                  <a:schemeClr val="bg1">
                    <a:lumMod val="75000"/>
                    <a:tint val="45000"/>
                    <a:satMod val="400000"/>
                  </a:schemeClr>
                </a:duotone>
                <a:extLst>
                  <a:ext uri="{28A0092B-C50C-407E-A947-70E740481C1C}">
                    <a14:useLocalDpi xmlns:a14="http://schemas.microsoft.com/office/drawing/2010/main"/>
                  </a:ext>
                </a:extLst>
              </a:blip>
              <a:stretch>
                <a:fillRect/>
              </a:stretch>
            </p:blipFill>
            <p:spPr>
              <a:xfrm>
                <a:off x="1996351" y="4908438"/>
                <a:ext cx="411468" cy="403476"/>
              </a:xfrm>
              <a:prstGeom prst="rect">
                <a:avLst/>
              </a:prstGeom>
              <a:noFill/>
              <a:ln>
                <a:noFill/>
              </a:ln>
            </p:spPr>
          </p:pic>
        </p:grpSp>
        <p:pic>
          <p:nvPicPr>
            <p:cNvPr id="6" name="图片 5" descr="E:\深信服\临时文件\图标6.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898897" y="2733614"/>
              <a:ext cx="711860" cy="67996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pic>
        <p:sp>
          <p:nvSpPr>
            <p:cNvPr id="7" name="矩形 6"/>
            <p:cNvSpPr/>
            <p:nvPr/>
          </p:nvSpPr>
          <p:spPr>
            <a:xfrm>
              <a:off x="2838046" y="3226843"/>
              <a:ext cx="995785" cy="307777"/>
            </a:xfrm>
            <a:prstGeom prst="rect">
              <a:avLst/>
            </a:prstGeom>
          </p:spPr>
          <p:txBody>
            <a:bodyPr wrap="none">
              <a:spAutoFit/>
            </a:bodyPr>
            <a:lstStyle/>
            <a:p>
              <a:r>
                <a:rPr lang="zh-CN" altLang="en-US" sz="1400" b="1" dirty="0" smtClean="0">
                  <a:solidFill>
                    <a:schemeClr val="bg1"/>
                  </a:solidFill>
                  <a:latin typeface="+mj-ea"/>
                  <a:ea typeface="+mj-ea"/>
                </a:rPr>
                <a:t>加速 </a:t>
              </a:r>
              <a:r>
                <a:rPr lang="en-US" altLang="zh-CN" sz="1400" b="1" dirty="0" smtClean="0">
                  <a:solidFill>
                    <a:schemeClr val="bg1"/>
                  </a:solidFill>
                  <a:latin typeface="+mj-ea"/>
                  <a:ea typeface="+mj-ea"/>
                </a:rPr>
                <a:t>VPN</a:t>
              </a:r>
              <a:endParaRPr lang="zh-CN" altLang="en-US" sz="1400" b="1" dirty="0">
                <a:solidFill>
                  <a:schemeClr val="bg1"/>
                </a:solidFill>
                <a:latin typeface="+mj-ea"/>
                <a:ea typeface="+mj-ea"/>
              </a:endParaRPr>
            </a:p>
          </p:txBody>
        </p:sp>
      </p:grpSp>
    </p:spTree>
    <p:extLst>
      <p:ext uri="{BB962C8B-B14F-4D97-AF65-F5344CB8AC3E}">
        <p14:creationId xmlns:p14="http://schemas.microsoft.com/office/powerpoint/2010/main" val="773806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2411760" y="1923678"/>
            <a:ext cx="4370413" cy="1074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ctr"/>
            <a:r>
              <a:rPr kumimoji="0" lang="en-US" altLang="zh-CN" sz="6385" b="1" dirty="0">
                <a:solidFill>
                  <a:schemeClr val="bg2"/>
                </a:solidFill>
                <a:latin typeface="微软雅黑" panose="020B0503020204020204" pitchFamily="34" charset="-122"/>
                <a:ea typeface="微软雅黑" panose="020B0503020204020204" pitchFamily="34" charset="-122"/>
                <a:sym typeface="微软雅黑" panose="020B0503020204020204" pitchFamily="34" charset="-122"/>
              </a:rPr>
              <a:t>THANKS!</a:t>
            </a:r>
            <a:endParaRPr kumimoji="0" lang="zh-CN" altLang="en-US" sz="6385" b="1" dirty="0">
              <a:solidFill>
                <a:schemeClr val="bg2"/>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1777191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自定义 1">
      <a:dk1>
        <a:srgbClr val="FFFFFF"/>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ao">
      <a:majorFont>
        <a:latin typeface="Calibri"/>
        <a:ea typeface="微软雅黑"/>
        <a:cs typeface=""/>
      </a:majorFont>
      <a:minorFont>
        <a:latin typeface="Calibri"/>
        <a:ea typeface="微软雅黑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40281</TotalTime>
  <Words>2326</Words>
  <Application>Microsoft Office PowerPoint</Application>
  <PresentationFormat>全屏显示(16:9)</PresentationFormat>
  <Paragraphs>580</Paragraphs>
  <Slides>37</Slides>
  <Notes>31</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37</vt:i4>
      </vt:variant>
    </vt:vector>
  </HeadingPairs>
  <TitlesOfParts>
    <vt:vector size="55" baseType="lpstr">
      <vt:lpstr>Arial Unicode MS</vt:lpstr>
      <vt:lpstr>Baskerville SemiBold</vt:lpstr>
      <vt:lpstr>Microsoft yahei</vt:lpstr>
      <vt:lpstr>黑体</vt:lpstr>
      <vt:lpstr>华文楷体</vt:lpstr>
      <vt:lpstr>华文细黑</vt:lpstr>
      <vt:lpstr>楷体_GB2312</vt:lpstr>
      <vt:lpstr>宋体</vt:lpstr>
      <vt:lpstr>Microsoft YaHei</vt:lpstr>
      <vt:lpstr>Microsoft YaHei</vt:lpstr>
      <vt:lpstr>微软雅黑 Light</vt:lpstr>
      <vt:lpstr>Arial</vt:lpstr>
      <vt:lpstr>Calibri</vt:lpstr>
      <vt:lpstr>Helvetica</vt:lpstr>
      <vt:lpstr>Impact</vt:lpstr>
      <vt:lpstr>Times New Roman</vt:lpstr>
      <vt:lpstr>Wingdings</vt:lpstr>
      <vt:lpstr>Office 主题</vt:lpstr>
      <vt:lpstr>PowerPoint 演示文稿</vt:lpstr>
      <vt:lpstr>内容提纲</vt:lpstr>
      <vt:lpstr>PowerPoint 演示文稿</vt:lpstr>
      <vt:lpstr>PowerPoint 演示文稿</vt:lpstr>
      <vt:lpstr>PowerPoint 演示文稿</vt:lpstr>
      <vt:lpstr>PowerPoint 演示文稿</vt:lpstr>
      <vt:lpstr>内容提纲</vt:lpstr>
      <vt:lpstr>PowerPoint 演示文稿</vt:lpstr>
      <vt:lpstr>PowerPoint 演示文稿</vt:lpstr>
      <vt:lpstr>PowerPoint 演示文稿</vt:lpstr>
      <vt:lpstr>PowerPoint 演示文稿</vt:lpstr>
      <vt:lpstr>PowerPoint 演示文稿</vt:lpstr>
      <vt:lpstr>PowerPoint 演示文稿</vt:lpstr>
      <vt:lpstr>完善的网络安全保障体系</vt:lpstr>
      <vt:lpstr>1、传统网络边界安全</vt:lpstr>
      <vt:lpstr>2、虚拟化系统安全</vt:lpstr>
      <vt:lpstr>PowerPoint 演示文稿</vt:lpstr>
      <vt:lpstr>PowerPoint 演示文稿</vt:lpstr>
      <vt:lpstr>学生上网数据价值挖掘</vt:lpstr>
      <vt:lpstr>PowerPoint 演示文稿</vt:lpstr>
      <vt:lpstr>PowerPoint 演示文稿</vt:lpstr>
      <vt:lpstr>PowerPoint 演示文稿</vt:lpstr>
      <vt:lpstr>PowerPoint 演示文稿</vt:lpstr>
      <vt:lpstr>PowerPoint 演示文稿</vt:lpstr>
      <vt:lpstr>内容提纲</vt:lpstr>
      <vt:lpstr>PowerPoint 演示文稿</vt:lpstr>
      <vt:lpstr>PowerPoint 演示文稿</vt:lpstr>
      <vt:lpstr>内容提纲</vt:lpstr>
      <vt:lpstr>PowerPoint 演示文稿</vt:lpstr>
      <vt:lpstr>PowerPoint 演示文稿</vt:lpstr>
      <vt:lpstr>PowerPoint 演示文稿</vt:lpstr>
      <vt:lpstr>内容提纲</vt:lpstr>
      <vt:lpstr>PowerPoint 演示文稿</vt:lpstr>
      <vt:lpstr>PowerPoint 演示文稿</vt:lpstr>
      <vt:lpstr>PowerPoint 演示文稿</vt:lpstr>
      <vt:lpstr>PowerPoint 演示文稿</vt:lpstr>
      <vt:lpstr>PowerPoint 演示文稿</vt:lpstr>
    </vt:vector>
  </TitlesOfParts>
  <Company>深信服</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超融合云解决方案A</dc:title>
  <dc:creator>邵建华</dc:creator>
  <cp:keywords>技术性交流使用</cp:keywords>
  <dc:description>方案架构</dc:description>
  <cp:lastModifiedBy>王伟</cp:lastModifiedBy>
  <cp:revision>901</cp:revision>
  <dcterms:created xsi:type="dcterms:W3CDTF">2015-06-23T09:58:50Z</dcterms:created>
  <dcterms:modified xsi:type="dcterms:W3CDTF">2016-11-18T05:21:30Z</dcterms:modified>
  <cp:version>3.3</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76177379</vt:lpwstr>
  </property>
  <property fmtid="{D5CDD505-2E9C-101B-9397-08002B2CF9AE}" pid="3" name="NXPowerLiteSettings">
    <vt:lpwstr>F7000400038000</vt:lpwstr>
  </property>
  <property fmtid="{D5CDD505-2E9C-101B-9397-08002B2CF9AE}" pid="4" name="NXPowerLiteVersion">
    <vt:lpwstr>D6.2.12</vt:lpwstr>
  </property>
</Properties>
</file>