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37.jpg" ContentType="image/jp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879" r:id="rId2"/>
    <p:sldId id="12074" r:id="rId3"/>
    <p:sldId id="12134" r:id="rId4"/>
    <p:sldId id="12135" r:id="rId5"/>
    <p:sldId id="12152" r:id="rId6"/>
    <p:sldId id="12136" r:id="rId7"/>
    <p:sldId id="12154" r:id="rId8"/>
    <p:sldId id="12156" r:id="rId9"/>
    <p:sldId id="12167" r:id="rId10"/>
    <p:sldId id="12178" r:id="rId11"/>
    <p:sldId id="12169" r:id="rId12"/>
    <p:sldId id="12170" r:id="rId13"/>
    <p:sldId id="12177" r:id="rId14"/>
    <p:sldId id="12161" r:id="rId15"/>
    <p:sldId id="12173" r:id="rId16"/>
    <p:sldId id="12165" r:id="rId17"/>
    <p:sldId id="356" r:id="rId18"/>
    <p:sldId id="12140" r:id="rId19"/>
    <p:sldId id="12172" r:id="rId20"/>
    <p:sldId id="12171" r:id="rId21"/>
    <p:sldId id="12162" r:id="rId22"/>
    <p:sldId id="325" r:id="rId23"/>
    <p:sldId id="12176" r:id="rId24"/>
    <p:sldId id="12168" r:id="rId25"/>
    <p:sldId id="12175" r:id="rId26"/>
    <p:sldId id="3406" r:id="rId27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5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75CE"/>
    <a:srgbClr val="FFFFCC"/>
    <a:srgbClr val="FCBF65"/>
    <a:srgbClr val="FD9B1E"/>
    <a:srgbClr val="D8D8D8"/>
    <a:srgbClr val="CF212D"/>
    <a:srgbClr val="FF6600"/>
    <a:srgbClr val="A5A5A5"/>
    <a:srgbClr val="006CC1"/>
    <a:srgbClr val="288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00" autoAdjust="0"/>
    <p:restoredTop sz="93907" autoAdjust="0"/>
  </p:normalViewPr>
  <p:slideViewPr>
    <p:cSldViewPr snapToGrid="0" snapToObjects="1">
      <p:cViewPr varScale="1">
        <p:scale>
          <a:sx n="54" d="100"/>
          <a:sy n="54" d="100"/>
        </p:scale>
        <p:origin x="80" y="260"/>
      </p:cViewPr>
      <p:guideLst>
        <p:guide orient="horz" pos="2137"/>
        <p:guide pos="3840"/>
        <p:guide orient="horz" pos="57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7A0B8-4E3B-8E42-91B0-E8354E072D6E}" type="datetimeFigureOut">
              <a:rPr kumimoji="1" lang="zh-CN" altLang="en-US" smtClean="0"/>
              <a:t>2020/2/11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4D772-798E-3949-8AAE-8AB6E4B8BEA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2517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14561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93620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>
                <a:solidFill>
                  <a:srgbClr val="353535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 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8603C36-AA22-4955-A02A-E6FA7B05FA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03163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83738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87598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17652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84891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91723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早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011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CN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73165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35910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3252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27294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5176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4D772-798E-3949-8AAE-8AB6E4B8BEA1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9735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 0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F45EC0E-F9DD-4C04-85D6-A0A0125B3E56}"/>
              </a:ext>
            </a:extLst>
          </p:cNvPr>
          <p:cNvSpPr/>
          <p:nvPr userDrawn="1"/>
        </p:nvSpPr>
        <p:spPr>
          <a:xfrm>
            <a:off x="9326853" y="157772"/>
            <a:ext cx="2701636" cy="6031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B8EE5C3-C5A5-49BC-A6FC-9833941E9937}"/>
              </a:ext>
            </a:extLst>
          </p:cNvPr>
          <p:cNvSpPr/>
          <p:nvPr userDrawn="1"/>
        </p:nvSpPr>
        <p:spPr>
          <a:xfrm>
            <a:off x="325925" y="157772"/>
            <a:ext cx="2625505" cy="7837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9AF4B7C-EF57-4BC5-94FB-83D030F184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" y="-52289"/>
            <a:ext cx="1875248" cy="120390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0327433-2C0D-462D-9233-1B25278C459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294" y="-114783"/>
            <a:ext cx="1883777" cy="1209384"/>
          </a:xfrm>
          <a:prstGeom prst="rect">
            <a:avLst/>
          </a:prstGeom>
        </p:spPr>
      </p:pic>
      <p:sp>
        <p:nvSpPr>
          <p:cNvPr id="14" name="灯片编号占位符 4">
            <a:extLst>
              <a:ext uri="{FF2B5EF4-FFF2-40B4-BE49-F238E27FC236}">
                <a16:creationId xmlns:a16="http://schemas.microsoft.com/office/drawing/2014/main" id="{A8448674-D322-41EA-B431-0C366E732F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34350" y="6502557"/>
            <a:ext cx="426128" cy="323165"/>
          </a:xfrm>
        </p:spPr>
        <p:txBody>
          <a:bodyPr/>
          <a:lstStyle/>
          <a:p>
            <a:fld id="{86CB4B4D-7CA3-9044-876B-883B54F8677D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500865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A5B11F4-E9A3-2044-9E59-05F4F380EDA6}"/>
              </a:ext>
            </a:extLst>
          </p:cNvPr>
          <p:cNvSpPr/>
          <p:nvPr userDrawn="1"/>
        </p:nvSpPr>
        <p:spPr>
          <a:xfrm>
            <a:off x="5253859" y="6356184"/>
            <a:ext cx="1645029" cy="400236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9529" tIns="49529" rIns="49529" bIns="49529" numCol="1" spcCol="38100" rtlCol="0" anchor="ctr">
            <a:spAutoFit/>
          </a:bodyPr>
          <a:lstStyle/>
          <a:p>
            <a:pPr marL="0" marR="0" indent="0" algn="l" defTabSz="9905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951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7706198-E445-294E-B22F-2627FFFD6A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34350" y="6502557"/>
            <a:ext cx="426128" cy="323165"/>
          </a:xfrm>
        </p:spPr>
        <p:txBody>
          <a:bodyPr/>
          <a:lstStyle/>
          <a:p>
            <a:fld id="{86CB4B4D-7CA3-9044-876B-883B54F8677D}" type="slidenum">
              <a:rPr lang="en-US" altLang="zh-CN" smtClean="0"/>
              <a:pPr/>
              <a:t>‹#›</a:t>
            </a:fld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752" y="6255482"/>
            <a:ext cx="1705686" cy="445234"/>
          </a:xfrm>
          <a:prstGeom prst="rect">
            <a:avLst/>
          </a:prstGeom>
        </p:spPr>
      </p:pic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441604" y="172675"/>
            <a:ext cx="10438917" cy="634469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2883C3"/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13" name="内容占位符 12"/>
          <p:cNvSpPr>
            <a:spLocks noGrp="1"/>
          </p:cNvSpPr>
          <p:nvPr>
            <p:ph sz="quarter" idx="11"/>
          </p:nvPr>
        </p:nvSpPr>
        <p:spPr>
          <a:xfrm>
            <a:off x="441604" y="1174458"/>
            <a:ext cx="11092746" cy="480689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>
                <a:latin typeface="+mn-ea"/>
                <a:ea typeface="+mn-ea"/>
              </a:defRPr>
            </a:lvl1pPr>
            <a:lvl2pPr>
              <a:lnSpc>
                <a:spcPct val="100000"/>
              </a:lnSpc>
              <a:defRPr sz="1800">
                <a:latin typeface="+mn-ea"/>
                <a:ea typeface="+mn-ea"/>
              </a:defRPr>
            </a:lvl2pPr>
            <a:lvl3pPr>
              <a:lnSpc>
                <a:spcPct val="100000"/>
              </a:lnSpc>
              <a:defRPr sz="1600">
                <a:latin typeface="+mn-ea"/>
                <a:ea typeface="+mn-ea"/>
              </a:defRPr>
            </a:lvl3pPr>
            <a:lvl4pPr>
              <a:lnSpc>
                <a:spcPct val="100000"/>
              </a:lnSpc>
              <a:defRPr sz="1400">
                <a:latin typeface="+mn-ea"/>
                <a:ea typeface="+mn-ea"/>
              </a:defRPr>
            </a:lvl4pPr>
            <a:lvl5pPr>
              <a:lnSpc>
                <a:spcPct val="100000"/>
              </a:lnSpc>
              <a:defRPr sz="1400">
                <a:latin typeface="+mn-ea"/>
                <a:ea typeface="+mn-ea"/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A042068-D168-4103-BF32-7AD28DAB5B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294" y="-114783"/>
            <a:ext cx="1883777" cy="120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082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两栏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A5B11F4-E9A3-2044-9E59-05F4F380EDA6}"/>
              </a:ext>
            </a:extLst>
          </p:cNvPr>
          <p:cNvSpPr/>
          <p:nvPr userDrawn="1"/>
        </p:nvSpPr>
        <p:spPr>
          <a:xfrm>
            <a:off x="5253859" y="6356184"/>
            <a:ext cx="1645029" cy="400236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9529" tIns="49529" rIns="49529" bIns="49529" numCol="1" spcCol="38100" rtlCol="0" anchor="ctr">
            <a:spAutoFit/>
          </a:bodyPr>
          <a:lstStyle/>
          <a:p>
            <a:pPr marL="0" marR="0" indent="0" algn="l" defTabSz="9905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951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7706198-E445-294E-B22F-2627FFFD6A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34350" y="6502557"/>
            <a:ext cx="426128" cy="323165"/>
          </a:xfrm>
        </p:spPr>
        <p:txBody>
          <a:bodyPr/>
          <a:lstStyle/>
          <a:p>
            <a:fld id="{86CB4B4D-7CA3-9044-876B-883B54F8677D}" type="slidenum">
              <a:rPr lang="en-US" altLang="zh-CN" smtClean="0"/>
              <a:pPr/>
              <a:t>‹#›</a:t>
            </a:fld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752" y="6255482"/>
            <a:ext cx="1705686" cy="445234"/>
          </a:xfrm>
          <a:prstGeom prst="rect">
            <a:avLst/>
          </a:prstGeom>
        </p:spPr>
      </p:pic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441604" y="172675"/>
            <a:ext cx="10438917" cy="634469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2883C3"/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A042068-D168-4103-BF32-7AD28DAB5B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294" y="-114783"/>
            <a:ext cx="1883777" cy="120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9550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095A79-4CAC-CD45-A934-5350C105AD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7" t="40553" b="-221"/>
          <a:stretch/>
        </p:blipFill>
        <p:spPr>
          <a:xfrm>
            <a:off x="6605285" y="2747464"/>
            <a:ext cx="5586715" cy="411053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23626E5-361B-44BC-BB87-EFAE6A5F3E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" y="-52289"/>
            <a:ext cx="1875248" cy="120390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50731DB-2BDA-472F-8893-CFF8DCD514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294" y="-114783"/>
            <a:ext cx="1883777" cy="1209384"/>
          </a:xfrm>
          <a:prstGeom prst="rect">
            <a:avLst/>
          </a:prstGeom>
        </p:spPr>
      </p:pic>
      <p:sp>
        <p:nvSpPr>
          <p:cNvPr id="11" name="灯片编号占位符 4">
            <a:extLst>
              <a:ext uri="{FF2B5EF4-FFF2-40B4-BE49-F238E27FC236}">
                <a16:creationId xmlns:a16="http://schemas.microsoft.com/office/drawing/2014/main" id="{49D000B5-2133-4FF7-906A-C8BC4B904A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34350" y="6502557"/>
            <a:ext cx="426128" cy="3231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84183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5253859" y="6356024"/>
            <a:ext cx="1645029" cy="400557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9529" tIns="49529" rIns="49529" bIns="49529" numCol="1" spcCol="38100" rtlCol="0" anchor="ctr">
            <a:spAutoFit/>
          </a:bodyPr>
          <a:lstStyle/>
          <a:p>
            <a:pPr marL="0" marR="0" indent="0" algn="l" defTabSz="9905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953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 panose="020F0502020204030204"/>
            </a:endParaRPr>
          </a:p>
        </p:txBody>
      </p:sp>
      <p:pic>
        <p:nvPicPr>
          <p:cNvPr id="8" name="图片 7" descr="图片包含 物体&#10;&#10;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819" y="5689611"/>
            <a:ext cx="2710459" cy="162589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639" y="257228"/>
            <a:ext cx="787932" cy="482589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>
          <a:xfrm>
            <a:off x="11375547" y="6340975"/>
            <a:ext cx="317607" cy="323165"/>
          </a:xfrm>
        </p:spPr>
        <p:txBody>
          <a:bodyPr/>
          <a:lstStyle/>
          <a:p>
            <a:fld id="{86CB4B4D-7CA3-9044-876B-883B54F8677D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60004" y="290673"/>
            <a:ext cx="10515600" cy="53764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374324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66F8F-EE58-2048-9F3A-55182B83D0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625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4" r:id="rId3"/>
    <p:sldLayoutId id="2147483662" r:id="rId4"/>
    <p:sldLayoutId id="2147483668" r:id="rId5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44.png"/><Relationship Id="rId9" Type="http://schemas.openxmlformats.org/officeDocument/2006/relationships/image" Target="../media/image4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2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60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">
            <a:extLst>
              <a:ext uri="{FF2B5EF4-FFF2-40B4-BE49-F238E27FC236}">
                <a16:creationId xmlns:a16="http://schemas.microsoft.com/office/drawing/2014/main" id="{BA349A3C-AE6E-4015-9685-DDBBD1320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4236" y="3789040"/>
            <a:ext cx="3863975" cy="1331912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lIns="81935" tIns="40967" rIns="81935" bIns="40967" anchor="ctr"/>
          <a:lstStyle/>
          <a:p>
            <a:pPr algn="ctr" defTabSz="820738">
              <a:spcBef>
                <a:spcPct val="30000"/>
              </a:spcBef>
              <a:spcAft>
                <a:spcPct val="10000"/>
              </a:spcAft>
            </a:pPr>
            <a:r>
              <a:rPr kumimoji="1"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中国电信北京公司</a:t>
            </a:r>
            <a:endParaRPr kumimoji="1" lang="en-US" altLang="zh-CN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+mn-lt"/>
            </a:endParaRPr>
          </a:p>
          <a:p>
            <a:pPr algn="ctr" defTabSz="820738">
              <a:spcBef>
                <a:spcPct val="30000"/>
              </a:spcBef>
              <a:spcAft>
                <a:spcPct val="10000"/>
              </a:spcAft>
            </a:pPr>
            <a:r>
              <a:rPr kumimoji="1"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2020</a:t>
            </a:r>
            <a:r>
              <a:rPr kumimoji="1"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年</a:t>
            </a:r>
            <a:r>
              <a:rPr kumimoji="1"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2</a:t>
            </a:r>
            <a:r>
              <a:rPr kumimoji="1"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月</a:t>
            </a:r>
          </a:p>
        </p:txBody>
      </p:sp>
      <p:sp>
        <p:nvSpPr>
          <p:cNvPr id="9" name="filename">
            <a:extLst>
              <a:ext uri="{FF2B5EF4-FFF2-40B4-BE49-F238E27FC236}">
                <a16:creationId xmlns:a16="http://schemas.microsoft.com/office/drawing/2014/main" id="{38F6004E-A6CD-4B5D-AC90-2AE2A0EA8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695" y="1797309"/>
            <a:ext cx="10349055" cy="181610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lIns="81935" tIns="40967" rIns="81935" bIns="40967" anchor="ctr"/>
          <a:lstStyle/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中国电信校园疫情防控解决方案</a:t>
            </a:r>
            <a:endParaRPr lang="en-US" altLang="zh-CN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endParaRPr lang="en-US" altLang="zh-CN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</p:txBody>
      </p:sp>
      <p:sp>
        <p:nvSpPr>
          <p:cNvPr id="10" name="Line 4">
            <a:extLst>
              <a:ext uri="{FF2B5EF4-FFF2-40B4-BE49-F238E27FC236}">
                <a16:creationId xmlns:a16="http://schemas.microsoft.com/office/drawing/2014/main" id="{B34B90EA-FBAD-4719-ACDC-86636212C29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8848" y="3671952"/>
            <a:ext cx="7848871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 lIns="82040" tIns="41020" rIns="82040" bIns="41020" anchor="ctr"/>
          <a:lstStyle/>
          <a:p>
            <a:endParaRPr lang="zh-CN" altLang="en-US">
              <a:latin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668479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FF49946-1148-4C34-AE97-08C14DEE10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pPr/>
              <a:t>10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BDC8C494-34F5-4835-84D7-C6B5A99FD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04" y="172675"/>
            <a:ext cx="10438917" cy="634469"/>
          </a:xfrm>
        </p:spPr>
        <p:txBody>
          <a:bodyPr/>
          <a:lstStyle/>
          <a:p>
            <a:r>
              <a:rPr lang="zh-CN" altLang="en-US" dirty="0"/>
              <a:t>在线教育云平台将线下课堂搬到线上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D8EA930-96F6-487B-AFAE-22A40727B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83" y="4037411"/>
            <a:ext cx="3524973" cy="237929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855B468-002C-4EDD-98E0-61F569DA3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490" y="2152349"/>
            <a:ext cx="3202924" cy="17957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E17E8DE-9A85-4C24-8354-C5D47C15A2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6778"/>
          <a:stretch/>
        </p:blipFill>
        <p:spPr>
          <a:xfrm>
            <a:off x="441604" y="2218273"/>
            <a:ext cx="3639052" cy="128990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3EF3545-27B1-4CBB-8BAA-8B7D0B6405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47" r="6831"/>
          <a:stretch/>
        </p:blipFill>
        <p:spPr>
          <a:xfrm>
            <a:off x="4440267" y="2201882"/>
            <a:ext cx="3800104" cy="14251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DE4AB66-AD0C-45BB-B0AC-83343946D1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4490" y="4181183"/>
            <a:ext cx="3202924" cy="194204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5C455FD-508E-4531-B52A-AF4EDDC707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0977" y="4037411"/>
            <a:ext cx="3969394" cy="222550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E41D06F-39F1-456D-A695-F13C98FFF744}"/>
              </a:ext>
            </a:extLst>
          </p:cNvPr>
          <p:cNvSpPr/>
          <p:nvPr/>
        </p:nvSpPr>
        <p:spPr>
          <a:xfrm>
            <a:off x="684811" y="1040203"/>
            <a:ext cx="10537372" cy="879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        目前北京已有</a:t>
            </a:r>
            <a:r>
              <a:rPr lang="en-US" altLang="zh-CN" b="1" dirty="0"/>
              <a:t>20</a:t>
            </a:r>
            <a:r>
              <a:rPr lang="zh-CN" altLang="en-US" b="1" dirty="0"/>
              <a:t>多所</a:t>
            </a:r>
            <a:r>
              <a:rPr lang="zh-CN" altLang="en-US" dirty="0"/>
              <a:t>学校通过</a:t>
            </a:r>
            <a:r>
              <a:rPr lang="zh-CN" altLang="en-US"/>
              <a:t>电信在线教育平台</a:t>
            </a:r>
            <a:r>
              <a:rPr lang="zh-CN" altLang="en-US" dirty="0"/>
              <a:t>开展疫情期间的教学工作，已有</a:t>
            </a:r>
            <a:r>
              <a:rPr lang="en-US" altLang="zh-CN" b="1" dirty="0"/>
              <a:t>5</a:t>
            </a:r>
            <a:r>
              <a:rPr lang="zh-CN" altLang="en-US" b="1" dirty="0"/>
              <a:t>万多</a:t>
            </a:r>
            <a:r>
              <a:rPr lang="zh-CN" altLang="en-US" dirty="0"/>
              <a:t>名学生进入在线课堂的测试阶段。如：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4332EFF-19EF-4E0C-8CD5-99AE0C743085}"/>
              </a:ext>
            </a:extLst>
          </p:cNvPr>
          <p:cNvSpPr txBox="1"/>
          <p:nvPr/>
        </p:nvSpPr>
        <p:spPr>
          <a:xfrm>
            <a:off x="1056904" y="4037411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rgbClr val="C00000"/>
                </a:solidFill>
              </a:rPr>
              <a:t>北京大兴兴华中学</a:t>
            </a:r>
          </a:p>
        </p:txBody>
      </p:sp>
    </p:spTree>
    <p:extLst>
      <p:ext uri="{BB962C8B-B14F-4D97-AF65-F5344CB8AC3E}">
        <p14:creationId xmlns:p14="http://schemas.microsoft.com/office/powerpoint/2010/main" val="335025780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en-US" altLang="zh-CN" dirty="0"/>
              <a:t>CDN</a:t>
            </a:r>
            <a:r>
              <a:rPr lang="zh-CN" altLang="en-US" dirty="0"/>
              <a:t>保障校园网络教育平台访问效果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9A1EB25-38F2-4894-8809-9A6AE05B1C54}"/>
              </a:ext>
            </a:extLst>
          </p:cNvPr>
          <p:cNvSpPr txBox="1"/>
          <p:nvPr/>
        </p:nvSpPr>
        <p:spPr>
          <a:xfrm>
            <a:off x="346841" y="807144"/>
            <a:ext cx="11343589" cy="87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针对学校已经有自己的教育资源平台或者在线教育平台，在延迟开学期间系统为了保障听课不停学工作的开展，为了保障师生在家能够更好的访问系统进行在线学习，同时减轻原系统的压力，可以采用电信</a:t>
            </a:r>
            <a:r>
              <a:rPr lang="en-US" altLang="zh-CN" dirty="0"/>
              <a:t>CDN</a:t>
            </a:r>
            <a:r>
              <a:rPr lang="zh-CN" altLang="en-US" dirty="0"/>
              <a:t>服务进行加速。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D1D4B1C-A9E0-43E2-BFE1-0D5A2B727B8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76" y="1892328"/>
            <a:ext cx="5080545" cy="36271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4C43DDC2-472C-418F-AB8C-ADFD8745C663}"/>
              </a:ext>
            </a:extLst>
          </p:cNvPr>
          <p:cNvGrpSpPr/>
          <p:nvPr/>
        </p:nvGrpSpPr>
        <p:grpSpPr>
          <a:xfrm>
            <a:off x="5484319" y="3949831"/>
            <a:ext cx="6173365" cy="1842811"/>
            <a:chOff x="5802735" y="1322425"/>
            <a:chExt cx="6173365" cy="1842811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BEB1AB5-2DCD-488D-B250-41A63338473F}"/>
                </a:ext>
              </a:extLst>
            </p:cNvPr>
            <p:cNvSpPr txBox="1"/>
            <p:nvPr/>
          </p:nvSpPr>
          <p:spPr>
            <a:xfrm>
              <a:off x="5918184" y="1811019"/>
              <a:ext cx="6057916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zh-CN" altLang="en-US" sz="1600" b="1" dirty="0"/>
                <a:t>文件加速</a:t>
              </a:r>
              <a:r>
                <a:rPr lang="en-US" altLang="zh-CN" sz="1600" dirty="0"/>
                <a:t>——</a:t>
              </a:r>
              <a:r>
                <a:rPr lang="zh-CN" altLang="en-US" sz="1600" dirty="0"/>
                <a:t>适用于如教育资源共享平台等</a:t>
              </a:r>
              <a:endParaRPr lang="en-US" altLang="zh-CN" sz="1600" dirty="0"/>
            </a:p>
            <a:p>
              <a:pPr>
                <a:lnSpc>
                  <a:spcPts val="2500"/>
                </a:lnSpc>
              </a:pPr>
              <a:r>
                <a:rPr lang="zh-CN" altLang="en-US" sz="1600" b="1" dirty="0"/>
                <a:t>视频直播</a:t>
              </a:r>
              <a:r>
                <a:rPr lang="en-US" altLang="zh-CN" sz="1600" b="1" dirty="0"/>
                <a:t>/</a:t>
              </a:r>
              <a:r>
                <a:rPr lang="zh-CN" altLang="en-US" sz="1600" b="1" dirty="0"/>
                <a:t>点播下载</a:t>
              </a:r>
              <a:r>
                <a:rPr lang="en-US" altLang="zh-CN" sz="1600" dirty="0"/>
                <a:t>——</a:t>
              </a:r>
              <a:r>
                <a:rPr lang="zh-CN" altLang="en-US" sz="1600" dirty="0"/>
                <a:t>适用于如微课平台、在线教学平台、直播教学平台等；</a:t>
              </a:r>
              <a:endParaRPr lang="en-US" altLang="zh-CN" sz="1600" dirty="0"/>
            </a:p>
            <a:p>
              <a:pPr>
                <a:lnSpc>
                  <a:spcPts val="2500"/>
                </a:lnSpc>
              </a:pPr>
              <a:r>
                <a:rPr lang="zh-CN" altLang="en-US" sz="1600" b="1" dirty="0"/>
                <a:t>网页加速</a:t>
              </a:r>
              <a:r>
                <a:rPr lang="en-US" altLang="zh-CN" sz="1600" dirty="0"/>
                <a:t>——</a:t>
              </a:r>
              <a:r>
                <a:rPr lang="zh-CN" altLang="en-US" sz="1600" dirty="0"/>
                <a:t>适用于所有类型的网站，如官方门户网站等；</a:t>
              </a: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3C8AF4B-8087-4ADE-B3C5-30C48F7D378C}"/>
                </a:ext>
              </a:extLst>
            </p:cNvPr>
            <p:cNvSpPr/>
            <p:nvPr/>
          </p:nvSpPr>
          <p:spPr>
            <a:xfrm>
              <a:off x="5802735" y="1322425"/>
              <a:ext cx="1627369" cy="458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应用场景：</a:t>
              </a:r>
              <a:endPara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41E0BD4-5D46-4D56-B776-91A5776F874F}"/>
              </a:ext>
            </a:extLst>
          </p:cNvPr>
          <p:cNvGrpSpPr/>
          <p:nvPr/>
        </p:nvGrpSpPr>
        <p:grpSpPr>
          <a:xfrm>
            <a:off x="5484319" y="1588866"/>
            <a:ext cx="6206111" cy="2386365"/>
            <a:chOff x="5427386" y="3218959"/>
            <a:chExt cx="6206111" cy="2386365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EC7C4D8-FCD6-4FCE-944F-A176EC9CA44B}"/>
                </a:ext>
              </a:extLst>
            </p:cNvPr>
            <p:cNvSpPr/>
            <p:nvPr/>
          </p:nvSpPr>
          <p:spPr>
            <a:xfrm>
              <a:off x="5575581" y="3709805"/>
              <a:ext cx="6057916" cy="189551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解决全国网民访问网站</a:t>
              </a:r>
              <a:r>
                <a:rPr kumimoji="1" lang="zh-CN" altLang="en-US" sz="1600" dirty="0">
                  <a:solidFill>
                    <a:srgbClr val="FF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跨运营商</a:t>
              </a:r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问题，例如：联通、移动、歌华、教育等线路的网民访问电信网站。</a:t>
              </a:r>
              <a:endParaRPr kumimoji="1"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解决全国网民访问网站</a:t>
              </a:r>
              <a:r>
                <a:rPr kumimoji="1" lang="zh-CN" altLang="en-US" sz="1600" dirty="0">
                  <a:solidFill>
                    <a:srgbClr val="FF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跨地域</a:t>
              </a:r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问题，例如：云南访问北京。</a:t>
              </a:r>
              <a:endParaRPr kumimoji="1"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应对</a:t>
              </a:r>
              <a:r>
                <a:rPr kumimoji="1" lang="zh-CN" altLang="en-US" sz="1600" dirty="0">
                  <a:solidFill>
                    <a:srgbClr val="FF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突发流量</a:t>
              </a:r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，例如：小米开放购买时突发量是常量的数十倍。</a:t>
              </a:r>
              <a:endParaRPr kumimoji="1"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kumimoji="1" lang="zh-CN" altLang="en-US" sz="1600" dirty="0">
                  <a:solidFill>
                    <a:srgbClr val="FF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</a:t>
              </a:r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性：网络遭受攻击。</a:t>
              </a:r>
              <a:endParaRPr kumimoji="1"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A18B42EB-DA44-4A5E-801B-05EED1A539EE}"/>
                </a:ext>
              </a:extLst>
            </p:cNvPr>
            <p:cNvSpPr/>
            <p:nvPr/>
          </p:nvSpPr>
          <p:spPr>
            <a:xfrm>
              <a:off x="5427386" y="3218959"/>
              <a:ext cx="1627369" cy="458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方案特点：</a:t>
              </a:r>
              <a:endPara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2154D87D-6CB7-4EC1-AD7B-7B7F9D85DF9A}"/>
              </a:ext>
            </a:extLst>
          </p:cNvPr>
          <p:cNvSpPr/>
          <p:nvPr/>
        </p:nvSpPr>
        <p:spPr>
          <a:xfrm>
            <a:off x="346841" y="5390223"/>
            <a:ext cx="12041681" cy="920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客户案例：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中公教育“直播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点播课程”、朝阳教委“视频点播平台”、中央电教馆“一师一课”、上海高中“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MOOC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平台”等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0320267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天翼企业云盘便捷实现资源共享及协同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606F732-A3B8-4CC7-A8F3-782B8A150408}"/>
              </a:ext>
            </a:extLst>
          </p:cNvPr>
          <p:cNvSpPr/>
          <p:nvPr/>
        </p:nvSpPr>
        <p:spPr>
          <a:xfrm>
            <a:off x="603250" y="947090"/>
            <a:ext cx="10985500" cy="129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&amp;quot"/>
              </a:rPr>
              <a:t>疫情停课期间，学校、教师、学生之间缺乏快速、高效的资源交互平台，常规传输方式（即时通讯软件或邮件）对文件大小有所限制，咫尺之间，也难以实现文档的统一管理和快速传输。运用</a:t>
            </a:r>
            <a:r>
              <a:rPr lang="zh-CN" altLang="en-US" b="1" dirty="0">
                <a:latin typeface="&amp;quot"/>
              </a:rPr>
              <a:t>天翼企业云盘</a:t>
            </a:r>
            <a:r>
              <a:rPr lang="zh-CN" altLang="en-US" dirty="0">
                <a:latin typeface="&amp;quot"/>
              </a:rPr>
              <a:t>，能够打造学校教案库，实现大容量教育资源文件的共享和统一管理。</a:t>
            </a:r>
            <a:endParaRPr lang="zh-CN" altLang="en-US" b="0" i="0" u="none" strike="noStrike" dirty="0">
              <a:effectLst/>
              <a:latin typeface="&amp;quot"/>
            </a:endParaRPr>
          </a:p>
        </p:txBody>
      </p:sp>
      <p:pic>
        <p:nvPicPr>
          <p:cNvPr id="8" name="图片 7" descr="手机截图图社交软件的信息&#10;&#10;描述已自动生成">
            <a:extLst>
              <a:ext uri="{FF2B5EF4-FFF2-40B4-BE49-F238E27FC236}">
                <a16:creationId xmlns:a16="http://schemas.microsoft.com/office/drawing/2014/main" id="{3D90B8D5-1232-4A03-B548-EFABE435E5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572" y="2419598"/>
            <a:ext cx="7927971" cy="3981111"/>
          </a:xfrm>
          <a:prstGeom prst="rect">
            <a:avLst/>
          </a:prstGeom>
        </p:spPr>
      </p:pic>
      <p:sp>
        <p:nvSpPr>
          <p:cNvPr id="9" name="文本框 15">
            <a:extLst>
              <a:ext uri="{FF2B5EF4-FFF2-40B4-BE49-F238E27FC236}">
                <a16:creationId xmlns:a16="http://schemas.microsoft.com/office/drawing/2014/main" id="{769E775C-A13E-49B4-B926-585F01F20FA4}"/>
              </a:ext>
            </a:extLst>
          </p:cNvPr>
          <p:cNvSpPr txBox="1"/>
          <p:nvPr/>
        </p:nvSpPr>
        <p:spPr>
          <a:xfrm>
            <a:off x="475046" y="2381621"/>
            <a:ext cx="2693242" cy="3372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6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数据资产管理，共享协作赋能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6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为学校、班级、教研团队提供安全、稳定的文件存储、文件共享等；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6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可使用企业云盘发送超大附件；实现文件随时预览，快速查找、便捷分享，提高效率。</a:t>
            </a:r>
          </a:p>
        </p:txBody>
      </p:sp>
    </p:spTree>
    <p:extLst>
      <p:ext uri="{BB962C8B-B14F-4D97-AF65-F5344CB8AC3E}">
        <p14:creationId xmlns:p14="http://schemas.microsoft.com/office/powerpoint/2010/main" val="157744356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192A1446-3654-4752-A69F-7CD0406B941A}"/>
              </a:ext>
            </a:extLst>
          </p:cNvPr>
          <p:cNvSpPr/>
          <p:nvPr/>
        </p:nvSpPr>
        <p:spPr>
          <a:xfrm>
            <a:off x="7576456" y="1343033"/>
            <a:ext cx="4441491" cy="190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1600" b="1" dirty="0">
                <a:solidFill>
                  <a:srgbClr val="101010"/>
                </a:solidFill>
                <a:latin typeface="&amp;quot"/>
              </a:rPr>
              <a:t>3</a:t>
            </a:r>
            <a:r>
              <a:rPr lang="zh-CN" altLang="en-US" sz="1600" b="1" dirty="0">
                <a:solidFill>
                  <a:srgbClr val="101010"/>
                </a:solidFill>
                <a:latin typeface="&amp;quot"/>
              </a:rPr>
              <a:t>、打造云平台，加强教学互动，提高教学效率</a:t>
            </a:r>
          </a:p>
          <a:p>
            <a:pPr algn="just"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rgbClr val="666666"/>
                </a:solidFill>
                <a:latin typeface="&amp;quot"/>
              </a:rPr>
              <a:t>通过创建协作文件夹，学校可将最新教研、教学资料快速分发给各教师，彼此共享，共同探讨教学经验，提高教学水平；另外教师无需随身携带备课教案，只需提前上传至云盘，便可在任一教室实现云端授课教学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6530237-9AAF-4201-8BB3-9296B062F724}"/>
              </a:ext>
            </a:extLst>
          </p:cNvPr>
          <p:cNvSpPr/>
          <p:nvPr/>
        </p:nvSpPr>
        <p:spPr>
          <a:xfrm>
            <a:off x="8809583" y="3345684"/>
            <a:ext cx="3208364" cy="190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1600" b="1" dirty="0">
                <a:solidFill>
                  <a:srgbClr val="101010"/>
                </a:solidFill>
                <a:latin typeface="&amp;quot"/>
              </a:rPr>
              <a:t>4</a:t>
            </a:r>
            <a:r>
              <a:rPr lang="zh-CN" altLang="en-US" sz="1600" b="1" dirty="0">
                <a:solidFill>
                  <a:srgbClr val="101010"/>
                </a:solidFill>
                <a:latin typeface="&amp;quot"/>
              </a:rPr>
              <a:t>、多重备份、细粒度权限保障教育文件安全</a:t>
            </a:r>
          </a:p>
          <a:p>
            <a:pPr algn="just"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rgbClr val="666666"/>
                </a:solidFill>
                <a:latin typeface="&amp;quot"/>
              </a:rPr>
              <a:t>天翼企业云盘支持多副本存储、多节点异地容灾、切片存储等多种数据备份方式，即使病毒入侵校园网络，学校也能从备份中迅速恢复数据。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AE57D22-4698-4573-9F20-C1B69C4C5313}"/>
              </a:ext>
            </a:extLst>
          </p:cNvPr>
          <p:cNvSpPr/>
          <p:nvPr/>
        </p:nvSpPr>
        <p:spPr>
          <a:xfrm>
            <a:off x="227047" y="1343033"/>
            <a:ext cx="7230655" cy="19162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1600" b="1" dirty="0">
                <a:solidFill>
                  <a:srgbClr val="101010"/>
                </a:solidFill>
                <a:latin typeface="&amp;quot"/>
              </a:rPr>
              <a:t>1</a:t>
            </a:r>
            <a:r>
              <a:rPr lang="zh-CN" altLang="en-US" sz="1600" b="1" dirty="0">
                <a:solidFill>
                  <a:srgbClr val="101010"/>
                </a:solidFill>
                <a:latin typeface="&amp;quot"/>
              </a:rPr>
              <a:t>、打造学校教案库，助力数字校园建设</a:t>
            </a:r>
          </a:p>
          <a:p>
            <a:pPr algn="just"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rgbClr val="666666"/>
                </a:solidFill>
                <a:latin typeface="&amp;quot"/>
              </a:rPr>
              <a:t>根据学校组织架构，将散落的教育资源统一存储到云端管理平台，实现各种教育资源的有效整合，为教学和科研的知识积累和充分利用提供基础。</a:t>
            </a:r>
          </a:p>
          <a:p>
            <a:pPr algn="just"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rgbClr val="666666"/>
                </a:solidFill>
                <a:latin typeface="&amp;quot"/>
              </a:rPr>
              <a:t>云盘拥有</a:t>
            </a:r>
            <a:r>
              <a:rPr lang="en-US" altLang="zh-CN" sz="1400" dirty="0">
                <a:solidFill>
                  <a:srgbClr val="666666"/>
                </a:solidFill>
                <a:latin typeface="&amp;quot"/>
              </a:rPr>
              <a:t>12</a:t>
            </a:r>
            <a:r>
              <a:rPr lang="zh-CN" altLang="en-US" sz="1400" dirty="0">
                <a:solidFill>
                  <a:srgbClr val="666666"/>
                </a:solidFill>
                <a:latin typeface="&amp;quot"/>
              </a:rPr>
              <a:t>种精细化权限组合，可明确各教育人员拥有和职能相应的文件操作权限，保障考题、科研项目等核心资料安全，而且云盘记录盘内每个行为的操作日志，如发生数据泄露情况，可迅速追溯，定位泄露源。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52F809C-1519-4C0A-A766-C3D79177EB39}"/>
              </a:ext>
            </a:extLst>
          </p:cNvPr>
          <p:cNvSpPr/>
          <p:nvPr/>
        </p:nvSpPr>
        <p:spPr>
          <a:xfrm>
            <a:off x="227046" y="3345686"/>
            <a:ext cx="8463783" cy="18789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1600" b="1" dirty="0">
                <a:solidFill>
                  <a:srgbClr val="101010"/>
                </a:solidFill>
                <a:latin typeface="&amp;quot"/>
              </a:rPr>
              <a:t>4</a:t>
            </a:r>
            <a:r>
              <a:rPr lang="zh-CN" altLang="en-US" sz="1600" b="1" dirty="0">
                <a:solidFill>
                  <a:srgbClr val="101010"/>
                </a:solidFill>
                <a:latin typeface="&amp;quot"/>
              </a:rPr>
              <a:t>、作业在线及时审批，文件版本管理清晰</a:t>
            </a:r>
          </a:p>
          <a:p>
            <a:pPr algn="just"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rgbClr val="666666"/>
                </a:solidFill>
                <a:latin typeface="&amp;quot"/>
              </a:rPr>
              <a:t>教师通过权限设置为每位学生创建专属作业文件夹，通知学生上传作业内容到云盘，学生仅可见本人作业；教师在线查看批阅作业，学生可以实时看到批改结果，避免了传统收发作业的冗长环节，师生作业交流更高效、便捷。</a:t>
            </a:r>
          </a:p>
          <a:p>
            <a:pPr algn="just"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rgbClr val="666666"/>
                </a:solidFill>
                <a:latin typeface="&amp;quot"/>
              </a:rPr>
              <a:t>创建只包含教师和学生的协作文件夹，学生上传毕业论文，直接云端在线编辑论文内容，云盘自动保存文件的历史版本和修改记录，可查看、可退回；指导教师随时随地查看到的都是最新版本，并可以在线批注。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604CDF0-196D-473B-A34D-A058CEFA7E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pPr/>
              <a:t>13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46BB18A5-C8A3-46AC-9461-AE6A7CB81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天翼企业云盘便捷实现资源共享及协同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D2123BE-812D-4099-82B3-FDDCC28443B3}"/>
              </a:ext>
            </a:extLst>
          </p:cNvPr>
          <p:cNvSpPr/>
          <p:nvPr/>
        </p:nvSpPr>
        <p:spPr>
          <a:xfrm>
            <a:off x="233428" y="834834"/>
            <a:ext cx="1627369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Hans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方案特点：</a:t>
            </a:r>
            <a:endParaRPr lang="en-US" altLang="zh-Han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78594BD-CDA5-42D0-8BCD-3E00C9A23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960" y="5889654"/>
            <a:ext cx="3577435" cy="56784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E28B65-B54B-4B51-8409-673D95A13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203" y="5335323"/>
            <a:ext cx="2915458" cy="47235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5CA0771-6B2D-4B84-AC26-E7785BF61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143" y="5389747"/>
            <a:ext cx="2336778" cy="41787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C509014-5974-4FD8-8E01-873C538589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2366" y="5918406"/>
            <a:ext cx="2699966" cy="539095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04A9D31B-000F-4C32-8956-E4FBC18E0B34}"/>
              </a:ext>
            </a:extLst>
          </p:cNvPr>
          <p:cNvSpPr/>
          <p:nvPr/>
        </p:nvSpPr>
        <p:spPr>
          <a:xfrm>
            <a:off x="4458937" y="5372460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arial" panose="020B0604020202020204" pitchFamily="34" charset="0"/>
              </a:rPr>
              <a:t>(</a:t>
            </a:r>
            <a:r>
              <a:rPr lang="zh-CN" altLang="en-US" dirty="0">
                <a:solidFill>
                  <a:schemeClr val="accent1"/>
                </a:solidFill>
                <a:latin typeface="arial" panose="020B0604020202020204" pitchFamily="34" charset="0"/>
              </a:rPr>
              <a:t>含三帆中学裕中校区</a:t>
            </a:r>
            <a:r>
              <a:rPr lang="en-US" altLang="zh-CN" dirty="0">
                <a:solidFill>
                  <a:schemeClr val="accent1"/>
                </a:solidFill>
                <a:latin typeface="arial" panose="020B0604020202020204" pitchFamily="34" charset="0"/>
              </a:rPr>
              <a:t>)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E309B76-AEBB-4880-9D04-A7F5E6ABAF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8495" y="5931717"/>
            <a:ext cx="3208365" cy="512471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1D62C6A-21E4-47DA-BDAC-230C3DC929D7}"/>
              </a:ext>
            </a:extLst>
          </p:cNvPr>
          <p:cNvSpPr/>
          <p:nvPr/>
        </p:nvSpPr>
        <p:spPr>
          <a:xfrm>
            <a:off x="227046" y="5224598"/>
            <a:ext cx="1627369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服务客户</a:t>
            </a:r>
            <a:r>
              <a:rPr lang="zh-Hans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：</a:t>
            </a:r>
            <a:endParaRPr lang="en-US" altLang="zh-Han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9795717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场景二：教职工远程视频会议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FBBBDC5F-60A4-433E-9FE3-7A6E961FE679}"/>
              </a:ext>
            </a:extLst>
          </p:cNvPr>
          <p:cNvSpPr txBox="1"/>
          <p:nvPr/>
        </p:nvSpPr>
        <p:spPr>
          <a:xfrm>
            <a:off x="492970" y="1051020"/>
            <a:ext cx="11229818" cy="874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dirty="0"/>
              <a:t>目前正处于疫情防控重要时期，校园日常工作安排部署会议，易造成人口聚集、交叉感染风险，中国电信基于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天翼云会议平台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提供教职工之间视频会议支持，便于日常工作安排、工作内容讨论、远程教研等场景</a:t>
            </a:r>
            <a:r>
              <a:rPr lang="zh-CN" altLang="en-US" dirty="0"/>
              <a:t>。</a:t>
            </a:r>
            <a:endParaRPr dirty="0"/>
          </a:p>
        </p:txBody>
      </p:sp>
      <p:sp>
        <p:nvSpPr>
          <p:cNvPr id="13" name="云形 12">
            <a:extLst>
              <a:ext uri="{FF2B5EF4-FFF2-40B4-BE49-F238E27FC236}">
                <a16:creationId xmlns:a16="http://schemas.microsoft.com/office/drawing/2014/main" id="{959E6456-9D61-428A-9B1E-CA3CF8528E31}"/>
              </a:ext>
            </a:extLst>
          </p:cNvPr>
          <p:cNvSpPr>
            <a:spLocks noChangeAspect="1"/>
          </p:cNvSpPr>
          <p:nvPr/>
        </p:nvSpPr>
        <p:spPr>
          <a:xfrm>
            <a:off x="4421865" y="2659499"/>
            <a:ext cx="3372027" cy="151083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325887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kumimoji="1" lang="zh-CN" altLang="en-US" sz="2400" b="1" dirty="0">
                <a:solidFill>
                  <a:srgbClr val="32588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天翼云会议</a:t>
            </a:r>
          </a:p>
        </p:txBody>
      </p:sp>
      <p:sp>
        <p:nvSpPr>
          <p:cNvPr id="14" name="圆角矩形 14">
            <a:extLst>
              <a:ext uri="{FF2B5EF4-FFF2-40B4-BE49-F238E27FC236}">
                <a16:creationId xmlns:a16="http://schemas.microsoft.com/office/drawing/2014/main" id="{0A0058D5-4826-4BA8-885C-1387EF185924}"/>
              </a:ext>
            </a:extLst>
          </p:cNvPr>
          <p:cNvSpPr>
            <a:spLocks noChangeAspect="1"/>
          </p:cNvSpPr>
          <p:nvPr/>
        </p:nvSpPr>
        <p:spPr>
          <a:xfrm>
            <a:off x="5764304" y="4532638"/>
            <a:ext cx="6740548" cy="1708056"/>
          </a:xfrm>
          <a:prstGeom prst="roundRect">
            <a:avLst>
              <a:gd name="adj" fmla="val 5620"/>
            </a:avLst>
          </a:prstGeom>
          <a:noFill/>
          <a:ln w="19050">
            <a:noFill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Hans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方案特点：</a:t>
            </a:r>
            <a:endParaRPr lang="en-US" altLang="zh-Han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lvl="1">
              <a:lnSpc>
                <a:spcPct val="150000"/>
              </a:lnSpc>
            </a:pPr>
            <a:r>
              <a:rPr kumimoji="1" lang="en-US" altLang="zh-Hans" sz="1600" dirty="0">
                <a:solidFill>
                  <a:srgbClr val="325887"/>
                </a:solidFill>
              </a:rPr>
              <a:t>1</a:t>
            </a:r>
            <a:r>
              <a:rPr kumimoji="1" lang="zh-Hans" altLang="en-US" sz="1600" dirty="0">
                <a:solidFill>
                  <a:srgbClr val="325887"/>
                </a:solidFill>
              </a:rPr>
              <a:t>、</a:t>
            </a:r>
            <a:r>
              <a:rPr kumimoji="1" lang="zh-Hans" altLang="en-US" sz="1600" dirty="0">
                <a:solidFill>
                  <a:srgbClr val="32588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云端</a:t>
            </a:r>
            <a:r>
              <a:rPr kumimoji="1" lang="zh-CN" altLang="en-US" sz="1600" dirty="0">
                <a:solidFill>
                  <a:srgbClr val="32588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快速</a:t>
            </a:r>
            <a:r>
              <a:rPr kumimoji="1" lang="zh-Hans" altLang="en-US" sz="1600" dirty="0">
                <a:solidFill>
                  <a:srgbClr val="325887"/>
                </a:solidFill>
              </a:rPr>
              <a:t>部署，支持多种</a:t>
            </a:r>
            <a:r>
              <a:rPr kumimoji="1" lang="zh-CN" altLang="en-US" sz="1600" dirty="0">
                <a:solidFill>
                  <a:srgbClr val="325887"/>
                </a:solidFill>
              </a:rPr>
              <a:t>视频场景</a:t>
            </a:r>
            <a:endParaRPr kumimoji="1" lang="en-US" altLang="zh-Hans" sz="1600" dirty="0">
              <a:solidFill>
                <a:srgbClr val="325887"/>
              </a:solidFill>
            </a:endParaRPr>
          </a:p>
          <a:p>
            <a:pPr lvl="1">
              <a:lnSpc>
                <a:spcPct val="150000"/>
              </a:lnSpc>
            </a:pPr>
            <a:r>
              <a:rPr kumimoji="1" lang="en-US" altLang="zh-Hans" sz="1600" dirty="0">
                <a:solidFill>
                  <a:srgbClr val="325887"/>
                </a:solidFill>
              </a:rPr>
              <a:t>2</a:t>
            </a:r>
            <a:r>
              <a:rPr kumimoji="1" lang="zh-Hans" altLang="en-US" sz="1600" dirty="0">
                <a:solidFill>
                  <a:srgbClr val="325887"/>
                </a:solidFill>
              </a:rPr>
              <a:t>、</a:t>
            </a:r>
            <a:r>
              <a:rPr kumimoji="1" lang="zh-CN" altLang="en-US" sz="1600" dirty="0">
                <a:solidFill>
                  <a:srgbClr val="325887"/>
                </a:solidFill>
              </a:rPr>
              <a:t>支持</a:t>
            </a:r>
            <a:r>
              <a:rPr kumimoji="1" lang="en-US" altLang="zh-CN" sz="1600" dirty="0">
                <a:solidFill>
                  <a:srgbClr val="325887"/>
                </a:solidFill>
              </a:rPr>
              <a:t>PC</a:t>
            </a:r>
            <a:r>
              <a:rPr kumimoji="1" lang="zh-CN" altLang="en-US" sz="1600" dirty="0">
                <a:solidFill>
                  <a:srgbClr val="325887"/>
                </a:solidFill>
              </a:rPr>
              <a:t>、</a:t>
            </a:r>
            <a:r>
              <a:rPr kumimoji="1" lang="en-US" altLang="zh-CN" sz="1600" dirty="0">
                <a:solidFill>
                  <a:srgbClr val="325887"/>
                </a:solidFill>
              </a:rPr>
              <a:t>PAD</a:t>
            </a:r>
            <a:r>
              <a:rPr kumimoji="1" lang="zh-CN" altLang="en-US" sz="1600" dirty="0">
                <a:solidFill>
                  <a:srgbClr val="325887"/>
                </a:solidFill>
              </a:rPr>
              <a:t>、手机多种终端设备、</a:t>
            </a:r>
            <a:endParaRPr kumimoji="1" lang="en-US" altLang="zh-Hans" sz="1600" dirty="0">
              <a:solidFill>
                <a:srgbClr val="325887"/>
              </a:solidFill>
            </a:endParaRPr>
          </a:p>
          <a:p>
            <a:pPr lvl="1">
              <a:lnSpc>
                <a:spcPct val="150000"/>
              </a:lnSpc>
            </a:pPr>
            <a:r>
              <a:rPr kumimoji="1" lang="en-US" altLang="zh-CN" sz="1600" dirty="0">
                <a:solidFill>
                  <a:srgbClr val="325887"/>
                </a:solidFill>
              </a:rPr>
              <a:t>3</a:t>
            </a:r>
            <a:r>
              <a:rPr kumimoji="1" lang="zh-Hans" altLang="en-US" sz="1600" dirty="0">
                <a:solidFill>
                  <a:srgbClr val="325887"/>
                </a:solidFill>
              </a:rPr>
              <a:t>、</a:t>
            </a:r>
            <a:r>
              <a:rPr kumimoji="1" lang="zh-CN" altLang="en-US" sz="1600" dirty="0">
                <a:solidFill>
                  <a:srgbClr val="325887"/>
                </a:solidFill>
              </a:rPr>
              <a:t>操作简便、易于操作、方便教职工人员快速使用。</a:t>
            </a:r>
            <a:endParaRPr kumimoji="1" lang="en-US" altLang="zh-Hans" sz="1600" dirty="0">
              <a:solidFill>
                <a:srgbClr val="325887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7171441-FC9E-4677-B654-D0DCC9C99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656" y="2131055"/>
            <a:ext cx="3435540" cy="256772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01D91DAB-55F5-4588-B156-36812B328FA3}"/>
              </a:ext>
            </a:extLst>
          </p:cNvPr>
          <p:cNvGrpSpPr>
            <a:grpSpLocks noChangeAspect="1"/>
          </p:cNvGrpSpPr>
          <p:nvPr/>
        </p:nvGrpSpPr>
        <p:grpSpPr>
          <a:xfrm>
            <a:off x="377914" y="2281627"/>
            <a:ext cx="3550597" cy="2266578"/>
            <a:chOff x="-894088" y="4468529"/>
            <a:chExt cx="3769798" cy="1251190"/>
          </a:xfrm>
        </p:grpSpPr>
        <p:pic>
          <p:nvPicPr>
            <p:cNvPr id="17" name="Picture 34" descr="Doul_screen_no_logo.png">
              <a:extLst>
                <a:ext uri="{FF2B5EF4-FFF2-40B4-BE49-F238E27FC236}">
                  <a16:creationId xmlns:a16="http://schemas.microsoft.com/office/drawing/2014/main" id="{57A7047F-2A71-4C12-A72D-D7F0220A2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212200" y="4468529"/>
              <a:ext cx="1557220" cy="1251190"/>
            </a:xfrm>
            <a:prstGeom prst="rect">
              <a:avLst/>
            </a:prstGeom>
            <a:noFill/>
            <a:ln w="19050">
              <a:noFill/>
              <a:miter lim="800000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16180018-AB2B-4AEE-9ACD-7258EA321CF2}"/>
                </a:ext>
              </a:extLst>
            </p:cNvPr>
            <p:cNvSpPr/>
            <p:nvPr/>
          </p:nvSpPr>
          <p:spPr>
            <a:xfrm>
              <a:off x="-894088" y="4560902"/>
              <a:ext cx="3769798" cy="1066443"/>
            </a:xfrm>
            <a:prstGeom prst="rect">
              <a:avLst/>
            </a:prstGeom>
            <a:noFill/>
            <a:ln w="19050">
              <a:solidFill>
                <a:srgbClr val="325887"/>
              </a:solidFill>
              <a:prstDash val="dash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kumimoji="1" lang="zh-CN" altLang="en-US" sz="20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4D400F7-0EF4-42A6-BA26-FAF9B9D32BE3}"/>
              </a:ext>
            </a:extLst>
          </p:cNvPr>
          <p:cNvCxnSpPr>
            <a:stCxn id="18" idx="3"/>
            <a:endCxn id="13" idx="2"/>
          </p:cNvCxnSpPr>
          <p:nvPr/>
        </p:nvCxnSpPr>
        <p:spPr>
          <a:xfrm>
            <a:off x="3928511" y="3414915"/>
            <a:ext cx="50381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F87E7385-0BA4-4B79-8036-395786EEA94A}"/>
              </a:ext>
            </a:extLst>
          </p:cNvPr>
          <p:cNvCxnSpPr>
            <a:stCxn id="13" idx="0"/>
            <a:endCxn id="15" idx="1"/>
          </p:cNvCxnSpPr>
          <p:nvPr/>
        </p:nvCxnSpPr>
        <p:spPr>
          <a:xfrm>
            <a:off x="7791082" y="3414916"/>
            <a:ext cx="5065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2219873A-D8F7-4F17-A09B-102F203402D4}"/>
              </a:ext>
            </a:extLst>
          </p:cNvPr>
          <p:cNvGrpSpPr/>
          <p:nvPr/>
        </p:nvGrpSpPr>
        <p:grpSpPr>
          <a:xfrm>
            <a:off x="330215" y="4612834"/>
            <a:ext cx="5237737" cy="1634417"/>
            <a:chOff x="375944" y="4523150"/>
            <a:chExt cx="5237737" cy="1634417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2D9FAD54-E3D6-464B-A86A-04A7751775D3}"/>
                </a:ext>
              </a:extLst>
            </p:cNvPr>
            <p:cNvGrpSpPr/>
            <p:nvPr/>
          </p:nvGrpSpPr>
          <p:grpSpPr>
            <a:xfrm>
              <a:off x="394518" y="4948043"/>
              <a:ext cx="5219163" cy="1209524"/>
              <a:chOff x="517804" y="4485614"/>
              <a:chExt cx="5219163" cy="1209524"/>
            </a:xfrm>
          </p:grpSpPr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2FDA4938-66EA-4D0D-BCC0-36CC8532232F}"/>
                  </a:ext>
                </a:extLst>
              </p:cNvPr>
              <p:cNvGrpSpPr/>
              <p:nvPr/>
            </p:nvGrpSpPr>
            <p:grpSpPr>
              <a:xfrm>
                <a:off x="517804" y="4599556"/>
                <a:ext cx="1556656" cy="1089497"/>
                <a:chOff x="517804" y="4599556"/>
                <a:chExt cx="1556656" cy="1089497"/>
              </a:xfrm>
            </p:grpSpPr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B800501F-19FF-4434-AD9F-F037F134701E}"/>
                    </a:ext>
                  </a:extLst>
                </p:cNvPr>
                <p:cNvSpPr txBox="1"/>
                <p:nvPr/>
              </p:nvSpPr>
              <p:spPr bwMode="auto">
                <a:xfrm>
                  <a:off x="517804" y="5409875"/>
                  <a:ext cx="1556656" cy="27917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</a:ln>
              </p:spPr>
              <p:txBody>
                <a:bodyPr wrap="square" lIns="89996" tIns="46799" rIns="89996" bIns="46799" rtlCol="0" anchor="t">
                  <a:spAutoFit/>
                </a:bodyPr>
                <a:lstStyle/>
                <a:p>
                  <a:pPr algn="ctr"/>
                  <a:r>
                    <a:rPr lang="zh-CN" altLang="en-US" sz="12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行政会议</a:t>
                  </a:r>
                  <a:endParaRPr lang="en-US" altLang="zh-CN" sz="1200" b="1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32" name="图片 31">
                  <a:extLst>
                    <a:ext uri="{FF2B5EF4-FFF2-40B4-BE49-F238E27FC236}">
                      <a16:creationId xmlns:a16="http://schemas.microsoft.com/office/drawing/2014/main" id="{19B6C8D8-83CE-49A2-8A93-F01BAC9F3B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69" y="4599556"/>
                  <a:ext cx="917293" cy="815783"/>
                </a:xfrm>
                <a:prstGeom prst="rect">
                  <a:avLst/>
                </a:prstGeom>
              </p:spPr>
            </p:pic>
          </p:grpSp>
          <p:grpSp>
            <p:nvGrpSpPr>
              <p:cNvPr id="20" name="组合 19">
                <a:extLst>
                  <a:ext uri="{FF2B5EF4-FFF2-40B4-BE49-F238E27FC236}">
                    <a16:creationId xmlns:a16="http://schemas.microsoft.com/office/drawing/2014/main" id="{9F1CB0C1-950E-40CD-8037-AE4CF867E036}"/>
                  </a:ext>
                </a:extLst>
              </p:cNvPr>
              <p:cNvGrpSpPr/>
              <p:nvPr/>
            </p:nvGrpSpPr>
            <p:grpSpPr>
              <a:xfrm>
                <a:off x="1775907" y="4485614"/>
                <a:ext cx="1556656" cy="1202967"/>
                <a:chOff x="2607019" y="5642649"/>
                <a:chExt cx="1556656" cy="1240595"/>
              </a:xfrm>
            </p:grpSpPr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8E0F0EFE-E5B3-4211-ACDC-705951B59DE2}"/>
                    </a:ext>
                  </a:extLst>
                </p:cNvPr>
                <p:cNvSpPr txBox="1"/>
                <p:nvPr/>
              </p:nvSpPr>
              <p:spPr bwMode="auto">
                <a:xfrm>
                  <a:off x="2607019" y="6604066"/>
                  <a:ext cx="1556656" cy="27917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</a:ln>
              </p:spPr>
              <p:txBody>
                <a:bodyPr wrap="square" lIns="89996" tIns="46799" rIns="89996" bIns="46799" rtlCol="0" anchor="t">
                  <a:spAutoFit/>
                </a:bodyPr>
                <a:lstStyle/>
                <a:p>
                  <a:pPr algn="ctr"/>
                  <a:r>
                    <a:rPr lang="zh-CN" altLang="en-US" sz="12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远程党教</a:t>
                  </a:r>
                  <a:endParaRPr lang="en-US" altLang="zh-CN" sz="1200" b="1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30" name="图片 29">
                  <a:extLst>
                    <a:ext uri="{FF2B5EF4-FFF2-40B4-BE49-F238E27FC236}">
                      <a16:creationId xmlns:a16="http://schemas.microsoft.com/office/drawing/2014/main" id="{E4BBA990-F816-48AE-BB77-4D4F036435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17645" y="5642649"/>
                  <a:ext cx="1172420" cy="1042676"/>
                </a:xfrm>
                <a:prstGeom prst="rect">
                  <a:avLst/>
                </a:prstGeom>
              </p:spPr>
            </p:pic>
          </p:grpSp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D274498A-3E23-4FAA-82FA-B93A46C6D873}"/>
                  </a:ext>
                </a:extLst>
              </p:cNvPr>
              <p:cNvGrpSpPr/>
              <p:nvPr/>
            </p:nvGrpSpPr>
            <p:grpSpPr>
              <a:xfrm>
                <a:off x="3019347" y="4563451"/>
                <a:ext cx="1556656" cy="1131687"/>
                <a:chOff x="549000" y="8176041"/>
                <a:chExt cx="1556656" cy="1131687"/>
              </a:xfrm>
            </p:grpSpPr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C9F00109-2EB8-4B45-A3EF-3E67C457A354}"/>
                    </a:ext>
                  </a:extLst>
                </p:cNvPr>
                <p:cNvSpPr txBox="1"/>
                <p:nvPr/>
              </p:nvSpPr>
              <p:spPr bwMode="auto">
                <a:xfrm>
                  <a:off x="549000" y="9028550"/>
                  <a:ext cx="1556656" cy="27917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</a:ln>
              </p:spPr>
              <p:txBody>
                <a:bodyPr wrap="square" lIns="89996" tIns="46799" rIns="89996" bIns="46799" rtlCol="0" anchor="t">
                  <a:spAutoFit/>
                </a:bodyPr>
                <a:lstStyle/>
                <a:p>
                  <a:pPr algn="ctr"/>
                  <a:r>
                    <a:rPr lang="zh-CN" altLang="en-US" sz="12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协同办公</a:t>
                  </a:r>
                  <a:endParaRPr lang="en-US" altLang="zh-CN" sz="1200" b="1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28" name="图片 27">
                  <a:extLst>
                    <a:ext uri="{FF2B5EF4-FFF2-40B4-BE49-F238E27FC236}">
                      <a16:creationId xmlns:a16="http://schemas.microsoft.com/office/drawing/2014/main" id="{ADD6A757-78F4-4726-8AE8-7F991317F3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0004" y="8176041"/>
                  <a:ext cx="858399" cy="763406"/>
                </a:xfrm>
                <a:prstGeom prst="rect">
                  <a:avLst/>
                </a:prstGeom>
              </p:spPr>
            </p:pic>
          </p:grpSp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03486D98-351D-41F3-9834-5A92E4EB838A}"/>
                  </a:ext>
                </a:extLst>
              </p:cNvPr>
              <p:cNvGrpSpPr/>
              <p:nvPr/>
            </p:nvGrpSpPr>
            <p:grpSpPr>
              <a:xfrm>
                <a:off x="4180311" y="4566290"/>
                <a:ext cx="1556656" cy="1128848"/>
                <a:chOff x="2760723" y="1415692"/>
                <a:chExt cx="1556656" cy="1128848"/>
              </a:xfrm>
            </p:grpSpPr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0D866DB4-4520-4F49-BFE5-557BCE2D943F}"/>
                    </a:ext>
                  </a:extLst>
                </p:cNvPr>
                <p:cNvSpPr txBox="1"/>
                <p:nvPr/>
              </p:nvSpPr>
              <p:spPr bwMode="auto">
                <a:xfrm>
                  <a:off x="2760723" y="2265362"/>
                  <a:ext cx="1556656" cy="27917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</a:ln>
              </p:spPr>
              <p:txBody>
                <a:bodyPr wrap="square" lIns="89996" tIns="46799" rIns="89996" bIns="46799" rtlCol="0" anchor="t">
                  <a:spAutoFit/>
                </a:bodyPr>
                <a:lstStyle/>
                <a:p>
                  <a:pPr algn="ctr"/>
                  <a:r>
                    <a:rPr lang="zh-CN" altLang="en-US" sz="12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远程教研</a:t>
                  </a:r>
                  <a:endParaRPr lang="en-US" altLang="zh-CN" sz="1200" b="1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ADA65662-A254-4A06-A6F0-ECFED62AA1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96681" y="1415692"/>
                  <a:ext cx="1049757" cy="933588"/>
                </a:xfrm>
                <a:prstGeom prst="rect">
                  <a:avLst/>
                </a:prstGeom>
              </p:spPr>
            </p:pic>
          </p:grpSp>
        </p:grp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CA3B65B-51D1-4978-9460-F47F84D8D7F2}"/>
                </a:ext>
              </a:extLst>
            </p:cNvPr>
            <p:cNvSpPr/>
            <p:nvPr/>
          </p:nvSpPr>
          <p:spPr>
            <a:xfrm>
              <a:off x="375944" y="4523150"/>
              <a:ext cx="1627369" cy="458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主要场景</a:t>
              </a:r>
              <a:r>
                <a:rPr lang="zh-Hans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：</a:t>
              </a:r>
              <a:endParaRPr lang="en-US" altLang="zh-Han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721621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502116D-9EA4-44CA-960C-4CA14938A1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pPr/>
              <a:t>15</a:t>
            </a:fld>
            <a:endParaRPr lang="en-US" altLang="zh-CN"/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5C23444F-E612-4100-B72E-5C3119E8D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电信天翼云会议助力远程会议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6F69B72-F9DF-4447-9961-26F3B82457C8}"/>
              </a:ext>
            </a:extLst>
          </p:cNvPr>
          <p:cNvSpPr/>
          <p:nvPr/>
        </p:nvSpPr>
        <p:spPr>
          <a:xfrm>
            <a:off x="726148" y="1194566"/>
            <a:ext cx="7144636" cy="420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+mn-ea"/>
              </a:rPr>
              <a:t>支持能力：</a:t>
            </a:r>
            <a:r>
              <a:rPr lang="zh-CN" altLang="en-US" dirty="0">
                <a:latin typeface="+mn-ea"/>
              </a:rPr>
              <a:t>目前可发起</a:t>
            </a:r>
            <a:r>
              <a:rPr lang="en-US" altLang="zh-CN" dirty="0">
                <a:latin typeface="+mn-ea"/>
              </a:rPr>
              <a:t>100</a:t>
            </a:r>
            <a:r>
              <a:rPr lang="zh-CN" altLang="en-US" dirty="0">
                <a:latin typeface="+mn-ea"/>
              </a:rPr>
              <a:t>方会议</a:t>
            </a:r>
            <a:r>
              <a:rPr lang="zh-CN" altLang="en-US" b="1" dirty="0">
                <a:latin typeface="+mn-ea"/>
              </a:rPr>
              <a:t>（</a:t>
            </a:r>
            <a:r>
              <a:rPr lang="en-US" altLang="zh-CN" b="1" dirty="0">
                <a:latin typeface="+mn-ea"/>
              </a:rPr>
              <a:t>1</a:t>
            </a:r>
            <a:r>
              <a:rPr lang="zh-CN" altLang="en-US" b="1" dirty="0">
                <a:latin typeface="+mn-ea"/>
              </a:rPr>
              <a:t>个主持者</a:t>
            </a:r>
            <a:r>
              <a:rPr lang="en-US" altLang="zh-CN" b="1" dirty="0">
                <a:latin typeface="+mn-ea"/>
              </a:rPr>
              <a:t>+99</a:t>
            </a:r>
            <a:r>
              <a:rPr lang="zh-CN" altLang="en-US" b="1" dirty="0">
                <a:latin typeface="+mn-ea"/>
              </a:rPr>
              <a:t>个参会者。根据实际使用峰值，电信可随时提升“方数”）</a:t>
            </a:r>
            <a:endParaRPr lang="en-US" altLang="zh-CN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+mn-ea"/>
              </a:rPr>
              <a:t>使用方式：</a:t>
            </a:r>
            <a:r>
              <a:rPr lang="en-US" altLang="zh-CN" dirty="0">
                <a:latin typeface="+mn-ea"/>
              </a:rPr>
              <a:t>APP</a:t>
            </a:r>
            <a:r>
              <a:rPr lang="zh-CN" altLang="en-US" dirty="0">
                <a:latin typeface="+mn-ea"/>
              </a:rPr>
              <a:t>（</a:t>
            </a:r>
            <a:r>
              <a:rPr lang="en-US" altLang="zh-CN" dirty="0">
                <a:latin typeface="+mn-ea"/>
              </a:rPr>
              <a:t>IOS</a:t>
            </a:r>
            <a:r>
              <a:rPr lang="zh-CN" altLang="en-US" dirty="0">
                <a:latin typeface="+mn-ea"/>
              </a:rPr>
              <a:t>，</a:t>
            </a:r>
            <a:r>
              <a:rPr lang="en-US" altLang="zh-CN" dirty="0" err="1">
                <a:latin typeface="+mn-ea"/>
              </a:rPr>
              <a:t>Adroid</a:t>
            </a:r>
            <a:r>
              <a:rPr lang="zh-CN" altLang="en-US" dirty="0">
                <a:latin typeface="+mn-ea"/>
              </a:rPr>
              <a:t>）、</a:t>
            </a:r>
            <a:r>
              <a:rPr lang="en-US" altLang="zh-CN" dirty="0">
                <a:latin typeface="+mn-ea"/>
              </a:rPr>
              <a:t>PC</a:t>
            </a:r>
            <a:r>
              <a:rPr lang="zh-CN" altLang="en-US" dirty="0">
                <a:latin typeface="+mn-ea"/>
              </a:rPr>
              <a:t>客户端；</a:t>
            </a:r>
            <a:endParaRPr lang="en-US" altLang="zh-CN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+mn-ea"/>
              </a:rPr>
              <a:t>终端支持：</a:t>
            </a:r>
            <a:r>
              <a:rPr lang="zh-CN" altLang="en-US" dirty="0">
                <a:latin typeface="+mn-ea"/>
              </a:rPr>
              <a:t>支持电脑，手机，</a:t>
            </a:r>
            <a:r>
              <a:rPr lang="en-GB" altLang="zh-CN" dirty="0">
                <a:latin typeface="+mn-ea"/>
              </a:rPr>
              <a:t>PAD</a:t>
            </a:r>
            <a:r>
              <a:rPr lang="zh-CN" altLang="en-US" dirty="0">
                <a:latin typeface="+mn-ea"/>
              </a:rPr>
              <a:t>均可接入，电信、移动、联通号码均支持；</a:t>
            </a:r>
            <a:endParaRPr lang="en-US" altLang="zh-CN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+mn-ea"/>
              </a:rPr>
              <a:t>部署方式：</a:t>
            </a:r>
            <a:r>
              <a:rPr lang="zh-CN" altLang="en-US" dirty="0">
                <a:latin typeface="+mn-ea"/>
              </a:rPr>
              <a:t>公有云</a:t>
            </a:r>
            <a:r>
              <a:rPr lang="en-US" altLang="zh-CN" dirty="0">
                <a:latin typeface="+mn-ea"/>
              </a:rPr>
              <a:t>SAAS</a:t>
            </a:r>
            <a:r>
              <a:rPr lang="zh-CN" altLang="en-US" dirty="0">
                <a:latin typeface="+mn-ea"/>
              </a:rPr>
              <a:t>模式，注册开通即可使用；</a:t>
            </a:r>
            <a:endParaRPr lang="en-US" altLang="zh-CN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spc="-10" dirty="0">
                <a:latin typeface="+mn-ea"/>
              </a:rPr>
              <a:t>登陆方式：</a:t>
            </a:r>
            <a:r>
              <a:rPr lang="zh-CN" altLang="en-US" spc="-10" dirty="0">
                <a:latin typeface="+mn-ea"/>
              </a:rPr>
              <a:t>登录</a:t>
            </a:r>
            <a:r>
              <a:rPr lang="en-US" altLang="zh-CN" spc="-10" dirty="0">
                <a:latin typeface="+mn-ea"/>
              </a:rPr>
              <a:t>cloudmeeting.189.cn</a:t>
            </a:r>
            <a:r>
              <a:rPr lang="zh-CN" altLang="en-US" spc="-10" dirty="0">
                <a:latin typeface="+mn-ea"/>
              </a:rPr>
              <a:t>进行注册及客户端下载；个人用户可以直接注册，企业用户需要进行开通；</a:t>
            </a:r>
            <a:endParaRPr lang="en-US" altLang="zh-CN" spc="-1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spc="-10" dirty="0">
                <a:latin typeface="+mn-ea"/>
              </a:rPr>
              <a:t>主要功能：</a:t>
            </a:r>
            <a:r>
              <a:rPr lang="zh-CN" altLang="en-US" spc="-10" dirty="0">
                <a:latin typeface="+mn-ea"/>
              </a:rPr>
              <a:t>音视频互动、</a:t>
            </a:r>
            <a:r>
              <a:rPr lang="zh-CN" altLang="en-US" dirty="0"/>
              <a:t>桌面共享、会议录播</a:t>
            </a:r>
            <a:r>
              <a:rPr lang="zh-CN" altLang="en-US" sz="1600" dirty="0"/>
              <a:t>（限管理员）</a:t>
            </a:r>
            <a:endParaRPr lang="en-US" altLang="zh-CN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spc="-10" dirty="0">
                <a:solidFill>
                  <a:srgbClr val="C00000"/>
                </a:solidFill>
                <a:latin typeface="+mn-ea"/>
              </a:rPr>
              <a:t>服务客户：</a:t>
            </a: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E2F0D93D-1BCA-466E-BE45-17650BC9AD50}"/>
              </a:ext>
            </a:extLst>
          </p:cNvPr>
          <p:cNvSpPr/>
          <p:nvPr/>
        </p:nvSpPr>
        <p:spPr>
          <a:xfrm>
            <a:off x="8079129" y="1041720"/>
            <a:ext cx="3668285" cy="51565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72F6E821-EF76-444E-AFD7-ABBBDD77E5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544" b="25637"/>
          <a:stretch/>
        </p:blipFill>
        <p:spPr>
          <a:xfrm>
            <a:off x="956817" y="5402580"/>
            <a:ext cx="2771894" cy="96693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464EABD7-EDAA-44B1-ABF1-21DE55C3B3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" t="4658" r="3173" b="12275"/>
          <a:stretch/>
        </p:blipFill>
        <p:spPr>
          <a:xfrm>
            <a:off x="3937056" y="5402580"/>
            <a:ext cx="2296633" cy="83447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4DCCFD41-3E27-4435-8F5E-A2D6B08A7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034" y="5337489"/>
            <a:ext cx="142875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334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69663" y="185561"/>
            <a:ext cx="10515600" cy="537640"/>
          </a:xfrm>
        </p:spPr>
        <p:txBody>
          <a:bodyPr>
            <a:normAutofit/>
          </a:bodyPr>
          <a:lstStyle/>
          <a:p>
            <a:r>
              <a:rPr lang="zh-CN" altLang="en-US" sz="2800" b="1" dirty="0">
                <a:solidFill>
                  <a:srgbClr val="2883C3"/>
                </a:solidFill>
                <a:latin typeface="Microsoft YaHei" charset="-122"/>
                <a:ea typeface="Microsoft YaHei" charset="-122"/>
              </a:rPr>
              <a:t>场景三：师生体温精准筛查</a:t>
            </a:r>
          </a:p>
        </p:txBody>
      </p:sp>
      <p:pic>
        <p:nvPicPr>
          <p:cNvPr id="78" name="Picture 4" descr="Picture 4">
            <a:extLst>
              <a:ext uri="{FF2B5EF4-FFF2-40B4-BE49-F238E27FC236}">
                <a16:creationId xmlns:a16="http://schemas.microsoft.com/office/drawing/2014/main" id="{89354144-23EA-43C8-A457-13CDEB923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907" y="2447666"/>
            <a:ext cx="3610356" cy="2637491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Rectangle 5">
            <a:extLst>
              <a:ext uri="{FF2B5EF4-FFF2-40B4-BE49-F238E27FC236}">
                <a16:creationId xmlns:a16="http://schemas.microsoft.com/office/drawing/2014/main" id="{4C8D0210-5AF7-41DB-A009-28DAF047D782}"/>
              </a:ext>
            </a:extLst>
          </p:cNvPr>
          <p:cNvSpPr txBox="1"/>
          <p:nvPr/>
        </p:nvSpPr>
        <p:spPr>
          <a:xfrm>
            <a:off x="480112" y="942095"/>
            <a:ext cx="11049271" cy="12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50000"/>
              </a:lnSpc>
              <a:defRPr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dirty="0"/>
              <a:t>        </a:t>
            </a:r>
            <a:r>
              <a:rPr lang="zh-CN" altLang="en-US" dirty="0"/>
              <a:t>随着开学学生的大量返校，学校应密切监测学生及老师的健康状态，做好体温的监测。可以</a:t>
            </a:r>
            <a:r>
              <a:rPr dirty="0" err="1"/>
              <a:t>利用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红外热成像体温测试系统</a:t>
            </a:r>
            <a:r>
              <a:rPr dirty="0"/>
              <a:t>，</a:t>
            </a:r>
            <a:r>
              <a:rPr lang="zh-CN" altLang="en-US" dirty="0"/>
              <a:t>实现校园出入口、教学楼</a:t>
            </a:r>
            <a:r>
              <a:rPr lang="en-US" altLang="zh-CN" dirty="0"/>
              <a:t>/</a:t>
            </a:r>
            <a:r>
              <a:rPr lang="zh-CN" altLang="en-US" dirty="0"/>
              <a:t>宿舍楼出入口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对疑似发热人员进行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非接触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b="1" dirty="0"/>
              <a:t>快速、大面积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初步筛查和预警，以便</a:t>
            </a:r>
            <a:r>
              <a:rPr lang="zh-CN" altLang="en-US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进一步对疑似发热进行精确的体温测量及后续检查。 </a:t>
            </a:r>
            <a:endParaRPr dirty="0"/>
          </a:p>
        </p:txBody>
      </p:sp>
      <p:pic>
        <p:nvPicPr>
          <p:cNvPr id="80" name="Picture 4" descr="Picture 4">
            <a:extLst>
              <a:ext uri="{FF2B5EF4-FFF2-40B4-BE49-F238E27FC236}">
                <a16:creationId xmlns:a16="http://schemas.microsoft.com/office/drawing/2014/main" id="{BC51CEDF-75B5-4796-8A27-EEFB54549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984" y="2457069"/>
            <a:ext cx="5394764" cy="263749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BBC5047-ED77-41EF-927D-EA872F83BC22}"/>
              </a:ext>
            </a:extLst>
          </p:cNvPr>
          <p:cNvSpPr txBox="1"/>
          <p:nvPr/>
        </p:nvSpPr>
        <p:spPr>
          <a:xfrm>
            <a:off x="1081783" y="5418309"/>
            <a:ext cx="3104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后续增加 视频识别人脸识别抓拍功能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EA15DF0-A55B-404C-8380-08779BB31490}"/>
              </a:ext>
            </a:extLst>
          </p:cNvPr>
          <p:cNvSpPr txBox="1"/>
          <p:nvPr/>
        </p:nvSpPr>
        <p:spPr>
          <a:xfrm>
            <a:off x="5071427" y="5436396"/>
            <a:ext cx="20491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ym typeface="+mn-ea"/>
              </a:rPr>
              <a:t>可实现抓拍人脸和人脸对比功能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9AE81A3-BAF9-4501-9740-AFCF7E483E3A}"/>
              </a:ext>
            </a:extLst>
          </p:cNvPr>
          <p:cNvSpPr txBox="1"/>
          <p:nvPr/>
        </p:nvSpPr>
        <p:spPr>
          <a:xfrm>
            <a:off x="8549235" y="5574310"/>
            <a:ext cx="2014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形成长效防控机制！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496D2F51-3F51-4A62-886B-743B91A80A6F}"/>
              </a:ext>
            </a:extLst>
          </p:cNvPr>
          <p:cNvCxnSpPr>
            <a:cxnSpLocks/>
          </p:cNvCxnSpPr>
          <p:nvPr/>
        </p:nvCxnSpPr>
        <p:spPr>
          <a:xfrm>
            <a:off x="710119" y="5265477"/>
            <a:ext cx="1090470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41810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师生体温精准筛查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72112" y="3767234"/>
            <a:ext cx="6535130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服务客户</a:t>
            </a:r>
            <a:endParaRPr lang="en-US" altLang="zh-CN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142" y="1295684"/>
            <a:ext cx="2484039" cy="16676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97023" y="1608309"/>
            <a:ext cx="6415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微软雅黑" panose="020B0503020204020204" charset="-122"/>
                <a:ea typeface="微软雅黑" panose="020B0503020204020204" charset="-122"/>
              </a:rPr>
              <a:t>+</a:t>
            </a:r>
            <a:endParaRPr lang="zh-CN" altLang="en-US" sz="4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551241" y="1762149"/>
            <a:ext cx="958847" cy="750579"/>
            <a:chOff x="2550856" y="437585"/>
            <a:chExt cx="3210824" cy="2983907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917" b="94268" l="9043" r="93617">
                          <a14:foregroundMark x1="29787" y1="14650" x2="62766" y2="85987"/>
                          <a14:foregroundMark x1="62766" y1="85987" x2="63830" y2="85987"/>
                          <a14:foregroundMark x1="23936" y1="22293" x2="53191" y2="87261"/>
                          <a14:foregroundMark x1="16489" y1="37580" x2="10638" y2="75796"/>
                          <a14:foregroundMark x1="59043" y1="91083" x2="57979" y2="94904"/>
                          <a14:foregroundMark x1="22340" y1="87261" x2="21277" y2="91083"/>
                          <a14:foregroundMark x1="63830" y1="15924" x2="89894" y2="69427"/>
                          <a14:foregroundMark x1="61702" y1="17197" x2="89894" y2="15924"/>
                          <a14:foregroundMark x1="90957" y1="19745" x2="93617" y2="54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0856" y="437585"/>
              <a:ext cx="3210824" cy="2983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51506" y="913490"/>
              <a:ext cx="1104762" cy="323810"/>
            </a:xfrm>
            <a:prstGeom prst="rect">
              <a:avLst/>
            </a:prstGeom>
          </p:spPr>
        </p:pic>
      </p:grpSp>
      <p:sp>
        <p:nvSpPr>
          <p:cNvPr id="16" name="矩形 15"/>
          <p:cNvSpPr/>
          <p:nvPr/>
        </p:nvSpPr>
        <p:spPr>
          <a:xfrm>
            <a:off x="967742" y="2709209"/>
            <a:ext cx="161775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67" dirty="0">
                <a:latin typeface="微软雅黑" panose="020B0503020204020204" charset="-122"/>
                <a:ea typeface="微软雅黑" panose="020B0503020204020204" charset="-122"/>
              </a:rPr>
              <a:t>热成像摄像头</a:t>
            </a:r>
          </a:p>
        </p:txBody>
      </p:sp>
      <p:sp>
        <p:nvSpPr>
          <p:cNvPr id="17" name="矩形 16"/>
          <p:cNvSpPr/>
          <p:nvPr/>
        </p:nvSpPr>
        <p:spPr>
          <a:xfrm>
            <a:off x="3228883" y="2729191"/>
            <a:ext cx="233429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867" dirty="0">
                <a:latin typeface="微软雅黑" panose="020B0503020204020204" charset="-122"/>
                <a:ea typeface="微软雅黑" panose="020B0503020204020204" charset="-122"/>
              </a:rPr>
              <a:t>高精度黑体</a:t>
            </a:r>
            <a:r>
              <a:rPr lang="zh-CN" altLang="en-US" sz="1867" dirty="0">
                <a:latin typeface="微软雅黑" panose="020B0503020204020204" charset="-122"/>
                <a:ea typeface="微软雅黑" panose="020B0503020204020204" charset="-122"/>
              </a:rPr>
              <a:t>（可选）</a:t>
            </a:r>
            <a:endParaRPr lang="zh-CN" altLang="zh-CN" sz="1867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570745" y="2709209"/>
            <a:ext cx="2095445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67" dirty="0">
                <a:latin typeface="微软雅黑" panose="020B0503020204020204" charset="-122"/>
                <a:ea typeface="微软雅黑" panose="020B0503020204020204" charset="-122"/>
              </a:rPr>
              <a:t>智能闸机（可选）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14" y="1613973"/>
            <a:ext cx="1286367" cy="936904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957451" y="1608309"/>
            <a:ext cx="6415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微软雅黑" panose="020B0503020204020204" charset="-122"/>
                <a:ea typeface="微软雅黑" panose="020B0503020204020204" charset="-122"/>
              </a:rPr>
              <a:t>+</a:t>
            </a:r>
            <a:endParaRPr lang="zh-CN" altLang="en-US" sz="4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867132" y="1602946"/>
            <a:ext cx="6415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微软雅黑" panose="020B0503020204020204" charset="-122"/>
                <a:ea typeface="微软雅黑" panose="020B0503020204020204" charset="-122"/>
              </a:rPr>
              <a:t>+</a:t>
            </a:r>
            <a:endParaRPr lang="zh-CN" altLang="en-US" sz="4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850524" y="2729191"/>
            <a:ext cx="281198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67" dirty="0">
                <a:latin typeface="微软雅黑" panose="020B0503020204020204" charset="-122"/>
                <a:ea typeface="微软雅黑" panose="020B0503020204020204" charset="-122"/>
              </a:rPr>
              <a:t>笔记本电脑（监测软件）</a:t>
            </a:r>
            <a:endParaRPr lang="zh-CN" altLang="zh-CN" sz="1867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8" name="图片 27" descr="正式图片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9413" y="1328420"/>
            <a:ext cx="1945640" cy="132249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29DF146F-6F08-4AB2-87E7-969A7CE56300}"/>
              </a:ext>
            </a:extLst>
          </p:cNvPr>
          <p:cNvSpPr txBox="1"/>
          <p:nvPr/>
        </p:nvSpPr>
        <p:spPr>
          <a:xfrm>
            <a:off x="742465" y="3744953"/>
            <a:ext cx="6535130" cy="1941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功能特性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1．进出校园人员体温非接触方式快速检测，检测测温精度±0.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℃；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2．可设定探测区域，支持点、线、框测温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3．可设置告警温度阈值，超过阈值即告警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4．探测距离为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1-10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米，探测覆盖宽度，为3米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EE6EB1E-3A7C-4133-BC1A-93C0C2081F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9888" y="4397133"/>
            <a:ext cx="1450130" cy="1132447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4196B99-1AB4-4EF1-AFF6-C8FF1F38B209}"/>
              </a:ext>
            </a:extLst>
          </p:cNvPr>
          <p:cNvSpPr/>
          <p:nvPr/>
        </p:nvSpPr>
        <p:spPr>
          <a:xfrm>
            <a:off x="9096751" y="4520299"/>
            <a:ext cx="21848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/>
              <a:t>其他行业如：</a:t>
            </a:r>
            <a:endParaRPr lang="en-US" altLang="zh-CN" sz="1600" dirty="0"/>
          </a:p>
          <a:p>
            <a:r>
              <a:rPr lang="zh-CN" altLang="en-US" sz="1600" dirty="0"/>
              <a:t>农行、公安、环贸、电信集团、福田、王府井百货等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/>
          <a:lstStyle/>
          <a:p>
            <a:r>
              <a:rPr lang="zh-CN" altLang="en-US" dirty="0"/>
              <a:t>体温精准筛查建设成效</a:t>
            </a:r>
          </a:p>
        </p:txBody>
      </p: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0E3438F1-161E-4CF5-8F96-3035A8C18D1C}"/>
              </a:ext>
            </a:extLst>
          </p:cNvPr>
          <p:cNvGrpSpPr/>
          <p:nvPr/>
        </p:nvGrpSpPr>
        <p:grpSpPr>
          <a:xfrm>
            <a:off x="4235434" y="2064972"/>
            <a:ext cx="3778284" cy="3811896"/>
            <a:chOff x="4235434" y="1833293"/>
            <a:chExt cx="3778284" cy="3811896"/>
          </a:xfrm>
        </p:grpSpPr>
        <p:sp>
          <p:nvSpPr>
            <p:cNvPr id="65" name="í$1iḓè">
              <a:extLst>
                <a:ext uri="{FF2B5EF4-FFF2-40B4-BE49-F238E27FC236}">
                  <a16:creationId xmlns:a16="http://schemas.microsoft.com/office/drawing/2014/main" id="{B0973532-84C6-4AE3-906F-1595D9AD9D88}"/>
                </a:ext>
              </a:extLst>
            </p:cNvPr>
            <p:cNvSpPr/>
            <p:nvPr/>
          </p:nvSpPr>
          <p:spPr>
            <a:xfrm>
              <a:off x="4633162" y="2428243"/>
              <a:ext cx="2982820" cy="2982821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40000"/>
              </a:schemeClr>
            </a:solidFill>
            <a:ln w="317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zh-CN" altLang="en-US" sz="1600" b="1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方案价值</a:t>
              </a:r>
            </a:p>
          </p:txBody>
        </p:sp>
        <p:sp>
          <p:nvSpPr>
            <p:cNvPr id="66" name="ïSḷîḍé">
              <a:extLst>
                <a:ext uri="{FF2B5EF4-FFF2-40B4-BE49-F238E27FC236}">
                  <a16:creationId xmlns:a16="http://schemas.microsoft.com/office/drawing/2014/main" id="{DA3C55B3-E16E-44EF-B119-931BB280D67A}"/>
                </a:ext>
              </a:extLst>
            </p:cNvPr>
            <p:cNvSpPr/>
            <p:nvPr/>
          </p:nvSpPr>
          <p:spPr>
            <a:xfrm>
              <a:off x="4638631" y="4540244"/>
              <a:ext cx="1104947" cy="110494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7" name="îSḷïdé">
              <a:extLst>
                <a:ext uri="{FF2B5EF4-FFF2-40B4-BE49-F238E27FC236}">
                  <a16:creationId xmlns:a16="http://schemas.microsoft.com/office/drawing/2014/main" id="{F8562156-5FA2-4649-A57C-C90C689EC563}"/>
                </a:ext>
              </a:extLst>
            </p:cNvPr>
            <p:cNvSpPr/>
            <p:nvPr/>
          </p:nvSpPr>
          <p:spPr>
            <a:xfrm>
              <a:off x="6443611" y="4540244"/>
              <a:ext cx="1104947" cy="110494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" name="ï$ḻïďè">
              <a:extLst>
                <a:ext uri="{FF2B5EF4-FFF2-40B4-BE49-F238E27FC236}">
                  <a16:creationId xmlns:a16="http://schemas.microsoft.com/office/drawing/2014/main" id="{1D842C35-033F-4F97-8BED-B1576EDD74B5}"/>
                </a:ext>
              </a:extLst>
            </p:cNvPr>
            <p:cNvSpPr/>
            <p:nvPr/>
          </p:nvSpPr>
          <p:spPr bwMode="auto">
            <a:xfrm>
              <a:off x="6679482" y="4776114"/>
              <a:ext cx="633204" cy="633204"/>
            </a:xfrm>
            <a:custGeom>
              <a:avLst/>
              <a:gdLst>
                <a:gd name="T0" fmla="*/ 184 w 260"/>
                <a:gd name="T1" fmla="*/ 106 h 260"/>
                <a:gd name="T2" fmla="*/ 193 w 260"/>
                <a:gd name="T3" fmla="*/ 143 h 260"/>
                <a:gd name="T4" fmla="*/ 117 w 260"/>
                <a:gd name="T5" fmla="*/ 219 h 260"/>
                <a:gd name="T6" fmla="*/ 42 w 260"/>
                <a:gd name="T7" fmla="*/ 143 h 260"/>
                <a:gd name="T8" fmla="*/ 117 w 260"/>
                <a:gd name="T9" fmla="*/ 66 h 260"/>
                <a:gd name="T10" fmla="*/ 154 w 260"/>
                <a:gd name="T11" fmla="*/ 76 h 260"/>
                <a:gd name="T12" fmla="*/ 183 w 260"/>
                <a:gd name="T13" fmla="*/ 46 h 260"/>
                <a:gd name="T14" fmla="*/ 117 w 260"/>
                <a:gd name="T15" fmla="*/ 25 h 260"/>
                <a:gd name="T16" fmla="*/ 0 w 260"/>
                <a:gd name="T17" fmla="*/ 143 h 260"/>
                <a:gd name="T18" fmla="*/ 117 w 260"/>
                <a:gd name="T19" fmla="*/ 260 h 260"/>
                <a:gd name="T20" fmla="*/ 233 w 260"/>
                <a:gd name="T21" fmla="*/ 143 h 260"/>
                <a:gd name="T22" fmla="*/ 213 w 260"/>
                <a:gd name="T23" fmla="*/ 77 h 260"/>
                <a:gd name="T24" fmla="*/ 184 w 260"/>
                <a:gd name="T25" fmla="*/ 106 h 260"/>
                <a:gd name="T26" fmla="*/ 225 w 260"/>
                <a:gd name="T27" fmla="*/ 35 h 260"/>
                <a:gd name="T28" fmla="*/ 225 w 260"/>
                <a:gd name="T29" fmla="*/ 35 h 260"/>
                <a:gd name="T30" fmla="*/ 225 w 260"/>
                <a:gd name="T31" fmla="*/ 0 h 260"/>
                <a:gd name="T32" fmla="*/ 203 w 260"/>
                <a:gd name="T33" fmla="*/ 23 h 260"/>
                <a:gd name="T34" fmla="*/ 203 w 260"/>
                <a:gd name="T35" fmla="*/ 46 h 260"/>
                <a:gd name="T36" fmla="*/ 139 w 260"/>
                <a:gd name="T37" fmla="*/ 111 h 260"/>
                <a:gd name="T38" fmla="*/ 117 w 260"/>
                <a:gd name="T39" fmla="*/ 104 h 260"/>
                <a:gd name="T40" fmla="*/ 79 w 260"/>
                <a:gd name="T41" fmla="*/ 143 h 260"/>
                <a:gd name="T42" fmla="*/ 117 w 260"/>
                <a:gd name="T43" fmla="*/ 181 h 260"/>
                <a:gd name="T44" fmla="*/ 155 w 260"/>
                <a:gd name="T45" fmla="*/ 143 h 260"/>
                <a:gd name="T46" fmla="*/ 150 w 260"/>
                <a:gd name="T47" fmla="*/ 123 h 260"/>
                <a:gd name="T48" fmla="*/ 215 w 260"/>
                <a:gd name="T49" fmla="*/ 58 h 260"/>
                <a:gd name="T50" fmla="*/ 237 w 260"/>
                <a:gd name="T51" fmla="*/ 58 h 260"/>
                <a:gd name="T52" fmla="*/ 260 w 260"/>
                <a:gd name="T53" fmla="*/ 35 h 260"/>
                <a:gd name="T54" fmla="*/ 225 w 260"/>
                <a:gd name="T55" fmla="*/ 3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60" h="260">
                  <a:moveTo>
                    <a:pt x="184" y="106"/>
                  </a:moveTo>
                  <a:cubicBezTo>
                    <a:pt x="190" y="117"/>
                    <a:pt x="193" y="129"/>
                    <a:pt x="193" y="143"/>
                  </a:cubicBezTo>
                  <a:cubicBezTo>
                    <a:pt x="193" y="185"/>
                    <a:pt x="159" y="219"/>
                    <a:pt x="117" y="219"/>
                  </a:cubicBezTo>
                  <a:cubicBezTo>
                    <a:pt x="76" y="219"/>
                    <a:pt x="42" y="185"/>
                    <a:pt x="42" y="143"/>
                  </a:cubicBezTo>
                  <a:cubicBezTo>
                    <a:pt x="42" y="100"/>
                    <a:pt x="76" y="66"/>
                    <a:pt x="117" y="66"/>
                  </a:cubicBezTo>
                  <a:cubicBezTo>
                    <a:pt x="131" y="66"/>
                    <a:pt x="143" y="70"/>
                    <a:pt x="154" y="76"/>
                  </a:cubicBezTo>
                  <a:cubicBezTo>
                    <a:pt x="183" y="46"/>
                    <a:pt x="183" y="46"/>
                    <a:pt x="183" y="46"/>
                  </a:cubicBezTo>
                  <a:cubicBezTo>
                    <a:pt x="165" y="33"/>
                    <a:pt x="141" y="25"/>
                    <a:pt x="117" y="25"/>
                  </a:cubicBezTo>
                  <a:cubicBezTo>
                    <a:pt x="52" y="25"/>
                    <a:pt x="0" y="78"/>
                    <a:pt x="0" y="143"/>
                  </a:cubicBezTo>
                  <a:cubicBezTo>
                    <a:pt x="0" y="207"/>
                    <a:pt x="52" y="260"/>
                    <a:pt x="117" y="260"/>
                  </a:cubicBezTo>
                  <a:cubicBezTo>
                    <a:pt x="181" y="260"/>
                    <a:pt x="233" y="207"/>
                    <a:pt x="233" y="143"/>
                  </a:cubicBezTo>
                  <a:cubicBezTo>
                    <a:pt x="233" y="118"/>
                    <a:pt x="226" y="96"/>
                    <a:pt x="213" y="77"/>
                  </a:cubicBezTo>
                  <a:cubicBezTo>
                    <a:pt x="184" y="106"/>
                    <a:pt x="184" y="106"/>
                    <a:pt x="184" y="106"/>
                  </a:cubicBezTo>
                  <a:close/>
                  <a:moveTo>
                    <a:pt x="225" y="35"/>
                  </a:moveTo>
                  <a:cubicBezTo>
                    <a:pt x="225" y="35"/>
                    <a:pt x="225" y="35"/>
                    <a:pt x="225" y="35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03" y="23"/>
                    <a:pt x="203" y="23"/>
                    <a:pt x="203" y="23"/>
                  </a:cubicBezTo>
                  <a:cubicBezTo>
                    <a:pt x="203" y="46"/>
                    <a:pt x="203" y="46"/>
                    <a:pt x="203" y="46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33" y="106"/>
                    <a:pt x="125" y="104"/>
                    <a:pt x="117" y="104"/>
                  </a:cubicBezTo>
                  <a:cubicBezTo>
                    <a:pt x="96" y="104"/>
                    <a:pt x="79" y="121"/>
                    <a:pt x="79" y="143"/>
                  </a:cubicBezTo>
                  <a:cubicBezTo>
                    <a:pt x="79" y="164"/>
                    <a:pt x="96" y="181"/>
                    <a:pt x="117" y="181"/>
                  </a:cubicBezTo>
                  <a:cubicBezTo>
                    <a:pt x="138" y="181"/>
                    <a:pt x="155" y="164"/>
                    <a:pt x="155" y="143"/>
                  </a:cubicBezTo>
                  <a:cubicBezTo>
                    <a:pt x="155" y="136"/>
                    <a:pt x="154" y="129"/>
                    <a:pt x="150" y="123"/>
                  </a:cubicBezTo>
                  <a:cubicBezTo>
                    <a:pt x="215" y="58"/>
                    <a:pt x="215" y="58"/>
                    <a:pt x="215" y="58"/>
                  </a:cubicBezTo>
                  <a:cubicBezTo>
                    <a:pt x="237" y="58"/>
                    <a:pt x="237" y="58"/>
                    <a:pt x="237" y="58"/>
                  </a:cubicBezTo>
                  <a:cubicBezTo>
                    <a:pt x="260" y="35"/>
                    <a:pt x="260" y="35"/>
                    <a:pt x="260" y="35"/>
                  </a:cubicBezTo>
                  <a:cubicBezTo>
                    <a:pt x="225" y="35"/>
                    <a:pt x="225" y="35"/>
                    <a:pt x="225" y="3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9" name="i$lïḍé">
              <a:extLst>
                <a:ext uri="{FF2B5EF4-FFF2-40B4-BE49-F238E27FC236}">
                  <a16:creationId xmlns:a16="http://schemas.microsoft.com/office/drawing/2014/main" id="{806CA9F5-1E6C-4B29-9A8D-D1F63315569F}"/>
                </a:ext>
              </a:extLst>
            </p:cNvPr>
            <p:cNvSpPr/>
            <p:nvPr/>
          </p:nvSpPr>
          <p:spPr bwMode="auto">
            <a:xfrm>
              <a:off x="4889085" y="4788775"/>
              <a:ext cx="604038" cy="603358"/>
            </a:xfrm>
            <a:custGeom>
              <a:avLst/>
              <a:gdLst>
                <a:gd name="connsiteX0" fmla="*/ 319017 w 551492"/>
                <a:gd name="connsiteY0" fmla="*/ 339314 h 550871"/>
                <a:gd name="connsiteX1" fmla="*/ 319017 w 551492"/>
                <a:gd name="connsiteY1" fmla="*/ 380625 h 550871"/>
                <a:gd name="connsiteX2" fmla="*/ 360351 w 551492"/>
                <a:gd name="connsiteY2" fmla="*/ 380625 h 550871"/>
                <a:gd name="connsiteX3" fmla="*/ 360351 w 551492"/>
                <a:gd name="connsiteY3" fmla="*/ 339314 h 550871"/>
                <a:gd name="connsiteX4" fmla="*/ 254433 w 551492"/>
                <a:gd name="connsiteY4" fmla="*/ 339314 h 550871"/>
                <a:gd name="connsiteX5" fmla="*/ 254433 w 551492"/>
                <a:gd name="connsiteY5" fmla="*/ 380625 h 550871"/>
                <a:gd name="connsiteX6" fmla="*/ 295767 w 551492"/>
                <a:gd name="connsiteY6" fmla="*/ 380625 h 550871"/>
                <a:gd name="connsiteX7" fmla="*/ 295767 w 551492"/>
                <a:gd name="connsiteY7" fmla="*/ 339314 h 550871"/>
                <a:gd name="connsiteX8" fmla="*/ 191140 w 551492"/>
                <a:gd name="connsiteY8" fmla="*/ 339314 h 550871"/>
                <a:gd name="connsiteX9" fmla="*/ 191140 w 551492"/>
                <a:gd name="connsiteY9" fmla="*/ 380625 h 550871"/>
                <a:gd name="connsiteX10" fmla="*/ 232474 w 551492"/>
                <a:gd name="connsiteY10" fmla="*/ 380625 h 550871"/>
                <a:gd name="connsiteX11" fmla="*/ 232474 w 551492"/>
                <a:gd name="connsiteY11" fmla="*/ 339314 h 550871"/>
                <a:gd name="connsiteX12" fmla="*/ 319017 w 551492"/>
                <a:gd name="connsiteY12" fmla="*/ 274767 h 550871"/>
                <a:gd name="connsiteX13" fmla="*/ 319017 w 551492"/>
                <a:gd name="connsiteY13" fmla="*/ 316077 h 550871"/>
                <a:gd name="connsiteX14" fmla="*/ 360351 w 551492"/>
                <a:gd name="connsiteY14" fmla="*/ 316077 h 550871"/>
                <a:gd name="connsiteX15" fmla="*/ 360351 w 551492"/>
                <a:gd name="connsiteY15" fmla="*/ 274767 h 550871"/>
                <a:gd name="connsiteX16" fmla="*/ 254433 w 551492"/>
                <a:gd name="connsiteY16" fmla="*/ 274767 h 550871"/>
                <a:gd name="connsiteX17" fmla="*/ 254433 w 551492"/>
                <a:gd name="connsiteY17" fmla="*/ 316077 h 550871"/>
                <a:gd name="connsiteX18" fmla="*/ 295767 w 551492"/>
                <a:gd name="connsiteY18" fmla="*/ 316077 h 550871"/>
                <a:gd name="connsiteX19" fmla="*/ 295767 w 551492"/>
                <a:gd name="connsiteY19" fmla="*/ 274767 h 550871"/>
                <a:gd name="connsiteX20" fmla="*/ 136889 w 551492"/>
                <a:gd name="connsiteY20" fmla="*/ 237330 h 550871"/>
                <a:gd name="connsiteX21" fmla="*/ 414602 w 551492"/>
                <a:gd name="connsiteY21" fmla="*/ 237330 h 550871"/>
                <a:gd name="connsiteX22" fmla="*/ 414602 w 551492"/>
                <a:gd name="connsiteY22" fmla="*/ 414189 h 550871"/>
                <a:gd name="connsiteX23" fmla="*/ 136889 w 551492"/>
                <a:gd name="connsiteY23" fmla="*/ 414189 h 550871"/>
                <a:gd name="connsiteX24" fmla="*/ 151112 w 551492"/>
                <a:gd name="connsiteY24" fmla="*/ 104498 h 550871"/>
                <a:gd name="connsiteX25" fmla="*/ 151112 w 551492"/>
                <a:gd name="connsiteY25" fmla="*/ 129010 h 550871"/>
                <a:gd name="connsiteX26" fmla="*/ 117531 w 551492"/>
                <a:gd name="connsiteY26" fmla="*/ 129010 h 550871"/>
                <a:gd name="connsiteX27" fmla="*/ 117531 w 551492"/>
                <a:gd name="connsiteY27" fmla="*/ 446373 h 550871"/>
                <a:gd name="connsiteX28" fmla="*/ 433961 w 551492"/>
                <a:gd name="connsiteY28" fmla="*/ 446373 h 550871"/>
                <a:gd name="connsiteX29" fmla="*/ 433961 w 551492"/>
                <a:gd name="connsiteY29" fmla="*/ 129010 h 550871"/>
                <a:gd name="connsiteX30" fmla="*/ 400381 w 551492"/>
                <a:gd name="connsiteY30" fmla="*/ 129010 h 550871"/>
                <a:gd name="connsiteX31" fmla="*/ 400381 w 551492"/>
                <a:gd name="connsiteY31" fmla="*/ 104498 h 550871"/>
                <a:gd name="connsiteX32" fmla="*/ 387465 w 551492"/>
                <a:gd name="connsiteY32" fmla="*/ 104498 h 550871"/>
                <a:gd name="connsiteX33" fmla="*/ 387465 w 551492"/>
                <a:gd name="connsiteY33" fmla="*/ 129010 h 550871"/>
                <a:gd name="connsiteX34" fmla="*/ 340970 w 551492"/>
                <a:gd name="connsiteY34" fmla="*/ 129010 h 550871"/>
                <a:gd name="connsiteX35" fmla="*/ 340970 w 551492"/>
                <a:gd name="connsiteY35" fmla="*/ 104498 h 550871"/>
                <a:gd name="connsiteX36" fmla="*/ 328054 w 551492"/>
                <a:gd name="connsiteY36" fmla="*/ 104498 h 550871"/>
                <a:gd name="connsiteX37" fmla="*/ 328054 w 551492"/>
                <a:gd name="connsiteY37" fmla="*/ 129010 h 550871"/>
                <a:gd name="connsiteX38" fmla="*/ 281558 w 551492"/>
                <a:gd name="connsiteY38" fmla="*/ 129010 h 550871"/>
                <a:gd name="connsiteX39" fmla="*/ 281558 w 551492"/>
                <a:gd name="connsiteY39" fmla="*/ 104498 h 550871"/>
                <a:gd name="connsiteX40" fmla="*/ 268643 w 551492"/>
                <a:gd name="connsiteY40" fmla="*/ 104498 h 550871"/>
                <a:gd name="connsiteX41" fmla="*/ 268643 w 551492"/>
                <a:gd name="connsiteY41" fmla="*/ 129010 h 550871"/>
                <a:gd name="connsiteX42" fmla="*/ 223438 w 551492"/>
                <a:gd name="connsiteY42" fmla="*/ 129010 h 550871"/>
                <a:gd name="connsiteX43" fmla="*/ 223438 w 551492"/>
                <a:gd name="connsiteY43" fmla="*/ 104498 h 550871"/>
                <a:gd name="connsiteX44" fmla="*/ 209231 w 551492"/>
                <a:gd name="connsiteY44" fmla="*/ 104498 h 550871"/>
                <a:gd name="connsiteX45" fmla="*/ 209231 w 551492"/>
                <a:gd name="connsiteY45" fmla="*/ 129010 h 550871"/>
                <a:gd name="connsiteX46" fmla="*/ 164027 w 551492"/>
                <a:gd name="connsiteY46" fmla="*/ 129010 h 550871"/>
                <a:gd name="connsiteX47" fmla="*/ 164027 w 551492"/>
                <a:gd name="connsiteY47" fmla="*/ 104498 h 550871"/>
                <a:gd name="connsiteX48" fmla="*/ 275100 w 551492"/>
                <a:gd name="connsiteY48" fmla="*/ 0 h 550871"/>
                <a:gd name="connsiteX49" fmla="*/ 551492 w 551492"/>
                <a:gd name="connsiteY49" fmla="*/ 274790 h 550871"/>
                <a:gd name="connsiteX50" fmla="*/ 275100 w 551492"/>
                <a:gd name="connsiteY50" fmla="*/ 550871 h 550871"/>
                <a:gd name="connsiteX51" fmla="*/ 0 w 551492"/>
                <a:gd name="connsiteY51" fmla="*/ 274790 h 550871"/>
                <a:gd name="connsiteX52" fmla="*/ 275100 w 551492"/>
                <a:gd name="connsiteY52" fmla="*/ 0 h 550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51492" h="550871">
                  <a:moveTo>
                    <a:pt x="319017" y="339314"/>
                  </a:moveTo>
                  <a:lnTo>
                    <a:pt x="319017" y="380625"/>
                  </a:lnTo>
                  <a:lnTo>
                    <a:pt x="360351" y="380625"/>
                  </a:lnTo>
                  <a:lnTo>
                    <a:pt x="360351" y="339314"/>
                  </a:lnTo>
                  <a:close/>
                  <a:moveTo>
                    <a:pt x="254433" y="339314"/>
                  </a:moveTo>
                  <a:lnTo>
                    <a:pt x="254433" y="380625"/>
                  </a:lnTo>
                  <a:lnTo>
                    <a:pt x="295767" y="380625"/>
                  </a:lnTo>
                  <a:lnTo>
                    <a:pt x="295767" y="339314"/>
                  </a:lnTo>
                  <a:close/>
                  <a:moveTo>
                    <a:pt x="191140" y="339314"/>
                  </a:moveTo>
                  <a:lnTo>
                    <a:pt x="191140" y="380625"/>
                  </a:lnTo>
                  <a:lnTo>
                    <a:pt x="232474" y="380625"/>
                  </a:lnTo>
                  <a:lnTo>
                    <a:pt x="232474" y="339314"/>
                  </a:lnTo>
                  <a:close/>
                  <a:moveTo>
                    <a:pt x="319017" y="274767"/>
                  </a:moveTo>
                  <a:lnTo>
                    <a:pt x="319017" y="316077"/>
                  </a:lnTo>
                  <a:lnTo>
                    <a:pt x="360351" y="316077"/>
                  </a:lnTo>
                  <a:lnTo>
                    <a:pt x="360351" y="274767"/>
                  </a:lnTo>
                  <a:close/>
                  <a:moveTo>
                    <a:pt x="254433" y="274767"/>
                  </a:moveTo>
                  <a:lnTo>
                    <a:pt x="254433" y="316077"/>
                  </a:lnTo>
                  <a:lnTo>
                    <a:pt x="295767" y="316077"/>
                  </a:lnTo>
                  <a:lnTo>
                    <a:pt x="295767" y="274767"/>
                  </a:lnTo>
                  <a:close/>
                  <a:moveTo>
                    <a:pt x="136889" y="237330"/>
                  </a:moveTo>
                  <a:lnTo>
                    <a:pt x="414602" y="237330"/>
                  </a:lnTo>
                  <a:lnTo>
                    <a:pt x="414602" y="414189"/>
                  </a:lnTo>
                  <a:lnTo>
                    <a:pt x="136889" y="414189"/>
                  </a:lnTo>
                  <a:close/>
                  <a:moveTo>
                    <a:pt x="151112" y="104498"/>
                  </a:moveTo>
                  <a:lnTo>
                    <a:pt x="151112" y="129010"/>
                  </a:lnTo>
                  <a:lnTo>
                    <a:pt x="117531" y="129010"/>
                  </a:lnTo>
                  <a:lnTo>
                    <a:pt x="117531" y="446373"/>
                  </a:lnTo>
                  <a:lnTo>
                    <a:pt x="433961" y="446373"/>
                  </a:lnTo>
                  <a:lnTo>
                    <a:pt x="433961" y="129010"/>
                  </a:lnTo>
                  <a:lnTo>
                    <a:pt x="400381" y="129010"/>
                  </a:lnTo>
                  <a:lnTo>
                    <a:pt x="400381" y="104498"/>
                  </a:lnTo>
                  <a:lnTo>
                    <a:pt x="387465" y="104498"/>
                  </a:lnTo>
                  <a:lnTo>
                    <a:pt x="387465" y="129010"/>
                  </a:lnTo>
                  <a:lnTo>
                    <a:pt x="340970" y="129010"/>
                  </a:lnTo>
                  <a:lnTo>
                    <a:pt x="340970" y="104498"/>
                  </a:lnTo>
                  <a:lnTo>
                    <a:pt x="328054" y="104498"/>
                  </a:lnTo>
                  <a:lnTo>
                    <a:pt x="328054" y="129010"/>
                  </a:lnTo>
                  <a:lnTo>
                    <a:pt x="281558" y="129010"/>
                  </a:lnTo>
                  <a:lnTo>
                    <a:pt x="281558" y="104498"/>
                  </a:lnTo>
                  <a:lnTo>
                    <a:pt x="268643" y="104498"/>
                  </a:lnTo>
                  <a:lnTo>
                    <a:pt x="268643" y="129010"/>
                  </a:lnTo>
                  <a:lnTo>
                    <a:pt x="223438" y="129010"/>
                  </a:lnTo>
                  <a:lnTo>
                    <a:pt x="223438" y="104498"/>
                  </a:lnTo>
                  <a:lnTo>
                    <a:pt x="209231" y="104498"/>
                  </a:lnTo>
                  <a:lnTo>
                    <a:pt x="209231" y="129010"/>
                  </a:lnTo>
                  <a:lnTo>
                    <a:pt x="164027" y="129010"/>
                  </a:lnTo>
                  <a:lnTo>
                    <a:pt x="164027" y="104498"/>
                  </a:lnTo>
                  <a:close/>
                  <a:moveTo>
                    <a:pt x="275100" y="0"/>
                  </a:moveTo>
                  <a:cubicBezTo>
                    <a:pt x="427503" y="0"/>
                    <a:pt x="551492" y="123849"/>
                    <a:pt x="551492" y="274790"/>
                  </a:cubicBezTo>
                  <a:cubicBezTo>
                    <a:pt x="551492" y="427022"/>
                    <a:pt x="427503" y="550871"/>
                    <a:pt x="275100" y="550871"/>
                  </a:cubicBezTo>
                  <a:cubicBezTo>
                    <a:pt x="122698" y="550871"/>
                    <a:pt x="0" y="427022"/>
                    <a:pt x="0" y="274790"/>
                  </a:cubicBezTo>
                  <a:cubicBezTo>
                    <a:pt x="0" y="123849"/>
                    <a:pt x="122698" y="0"/>
                    <a:pt x="27510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6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2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8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4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80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6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2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800" algn="l" defTabSz="121856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ïSḷîḍé">
              <a:extLst>
                <a:ext uri="{FF2B5EF4-FFF2-40B4-BE49-F238E27FC236}">
                  <a16:creationId xmlns:a16="http://schemas.microsoft.com/office/drawing/2014/main" id="{43FD1BFD-752B-4EB9-A66F-B3E5A8586387}"/>
                </a:ext>
              </a:extLst>
            </p:cNvPr>
            <p:cNvSpPr/>
            <p:nvPr/>
          </p:nvSpPr>
          <p:spPr>
            <a:xfrm>
              <a:off x="4235434" y="3052871"/>
              <a:ext cx="1104947" cy="110494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ïSḷidè">
              <a:extLst>
                <a:ext uri="{FF2B5EF4-FFF2-40B4-BE49-F238E27FC236}">
                  <a16:creationId xmlns:a16="http://schemas.microsoft.com/office/drawing/2014/main" id="{F3E8CDC2-9A1E-4554-B47B-65E9D10B1B38}"/>
                </a:ext>
              </a:extLst>
            </p:cNvPr>
            <p:cNvSpPr/>
            <p:nvPr/>
          </p:nvSpPr>
          <p:spPr bwMode="auto">
            <a:xfrm>
              <a:off x="4471305" y="3288741"/>
              <a:ext cx="633204" cy="633204"/>
            </a:xfrm>
            <a:custGeom>
              <a:avLst/>
              <a:gdLst>
                <a:gd name="T0" fmla="*/ 0 w 236"/>
                <a:gd name="T1" fmla="*/ 118 h 236"/>
                <a:gd name="T2" fmla="*/ 236 w 236"/>
                <a:gd name="T3" fmla="*/ 118 h 236"/>
                <a:gd name="T4" fmla="*/ 150 w 236"/>
                <a:gd name="T5" fmla="*/ 168 h 236"/>
                <a:gd name="T6" fmla="*/ 128 w 236"/>
                <a:gd name="T7" fmla="*/ 196 h 236"/>
                <a:gd name="T8" fmla="*/ 125 w 236"/>
                <a:gd name="T9" fmla="*/ 199 h 236"/>
                <a:gd name="T10" fmla="*/ 111 w 236"/>
                <a:gd name="T11" fmla="*/ 198 h 236"/>
                <a:gd name="T12" fmla="*/ 110 w 236"/>
                <a:gd name="T13" fmla="*/ 180 h 236"/>
                <a:gd name="T14" fmla="*/ 90 w 236"/>
                <a:gd name="T15" fmla="*/ 173 h 236"/>
                <a:gd name="T16" fmla="*/ 79 w 236"/>
                <a:gd name="T17" fmla="*/ 166 h 236"/>
                <a:gd name="T18" fmla="*/ 78 w 236"/>
                <a:gd name="T19" fmla="*/ 160 h 236"/>
                <a:gd name="T20" fmla="*/ 89 w 236"/>
                <a:gd name="T21" fmla="*/ 147 h 236"/>
                <a:gd name="T22" fmla="*/ 91 w 236"/>
                <a:gd name="T23" fmla="*/ 148 h 236"/>
                <a:gd name="T24" fmla="*/ 119 w 236"/>
                <a:gd name="T25" fmla="*/ 160 h 236"/>
                <a:gd name="T26" fmla="*/ 137 w 236"/>
                <a:gd name="T27" fmla="*/ 145 h 236"/>
                <a:gd name="T28" fmla="*/ 133 w 236"/>
                <a:gd name="T29" fmla="*/ 137 h 236"/>
                <a:gd name="T30" fmla="*/ 122 w 236"/>
                <a:gd name="T31" fmla="*/ 130 h 236"/>
                <a:gd name="T32" fmla="*/ 109 w 236"/>
                <a:gd name="T33" fmla="*/ 125 h 236"/>
                <a:gd name="T34" fmla="*/ 98 w 236"/>
                <a:gd name="T35" fmla="*/ 120 h 236"/>
                <a:gd name="T36" fmla="*/ 89 w 236"/>
                <a:gd name="T37" fmla="*/ 113 h 236"/>
                <a:gd name="T38" fmla="*/ 82 w 236"/>
                <a:gd name="T39" fmla="*/ 103 h 236"/>
                <a:gd name="T40" fmla="*/ 79 w 236"/>
                <a:gd name="T41" fmla="*/ 90 h 236"/>
                <a:gd name="T42" fmla="*/ 110 w 236"/>
                <a:gd name="T43" fmla="*/ 57 h 236"/>
                <a:gd name="T44" fmla="*/ 111 w 236"/>
                <a:gd name="T45" fmla="*/ 38 h 236"/>
                <a:gd name="T46" fmla="*/ 125 w 236"/>
                <a:gd name="T47" fmla="*/ 37 h 236"/>
                <a:gd name="T48" fmla="*/ 128 w 236"/>
                <a:gd name="T49" fmla="*/ 40 h 236"/>
                <a:gd name="T50" fmla="*/ 137 w 236"/>
                <a:gd name="T51" fmla="*/ 58 h 236"/>
                <a:gd name="T52" fmla="*/ 151 w 236"/>
                <a:gd name="T53" fmla="*/ 65 h 236"/>
                <a:gd name="T54" fmla="*/ 155 w 236"/>
                <a:gd name="T55" fmla="*/ 69 h 236"/>
                <a:gd name="T56" fmla="*/ 149 w 236"/>
                <a:gd name="T57" fmla="*/ 85 h 236"/>
                <a:gd name="T58" fmla="*/ 144 w 236"/>
                <a:gd name="T59" fmla="*/ 86 h 236"/>
                <a:gd name="T60" fmla="*/ 140 w 236"/>
                <a:gd name="T61" fmla="*/ 82 h 236"/>
                <a:gd name="T62" fmla="*/ 128 w 236"/>
                <a:gd name="T63" fmla="*/ 77 h 236"/>
                <a:gd name="T64" fmla="*/ 107 w 236"/>
                <a:gd name="T65" fmla="*/ 80 h 236"/>
                <a:gd name="T66" fmla="*/ 102 w 236"/>
                <a:gd name="T67" fmla="*/ 94 h 236"/>
                <a:gd name="T68" fmla="*/ 108 w 236"/>
                <a:gd name="T69" fmla="*/ 101 h 236"/>
                <a:gd name="T70" fmla="*/ 118 w 236"/>
                <a:gd name="T71" fmla="*/ 106 h 236"/>
                <a:gd name="T72" fmla="*/ 132 w 236"/>
                <a:gd name="T73" fmla="*/ 112 h 236"/>
                <a:gd name="T74" fmla="*/ 145 w 236"/>
                <a:gd name="T75" fmla="*/ 119 h 236"/>
                <a:gd name="T76" fmla="*/ 155 w 236"/>
                <a:gd name="T77" fmla="*/ 129 h 236"/>
                <a:gd name="T78" fmla="*/ 159 w 236"/>
                <a:gd name="T79" fmla="*/ 14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moveTo>
                    <a:pt x="150" y="168"/>
                  </a:moveTo>
                  <a:cubicBezTo>
                    <a:pt x="145" y="175"/>
                    <a:pt x="137" y="179"/>
                    <a:pt x="128" y="180"/>
                  </a:cubicBezTo>
                  <a:cubicBezTo>
                    <a:pt x="128" y="196"/>
                    <a:pt x="128" y="196"/>
                    <a:pt x="128" y="196"/>
                  </a:cubicBezTo>
                  <a:cubicBezTo>
                    <a:pt x="128" y="197"/>
                    <a:pt x="127" y="198"/>
                    <a:pt x="127" y="198"/>
                  </a:cubicBezTo>
                  <a:cubicBezTo>
                    <a:pt x="126" y="199"/>
                    <a:pt x="126" y="199"/>
                    <a:pt x="125" y="199"/>
                  </a:cubicBezTo>
                  <a:cubicBezTo>
                    <a:pt x="113" y="199"/>
                    <a:pt x="113" y="199"/>
                    <a:pt x="113" y="199"/>
                  </a:cubicBezTo>
                  <a:cubicBezTo>
                    <a:pt x="112" y="199"/>
                    <a:pt x="111" y="199"/>
                    <a:pt x="111" y="198"/>
                  </a:cubicBezTo>
                  <a:cubicBezTo>
                    <a:pt x="110" y="197"/>
                    <a:pt x="110" y="197"/>
                    <a:pt x="110" y="196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06" y="180"/>
                    <a:pt x="102" y="179"/>
                    <a:pt x="99" y="177"/>
                  </a:cubicBezTo>
                  <a:cubicBezTo>
                    <a:pt x="95" y="176"/>
                    <a:pt x="92" y="175"/>
                    <a:pt x="90" y="173"/>
                  </a:cubicBezTo>
                  <a:cubicBezTo>
                    <a:pt x="88" y="172"/>
                    <a:pt x="85" y="171"/>
                    <a:pt x="83" y="169"/>
                  </a:cubicBezTo>
                  <a:cubicBezTo>
                    <a:pt x="81" y="168"/>
                    <a:pt x="80" y="166"/>
                    <a:pt x="79" y="166"/>
                  </a:cubicBezTo>
                  <a:cubicBezTo>
                    <a:pt x="79" y="165"/>
                    <a:pt x="78" y="164"/>
                    <a:pt x="78" y="164"/>
                  </a:cubicBezTo>
                  <a:cubicBezTo>
                    <a:pt x="77" y="163"/>
                    <a:pt x="77" y="162"/>
                    <a:pt x="78" y="160"/>
                  </a:cubicBezTo>
                  <a:cubicBezTo>
                    <a:pt x="87" y="148"/>
                    <a:pt x="87" y="148"/>
                    <a:pt x="87" y="148"/>
                  </a:cubicBezTo>
                  <a:cubicBezTo>
                    <a:pt x="87" y="148"/>
                    <a:pt x="88" y="147"/>
                    <a:pt x="89" y="147"/>
                  </a:cubicBezTo>
                  <a:cubicBezTo>
                    <a:pt x="90" y="147"/>
                    <a:pt x="90" y="147"/>
                    <a:pt x="91" y="148"/>
                  </a:cubicBezTo>
                  <a:cubicBezTo>
                    <a:pt x="91" y="148"/>
                    <a:pt x="91" y="148"/>
                    <a:pt x="91" y="148"/>
                  </a:cubicBezTo>
                  <a:cubicBezTo>
                    <a:pt x="98" y="154"/>
                    <a:pt x="105" y="158"/>
                    <a:pt x="112" y="159"/>
                  </a:cubicBezTo>
                  <a:cubicBezTo>
                    <a:pt x="115" y="160"/>
                    <a:pt x="117" y="160"/>
                    <a:pt x="119" y="160"/>
                  </a:cubicBezTo>
                  <a:cubicBezTo>
                    <a:pt x="124" y="160"/>
                    <a:pt x="128" y="159"/>
                    <a:pt x="131" y="156"/>
                  </a:cubicBezTo>
                  <a:cubicBezTo>
                    <a:pt x="135" y="154"/>
                    <a:pt x="137" y="150"/>
                    <a:pt x="137" y="145"/>
                  </a:cubicBezTo>
                  <a:cubicBezTo>
                    <a:pt x="137" y="144"/>
                    <a:pt x="136" y="142"/>
                    <a:pt x="136" y="140"/>
                  </a:cubicBezTo>
                  <a:cubicBezTo>
                    <a:pt x="135" y="139"/>
                    <a:pt x="134" y="138"/>
                    <a:pt x="133" y="137"/>
                  </a:cubicBezTo>
                  <a:cubicBezTo>
                    <a:pt x="132" y="136"/>
                    <a:pt x="130" y="135"/>
                    <a:pt x="127" y="133"/>
                  </a:cubicBezTo>
                  <a:cubicBezTo>
                    <a:pt x="125" y="132"/>
                    <a:pt x="123" y="131"/>
                    <a:pt x="122" y="130"/>
                  </a:cubicBezTo>
                  <a:cubicBezTo>
                    <a:pt x="120" y="130"/>
                    <a:pt x="118" y="129"/>
                    <a:pt x="115" y="128"/>
                  </a:cubicBezTo>
                  <a:cubicBezTo>
                    <a:pt x="112" y="127"/>
                    <a:pt x="110" y="126"/>
                    <a:pt x="109" y="125"/>
                  </a:cubicBezTo>
                  <a:cubicBezTo>
                    <a:pt x="108" y="125"/>
                    <a:pt x="106" y="124"/>
                    <a:pt x="104" y="123"/>
                  </a:cubicBezTo>
                  <a:cubicBezTo>
                    <a:pt x="101" y="122"/>
                    <a:pt x="100" y="121"/>
                    <a:pt x="98" y="120"/>
                  </a:cubicBezTo>
                  <a:cubicBezTo>
                    <a:pt x="97" y="119"/>
                    <a:pt x="95" y="118"/>
                    <a:pt x="93" y="117"/>
                  </a:cubicBezTo>
                  <a:cubicBezTo>
                    <a:pt x="91" y="116"/>
                    <a:pt x="90" y="114"/>
                    <a:pt x="89" y="113"/>
                  </a:cubicBezTo>
                  <a:cubicBezTo>
                    <a:pt x="87" y="112"/>
                    <a:pt x="86" y="110"/>
                    <a:pt x="85" y="109"/>
                  </a:cubicBezTo>
                  <a:cubicBezTo>
                    <a:pt x="83" y="107"/>
                    <a:pt x="82" y="105"/>
                    <a:pt x="82" y="103"/>
                  </a:cubicBezTo>
                  <a:cubicBezTo>
                    <a:pt x="81" y="102"/>
                    <a:pt x="80" y="100"/>
                    <a:pt x="80" y="97"/>
                  </a:cubicBezTo>
                  <a:cubicBezTo>
                    <a:pt x="79" y="95"/>
                    <a:pt x="79" y="93"/>
                    <a:pt x="79" y="90"/>
                  </a:cubicBezTo>
                  <a:cubicBezTo>
                    <a:pt x="79" y="82"/>
                    <a:pt x="82" y="75"/>
                    <a:pt x="88" y="69"/>
                  </a:cubicBezTo>
                  <a:cubicBezTo>
                    <a:pt x="93" y="62"/>
                    <a:pt x="101" y="58"/>
                    <a:pt x="110" y="57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40"/>
                    <a:pt x="110" y="39"/>
                    <a:pt x="111" y="38"/>
                  </a:cubicBezTo>
                  <a:cubicBezTo>
                    <a:pt x="111" y="38"/>
                    <a:pt x="112" y="37"/>
                    <a:pt x="113" y="37"/>
                  </a:cubicBezTo>
                  <a:cubicBezTo>
                    <a:pt x="125" y="37"/>
                    <a:pt x="125" y="37"/>
                    <a:pt x="125" y="37"/>
                  </a:cubicBezTo>
                  <a:cubicBezTo>
                    <a:pt x="126" y="37"/>
                    <a:pt x="126" y="38"/>
                    <a:pt x="127" y="38"/>
                  </a:cubicBezTo>
                  <a:cubicBezTo>
                    <a:pt x="127" y="39"/>
                    <a:pt x="128" y="39"/>
                    <a:pt x="128" y="40"/>
                  </a:cubicBezTo>
                  <a:cubicBezTo>
                    <a:pt x="128" y="56"/>
                    <a:pt x="128" y="56"/>
                    <a:pt x="128" y="56"/>
                  </a:cubicBezTo>
                  <a:cubicBezTo>
                    <a:pt x="131" y="57"/>
                    <a:pt x="134" y="57"/>
                    <a:pt x="137" y="58"/>
                  </a:cubicBezTo>
                  <a:cubicBezTo>
                    <a:pt x="140" y="59"/>
                    <a:pt x="143" y="60"/>
                    <a:pt x="145" y="61"/>
                  </a:cubicBezTo>
                  <a:cubicBezTo>
                    <a:pt x="147" y="62"/>
                    <a:pt x="149" y="63"/>
                    <a:pt x="151" y="65"/>
                  </a:cubicBezTo>
                  <a:cubicBezTo>
                    <a:pt x="152" y="66"/>
                    <a:pt x="153" y="67"/>
                    <a:pt x="154" y="67"/>
                  </a:cubicBezTo>
                  <a:cubicBezTo>
                    <a:pt x="155" y="68"/>
                    <a:pt x="155" y="68"/>
                    <a:pt x="155" y="69"/>
                  </a:cubicBezTo>
                  <a:cubicBezTo>
                    <a:pt x="156" y="70"/>
                    <a:pt x="156" y="71"/>
                    <a:pt x="156" y="72"/>
                  </a:cubicBezTo>
                  <a:cubicBezTo>
                    <a:pt x="149" y="85"/>
                    <a:pt x="149" y="85"/>
                    <a:pt x="149" y="85"/>
                  </a:cubicBezTo>
                  <a:cubicBezTo>
                    <a:pt x="148" y="86"/>
                    <a:pt x="148" y="86"/>
                    <a:pt x="147" y="87"/>
                  </a:cubicBezTo>
                  <a:cubicBezTo>
                    <a:pt x="146" y="87"/>
                    <a:pt x="145" y="86"/>
                    <a:pt x="144" y="86"/>
                  </a:cubicBezTo>
                  <a:cubicBezTo>
                    <a:pt x="144" y="86"/>
                    <a:pt x="144" y="85"/>
                    <a:pt x="143" y="85"/>
                  </a:cubicBezTo>
                  <a:cubicBezTo>
                    <a:pt x="142" y="84"/>
                    <a:pt x="141" y="83"/>
                    <a:pt x="140" y="82"/>
                  </a:cubicBezTo>
                  <a:cubicBezTo>
                    <a:pt x="138" y="81"/>
                    <a:pt x="136" y="80"/>
                    <a:pt x="134" y="80"/>
                  </a:cubicBezTo>
                  <a:cubicBezTo>
                    <a:pt x="133" y="79"/>
                    <a:pt x="130" y="78"/>
                    <a:pt x="128" y="77"/>
                  </a:cubicBezTo>
                  <a:cubicBezTo>
                    <a:pt x="125" y="77"/>
                    <a:pt x="123" y="76"/>
                    <a:pt x="120" y="76"/>
                  </a:cubicBezTo>
                  <a:cubicBezTo>
                    <a:pt x="115" y="76"/>
                    <a:pt x="110" y="77"/>
                    <a:pt x="107" y="80"/>
                  </a:cubicBezTo>
                  <a:cubicBezTo>
                    <a:pt x="103" y="83"/>
                    <a:pt x="101" y="86"/>
                    <a:pt x="101" y="90"/>
                  </a:cubicBezTo>
                  <a:cubicBezTo>
                    <a:pt x="101" y="92"/>
                    <a:pt x="102" y="93"/>
                    <a:pt x="102" y="94"/>
                  </a:cubicBezTo>
                  <a:cubicBezTo>
                    <a:pt x="103" y="96"/>
                    <a:pt x="103" y="97"/>
                    <a:pt x="105" y="98"/>
                  </a:cubicBezTo>
                  <a:cubicBezTo>
                    <a:pt x="106" y="99"/>
                    <a:pt x="107" y="100"/>
                    <a:pt x="108" y="101"/>
                  </a:cubicBezTo>
                  <a:cubicBezTo>
                    <a:pt x="109" y="102"/>
                    <a:pt x="111" y="103"/>
                    <a:pt x="113" y="104"/>
                  </a:cubicBezTo>
                  <a:cubicBezTo>
                    <a:pt x="115" y="105"/>
                    <a:pt x="117" y="106"/>
                    <a:pt x="118" y="106"/>
                  </a:cubicBezTo>
                  <a:cubicBezTo>
                    <a:pt x="120" y="107"/>
                    <a:pt x="122" y="108"/>
                    <a:pt x="125" y="109"/>
                  </a:cubicBezTo>
                  <a:cubicBezTo>
                    <a:pt x="128" y="110"/>
                    <a:pt x="130" y="111"/>
                    <a:pt x="132" y="112"/>
                  </a:cubicBezTo>
                  <a:cubicBezTo>
                    <a:pt x="133" y="112"/>
                    <a:pt x="136" y="113"/>
                    <a:pt x="138" y="115"/>
                  </a:cubicBezTo>
                  <a:cubicBezTo>
                    <a:pt x="141" y="116"/>
                    <a:pt x="143" y="117"/>
                    <a:pt x="145" y="119"/>
                  </a:cubicBezTo>
                  <a:cubicBezTo>
                    <a:pt x="147" y="120"/>
                    <a:pt x="149" y="121"/>
                    <a:pt x="151" y="123"/>
                  </a:cubicBezTo>
                  <a:cubicBezTo>
                    <a:pt x="153" y="125"/>
                    <a:pt x="154" y="127"/>
                    <a:pt x="155" y="129"/>
                  </a:cubicBezTo>
                  <a:cubicBezTo>
                    <a:pt x="156" y="131"/>
                    <a:pt x="157" y="133"/>
                    <a:pt x="158" y="136"/>
                  </a:cubicBezTo>
                  <a:cubicBezTo>
                    <a:pt x="159" y="138"/>
                    <a:pt x="159" y="141"/>
                    <a:pt x="159" y="144"/>
                  </a:cubicBezTo>
                  <a:cubicBezTo>
                    <a:pt x="159" y="153"/>
                    <a:pt x="156" y="161"/>
                    <a:pt x="150" y="168"/>
                  </a:cubicBezTo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" name="ïṥḻïḍè">
              <a:extLst>
                <a:ext uri="{FF2B5EF4-FFF2-40B4-BE49-F238E27FC236}">
                  <a16:creationId xmlns:a16="http://schemas.microsoft.com/office/drawing/2014/main" id="{499424BF-0FE2-44C9-BE2A-25740A4DE997}"/>
                </a:ext>
              </a:extLst>
            </p:cNvPr>
            <p:cNvSpPr/>
            <p:nvPr/>
          </p:nvSpPr>
          <p:spPr>
            <a:xfrm>
              <a:off x="5572102" y="1833293"/>
              <a:ext cx="1104947" cy="110494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3" name="ïṧļiḍé">
              <a:extLst>
                <a:ext uri="{FF2B5EF4-FFF2-40B4-BE49-F238E27FC236}">
                  <a16:creationId xmlns:a16="http://schemas.microsoft.com/office/drawing/2014/main" id="{F8D66C63-0C85-4E97-959E-1E845DB5A7EE}"/>
                </a:ext>
              </a:extLst>
            </p:cNvPr>
            <p:cNvSpPr/>
            <p:nvPr/>
          </p:nvSpPr>
          <p:spPr bwMode="auto">
            <a:xfrm>
              <a:off x="5813397" y="2069163"/>
              <a:ext cx="633204" cy="633204"/>
            </a:xfrm>
            <a:custGeom>
              <a:avLst/>
              <a:gdLst>
                <a:gd name="T0" fmla="*/ 116 w 232"/>
                <a:gd name="T1" fmla="*/ 0 h 232"/>
                <a:gd name="T2" fmla="*/ 0 w 232"/>
                <a:gd name="T3" fmla="*/ 116 h 232"/>
                <a:gd name="T4" fmla="*/ 116 w 232"/>
                <a:gd name="T5" fmla="*/ 232 h 232"/>
                <a:gd name="T6" fmla="*/ 232 w 232"/>
                <a:gd name="T7" fmla="*/ 116 h 232"/>
                <a:gd name="T8" fmla="*/ 116 w 232"/>
                <a:gd name="T9" fmla="*/ 0 h 232"/>
                <a:gd name="T10" fmla="*/ 129 w 232"/>
                <a:gd name="T11" fmla="*/ 208 h 232"/>
                <a:gd name="T12" fmla="*/ 129 w 232"/>
                <a:gd name="T13" fmla="*/ 190 h 232"/>
                <a:gd name="T14" fmla="*/ 117 w 232"/>
                <a:gd name="T15" fmla="*/ 178 h 232"/>
                <a:gd name="T16" fmla="*/ 105 w 232"/>
                <a:gd name="T17" fmla="*/ 190 h 232"/>
                <a:gd name="T18" fmla="*/ 105 w 232"/>
                <a:gd name="T19" fmla="*/ 208 h 232"/>
                <a:gd name="T20" fmla="*/ 25 w 232"/>
                <a:gd name="T21" fmla="*/ 129 h 232"/>
                <a:gd name="T22" fmla="*/ 42 w 232"/>
                <a:gd name="T23" fmla="*/ 129 h 232"/>
                <a:gd name="T24" fmla="*/ 53 w 232"/>
                <a:gd name="T25" fmla="*/ 117 h 232"/>
                <a:gd name="T26" fmla="*/ 42 w 232"/>
                <a:gd name="T27" fmla="*/ 105 h 232"/>
                <a:gd name="T28" fmla="*/ 24 w 232"/>
                <a:gd name="T29" fmla="*/ 105 h 232"/>
                <a:gd name="T30" fmla="*/ 104 w 232"/>
                <a:gd name="T31" fmla="*/ 25 h 232"/>
                <a:gd name="T32" fmla="*/ 104 w 232"/>
                <a:gd name="T33" fmla="*/ 41 h 232"/>
                <a:gd name="T34" fmla="*/ 116 w 232"/>
                <a:gd name="T35" fmla="*/ 53 h 232"/>
                <a:gd name="T36" fmla="*/ 128 w 232"/>
                <a:gd name="T37" fmla="*/ 41 h 232"/>
                <a:gd name="T38" fmla="*/ 128 w 232"/>
                <a:gd name="T39" fmla="*/ 25 h 232"/>
                <a:gd name="T40" fmla="*/ 208 w 232"/>
                <a:gd name="T41" fmla="*/ 104 h 232"/>
                <a:gd name="T42" fmla="*/ 190 w 232"/>
                <a:gd name="T43" fmla="*/ 104 h 232"/>
                <a:gd name="T44" fmla="*/ 179 w 232"/>
                <a:gd name="T45" fmla="*/ 116 h 232"/>
                <a:gd name="T46" fmla="*/ 190 w 232"/>
                <a:gd name="T47" fmla="*/ 128 h 232"/>
                <a:gd name="T48" fmla="*/ 208 w 232"/>
                <a:gd name="T49" fmla="*/ 128 h 232"/>
                <a:gd name="T50" fmla="*/ 129 w 232"/>
                <a:gd name="T51" fmla="*/ 208 h 232"/>
                <a:gd name="T52" fmla="*/ 124 w 232"/>
                <a:gd name="T53" fmla="*/ 94 h 232"/>
                <a:gd name="T54" fmla="*/ 70 w 232"/>
                <a:gd name="T55" fmla="*/ 69 h 232"/>
                <a:gd name="T56" fmla="*/ 94 w 232"/>
                <a:gd name="T57" fmla="*/ 124 h 232"/>
                <a:gd name="T58" fmla="*/ 109 w 232"/>
                <a:gd name="T59" fmla="*/ 138 h 232"/>
                <a:gd name="T60" fmla="*/ 163 w 232"/>
                <a:gd name="T61" fmla="*/ 163 h 232"/>
                <a:gd name="T62" fmla="*/ 138 w 232"/>
                <a:gd name="T63" fmla="*/ 108 h 232"/>
                <a:gd name="T64" fmla="*/ 124 w 232"/>
                <a:gd name="T65" fmla="*/ 94 h 232"/>
                <a:gd name="T66" fmla="*/ 123 w 232"/>
                <a:gd name="T67" fmla="*/ 123 h 232"/>
                <a:gd name="T68" fmla="*/ 110 w 232"/>
                <a:gd name="T69" fmla="*/ 123 h 232"/>
                <a:gd name="T70" fmla="*/ 110 w 232"/>
                <a:gd name="T71" fmla="*/ 109 h 232"/>
                <a:gd name="T72" fmla="*/ 123 w 232"/>
                <a:gd name="T73" fmla="*/ 109 h 232"/>
                <a:gd name="T74" fmla="*/ 123 w 232"/>
                <a:gd name="T75" fmla="*/ 12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2" h="232">
                  <a:moveTo>
                    <a:pt x="116" y="0"/>
                  </a:moveTo>
                  <a:cubicBezTo>
                    <a:pt x="52" y="0"/>
                    <a:pt x="0" y="52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lose/>
                  <a:moveTo>
                    <a:pt x="129" y="208"/>
                  </a:moveTo>
                  <a:cubicBezTo>
                    <a:pt x="129" y="190"/>
                    <a:pt x="129" y="190"/>
                    <a:pt x="129" y="190"/>
                  </a:cubicBezTo>
                  <a:cubicBezTo>
                    <a:pt x="129" y="183"/>
                    <a:pt x="123" y="178"/>
                    <a:pt x="117" y="178"/>
                  </a:cubicBezTo>
                  <a:cubicBezTo>
                    <a:pt x="110" y="178"/>
                    <a:pt x="105" y="183"/>
                    <a:pt x="105" y="190"/>
                  </a:cubicBezTo>
                  <a:cubicBezTo>
                    <a:pt x="105" y="208"/>
                    <a:pt x="105" y="208"/>
                    <a:pt x="105" y="208"/>
                  </a:cubicBezTo>
                  <a:cubicBezTo>
                    <a:pt x="63" y="203"/>
                    <a:pt x="30" y="170"/>
                    <a:pt x="25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8" y="129"/>
                    <a:pt x="53" y="123"/>
                    <a:pt x="53" y="117"/>
                  </a:cubicBezTo>
                  <a:cubicBezTo>
                    <a:pt x="53" y="110"/>
                    <a:pt x="48" y="105"/>
                    <a:pt x="42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9" y="63"/>
                    <a:pt x="63" y="30"/>
                    <a:pt x="104" y="25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104" y="47"/>
                    <a:pt x="109" y="53"/>
                    <a:pt x="116" y="53"/>
                  </a:cubicBezTo>
                  <a:cubicBezTo>
                    <a:pt x="122" y="53"/>
                    <a:pt x="128" y="47"/>
                    <a:pt x="128" y="41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69" y="30"/>
                    <a:pt x="202" y="63"/>
                    <a:pt x="208" y="104"/>
                  </a:cubicBezTo>
                  <a:cubicBezTo>
                    <a:pt x="190" y="104"/>
                    <a:pt x="190" y="104"/>
                    <a:pt x="190" y="104"/>
                  </a:cubicBezTo>
                  <a:cubicBezTo>
                    <a:pt x="184" y="104"/>
                    <a:pt x="179" y="109"/>
                    <a:pt x="179" y="116"/>
                  </a:cubicBezTo>
                  <a:cubicBezTo>
                    <a:pt x="179" y="122"/>
                    <a:pt x="184" y="128"/>
                    <a:pt x="190" y="128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3" y="169"/>
                    <a:pt x="170" y="202"/>
                    <a:pt x="129" y="208"/>
                  </a:cubicBezTo>
                  <a:close/>
                  <a:moveTo>
                    <a:pt x="124" y="94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7" y="129"/>
                    <a:pt x="103" y="136"/>
                    <a:pt x="109" y="138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6" y="103"/>
                    <a:pt x="130" y="96"/>
                    <a:pt x="124" y="94"/>
                  </a:cubicBezTo>
                  <a:close/>
                  <a:moveTo>
                    <a:pt x="123" y="123"/>
                  </a:moveTo>
                  <a:cubicBezTo>
                    <a:pt x="119" y="126"/>
                    <a:pt x="113" y="126"/>
                    <a:pt x="110" y="123"/>
                  </a:cubicBezTo>
                  <a:cubicBezTo>
                    <a:pt x="106" y="119"/>
                    <a:pt x="106" y="113"/>
                    <a:pt x="110" y="109"/>
                  </a:cubicBezTo>
                  <a:cubicBezTo>
                    <a:pt x="113" y="106"/>
                    <a:pt x="119" y="106"/>
                    <a:pt x="123" y="109"/>
                  </a:cubicBezTo>
                  <a:cubicBezTo>
                    <a:pt x="127" y="113"/>
                    <a:pt x="127" y="119"/>
                    <a:pt x="123" y="12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4" name="ïSliḍè">
              <a:extLst>
                <a:ext uri="{FF2B5EF4-FFF2-40B4-BE49-F238E27FC236}">
                  <a16:creationId xmlns:a16="http://schemas.microsoft.com/office/drawing/2014/main" id="{50F110A1-A17E-47F1-908C-EE94E8B83D65}"/>
                </a:ext>
              </a:extLst>
            </p:cNvPr>
            <p:cNvGrpSpPr/>
            <p:nvPr/>
          </p:nvGrpSpPr>
          <p:grpSpPr>
            <a:xfrm>
              <a:off x="6908771" y="3110486"/>
              <a:ext cx="1104947" cy="1104945"/>
              <a:chOff x="7041323" y="3051399"/>
              <a:chExt cx="1104947" cy="1104945"/>
            </a:xfrm>
          </p:grpSpPr>
          <p:sp>
            <p:nvSpPr>
              <p:cNvPr id="75" name="ïŝlíďè">
                <a:extLst>
                  <a:ext uri="{FF2B5EF4-FFF2-40B4-BE49-F238E27FC236}">
                    <a16:creationId xmlns:a16="http://schemas.microsoft.com/office/drawing/2014/main" id="{D3C6F9D3-7298-4C1F-B787-73412F827BEA}"/>
                  </a:ext>
                </a:extLst>
              </p:cNvPr>
              <p:cNvSpPr/>
              <p:nvPr/>
            </p:nvSpPr>
            <p:spPr>
              <a:xfrm>
                <a:off x="7041323" y="3051399"/>
                <a:ext cx="1104947" cy="110494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38100">
                <a:solidFill>
                  <a:srgbClr val="00B0F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6" name="iṣļíde">
                <a:extLst>
                  <a:ext uri="{FF2B5EF4-FFF2-40B4-BE49-F238E27FC236}">
                    <a16:creationId xmlns:a16="http://schemas.microsoft.com/office/drawing/2014/main" id="{4AEE2CD0-2F6B-4A5F-8BC2-41B37220D08B}"/>
                  </a:ext>
                </a:extLst>
              </p:cNvPr>
              <p:cNvSpPr/>
              <p:nvPr/>
            </p:nvSpPr>
            <p:spPr bwMode="auto">
              <a:xfrm>
                <a:off x="7283432" y="3287269"/>
                <a:ext cx="633204" cy="633204"/>
              </a:xfrm>
              <a:custGeom>
                <a:avLst/>
                <a:gdLst>
                  <a:gd name="T0" fmla="*/ 182 w 236"/>
                  <a:gd name="T1" fmla="*/ 109 h 236"/>
                  <a:gd name="T2" fmla="*/ 157 w 236"/>
                  <a:gd name="T3" fmla="*/ 103 h 236"/>
                  <a:gd name="T4" fmla="*/ 134 w 236"/>
                  <a:gd name="T5" fmla="*/ 102 h 236"/>
                  <a:gd name="T6" fmla="*/ 120 w 236"/>
                  <a:gd name="T7" fmla="*/ 114 h 236"/>
                  <a:gd name="T8" fmla="*/ 118 w 236"/>
                  <a:gd name="T9" fmla="*/ 129 h 236"/>
                  <a:gd name="T10" fmla="*/ 122 w 236"/>
                  <a:gd name="T11" fmla="*/ 141 h 236"/>
                  <a:gd name="T12" fmla="*/ 135 w 236"/>
                  <a:gd name="T13" fmla="*/ 156 h 236"/>
                  <a:gd name="T14" fmla="*/ 139 w 236"/>
                  <a:gd name="T15" fmla="*/ 185 h 236"/>
                  <a:gd name="T16" fmla="*/ 152 w 236"/>
                  <a:gd name="T17" fmla="*/ 198 h 236"/>
                  <a:gd name="T18" fmla="*/ 169 w 236"/>
                  <a:gd name="T19" fmla="*/ 180 h 236"/>
                  <a:gd name="T20" fmla="*/ 187 w 236"/>
                  <a:gd name="T21" fmla="*/ 150 h 236"/>
                  <a:gd name="T22" fmla="*/ 200 w 236"/>
                  <a:gd name="T23" fmla="*/ 122 h 236"/>
                  <a:gd name="T24" fmla="*/ 182 w 236"/>
                  <a:gd name="T25" fmla="*/ 109 h 236"/>
                  <a:gd name="T26" fmla="*/ 118 w 236"/>
                  <a:gd name="T27" fmla="*/ 0 h 236"/>
                  <a:gd name="T28" fmla="*/ 0 w 236"/>
                  <a:gd name="T29" fmla="*/ 118 h 236"/>
                  <a:gd name="T30" fmla="*/ 118 w 236"/>
                  <a:gd name="T31" fmla="*/ 236 h 236"/>
                  <a:gd name="T32" fmla="*/ 236 w 236"/>
                  <a:gd name="T33" fmla="*/ 118 h 236"/>
                  <a:gd name="T34" fmla="*/ 118 w 236"/>
                  <a:gd name="T35" fmla="*/ 0 h 236"/>
                  <a:gd name="T36" fmla="*/ 126 w 236"/>
                  <a:gd name="T37" fmla="*/ 212 h 236"/>
                  <a:gd name="T38" fmla="*/ 128 w 236"/>
                  <a:gd name="T39" fmla="*/ 208 h 236"/>
                  <a:gd name="T40" fmla="*/ 125 w 236"/>
                  <a:gd name="T41" fmla="*/ 186 h 236"/>
                  <a:gd name="T42" fmla="*/ 105 w 236"/>
                  <a:gd name="T43" fmla="*/ 186 h 236"/>
                  <a:gd name="T44" fmla="*/ 98 w 236"/>
                  <a:gd name="T45" fmla="*/ 207 h 236"/>
                  <a:gd name="T46" fmla="*/ 102 w 236"/>
                  <a:gd name="T47" fmla="*/ 211 h 236"/>
                  <a:gd name="T48" fmla="*/ 34 w 236"/>
                  <a:gd name="T49" fmla="*/ 161 h 236"/>
                  <a:gd name="T50" fmla="*/ 44 w 236"/>
                  <a:gd name="T51" fmla="*/ 157 h 236"/>
                  <a:gd name="T52" fmla="*/ 44 w 236"/>
                  <a:gd name="T53" fmla="*/ 157 h 236"/>
                  <a:gd name="T54" fmla="*/ 81 w 236"/>
                  <a:gd name="T55" fmla="*/ 142 h 236"/>
                  <a:gd name="T56" fmla="*/ 81 w 236"/>
                  <a:gd name="T57" fmla="*/ 118 h 236"/>
                  <a:gd name="T58" fmla="*/ 55 w 236"/>
                  <a:gd name="T59" fmla="*/ 94 h 236"/>
                  <a:gd name="T60" fmla="*/ 28 w 236"/>
                  <a:gd name="T61" fmla="*/ 90 h 236"/>
                  <a:gd name="T62" fmla="*/ 84 w 236"/>
                  <a:gd name="T63" fmla="*/ 30 h 236"/>
                  <a:gd name="T64" fmla="*/ 84 w 236"/>
                  <a:gd name="T65" fmla="*/ 31 h 236"/>
                  <a:gd name="T66" fmla="*/ 102 w 236"/>
                  <a:gd name="T67" fmla="*/ 56 h 236"/>
                  <a:gd name="T68" fmla="*/ 120 w 236"/>
                  <a:gd name="T69" fmla="*/ 79 h 236"/>
                  <a:gd name="T70" fmla="*/ 131 w 236"/>
                  <a:gd name="T71" fmla="*/ 97 h 236"/>
                  <a:gd name="T72" fmla="*/ 146 w 236"/>
                  <a:gd name="T73" fmla="*/ 88 h 236"/>
                  <a:gd name="T74" fmla="*/ 177 w 236"/>
                  <a:gd name="T75" fmla="*/ 66 h 236"/>
                  <a:gd name="T76" fmla="*/ 190 w 236"/>
                  <a:gd name="T77" fmla="*/ 57 h 236"/>
                  <a:gd name="T78" fmla="*/ 212 w 236"/>
                  <a:gd name="T79" fmla="*/ 118 h 236"/>
                  <a:gd name="T80" fmla="*/ 126 w 236"/>
                  <a:gd name="T81" fmla="*/ 21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6" h="236">
                    <a:moveTo>
                      <a:pt x="182" y="109"/>
                    </a:moveTo>
                    <a:cubicBezTo>
                      <a:pt x="172" y="107"/>
                      <a:pt x="161" y="105"/>
                      <a:pt x="157" y="103"/>
                    </a:cubicBezTo>
                    <a:cubicBezTo>
                      <a:pt x="153" y="102"/>
                      <a:pt x="143" y="101"/>
                      <a:pt x="134" y="102"/>
                    </a:cubicBezTo>
                    <a:cubicBezTo>
                      <a:pt x="125" y="103"/>
                      <a:pt x="119" y="109"/>
                      <a:pt x="120" y="114"/>
                    </a:cubicBezTo>
                    <a:cubicBezTo>
                      <a:pt x="121" y="119"/>
                      <a:pt x="120" y="126"/>
                      <a:pt x="118" y="129"/>
                    </a:cubicBezTo>
                    <a:cubicBezTo>
                      <a:pt x="117" y="132"/>
                      <a:pt x="118" y="138"/>
                      <a:pt x="122" y="141"/>
                    </a:cubicBezTo>
                    <a:cubicBezTo>
                      <a:pt x="127" y="144"/>
                      <a:pt x="132" y="151"/>
                      <a:pt x="135" y="156"/>
                    </a:cubicBezTo>
                    <a:cubicBezTo>
                      <a:pt x="138" y="162"/>
                      <a:pt x="140" y="175"/>
                      <a:pt x="139" y="185"/>
                    </a:cubicBezTo>
                    <a:cubicBezTo>
                      <a:pt x="139" y="195"/>
                      <a:pt x="145" y="201"/>
                      <a:pt x="152" y="198"/>
                    </a:cubicBezTo>
                    <a:cubicBezTo>
                      <a:pt x="160" y="195"/>
                      <a:pt x="167" y="187"/>
                      <a:pt x="169" y="180"/>
                    </a:cubicBezTo>
                    <a:cubicBezTo>
                      <a:pt x="171" y="174"/>
                      <a:pt x="179" y="160"/>
                      <a:pt x="187" y="150"/>
                    </a:cubicBezTo>
                    <a:cubicBezTo>
                      <a:pt x="195" y="140"/>
                      <a:pt x="201" y="127"/>
                      <a:pt x="200" y="122"/>
                    </a:cubicBezTo>
                    <a:cubicBezTo>
                      <a:pt x="200" y="116"/>
                      <a:pt x="191" y="111"/>
                      <a:pt x="182" y="109"/>
                    </a:cubicBezTo>
                    <a:close/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cubicBezTo>
                      <a:pt x="0" y="183"/>
                      <a:pt x="53" y="236"/>
                      <a:pt x="118" y="236"/>
                    </a:cubicBezTo>
                    <a:cubicBezTo>
                      <a:pt x="183" y="236"/>
                      <a:pt x="236" y="183"/>
                      <a:pt x="236" y="118"/>
                    </a:cubicBezTo>
                    <a:cubicBezTo>
                      <a:pt x="236" y="53"/>
                      <a:pt x="183" y="0"/>
                      <a:pt x="118" y="0"/>
                    </a:cubicBezTo>
                    <a:close/>
                    <a:moveTo>
                      <a:pt x="126" y="212"/>
                    </a:moveTo>
                    <a:cubicBezTo>
                      <a:pt x="127" y="211"/>
                      <a:pt x="128" y="209"/>
                      <a:pt x="128" y="208"/>
                    </a:cubicBezTo>
                    <a:cubicBezTo>
                      <a:pt x="130" y="201"/>
                      <a:pt x="128" y="191"/>
                      <a:pt x="125" y="186"/>
                    </a:cubicBezTo>
                    <a:cubicBezTo>
                      <a:pt x="121" y="181"/>
                      <a:pt x="112" y="181"/>
                      <a:pt x="105" y="186"/>
                    </a:cubicBezTo>
                    <a:cubicBezTo>
                      <a:pt x="97" y="191"/>
                      <a:pt x="94" y="200"/>
                      <a:pt x="98" y="207"/>
                    </a:cubicBezTo>
                    <a:cubicBezTo>
                      <a:pt x="99" y="208"/>
                      <a:pt x="100" y="210"/>
                      <a:pt x="102" y="211"/>
                    </a:cubicBezTo>
                    <a:cubicBezTo>
                      <a:pt x="72" y="206"/>
                      <a:pt x="47" y="187"/>
                      <a:pt x="34" y="161"/>
                    </a:cubicBezTo>
                    <a:cubicBezTo>
                      <a:pt x="37" y="161"/>
                      <a:pt x="40" y="159"/>
                      <a:pt x="44" y="157"/>
                    </a:cubicBezTo>
                    <a:cubicBezTo>
                      <a:pt x="44" y="157"/>
                      <a:pt x="44" y="157"/>
                      <a:pt x="44" y="157"/>
                    </a:cubicBezTo>
                    <a:cubicBezTo>
                      <a:pt x="57" y="148"/>
                      <a:pt x="74" y="141"/>
                      <a:pt x="81" y="142"/>
                    </a:cubicBezTo>
                    <a:cubicBezTo>
                      <a:pt x="89" y="142"/>
                      <a:pt x="89" y="131"/>
                      <a:pt x="81" y="118"/>
                    </a:cubicBezTo>
                    <a:cubicBezTo>
                      <a:pt x="74" y="105"/>
                      <a:pt x="62" y="94"/>
                      <a:pt x="55" y="94"/>
                    </a:cubicBezTo>
                    <a:cubicBezTo>
                      <a:pt x="48" y="94"/>
                      <a:pt x="36" y="92"/>
                      <a:pt x="28" y="90"/>
                    </a:cubicBezTo>
                    <a:cubicBezTo>
                      <a:pt x="37" y="62"/>
                      <a:pt x="58" y="41"/>
                      <a:pt x="84" y="30"/>
                    </a:cubicBezTo>
                    <a:cubicBezTo>
                      <a:pt x="84" y="31"/>
                      <a:pt x="84" y="31"/>
                      <a:pt x="84" y="31"/>
                    </a:cubicBezTo>
                    <a:cubicBezTo>
                      <a:pt x="86" y="39"/>
                      <a:pt x="95" y="50"/>
                      <a:pt x="102" y="56"/>
                    </a:cubicBezTo>
                    <a:cubicBezTo>
                      <a:pt x="110" y="62"/>
                      <a:pt x="118" y="72"/>
                      <a:pt x="120" y="79"/>
                    </a:cubicBezTo>
                    <a:cubicBezTo>
                      <a:pt x="122" y="85"/>
                      <a:pt x="127" y="93"/>
                      <a:pt x="131" y="97"/>
                    </a:cubicBezTo>
                    <a:cubicBezTo>
                      <a:pt x="136" y="100"/>
                      <a:pt x="142" y="96"/>
                      <a:pt x="146" y="88"/>
                    </a:cubicBezTo>
                    <a:cubicBezTo>
                      <a:pt x="150" y="80"/>
                      <a:pt x="164" y="70"/>
                      <a:pt x="177" y="66"/>
                    </a:cubicBezTo>
                    <a:cubicBezTo>
                      <a:pt x="183" y="64"/>
                      <a:pt x="187" y="61"/>
                      <a:pt x="190" y="57"/>
                    </a:cubicBezTo>
                    <a:cubicBezTo>
                      <a:pt x="204" y="74"/>
                      <a:pt x="212" y="95"/>
                      <a:pt x="212" y="118"/>
                    </a:cubicBezTo>
                    <a:cubicBezTo>
                      <a:pt x="212" y="168"/>
                      <a:pt x="174" y="208"/>
                      <a:pt x="126" y="21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77" name="îśḷíḓê">
            <a:extLst>
              <a:ext uri="{FF2B5EF4-FFF2-40B4-BE49-F238E27FC236}">
                <a16:creationId xmlns:a16="http://schemas.microsoft.com/office/drawing/2014/main" id="{71AC1F9F-39D1-40D1-84E7-47E0020A930E}"/>
              </a:ext>
            </a:extLst>
          </p:cNvPr>
          <p:cNvGrpSpPr/>
          <p:nvPr/>
        </p:nvGrpSpPr>
        <p:grpSpPr>
          <a:xfrm>
            <a:off x="1271464" y="3104707"/>
            <a:ext cx="2935893" cy="1048917"/>
            <a:chOff x="8328246" y="2276873"/>
            <a:chExt cx="2198694" cy="1284787"/>
          </a:xfrm>
        </p:grpSpPr>
        <p:sp>
          <p:nvSpPr>
            <p:cNvPr id="78" name="ïśḻíďê">
              <a:extLst>
                <a:ext uri="{FF2B5EF4-FFF2-40B4-BE49-F238E27FC236}">
                  <a16:creationId xmlns:a16="http://schemas.microsoft.com/office/drawing/2014/main" id="{2994C2A2-B846-49AE-BD44-853EE62E42E9}"/>
                </a:ext>
              </a:extLst>
            </p:cNvPr>
            <p:cNvSpPr txBox="1"/>
            <p:nvPr/>
          </p:nvSpPr>
          <p:spPr>
            <a:xfrm>
              <a:off x="8328247" y="2276873"/>
              <a:ext cx="2198693" cy="388226"/>
            </a:xfrm>
            <a:prstGeom prst="rect">
              <a:avLst/>
            </a:prstGeom>
            <a:noFill/>
          </p:spPr>
          <p:txBody>
            <a:bodyPr wrap="square" lIns="91440" tIns="45720" rIns="91440" bIns="45720" anchor="b" anchorCtr="0">
              <a:normAutofit/>
            </a:bodyPr>
            <a:lstStyle/>
            <a:p>
              <a:pPr algn="r"/>
              <a:r>
                <a:rPr lang="zh-CN" altLang="en-US" sz="1400" b="1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降低人工成本</a:t>
              </a:r>
            </a:p>
          </p:txBody>
        </p:sp>
        <p:sp>
          <p:nvSpPr>
            <p:cNvPr id="79" name="ïṩ1íḓè">
              <a:extLst>
                <a:ext uri="{FF2B5EF4-FFF2-40B4-BE49-F238E27FC236}">
                  <a16:creationId xmlns:a16="http://schemas.microsoft.com/office/drawing/2014/main" id="{43F4C61F-CC2B-4869-A467-E10EB130C946}"/>
                </a:ext>
              </a:extLst>
            </p:cNvPr>
            <p:cNvSpPr txBox="1"/>
            <p:nvPr/>
          </p:nvSpPr>
          <p:spPr>
            <a:xfrm>
              <a:off x="8328246" y="2665097"/>
              <a:ext cx="2198693" cy="896563"/>
            </a:xfrm>
            <a:prstGeom prst="rect">
              <a:avLst/>
            </a:prstGeom>
          </p:spPr>
          <p:txBody>
            <a:bodyPr vert="horz" wrap="square" lIns="91440" tIns="45720" rIns="91440" bIns="45720" anchor="ctr">
              <a:no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过卡即检，节省大量人力、物力，弥补体温检测人员短缺，降低交叉感染风险</a:t>
              </a:r>
            </a:p>
          </p:txBody>
        </p:sp>
      </p:grpSp>
      <p:grpSp>
        <p:nvGrpSpPr>
          <p:cNvPr id="80" name="îsḻïḓé">
            <a:extLst>
              <a:ext uri="{FF2B5EF4-FFF2-40B4-BE49-F238E27FC236}">
                <a16:creationId xmlns:a16="http://schemas.microsoft.com/office/drawing/2014/main" id="{C582F27D-F293-468E-A2C3-4AF341E7A597}"/>
              </a:ext>
            </a:extLst>
          </p:cNvPr>
          <p:cNvGrpSpPr/>
          <p:nvPr/>
        </p:nvGrpSpPr>
        <p:grpSpPr>
          <a:xfrm>
            <a:off x="3771901" y="1140399"/>
            <a:ext cx="4705350" cy="790650"/>
            <a:chOff x="1197898" y="2503545"/>
            <a:chExt cx="2198693" cy="790650"/>
          </a:xfrm>
        </p:grpSpPr>
        <p:sp>
          <p:nvSpPr>
            <p:cNvPr id="81" name="ï$ḻïďé">
              <a:extLst>
                <a:ext uri="{FF2B5EF4-FFF2-40B4-BE49-F238E27FC236}">
                  <a16:creationId xmlns:a16="http://schemas.microsoft.com/office/drawing/2014/main" id="{3608C4A6-1590-41B6-BBEB-16588A92040C}"/>
                </a:ext>
              </a:extLst>
            </p:cNvPr>
            <p:cNvSpPr txBox="1"/>
            <p:nvPr/>
          </p:nvSpPr>
          <p:spPr>
            <a:xfrm>
              <a:off x="1197898" y="2503545"/>
              <a:ext cx="2198693" cy="388226"/>
            </a:xfrm>
            <a:prstGeom prst="rect">
              <a:avLst/>
            </a:prstGeom>
            <a:noFill/>
          </p:spPr>
          <p:txBody>
            <a:bodyPr wrap="square" lIns="91440" tIns="45720" rIns="91440" bIns="45720" anchor="b" anchorCtr="0">
              <a:normAutofit/>
            </a:bodyPr>
            <a:lstStyle/>
            <a:p>
              <a:pPr algn="ctr"/>
              <a:r>
                <a:rPr lang="zh-CN" altLang="en-US" sz="1400" b="1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提升筛选效率</a:t>
              </a:r>
            </a:p>
          </p:txBody>
        </p:sp>
        <p:sp>
          <p:nvSpPr>
            <p:cNvPr id="82" name="ïṣḷiḓé">
              <a:extLst>
                <a:ext uri="{FF2B5EF4-FFF2-40B4-BE49-F238E27FC236}">
                  <a16:creationId xmlns:a16="http://schemas.microsoft.com/office/drawing/2014/main" id="{F80F1018-9F39-4189-9CC8-FEE304AF5D76}"/>
                </a:ext>
              </a:extLst>
            </p:cNvPr>
            <p:cNvSpPr txBox="1"/>
            <p:nvPr/>
          </p:nvSpPr>
          <p:spPr>
            <a:xfrm>
              <a:off x="1197898" y="2891770"/>
              <a:ext cx="2198693" cy="402425"/>
            </a:xfrm>
            <a:prstGeom prst="rect">
              <a:avLst/>
            </a:prstGeom>
          </p:spPr>
          <p:txBody>
            <a:bodyPr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利用红外热成像进行非接触式体温检测，</a:t>
              </a:r>
              <a:endPara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可实现快速体温筛查远距离、大面积检测</a:t>
              </a:r>
            </a:p>
          </p:txBody>
        </p:sp>
      </p:grpSp>
      <p:grpSp>
        <p:nvGrpSpPr>
          <p:cNvPr id="83" name="îšḻiďê">
            <a:extLst>
              <a:ext uri="{FF2B5EF4-FFF2-40B4-BE49-F238E27FC236}">
                <a16:creationId xmlns:a16="http://schemas.microsoft.com/office/drawing/2014/main" id="{B59A626C-8BCD-44DB-B66D-3A505DD7C9D4}"/>
              </a:ext>
            </a:extLst>
          </p:cNvPr>
          <p:cNvGrpSpPr/>
          <p:nvPr/>
        </p:nvGrpSpPr>
        <p:grpSpPr>
          <a:xfrm>
            <a:off x="7604711" y="4890919"/>
            <a:ext cx="2998876" cy="1006991"/>
            <a:chOff x="1197898" y="2503545"/>
            <a:chExt cx="2198693" cy="1006991"/>
          </a:xfrm>
        </p:grpSpPr>
        <p:sp>
          <p:nvSpPr>
            <p:cNvPr id="84" name="íṥ1ídé">
              <a:extLst>
                <a:ext uri="{FF2B5EF4-FFF2-40B4-BE49-F238E27FC236}">
                  <a16:creationId xmlns:a16="http://schemas.microsoft.com/office/drawing/2014/main" id="{EADD6E01-AF2A-46E1-B402-C848E68177A0}"/>
                </a:ext>
              </a:extLst>
            </p:cNvPr>
            <p:cNvSpPr txBox="1"/>
            <p:nvPr/>
          </p:nvSpPr>
          <p:spPr>
            <a:xfrm>
              <a:off x="1197898" y="2503545"/>
              <a:ext cx="2198693" cy="388226"/>
            </a:xfrm>
            <a:prstGeom prst="rect">
              <a:avLst/>
            </a:prstGeom>
            <a:noFill/>
          </p:spPr>
          <p:txBody>
            <a:bodyPr wrap="square" lIns="91440" tIns="45720" rIns="91440" bIns="45720" anchor="b" anchorCtr="0">
              <a:normAutofit/>
            </a:bodyPr>
            <a:lstStyle/>
            <a:p>
              <a:r>
                <a:rPr lang="zh-CN" altLang="en-US" sz="1400" b="1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测温精度高</a:t>
              </a:r>
            </a:p>
          </p:txBody>
        </p:sp>
        <p:sp>
          <p:nvSpPr>
            <p:cNvPr id="85" name="ïṥľïde">
              <a:extLst>
                <a:ext uri="{FF2B5EF4-FFF2-40B4-BE49-F238E27FC236}">
                  <a16:creationId xmlns:a16="http://schemas.microsoft.com/office/drawing/2014/main" id="{9CEA7187-0D0F-4BC1-BED1-811A17C72FC6}"/>
                </a:ext>
              </a:extLst>
            </p:cNvPr>
            <p:cNvSpPr txBox="1"/>
            <p:nvPr/>
          </p:nvSpPr>
          <p:spPr>
            <a:xfrm>
              <a:off x="1197898" y="2891770"/>
              <a:ext cx="2198693" cy="618766"/>
            </a:xfrm>
            <a:prstGeom prst="rect">
              <a:avLst/>
            </a:prstGeom>
          </p:spPr>
          <p:txBody>
            <a:bodyPr vert="horz" wrap="square" lIns="91440" tIns="45720" rIns="91440" bIns="45720" anchor="ctr" anchorCtr="0">
              <a:norm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测温精度高达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±0.5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℃，体温初筛准确性更高。</a:t>
              </a:r>
              <a:endPara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6" name="iṣliḑè">
            <a:extLst>
              <a:ext uri="{FF2B5EF4-FFF2-40B4-BE49-F238E27FC236}">
                <a16:creationId xmlns:a16="http://schemas.microsoft.com/office/drawing/2014/main" id="{CE05FC5D-B654-43BD-AC1F-09F0F727CC6E}"/>
              </a:ext>
            </a:extLst>
          </p:cNvPr>
          <p:cNvGrpSpPr/>
          <p:nvPr/>
        </p:nvGrpSpPr>
        <p:grpSpPr>
          <a:xfrm>
            <a:off x="8069871" y="3162322"/>
            <a:ext cx="2998876" cy="1006991"/>
            <a:chOff x="1197898" y="2503545"/>
            <a:chExt cx="2198693" cy="1006991"/>
          </a:xfrm>
        </p:grpSpPr>
        <p:sp>
          <p:nvSpPr>
            <p:cNvPr id="87" name="îṣḷîḍê">
              <a:extLst>
                <a:ext uri="{FF2B5EF4-FFF2-40B4-BE49-F238E27FC236}">
                  <a16:creationId xmlns:a16="http://schemas.microsoft.com/office/drawing/2014/main" id="{A7924EDE-5C76-4FB1-AD84-F143EF429E1F}"/>
                </a:ext>
              </a:extLst>
            </p:cNvPr>
            <p:cNvSpPr txBox="1"/>
            <p:nvPr/>
          </p:nvSpPr>
          <p:spPr>
            <a:xfrm>
              <a:off x="1197898" y="2503545"/>
              <a:ext cx="2198693" cy="388226"/>
            </a:xfrm>
            <a:prstGeom prst="rect">
              <a:avLst/>
            </a:prstGeom>
            <a:noFill/>
          </p:spPr>
          <p:txBody>
            <a:bodyPr wrap="square" lIns="91440" tIns="45720" rIns="91440" bIns="45720" anchor="b" anchorCtr="0">
              <a:normAutofit/>
            </a:bodyPr>
            <a:lstStyle/>
            <a:p>
              <a:r>
                <a:rPr lang="zh-CN" altLang="en-US" sz="1400" b="1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场景适应性强</a:t>
              </a:r>
            </a:p>
          </p:txBody>
        </p:sp>
        <p:sp>
          <p:nvSpPr>
            <p:cNvPr id="88" name="îṩḻîḑé">
              <a:extLst>
                <a:ext uri="{FF2B5EF4-FFF2-40B4-BE49-F238E27FC236}">
                  <a16:creationId xmlns:a16="http://schemas.microsoft.com/office/drawing/2014/main" id="{4C801B3E-0EF5-4CE2-B98E-EA3E88456A5A}"/>
                </a:ext>
              </a:extLst>
            </p:cNvPr>
            <p:cNvSpPr txBox="1"/>
            <p:nvPr/>
          </p:nvSpPr>
          <p:spPr>
            <a:xfrm>
              <a:off x="1197898" y="2891770"/>
              <a:ext cx="2198693" cy="618766"/>
            </a:xfrm>
            <a:prstGeom prst="rect">
              <a:avLst/>
            </a:prstGeom>
          </p:spPr>
          <p:txBody>
            <a:bodyPr vert="horz" wrap="square" lIns="91440" tIns="45720" rIns="91440" bIns="45720" anchor="ctr" anchorCtr="0">
              <a:normAutofit/>
            </a:bodyPr>
            <a:lstStyle/>
            <a:p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固定式安装和移动部署，灵活安装，可适用于学校各类出入口场景</a:t>
              </a:r>
            </a:p>
          </p:txBody>
        </p:sp>
      </p:grpSp>
      <p:grpSp>
        <p:nvGrpSpPr>
          <p:cNvPr id="89" name="íṩḷîḑè">
            <a:extLst>
              <a:ext uri="{FF2B5EF4-FFF2-40B4-BE49-F238E27FC236}">
                <a16:creationId xmlns:a16="http://schemas.microsoft.com/office/drawing/2014/main" id="{756BE876-1C3A-47C5-8E4A-C9A819885A0B}"/>
              </a:ext>
            </a:extLst>
          </p:cNvPr>
          <p:cNvGrpSpPr/>
          <p:nvPr/>
        </p:nvGrpSpPr>
        <p:grpSpPr>
          <a:xfrm>
            <a:off x="1535412" y="4910915"/>
            <a:ext cx="2935893" cy="1006991"/>
            <a:chOff x="8328246" y="2276873"/>
            <a:chExt cx="2198694" cy="1006991"/>
          </a:xfrm>
        </p:grpSpPr>
        <p:sp>
          <p:nvSpPr>
            <p:cNvPr id="90" name="îśļïḍè">
              <a:extLst>
                <a:ext uri="{FF2B5EF4-FFF2-40B4-BE49-F238E27FC236}">
                  <a16:creationId xmlns:a16="http://schemas.microsoft.com/office/drawing/2014/main" id="{304010BE-2413-4903-B6AC-98F5D0730C95}"/>
                </a:ext>
              </a:extLst>
            </p:cNvPr>
            <p:cNvSpPr txBox="1"/>
            <p:nvPr/>
          </p:nvSpPr>
          <p:spPr>
            <a:xfrm>
              <a:off x="8328247" y="2276873"/>
              <a:ext cx="2198693" cy="388226"/>
            </a:xfrm>
            <a:prstGeom prst="rect">
              <a:avLst/>
            </a:prstGeom>
            <a:noFill/>
          </p:spPr>
          <p:txBody>
            <a:bodyPr wrap="square" lIns="91440" tIns="45720" rIns="91440" bIns="45720" anchor="b" anchorCtr="0">
              <a:normAutofit/>
            </a:bodyPr>
            <a:lstStyle/>
            <a:p>
              <a:pPr algn="r"/>
              <a:r>
                <a:rPr lang="zh-CN" altLang="en-US" sz="1400" b="1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结果可追溯</a:t>
              </a:r>
            </a:p>
          </p:txBody>
        </p:sp>
        <p:sp>
          <p:nvSpPr>
            <p:cNvPr id="91" name="íŝľiďè">
              <a:extLst>
                <a:ext uri="{FF2B5EF4-FFF2-40B4-BE49-F238E27FC236}">
                  <a16:creationId xmlns:a16="http://schemas.microsoft.com/office/drawing/2014/main" id="{9559DC18-399D-42CC-BF8F-0F00CA93F129}"/>
                </a:ext>
              </a:extLst>
            </p:cNvPr>
            <p:cNvSpPr txBox="1"/>
            <p:nvPr/>
          </p:nvSpPr>
          <p:spPr>
            <a:xfrm>
              <a:off x="8328246" y="2665098"/>
              <a:ext cx="2198693" cy="618766"/>
            </a:xfrm>
            <a:prstGeom prst="rect">
              <a:avLst/>
            </a:prstGeom>
          </p:spPr>
          <p:txBody>
            <a:bodyPr vert="horz" wrap="square" lIns="91440" tIns="45720" rIns="91440" bIns="45720" anchor="ctr">
              <a:norm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后端平台有效记录检测结果，可实现对历史数据的回溯，数据分析等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302194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95271C25-34F8-4682-8DB3-40783572CB51}"/>
              </a:ext>
            </a:extLst>
          </p:cNvPr>
          <p:cNvSpPr/>
          <p:nvPr/>
        </p:nvSpPr>
        <p:spPr>
          <a:xfrm>
            <a:off x="201885" y="2249476"/>
            <a:ext cx="5668625" cy="3297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场景四：智能考勤关注学生在校动态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4387406-FB1B-4471-AB24-9D34822E8E55}"/>
              </a:ext>
            </a:extLst>
          </p:cNvPr>
          <p:cNvSpPr txBox="1"/>
          <p:nvPr/>
        </p:nvSpPr>
        <p:spPr>
          <a:xfrm>
            <a:off x="575555" y="1063528"/>
            <a:ext cx="11040890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疫情期间学校应做好学生缺勤、早退、请假等记录，密切关注学生动态，及时发现异常情况。可以借助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电子班牌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或者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人脸识别摄像头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等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智能考勤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的方式，自动化做好每天的考勤统计，并及时上报。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CAE9A81-62F4-4818-AC36-26957FA8D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2200281"/>
            <a:ext cx="5923658" cy="3347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4">
            <a:extLst>
              <a:ext uri="{FF2B5EF4-FFF2-40B4-BE49-F238E27FC236}">
                <a16:creationId xmlns:a16="http://schemas.microsoft.com/office/drawing/2014/main" id="{02DED35F-5739-4C50-B770-D18CBF325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534" y="5612703"/>
            <a:ext cx="56686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基于人脸识别技术，实现自动无感、准确率高、效率高的考勤管理，并生成综合考勤报表；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B6898557-8994-44C0-BF00-384B3B7B1280}"/>
              </a:ext>
            </a:extLst>
          </p:cNvPr>
          <p:cNvGrpSpPr/>
          <p:nvPr/>
        </p:nvGrpSpPr>
        <p:grpSpPr>
          <a:xfrm>
            <a:off x="165862" y="2388257"/>
            <a:ext cx="5520087" cy="3073136"/>
            <a:chOff x="-833872" y="1786295"/>
            <a:chExt cx="7301437" cy="4064850"/>
          </a:xfrm>
        </p:grpSpPr>
        <p:sp>
          <p:nvSpPr>
            <p:cNvPr id="18" name="圆角矩形标注 14">
              <a:extLst>
                <a:ext uri="{FF2B5EF4-FFF2-40B4-BE49-F238E27FC236}">
                  <a16:creationId xmlns:a16="http://schemas.microsoft.com/office/drawing/2014/main" id="{7E49CBB7-9379-4CD6-A9C3-5311A2134BC9}"/>
                </a:ext>
              </a:extLst>
            </p:cNvPr>
            <p:cNvSpPr/>
            <p:nvPr/>
          </p:nvSpPr>
          <p:spPr bwMode="auto">
            <a:xfrm>
              <a:off x="1986372" y="3555596"/>
              <a:ext cx="1925133" cy="1330100"/>
            </a:xfrm>
            <a:prstGeom prst="wedgeRoundRectCallout">
              <a:avLst>
                <a:gd name="adj1" fmla="val -96356"/>
                <a:gd name="adj2" fmla="val -85892"/>
                <a:gd name="adj3" fmla="val 16667"/>
              </a:avLst>
            </a:prstGeom>
            <a:solidFill>
              <a:srgbClr val="CCECFF">
                <a:alpha val="34902"/>
              </a:srgbClr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7D66CA19-7489-438B-AEFE-74C9ADD741CF}"/>
                </a:ext>
              </a:extLst>
            </p:cNvPr>
            <p:cNvGrpSpPr/>
            <p:nvPr/>
          </p:nvGrpSpPr>
          <p:grpSpPr>
            <a:xfrm>
              <a:off x="-833872" y="1786295"/>
              <a:ext cx="7301437" cy="4064850"/>
              <a:chOff x="-833872" y="1786295"/>
              <a:chExt cx="7301437" cy="4064850"/>
            </a:xfrm>
          </p:grpSpPr>
          <p:grpSp>
            <p:nvGrpSpPr>
              <p:cNvPr id="4" name="组合 3">
                <a:extLst>
                  <a:ext uri="{FF2B5EF4-FFF2-40B4-BE49-F238E27FC236}">
                    <a16:creationId xmlns:a16="http://schemas.microsoft.com/office/drawing/2014/main" id="{177EFC8F-82C5-4F4D-BFAF-7DF379E93625}"/>
                  </a:ext>
                </a:extLst>
              </p:cNvPr>
              <p:cNvGrpSpPr/>
              <p:nvPr/>
            </p:nvGrpSpPr>
            <p:grpSpPr>
              <a:xfrm>
                <a:off x="-833872" y="1786295"/>
                <a:ext cx="7301437" cy="4064850"/>
                <a:chOff x="2407803" y="950763"/>
                <a:chExt cx="7301437" cy="4064850"/>
              </a:xfrm>
            </p:grpSpPr>
            <p:pic>
              <p:nvPicPr>
                <p:cNvPr id="8" name="Picture 2" descr="http://file12.zk71.com/File/CorpProductImages/2015/12/28/3_guanggaoji_1031_1_20151228110446.jpg">
                  <a:extLst>
                    <a:ext uri="{FF2B5EF4-FFF2-40B4-BE49-F238E27FC236}">
                      <a16:creationId xmlns:a16="http://schemas.microsoft.com/office/drawing/2014/main" id="{7071DE48-66F9-4000-ABE1-AFA07E56918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07803" y="950763"/>
                  <a:ext cx="2855289" cy="1890277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" name="Picture 220">
                  <a:extLst>
                    <a:ext uri="{FF2B5EF4-FFF2-40B4-BE49-F238E27FC236}">
                      <a16:creationId xmlns:a16="http://schemas.microsoft.com/office/drawing/2014/main" id="{2B18B180-7D9D-4635-8BAA-F1CE8683ABE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53697" y="3631813"/>
                  <a:ext cx="2155543" cy="1383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" name="Picture 219">
                  <a:extLst>
                    <a:ext uri="{FF2B5EF4-FFF2-40B4-BE49-F238E27FC236}">
                      <a16:creationId xmlns:a16="http://schemas.microsoft.com/office/drawing/2014/main" id="{CB1A1958-2DC7-477C-94DC-F5DEF406E0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53697" y="2028181"/>
                  <a:ext cx="2155543" cy="13837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" name="虚尾箭头 102">
                  <a:extLst>
                    <a:ext uri="{FF2B5EF4-FFF2-40B4-BE49-F238E27FC236}">
                      <a16:creationId xmlns:a16="http://schemas.microsoft.com/office/drawing/2014/main" id="{6FE87810-3288-4029-8FBE-0BE47F87950F}"/>
                    </a:ext>
                  </a:extLst>
                </p:cNvPr>
                <p:cNvSpPr/>
                <p:nvPr/>
              </p:nvSpPr>
              <p:spPr bwMode="auto">
                <a:xfrm rot="19742774">
                  <a:off x="7239800" y="2865190"/>
                  <a:ext cx="405463" cy="349501"/>
                </a:xfrm>
                <a:prstGeom prst="stripedRightArrow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zh-CN" altLang="en-US" noProof="1"/>
                </a:p>
              </p:txBody>
            </p:sp>
            <p:sp>
              <p:nvSpPr>
                <p:cNvPr id="12" name="虚尾箭头 103">
                  <a:extLst>
                    <a:ext uri="{FF2B5EF4-FFF2-40B4-BE49-F238E27FC236}">
                      <a16:creationId xmlns:a16="http://schemas.microsoft.com/office/drawing/2014/main" id="{F5918E4E-C018-41DE-B4B4-8205508585CF}"/>
                    </a:ext>
                  </a:extLst>
                </p:cNvPr>
                <p:cNvSpPr/>
                <p:nvPr/>
              </p:nvSpPr>
              <p:spPr bwMode="auto">
                <a:xfrm rot="1780939">
                  <a:off x="7227528" y="3874988"/>
                  <a:ext cx="397756" cy="405675"/>
                </a:xfrm>
                <a:prstGeom prst="stripedRightArrow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zh-CN" altLang="en-US" noProof="1"/>
                </a:p>
              </p:txBody>
            </p:sp>
            <p:pic>
              <p:nvPicPr>
                <p:cNvPr id="13" name="Picture 525">
                  <a:extLst>
                    <a:ext uri="{FF2B5EF4-FFF2-40B4-BE49-F238E27FC236}">
                      <a16:creationId xmlns:a16="http://schemas.microsoft.com/office/drawing/2014/main" id="{9A342C4B-175A-46C8-AFBB-06B92BCAA04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09469" y="2980007"/>
                  <a:ext cx="1524728" cy="8456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" name="图片 221">
                  <a:extLst>
                    <a:ext uri="{FF2B5EF4-FFF2-40B4-BE49-F238E27FC236}">
                      <a16:creationId xmlns:a16="http://schemas.microsoft.com/office/drawing/2014/main" id="{0A8A7868-280F-448E-BA26-8F968D6948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04752" y="3795034"/>
                  <a:ext cx="343777" cy="2819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" name="图片 6">
                  <a:extLst>
                    <a:ext uri="{FF2B5EF4-FFF2-40B4-BE49-F238E27FC236}">
                      <a16:creationId xmlns:a16="http://schemas.microsoft.com/office/drawing/2014/main" id="{C2B9C5DD-248F-4FC8-9B33-1EB28DBEB4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776324" y="4154526"/>
                  <a:ext cx="793712" cy="7850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9" name="Picture 2" descr="http://img.teapic.com/thumbs/201404/03/100656tnkyciusnbnvgred.jpg.middle.jpg">
                <a:extLst>
                  <a:ext uri="{FF2B5EF4-FFF2-40B4-BE49-F238E27FC236}">
                    <a16:creationId xmlns:a16="http://schemas.microsoft.com/office/drawing/2014/main" id="{586D6985-D981-428B-BEE0-DE57B3A996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grayscl/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2763077" y="4861372"/>
                <a:ext cx="273157" cy="2169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2" name="文本框 4">
            <a:extLst>
              <a:ext uri="{FF2B5EF4-FFF2-40B4-BE49-F238E27FC236}">
                <a16:creationId xmlns:a16="http://schemas.microsoft.com/office/drawing/2014/main" id="{DB885D27-BA95-403A-9A91-F54787CC4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40" y="5612704"/>
            <a:ext cx="54697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电子班牌结合一卡通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，实现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走班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考勤管理，并生成综合考勤报表；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同时还可以实现课表查询、校园信息发布等功能；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982945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0">
            <a:extLst>
              <a:ext uri="{FF2B5EF4-FFF2-40B4-BE49-F238E27FC236}">
                <a16:creationId xmlns:a16="http://schemas.microsoft.com/office/drawing/2014/main" id="{A68E7AE3-B892-4B63-B5DB-08415BF557B1}"/>
              </a:ext>
            </a:extLst>
          </p:cNvPr>
          <p:cNvSpPr/>
          <p:nvPr/>
        </p:nvSpPr>
        <p:spPr bwMode="auto">
          <a:xfrm>
            <a:off x="3032977" y="2319930"/>
            <a:ext cx="1089243" cy="795713"/>
          </a:xfrm>
          <a:custGeom>
            <a:avLst/>
            <a:gdLst>
              <a:gd name="T0" fmla="*/ 582 w 582"/>
              <a:gd name="T1" fmla="*/ 456 h 456"/>
              <a:gd name="T2" fmla="*/ 228 w 582"/>
              <a:gd name="T3" fmla="*/ 456 h 456"/>
              <a:gd name="T4" fmla="*/ 0 w 582"/>
              <a:gd name="T5" fmla="*/ 228 h 456"/>
              <a:gd name="T6" fmla="*/ 66 w 582"/>
              <a:gd name="T7" fmla="*/ 67 h 456"/>
              <a:gd name="T8" fmla="*/ 228 w 582"/>
              <a:gd name="T9" fmla="*/ 0 h 456"/>
              <a:gd name="T10" fmla="*/ 582 w 582"/>
              <a:gd name="T11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165"/>
                  <a:pt x="25" y="108"/>
                  <a:pt x="66" y="67"/>
                </a:cubicBezTo>
                <a:cubicBezTo>
                  <a:pt x="108" y="26"/>
                  <a:pt x="165" y="0"/>
                  <a:pt x="228" y="0"/>
                </a:cubicBezTo>
                <a:lnTo>
                  <a:pt x="582" y="456"/>
                </a:lnTo>
                <a:close/>
              </a:path>
            </a:pathLst>
          </a:custGeom>
          <a:solidFill>
            <a:srgbClr val="FBAF3F">
              <a:alpha val="76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39D853E-CACB-4737-BC36-E017D4C3F8A9}"/>
              </a:ext>
            </a:extLst>
          </p:cNvPr>
          <p:cNvSpPr/>
          <p:nvPr/>
        </p:nvSpPr>
        <p:spPr bwMode="auto">
          <a:xfrm>
            <a:off x="3032978" y="2319930"/>
            <a:ext cx="6120230" cy="795713"/>
          </a:xfrm>
          <a:custGeom>
            <a:avLst/>
            <a:gdLst>
              <a:gd name="T0" fmla="*/ 2117 w 2345"/>
              <a:gd name="T1" fmla="*/ 456 h 456"/>
              <a:gd name="T2" fmla="*/ 228 w 2345"/>
              <a:gd name="T3" fmla="*/ 456 h 456"/>
              <a:gd name="T4" fmla="*/ 0 w 2345"/>
              <a:gd name="T5" fmla="*/ 228 h 456"/>
              <a:gd name="T6" fmla="*/ 0 w 2345"/>
              <a:gd name="T7" fmla="*/ 228 h 456"/>
              <a:gd name="T8" fmla="*/ 228 w 2345"/>
              <a:gd name="T9" fmla="*/ 0 h 456"/>
              <a:gd name="T10" fmla="*/ 2117 w 2345"/>
              <a:gd name="T11" fmla="*/ 0 h 456"/>
              <a:gd name="T12" fmla="*/ 2345 w 2345"/>
              <a:gd name="T13" fmla="*/ 228 h 456"/>
              <a:gd name="T14" fmla="*/ 2345 w 2345"/>
              <a:gd name="T15" fmla="*/ 228 h 456"/>
              <a:gd name="T16" fmla="*/ 2117 w 2345"/>
              <a:gd name="T17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45" h="456">
                <a:moveTo>
                  <a:pt x="2117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228"/>
                  <a:pt x="0" y="228"/>
                  <a:pt x="0" y="228"/>
                </a:cubicBezTo>
                <a:cubicBezTo>
                  <a:pt x="0" y="102"/>
                  <a:pt x="102" y="0"/>
                  <a:pt x="228" y="0"/>
                </a:cubicBezTo>
                <a:cubicBezTo>
                  <a:pt x="2117" y="0"/>
                  <a:pt x="2117" y="0"/>
                  <a:pt x="2117" y="0"/>
                </a:cubicBezTo>
                <a:cubicBezTo>
                  <a:pt x="2243" y="0"/>
                  <a:pt x="2345" y="102"/>
                  <a:pt x="2345" y="228"/>
                </a:cubicBezTo>
                <a:cubicBezTo>
                  <a:pt x="2345" y="228"/>
                  <a:pt x="2345" y="228"/>
                  <a:pt x="2345" y="228"/>
                </a:cubicBezTo>
                <a:cubicBezTo>
                  <a:pt x="2345" y="354"/>
                  <a:pt x="2243" y="456"/>
                  <a:pt x="2117" y="456"/>
                </a:cubicBezTo>
                <a:close/>
              </a:path>
            </a:pathLst>
          </a:custGeom>
          <a:solidFill>
            <a:srgbClr val="FBAF3F">
              <a:alpha val="19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F7C44F4-1927-4AB3-B985-369C95907AF5}"/>
              </a:ext>
            </a:extLst>
          </p:cNvPr>
          <p:cNvSpPr/>
          <p:nvPr/>
        </p:nvSpPr>
        <p:spPr bwMode="auto">
          <a:xfrm>
            <a:off x="3032977" y="2319930"/>
            <a:ext cx="1089243" cy="795713"/>
          </a:xfrm>
          <a:custGeom>
            <a:avLst/>
            <a:gdLst>
              <a:gd name="T0" fmla="*/ 582 w 582"/>
              <a:gd name="T1" fmla="*/ 0 h 456"/>
              <a:gd name="T2" fmla="*/ 228 w 582"/>
              <a:gd name="T3" fmla="*/ 0 h 456"/>
              <a:gd name="T4" fmla="*/ 0 w 582"/>
              <a:gd name="T5" fmla="*/ 228 h 456"/>
              <a:gd name="T6" fmla="*/ 66 w 582"/>
              <a:gd name="T7" fmla="*/ 390 h 456"/>
              <a:gd name="T8" fmla="*/ 228 w 582"/>
              <a:gd name="T9" fmla="*/ 456 h 456"/>
              <a:gd name="T10" fmla="*/ 582 w 582"/>
              <a:gd name="T11" fmla="*/ 0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0"/>
                </a:moveTo>
                <a:cubicBezTo>
                  <a:pt x="228" y="0"/>
                  <a:pt x="228" y="0"/>
                  <a:pt x="228" y="0"/>
                </a:cubicBezTo>
                <a:cubicBezTo>
                  <a:pt x="102" y="0"/>
                  <a:pt x="0" y="102"/>
                  <a:pt x="0" y="228"/>
                </a:cubicBezTo>
                <a:cubicBezTo>
                  <a:pt x="0" y="291"/>
                  <a:pt x="25" y="348"/>
                  <a:pt x="66" y="390"/>
                </a:cubicBezTo>
                <a:cubicBezTo>
                  <a:pt x="108" y="431"/>
                  <a:pt x="165" y="456"/>
                  <a:pt x="228" y="456"/>
                </a:cubicBezTo>
                <a:lnTo>
                  <a:pt x="582" y="0"/>
                </a:lnTo>
                <a:close/>
              </a:path>
            </a:pathLst>
          </a:custGeom>
          <a:solidFill>
            <a:srgbClr val="FD9B1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0" name="TextBox 76">
            <a:extLst>
              <a:ext uri="{FF2B5EF4-FFF2-40B4-BE49-F238E27FC236}">
                <a16:creationId xmlns:a16="http://schemas.microsoft.com/office/drawing/2014/main" id="{A5958A3D-4505-45C9-954D-EAD1C0A31B10}"/>
              </a:ext>
            </a:extLst>
          </p:cNvPr>
          <p:cNvSpPr txBox="1"/>
          <p:nvPr/>
        </p:nvSpPr>
        <p:spPr>
          <a:xfrm>
            <a:off x="4049166" y="2419111"/>
            <a:ext cx="5039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E650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方案背景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165CE7DE-AEDE-4991-96BF-95A530A76435}"/>
              </a:ext>
            </a:extLst>
          </p:cNvPr>
          <p:cNvSpPr/>
          <p:nvPr/>
        </p:nvSpPr>
        <p:spPr bwMode="auto">
          <a:xfrm>
            <a:off x="3032978" y="3583992"/>
            <a:ext cx="6120230" cy="797717"/>
          </a:xfrm>
          <a:custGeom>
            <a:avLst/>
            <a:gdLst>
              <a:gd name="T0" fmla="*/ 2117 w 2345"/>
              <a:gd name="T1" fmla="*/ 456 h 456"/>
              <a:gd name="T2" fmla="*/ 228 w 2345"/>
              <a:gd name="T3" fmla="*/ 456 h 456"/>
              <a:gd name="T4" fmla="*/ 0 w 2345"/>
              <a:gd name="T5" fmla="*/ 228 h 456"/>
              <a:gd name="T6" fmla="*/ 0 w 2345"/>
              <a:gd name="T7" fmla="*/ 228 h 456"/>
              <a:gd name="T8" fmla="*/ 228 w 2345"/>
              <a:gd name="T9" fmla="*/ 0 h 456"/>
              <a:gd name="T10" fmla="*/ 2117 w 2345"/>
              <a:gd name="T11" fmla="*/ 0 h 456"/>
              <a:gd name="T12" fmla="*/ 2345 w 2345"/>
              <a:gd name="T13" fmla="*/ 228 h 456"/>
              <a:gd name="T14" fmla="*/ 2345 w 2345"/>
              <a:gd name="T15" fmla="*/ 228 h 456"/>
              <a:gd name="T16" fmla="*/ 2117 w 2345"/>
              <a:gd name="T17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45" h="456">
                <a:moveTo>
                  <a:pt x="2117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228"/>
                  <a:pt x="0" y="228"/>
                  <a:pt x="0" y="228"/>
                </a:cubicBezTo>
                <a:cubicBezTo>
                  <a:pt x="0" y="102"/>
                  <a:pt x="102" y="0"/>
                  <a:pt x="228" y="0"/>
                </a:cubicBezTo>
                <a:cubicBezTo>
                  <a:pt x="2117" y="0"/>
                  <a:pt x="2117" y="0"/>
                  <a:pt x="2117" y="0"/>
                </a:cubicBezTo>
                <a:cubicBezTo>
                  <a:pt x="2243" y="0"/>
                  <a:pt x="2345" y="102"/>
                  <a:pt x="2345" y="228"/>
                </a:cubicBezTo>
                <a:cubicBezTo>
                  <a:pt x="2345" y="228"/>
                  <a:pt x="2345" y="228"/>
                  <a:pt x="2345" y="228"/>
                </a:cubicBezTo>
                <a:cubicBezTo>
                  <a:pt x="2345" y="354"/>
                  <a:pt x="2243" y="456"/>
                  <a:pt x="2117" y="456"/>
                </a:cubicBezTo>
                <a:close/>
              </a:path>
            </a:pathLst>
          </a:custGeom>
          <a:solidFill>
            <a:srgbClr val="4D4D4D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807C1ED-30B4-45E9-8823-5A6D5051313C}"/>
              </a:ext>
            </a:extLst>
          </p:cNvPr>
          <p:cNvSpPr/>
          <p:nvPr/>
        </p:nvSpPr>
        <p:spPr bwMode="auto">
          <a:xfrm>
            <a:off x="3032977" y="3583992"/>
            <a:ext cx="1089243" cy="797717"/>
          </a:xfrm>
          <a:custGeom>
            <a:avLst/>
            <a:gdLst>
              <a:gd name="T0" fmla="*/ 582 w 582"/>
              <a:gd name="T1" fmla="*/ 0 h 456"/>
              <a:gd name="T2" fmla="*/ 228 w 582"/>
              <a:gd name="T3" fmla="*/ 0 h 456"/>
              <a:gd name="T4" fmla="*/ 0 w 582"/>
              <a:gd name="T5" fmla="*/ 228 h 456"/>
              <a:gd name="T6" fmla="*/ 66 w 582"/>
              <a:gd name="T7" fmla="*/ 390 h 456"/>
              <a:gd name="T8" fmla="*/ 228 w 582"/>
              <a:gd name="T9" fmla="*/ 456 h 456"/>
              <a:gd name="T10" fmla="*/ 582 w 582"/>
              <a:gd name="T11" fmla="*/ 0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0"/>
                </a:moveTo>
                <a:cubicBezTo>
                  <a:pt x="228" y="0"/>
                  <a:pt x="228" y="0"/>
                  <a:pt x="228" y="0"/>
                </a:cubicBezTo>
                <a:cubicBezTo>
                  <a:pt x="102" y="0"/>
                  <a:pt x="0" y="102"/>
                  <a:pt x="0" y="228"/>
                </a:cubicBezTo>
                <a:cubicBezTo>
                  <a:pt x="0" y="291"/>
                  <a:pt x="25" y="348"/>
                  <a:pt x="66" y="390"/>
                </a:cubicBezTo>
                <a:cubicBezTo>
                  <a:pt x="108" y="431"/>
                  <a:pt x="165" y="456"/>
                  <a:pt x="228" y="456"/>
                </a:cubicBezTo>
                <a:lnTo>
                  <a:pt x="582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88B8CA5-5B7B-4F41-8DC3-6AAEBD014DC9}"/>
              </a:ext>
            </a:extLst>
          </p:cNvPr>
          <p:cNvSpPr/>
          <p:nvPr/>
        </p:nvSpPr>
        <p:spPr bwMode="auto">
          <a:xfrm>
            <a:off x="3032977" y="3583992"/>
            <a:ext cx="1089243" cy="797717"/>
          </a:xfrm>
          <a:custGeom>
            <a:avLst/>
            <a:gdLst>
              <a:gd name="T0" fmla="*/ 582 w 582"/>
              <a:gd name="T1" fmla="*/ 456 h 456"/>
              <a:gd name="T2" fmla="*/ 228 w 582"/>
              <a:gd name="T3" fmla="*/ 456 h 456"/>
              <a:gd name="T4" fmla="*/ 0 w 582"/>
              <a:gd name="T5" fmla="*/ 228 h 456"/>
              <a:gd name="T6" fmla="*/ 66 w 582"/>
              <a:gd name="T7" fmla="*/ 67 h 456"/>
              <a:gd name="T8" fmla="*/ 228 w 582"/>
              <a:gd name="T9" fmla="*/ 0 h 456"/>
              <a:gd name="T10" fmla="*/ 582 w 582"/>
              <a:gd name="T11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165"/>
                  <a:pt x="25" y="108"/>
                  <a:pt x="66" y="67"/>
                </a:cubicBezTo>
                <a:cubicBezTo>
                  <a:pt x="108" y="26"/>
                  <a:pt x="165" y="0"/>
                  <a:pt x="228" y="0"/>
                </a:cubicBezTo>
                <a:lnTo>
                  <a:pt x="582" y="456"/>
                </a:lnTo>
                <a:close/>
              </a:path>
            </a:pathLst>
          </a:custGeom>
          <a:solidFill>
            <a:srgbClr val="4D4D4D">
              <a:alpha val="7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TextBox 76">
            <a:extLst>
              <a:ext uri="{FF2B5EF4-FFF2-40B4-BE49-F238E27FC236}">
                <a16:creationId xmlns:a16="http://schemas.microsoft.com/office/drawing/2014/main" id="{81F312D8-9A12-4495-B274-44054C5295D3}"/>
              </a:ext>
            </a:extLst>
          </p:cNvPr>
          <p:cNvSpPr txBox="1"/>
          <p:nvPr/>
        </p:nvSpPr>
        <p:spPr>
          <a:xfrm>
            <a:off x="4049166" y="3719236"/>
            <a:ext cx="4899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4D4D4D"/>
                </a:solidFill>
                <a:cs typeface="+mn-ea"/>
                <a:sym typeface="+mn-lt"/>
              </a:rPr>
              <a:t>方案架构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DEBEF32-24D9-4D37-94D5-564C673B192F}"/>
              </a:ext>
            </a:extLst>
          </p:cNvPr>
          <p:cNvSpPr txBox="1"/>
          <p:nvPr/>
        </p:nvSpPr>
        <p:spPr>
          <a:xfrm>
            <a:off x="3184139" y="2480667"/>
            <a:ext cx="7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CN" alt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7D25A50-1370-492C-AB9F-D2E05B7A28DC}"/>
              </a:ext>
            </a:extLst>
          </p:cNvPr>
          <p:cNvSpPr txBox="1"/>
          <p:nvPr/>
        </p:nvSpPr>
        <p:spPr>
          <a:xfrm>
            <a:off x="3184139" y="3750013"/>
            <a:ext cx="7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FA1CAAB6-3C55-4AC9-9F4E-62813CB2FC4C}"/>
              </a:ext>
            </a:extLst>
          </p:cNvPr>
          <p:cNvSpPr/>
          <p:nvPr/>
        </p:nvSpPr>
        <p:spPr bwMode="auto">
          <a:xfrm>
            <a:off x="3035885" y="4850058"/>
            <a:ext cx="6120230" cy="797717"/>
          </a:xfrm>
          <a:custGeom>
            <a:avLst/>
            <a:gdLst>
              <a:gd name="T0" fmla="*/ 2117 w 2345"/>
              <a:gd name="T1" fmla="*/ 456 h 456"/>
              <a:gd name="T2" fmla="*/ 228 w 2345"/>
              <a:gd name="T3" fmla="*/ 456 h 456"/>
              <a:gd name="T4" fmla="*/ 0 w 2345"/>
              <a:gd name="T5" fmla="*/ 228 h 456"/>
              <a:gd name="T6" fmla="*/ 0 w 2345"/>
              <a:gd name="T7" fmla="*/ 228 h 456"/>
              <a:gd name="T8" fmla="*/ 228 w 2345"/>
              <a:gd name="T9" fmla="*/ 0 h 456"/>
              <a:gd name="T10" fmla="*/ 2117 w 2345"/>
              <a:gd name="T11" fmla="*/ 0 h 456"/>
              <a:gd name="T12" fmla="*/ 2345 w 2345"/>
              <a:gd name="T13" fmla="*/ 228 h 456"/>
              <a:gd name="T14" fmla="*/ 2345 w 2345"/>
              <a:gd name="T15" fmla="*/ 228 h 456"/>
              <a:gd name="T16" fmla="*/ 2117 w 2345"/>
              <a:gd name="T17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45" h="456">
                <a:moveTo>
                  <a:pt x="2117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228"/>
                  <a:pt x="0" y="228"/>
                  <a:pt x="0" y="228"/>
                </a:cubicBezTo>
                <a:cubicBezTo>
                  <a:pt x="0" y="102"/>
                  <a:pt x="102" y="0"/>
                  <a:pt x="228" y="0"/>
                </a:cubicBezTo>
                <a:cubicBezTo>
                  <a:pt x="2117" y="0"/>
                  <a:pt x="2117" y="0"/>
                  <a:pt x="2117" y="0"/>
                </a:cubicBezTo>
                <a:cubicBezTo>
                  <a:pt x="2243" y="0"/>
                  <a:pt x="2345" y="102"/>
                  <a:pt x="2345" y="228"/>
                </a:cubicBezTo>
                <a:cubicBezTo>
                  <a:pt x="2345" y="228"/>
                  <a:pt x="2345" y="228"/>
                  <a:pt x="2345" y="228"/>
                </a:cubicBezTo>
                <a:cubicBezTo>
                  <a:pt x="2345" y="354"/>
                  <a:pt x="2243" y="456"/>
                  <a:pt x="2117" y="456"/>
                </a:cubicBezTo>
                <a:close/>
              </a:path>
            </a:pathLst>
          </a:custGeom>
          <a:solidFill>
            <a:srgbClr val="4D4D4D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F04A15B6-CE30-4034-A694-361CE6FA3ACB}"/>
              </a:ext>
            </a:extLst>
          </p:cNvPr>
          <p:cNvSpPr/>
          <p:nvPr/>
        </p:nvSpPr>
        <p:spPr bwMode="auto">
          <a:xfrm>
            <a:off x="3035884" y="4850058"/>
            <a:ext cx="1089243" cy="797717"/>
          </a:xfrm>
          <a:custGeom>
            <a:avLst/>
            <a:gdLst>
              <a:gd name="T0" fmla="*/ 582 w 582"/>
              <a:gd name="T1" fmla="*/ 0 h 456"/>
              <a:gd name="T2" fmla="*/ 228 w 582"/>
              <a:gd name="T3" fmla="*/ 0 h 456"/>
              <a:gd name="T4" fmla="*/ 0 w 582"/>
              <a:gd name="T5" fmla="*/ 228 h 456"/>
              <a:gd name="T6" fmla="*/ 66 w 582"/>
              <a:gd name="T7" fmla="*/ 390 h 456"/>
              <a:gd name="T8" fmla="*/ 228 w 582"/>
              <a:gd name="T9" fmla="*/ 456 h 456"/>
              <a:gd name="T10" fmla="*/ 582 w 582"/>
              <a:gd name="T11" fmla="*/ 0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0"/>
                </a:moveTo>
                <a:cubicBezTo>
                  <a:pt x="228" y="0"/>
                  <a:pt x="228" y="0"/>
                  <a:pt x="228" y="0"/>
                </a:cubicBezTo>
                <a:cubicBezTo>
                  <a:pt x="102" y="0"/>
                  <a:pt x="0" y="102"/>
                  <a:pt x="0" y="228"/>
                </a:cubicBezTo>
                <a:cubicBezTo>
                  <a:pt x="0" y="291"/>
                  <a:pt x="25" y="348"/>
                  <a:pt x="66" y="390"/>
                </a:cubicBezTo>
                <a:cubicBezTo>
                  <a:pt x="108" y="431"/>
                  <a:pt x="165" y="456"/>
                  <a:pt x="228" y="456"/>
                </a:cubicBezTo>
                <a:lnTo>
                  <a:pt x="582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CB79B831-B2E1-4118-ACE1-E156A1B687D1}"/>
              </a:ext>
            </a:extLst>
          </p:cNvPr>
          <p:cNvSpPr/>
          <p:nvPr/>
        </p:nvSpPr>
        <p:spPr bwMode="auto">
          <a:xfrm>
            <a:off x="3035884" y="4850058"/>
            <a:ext cx="1089243" cy="797717"/>
          </a:xfrm>
          <a:custGeom>
            <a:avLst/>
            <a:gdLst>
              <a:gd name="T0" fmla="*/ 582 w 582"/>
              <a:gd name="T1" fmla="*/ 456 h 456"/>
              <a:gd name="T2" fmla="*/ 228 w 582"/>
              <a:gd name="T3" fmla="*/ 456 h 456"/>
              <a:gd name="T4" fmla="*/ 0 w 582"/>
              <a:gd name="T5" fmla="*/ 228 h 456"/>
              <a:gd name="T6" fmla="*/ 66 w 582"/>
              <a:gd name="T7" fmla="*/ 67 h 456"/>
              <a:gd name="T8" fmla="*/ 228 w 582"/>
              <a:gd name="T9" fmla="*/ 0 h 456"/>
              <a:gd name="T10" fmla="*/ 582 w 582"/>
              <a:gd name="T11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165"/>
                  <a:pt x="25" y="108"/>
                  <a:pt x="66" y="67"/>
                </a:cubicBezTo>
                <a:cubicBezTo>
                  <a:pt x="108" y="26"/>
                  <a:pt x="165" y="0"/>
                  <a:pt x="228" y="0"/>
                </a:cubicBezTo>
                <a:lnTo>
                  <a:pt x="582" y="456"/>
                </a:lnTo>
                <a:close/>
              </a:path>
            </a:pathLst>
          </a:custGeom>
          <a:solidFill>
            <a:srgbClr val="4D4D4D">
              <a:alpha val="7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TextBox 76">
            <a:extLst>
              <a:ext uri="{FF2B5EF4-FFF2-40B4-BE49-F238E27FC236}">
                <a16:creationId xmlns:a16="http://schemas.microsoft.com/office/drawing/2014/main" id="{79453C20-7730-4951-A821-FC5BD05C6452}"/>
              </a:ext>
            </a:extLst>
          </p:cNvPr>
          <p:cNvSpPr txBox="1"/>
          <p:nvPr/>
        </p:nvSpPr>
        <p:spPr>
          <a:xfrm>
            <a:off x="4052073" y="4985302"/>
            <a:ext cx="4899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4D4D4D"/>
                </a:solidFill>
                <a:cs typeface="+mn-ea"/>
                <a:sym typeface="+mn-lt"/>
              </a:rPr>
              <a:t>方案场景介绍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0028116-1FDC-460F-B636-4AD17547B1D2}"/>
              </a:ext>
            </a:extLst>
          </p:cNvPr>
          <p:cNvSpPr txBox="1"/>
          <p:nvPr/>
        </p:nvSpPr>
        <p:spPr>
          <a:xfrm>
            <a:off x="3187046" y="5016079"/>
            <a:ext cx="7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lang="zh-CN" alt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266341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场景五：校园疫情有效排查和监控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4387406-FB1B-4471-AB24-9D34822E8E55}"/>
              </a:ext>
            </a:extLst>
          </p:cNvPr>
          <p:cNvSpPr txBox="1"/>
          <p:nvPr/>
        </p:nvSpPr>
        <p:spPr>
          <a:xfrm>
            <a:off x="494532" y="924632"/>
            <a:ext cx="11040890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疫情期间学校可以通过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疫情防控排查工具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上报各学校每天的疫情数据，学校领导可以查看本校情况，各级教育管理部门可以通过系统第一时间掌握</a:t>
            </a:r>
            <a:r>
              <a:rPr lang="zh-CN" altLang="en-US" kern="1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区域内各学校的师生疫情统计分析数据，做到资源精准部署，人员及物资精确调用，以及防控措施的及时调整，为疫情控制工作提供决策依据。</a:t>
            </a:r>
            <a:endParaRPr lang="en-US" altLang="zh-CN" kern="100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6EABAA3-D0F0-4EF7-AE31-66F9B491E59C}"/>
              </a:ext>
            </a:extLst>
          </p:cNvPr>
          <p:cNvSpPr/>
          <p:nvPr/>
        </p:nvSpPr>
        <p:spPr>
          <a:xfrm>
            <a:off x="8175897" y="3179730"/>
            <a:ext cx="3816484" cy="208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思源黑体 Heavy" panose="020B0A00000000000000" pitchFamily="34" charset="-122"/>
                <a:ea typeface="思源黑体 Heavy" panose="020B0A00000000000000" pitchFamily="34" charset="-122"/>
              </a:rPr>
              <a:t>分级管理　多级权限</a:t>
            </a:r>
            <a:endParaRPr lang="en-US" altLang="zh-CN" sz="2000" dirty="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 3" panose="05040102010807070707" pitchFamily="18" charset="2"/>
              <a:buChar char=""/>
            </a:pPr>
            <a:r>
              <a:rPr lang="zh-CN" altLang="en-US" dirty="0">
                <a:latin typeface="思源黑体 Heavy" panose="020B0A00000000000000" pitchFamily="34" charset="-122"/>
                <a:ea typeface="思源黑体 Heavy" panose="020B0A00000000000000" pitchFamily="34" charset="-122"/>
              </a:rPr>
              <a:t>学校信息汇总 查看 上报</a:t>
            </a:r>
            <a:endParaRPr lang="en-US" altLang="zh-CN" dirty="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 3" panose="05040102010807070707" pitchFamily="18" charset="2"/>
              <a:buChar char=""/>
            </a:pPr>
            <a:r>
              <a:rPr lang="zh-CN" altLang="en-US" dirty="0">
                <a:latin typeface="思源黑体 Heavy" panose="020B0A00000000000000" pitchFamily="34" charset="-122"/>
                <a:ea typeface="思源黑体 Heavy" panose="020B0A00000000000000" pitchFamily="34" charset="-122"/>
              </a:rPr>
              <a:t>区域信息录入 统计 分析</a:t>
            </a:r>
            <a:endParaRPr lang="en-US" altLang="zh-CN" dirty="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演示地址：</a:t>
            </a:r>
            <a:r>
              <a:rPr lang="en-US" altLang="zh-CN" sz="1600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https://dqyj.bj189.cn/dqyj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演示账号：</a:t>
            </a:r>
            <a:r>
              <a:rPr lang="en-US" altLang="zh-CN" sz="1600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admin_cs1   </a:t>
            </a:r>
            <a:r>
              <a:rPr lang="zh-CN" altLang="en-US" sz="1600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密码：</a:t>
            </a:r>
            <a:r>
              <a:rPr lang="en-US" altLang="zh-CN" sz="1600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123456</a:t>
            </a:r>
            <a:endParaRPr lang="zh-CN" altLang="en-US" sz="1600" dirty="0">
              <a:latin typeface="思源黑体 Regular" panose="020B0500000000000000" pitchFamily="34" charset="-122"/>
              <a:ea typeface="思源黑体 Regular" panose="020B0500000000000000" pitchFamily="34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232712F-22BA-4E88-9BC8-A3D43F1F9954}"/>
              </a:ext>
            </a:extLst>
          </p:cNvPr>
          <p:cNvSpPr/>
          <p:nvPr/>
        </p:nvSpPr>
        <p:spPr>
          <a:xfrm>
            <a:off x="494532" y="2177090"/>
            <a:ext cx="6719109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 3" panose="05040102010807070707" pitchFamily="18" charset="2"/>
              <a:buChar char=""/>
            </a:pPr>
            <a:r>
              <a:rPr lang="zh-CN" altLang="en-US" b="1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免费</a:t>
            </a:r>
            <a:r>
              <a:rPr lang="en-US" altLang="zh-CN" b="1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SaaS</a:t>
            </a:r>
            <a:r>
              <a:rPr lang="zh-CN" altLang="en-US" b="1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服务，即开即用</a:t>
            </a:r>
            <a:r>
              <a:rPr lang="zh-CN" altLang="en-US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，可支持在此基础上的二次开发。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787EDEE-BB51-4B87-9A90-279114173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32" y="2874045"/>
            <a:ext cx="7568813" cy="312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2761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场景六：家校沟通更顺畅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4387406-FB1B-4471-AB24-9D34822E8E55}"/>
              </a:ext>
            </a:extLst>
          </p:cNvPr>
          <p:cNvSpPr txBox="1"/>
          <p:nvPr/>
        </p:nvSpPr>
        <p:spPr>
          <a:xfrm>
            <a:off x="593390" y="1011571"/>
            <a:ext cx="11040890" cy="87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校园动态、安排通知、疫情动态、疫情防控知识等消息可以通过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微信企业号、行业短信、电话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等方式第一时间传达给家长和学生，保障家校沟通更及时有效。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4CA6396B-ABE9-4DA5-8508-7BF5B91837C9}"/>
              </a:ext>
            </a:extLst>
          </p:cNvPr>
          <p:cNvGrpSpPr/>
          <p:nvPr/>
        </p:nvGrpSpPr>
        <p:grpSpPr>
          <a:xfrm>
            <a:off x="593390" y="1792547"/>
            <a:ext cx="10625291" cy="3643456"/>
            <a:chOff x="593390" y="1792547"/>
            <a:chExt cx="10625291" cy="3643456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59737463-596C-4F11-8449-20B7DD53C96C}"/>
                </a:ext>
              </a:extLst>
            </p:cNvPr>
            <p:cNvGrpSpPr/>
            <p:nvPr/>
          </p:nvGrpSpPr>
          <p:grpSpPr>
            <a:xfrm>
              <a:off x="2912357" y="2252460"/>
              <a:ext cx="8306324" cy="3183543"/>
              <a:chOff x="2912357" y="2252460"/>
              <a:chExt cx="8306324" cy="3183543"/>
            </a:xfrm>
          </p:grpSpPr>
          <p:cxnSp>
            <p:nvCxnSpPr>
              <p:cNvPr id="22" name="连接符: 肘形 21">
                <a:extLst>
                  <a:ext uri="{FF2B5EF4-FFF2-40B4-BE49-F238E27FC236}">
                    <a16:creationId xmlns:a16="http://schemas.microsoft.com/office/drawing/2014/main" id="{82FCC0E2-F623-4989-9CBB-A96DB2F552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2357" y="3738623"/>
                <a:ext cx="4738004" cy="1082759"/>
              </a:xfrm>
              <a:prstGeom prst="bentConnector3">
                <a:avLst>
                  <a:gd name="adj1" fmla="val 1335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连接符: 肘形 22">
                <a:extLst>
                  <a:ext uri="{FF2B5EF4-FFF2-40B4-BE49-F238E27FC236}">
                    <a16:creationId xmlns:a16="http://schemas.microsoft.com/office/drawing/2014/main" id="{8F513928-21E8-4888-AFC8-8CA8A1DA7C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2357" y="2713581"/>
                <a:ext cx="4738004" cy="1025042"/>
              </a:xfrm>
              <a:prstGeom prst="bentConnector3">
                <a:avLst>
                  <a:gd name="adj1" fmla="val 1311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2CF0302A-9FA4-4A71-BF45-5AA041235E9C}"/>
                  </a:ext>
                </a:extLst>
              </p:cNvPr>
              <p:cNvSpPr txBox="1"/>
              <p:nvPr/>
            </p:nvSpPr>
            <p:spPr>
              <a:xfrm>
                <a:off x="3622224" y="2252460"/>
                <a:ext cx="7581929" cy="837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1</a:t>
                </a:r>
                <a:r>
                  <a:rPr lang="zh-CN" altLang="en-US" dirty="0"/>
                  <a:t>、为学校提供</a:t>
                </a:r>
                <a:r>
                  <a:rPr lang="zh-CN" altLang="en-US" b="1" dirty="0"/>
                  <a:t>来电名片</a:t>
                </a:r>
                <a:r>
                  <a:rPr lang="zh-CN" altLang="en-US" dirty="0"/>
                  <a:t>服务</a:t>
                </a:r>
                <a:endParaRPr lang="en-US" altLang="zh-CN" dirty="0"/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dirty="0"/>
                  <a:t>（实现打电话时，向被叫号码亮明身份，信息传达，被叫及时接听，提升沟通效率）</a:t>
                </a: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D8998022-BF6B-4A20-AD0C-AF0B8D072DF5}"/>
                  </a:ext>
                </a:extLst>
              </p:cNvPr>
              <p:cNvSpPr txBox="1"/>
              <p:nvPr/>
            </p:nvSpPr>
            <p:spPr>
              <a:xfrm>
                <a:off x="3636752" y="4497284"/>
                <a:ext cx="7581929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altLang="zh-CN" dirty="0"/>
                  <a:t>2</a:t>
                </a:r>
                <a:r>
                  <a:rPr lang="zh-CN" altLang="en-US" dirty="0"/>
                  <a:t>、为学校提供</a:t>
                </a:r>
                <a:r>
                  <a:rPr lang="zh-CN" altLang="en-US" b="1" dirty="0"/>
                  <a:t>三网行业短信</a:t>
                </a:r>
                <a:endParaRPr lang="en-US" altLang="zh-CN" b="1" dirty="0"/>
              </a:p>
              <a:p>
                <a:r>
                  <a:rPr lang="zh-CN" altLang="en-US" sz="1600" dirty="0"/>
                  <a:t>（为校园相关部门提供三网短信推送服务，可针对学生、家长等，同一时间批量推送短信提醒。）</a:t>
                </a:r>
              </a:p>
            </p:txBody>
          </p:sp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09E9D294-D96A-4FC8-B6B6-B16D32366D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443"/>
              <a:stretch/>
            </p:blipFill>
            <p:spPr>
              <a:xfrm>
                <a:off x="8572875" y="3190854"/>
                <a:ext cx="1951545" cy="1465796"/>
              </a:xfrm>
              <a:prstGeom prst="rect">
                <a:avLst/>
              </a:prstGeom>
            </p:spPr>
          </p:pic>
          <p:pic>
            <p:nvPicPr>
              <p:cNvPr id="29" name="Picture 6">
                <a:extLst>
                  <a:ext uri="{FF2B5EF4-FFF2-40B4-BE49-F238E27FC236}">
                    <a16:creationId xmlns:a16="http://schemas.microsoft.com/office/drawing/2014/main" id="{2372EB24-9B1C-43BC-A632-145FBEE24C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62900" y="3153016"/>
                <a:ext cx="1402241" cy="825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8">
                <a:extLst>
                  <a:ext uri="{FF2B5EF4-FFF2-40B4-BE49-F238E27FC236}">
                    <a16:creationId xmlns:a16="http://schemas.microsoft.com/office/drawing/2014/main" id="{1294F610-BC01-4E5A-8D2D-91017B65AA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96000" y="3129552"/>
                <a:ext cx="1067166" cy="1127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DD5FEAD0-A2DD-474B-8F24-E0D2209C4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10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93390" y="1792547"/>
              <a:ext cx="3028835" cy="30288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720595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1AF554-E7FE-4F7E-AD4A-DFBFD7C75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4" y="172675"/>
            <a:ext cx="10438917" cy="634469"/>
          </a:xfrm>
        </p:spPr>
        <p:txBody>
          <a:bodyPr/>
          <a:lstStyle/>
          <a:p>
            <a:r>
              <a:rPr lang="zh-CN" altLang="en-US" dirty="0"/>
              <a:t>疫情期间沟通无障，来电名片帮您忙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3456597-AB55-4A99-9506-02B4A96E1C97}"/>
              </a:ext>
            </a:extLst>
          </p:cNvPr>
          <p:cNvSpPr/>
          <p:nvPr/>
        </p:nvSpPr>
        <p:spPr>
          <a:xfrm>
            <a:off x="455629" y="961704"/>
            <a:ext cx="11280742" cy="879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来电名片是指去电过程中，被叫手机上可以显示主叫预先设置的名片内容，提升来电接通率，保证关键时期的电话第一时间可以接通！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3DDB1FF-F8F4-417D-8D0C-B8ED11D4B1C9}"/>
              </a:ext>
            </a:extLst>
          </p:cNvPr>
          <p:cNvSpPr/>
          <p:nvPr/>
        </p:nvSpPr>
        <p:spPr>
          <a:xfrm>
            <a:off x="750845" y="1771840"/>
            <a:ext cx="11575992" cy="1207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产品特点：</a:t>
            </a:r>
            <a:endParaRPr lang="en-US" altLang="zh-CN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/>
              <a:t>三网通达，移动、联通和电信的手机号码均可收到来电名片；</a:t>
            </a:r>
            <a:endParaRPr lang="en-US" altLang="zh-CN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/>
              <a:t>本网手机及固话号码、移动和联通的手机和固话号码均可开通服务。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00D36CAC-5FB0-4AC1-BEE3-0A876605AED6}"/>
              </a:ext>
            </a:extLst>
          </p:cNvPr>
          <p:cNvGrpSpPr/>
          <p:nvPr/>
        </p:nvGrpSpPr>
        <p:grpSpPr>
          <a:xfrm>
            <a:off x="750844" y="3010328"/>
            <a:ext cx="4562202" cy="3411019"/>
            <a:chOff x="523475" y="2136858"/>
            <a:chExt cx="4920753" cy="3572565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F27DD59-76A9-45C2-AF91-92A3F19BCA62}"/>
                </a:ext>
              </a:extLst>
            </p:cNvPr>
            <p:cNvSpPr/>
            <p:nvPr/>
          </p:nvSpPr>
          <p:spPr>
            <a:xfrm>
              <a:off x="523476" y="2136858"/>
              <a:ext cx="4920752" cy="35725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20" name="1580729248881">
              <a:extLst>
                <a:ext uri="{FF2B5EF4-FFF2-40B4-BE49-F238E27FC236}">
                  <a16:creationId xmlns:a16="http://schemas.microsoft.com/office/drawing/2014/main" id="{3D717E9A-1E87-4D2F-BF38-045430AD49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0276" y="2858425"/>
              <a:ext cx="1767445" cy="2749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1580729076368">
              <a:extLst>
                <a:ext uri="{FF2B5EF4-FFF2-40B4-BE49-F238E27FC236}">
                  <a16:creationId xmlns:a16="http://schemas.microsoft.com/office/drawing/2014/main" id="{97FAFE8A-4509-4C74-9A98-927CD58FB3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298" y="3172996"/>
              <a:ext cx="1986612" cy="210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7FEB437D-E079-481C-BC05-B38966FABA26}"/>
                </a:ext>
              </a:extLst>
            </p:cNvPr>
            <p:cNvSpPr/>
            <p:nvPr/>
          </p:nvSpPr>
          <p:spPr>
            <a:xfrm>
              <a:off x="523475" y="2208567"/>
              <a:ext cx="4817959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b="1" dirty="0">
                  <a:solidFill>
                    <a:srgbClr val="C00000"/>
                  </a:solidFill>
                </a:rPr>
                <a:t>本网</a:t>
              </a:r>
              <a:r>
                <a:rPr lang="zh-CN" altLang="en-US" sz="1600" dirty="0"/>
                <a:t>手机及固话号码开通后可支持</a:t>
              </a:r>
              <a:r>
                <a:rPr lang="en-US" altLang="zh-CN" sz="1600" dirty="0"/>
                <a:t>60</a:t>
              </a:r>
              <a:r>
                <a:rPr lang="zh-CN" altLang="en-US" sz="1600" dirty="0"/>
                <a:t>字以内的宣传内容，示例：</a:t>
              </a: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6533F10-0CE1-4777-ACF1-C4880A7506A2}"/>
              </a:ext>
            </a:extLst>
          </p:cNvPr>
          <p:cNvGrpSpPr/>
          <p:nvPr/>
        </p:nvGrpSpPr>
        <p:grpSpPr>
          <a:xfrm>
            <a:off x="5523972" y="3010328"/>
            <a:ext cx="4472783" cy="3293985"/>
            <a:chOff x="5556906" y="2136857"/>
            <a:chExt cx="4920752" cy="3572565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A46FB898-1345-4207-A3EE-8AC4ED6F94C1}"/>
                </a:ext>
              </a:extLst>
            </p:cNvPr>
            <p:cNvSpPr/>
            <p:nvPr/>
          </p:nvSpPr>
          <p:spPr>
            <a:xfrm>
              <a:off x="5556906" y="2136857"/>
              <a:ext cx="4920752" cy="35725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46E26E82-71E4-463F-A51E-6D30AB2E03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3759" y="2850066"/>
              <a:ext cx="1767445" cy="2749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E1BB7511-CCA7-47B9-9E59-A7A53D145C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282" y="3047844"/>
              <a:ext cx="1861471" cy="1966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384D928-84AD-42F2-B587-D6239F201FE2}"/>
                </a:ext>
              </a:extLst>
            </p:cNvPr>
            <p:cNvSpPr/>
            <p:nvPr/>
          </p:nvSpPr>
          <p:spPr>
            <a:xfrm>
              <a:off x="5556906" y="2193976"/>
              <a:ext cx="4920752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b="1" dirty="0">
                  <a:solidFill>
                    <a:srgbClr val="C00000"/>
                  </a:solidFill>
                </a:rPr>
                <a:t>异网</a:t>
              </a:r>
              <a:r>
                <a:rPr lang="zh-CN" altLang="en-US" sz="1600" dirty="0"/>
                <a:t>手机和固话号码开通后仅支持显示单位名称，示例：</a:t>
              </a: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4A48593E-E211-4717-9004-65CA9B8106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2104" y="4875668"/>
            <a:ext cx="1450130" cy="113244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1926A2B-ABAA-4050-B7AC-7FCEEA3AC5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pPr/>
              <a:t>23</a:t>
            </a:fld>
            <a:endParaRPr lang="en-US" altLang="zh-CN"/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449FF3CA-0754-4659-954D-E6BEF987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4" y="172675"/>
            <a:ext cx="10438917" cy="634469"/>
          </a:xfrm>
        </p:spPr>
        <p:txBody>
          <a:bodyPr/>
          <a:lstStyle/>
          <a:p>
            <a:r>
              <a:rPr lang="zh-CN" altLang="en-US" dirty="0"/>
              <a:t>三网短信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980724C-7013-4051-8A24-AAB8FEFF247B}"/>
              </a:ext>
            </a:extLst>
          </p:cNvPr>
          <p:cNvGrpSpPr/>
          <p:nvPr/>
        </p:nvGrpSpPr>
        <p:grpSpPr>
          <a:xfrm>
            <a:off x="6342831" y="3500074"/>
            <a:ext cx="2682828" cy="2296480"/>
            <a:chOff x="2892564" y="1444607"/>
            <a:chExt cx="2361815" cy="229648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9A4CA66-B75B-4246-BBFA-24C7AFA84B61}"/>
                </a:ext>
              </a:extLst>
            </p:cNvPr>
            <p:cNvSpPr/>
            <p:nvPr/>
          </p:nvSpPr>
          <p:spPr>
            <a:xfrm>
              <a:off x="3694338" y="2051277"/>
              <a:ext cx="1460340" cy="4589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>
                <a:lnSpc>
                  <a:spcPct val="150000"/>
                </a:lnSpc>
              </a:pPr>
              <a:r>
                <a:rPr lang="zh-CN" altLang="en-US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防疫宣传</a:t>
              </a: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7A80014-DFF9-48A5-95FF-916E9D719A88}"/>
                </a:ext>
              </a:extLst>
            </p:cNvPr>
            <p:cNvSpPr/>
            <p:nvPr/>
          </p:nvSpPr>
          <p:spPr>
            <a:xfrm>
              <a:off x="2892564" y="1444607"/>
              <a:ext cx="1545542" cy="4996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应用场景：</a:t>
              </a:r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4FFA3CA-5CEB-4B9B-AC39-4A8D49E3D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7245" y="3379824"/>
              <a:ext cx="361264" cy="361263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54E8C210-D52A-4F79-A3CD-B9A11C891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07718" y="2080966"/>
              <a:ext cx="420318" cy="42031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559D59F2-793C-448C-8290-AA9E5A23E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27989" y="2731789"/>
              <a:ext cx="387790" cy="387790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4ED722BB-32C5-438B-8A57-E0D2A18E9D40}"/>
                </a:ext>
              </a:extLst>
            </p:cNvPr>
            <p:cNvSpPr/>
            <p:nvPr/>
          </p:nvSpPr>
          <p:spPr>
            <a:xfrm>
              <a:off x="3685410" y="2622372"/>
              <a:ext cx="965985" cy="3581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>
                <a:lnSpc>
                  <a:spcPct val="150000"/>
                </a:lnSpc>
              </a:pPr>
              <a:r>
                <a:rPr lang="zh-CN" altLang="en-US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内部通知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DA019E22-0BA3-412E-BF02-BEACAC515D78}"/>
                </a:ext>
              </a:extLst>
            </p:cNvPr>
            <p:cNvSpPr/>
            <p:nvPr/>
          </p:nvSpPr>
          <p:spPr>
            <a:xfrm>
              <a:off x="3684652" y="3271501"/>
              <a:ext cx="1569727" cy="3581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>
                <a:lnSpc>
                  <a:spcPct val="150000"/>
                </a:lnSpc>
              </a:pPr>
              <a:r>
                <a:rPr lang="zh-CN" altLang="en-US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业务信息送达等</a:t>
              </a:r>
            </a:p>
          </p:txBody>
        </p:sp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C8829DC2-67D1-47E7-B3EE-EC23A6D4198C}"/>
              </a:ext>
            </a:extLst>
          </p:cNvPr>
          <p:cNvSpPr/>
          <p:nvPr/>
        </p:nvSpPr>
        <p:spPr>
          <a:xfrm>
            <a:off x="1046464" y="1792745"/>
            <a:ext cx="4477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短信通知</a:t>
            </a:r>
            <a:r>
              <a:rPr lang="en-US" altLang="zh-CN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/</a:t>
            </a:r>
            <a:r>
              <a:rPr lang="zh-CN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短信验证码</a:t>
            </a:r>
            <a:r>
              <a:rPr lang="en-US" altLang="zh-CN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/</a:t>
            </a:r>
            <a:r>
              <a:rPr lang="zh-CN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短信平台</a:t>
            </a:r>
            <a:endParaRPr lang="zh-CN" altLang="en-US" sz="2400" dirty="0"/>
          </a:p>
        </p:txBody>
      </p:sp>
      <p:pic>
        <p:nvPicPr>
          <p:cNvPr id="15" name="图片 14" descr="图片3">
            <a:extLst>
              <a:ext uri="{FF2B5EF4-FFF2-40B4-BE49-F238E27FC236}">
                <a16:creationId xmlns:a16="http://schemas.microsoft.com/office/drawing/2014/main" id="{3D2E2990-A45A-48E5-B957-6A880F7D8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973" y="3094183"/>
            <a:ext cx="5388858" cy="3018816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C0F8F1C3-2092-4CCD-956B-BFD21F3A703F}"/>
              </a:ext>
            </a:extLst>
          </p:cNvPr>
          <p:cNvGrpSpPr/>
          <p:nvPr/>
        </p:nvGrpSpPr>
        <p:grpSpPr>
          <a:xfrm>
            <a:off x="6274457" y="1318012"/>
            <a:ext cx="5327899" cy="1734332"/>
            <a:chOff x="6096000" y="976102"/>
            <a:chExt cx="5327899" cy="1734332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71D27006-1F8C-4AFC-8BEE-139AA05F8C03}"/>
                </a:ext>
              </a:extLst>
            </p:cNvPr>
            <p:cNvGrpSpPr/>
            <p:nvPr/>
          </p:nvGrpSpPr>
          <p:grpSpPr>
            <a:xfrm>
              <a:off x="6164374" y="1390457"/>
              <a:ext cx="5259525" cy="1319977"/>
              <a:chOff x="1186640" y="1530088"/>
              <a:chExt cx="5259525" cy="1319977"/>
            </a:xfrm>
          </p:grpSpPr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4B0A5302-00BB-4346-A1A4-BBE7F905A075}"/>
                  </a:ext>
                </a:extLst>
              </p:cNvPr>
              <p:cNvSpPr/>
              <p:nvPr/>
            </p:nvSpPr>
            <p:spPr>
              <a:xfrm>
                <a:off x="1500580" y="1530088"/>
                <a:ext cx="4945585" cy="13199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高速可达     ——    短信5秒内可以发送到用户手机</a:t>
                </a:r>
                <a:endPara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三网合一    ——    移动、联通、电信三网合一短信双向收发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SDK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接口    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——    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提供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SDK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开发文档，轻松接入使用</a:t>
                </a:r>
              </a:p>
            </p:txBody>
          </p:sp>
          <p:pic>
            <p:nvPicPr>
              <p:cNvPr id="17" name="图片 14">
                <a:extLst>
                  <a:ext uri="{FF2B5EF4-FFF2-40B4-BE49-F238E27FC236}">
                    <a16:creationId xmlns:a16="http://schemas.microsoft.com/office/drawing/2014/main" id="{1B3ADD31-E00D-4103-B3E5-9D2A20E65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86640" y="1697138"/>
                <a:ext cx="212035" cy="245557"/>
              </a:xfrm>
              <a:prstGeom prst="roundRect">
                <a:avLst/>
              </a:prstGeom>
            </p:spPr>
          </p:pic>
          <p:pic>
            <p:nvPicPr>
              <p:cNvPr id="18" name="图片 15">
                <a:extLst>
                  <a:ext uri="{FF2B5EF4-FFF2-40B4-BE49-F238E27FC236}">
                    <a16:creationId xmlns:a16="http://schemas.microsoft.com/office/drawing/2014/main" id="{0365D2F8-22C9-4536-98C6-3D0CD82C33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05817" y="2170958"/>
                <a:ext cx="173680" cy="201139"/>
              </a:xfrm>
              <a:prstGeom prst="roundRect">
                <a:avLst/>
              </a:prstGeom>
            </p:spPr>
          </p:pic>
          <p:pic>
            <p:nvPicPr>
              <p:cNvPr id="19" name="图片 21">
                <a:extLst>
                  <a:ext uri="{FF2B5EF4-FFF2-40B4-BE49-F238E27FC236}">
                    <a16:creationId xmlns:a16="http://schemas.microsoft.com/office/drawing/2014/main" id="{BE6D0649-4820-42E7-9215-CA0A2C5AE4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86640" y="2541055"/>
                <a:ext cx="216021" cy="250209"/>
              </a:xfrm>
              <a:prstGeom prst="rect">
                <a:avLst/>
              </a:prstGeom>
            </p:spPr>
          </p:pic>
        </p:grp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5AD0C57-1250-481C-8499-184BB91BE84F}"/>
                </a:ext>
              </a:extLst>
            </p:cNvPr>
            <p:cNvSpPr/>
            <p:nvPr/>
          </p:nvSpPr>
          <p:spPr>
            <a:xfrm>
              <a:off x="6096000" y="976102"/>
              <a:ext cx="1755609" cy="4996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方案特点：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051489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4F0FC9B8-7C27-4410-85FE-5878DBE516D7}"/>
              </a:ext>
            </a:extLst>
          </p:cNvPr>
          <p:cNvGrpSpPr/>
          <p:nvPr/>
        </p:nvGrpSpPr>
        <p:grpSpPr>
          <a:xfrm>
            <a:off x="4708975" y="2884359"/>
            <a:ext cx="6655740" cy="3550176"/>
            <a:chOff x="1216025" y="1401763"/>
            <a:chExt cx="4184650" cy="2205037"/>
          </a:xfrm>
        </p:grpSpPr>
        <p:pic>
          <p:nvPicPr>
            <p:cNvPr id="13" name="图片 14">
              <a:extLst>
                <a:ext uri="{FF2B5EF4-FFF2-40B4-BE49-F238E27FC236}">
                  <a16:creationId xmlns:a16="http://schemas.microsoft.com/office/drawing/2014/main" id="{15C2B3D3-CF39-4D45-A776-273DAE6693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6025" y="1401763"/>
              <a:ext cx="4184650" cy="185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图片 15">
              <a:extLst>
                <a:ext uri="{FF2B5EF4-FFF2-40B4-BE49-F238E27FC236}">
                  <a16:creationId xmlns:a16="http://schemas.microsoft.com/office/drawing/2014/main" id="{6F6756AA-5771-4A54-A2A6-4C79E5D40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6550" y="3154363"/>
              <a:ext cx="771525" cy="452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场景七：校园网络安全不松懈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4387406-FB1B-4471-AB24-9D34822E8E55}"/>
              </a:ext>
            </a:extLst>
          </p:cNvPr>
          <p:cNvSpPr txBox="1"/>
          <p:nvPr/>
        </p:nvSpPr>
        <p:spPr>
          <a:xfrm>
            <a:off x="593390" y="1011571"/>
            <a:ext cx="11040890" cy="87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疫情特殊期间，校园网络安全不能松懈，为保障重要信息的实时准确发布，保障校园官网及相关服务系统的安全，防护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DDoS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CC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等网络攻击以及网站恶意篡改十分重要。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78DE4B-DC8D-43E8-95A0-E55C306D5377}"/>
              </a:ext>
            </a:extLst>
          </p:cNvPr>
          <p:cNvSpPr/>
          <p:nvPr/>
        </p:nvSpPr>
        <p:spPr>
          <a:xfrm>
            <a:off x="4016708" y="1959106"/>
            <a:ext cx="7972092" cy="925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中国电信</a:t>
            </a:r>
            <a:r>
              <a:rPr lang="zh-CN" altLang="en-US" sz="2000" b="1" dirty="0">
                <a:solidFill>
                  <a:srgbClr val="FF0000"/>
                </a:solidFill>
              </a:rPr>
              <a:t>云堤抗</a:t>
            </a:r>
            <a:r>
              <a:rPr lang="en-GB" altLang="zh-CN" sz="2000" b="1" dirty="0">
                <a:solidFill>
                  <a:srgbClr val="FF0000"/>
                </a:solidFill>
              </a:rPr>
              <a:t>DDOS</a:t>
            </a:r>
            <a:r>
              <a:rPr lang="zh-CN" altLang="en-US" sz="2000" b="1" dirty="0">
                <a:solidFill>
                  <a:srgbClr val="FF0000"/>
                </a:solidFill>
              </a:rPr>
              <a:t>服务</a:t>
            </a:r>
            <a:r>
              <a:rPr lang="zh-CN" altLang="en-US" dirty="0"/>
              <a:t>，有效监测和防护</a:t>
            </a:r>
            <a:r>
              <a:rPr lang="en-US" altLang="zh-CN" dirty="0"/>
              <a:t>DDOS</a:t>
            </a:r>
            <a:r>
              <a:rPr lang="zh-CN" altLang="en-US" dirty="0"/>
              <a:t>攻击，保障学校重要网站、在线教学等系统正常运行。</a:t>
            </a: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C3D32E2-E222-4BB9-9F99-7637553465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41" y="2000913"/>
            <a:ext cx="3738050" cy="216744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8C059D9-0DFF-4A22-BC5F-E4B9E43763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7657" y="4212672"/>
            <a:ext cx="1532862" cy="2167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71432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EF53A70-869C-4C80-9F8F-D042A9924D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pPr/>
              <a:t>25</a:t>
            </a:fld>
            <a:endParaRPr lang="en-US" altLang="zh-CN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D597CCF4-7050-4018-9B3D-062BAF458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校园网络安全不松懈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7BDACDF-AC08-4489-9891-1E30EE0EF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57" y="1136716"/>
            <a:ext cx="1915847" cy="270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ECAA722-34E7-42C6-AA75-955892073520}"/>
              </a:ext>
            </a:extLst>
          </p:cNvPr>
          <p:cNvSpPr/>
          <p:nvPr/>
        </p:nvSpPr>
        <p:spPr>
          <a:xfrm>
            <a:off x="2922404" y="1061439"/>
            <a:ext cx="8611945" cy="925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中国电信</a:t>
            </a:r>
            <a:r>
              <a:rPr lang="zh-CN" altLang="en-US" sz="2000" b="1" dirty="0">
                <a:solidFill>
                  <a:srgbClr val="FF0000"/>
                </a:solidFill>
              </a:rPr>
              <a:t>网站安全专家服务</a:t>
            </a:r>
            <a:r>
              <a:rPr lang="zh-CN" altLang="en-US" dirty="0"/>
              <a:t>，实时监控学校官网可用性及安全性，防护恶意入侵及攻击。关键时期，为学校网站安全护航！</a:t>
            </a:r>
          </a:p>
        </p:txBody>
      </p:sp>
      <p:pic>
        <p:nvPicPr>
          <p:cNvPr id="11" name="图片 17">
            <a:extLst>
              <a:ext uri="{FF2B5EF4-FFF2-40B4-BE49-F238E27FC236}">
                <a16:creationId xmlns:a16="http://schemas.microsoft.com/office/drawing/2014/main" id="{72D532FD-CCC0-41D7-8907-FD7B8C85B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04" y="2113987"/>
            <a:ext cx="8309996" cy="384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213961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1772055" y="2968881"/>
            <a:ext cx="8647889" cy="1424409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众志成城  抗击疫情</a:t>
            </a:r>
            <a:br>
              <a:rPr lang="en-US" altLang="zh-CN" sz="6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6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中国电信与您同行</a:t>
            </a:r>
          </a:p>
        </p:txBody>
      </p:sp>
      <p:cxnSp>
        <p:nvCxnSpPr>
          <p:cNvPr id="50" name="Straight Connector 4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5775960" y="4971277"/>
            <a:ext cx="640080" cy="0"/>
          </a:xfrm>
          <a:prstGeom prst="line">
            <a:avLst/>
          </a:prstGeom>
          <a:ln w="28575">
            <a:solidFill>
              <a:srgbClr val="FCC5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9DCAFD8D-A56B-4AC0-B7CD-AC2BCDCF9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39" y="1742980"/>
            <a:ext cx="4295772" cy="4656837"/>
          </a:xfrm>
          <a:prstGeom prst="rect">
            <a:avLst/>
          </a:prstGeom>
        </p:spPr>
      </p:pic>
      <p:sp>
        <p:nvSpPr>
          <p:cNvPr id="33" name="标题 2">
            <a:extLst>
              <a:ext uri="{FF2B5EF4-FFF2-40B4-BE49-F238E27FC236}">
                <a16:creationId xmlns:a16="http://schemas.microsoft.com/office/drawing/2014/main" id="{24745EBE-8C8E-463F-8E68-A251109F41B4}"/>
              </a:ext>
            </a:extLst>
          </p:cNvPr>
          <p:cNvSpPr txBox="1">
            <a:spLocks/>
          </p:cNvSpPr>
          <p:nvPr/>
        </p:nvSpPr>
        <p:spPr>
          <a:xfrm>
            <a:off x="502024" y="287110"/>
            <a:ext cx="7829188" cy="475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883C3"/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积极利用信息化手段，</a:t>
            </a:r>
            <a:r>
              <a:rPr lang="zh-CN" altLang="en-US" dirty="0"/>
              <a:t>遏制疫情蔓延</a:t>
            </a: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8D52D70B-C717-42BE-9501-EC7428AFC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7030" y="1819987"/>
            <a:ext cx="6536987" cy="4750903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2952311A-D31F-4E4D-AC1D-D65E0AA7C660}"/>
              </a:ext>
            </a:extLst>
          </p:cNvPr>
          <p:cNvSpPr/>
          <p:nvPr/>
        </p:nvSpPr>
        <p:spPr>
          <a:xfrm>
            <a:off x="395591" y="914417"/>
            <a:ext cx="11400817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截止目前，全国新型冠状病毒肺炎感染人数持续上升，疫情已经全国覆盖，疫情严峻，防范治疗刻不容缓。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急需信息化手段提升疫情防控能力，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积极为打赢疫情防控阻击战作出贡献。</a:t>
            </a:r>
          </a:p>
        </p:txBody>
      </p:sp>
    </p:spTree>
    <p:extLst>
      <p:ext uri="{BB962C8B-B14F-4D97-AF65-F5344CB8AC3E}">
        <p14:creationId xmlns:p14="http://schemas.microsoft.com/office/powerpoint/2010/main" val="410652970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B03BB6F-EE77-48CC-A4DE-1DF50B043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2895" y="2318205"/>
            <a:ext cx="2618468" cy="1779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64CB6E0-2CB2-40A0-B9FE-437904EB66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pPr/>
              <a:t>4</a:t>
            </a:fld>
            <a:endParaRPr lang="en-US" altLang="zh-CN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作为新型冠状病毒防控特定场所之一，校园疫情防控形势严峻</a:t>
            </a:r>
          </a:p>
        </p:txBody>
      </p:sp>
      <p:cxnSp>
        <p:nvCxnSpPr>
          <p:cNvPr id="4" name="直接连接符 4">
            <a:extLst>
              <a:ext uri="{FF2B5EF4-FFF2-40B4-BE49-F238E27FC236}">
                <a16:creationId xmlns:a16="http://schemas.microsoft.com/office/drawing/2014/main" id="{8E155D5A-E204-4FBB-9583-DFA82958132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911351" y="1452563"/>
            <a:ext cx="10280650" cy="5472112"/>
          </a:xfrm>
          <a:prstGeom prst="line">
            <a:avLst/>
          </a:prstGeom>
          <a:noFill/>
          <a:ln w="63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文本框 13">
            <a:extLst>
              <a:ext uri="{FF2B5EF4-FFF2-40B4-BE49-F238E27FC236}">
                <a16:creationId xmlns:a16="http://schemas.microsoft.com/office/drawing/2014/main" id="{29DBC967-EDC1-426E-9DF9-73ADAE29B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5756" y="1070769"/>
            <a:ext cx="1117599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转型</a:t>
            </a:r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3.0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2">
            <a:extLst>
              <a:ext uri="{FF2B5EF4-FFF2-40B4-BE49-F238E27FC236}">
                <a16:creationId xmlns:a16="http://schemas.microsoft.com/office/drawing/2014/main" id="{0029F22B-12F9-437C-A77A-8E52B235996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032001" y="1452563"/>
            <a:ext cx="10160000" cy="5472112"/>
          </a:xfrm>
          <a:prstGeom prst="line">
            <a:avLst/>
          </a:prstGeom>
          <a:noFill/>
          <a:ln w="19050">
            <a:solidFill>
              <a:schemeClr val="bg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01EB0338-A1D3-4611-AF06-6621D1B33E65}"/>
              </a:ext>
            </a:extLst>
          </p:cNvPr>
          <p:cNvSpPr/>
          <p:nvPr/>
        </p:nvSpPr>
        <p:spPr>
          <a:xfrm>
            <a:off x="627265" y="894454"/>
            <a:ext cx="5672334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随着疫情发展，校园作为疫情防控特定场所之一，急需借助信息化手段提升校园疫情防控能力；以及在特殊时期运用信息化能力保障教育教学和教育管理。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903075E-B004-4C7D-A9B0-B4C2E68D87FB}"/>
              </a:ext>
            </a:extLst>
          </p:cNvPr>
          <p:cNvGrpSpPr/>
          <p:nvPr/>
        </p:nvGrpSpPr>
        <p:grpSpPr>
          <a:xfrm>
            <a:off x="455601" y="2317408"/>
            <a:ext cx="10976350" cy="4260197"/>
            <a:chOff x="422945" y="1898158"/>
            <a:chExt cx="10976350" cy="4260197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951BD1A-2128-47D7-99BA-A90728329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719" y="1905165"/>
              <a:ext cx="2514748" cy="17955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72" name="图片 71">
              <a:extLst>
                <a:ext uri="{FF2B5EF4-FFF2-40B4-BE49-F238E27FC236}">
                  <a16:creationId xmlns:a16="http://schemas.microsoft.com/office/drawing/2014/main" id="{B417A35D-E5AE-4D5E-8536-47E730186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7693" y="1898158"/>
              <a:ext cx="2618468" cy="17955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5B1A3200-EFFB-4AB0-968C-7FDDE126C0F5}"/>
                </a:ext>
              </a:extLst>
            </p:cNvPr>
            <p:cNvSpPr txBox="1"/>
            <p:nvPr/>
          </p:nvSpPr>
          <p:spPr>
            <a:xfrm>
              <a:off x="422945" y="4327084"/>
              <a:ext cx="3387777" cy="1831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zh-CN" altLang="en-US" dirty="0">
                  <a:solidFill>
                    <a:schemeClr val="accent2"/>
                  </a:solidFill>
                </a:rPr>
                <a:t>为防止疫情在学校蔓延，教育部发布通知：春季开学延期，如何借助信息化手段实现停课不停教、不停学；</a:t>
              </a:r>
              <a:endParaRPr lang="en-US" altLang="zh-CN" dirty="0">
                <a:solidFill>
                  <a:schemeClr val="accent2"/>
                </a:solidFill>
              </a:endParaRP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zh-CN" altLang="en-US" dirty="0">
                  <a:solidFill>
                    <a:schemeClr val="accent2"/>
                  </a:solidFill>
                </a:rPr>
                <a:t>返校后，因病延误课程的学生需进行网络补课；</a:t>
              </a:r>
              <a:endParaRPr lang="en-US" altLang="zh-CN" dirty="0">
                <a:solidFill>
                  <a:schemeClr val="accent2"/>
                </a:solidFill>
              </a:endParaRP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D4E66EED-5EC4-4D99-9C4F-5FF66C23AEE9}"/>
                </a:ext>
              </a:extLst>
            </p:cNvPr>
            <p:cNvSpPr txBox="1"/>
            <p:nvPr/>
          </p:nvSpPr>
          <p:spPr>
            <a:xfrm>
              <a:off x="4042245" y="4273258"/>
              <a:ext cx="3768445" cy="1831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zh-CN" altLang="en-US" dirty="0">
                  <a:solidFill>
                    <a:schemeClr val="accent2"/>
                  </a:solidFill>
                </a:rPr>
                <a:t>校内教职工疫情期间召开会议难度大，工作部署难，如何保障沟通效率；</a:t>
              </a:r>
              <a:endParaRPr lang="en-US" altLang="zh-CN" dirty="0">
                <a:solidFill>
                  <a:schemeClr val="accent2"/>
                </a:solidFill>
              </a:endParaRP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zh-CN" altLang="en-US" dirty="0">
                  <a:solidFill>
                    <a:schemeClr val="accent2"/>
                  </a:solidFill>
                </a:rPr>
                <a:t>如果做好返校后校园疫情防控工作，如学生体温监测、校园疫情上报及统计等；</a:t>
              </a:r>
              <a:endParaRPr lang="en-US" altLang="zh-CN" dirty="0">
                <a:solidFill>
                  <a:schemeClr val="accent2"/>
                </a:solidFill>
              </a:endParaRPr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9A29A9EC-79A6-4859-A9DE-0C0224054FD0}"/>
                </a:ext>
              </a:extLst>
            </p:cNvPr>
            <p:cNvSpPr txBox="1"/>
            <p:nvPr/>
          </p:nvSpPr>
          <p:spPr>
            <a:xfrm>
              <a:off x="7837237" y="4204731"/>
              <a:ext cx="3562058" cy="1831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zh-CN" altLang="en-US" dirty="0">
                  <a:solidFill>
                    <a:schemeClr val="accent2"/>
                  </a:solidFill>
                </a:rPr>
                <a:t>疫情期间如何加强家校沟通，提高沟通效率；</a:t>
              </a:r>
              <a:endParaRPr lang="en-US" altLang="zh-CN" dirty="0">
                <a:solidFill>
                  <a:schemeClr val="accent2"/>
                </a:solidFill>
              </a:endParaRP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zh-CN" altLang="en-US" dirty="0">
                  <a:solidFill>
                    <a:schemeClr val="accent2"/>
                  </a:solidFill>
                </a:rPr>
                <a:t>学校网站极易被攻击，网站是学校的门户，是学生查询校内信息，访问相应资源的唯一途径，特殊时期更不能有失；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E50EADDC-293F-425D-92D3-2C03C0A07CBF}"/>
                </a:ext>
              </a:extLst>
            </p:cNvPr>
            <p:cNvSpPr txBox="1"/>
            <p:nvPr/>
          </p:nvSpPr>
          <p:spPr>
            <a:xfrm>
              <a:off x="727393" y="3820300"/>
              <a:ext cx="2952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00000"/>
                  </a:solidFill>
                </a:rPr>
                <a:t>教育教学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6BD17665-C7D2-4747-930C-1EC6C04D498D}"/>
                </a:ext>
              </a:extLst>
            </p:cNvPr>
            <p:cNvSpPr txBox="1"/>
            <p:nvPr/>
          </p:nvSpPr>
          <p:spPr>
            <a:xfrm>
              <a:off x="4450370" y="3782518"/>
              <a:ext cx="2952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00000"/>
                  </a:solidFill>
                </a:rPr>
                <a:t>教育管理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8D21F77E-760E-4013-8BF7-35A11B61B2BF}"/>
                </a:ext>
              </a:extLst>
            </p:cNvPr>
            <p:cNvSpPr txBox="1"/>
            <p:nvPr/>
          </p:nvSpPr>
          <p:spPr>
            <a:xfrm>
              <a:off x="8030010" y="3741301"/>
              <a:ext cx="2952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00000"/>
                  </a:solidFill>
                </a:rPr>
                <a:t>家校沟通及网络安全</a:t>
              </a: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6B1053FA-53DF-4BF8-9F46-CB3D486CB2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8776" y="919077"/>
            <a:ext cx="5075574" cy="132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49739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C7D25A50-1370-492C-AB9F-D2E05B7A28DC}"/>
              </a:ext>
            </a:extLst>
          </p:cNvPr>
          <p:cNvSpPr txBox="1"/>
          <p:nvPr/>
        </p:nvSpPr>
        <p:spPr>
          <a:xfrm>
            <a:off x="3184139" y="3750013"/>
            <a:ext cx="7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FA1CAAB6-3C55-4AC9-9F4E-62813CB2FC4C}"/>
              </a:ext>
            </a:extLst>
          </p:cNvPr>
          <p:cNvSpPr/>
          <p:nvPr/>
        </p:nvSpPr>
        <p:spPr bwMode="auto">
          <a:xfrm>
            <a:off x="3035885" y="4850058"/>
            <a:ext cx="6120230" cy="797717"/>
          </a:xfrm>
          <a:custGeom>
            <a:avLst/>
            <a:gdLst>
              <a:gd name="T0" fmla="*/ 2117 w 2345"/>
              <a:gd name="T1" fmla="*/ 456 h 456"/>
              <a:gd name="T2" fmla="*/ 228 w 2345"/>
              <a:gd name="T3" fmla="*/ 456 h 456"/>
              <a:gd name="T4" fmla="*/ 0 w 2345"/>
              <a:gd name="T5" fmla="*/ 228 h 456"/>
              <a:gd name="T6" fmla="*/ 0 w 2345"/>
              <a:gd name="T7" fmla="*/ 228 h 456"/>
              <a:gd name="T8" fmla="*/ 228 w 2345"/>
              <a:gd name="T9" fmla="*/ 0 h 456"/>
              <a:gd name="T10" fmla="*/ 2117 w 2345"/>
              <a:gd name="T11" fmla="*/ 0 h 456"/>
              <a:gd name="T12" fmla="*/ 2345 w 2345"/>
              <a:gd name="T13" fmla="*/ 228 h 456"/>
              <a:gd name="T14" fmla="*/ 2345 w 2345"/>
              <a:gd name="T15" fmla="*/ 228 h 456"/>
              <a:gd name="T16" fmla="*/ 2117 w 2345"/>
              <a:gd name="T17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45" h="456">
                <a:moveTo>
                  <a:pt x="2117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228"/>
                  <a:pt x="0" y="228"/>
                  <a:pt x="0" y="228"/>
                </a:cubicBezTo>
                <a:cubicBezTo>
                  <a:pt x="0" y="102"/>
                  <a:pt x="102" y="0"/>
                  <a:pt x="228" y="0"/>
                </a:cubicBezTo>
                <a:cubicBezTo>
                  <a:pt x="2117" y="0"/>
                  <a:pt x="2117" y="0"/>
                  <a:pt x="2117" y="0"/>
                </a:cubicBezTo>
                <a:cubicBezTo>
                  <a:pt x="2243" y="0"/>
                  <a:pt x="2345" y="102"/>
                  <a:pt x="2345" y="228"/>
                </a:cubicBezTo>
                <a:cubicBezTo>
                  <a:pt x="2345" y="228"/>
                  <a:pt x="2345" y="228"/>
                  <a:pt x="2345" y="228"/>
                </a:cubicBezTo>
                <a:cubicBezTo>
                  <a:pt x="2345" y="354"/>
                  <a:pt x="2243" y="456"/>
                  <a:pt x="2117" y="456"/>
                </a:cubicBezTo>
                <a:close/>
              </a:path>
            </a:pathLst>
          </a:custGeom>
          <a:solidFill>
            <a:srgbClr val="4D4D4D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F04A15B6-CE30-4034-A694-361CE6FA3ACB}"/>
              </a:ext>
            </a:extLst>
          </p:cNvPr>
          <p:cNvSpPr/>
          <p:nvPr/>
        </p:nvSpPr>
        <p:spPr bwMode="auto">
          <a:xfrm>
            <a:off x="3035884" y="4850058"/>
            <a:ext cx="1089243" cy="797717"/>
          </a:xfrm>
          <a:custGeom>
            <a:avLst/>
            <a:gdLst>
              <a:gd name="T0" fmla="*/ 582 w 582"/>
              <a:gd name="T1" fmla="*/ 0 h 456"/>
              <a:gd name="T2" fmla="*/ 228 w 582"/>
              <a:gd name="T3" fmla="*/ 0 h 456"/>
              <a:gd name="T4" fmla="*/ 0 w 582"/>
              <a:gd name="T5" fmla="*/ 228 h 456"/>
              <a:gd name="T6" fmla="*/ 66 w 582"/>
              <a:gd name="T7" fmla="*/ 390 h 456"/>
              <a:gd name="T8" fmla="*/ 228 w 582"/>
              <a:gd name="T9" fmla="*/ 456 h 456"/>
              <a:gd name="T10" fmla="*/ 582 w 582"/>
              <a:gd name="T11" fmla="*/ 0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0"/>
                </a:moveTo>
                <a:cubicBezTo>
                  <a:pt x="228" y="0"/>
                  <a:pt x="228" y="0"/>
                  <a:pt x="228" y="0"/>
                </a:cubicBezTo>
                <a:cubicBezTo>
                  <a:pt x="102" y="0"/>
                  <a:pt x="0" y="102"/>
                  <a:pt x="0" y="228"/>
                </a:cubicBezTo>
                <a:cubicBezTo>
                  <a:pt x="0" y="291"/>
                  <a:pt x="25" y="348"/>
                  <a:pt x="66" y="390"/>
                </a:cubicBezTo>
                <a:cubicBezTo>
                  <a:pt x="108" y="431"/>
                  <a:pt x="165" y="456"/>
                  <a:pt x="228" y="456"/>
                </a:cubicBezTo>
                <a:lnTo>
                  <a:pt x="582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CB79B831-B2E1-4118-ACE1-E156A1B687D1}"/>
              </a:ext>
            </a:extLst>
          </p:cNvPr>
          <p:cNvSpPr/>
          <p:nvPr/>
        </p:nvSpPr>
        <p:spPr bwMode="auto">
          <a:xfrm>
            <a:off x="3035884" y="4850058"/>
            <a:ext cx="1089243" cy="797717"/>
          </a:xfrm>
          <a:custGeom>
            <a:avLst/>
            <a:gdLst>
              <a:gd name="T0" fmla="*/ 582 w 582"/>
              <a:gd name="T1" fmla="*/ 456 h 456"/>
              <a:gd name="T2" fmla="*/ 228 w 582"/>
              <a:gd name="T3" fmla="*/ 456 h 456"/>
              <a:gd name="T4" fmla="*/ 0 w 582"/>
              <a:gd name="T5" fmla="*/ 228 h 456"/>
              <a:gd name="T6" fmla="*/ 66 w 582"/>
              <a:gd name="T7" fmla="*/ 67 h 456"/>
              <a:gd name="T8" fmla="*/ 228 w 582"/>
              <a:gd name="T9" fmla="*/ 0 h 456"/>
              <a:gd name="T10" fmla="*/ 582 w 582"/>
              <a:gd name="T11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165"/>
                  <a:pt x="25" y="108"/>
                  <a:pt x="66" y="67"/>
                </a:cubicBezTo>
                <a:cubicBezTo>
                  <a:pt x="108" y="26"/>
                  <a:pt x="165" y="0"/>
                  <a:pt x="228" y="0"/>
                </a:cubicBezTo>
                <a:lnTo>
                  <a:pt x="582" y="456"/>
                </a:lnTo>
                <a:close/>
              </a:path>
            </a:pathLst>
          </a:custGeom>
          <a:solidFill>
            <a:srgbClr val="4D4D4D">
              <a:alpha val="7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TextBox 76">
            <a:extLst>
              <a:ext uri="{FF2B5EF4-FFF2-40B4-BE49-F238E27FC236}">
                <a16:creationId xmlns:a16="http://schemas.microsoft.com/office/drawing/2014/main" id="{79453C20-7730-4951-A821-FC5BD05C6452}"/>
              </a:ext>
            </a:extLst>
          </p:cNvPr>
          <p:cNvSpPr txBox="1"/>
          <p:nvPr/>
        </p:nvSpPr>
        <p:spPr>
          <a:xfrm>
            <a:off x="4052073" y="4985302"/>
            <a:ext cx="4899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4D4D4D"/>
                </a:solidFill>
                <a:cs typeface="+mn-ea"/>
                <a:sym typeface="+mn-lt"/>
              </a:rPr>
              <a:t>方案场景介绍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0028116-1FDC-460F-B636-4AD17547B1D2}"/>
              </a:ext>
            </a:extLst>
          </p:cNvPr>
          <p:cNvSpPr txBox="1"/>
          <p:nvPr/>
        </p:nvSpPr>
        <p:spPr>
          <a:xfrm>
            <a:off x="3187046" y="5016079"/>
            <a:ext cx="7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lang="zh-CN" alt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3" name="Freeform 10">
            <a:extLst>
              <a:ext uri="{FF2B5EF4-FFF2-40B4-BE49-F238E27FC236}">
                <a16:creationId xmlns:a16="http://schemas.microsoft.com/office/drawing/2014/main" id="{C7190CEA-00CA-412B-857F-D0556AFECF57}"/>
              </a:ext>
            </a:extLst>
          </p:cNvPr>
          <p:cNvSpPr/>
          <p:nvPr/>
        </p:nvSpPr>
        <p:spPr bwMode="auto">
          <a:xfrm>
            <a:off x="2968521" y="3607340"/>
            <a:ext cx="1089243" cy="795713"/>
          </a:xfrm>
          <a:custGeom>
            <a:avLst/>
            <a:gdLst>
              <a:gd name="T0" fmla="*/ 582 w 582"/>
              <a:gd name="T1" fmla="*/ 456 h 456"/>
              <a:gd name="T2" fmla="*/ 228 w 582"/>
              <a:gd name="T3" fmla="*/ 456 h 456"/>
              <a:gd name="T4" fmla="*/ 0 w 582"/>
              <a:gd name="T5" fmla="*/ 228 h 456"/>
              <a:gd name="T6" fmla="*/ 66 w 582"/>
              <a:gd name="T7" fmla="*/ 67 h 456"/>
              <a:gd name="T8" fmla="*/ 228 w 582"/>
              <a:gd name="T9" fmla="*/ 0 h 456"/>
              <a:gd name="T10" fmla="*/ 582 w 582"/>
              <a:gd name="T11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165"/>
                  <a:pt x="25" y="108"/>
                  <a:pt x="66" y="67"/>
                </a:cubicBezTo>
                <a:cubicBezTo>
                  <a:pt x="108" y="26"/>
                  <a:pt x="165" y="0"/>
                  <a:pt x="228" y="0"/>
                </a:cubicBezTo>
                <a:lnTo>
                  <a:pt x="582" y="456"/>
                </a:lnTo>
                <a:close/>
              </a:path>
            </a:pathLst>
          </a:custGeom>
          <a:solidFill>
            <a:srgbClr val="FBAF3F">
              <a:alpha val="76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2991E114-01B8-4E74-800D-538417099187}"/>
              </a:ext>
            </a:extLst>
          </p:cNvPr>
          <p:cNvSpPr/>
          <p:nvPr/>
        </p:nvSpPr>
        <p:spPr bwMode="auto">
          <a:xfrm>
            <a:off x="2968522" y="3607340"/>
            <a:ext cx="6120230" cy="795713"/>
          </a:xfrm>
          <a:custGeom>
            <a:avLst/>
            <a:gdLst>
              <a:gd name="T0" fmla="*/ 2117 w 2345"/>
              <a:gd name="T1" fmla="*/ 456 h 456"/>
              <a:gd name="T2" fmla="*/ 228 w 2345"/>
              <a:gd name="T3" fmla="*/ 456 h 456"/>
              <a:gd name="T4" fmla="*/ 0 w 2345"/>
              <a:gd name="T5" fmla="*/ 228 h 456"/>
              <a:gd name="T6" fmla="*/ 0 w 2345"/>
              <a:gd name="T7" fmla="*/ 228 h 456"/>
              <a:gd name="T8" fmla="*/ 228 w 2345"/>
              <a:gd name="T9" fmla="*/ 0 h 456"/>
              <a:gd name="T10" fmla="*/ 2117 w 2345"/>
              <a:gd name="T11" fmla="*/ 0 h 456"/>
              <a:gd name="T12" fmla="*/ 2345 w 2345"/>
              <a:gd name="T13" fmla="*/ 228 h 456"/>
              <a:gd name="T14" fmla="*/ 2345 w 2345"/>
              <a:gd name="T15" fmla="*/ 228 h 456"/>
              <a:gd name="T16" fmla="*/ 2117 w 2345"/>
              <a:gd name="T17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45" h="456">
                <a:moveTo>
                  <a:pt x="2117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228"/>
                  <a:pt x="0" y="228"/>
                  <a:pt x="0" y="228"/>
                </a:cubicBezTo>
                <a:cubicBezTo>
                  <a:pt x="0" y="102"/>
                  <a:pt x="102" y="0"/>
                  <a:pt x="228" y="0"/>
                </a:cubicBezTo>
                <a:cubicBezTo>
                  <a:pt x="2117" y="0"/>
                  <a:pt x="2117" y="0"/>
                  <a:pt x="2117" y="0"/>
                </a:cubicBezTo>
                <a:cubicBezTo>
                  <a:pt x="2243" y="0"/>
                  <a:pt x="2345" y="102"/>
                  <a:pt x="2345" y="228"/>
                </a:cubicBezTo>
                <a:cubicBezTo>
                  <a:pt x="2345" y="228"/>
                  <a:pt x="2345" y="228"/>
                  <a:pt x="2345" y="228"/>
                </a:cubicBezTo>
                <a:cubicBezTo>
                  <a:pt x="2345" y="354"/>
                  <a:pt x="2243" y="456"/>
                  <a:pt x="2117" y="456"/>
                </a:cubicBezTo>
                <a:close/>
              </a:path>
            </a:pathLst>
          </a:custGeom>
          <a:solidFill>
            <a:srgbClr val="FBAF3F">
              <a:alpha val="19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5" name="Freeform 9">
            <a:extLst>
              <a:ext uri="{FF2B5EF4-FFF2-40B4-BE49-F238E27FC236}">
                <a16:creationId xmlns:a16="http://schemas.microsoft.com/office/drawing/2014/main" id="{1F5B6790-A48F-4773-AC5E-8DAA3DAB156C}"/>
              </a:ext>
            </a:extLst>
          </p:cNvPr>
          <p:cNvSpPr/>
          <p:nvPr/>
        </p:nvSpPr>
        <p:spPr bwMode="auto">
          <a:xfrm>
            <a:off x="2968521" y="3607340"/>
            <a:ext cx="1089243" cy="795713"/>
          </a:xfrm>
          <a:custGeom>
            <a:avLst/>
            <a:gdLst>
              <a:gd name="T0" fmla="*/ 582 w 582"/>
              <a:gd name="T1" fmla="*/ 0 h 456"/>
              <a:gd name="T2" fmla="*/ 228 w 582"/>
              <a:gd name="T3" fmla="*/ 0 h 456"/>
              <a:gd name="T4" fmla="*/ 0 w 582"/>
              <a:gd name="T5" fmla="*/ 228 h 456"/>
              <a:gd name="T6" fmla="*/ 66 w 582"/>
              <a:gd name="T7" fmla="*/ 390 h 456"/>
              <a:gd name="T8" fmla="*/ 228 w 582"/>
              <a:gd name="T9" fmla="*/ 456 h 456"/>
              <a:gd name="T10" fmla="*/ 582 w 582"/>
              <a:gd name="T11" fmla="*/ 0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0"/>
                </a:moveTo>
                <a:cubicBezTo>
                  <a:pt x="228" y="0"/>
                  <a:pt x="228" y="0"/>
                  <a:pt x="228" y="0"/>
                </a:cubicBezTo>
                <a:cubicBezTo>
                  <a:pt x="102" y="0"/>
                  <a:pt x="0" y="102"/>
                  <a:pt x="0" y="228"/>
                </a:cubicBezTo>
                <a:cubicBezTo>
                  <a:pt x="0" y="291"/>
                  <a:pt x="25" y="348"/>
                  <a:pt x="66" y="390"/>
                </a:cubicBezTo>
                <a:cubicBezTo>
                  <a:pt x="108" y="431"/>
                  <a:pt x="165" y="456"/>
                  <a:pt x="228" y="456"/>
                </a:cubicBezTo>
                <a:lnTo>
                  <a:pt x="582" y="0"/>
                </a:lnTo>
                <a:close/>
              </a:path>
            </a:pathLst>
          </a:custGeom>
          <a:solidFill>
            <a:srgbClr val="FD9B1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1B6B7BF0-BF82-4FB9-81BB-6DFBC9ABF52C}"/>
              </a:ext>
            </a:extLst>
          </p:cNvPr>
          <p:cNvSpPr txBox="1"/>
          <p:nvPr/>
        </p:nvSpPr>
        <p:spPr>
          <a:xfrm>
            <a:off x="3984710" y="3706521"/>
            <a:ext cx="5039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E650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方案架构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39E5037E-8632-4A9C-9096-B2B075EEB218}"/>
              </a:ext>
            </a:extLst>
          </p:cNvPr>
          <p:cNvSpPr txBox="1"/>
          <p:nvPr/>
        </p:nvSpPr>
        <p:spPr>
          <a:xfrm>
            <a:off x="3119683" y="3768077"/>
            <a:ext cx="7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A0A95C17-07B2-4F84-AC57-78056B2EF188}"/>
              </a:ext>
            </a:extLst>
          </p:cNvPr>
          <p:cNvGrpSpPr/>
          <p:nvPr/>
        </p:nvGrpSpPr>
        <p:grpSpPr>
          <a:xfrm>
            <a:off x="3009810" y="2415251"/>
            <a:ext cx="6120231" cy="797717"/>
            <a:chOff x="3038994" y="1967778"/>
            <a:chExt cx="6120231" cy="797717"/>
          </a:xfrm>
        </p:grpSpPr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C743B8F9-4282-43B1-A119-6A8799CEE700}"/>
                </a:ext>
              </a:extLst>
            </p:cNvPr>
            <p:cNvSpPr/>
            <p:nvPr/>
          </p:nvSpPr>
          <p:spPr bwMode="auto">
            <a:xfrm>
              <a:off x="3038995" y="1967778"/>
              <a:ext cx="6120230" cy="797717"/>
            </a:xfrm>
            <a:custGeom>
              <a:avLst/>
              <a:gdLst>
                <a:gd name="T0" fmla="*/ 2117 w 2345"/>
                <a:gd name="T1" fmla="*/ 456 h 456"/>
                <a:gd name="T2" fmla="*/ 228 w 2345"/>
                <a:gd name="T3" fmla="*/ 456 h 456"/>
                <a:gd name="T4" fmla="*/ 0 w 2345"/>
                <a:gd name="T5" fmla="*/ 228 h 456"/>
                <a:gd name="T6" fmla="*/ 0 w 2345"/>
                <a:gd name="T7" fmla="*/ 228 h 456"/>
                <a:gd name="T8" fmla="*/ 228 w 2345"/>
                <a:gd name="T9" fmla="*/ 0 h 456"/>
                <a:gd name="T10" fmla="*/ 2117 w 2345"/>
                <a:gd name="T11" fmla="*/ 0 h 456"/>
                <a:gd name="T12" fmla="*/ 2345 w 2345"/>
                <a:gd name="T13" fmla="*/ 228 h 456"/>
                <a:gd name="T14" fmla="*/ 2345 w 2345"/>
                <a:gd name="T15" fmla="*/ 228 h 456"/>
                <a:gd name="T16" fmla="*/ 2117 w 2345"/>
                <a:gd name="T17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5" h="456">
                  <a:moveTo>
                    <a:pt x="2117" y="456"/>
                  </a:moveTo>
                  <a:cubicBezTo>
                    <a:pt x="228" y="456"/>
                    <a:pt x="228" y="456"/>
                    <a:pt x="228" y="456"/>
                  </a:cubicBezTo>
                  <a:cubicBezTo>
                    <a:pt x="102" y="456"/>
                    <a:pt x="0" y="354"/>
                    <a:pt x="0" y="228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2117" y="0"/>
                    <a:pt x="2117" y="0"/>
                    <a:pt x="2117" y="0"/>
                  </a:cubicBezTo>
                  <a:cubicBezTo>
                    <a:pt x="2243" y="0"/>
                    <a:pt x="2345" y="102"/>
                    <a:pt x="2345" y="228"/>
                  </a:cubicBezTo>
                  <a:cubicBezTo>
                    <a:pt x="2345" y="228"/>
                    <a:pt x="2345" y="228"/>
                    <a:pt x="2345" y="228"/>
                  </a:cubicBezTo>
                  <a:cubicBezTo>
                    <a:pt x="2345" y="354"/>
                    <a:pt x="2243" y="456"/>
                    <a:pt x="2117" y="456"/>
                  </a:cubicBezTo>
                  <a:close/>
                </a:path>
              </a:pathLst>
            </a:custGeom>
            <a:solidFill>
              <a:srgbClr val="4D4D4D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3A08A193-0CA6-48AC-8F77-B6102F91EE73}"/>
                </a:ext>
              </a:extLst>
            </p:cNvPr>
            <p:cNvSpPr/>
            <p:nvPr/>
          </p:nvSpPr>
          <p:spPr bwMode="auto">
            <a:xfrm>
              <a:off x="3038994" y="1967778"/>
              <a:ext cx="1089243" cy="797717"/>
            </a:xfrm>
            <a:custGeom>
              <a:avLst/>
              <a:gdLst>
                <a:gd name="T0" fmla="*/ 582 w 582"/>
                <a:gd name="T1" fmla="*/ 0 h 456"/>
                <a:gd name="T2" fmla="*/ 228 w 582"/>
                <a:gd name="T3" fmla="*/ 0 h 456"/>
                <a:gd name="T4" fmla="*/ 0 w 582"/>
                <a:gd name="T5" fmla="*/ 228 h 456"/>
                <a:gd name="T6" fmla="*/ 66 w 582"/>
                <a:gd name="T7" fmla="*/ 390 h 456"/>
                <a:gd name="T8" fmla="*/ 228 w 582"/>
                <a:gd name="T9" fmla="*/ 456 h 456"/>
                <a:gd name="T10" fmla="*/ 582 w 582"/>
                <a:gd name="T11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2" h="456">
                  <a:moveTo>
                    <a:pt x="582" y="0"/>
                  </a:moveTo>
                  <a:cubicBezTo>
                    <a:pt x="228" y="0"/>
                    <a:pt x="228" y="0"/>
                    <a:pt x="228" y="0"/>
                  </a:cubicBezTo>
                  <a:cubicBezTo>
                    <a:pt x="102" y="0"/>
                    <a:pt x="0" y="102"/>
                    <a:pt x="0" y="228"/>
                  </a:cubicBezTo>
                  <a:cubicBezTo>
                    <a:pt x="0" y="291"/>
                    <a:pt x="25" y="348"/>
                    <a:pt x="66" y="390"/>
                  </a:cubicBezTo>
                  <a:cubicBezTo>
                    <a:pt x="108" y="431"/>
                    <a:pt x="165" y="456"/>
                    <a:pt x="228" y="456"/>
                  </a:cubicBezTo>
                  <a:lnTo>
                    <a:pt x="582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B530D5F5-4003-4048-A92D-E4B3CD29B818}"/>
                </a:ext>
              </a:extLst>
            </p:cNvPr>
            <p:cNvSpPr/>
            <p:nvPr/>
          </p:nvSpPr>
          <p:spPr bwMode="auto">
            <a:xfrm>
              <a:off x="3102059" y="1967778"/>
              <a:ext cx="1089243" cy="797717"/>
            </a:xfrm>
            <a:custGeom>
              <a:avLst/>
              <a:gdLst>
                <a:gd name="T0" fmla="*/ 582 w 582"/>
                <a:gd name="T1" fmla="*/ 456 h 456"/>
                <a:gd name="T2" fmla="*/ 228 w 582"/>
                <a:gd name="T3" fmla="*/ 456 h 456"/>
                <a:gd name="T4" fmla="*/ 0 w 582"/>
                <a:gd name="T5" fmla="*/ 228 h 456"/>
                <a:gd name="T6" fmla="*/ 66 w 582"/>
                <a:gd name="T7" fmla="*/ 67 h 456"/>
                <a:gd name="T8" fmla="*/ 228 w 582"/>
                <a:gd name="T9" fmla="*/ 0 h 456"/>
                <a:gd name="T10" fmla="*/ 582 w 582"/>
                <a:gd name="T11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2" h="456">
                  <a:moveTo>
                    <a:pt x="582" y="456"/>
                  </a:moveTo>
                  <a:cubicBezTo>
                    <a:pt x="228" y="456"/>
                    <a:pt x="228" y="456"/>
                    <a:pt x="228" y="456"/>
                  </a:cubicBezTo>
                  <a:cubicBezTo>
                    <a:pt x="102" y="456"/>
                    <a:pt x="0" y="354"/>
                    <a:pt x="0" y="228"/>
                  </a:cubicBezTo>
                  <a:cubicBezTo>
                    <a:pt x="0" y="165"/>
                    <a:pt x="25" y="108"/>
                    <a:pt x="66" y="67"/>
                  </a:cubicBezTo>
                  <a:cubicBezTo>
                    <a:pt x="108" y="26"/>
                    <a:pt x="165" y="0"/>
                    <a:pt x="228" y="0"/>
                  </a:cubicBezTo>
                  <a:lnTo>
                    <a:pt x="582" y="456"/>
                  </a:lnTo>
                  <a:close/>
                </a:path>
              </a:pathLst>
            </a:custGeom>
            <a:solidFill>
              <a:srgbClr val="4D4D4D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TextBox 76">
              <a:extLst>
                <a:ext uri="{FF2B5EF4-FFF2-40B4-BE49-F238E27FC236}">
                  <a16:creationId xmlns:a16="http://schemas.microsoft.com/office/drawing/2014/main" id="{7D543781-A836-49BD-8B63-A56105F1FC9E}"/>
                </a:ext>
              </a:extLst>
            </p:cNvPr>
            <p:cNvSpPr txBox="1"/>
            <p:nvPr/>
          </p:nvSpPr>
          <p:spPr>
            <a:xfrm>
              <a:off x="4055183" y="2103022"/>
              <a:ext cx="48996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4D4D4D"/>
                  </a:solidFill>
                  <a:cs typeface="+mn-ea"/>
                  <a:sym typeface="+mn-lt"/>
                </a:rPr>
                <a:t>方案背景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F02672AD-82D7-4DFE-AD6F-FEE5CE9DF977}"/>
                </a:ext>
              </a:extLst>
            </p:cNvPr>
            <p:cNvSpPr txBox="1"/>
            <p:nvPr/>
          </p:nvSpPr>
          <p:spPr>
            <a:xfrm>
              <a:off x="3190156" y="2133799"/>
              <a:ext cx="7139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602816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>
            <a:extLst>
              <a:ext uri="{FF2B5EF4-FFF2-40B4-BE49-F238E27FC236}">
                <a16:creationId xmlns:a16="http://schemas.microsoft.com/office/drawing/2014/main" id="{68AB9942-27F9-4C7F-9582-656F68644E6C}"/>
              </a:ext>
            </a:extLst>
          </p:cNvPr>
          <p:cNvSpPr/>
          <p:nvPr/>
        </p:nvSpPr>
        <p:spPr>
          <a:xfrm>
            <a:off x="1083945" y="2204588"/>
            <a:ext cx="9836380" cy="19099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/>
          <a:lstStyle/>
          <a:p>
            <a:r>
              <a:rPr lang="zh-CN" altLang="en-US" dirty="0"/>
              <a:t>方案架构</a:t>
            </a: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500A0CE7-A997-42AC-BFAB-B125D348B86B}"/>
              </a:ext>
            </a:extLst>
          </p:cNvPr>
          <p:cNvSpPr txBox="1"/>
          <p:nvPr/>
        </p:nvSpPr>
        <p:spPr>
          <a:xfrm>
            <a:off x="529959" y="1032099"/>
            <a:ext cx="11506731" cy="87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/>
              <a:t>基于中国电信“能力开放平台”结合重要时期校园疫情防控需求、快速搭建</a:t>
            </a:r>
            <a:r>
              <a:rPr lang="zh-CN" altLang="en-US" b="1" dirty="0">
                <a:solidFill>
                  <a:srgbClr val="C00000"/>
                </a:solidFill>
              </a:rPr>
              <a:t>校园疫情防控服务平台</a:t>
            </a:r>
            <a:r>
              <a:rPr lang="zh-CN" altLang="en-US" dirty="0"/>
              <a:t>，通过信息化手段全面提升校园疫情防控能力，并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保障教育教学和教育管理工作</a:t>
            </a:r>
            <a:r>
              <a:rPr lang="zh-CN" altLang="en-US" dirty="0"/>
              <a:t>。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8AB13EA4-8B08-4A9B-8F60-4D0A2994E4ED}"/>
              </a:ext>
            </a:extLst>
          </p:cNvPr>
          <p:cNvSpPr/>
          <p:nvPr/>
        </p:nvSpPr>
        <p:spPr>
          <a:xfrm>
            <a:off x="1189355" y="2448168"/>
            <a:ext cx="1145283" cy="130989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疫情防控服务平台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5FACF69A-BF8D-4661-BFD6-16BB1313983C}"/>
              </a:ext>
            </a:extLst>
          </p:cNvPr>
          <p:cNvSpPr/>
          <p:nvPr/>
        </p:nvSpPr>
        <p:spPr>
          <a:xfrm>
            <a:off x="2513936" y="2300423"/>
            <a:ext cx="4077983" cy="82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9BE6924-1279-4D4D-816C-33483B3F7D7B}"/>
              </a:ext>
            </a:extLst>
          </p:cNvPr>
          <p:cNvGrpSpPr/>
          <p:nvPr/>
        </p:nvGrpSpPr>
        <p:grpSpPr>
          <a:xfrm>
            <a:off x="1083945" y="4114568"/>
            <a:ext cx="9762490" cy="1797050"/>
            <a:chOff x="1083945" y="3988479"/>
            <a:chExt cx="9762490" cy="1797050"/>
          </a:xfrm>
        </p:grpSpPr>
        <p:sp>
          <p:nvSpPr>
            <p:cNvPr id="49" name="流程图: 磁盘 48">
              <a:extLst>
                <a:ext uri="{FF2B5EF4-FFF2-40B4-BE49-F238E27FC236}">
                  <a16:creationId xmlns:a16="http://schemas.microsoft.com/office/drawing/2014/main" id="{B702C391-1EB2-40C9-AC8F-99DE08F41C38}"/>
                </a:ext>
              </a:extLst>
            </p:cNvPr>
            <p:cNvSpPr/>
            <p:nvPr/>
          </p:nvSpPr>
          <p:spPr bwMode="ltGray">
            <a:xfrm>
              <a:off x="1083945" y="3988479"/>
              <a:ext cx="9762490" cy="1797050"/>
            </a:xfrm>
            <a:prstGeom prst="flowChartMagneticDisk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cap="flat" cmpd="sng" algn="ctr">
              <a:solidFill>
                <a:srgbClr val="71685A"/>
              </a:solidFill>
              <a:prstDash val="solid"/>
            </a:ln>
            <a:effectLst>
              <a:outerShdw blurRad="190500" dist="78600" dir="2700000" rotWithShape="0">
                <a:srgbClr val="000000">
                  <a:alpha val="355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sz="1000" kern="0" dirty="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sz="1000" kern="0" dirty="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000" kern="0" dirty="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0" name="TextBox 3">
              <a:extLst>
                <a:ext uri="{FF2B5EF4-FFF2-40B4-BE49-F238E27FC236}">
                  <a16:creationId xmlns:a16="http://schemas.microsoft.com/office/drawing/2014/main" id="{74370CED-4C88-4EFA-AD11-87EF7B680C5C}"/>
                </a:ext>
              </a:extLst>
            </p:cNvPr>
            <p:cNvSpPr txBox="1"/>
            <p:nvPr/>
          </p:nvSpPr>
          <p:spPr>
            <a:xfrm>
              <a:off x="4229100" y="4142175"/>
              <a:ext cx="3707130" cy="398780"/>
            </a:xfrm>
            <a:prstGeom prst="rect">
              <a:avLst/>
            </a:prstGeom>
            <a:solidFill>
              <a:srgbClr val="FFFFFF">
                <a:alpha val="19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中国电信能力开放平台</a:t>
              </a:r>
            </a:p>
          </p:txBody>
        </p:sp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46253972-D00B-4CC2-A56D-3E2B54968669}"/>
                </a:ext>
              </a:extLst>
            </p:cNvPr>
            <p:cNvGrpSpPr/>
            <p:nvPr/>
          </p:nvGrpSpPr>
          <p:grpSpPr>
            <a:xfrm>
              <a:off x="1189355" y="4804640"/>
              <a:ext cx="6139972" cy="515620"/>
              <a:chOff x="2100" y="8411"/>
              <a:chExt cx="10771" cy="812"/>
            </a:xfrm>
          </p:grpSpPr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3E83869D-EC1E-40A3-A3BB-33BA9C093820}"/>
                  </a:ext>
                </a:extLst>
              </p:cNvPr>
              <p:cNvSpPr/>
              <p:nvPr/>
            </p:nvSpPr>
            <p:spPr>
              <a:xfrm>
                <a:off x="2100" y="8411"/>
                <a:ext cx="1970" cy="812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/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数据平台</a:t>
                </a:r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B9417F5A-83F5-4660-B7AC-0EB8B0DD04B8}"/>
                  </a:ext>
                </a:extLst>
              </p:cNvPr>
              <p:cNvSpPr/>
              <p:nvPr/>
            </p:nvSpPr>
            <p:spPr>
              <a:xfrm>
                <a:off x="4270" y="8411"/>
                <a:ext cx="1970" cy="812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/>
                <a:r>
                  <a:rPr lang="zh-CN" alt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云平台</a:t>
                </a:r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E86A25F9-AF2B-48B6-986C-96B996896AF1}"/>
                  </a:ext>
                </a:extLst>
              </p:cNvPr>
              <p:cNvSpPr/>
              <p:nvPr/>
            </p:nvSpPr>
            <p:spPr>
              <a:xfrm>
                <a:off x="6440" y="8411"/>
                <a:ext cx="1970" cy="812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/>
                <a:r>
                  <a:rPr lang="zh-CN" alt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连接平台</a:t>
                </a:r>
              </a:p>
            </p:txBody>
          </p:sp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30022C4C-D58C-4CA6-9018-7C602D89B94A}"/>
                  </a:ext>
                </a:extLst>
              </p:cNvPr>
              <p:cNvSpPr/>
              <p:nvPr/>
            </p:nvSpPr>
            <p:spPr>
              <a:xfrm>
                <a:off x="8610" y="8411"/>
                <a:ext cx="2044" cy="812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感知平台</a:t>
                </a:r>
              </a:p>
            </p:txBody>
          </p:sp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37E19AAC-A300-4F11-A9B4-66952A006E2F}"/>
                  </a:ext>
                </a:extLst>
              </p:cNvPr>
              <p:cNvSpPr/>
              <p:nvPr/>
            </p:nvSpPr>
            <p:spPr>
              <a:xfrm>
                <a:off x="10827" y="8411"/>
                <a:ext cx="2044" cy="812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/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网络设施</a:t>
                </a:r>
              </a:p>
            </p:txBody>
          </p:sp>
        </p:grp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EB6F92CA-260E-4C10-A3B7-CFE8FCB87F3F}"/>
                </a:ext>
              </a:extLst>
            </p:cNvPr>
            <p:cNvSpPr/>
            <p:nvPr/>
          </p:nvSpPr>
          <p:spPr>
            <a:xfrm>
              <a:off x="8847822" y="4805807"/>
              <a:ext cx="1826107" cy="51562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r>
                <a:rPr lang="zh-CN" altLang="en-US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视频能力平台</a:t>
              </a:r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47222CF4-EE94-4508-BB0C-054DD23331FB}"/>
                </a:ext>
              </a:extLst>
            </p:cNvPr>
            <p:cNvSpPr/>
            <p:nvPr/>
          </p:nvSpPr>
          <p:spPr>
            <a:xfrm>
              <a:off x="7509061" y="4805807"/>
              <a:ext cx="1165176" cy="51562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r>
                <a:rPr lang="zh-CN" altLang="en-US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安全平台</a:t>
              </a:r>
            </a:p>
          </p:txBody>
        </p:sp>
      </p:grpSp>
      <p:sp>
        <p:nvSpPr>
          <p:cNvPr id="64" name="矩形 63">
            <a:extLst>
              <a:ext uri="{FF2B5EF4-FFF2-40B4-BE49-F238E27FC236}">
                <a16:creationId xmlns:a16="http://schemas.microsoft.com/office/drawing/2014/main" id="{82D48BA4-9691-400B-B8E2-BB9AF1FA9384}"/>
              </a:ext>
            </a:extLst>
          </p:cNvPr>
          <p:cNvSpPr/>
          <p:nvPr/>
        </p:nvSpPr>
        <p:spPr>
          <a:xfrm>
            <a:off x="8434714" y="3183299"/>
            <a:ext cx="2422058" cy="82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9EB119E0-FFED-4E70-9E31-DE21F74B4CE9}"/>
              </a:ext>
            </a:extLst>
          </p:cNvPr>
          <p:cNvSpPr/>
          <p:nvPr/>
        </p:nvSpPr>
        <p:spPr>
          <a:xfrm>
            <a:off x="6557934" y="3183299"/>
            <a:ext cx="1816936" cy="82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47F4963-D0F0-439A-A97B-F17AB1CCBA9F}"/>
              </a:ext>
            </a:extLst>
          </p:cNvPr>
          <p:cNvSpPr/>
          <p:nvPr/>
        </p:nvSpPr>
        <p:spPr>
          <a:xfrm>
            <a:off x="3547787" y="228818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停课不停学服务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5CABC6A-3405-4384-80EC-62FA864C8EB5}"/>
              </a:ext>
            </a:extLst>
          </p:cNvPr>
          <p:cNvSpPr/>
          <p:nvPr/>
        </p:nvSpPr>
        <p:spPr>
          <a:xfrm>
            <a:off x="2571113" y="2600846"/>
            <a:ext cx="1469259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在线教育平台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A67CE0C-B20E-4D9B-92F3-346E9B55893F}"/>
              </a:ext>
            </a:extLst>
          </p:cNvPr>
          <p:cNvSpPr/>
          <p:nvPr/>
        </p:nvSpPr>
        <p:spPr>
          <a:xfrm>
            <a:off x="4116536" y="2600846"/>
            <a:ext cx="669813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CND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F63D037-75EB-4953-A43B-3D32042CD009}"/>
              </a:ext>
            </a:extLst>
          </p:cNvPr>
          <p:cNvSpPr/>
          <p:nvPr/>
        </p:nvSpPr>
        <p:spPr>
          <a:xfrm>
            <a:off x="4862513" y="2603170"/>
            <a:ext cx="1608046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</a:t>
            </a:r>
            <a:r>
              <a:rPr lang="zh-CN" altLang="en-US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翼企业云盘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FCB0449D-3039-4ECE-8C3E-F09FF13BF433}"/>
              </a:ext>
            </a:extLst>
          </p:cNvPr>
          <p:cNvGrpSpPr/>
          <p:nvPr/>
        </p:nvGrpSpPr>
        <p:grpSpPr>
          <a:xfrm>
            <a:off x="6708441" y="2270988"/>
            <a:ext cx="1816936" cy="854436"/>
            <a:chOff x="5168096" y="2282623"/>
            <a:chExt cx="1816936" cy="790225"/>
          </a:xfrm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66A3A0A3-ED81-41BB-A495-F7412301567B}"/>
                </a:ext>
              </a:extLst>
            </p:cNvPr>
            <p:cNvSpPr/>
            <p:nvPr/>
          </p:nvSpPr>
          <p:spPr>
            <a:xfrm>
              <a:off x="5168096" y="2307072"/>
              <a:ext cx="1816936" cy="76577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10128ABB-CAAF-4267-BA69-95A8981CE35C}"/>
                </a:ext>
              </a:extLst>
            </p:cNvPr>
            <p:cNvSpPr/>
            <p:nvPr/>
          </p:nvSpPr>
          <p:spPr>
            <a:xfrm>
              <a:off x="5312971" y="2282623"/>
              <a:ext cx="1569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远程视频会议</a:t>
              </a:r>
            </a:p>
          </p:txBody>
        </p: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2D8CA60A-CE6C-4ED4-810C-3C2E933542FD}"/>
              </a:ext>
            </a:extLst>
          </p:cNvPr>
          <p:cNvSpPr/>
          <p:nvPr/>
        </p:nvSpPr>
        <p:spPr>
          <a:xfrm>
            <a:off x="6834123" y="2603170"/>
            <a:ext cx="1608046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天翼云会议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531A93D6-D889-44BF-9FB6-0CA88207B3BC}"/>
              </a:ext>
            </a:extLst>
          </p:cNvPr>
          <p:cNvSpPr/>
          <p:nvPr/>
        </p:nvSpPr>
        <p:spPr>
          <a:xfrm>
            <a:off x="8648578" y="2285507"/>
            <a:ext cx="2032699" cy="82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DAF7697-565B-461F-BB6E-449DF9B51AEC}"/>
              </a:ext>
            </a:extLst>
          </p:cNvPr>
          <p:cNvSpPr/>
          <p:nvPr/>
        </p:nvSpPr>
        <p:spPr>
          <a:xfrm>
            <a:off x="8636182" y="2285991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师生体温精准筛查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203F9CAF-2503-4EC6-92FC-98D5E510586C}"/>
              </a:ext>
            </a:extLst>
          </p:cNvPr>
          <p:cNvSpPr/>
          <p:nvPr/>
        </p:nvSpPr>
        <p:spPr>
          <a:xfrm>
            <a:off x="8847822" y="2603170"/>
            <a:ext cx="1608046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智通行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8693175D-21E3-4478-878A-4844FCF48320}"/>
              </a:ext>
            </a:extLst>
          </p:cNvPr>
          <p:cNvSpPr/>
          <p:nvPr/>
        </p:nvSpPr>
        <p:spPr>
          <a:xfrm>
            <a:off x="2513937" y="3183299"/>
            <a:ext cx="2363671" cy="82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01699D7-A1B4-490F-AE22-C74D8EC0D175}"/>
              </a:ext>
            </a:extLst>
          </p:cNvPr>
          <p:cNvSpPr/>
          <p:nvPr/>
        </p:nvSpPr>
        <p:spPr>
          <a:xfrm>
            <a:off x="2934301" y="3166484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智慧考勤管理</a:t>
            </a: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72E4E503-CB56-4105-BAAF-E1664282107D}"/>
              </a:ext>
            </a:extLst>
          </p:cNvPr>
          <p:cNvSpPr/>
          <p:nvPr/>
        </p:nvSpPr>
        <p:spPr>
          <a:xfrm>
            <a:off x="4925815" y="3183299"/>
            <a:ext cx="1574790" cy="82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C2C4133-6745-43B9-BF26-D42AF1D2781F}"/>
              </a:ext>
            </a:extLst>
          </p:cNvPr>
          <p:cNvSpPr/>
          <p:nvPr/>
        </p:nvSpPr>
        <p:spPr>
          <a:xfrm>
            <a:off x="4971901" y="3166484"/>
            <a:ext cx="1486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校园疫情排查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9EC0282-29A7-4C80-9D63-B869AE33A9F6}"/>
              </a:ext>
            </a:extLst>
          </p:cNvPr>
          <p:cNvSpPr/>
          <p:nvPr/>
        </p:nvSpPr>
        <p:spPr>
          <a:xfrm>
            <a:off x="6739783" y="3168886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高效家校沟通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26568B7-AA24-4346-B24B-5997A23F645B}"/>
              </a:ext>
            </a:extLst>
          </p:cNvPr>
          <p:cNvSpPr/>
          <p:nvPr/>
        </p:nvSpPr>
        <p:spPr>
          <a:xfrm>
            <a:off x="8650487" y="3157933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网络安全保障服务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36FE5DD-4FC4-466F-9857-0A0537E12B4C}"/>
              </a:ext>
            </a:extLst>
          </p:cNvPr>
          <p:cNvSpPr/>
          <p:nvPr/>
        </p:nvSpPr>
        <p:spPr>
          <a:xfrm>
            <a:off x="2565442" y="3487249"/>
            <a:ext cx="1097915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电子班牌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EE8557ED-FC8A-4D78-B81B-907078CF6C2A}"/>
              </a:ext>
            </a:extLst>
          </p:cNvPr>
          <p:cNvSpPr/>
          <p:nvPr/>
        </p:nvSpPr>
        <p:spPr>
          <a:xfrm>
            <a:off x="3713991" y="3490778"/>
            <a:ext cx="1097915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人脸识别考勤系统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4D423D8-5B9E-42B3-8233-6551D90B35C0}"/>
              </a:ext>
            </a:extLst>
          </p:cNvPr>
          <p:cNvSpPr/>
          <p:nvPr/>
        </p:nvSpPr>
        <p:spPr>
          <a:xfrm>
            <a:off x="6672192" y="3490778"/>
            <a:ext cx="752041" cy="470861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来电名片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1C785190-3F99-436A-8B23-5FE97180E6BB}"/>
              </a:ext>
            </a:extLst>
          </p:cNvPr>
          <p:cNvSpPr/>
          <p:nvPr/>
        </p:nvSpPr>
        <p:spPr>
          <a:xfrm>
            <a:off x="7524613" y="3484388"/>
            <a:ext cx="717989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三网行短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B503962-7652-4E33-A310-7CC1468C3D74}"/>
              </a:ext>
            </a:extLst>
          </p:cNvPr>
          <p:cNvSpPr/>
          <p:nvPr/>
        </p:nvSpPr>
        <p:spPr>
          <a:xfrm>
            <a:off x="8519848" y="3487249"/>
            <a:ext cx="1097915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抗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DDOS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0B1CC8C-08BB-4DF0-BBFA-209784823914}"/>
              </a:ext>
            </a:extLst>
          </p:cNvPr>
          <p:cNvSpPr/>
          <p:nvPr/>
        </p:nvSpPr>
        <p:spPr>
          <a:xfrm>
            <a:off x="9677677" y="3492853"/>
            <a:ext cx="1097915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网站安全专家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5286105-5C1B-4E0A-9185-92A7C941D4A5}"/>
              </a:ext>
            </a:extLst>
          </p:cNvPr>
          <p:cNvSpPr/>
          <p:nvPr/>
        </p:nvSpPr>
        <p:spPr>
          <a:xfrm>
            <a:off x="5029977" y="3484388"/>
            <a:ext cx="1297455" cy="4680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疫情防控排查工具</a:t>
            </a:r>
          </a:p>
        </p:txBody>
      </p:sp>
    </p:spTree>
    <p:extLst>
      <p:ext uri="{BB962C8B-B14F-4D97-AF65-F5344CB8AC3E}">
        <p14:creationId xmlns:p14="http://schemas.microsoft.com/office/powerpoint/2010/main" val="25937795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60028116-1FDC-460F-B636-4AD17547B1D2}"/>
              </a:ext>
            </a:extLst>
          </p:cNvPr>
          <p:cNvSpPr txBox="1"/>
          <p:nvPr/>
        </p:nvSpPr>
        <p:spPr>
          <a:xfrm>
            <a:off x="3187046" y="5016079"/>
            <a:ext cx="7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lang="zh-CN" alt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A0A95C17-07B2-4F84-AC57-78056B2EF188}"/>
              </a:ext>
            </a:extLst>
          </p:cNvPr>
          <p:cNvGrpSpPr/>
          <p:nvPr/>
        </p:nvGrpSpPr>
        <p:grpSpPr>
          <a:xfrm>
            <a:off x="3009810" y="2415251"/>
            <a:ext cx="6120231" cy="797717"/>
            <a:chOff x="3038994" y="1967778"/>
            <a:chExt cx="6120231" cy="797717"/>
          </a:xfrm>
        </p:grpSpPr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C743B8F9-4282-43B1-A119-6A8799CEE700}"/>
                </a:ext>
              </a:extLst>
            </p:cNvPr>
            <p:cNvSpPr/>
            <p:nvPr/>
          </p:nvSpPr>
          <p:spPr bwMode="auto">
            <a:xfrm>
              <a:off x="3038995" y="1967778"/>
              <a:ext cx="6120230" cy="797717"/>
            </a:xfrm>
            <a:custGeom>
              <a:avLst/>
              <a:gdLst>
                <a:gd name="T0" fmla="*/ 2117 w 2345"/>
                <a:gd name="T1" fmla="*/ 456 h 456"/>
                <a:gd name="T2" fmla="*/ 228 w 2345"/>
                <a:gd name="T3" fmla="*/ 456 h 456"/>
                <a:gd name="T4" fmla="*/ 0 w 2345"/>
                <a:gd name="T5" fmla="*/ 228 h 456"/>
                <a:gd name="T6" fmla="*/ 0 w 2345"/>
                <a:gd name="T7" fmla="*/ 228 h 456"/>
                <a:gd name="T8" fmla="*/ 228 w 2345"/>
                <a:gd name="T9" fmla="*/ 0 h 456"/>
                <a:gd name="T10" fmla="*/ 2117 w 2345"/>
                <a:gd name="T11" fmla="*/ 0 h 456"/>
                <a:gd name="T12" fmla="*/ 2345 w 2345"/>
                <a:gd name="T13" fmla="*/ 228 h 456"/>
                <a:gd name="T14" fmla="*/ 2345 w 2345"/>
                <a:gd name="T15" fmla="*/ 228 h 456"/>
                <a:gd name="T16" fmla="*/ 2117 w 2345"/>
                <a:gd name="T17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5" h="456">
                  <a:moveTo>
                    <a:pt x="2117" y="456"/>
                  </a:moveTo>
                  <a:cubicBezTo>
                    <a:pt x="228" y="456"/>
                    <a:pt x="228" y="456"/>
                    <a:pt x="228" y="456"/>
                  </a:cubicBezTo>
                  <a:cubicBezTo>
                    <a:pt x="102" y="456"/>
                    <a:pt x="0" y="354"/>
                    <a:pt x="0" y="228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2117" y="0"/>
                    <a:pt x="2117" y="0"/>
                    <a:pt x="2117" y="0"/>
                  </a:cubicBezTo>
                  <a:cubicBezTo>
                    <a:pt x="2243" y="0"/>
                    <a:pt x="2345" y="102"/>
                    <a:pt x="2345" y="228"/>
                  </a:cubicBezTo>
                  <a:cubicBezTo>
                    <a:pt x="2345" y="228"/>
                    <a:pt x="2345" y="228"/>
                    <a:pt x="2345" y="228"/>
                  </a:cubicBezTo>
                  <a:cubicBezTo>
                    <a:pt x="2345" y="354"/>
                    <a:pt x="2243" y="456"/>
                    <a:pt x="2117" y="456"/>
                  </a:cubicBezTo>
                  <a:close/>
                </a:path>
              </a:pathLst>
            </a:custGeom>
            <a:solidFill>
              <a:srgbClr val="4D4D4D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3A08A193-0CA6-48AC-8F77-B6102F91EE73}"/>
                </a:ext>
              </a:extLst>
            </p:cNvPr>
            <p:cNvSpPr/>
            <p:nvPr/>
          </p:nvSpPr>
          <p:spPr bwMode="auto">
            <a:xfrm>
              <a:off x="3038994" y="1967778"/>
              <a:ext cx="1089243" cy="797717"/>
            </a:xfrm>
            <a:custGeom>
              <a:avLst/>
              <a:gdLst>
                <a:gd name="T0" fmla="*/ 582 w 582"/>
                <a:gd name="T1" fmla="*/ 0 h 456"/>
                <a:gd name="T2" fmla="*/ 228 w 582"/>
                <a:gd name="T3" fmla="*/ 0 h 456"/>
                <a:gd name="T4" fmla="*/ 0 w 582"/>
                <a:gd name="T5" fmla="*/ 228 h 456"/>
                <a:gd name="T6" fmla="*/ 66 w 582"/>
                <a:gd name="T7" fmla="*/ 390 h 456"/>
                <a:gd name="T8" fmla="*/ 228 w 582"/>
                <a:gd name="T9" fmla="*/ 456 h 456"/>
                <a:gd name="T10" fmla="*/ 582 w 582"/>
                <a:gd name="T11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2" h="456">
                  <a:moveTo>
                    <a:pt x="582" y="0"/>
                  </a:moveTo>
                  <a:cubicBezTo>
                    <a:pt x="228" y="0"/>
                    <a:pt x="228" y="0"/>
                    <a:pt x="228" y="0"/>
                  </a:cubicBezTo>
                  <a:cubicBezTo>
                    <a:pt x="102" y="0"/>
                    <a:pt x="0" y="102"/>
                    <a:pt x="0" y="228"/>
                  </a:cubicBezTo>
                  <a:cubicBezTo>
                    <a:pt x="0" y="291"/>
                    <a:pt x="25" y="348"/>
                    <a:pt x="66" y="390"/>
                  </a:cubicBezTo>
                  <a:cubicBezTo>
                    <a:pt x="108" y="431"/>
                    <a:pt x="165" y="456"/>
                    <a:pt x="228" y="456"/>
                  </a:cubicBezTo>
                  <a:lnTo>
                    <a:pt x="582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B530D5F5-4003-4048-A92D-E4B3CD29B818}"/>
                </a:ext>
              </a:extLst>
            </p:cNvPr>
            <p:cNvSpPr/>
            <p:nvPr/>
          </p:nvSpPr>
          <p:spPr bwMode="auto">
            <a:xfrm>
              <a:off x="3102059" y="1967778"/>
              <a:ext cx="1089243" cy="797717"/>
            </a:xfrm>
            <a:custGeom>
              <a:avLst/>
              <a:gdLst>
                <a:gd name="T0" fmla="*/ 582 w 582"/>
                <a:gd name="T1" fmla="*/ 456 h 456"/>
                <a:gd name="T2" fmla="*/ 228 w 582"/>
                <a:gd name="T3" fmla="*/ 456 h 456"/>
                <a:gd name="T4" fmla="*/ 0 w 582"/>
                <a:gd name="T5" fmla="*/ 228 h 456"/>
                <a:gd name="T6" fmla="*/ 66 w 582"/>
                <a:gd name="T7" fmla="*/ 67 h 456"/>
                <a:gd name="T8" fmla="*/ 228 w 582"/>
                <a:gd name="T9" fmla="*/ 0 h 456"/>
                <a:gd name="T10" fmla="*/ 582 w 582"/>
                <a:gd name="T11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2" h="456">
                  <a:moveTo>
                    <a:pt x="582" y="456"/>
                  </a:moveTo>
                  <a:cubicBezTo>
                    <a:pt x="228" y="456"/>
                    <a:pt x="228" y="456"/>
                    <a:pt x="228" y="456"/>
                  </a:cubicBezTo>
                  <a:cubicBezTo>
                    <a:pt x="102" y="456"/>
                    <a:pt x="0" y="354"/>
                    <a:pt x="0" y="228"/>
                  </a:cubicBezTo>
                  <a:cubicBezTo>
                    <a:pt x="0" y="165"/>
                    <a:pt x="25" y="108"/>
                    <a:pt x="66" y="67"/>
                  </a:cubicBezTo>
                  <a:cubicBezTo>
                    <a:pt x="108" y="26"/>
                    <a:pt x="165" y="0"/>
                    <a:pt x="228" y="0"/>
                  </a:cubicBezTo>
                  <a:lnTo>
                    <a:pt x="582" y="456"/>
                  </a:lnTo>
                  <a:close/>
                </a:path>
              </a:pathLst>
            </a:custGeom>
            <a:solidFill>
              <a:srgbClr val="4D4D4D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TextBox 76">
              <a:extLst>
                <a:ext uri="{FF2B5EF4-FFF2-40B4-BE49-F238E27FC236}">
                  <a16:creationId xmlns:a16="http://schemas.microsoft.com/office/drawing/2014/main" id="{7D543781-A836-49BD-8B63-A56105F1FC9E}"/>
                </a:ext>
              </a:extLst>
            </p:cNvPr>
            <p:cNvSpPr txBox="1"/>
            <p:nvPr/>
          </p:nvSpPr>
          <p:spPr>
            <a:xfrm>
              <a:off x="4055183" y="2103022"/>
              <a:ext cx="48996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4D4D4D"/>
                  </a:solidFill>
                  <a:cs typeface="+mn-ea"/>
                  <a:sym typeface="+mn-lt"/>
                </a:rPr>
                <a:t>方案背景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F02672AD-82D7-4DFE-AD6F-FEE5CE9DF977}"/>
                </a:ext>
              </a:extLst>
            </p:cNvPr>
            <p:cNvSpPr txBox="1"/>
            <p:nvPr/>
          </p:nvSpPr>
          <p:spPr>
            <a:xfrm>
              <a:off x="3190156" y="2133799"/>
              <a:ext cx="7139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C48101AF-74CD-4957-B232-1AB78629E6D9}"/>
              </a:ext>
            </a:extLst>
          </p:cNvPr>
          <p:cNvSpPr txBox="1"/>
          <p:nvPr/>
        </p:nvSpPr>
        <p:spPr>
          <a:xfrm>
            <a:off x="3184138" y="5040314"/>
            <a:ext cx="7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1755FB71-F627-4982-9B41-254EB476FDD0}"/>
              </a:ext>
            </a:extLst>
          </p:cNvPr>
          <p:cNvSpPr/>
          <p:nvPr/>
        </p:nvSpPr>
        <p:spPr bwMode="auto">
          <a:xfrm>
            <a:off x="2968520" y="4897641"/>
            <a:ext cx="1089243" cy="795713"/>
          </a:xfrm>
          <a:custGeom>
            <a:avLst/>
            <a:gdLst>
              <a:gd name="T0" fmla="*/ 582 w 582"/>
              <a:gd name="T1" fmla="*/ 456 h 456"/>
              <a:gd name="T2" fmla="*/ 228 w 582"/>
              <a:gd name="T3" fmla="*/ 456 h 456"/>
              <a:gd name="T4" fmla="*/ 0 w 582"/>
              <a:gd name="T5" fmla="*/ 228 h 456"/>
              <a:gd name="T6" fmla="*/ 66 w 582"/>
              <a:gd name="T7" fmla="*/ 67 h 456"/>
              <a:gd name="T8" fmla="*/ 228 w 582"/>
              <a:gd name="T9" fmla="*/ 0 h 456"/>
              <a:gd name="T10" fmla="*/ 582 w 582"/>
              <a:gd name="T11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165"/>
                  <a:pt x="25" y="108"/>
                  <a:pt x="66" y="67"/>
                </a:cubicBezTo>
                <a:cubicBezTo>
                  <a:pt x="108" y="26"/>
                  <a:pt x="165" y="0"/>
                  <a:pt x="228" y="0"/>
                </a:cubicBezTo>
                <a:lnTo>
                  <a:pt x="582" y="456"/>
                </a:lnTo>
                <a:close/>
              </a:path>
            </a:pathLst>
          </a:custGeom>
          <a:solidFill>
            <a:srgbClr val="FBAF3F">
              <a:alpha val="76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4" name="Freeform 8">
            <a:extLst>
              <a:ext uri="{FF2B5EF4-FFF2-40B4-BE49-F238E27FC236}">
                <a16:creationId xmlns:a16="http://schemas.microsoft.com/office/drawing/2014/main" id="{251D660D-EC37-477A-9930-224B40D970F1}"/>
              </a:ext>
            </a:extLst>
          </p:cNvPr>
          <p:cNvSpPr/>
          <p:nvPr/>
        </p:nvSpPr>
        <p:spPr bwMode="auto">
          <a:xfrm>
            <a:off x="2968521" y="4897641"/>
            <a:ext cx="6120230" cy="795713"/>
          </a:xfrm>
          <a:custGeom>
            <a:avLst/>
            <a:gdLst>
              <a:gd name="T0" fmla="*/ 2117 w 2345"/>
              <a:gd name="T1" fmla="*/ 456 h 456"/>
              <a:gd name="T2" fmla="*/ 228 w 2345"/>
              <a:gd name="T3" fmla="*/ 456 h 456"/>
              <a:gd name="T4" fmla="*/ 0 w 2345"/>
              <a:gd name="T5" fmla="*/ 228 h 456"/>
              <a:gd name="T6" fmla="*/ 0 w 2345"/>
              <a:gd name="T7" fmla="*/ 228 h 456"/>
              <a:gd name="T8" fmla="*/ 228 w 2345"/>
              <a:gd name="T9" fmla="*/ 0 h 456"/>
              <a:gd name="T10" fmla="*/ 2117 w 2345"/>
              <a:gd name="T11" fmla="*/ 0 h 456"/>
              <a:gd name="T12" fmla="*/ 2345 w 2345"/>
              <a:gd name="T13" fmla="*/ 228 h 456"/>
              <a:gd name="T14" fmla="*/ 2345 w 2345"/>
              <a:gd name="T15" fmla="*/ 228 h 456"/>
              <a:gd name="T16" fmla="*/ 2117 w 2345"/>
              <a:gd name="T17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45" h="456">
                <a:moveTo>
                  <a:pt x="2117" y="456"/>
                </a:moveTo>
                <a:cubicBezTo>
                  <a:pt x="228" y="456"/>
                  <a:pt x="228" y="456"/>
                  <a:pt x="228" y="456"/>
                </a:cubicBezTo>
                <a:cubicBezTo>
                  <a:pt x="102" y="456"/>
                  <a:pt x="0" y="354"/>
                  <a:pt x="0" y="228"/>
                </a:cubicBezTo>
                <a:cubicBezTo>
                  <a:pt x="0" y="228"/>
                  <a:pt x="0" y="228"/>
                  <a:pt x="0" y="228"/>
                </a:cubicBezTo>
                <a:cubicBezTo>
                  <a:pt x="0" y="102"/>
                  <a:pt x="102" y="0"/>
                  <a:pt x="228" y="0"/>
                </a:cubicBezTo>
                <a:cubicBezTo>
                  <a:pt x="2117" y="0"/>
                  <a:pt x="2117" y="0"/>
                  <a:pt x="2117" y="0"/>
                </a:cubicBezTo>
                <a:cubicBezTo>
                  <a:pt x="2243" y="0"/>
                  <a:pt x="2345" y="102"/>
                  <a:pt x="2345" y="228"/>
                </a:cubicBezTo>
                <a:cubicBezTo>
                  <a:pt x="2345" y="228"/>
                  <a:pt x="2345" y="228"/>
                  <a:pt x="2345" y="228"/>
                </a:cubicBezTo>
                <a:cubicBezTo>
                  <a:pt x="2345" y="354"/>
                  <a:pt x="2243" y="456"/>
                  <a:pt x="2117" y="456"/>
                </a:cubicBezTo>
                <a:close/>
              </a:path>
            </a:pathLst>
          </a:custGeom>
          <a:solidFill>
            <a:srgbClr val="FBAF3F">
              <a:alpha val="19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1B72D963-3578-4673-9D9C-28A2F6D34F76}"/>
              </a:ext>
            </a:extLst>
          </p:cNvPr>
          <p:cNvSpPr/>
          <p:nvPr/>
        </p:nvSpPr>
        <p:spPr bwMode="auto">
          <a:xfrm>
            <a:off x="2968520" y="4897641"/>
            <a:ext cx="1089243" cy="795713"/>
          </a:xfrm>
          <a:custGeom>
            <a:avLst/>
            <a:gdLst>
              <a:gd name="T0" fmla="*/ 582 w 582"/>
              <a:gd name="T1" fmla="*/ 0 h 456"/>
              <a:gd name="T2" fmla="*/ 228 w 582"/>
              <a:gd name="T3" fmla="*/ 0 h 456"/>
              <a:gd name="T4" fmla="*/ 0 w 582"/>
              <a:gd name="T5" fmla="*/ 228 h 456"/>
              <a:gd name="T6" fmla="*/ 66 w 582"/>
              <a:gd name="T7" fmla="*/ 390 h 456"/>
              <a:gd name="T8" fmla="*/ 228 w 582"/>
              <a:gd name="T9" fmla="*/ 456 h 456"/>
              <a:gd name="T10" fmla="*/ 582 w 582"/>
              <a:gd name="T11" fmla="*/ 0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56">
                <a:moveTo>
                  <a:pt x="582" y="0"/>
                </a:moveTo>
                <a:cubicBezTo>
                  <a:pt x="228" y="0"/>
                  <a:pt x="228" y="0"/>
                  <a:pt x="228" y="0"/>
                </a:cubicBezTo>
                <a:cubicBezTo>
                  <a:pt x="102" y="0"/>
                  <a:pt x="0" y="102"/>
                  <a:pt x="0" y="228"/>
                </a:cubicBezTo>
                <a:cubicBezTo>
                  <a:pt x="0" y="291"/>
                  <a:pt x="25" y="348"/>
                  <a:pt x="66" y="390"/>
                </a:cubicBezTo>
                <a:cubicBezTo>
                  <a:pt x="108" y="431"/>
                  <a:pt x="165" y="456"/>
                  <a:pt x="228" y="456"/>
                </a:cubicBezTo>
                <a:lnTo>
                  <a:pt x="582" y="0"/>
                </a:lnTo>
                <a:close/>
              </a:path>
            </a:pathLst>
          </a:custGeom>
          <a:solidFill>
            <a:srgbClr val="FD9B1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6" name="TextBox 76">
            <a:extLst>
              <a:ext uri="{FF2B5EF4-FFF2-40B4-BE49-F238E27FC236}">
                <a16:creationId xmlns:a16="http://schemas.microsoft.com/office/drawing/2014/main" id="{26B37EB2-0EE1-466F-B05D-6C4022828694}"/>
              </a:ext>
            </a:extLst>
          </p:cNvPr>
          <p:cNvSpPr txBox="1"/>
          <p:nvPr/>
        </p:nvSpPr>
        <p:spPr>
          <a:xfrm>
            <a:off x="3984709" y="4996822"/>
            <a:ext cx="5039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E650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方案场景介绍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237AC0F-030B-4AF6-BDF7-488AAE7C7DC5}"/>
              </a:ext>
            </a:extLst>
          </p:cNvPr>
          <p:cNvSpPr txBox="1"/>
          <p:nvPr/>
        </p:nvSpPr>
        <p:spPr>
          <a:xfrm>
            <a:off x="3119682" y="5058378"/>
            <a:ext cx="71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lang="zh-CN" altLang="en-US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45679F97-E2E4-41A6-AE48-E3032C05D777}"/>
              </a:ext>
            </a:extLst>
          </p:cNvPr>
          <p:cNvGrpSpPr/>
          <p:nvPr/>
        </p:nvGrpSpPr>
        <p:grpSpPr>
          <a:xfrm>
            <a:off x="3009810" y="3688948"/>
            <a:ext cx="6120231" cy="797717"/>
            <a:chOff x="3038994" y="1967778"/>
            <a:chExt cx="6120231" cy="797717"/>
          </a:xfrm>
        </p:grpSpPr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6525376B-886F-48FA-83D0-9A77386E8E30}"/>
                </a:ext>
              </a:extLst>
            </p:cNvPr>
            <p:cNvSpPr/>
            <p:nvPr/>
          </p:nvSpPr>
          <p:spPr bwMode="auto">
            <a:xfrm>
              <a:off x="3038995" y="1967778"/>
              <a:ext cx="6120230" cy="797717"/>
            </a:xfrm>
            <a:custGeom>
              <a:avLst/>
              <a:gdLst>
                <a:gd name="T0" fmla="*/ 2117 w 2345"/>
                <a:gd name="T1" fmla="*/ 456 h 456"/>
                <a:gd name="T2" fmla="*/ 228 w 2345"/>
                <a:gd name="T3" fmla="*/ 456 h 456"/>
                <a:gd name="T4" fmla="*/ 0 w 2345"/>
                <a:gd name="T5" fmla="*/ 228 h 456"/>
                <a:gd name="T6" fmla="*/ 0 w 2345"/>
                <a:gd name="T7" fmla="*/ 228 h 456"/>
                <a:gd name="T8" fmla="*/ 228 w 2345"/>
                <a:gd name="T9" fmla="*/ 0 h 456"/>
                <a:gd name="T10" fmla="*/ 2117 w 2345"/>
                <a:gd name="T11" fmla="*/ 0 h 456"/>
                <a:gd name="T12" fmla="*/ 2345 w 2345"/>
                <a:gd name="T13" fmla="*/ 228 h 456"/>
                <a:gd name="T14" fmla="*/ 2345 w 2345"/>
                <a:gd name="T15" fmla="*/ 228 h 456"/>
                <a:gd name="T16" fmla="*/ 2117 w 2345"/>
                <a:gd name="T17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5" h="456">
                  <a:moveTo>
                    <a:pt x="2117" y="456"/>
                  </a:moveTo>
                  <a:cubicBezTo>
                    <a:pt x="228" y="456"/>
                    <a:pt x="228" y="456"/>
                    <a:pt x="228" y="456"/>
                  </a:cubicBezTo>
                  <a:cubicBezTo>
                    <a:pt x="102" y="456"/>
                    <a:pt x="0" y="354"/>
                    <a:pt x="0" y="228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2117" y="0"/>
                    <a:pt x="2117" y="0"/>
                    <a:pt x="2117" y="0"/>
                  </a:cubicBezTo>
                  <a:cubicBezTo>
                    <a:pt x="2243" y="0"/>
                    <a:pt x="2345" y="102"/>
                    <a:pt x="2345" y="228"/>
                  </a:cubicBezTo>
                  <a:cubicBezTo>
                    <a:pt x="2345" y="228"/>
                    <a:pt x="2345" y="228"/>
                    <a:pt x="2345" y="228"/>
                  </a:cubicBezTo>
                  <a:cubicBezTo>
                    <a:pt x="2345" y="354"/>
                    <a:pt x="2243" y="456"/>
                    <a:pt x="2117" y="456"/>
                  </a:cubicBezTo>
                  <a:close/>
                </a:path>
              </a:pathLst>
            </a:custGeom>
            <a:solidFill>
              <a:srgbClr val="4D4D4D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A83C3A5A-E6E4-4578-8604-4D05EA1622D1}"/>
                </a:ext>
              </a:extLst>
            </p:cNvPr>
            <p:cNvSpPr/>
            <p:nvPr/>
          </p:nvSpPr>
          <p:spPr bwMode="auto">
            <a:xfrm>
              <a:off x="3038994" y="1967778"/>
              <a:ext cx="1089243" cy="797717"/>
            </a:xfrm>
            <a:custGeom>
              <a:avLst/>
              <a:gdLst>
                <a:gd name="T0" fmla="*/ 582 w 582"/>
                <a:gd name="T1" fmla="*/ 0 h 456"/>
                <a:gd name="T2" fmla="*/ 228 w 582"/>
                <a:gd name="T3" fmla="*/ 0 h 456"/>
                <a:gd name="T4" fmla="*/ 0 w 582"/>
                <a:gd name="T5" fmla="*/ 228 h 456"/>
                <a:gd name="T6" fmla="*/ 66 w 582"/>
                <a:gd name="T7" fmla="*/ 390 h 456"/>
                <a:gd name="T8" fmla="*/ 228 w 582"/>
                <a:gd name="T9" fmla="*/ 456 h 456"/>
                <a:gd name="T10" fmla="*/ 582 w 582"/>
                <a:gd name="T11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2" h="456">
                  <a:moveTo>
                    <a:pt x="582" y="0"/>
                  </a:moveTo>
                  <a:cubicBezTo>
                    <a:pt x="228" y="0"/>
                    <a:pt x="228" y="0"/>
                    <a:pt x="228" y="0"/>
                  </a:cubicBezTo>
                  <a:cubicBezTo>
                    <a:pt x="102" y="0"/>
                    <a:pt x="0" y="102"/>
                    <a:pt x="0" y="228"/>
                  </a:cubicBezTo>
                  <a:cubicBezTo>
                    <a:pt x="0" y="291"/>
                    <a:pt x="25" y="348"/>
                    <a:pt x="66" y="390"/>
                  </a:cubicBezTo>
                  <a:cubicBezTo>
                    <a:pt x="108" y="431"/>
                    <a:pt x="165" y="456"/>
                    <a:pt x="228" y="456"/>
                  </a:cubicBezTo>
                  <a:lnTo>
                    <a:pt x="582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285E1251-552D-46EE-AF12-4E191ADD4371}"/>
                </a:ext>
              </a:extLst>
            </p:cNvPr>
            <p:cNvSpPr/>
            <p:nvPr/>
          </p:nvSpPr>
          <p:spPr bwMode="auto">
            <a:xfrm>
              <a:off x="3102059" y="1967778"/>
              <a:ext cx="1089243" cy="797717"/>
            </a:xfrm>
            <a:custGeom>
              <a:avLst/>
              <a:gdLst>
                <a:gd name="T0" fmla="*/ 582 w 582"/>
                <a:gd name="T1" fmla="*/ 456 h 456"/>
                <a:gd name="T2" fmla="*/ 228 w 582"/>
                <a:gd name="T3" fmla="*/ 456 h 456"/>
                <a:gd name="T4" fmla="*/ 0 w 582"/>
                <a:gd name="T5" fmla="*/ 228 h 456"/>
                <a:gd name="T6" fmla="*/ 66 w 582"/>
                <a:gd name="T7" fmla="*/ 67 h 456"/>
                <a:gd name="T8" fmla="*/ 228 w 582"/>
                <a:gd name="T9" fmla="*/ 0 h 456"/>
                <a:gd name="T10" fmla="*/ 582 w 582"/>
                <a:gd name="T11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2" h="456">
                  <a:moveTo>
                    <a:pt x="582" y="456"/>
                  </a:moveTo>
                  <a:cubicBezTo>
                    <a:pt x="228" y="456"/>
                    <a:pt x="228" y="456"/>
                    <a:pt x="228" y="456"/>
                  </a:cubicBezTo>
                  <a:cubicBezTo>
                    <a:pt x="102" y="456"/>
                    <a:pt x="0" y="354"/>
                    <a:pt x="0" y="228"/>
                  </a:cubicBezTo>
                  <a:cubicBezTo>
                    <a:pt x="0" y="165"/>
                    <a:pt x="25" y="108"/>
                    <a:pt x="66" y="67"/>
                  </a:cubicBezTo>
                  <a:cubicBezTo>
                    <a:pt x="108" y="26"/>
                    <a:pt x="165" y="0"/>
                    <a:pt x="228" y="0"/>
                  </a:cubicBezTo>
                  <a:lnTo>
                    <a:pt x="582" y="456"/>
                  </a:lnTo>
                  <a:close/>
                </a:path>
              </a:pathLst>
            </a:custGeom>
            <a:solidFill>
              <a:srgbClr val="4D4D4D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" name="TextBox 76">
              <a:extLst>
                <a:ext uri="{FF2B5EF4-FFF2-40B4-BE49-F238E27FC236}">
                  <a16:creationId xmlns:a16="http://schemas.microsoft.com/office/drawing/2014/main" id="{26ED9312-4A4C-493E-BB3F-B6C7FDDC759A}"/>
                </a:ext>
              </a:extLst>
            </p:cNvPr>
            <p:cNvSpPr txBox="1"/>
            <p:nvPr/>
          </p:nvSpPr>
          <p:spPr>
            <a:xfrm>
              <a:off x="4055183" y="2103022"/>
              <a:ext cx="48996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4D4D4D"/>
                  </a:solidFill>
                  <a:cs typeface="+mn-ea"/>
                  <a:sym typeface="+mn-lt"/>
                </a:rPr>
                <a:t>方案架构</a:t>
              </a: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70FCFE69-3A7D-4968-9260-6DD891F57B06}"/>
                </a:ext>
              </a:extLst>
            </p:cNvPr>
            <p:cNvSpPr txBox="1"/>
            <p:nvPr/>
          </p:nvSpPr>
          <p:spPr>
            <a:xfrm>
              <a:off x="3190156" y="2133799"/>
              <a:ext cx="7139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2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225566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场景一：停课不停学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C6F801B-CB6B-4C50-80B7-9B3E0B186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41" y="3903710"/>
            <a:ext cx="6009161" cy="19644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A108E5B-27D1-4F44-A107-17B112064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60" y="1269158"/>
            <a:ext cx="6009161" cy="221251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D43C448-65A3-4C31-B56A-9748E8B87A9F}"/>
              </a:ext>
            </a:extLst>
          </p:cNvPr>
          <p:cNvSpPr txBox="1"/>
          <p:nvPr/>
        </p:nvSpPr>
        <p:spPr>
          <a:xfrm>
            <a:off x="6657341" y="1619847"/>
            <a:ext cx="5039360" cy="4567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新型冠状病毒感染肺炎疫情发生以来，党中央、国务院高度重视，对防控工作作出一系列重要部署，为避免疫情进一步扩展，教育部发布了春季学期延期开学的通知，多所学校决定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推迟开学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时间。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于此同时，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各地教育部门也为服务保障防控疫情期间中小学校 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停课不停教、不停学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”做了大量工作。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eaLnBrk="1" latinLnBrk="0" hangingPunct="1">
              <a:lnSpc>
                <a:spcPct val="15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eaLnBrk="1" latinLnBrk="0" hangingPunct="1">
              <a:lnSpc>
                <a:spcPct val="15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96325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9E6E5-75EB-42F8-8FE1-D86CD0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172675"/>
            <a:ext cx="10533680" cy="634469"/>
          </a:xfrm>
        </p:spPr>
        <p:txBody>
          <a:bodyPr>
            <a:normAutofit/>
          </a:bodyPr>
          <a:lstStyle/>
          <a:p>
            <a:r>
              <a:rPr lang="zh-CN" altLang="en-US" dirty="0"/>
              <a:t>在线教育云平台将线下课堂搬到线上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C01DE20-B890-4F5C-AD08-2138A58606FB}"/>
              </a:ext>
            </a:extLst>
          </p:cNvPr>
          <p:cNvSpPr/>
          <p:nvPr/>
        </p:nvSpPr>
        <p:spPr>
          <a:xfrm>
            <a:off x="393700" y="904450"/>
            <a:ext cx="11442700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中国电信在线教育平台以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SAAS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模式为教育客户提供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在线教学服务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，可以提供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直播课、点播课、互动课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等多样化形式，还支持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电子白板、桌面共享、线上签到、随堂练习、题库考试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等功能，将线下课堂搬到了线上，保障教师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停课不停教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，学生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停课不停学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9B1E525-7719-48C4-8BAC-6B5926F42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582" y="2647371"/>
            <a:ext cx="5597977" cy="3147325"/>
          </a:xfrm>
          <a:prstGeom prst="rect">
            <a:avLst/>
          </a:prstGeom>
        </p:spPr>
      </p:pic>
      <p:grpSp>
        <p:nvGrpSpPr>
          <p:cNvPr id="49" name="组合 48">
            <a:extLst>
              <a:ext uri="{FF2B5EF4-FFF2-40B4-BE49-F238E27FC236}">
                <a16:creationId xmlns:a16="http://schemas.microsoft.com/office/drawing/2014/main" id="{EEC367EE-F447-4BB0-83AF-61A0DEB5E503}"/>
              </a:ext>
            </a:extLst>
          </p:cNvPr>
          <p:cNvGrpSpPr/>
          <p:nvPr/>
        </p:nvGrpSpPr>
        <p:grpSpPr>
          <a:xfrm>
            <a:off x="686122" y="3631519"/>
            <a:ext cx="4563470" cy="1203666"/>
            <a:chOff x="854755" y="5703407"/>
            <a:chExt cx="3901959" cy="1198077"/>
          </a:xfrm>
        </p:grpSpPr>
        <p:sp>
          <p:nvSpPr>
            <p:cNvPr id="37" name="矩形 46">
              <a:extLst>
                <a:ext uri="{FF2B5EF4-FFF2-40B4-BE49-F238E27FC236}">
                  <a16:creationId xmlns:a16="http://schemas.microsoft.com/office/drawing/2014/main" id="{60D007BF-5790-4D75-A62E-8A25FE73B5FD}"/>
                </a:ext>
              </a:extLst>
            </p:cNvPr>
            <p:cNvSpPr/>
            <p:nvPr/>
          </p:nvSpPr>
          <p:spPr>
            <a:xfrm rot="2400000">
              <a:off x="1214251" y="5978522"/>
              <a:ext cx="1153043" cy="922962"/>
            </a:xfrm>
            <a:custGeom>
              <a:avLst/>
              <a:gdLst>
                <a:gd name="connsiteX0" fmla="*/ 0 w 2067421"/>
                <a:gd name="connsiteY0" fmla="*/ 0 h 916996"/>
                <a:gd name="connsiteX1" fmla="*/ 2067421 w 2067421"/>
                <a:gd name="connsiteY1" fmla="*/ 0 h 916996"/>
                <a:gd name="connsiteX2" fmla="*/ 2067421 w 2067421"/>
                <a:gd name="connsiteY2" fmla="*/ 916996 h 916996"/>
                <a:gd name="connsiteX3" fmla="*/ 0 w 2067421"/>
                <a:gd name="connsiteY3" fmla="*/ 916996 h 916996"/>
                <a:gd name="connsiteX4" fmla="*/ 0 w 2067421"/>
                <a:gd name="connsiteY4" fmla="*/ 0 h 916996"/>
                <a:gd name="connsiteX0-1" fmla="*/ 0 w 2067421"/>
                <a:gd name="connsiteY0-2" fmla="*/ 0 h 922962"/>
                <a:gd name="connsiteX1-3" fmla="*/ 2067421 w 2067421"/>
                <a:gd name="connsiteY1-4" fmla="*/ 0 h 922962"/>
                <a:gd name="connsiteX2-5" fmla="*/ 2067421 w 2067421"/>
                <a:gd name="connsiteY2-6" fmla="*/ 916996 h 922962"/>
                <a:gd name="connsiteX3-7" fmla="*/ 96456 w 2067421"/>
                <a:gd name="connsiteY3-8" fmla="*/ 922962 h 922962"/>
                <a:gd name="connsiteX4-9" fmla="*/ 0 w 2067421"/>
                <a:gd name="connsiteY4-10" fmla="*/ 916996 h 922962"/>
                <a:gd name="connsiteX5" fmla="*/ 0 w 2067421"/>
                <a:gd name="connsiteY5" fmla="*/ 0 h 922962"/>
                <a:gd name="connsiteX0-11" fmla="*/ 0 w 2067421"/>
                <a:gd name="connsiteY0-12" fmla="*/ 0 h 922962"/>
                <a:gd name="connsiteX1-13" fmla="*/ 2067421 w 2067421"/>
                <a:gd name="connsiteY1-14" fmla="*/ 0 h 922962"/>
                <a:gd name="connsiteX2-15" fmla="*/ 2067421 w 2067421"/>
                <a:gd name="connsiteY2-16" fmla="*/ 916996 h 922962"/>
                <a:gd name="connsiteX3-17" fmla="*/ 96456 w 2067421"/>
                <a:gd name="connsiteY3-18" fmla="*/ 922962 h 922962"/>
                <a:gd name="connsiteX4-19" fmla="*/ 0 w 2067421"/>
                <a:gd name="connsiteY4-20" fmla="*/ 0 h 9229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067421" h="922962">
                  <a:moveTo>
                    <a:pt x="0" y="0"/>
                  </a:moveTo>
                  <a:lnTo>
                    <a:pt x="2067421" y="0"/>
                  </a:lnTo>
                  <a:lnTo>
                    <a:pt x="2067421" y="916996"/>
                  </a:lnTo>
                  <a:lnTo>
                    <a:pt x="96456" y="92296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tx1">
                    <a:alpha val="9000"/>
                  </a:schemeClr>
                </a:gs>
                <a:gs pos="61000">
                  <a:schemeClr val="bg1">
                    <a:lumMod val="95000"/>
                    <a:alpha val="34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/>
              <a:endParaRPr lang="zh-CN" altLang="en-US" sz="825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40B9BD06-14E7-48F7-8C64-657C94CFE232}"/>
                </a:ext>
              </a:extLst>
            </p:cNvPr>
            <p:cNvGrpSpPr/>
            <p:nvPr/>
          </p:nvGrpSpPr>
          <p:grpSpPr>
            <a:xfrm>
              <a:off x="854755" y="5703407"/>
              <a:ext cx="3901959" cy="797255"/>
              <a:chOff x="854755" y="5703407"/>
              <a:chExt cx="3901959" cy="797255"/>
            </a:xfrm>
          </p:grpSpPr>
          <p:sp>
            <p:nvSpPr>
              <p:cNvPr id="38" name="六边形 37">
                <a:extLst>
                  <a:ext uri="{FF2B5EF4-FFF2-40B4-BE49-F238E27FC236}">
                    <a16:creationId xmlns:a16="http://schemas.microsoft.com/office/drawing/2014/main" id="{878A287A-1240-40DA-8086-9701FB331E69}"/>
                  </a:ext>
                </a:extLst>
              </p:cNvPr>
              <p:cNvSpPr/>
              <p:nvPr/>
            </p:nvSpPr>
            <p:spPr>
              <a:xfrm>
                <a:off x="854755" y="5703407"/>
                <a:ext cx="810575" cy="797255"/>
              </a:xfrm>
              <a:prstGeom prst="hexagon">
                <a:avLst/>
              </a:prstGeom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601014B8-6F62-44F0-B3ED-7262C31E84B0}"/>
                  </a:ext>
                </a:extLst>
              </p:cNvPr>
              <p:cNvSpPr/>
              <p:nvPr/>
            </p:nvSpPr>
            <p:spPr>
              <a:xfrm>
                <a:off x="1790669" y="5756739"/>
                <a:ext cx="2966045" cy="659286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教学过程中支持</a:t>
                </a:r>
                <a:r>
                  <a:rPr lang="zh-CN" altLang="en-US" sz="1600" b="1" dirty="0">
                    <a:solidFill>
                      <a:srgbClr val="FF0000"/>
                    </a:solidFill>
                  </a:rPr>
                  <a:t>视频弹题、答题卡、问卷调查</a:t>
                </a: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等多种测试检验学习成果</a:t>
                </a:r>
              </a:p>
            </p:txBody>
          </p:sp>
          <p:sp>
            <p:nvSpPr>
              <p:cNvPr id="41" name="Oval 11">
                <a:extLst>
                  <a:ext uri="{FF2B5EF4-FFF2-40B4-BE49-F238E27FC236}">
                    <a16:creationId xmlns:a16="http://schemas.microsoft.com/office/drawing/2014/main" id="{0EBB87A9-E790-45D0-BB71-30F28095E3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8698" y="5863425"/>
                <a:ext cx="360554" cy="469893"/>
              </a:xfrm>
              <a:custGeom>
                <a:avLst/>
                <a:gdLst>
                  <a:gd name="connsiteX0" fmla="*/ 192241 w 462838"/>
                  <a:gd name="connsiteY0" fmla="*/ 447667 h 603193"/>
                  <a:gd name="connsiteX1" fmla="*/ 350547 w 462838"/>
                  <a:gd name="connsiteY1" fmla="*/ 447667 h 603193"/>
                  <a:gd name="connsiteX2" fmla="*/ 368351 w 462838"/>
                  <a:gd name="connsiteY2" fmla="*/ 465414 h 603193"/>
                  <a:gd name="connsiteX3" fmla="*/ 350547 w 462838"/>
                  <a:gd name="connsiteY3" fmla="*/ 483161 h 603193"/>
                  <a:gd name="connsiteX4" fmla="*/ 192241 w 462838"/>
                  <a:gd name="connsiteY4" fmla="*/ 483161 h 603193"/>
                  <a:gd name="connsiteX5" fmla="*/ 174437 w 462838"/>
                  <a:gd name="connsiteY5" fmla="*/ 465414 h 603193"/>
                  <a:gd name="connsiteX6" fmla="*/ 192241 w 462838"/>
                  <a:gd name="connsiteY6" fmla="*/ 447667 h 603193"/>
                  <a:gd name="connsiteX7" fmla="*/ 130898 w 462838"/>
                  <a:gd name="connsiteY7" fmla="*/ 446891 h 603193"/>
                  <a:gd name="connsiteX8" fmla="*/ 149527 w 462838"/>
                  <a:gd name="connsiteY8" fmla="*/ 465485 h 603193"/>
                  <a:gd name="connsiteX9" fmla="*/ 130898 w 462838"/>
                  <a:gd name="connsiteY9" fmla="*/ 484079 h 603193"/>
                  <a:gd name="connsiteX10" fmla="*/ 112269 w 462838"/>
                  <a:gd name="connsiteY10" fmla="*/ 465485 h 603193"/>
                  <a:gd name="connsiteX11" fmla="*/ 130898 w 462838"/>
                  <a:gd name="connsiteY11" fmla="*/ 446891 h 603193"/>
                  <a:gd name="connsiteX12" fmla="*/ 192241 w 462838"/>
                  <a:gd name="connsiteY12" fmla="*/ 350922 h 603193"/>
                  <a:gd name="connsiteX13" fmla="*/ 350547 w 462838"/>
                  <a:gd name="connsiteY13" fmla="*/ 350922 h 603193"/>
                  <a:gd name="connsiteX14" fmla="*/ 368351 w 462838"/>
                  <a:gd name="connsiteY14" fmla="*/ 368705 h 603193"/>
                  <a:gd name="connsiteX15" fmla="*/ 350547 w 462838"/>
                  <a:gd name="connsiteY15" fmla="*/ 386487 h 603193"/>
                  <a:gd name="connsiteX16" fmla="*/ 192241 w 462838"/>
                  <a:gd name="connsiteY16" fmla="*/ 386487 h 603193"/>
                  <a:gd name="connsiteX17" fmla="*/ 174437 w 462838"/>
                  <a:gd name="connsiteY17" fmla="*/ 368705 h 603193"/>
                  <a:gd name="connsiteX18" fmla="*/ 192241 w 462838"/>
                  <a:gd name="connsiteY18" fmla="*/ 350922 h 603193"/>
                  <a:gd name="connsiteX19" fmla="*/ 130898 w 462838"/>
                  <a:gd name="connsiteY19" fmla="*/ 350145 h 603193"/>
                  <a:gd name="connsiteX20" fmla="*/ 149527 w 462838"/>
                  <a:gd name="connsiteY20" fmla="*/ 368669 h 603193"/>
                  <a:gd name="connsiteX21" fmla="*/ 130898 w 462838"/>
                  <a:gd name="connsiteY21" fmla="*/ 387193 h 603193"/>
                  <a:gd name="connsiteX22" fmla="*/ 112269 w 462838"/>
                  <a:gd name="connsiteY22" fmla="*/ 368669 h 603193"/>
                  <a:gd name="connsiteX23" fmla="*/ 130898 w 462838"/>
                  <a:gd name="connsiteY23" fmla="*/ 350145 h 603193"/>
                  <a:gd name="connsiteX24" fmla="*/ 192241 w 462838"/>
                  <a:gd name="connsiteY24" fmla="*/ 254177 h 603193"/>
                  <a:gd name="connsiteX25" fmla="*/ 350547 w 462838"/>
                  <a:gd name="connsiteY25" fmla="*/ 254177 h 603193"/>
                  <a:gd name="connsiteX26" fmla="*/ 368351 w 462838"/>
                  <a:gd name="connsiteY26" fmla="*/ 271960 h 603193"/>
                  <a:gd name="connsiteX27" fmla="*/ 350547 w 462838"/>
                  <a:gd name="connsiteY27" fmla="*/ 289742 h 603193"/>
                  <a:gd name="connsiteX28" fmla="*/ 192241 w 462838"/>
                  <a:gd name="connsiteY28" fmla="*/ 289742 h 603193"/>
                  <a:gd name="connsiteX29" fmla="*/ 174437 w 462838"/>
                  <a:gd name="connsiteY29" fmla="*/ 271960 h 603193"/>
                  <a:gd name="connsiteX30" fmla="*/ 192241 w 462838"/>
                  <a:gd name="connsiteY30" fmla="*/ 254177 h 603193"/>
                  <a:gd name="connsiteX31" fmla="*/ 130898 w 462838"/>
                  <a:gd name="connsiteY31" fmla="*/ 253471 h 603193"/>
                  <a:gd name="connsiteX32" fmla="*/ 149527 w 462838"/>
                  <a:gd name="connsiteY32" fmla="*/ 271959 h 603193"/>
                  <a:gd name="connsiteX33" fmla="*/ 130898 w 462838"/>
                  <a:gd name="connsiteY33" fmla="*/ 290447 h 603193"/>
                  <a:gd name="connsiteX34" fmla="*/ 112269 w 462838"/>
                  <a:gd name="connsiteY34" fmla="*/ 271959 h 603193"/>
                  <a:gd name="connsiteX35" fmla="*/ 130898 w 462838"/>
                  <a:gd name="connsiteY35" fmla="*/ 253471 h 603193"/>
                  <a:gd name="connsiteX36" fmla="*/ 324432 w 462838"/>
                  <a:gd name="connsiteY36" fmla="*/ 56735 h 603193"/>
                  <a:gd name="connsiteX37" fmla="*/ 324432 w 462838"/>
                  <a:gd name="connsiteY37" fmla="*/ 138207 h 603193"/>
                  <a:gd name="connsiteX38" fmla="*/ 406022 w 462838"/>
                  <a:gd name="connsiteY38" fmla="*/ 138207 h 603193"/>
                  <a:gd name="connsiteX39" fmla="*/ 35603 w 462838"/>
                  <a:gd name="connsiteY39" fmla="*/ 35552 h 603193"/>
                  <a:gd name="connsiteX40" fmla="*/ 35603 w 462838"/>
                  <a:gd name="connsiteY40" fmla="*/ 567642 h 603193"/>
                  <a:gd name="connsiteX41" fmla="*/ 427235 w 462838"/>
                  <a:gd name="connsiteY41" fmla="*/ 567642 h 603193"/>
                  <a:gd name="connsiteX42" fmla="*/ 427235 w 462838"/>
                  <a:gd name="connsiteY42" fmla="*/ 173759 h 603193"/>
                  <a:gd name="connsiteX43" fmla="*/ 306630 w 462838"/>
                  <a:gd name="connsiteY43" fmla="*/ 173759 h 603193"/>
                  <a:gd name="connsiteX44" fmla="*/ 288829 w 462838"/>
                  <a:gd name="connsiteY44" fmla="*/ 155983 h 603193"/>
                  <a:gd name="connsiteX45" fmla="*/ 288829 w 462838"/>
                  <a:gd name="connsiteY45" fmla="*/ 35552 h 603193"/>
                  <a:gd name="connsiteX46" fmla="*/ 17802 w 462838"/>
                  <a:gd name="connsiteY46" fmla="*/ 0 h 603193"/>
                  <a:gd name="connsiteX47" fmla="*/ 310636 w 462838"/>
                  <a:gd name="connsiteY47" fmla="*/ 0 h 603193"/>
                  <a:gd name="connsiteX48" fmla="*/ 323245 w 462838"/>
                  <a:gd name="connsiteY48" fmla="*/ 5185 h 603193"/>
                  <a:gd name="connsiteX49" fmla="*/ 457646 w 462838"/>
                  <a:gd name="connsiteY49" fmla="*/ 139540 h 603193"/>
                  <a:gd name="connsiteX50" fmla="*/ 462838 w 462838"/>
                  <a:gd name="connsiteY50" fmla="*/ 151984 h 603193"/>
                  <a:gd name="connsiteX51" fmla="*/ 462838 w 462838"/>
                  <a:gd name="connsiteY51" fmla="*/ 585417 h 603193"/>
                  <a:gd name="connsiteX52" fmla="*/ 445037 w 462838"/>
                  <a:gd name="connsiteY52" fmla="*/ 603193 h 603193"/>
                  <a:gd name="connsiteX53" fmla="*/ 17802 w 462838"/>
                  <a:gd name="connsiteY53" fmla="*/ 603193 h 603193"/>
                  <a:gd name="connsiteX54" fmla="*/ 0 w 462838"/>
                  <a:gd name="connsiteY54" fmla="*/ 585417 h 603193"/>
                  <a:gd name="connsiteX55" fmla="*/ 0 w 462838"/>
                  <a:gd name="connsiteY55" fmla="*/ 17776 h 603193"/>
                  <a:gd name="connsiteX56" fmla="*/ 17802 w 462838"/>
                  <a:gd name="connsiteY56" fmla="*/ 0 h 603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462838" h="603193">
                    <a:moveTo>
                      <a:pt x="192241" y="447667"/>
                    </a:moveTo>
                    <a:lnTo>
                      <a:pt x="350547" y="447667"/>
                    </a:lnTo>
                    <a:cubicBezTo>
                      <a:pt x="360339" y="447667"/>
                      <a:pt x="368351" y="455653"/>
                      <a:pt x="368351" y="465414"/>
                    </a:cubicBezTo>
                    <a:cubicBezTo>
                      <a:pt x="368351" y="475323"/>
                      <a:pt x="360339" y="483161"/>
                      <a:pt x="350547" y="483161"/>
                    </a:cubicBezTo>
                    <a:lnTo>
                      <a:pt x="192241" y="483161"/>
                    </a:lnTo>
                    <a:cubicBezTo>
                      <a:pt x="182449" y="483161"/>
                      <a:pt x="174437" y="475323"/>
                      <a:pt x="174437" y="465414"/>
                    </a:cubicBezTo>
                    <a:cubicBezTo>
                      <a:pt x="174437" y="455653"/>
                      <a:pt x="182449" y="447667"/>
                      <a:pt x="192241" y="447667"/>
                    </a:cubicBezTo>
                    <a:close/>
                    <a:moveTo>
                      <a:pt x="130898" y="446891"/>
                    </a:moveTo>
                    <a:cubicBezTo>
                      <a:pt x="141187" y="446891"/>
                      <a:pt x="149527" y="455216"/>
                      <a:pt x="149527" y="465485"/>
                    </a:cubicBezTo>
                    <a:cubicBezTo>
                      <a:pt x="149527" y="475754"/>
                      <a:pt x="141187" y="484079"/>
                      <a:pt x="130898" y="484079"/>
                    </a:cubicBezTo>
                    <a:cubicBezTo>
                      <a:pt x="120609" y="484079"/>
                      <a:pt x="112269" y="475754"/>
                      <a:pt x="112269" y="465485"/>
                    </a:cubicBezTo>
                    <a:cubicBezTo>
                      <a:pt x="112269" y="455216"/>
                      <a:pt x="120609" y="446891"/>
                      <a:pt x="130898" y="446891"/>
                    </a:cubicBezTo>
                    <a:close/>
                    <a:moveTo>
                      <a:pt x="192241" y="350922"/>
                    </a:moveTo>
                    <a:lnTo>
                      <a:pt x="350547" y="350922"/>
                    </a:lnTo>
                    <a:cubicBezTo>
                      <a:pt x="360339" y="350922"/>
                      <a:pt x="368351" y="358924"/>
                      <a:pt x="368351" y="368705"/>
                    </a:cubicBezTo>
                    <a:cubicBezTo>
                      <a:pt x="368351" y="378485"/>
                      <a:pt x="360339" y="386487"/>
                      <a:pt x="350547" y="386487"/>
                    </a:cubicBezTo>
                    <a:lnTo>
                      <a:pt x="192241" y="386487"/>
                    </a:lnTo>
                    <a:cubicBezTo>
                      <a:pt x="182449" y="386487"/>
                      <a:pt x="174437" y="378485"/>
                      <a:pt x="174437" y="368705"/>
                    </a:cubicBezTo>
                    <a:cubicBezTo>
                      <a:pt x="174437" y="358924"/>
                      <a:pt x="182449" y="350922"/>
                      <a:pt x="192241" y="350922"/>
                    </a:cubicBezTo>
                    <a:close/>
                    <a:moveTo>
                      <a:pt x="130898" y="350145"/>
                    </a:moveTo>
                    <a:cubicBezTo>
                      <a:pt x="141187" y="350145"/>
                      <a:pt x="149527" y="358438"/>
                      <a:pt x="149527" y="368669"/>
                    </a:cubicBezTo>
                    <a:cubicBezTo>
                      <a:pt x="149527" y="378900"/>
                      <a:pt x="141187" y="387193"/>
                      <a:pt x="130898" y="387193"/>
                    </a:cubicBezTo>
                    <a:cubicBezTo>
                      <a:pt x="120609" y="387193"/>
                      <a:pt x="112269" y="378900"/>
                      <a:pt x="112269" y="368669"/>
                    </a:cubicBezTo>
                    <a:cubicBezTo>
                      <a:pt x="112269" y="358438"/>
                      <a:pt x="120609" y="350145"/>
                      <a:pt x="130898" y="350145"/>
                    </a:cubicBezTo>
                    <a:close/>
                    <a:moveTo>
                      <a:pt x="192241" y="254177"/>
                    </a:moveTo>
                    <a:lnTo>
                      <a:pt x="350547" y="254177"/>
                    </a:lnTo>
                    <a:cubicBezTo>
                      <a:pt x="360339" y="254177"/>
                      <a:pt x="368351" y="262179"/>
                      <a:pt x="368351" y="271960"/>
                    </a:cubicBezTo>
                    <a:cubicBezTo>
                      <a:pt x="368351" y="281740"/>
                      <a:pt x="360339" y="289742"/>
                      <a:pt x="350547" y="289742"/>
                    </a:cubicBezTo>
                    <a:lnTo>
                      <a:pt x="192241" y="289742"/>
                    </a:lnTo>
                    <a:cubicBezTo>
                      <a:pt x="182449" y="289742"/>
                      <a:pt x="174437" y="281740"/>
                      <a:pt x="174437" y="271960"/>
                    </a:cubicBezTo>
                    <a:cubicBezTo>
                      <a:pt x="174437" y="262179"/>
                      <a:pt x="182449" y="254177"/>
                      <a:pt x="192241" y="254177"/>
                    </a:cubicBezTo>
                    <a:close/>
                    <a:moveTo>
                      <a:pt x="130898" y="253471"/>
                    </a:moveTo>
                    <a:cubicBezTo>
                      <a:pt x="141187" y="253471"/>
                      <a:pt x="149527" y="261748"/>
                      <a:pt x="149527" y="271959"/>
                    </a:cubicBezTo>
                    <a:cubicBezTo>
                      <a:pt x="149527" y="282170"/>
                      <a:pt x="141187" y="290447"/>
                      <a:pt x="130898" y="290447"/>
                    </a:cubicBezTo>
                    <a:cubicBezTo>
                      <a:pt x="120609" y="290447"/>
                      <a:pt x="112269" y="282170"/>
                      <a:pt x="112269" y="271959"/>
                    </a:cubicBezTo>
                    <a:cubicBezTo>
                      <a:pt x="112269" y="261748"/>
                      <a:pt x="120609" y="253471"/>
                      <a:pt x="130898" y="253471"/>
                    </a:cubicBezTo>
                    <a:close/>
                    <a:moveTo>
                      <a:pt x="324432" y="56735"/>
                    </a:moveTo>
                    <a:lnTo>
                      <a:pt x="324432" y="138207"/>
                    </a:lnTo>
                    <a:lnTo>
                      <a:pt x="406022" y="138207"/>
                    </a:lnTo>
                    <a:close/>
                    <a:moveTo>
                      <a:pt x="35603" y="35552"/>
                    </a:moveTo>
                    <a:lnTo>
                      <a:pt x="35603" y="567642"/>
                    </a:lnTo>
                    <a:lnTo>
                      <a:pt x="427235" y="567642"/>
                    </a:lnTo>
                    <a:lnTo>
                      <a:pt x="427235" y="173759"/>
                    </a:lnTo>
                    <a:lnTo>
                      <a:pt x="306630" y="173759"/>
                    </a:lnTo>
                    <a:cubicBezTo>
                      <a:pt x="296840" y="173759"/>
                      <a:pt x="288829" y="165760"/>
                      <a:pt x="288829" y="155983"/>
                    </a:cubicBezTo>
                    <a:lnTo>
                      <a:pt x="288829" y="35552"/>
                    </a:lnTo>
                    <a:close/>
                    <a:moveTo>
                      <a:pt x="17802" y="0"/>
                    </a:moveTo>
                    <a:lnTo>
                      <a:pt x="310636" y="0"/>
                    </a:lnTo>
                    <a:cubicBezTo>
                      <a:pt x="315383" y="0"/>
                      <a:pt x="319833" y="1926"/>
                      <a:pt x="323245" y="5185"/>
                    </a:cubicBezTo>
                    <a:lnTo>
                      <a:pt x="457646" y="139540"/>
                    </a:lnTo>
                    <a:cubicBezTo>
                      <a:pt x="460910" y="142799"/>
                      <a:pt x="462838" y="147391"/>
                      <a:pt x="462838" y="151984"/>
                    </a:cubicBezTo>
                    <a:lnTo>
                      <a:pt x="462838" y="585417"/>
                    </a:lnTo>
                    <a:cubicBezTo>
                      <a:pt x="462838" y="595194"/>
                      <a:pt x="454827" y="603193"/>
                      <a:pt x="445037" y="603193"/>
                    </a:cubicBezTo>
                    <a:lnTo>
                      <a:pt x="17802" y="603193"/>
                    </a:lnTo>
                    <a:cubicBezTo>
                      <a:pt x="8011" y="603193"/>
                      <a:pt x="0" y="595194"/>
                      <a:pt x="0" y="585417"/>
                    </a:cubicBezTo>
                    <a:lnTo>
                      <a:pt x="0" y="17776"/>
                    </a:lnTo>
                    <a:cubicBezTo>
                      <a:pt x="0" y="7999"/>
                      <a:pt x="8011" y="0"/>
                      <a:pt x="1780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endParaRPr lang="en-US">
                  <a:solidFill>
                    <a:srgbClr val="233348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25628CFA-C413-4FFF-9C68-93812908B415}"/>
              </a:ext>
            </a:extLst>
          </p:cNvPr>
          <p:cNvGrpSpPr/>
          <p:nvPr/>
        </p:nvGrpSpPr>
        <p:grpSpPr>
          <a:xfrm>
            <a:off x="686122" y="2439814"/>
            <a:ext cx="4749478" cy="1203664"/>
            <a:chOff x="855223" y="4178386"/>
            <a:chExt cx="4727427" cy="1198076"/>
          </a:xfrm>
        </p:grpSpPr>
        <p:sp>
          <p:nvSpPr>
            <p:cNvPr id="35" name="矩形 46">
              <a:extLst>
                <a:ext uri="{FF2B5EF4-FFF2-40B4-BE49-F238E27FC236}">
                  <a16:creationId xmlns:a16="http://schemas.microsoft.com/office/drawing/2014/main" id="{BFA4DFD3-FD77-4877-A749-A49EBE8B16E4}"/>
                </a:ext>
              </a:extLst>
            </p:cNvPr>
            <p:cNvSpPr/>
            <p:nvPr/>
          </p:nvSpPr>
          <p:spPr>
            <a:xfrm rot="2400000">
              <a:off x="1137445" y="4453500"/>
              <a:ext cx="1153043" cy="922962"/>
            </a:xfrm>
            <a:custGeom>
              <a:avLst/>
              <a:gdLst>
                <a:gd name="connsiteX0" fmla="*/ 0 w 2067421"/>
                <a:gd name="connsiteY0" fmla="*/ 0 h 916996"/>
                <a:gd name="connsiteX1" fmla="*/ 2067421 w 2067421"/>
                <a:gd name="connsiteY1" fmla="*/ 0 h 916996"/>
                <a:gd name="connsiteX2" fmla="*/ 2067421 w 2067421"/>
                <a:gd name="connsiteY2" fmla="*/ 916996 h 916996"/>
                <a:gd name="connsiteX3" fmla="*/ 0 w 2067421"/>
                <a:gd name="connsiteY3" fmla="*/ 916996 h 916996"/>
                <a:gd name="connsiteX4" fmla="*/ 0 w 2067421"/>
                <a:gd name="connsiteY4" fmla="*/ 0 h 916996"/>
                <a:gd name="connsiteX0-1" fmla="*/ 0 w 2067421"/>
                <a:gd name="connsiteY0-2" fmla="*/ 0 h 922962"/>
                <a:gd name="connsiteX1-3" fmla="*/ 2067421 w 2067421"/>
                <a:gd name="connsiteY1-4" fmla="*/ 0 h 922962"/>
                <a:gd name="connsiteX2-5" fmla="*/ 2067421 w 2067421"/>
                <a:gd name="connsiteY2-6" fmla="*/ 916996 h 922962"/>
                <a:gd name="connsiteX3-7" fmla="*/ 96456 w 2067421"/>
                <a:gd name="connsiteY3-8" fmla="*/ 922962 h 922962"/>
                <a:gd name="connsiteX4-9" fmla="*/ 0 w 2067421"/>
                <a:gd name="connsiteY4-10" fmla="*/ 916996 h 922962"/>
                <a:gd name="connsiteX5" fmla="*/ 0 w 2067421"/>
                <a:gd name="connsiteY5" fmla="*/ 0 h 922962"/>
                <a:gd name="connsiteX0-11" fmla="*/ 0 w 2067421"/>
                <a:gd name="connsiteY0-12" fmla="*/ 0 h 922962"/>
                <a:gd name="connsiteX1-13" fmla="*/ 2067421 w 2067421"/>
                <a:gd name="connsiteY1-14" fmla="*/ 0 h 922962"/>
                <a:gd name="connsiteX2-15" fmla="*/ 2067421 w 2067421"/>
                <a:gd name="connsiteY2-16" fmla="*/ 916996 h 922962"/>
                <a:gd name="connsiteX3-17" fmla="*/ 96456 w 2067421"/>
                <a:gd name="connsiteY3-18" fmla="*/ 922962 h 922962"/>
                <a:gd name="connsiteX4-19" fmla="*/ 0 w 2067421"/>
                <a:gd name="connsiteY4-20" fmla="*/ 0 h 9229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067421" h="922962">
                  <a:moveTo>
                    <a:pt x="0" y="0"/>
                  </a:moveTo>
                  <a:lnTo>
                    <a:pt x="2067421" y="0"/>
                  </a:lnTo>
                  <a:lnTo>
                    <a:pt x="2067421" y="916996"/>
                  </a:lnTo>
                  <a:lnTo>
                    <a:pt x="96456" y="92296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tx1">
                    <a:alpha val="9000"/>
                  </a:schemeClr>
                </a:gs>
                <a:gs pos="61000">
                  <a:schemeClr val="bg1">
                    <a:lumMod val="95000"/>
                    <a:alpha val="34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/>
              <a:endParaRPr lang="zh-CN" altLang="en-US" sz="825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6AD1C943-C662-4B5C-A67D-17C6313D67C0}"/>
                </a:ext>
              </a:extLst>
            </p:cNvPr>
            <p:cNvGrpSpPr/>
            <p:nvPr/>
          </p:nvGrpSpPr>
          <p:grpSpPr>
            <a:xfrm>
              <a:off x="855223" y="4178386"/>
              <a:ext cx="4727427" cy="797255"/>
              <a:chOff x="855223" y="4178386"/>
              <a:chExt cx="4727427" cy="797255"/>
            </a:xfrm>
          </p:grpSpPr>
          <p:sp>
            <p:nvSpPr>
              <p:cNvPr id="36" name="六边形 35">
                <a:extLst>
                  <a:ext uri="{FF2B5EF4-FFF2-40B4-BE49-F238E27FC236}">
                    <a16:creationId xmlns:a16="http://schemas.microsoft.com/office/drawing/2014/main" id="{FC2BECC9-9188-4627-A7A3-AE9595E6205E}"/>
                  </a:ext>
                </a:extLst>
              </p:cNvPr>
              <p:cNvSpPr/>
              <p:nvPr/>
            </p:nvSpPr>
            <p:spPr>
              <a:xfrm>
                <a:off x="855223" y="4178386"/>
                <a:ext cx="924817" cy="797255"/>
              </a:xfrm>
              <a:prstGeom prst="hexagon">
                <a:avLst/>
              </a:prstGeom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3A77CFF0-F511-48D3-BA33-89EBD21B2B63}"/>
                  </a:ext>
                </a:extLst>
              </p:cNvPr>
              <p:cNvSpPr/>
              <p:nvPr/>
            </p:nvSpPr>
            <p:spPr>
              <a:xfrm>
                <a:off x="1861895" y="4264350"/>
                <a:ext cx="3720755" cy="659286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丰富教学形态的直播课程，提供</a:t>
                </a:r>
                <a:r>
                  <a:rPr lang="en-US" altLang="zh-CN" sz="1600" b="1" dirty="0">
                    <a:solidFill>
                      <a:srgbClr val="FF0000"/>
                    </a:solidFill>
                  </a:rPr>
                  <a:t>PPT</a:t>
                </a:r>
                <a:r>
                  <a:rPr lang="zh-CN" altLang="en-US" sz="1600" b="1" dirty="0">
                    <a:solidFill>
                      <a:srgbClr val="FF0000"/>
                    </a:solidFill>
                  </a:rPr>
                  <a:t>动画、桌面共享、视频连麦</a:t>
                </a: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等互动形式</a:t>
                </a:r>
              </a:p>
            </p:txBody>
          </p:sp>
          <p:sp>
            <p:nvSpPr>
              <p:cNvPr id="42" name="Oval 17">
                <a:extLst>
                  <a:ext uri="{FF2B5EF4-FFF2-40B4-BE49-F238E27FC236}">
                    <a16:creationId xmlns:a16="http://schemas.microsoft.com/office/drawing/2014/main" id="{A65A0F88-0DE5-4EB7-8FEF-1EFF094E1E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4473" y="4378660"/>
                <a:ext cx="470616" cy="369410"/>
              </a:xfrm>
              <a:custGeom>
                <a:avLst/>
                <a:gdLst>
                  <a:gd name="connsiteX0" fmla="*/ 315239 w 606721"/>
                  <a:gd name="connsiteY0" fmla="*/ 351824 h 476246"/>
                  <a:gd name="connsiteX1" fmla="*/ 315239 w 606721"/>
                  <a:gd name="connsiteY1" fmla="*/ 369957 h 476246"/>
                  <a:gd name="connsiteX2" fmla="*/ 533394 w 606721"/>
                  <a:gd name="connsiteY2" fmla="*/ 369957 h 476246"/>
                  <a:gd name="connsiteX3" fmla="*/ 533394 w 606721"/>
                  <a:gd name="connsiteY3" fmla="*/ 351824 h 476246"/>
                  <a:gd name="connsiteX4" fmla="*/ 88066 w 606721"/>
                  <a:gd name="connsiteY4" fmla="*/ 264832 h 476246"/>
                  <a:gd name="connsiteX5" fmla="*/ 183188 w 606721"/>
                  <a:gd name="connsiteY5" fmla="*/ 264832 h 476246"/>
                  <a:gd name="connsiteX6" fmla="*/ 183188 w 606721"/>
                  <a:gd name="connsiteY6" fmla="*/ 359813 h 476246"/>
                  <a:gd name="connsiteX7" fmla="*/ 88066 w 606721"/>
                  <a:gd name="connsiteY7" fmla="*/ 359813 h 476246"/>
                  <a:gd name="connsiteX8" fmla="*/ 315239 w 606721"/>
                  <a:gd name="connsiteY8" fmla="*/ 261160 h 476246"/>
                  <a:gd name="connsiteX9" fmla="*/ 315239 w 606721"/>
                  <a:gd name="connsiteY9" fmla="*/ 279293 h 476246"/>
                  <a:gd name="connsiteX10" fmla="*/ 533394 w 606721"/>
                  <a:gd name="connsiteY10" fmla="*/ 279293 h 476246"/>
                  <a:gd name="connsiteX11" fmla="*/ 533394 w 606721"/>
                  <a:gd name="connsiteY11" fmla="*/ 261160 h 476246"/>
                  <a:gd name="connsiteX12" fmla="*/ 69901 w 606721"/>
                  <a:gd name="connsiteY12" fmla="*/ 246676 h 476246"/>
                  <a:gd name="connsiteX13" fmla="*/ 69901 w 606721"/>
                  <a:gd name="connsiteY13" fmla="*/ 377940 h 476246"/>
                  <a:gd name="connsiteX14" fmla="*/ 201365 w 606721"/>
                  <a:gd name="connsiteY14" fmla="*/ 377940 h 476246"/>
                  <a:gd name="connsiteX15" fmla="*/ 201365 w 606721"/>
                  <a:gd name="connsiteY15" fmla="*/ 246676 h 476246"/>
                  <a:gd name="connsiteX16" fmla="*/ 315239 w 606721"/>
                  <a:gd name="connsiteY16" fmla="*/ 170381 h 476246"/>
                  <a:gd name="connsiteX17" fmla="*/ 315239 w 606721"/>
                  <a:gd name="connsiteY17" fmla="*/ 188514 h 476246"/>
                  <a:gd name="connsiteX18" fmla="*/ 533394 w 606721"/>
                  <a:gd name="connsiteY18" fmla="*/ 188514 h 476246"/>
                  <a:gd name="connsiteX19" fmla="*/ 533394 w 606721"/>
                  <a:gd name="connsiteY19" fmla="*/ 170381 h 476246"/>
                  <a:gd name="connsiteX20" fmla="*/ 135627 w 606721"/>
                  <a:gd name="connsiteY20" fmla="*/ 97874 h 476246"/>
                  <a:gd name="connsiteX21" fmla="*/ 183188 w 606721"/>
                  <a:gd name="connsiteY21" fmla="*/ 145294 h 476246"/>
                  <a:gd name="connsiteX22" fmla="*/ 135627 w 606721"/>
                  <a:gd name="connsiteY22" fmla="*/ 192714 h 476246"/>
                  <a:gd name="connsiteX23" fmla="*/ 88066 w 606721"/>
                  <a:gd name="connsiteY23" fmla="*/ 145294 h 476246"/>
                  <a:gd name="connsiteX24" fmla="*/ 135627 w 606721"/>
                  <a:gd name="connsiteY24" fmla="*/ 97874 h 476246"/>
                  <a:gd name="connsiteX25" fmla="*/ 315239 w 606721"/>
                  <a:gd name="connsiteY25" fmla="*/ 79716 h 476246"/>
                  <a:gd name="connsiteX26" fmla="*/ 315239 w 606721"/>
                  <a:gd name="connsiteY26" fmla="*/ 97849 h 476246"/>
                  <a:gd name="connsiteX27" fmla="*/ 533394 w 606721"/>
                  <a:gd name="connsiteY27" fmla="*/ 97849 h 476246"/>
                  <a:gd name="connsiteX28" fmla="*/ 533394 w 606721"/>
                  <a:gd name="connsiteY28" fmla="*/ 79716 h 476246"/>
                  <a:gd name="connsiteX29" fmla="*/ 135690 w 606721"/>
                  <a:gd name="connsiteY29" fmla="*/ 79602 h 476246"/>
                  <a:gd name="connsiteX30" fmla="*/ 69901 w 606721"/>
                  <a:gd name="connsiteY30" fmla="*/ 145292 h 476246"/>
                  <a:gd name="connsiteX31" fmla="*/ 135690 w 606721"/>
                  <a:gd name="connsiteY31" fmla="*/ 210867 h 476246"/>
                  <a:gd name="connsiteX32" fmla="*/ 201365 w 606721"/>
                  <a:gd name="connsiteY32" fmla="*/ 145292 h 476246"/>
                  <a:gd name="connsiteX33" fmla="*/ 135690 w 606721"/>
                  <a:gd name="connsiteY33" fmla="*/ 79602 h 476246"/>
                  <a:gd name="connsiteX34" fmla="*/ 0 w 606721"/>
                  <a:gd name="connsiteY34" fmla="*/ 0 h 476246"/>
                  <a:gd name="connsiteX35" fmla="*/ 606721 w 606721"/>
                  <a:gd name="connsiteY35" fmla="*/ 0 h 476246"/>
                  <a:gd name="connsiteX36" fmla="*/ 606721 w 606721"/>
                  <a:gd name="connsiteY36" fmla="*/ 476246 h 476246"/>
                  <a:gd name="connsiteX37" fmla="*/ 0 w 606721"/>
                  <a:gd name="connsiteY37" fmla="*/ 476246 h 47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06721" h="476246">
                    <a:moveTo>
                      <a:pt x="315239" y="351824"/>
                    </a:moveTo>
                    <a:lnTo>
                      <a:pt x="315239" y="369957"/>
                    </a:lnTo>
                    <a:lnTo>
                      <a:pt x="533394" y="369957"/>
                    </a:lnTo>
                    <a:lnTo>
                      <a:pt x="533394" y="351824"/>
                    </a:lnTo>
                    <a:close/>
                    <a:moveTo>
                      <a:pt x="88066" y="264832"/>
                    </a:moveTo>
                    <a:lnTo>
                      <a:pt x="183188" y="264832"/>
                    </a:lnTo>
                    <a:lnTo>
                      <a:pt x="183188" y="359813"/>
                    </a:lnTo>
                    <a:lnTo>
                      <a:pt x="88066" y="359813"/>
                    </a:lnTo>
                    <a:close/>
                    <a:moveTo>
                      <a:pt x="315239" y="261160"/>
                    </a:moveTo>
                    <a:lnTo>
                      <a:pt x="315239" y="279293"/>
                    </a:lnTo>
                    <a:lnTo>
                      <a:pt x="533394" y="279293"/>
                    </a:lnTo>
                    <a:lnTo>
                      <a:pt x="533394" y="261160"/>
                    </a:lnTo>
                    <a:close/>
                    <a:moveTo>
                      <a:pt x="69901" y="246676"/>
                    </a:moveTo>
                    <a:lnTo>
                      <a:pt x="69901" y="377940"/>
                    </a:lnTo>
                    <a:lnTo>
                      <a:pt x="201365" y="377940"/>
                    </a:lnTo>
                    <a:lnTo>
                      <a:pt x="201365" y="246676"/>
                    </a:lnTo>
                    <a:close/>
                    <a:moveTo>
                      <a:pt x="315239" y="170381"/>
                    </a:moveTo>
                    <a:lnTo>
                      <a:pt x="315239" y="188514"/>
                    </a:lnTo>
                    <a:lnTo>
                      <a:pt x="533394" y="188514"/>
                    </a:lnTo>
                    <a:lnTo>
                      <a:pt x="533394" y="170381"/>
                    </a:lnTo>
                    <a:close/>
                    <a:moveTo>
                      <a:pt x="135627" y="97874"/>
                    </a:moveTo>
                    <a:cubicBezTo>
                      <a:pt x="161894" y="97874"/>
                      <a:pt x="183188" y="119105"/>
                      <a:pt x="183188" y="145294"/>
                    </a:cubicBezTo>
                    <a:cubicBezTo>
                      <a:pt x="183188" y="171483"/>
                      <a:pt x="161894" y="192714"/>
                      <a:pt x="135627" y="192714"/>
                    </a:cubicBezTo>
                    <a:cubicBezTo>
                      <a:pt x="109360" y="192714"/>
                      <a:pt x="88066" y="171483"/>
                      <a:pt x="88066" y="145294"/>
                    </a:cubicBezTo>
                    <a:cubicBezTo>
                      <a:pt x="88066" y="119105"/>
                      <a:pt x="109360" y="97874"/>
                      <a:pt x="135627" y="97874"/>
                    </a:cubicBezTo>
                    <a:close/>
                    <a:moveTo>
                      <a:pt x="315239" y="79716"/>
                    </a:moveTo>
                    <a:lnTo>
                      <a:pt x="315239" y="97849"/>
                    </a:lnTo>
                    <a:lnTo>
                      <a:pt x="533394" y="97849"/>
                    </a:lnTo>
                    <a:lnTo>
                      <a:pt x="533394" y="79716"/>
                    </a:lnTo>
                    <a:close/>
                    <a:moveTo>
                      <a:pt x="135690" y="79602"/>
                    </a:moveTo>
                    <a:cubicBezTo>
                      <a:pt x="99369" y="79602"/>
                      <a:pt x="69901" y="109140"/>
                      <a:pt x="69901" y="145292"/>
                    </a:cubicBezTo>
                    <a:cubicBezTo>
                      <a:pt x="69901" y="181443"/>
                      <a:pt x="99369" y="210867"/>
                      <a:pt x="135690" y="210867"/>
                    </a:cubicBezTo>
                    <a:cubicBezTo>
                      <a:pt x="171897" y="210867"/>
                      <a:pt x="201365" y="181443"/>
                      <a:pt x="201365" y="145292"/>
                    </a:cubicBezTo>
                    <a:cubicBezTo>
                      <a:pt x="201365" y="109140"/>
                      <a:pt x="171897" y="79602"/>
                      <a:pt x="135690" y="79602"/>
                    </a:cubicBezTo>
                    <a:close/>
                    <a:moveTo>
                      <a:pt x="0" y="0"/>
                    </a:moveTo>
                    <a:lnTo>
                      <a:pt x="606721" y="0"/>
                    </a:lnTo>
                    <a:lnTo>
                      <a:pt x="606721" y="476246"/>
                    </a:lnTo>
                    <a:lnTo>
                      <a:pt x="0" y="47624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endParaRPr lang="en-US">
                  <a:solidFill>
                    <a:srgbClr val="233348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1DAF9220-04B2-4B02-85BB-919E6B037750}"/>
              </a:ext>
            </a:extLst>
          </p:cNvPr>
          <p:cNvGrpSpPr/>
          <p:nvPr/>
        </p:nvGrpSpPr>
        <p:grpSpPr>
          <a:xfrm>
            <a:off x="711637" y="4870067"/>
            <a:ext cx="4723964" cy="1203664"/>
            <a:chOff x="854755" y="2669943"/>
            <a:chExt cx="4702032" cy="1198076"/>
          </a:xfrm>
        </p:grpSpPr>
        <p:sp>
          <p:nvSpPr>
            <p:cNvPr id="33" name="矩形 46">
              <a:extLst>
                <a:ext uri="{FF2B5EF4-FFF2-40B4-BE49-F238E27FC236}">
                  <a16:creationId xmlns:a16="http://schemas.microsoft.com/office/drawing/2014/main" id="{6F9E4AB0-159B-4202-BE73-BAAEE5A24954}"/>
                </a:ext>
              </a:extLst>
            </p:cNvPr>
            <p:cNvSpPr/>
            <p:nvPr/>
          </p:nvSpPr>
          <p:spPr>
            <a:xfrm rot="2400000">
              <a:off x="1136977" y="2945057"/>
              <a:ext cx="1153043" cy="922962"/>
            </a:xfrm>
            <a:custGeom>
              <a:avLst/>
              <a:gdLst>
                <a:gd name="connsiteX0" fmla="*/ 0 w 2067421"/>
                <a:gd name="connsiteY0" fmla="*/ 0 h 916996"/>
                <a:gd name="connsiteX1" fmla="*/ 2067421 w 2067421"/>
                <a:gd name="connsiteY1" fmla="*/ 0 h 916996"/>
                <a:gd name="connsiteX2" fmla="*/ 2067421 w 2067421"/>
                <a:gd name="connsiteY2" fmla="*/ 916996 h 916996"/>
                <a:gd name="connsiteX3" fmla="*/ 0 w 2067421"/>
                <a:gd name="connsiteY3" fmla="*/ 916996 h 916996"/>
                <a:gd name="connsiteX4" fmla="*/ 0 w 2067421"/>
                <a:gd name="connsiteY4" fmla="*/ 0 h 916996"/>
                <a:gd name="connsiteX0-1" fmla="*/ 0 w 2067421"/>
                <a:gd name="connsiteY0-2" fmla="*/ 0 h 922962"/>
                <a:gd name="connsiteX1-3" fmla="*/ 2067421 w 2067421"/>
                <a:gd name="connsiteY1-4" fmla="*/ 0 h 922962"/>
                <a:gd name="connsiteX2-5" fmla="*/ 2067421 w 2067421"/>
                <a:gd name="connsiteY2-6" fmla="*/ 916996 h 922962"/>
                <a:gd name="connsiteX3-7" fmla="*/ 96456 w 2067421"/>
                <a:gd name="connsiteY3-8" fmla="*/ 922962 h 922962"/>
                <a:gd name="connsiteX4-9" fmla="*/ 0 w 2067421"/>
                <a:gd name="connsiteY4-10" fmla="*/ 916996 h 922962"/>
                <a:gd name="connsiteX5" fmla="*/ 0 w 2067421"/>
                <a:gd name="connsiteY5" fmla="*/ 0 h 922962"/>
                <a:gd name="connsiteX0-11" fmla="*/ 0 w 2067421"/>
                <a:gd name="connsiteY0-12" fmla="*/ 0 h 922962"/>
                <a:gd name="connsiteX1-13" fmla="*/ 2067421 w 2067421"/>
                <a:gd name="connsiteY1-14" fmla="*/ 0 h 922962"/>
                <a:gd name="connsiteX2-15" fmla="*/ 2067421 w 2067421"/>
                <a:gd name="connsiteY2-16" fmla="*/ 916996 h 922962"/>
                <a:gd name="connsiteX3-17" fmla="*/ 96456 w 2067421"/>
                <a:gd name="connsiteY3-18" fmla="*/ 922962 h 922962"/>
                <a:gd name="connsiteX4-19" fmla="*/ 0 w 2067421"/>
                <a:gd name="connsiteY4-20" fmla="*/ 0 h 9229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067421" h="922962">
                  <a:moveTo>
                    <a:pt x="0" y="0"/>
                  </a:moveTo>
                  <a:lnTo>
                    <a:pt x="2067421" y="0"/>
                  </a:lnTo>
                  <a:lnTo>
                    <a:pt x="2067421" y="916996"/>
                  </a:lnTo>
                  <a:lnTo>
                    <a:pt x="96456" y="92296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tx1">
                    <a:alpha val="9000"/>
                  </a:schemeClr>
                </a:gs>
                <a:gs pos="61000">
                  <a:schemeClr val="bg1">
                    <a:lumMod val="95000"/>
                    <a:alpha val="34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/>
              <a:endParaRPr lang="zh-CN" altLang="en-US" sz="825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3B6596F5-4BC4-41A0-89D6-7A1C1F946E7F}"/>
                </a:ext>
              </a:extLst>
            </p:cNvPr>
            <p:cNvGrpSpPr/>
            <p:nvPr/>
          </p:nvGrpSpPr>
          <p:grpSpPr>
            <a:xfrm>
              <a:off x="854755" y="2669943"/>
              <a:ext cx="4702032" cy="797255"/>
              <a:chOff x="854755" y="2669943"/>
              <a:chExt cx="4702032" cy="797255"/>
            </a:xfrm>
          </p:grpSpPr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635F9A0C-420D-4A12-9422-AD01C4361067}"/>
                  </a:ext>
                </a:extLst>
              </p:cNvPr>
              <p:cNvSpPr/>
              <p:nvPr/>
            </p:nvSpPr>
            <p:spPr>
              <a:xfrm>
                <a:off x="1891734" y="2745735"/>
                <a:ext cx="3665053" cy="659286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多级安全保护的点播课程，支持课程大纲、多清晰度、倍速播放等功能</a:t>
                </a:r>
              </a:p>
            </p:txBody>
          </p:sp>
          <p:sp>
            <p:nvSpPr>
              <p:cNvPr id="34" name="六边形 33">
                <a:extLst>
                  <a:ext uri="{FF2B5EF4-FFF2-40B4-BE49-F238E27FC236}">
                    <a16:creationId xmlns:a16="http://schemas.microsoft.com/office/drawing/2014/main" id="{B0DA05C7-868A-4F5C-83FD-8A6D39C9EE33}"/>
                  </a:ext>
                </a:extLst>
              </p:cNvPr>
              <p:cNvSpPr/>
              <p:nvPr/>
            </p:nvSpPr>
            <p:spPr>
              <a:xfrm>
                <a:off x="854755" y="2669943"/>
                <a:ext cx="924817" cy="797255"/>
              </a:xfrm>
              <a:prstGeom prst="hexagon">
                <a:avLst/>
              </a:prstGeom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六边形 6">
                <a:extLst>
                  <a:ext uri="{FF2B5EF4-FFF2-40B4-BE49-F238E27FC236}">
                    <a16:creationId xmlns:a16="http://schemas.microsoft.com/office/drawing/2014/main" id="{138D1DB3-AF47-4BD5-88E2-959269C220E4}"/>
                  </a:ext>
                </a:extLst>
              </p:cNvPr>
              <p:cNvSpPr/>
              <p:nvPr/>
            </p:nvSpPr>
            <p:spPr>
              <a:xfrm>
                <a:off x="1094135" y="2864080"/>
                <a:ext cx="420010" cy="392403"/>
              </a:xfrm>
              <a:custGeom>
                <a:avLst/>
                <a:gdLst>
                  <a:gd name="connsiteX0" fmla="*/ 159472 w 338138"/>
                  <a:gd name="connsiteY0" fmla="*/ 265112 h 315913"/>
                  <a:gd name="connsiteX1" fmla="*/ 155575 w 338138"/>
                  <a:gd name="connsiteY1" fmla="*/ 269194 h 315913"/>
                  <a:gd name="connsiteX2" fmla="*/ 155575 w 338138"/>
                  <a:gd name="connsiteY2" fmla="*/ 289605 h 315913"/>
                  <a:gd name="connsiteX3" fmla="*/ 158173 w 338138"/>
                  <a:gd name="connsiteY3" fmla="*/ 293687 h 315913"/>
                  <a:gd name="connsiteX4" fmla="*/ 181553 w 338138"/>
                  <a:gd name="connsiteY4" fmla="*/ 293687 h 315913"/>
                  <a:gd name="connsiteX5" fmla="*/ 184150 w 338138"/>
                  <a:gd name="connsiteY5" fmla="*/ 290966 h 315913"/>
                  <a:gd name="connsiteX6" fmla="*/ 184150 w 338138"/>
                  <a:gd name="connsiteY6" fmla="*/ 269194 h 315913"/>
                  <a:gd name="connsiteX7" fmla="*/ 181553 w 338138"/>
                  <a:gd name="connsiteY7" fmla="*/ 265112 h 315913"/>
                  <a:gd name="connsiteX8" fmla="*/ 159472 w 338138"/>
                  <a:gd name="connsiteY8" fmla="*/ 265112 h 315913"/>
                  <a:gd name="connsiteX9" fmla="*/ 169069 w 338138"/>
                  <a:gd name="connsiteY9" fmla="*/ 222250 h 315913"/>
                  <a:gd name="connsiteX10" fmla="*/ 155575 w 338138"/>
                  <a:gd name="connsiteY10" fmla="*/ 235744 h 315913"/>
                  <a:gd name="connsiteX11" fmla="*/ 169069 w 338138"/>
                  <a:gd name="connsiteY11" fmla="*/ 249238 h 315913"/>
                  <a:gd name="connsiteX12" fmla="*/ 182563 w 338138"/>
                  <a:gd name="connsiteY12" fmla="*/ 235744 h 315913"/>
                  <a:gd name="connsiteX13" fmla="*/ 169069 w 338138"/>
                  <a:gd name="connsiteY13" fmla="*/ 222250 h 315913"/>
                  <a:gd name="connsiteX14" fmla="*/ 145852 w 338138"/>
                  <a:gd name="connsiteY14" fmla="*/ 55033 h 315913"/>
                  <a:gd name="connsiteX15" fmla="*/ 157704 w 338138"/>
                  <a:gd name="connsiteY15" fmla="*/ 56356 h 315913"/>
                  <a:gd name="connsiteX16" fmla="*/ 156388 w 338138"/>
                  <a:gd name="connsiteY16" fmla="*/ 68262 h 315913"/>
                  <a:gd name="connsiteX17" fmla="*/ 57619 w 338138"/>
                  <a:gd name="connsiteY17" fmla="*/ 137054 h 315913"/>
                  <a:gd name="connsiteX18" fmla="*/ 53669 w 338138"/>
                  <a:gd name="connsiteY18" fmla="*/ 139700 h 315913"/>
                  <a:gd name="connsiteX19" fmla="*/ 47084 w 338138"/>
                  <a:gd name="connsiteY19" fmla="*/ 135731 h 315913"/>
                  <a:gd name="connsiteX20" fmla="*/ 48401 w 338138"/>
                  <a:gd name="connsiteY20" fmla="*/ 123825 h 315913"/>
                  <a:gd name="connsiteX21" fmla="*/ 145852 w 338138"/>
                  <a:gd name="connsiteY21" fmla="*/ 55033 h 315913"/>
                  <a:gd name="connsiteX22" fmla="*/ 88577 w 338138"/>
                  <a:gd name="connsiteY22" fmla="*/ 47055 h 315913"/>
                  <a:gd name="connsiteX23" fmla="*/ 100532 w 338138"/>
                  <a:gd name="connsiteY23" fmla="*/ 48358 h 315913"/>
                  <a:gd name="connsiteX24" fmla="*/ 99203 w 338138"/>
                  <a:gd name="connsiteY24" fmla="*/ 60081 h 315913"/>
                  <a:gd name="connsiteX25" fmla="*/ 52712 w 338138"/>
                  <a:gd name="connsiteY25" fmla="*/ 92645 h 315913"/>
                  <a:gd name="connsiteX26" fmla="*/ 47399 w 338138"/>
                  <a:gd name="connsiteY26" fmla="*/ 95250 h 315913"/>
                  <a:gd name="connsiteX27" fmla="*/ 40757 w 338138"/>
                  <a:gd name="connsiteY27" fmla="*/ 91342 h 315913"/>
                  <a:gd name="connsiteX28" fmla="*/ 43414 w 338138"/>
                  <a:gd name="connsiteY28" fmla="*/ 79619 h 315913"/>
                  <a:gd name="connsiteX29" fmla="*/ 88577 w 338138"/>
                  <a:gd name="connsiteY29" fmla="*/ 47055 h 315913"/>
                  <a:gd name="connsiteX30" fmla="*/ 35086 w 338138"/>
                  <a:gd name="connsiteY30" fmla="*/ 22225 h 315913"/>
                  <a:gd name="connsiteX31" fmla="*/ 20637 w 338138"/>
                  <a:gd name="connsiteY31" fmla="*/ 35344 h 315913"/>
                  <a:gd name="connsiteX32" fmla="*/ 20637 w 338138"/>
                  <a:gd name="connsiteY32" fmla="*/ 196707 h 315913"/>
                  <a:gd name="connsiteX33" fmla="*/ 35086 w 338138"/>
                  <a:gd name="connsiteY33" fmla="*/ 211138 h 315913"/>
                  <a:gd name="connsiteX34" fmla="*/ 303051 w 338138"/>
                  <a:gd name="connsiteY34" fmla="*/ 211138 h 315913"/>
                  <a:gd name="connsiteX35" fmla="*/ 317500 w 338138"/>
                  <a:gd name="connsiteY35" fmla="*/ 196707 h 315913"/>
                  <a:gd name="connsiteX36" fmla="*/ 317500 w 338138"/>
                  <a:gd name="connsiteY36" fmla="*/ 35344 h 315913"/>
                  <a:gd name="connsiteX37" fmla="*/ 303051 w 338138"/>
                  <a:gd name="connsiteY37" fmla="*/ 22225 h 315913"/>
                  <a:gd name="connsiteX38" fmla="*/ 35086 w 338138"/>
                  <a:gd name="connsiteY38" fmla="*/ 22225 h 315913"/>
                  <a:gd name="connsiteX39" fmla="*/ 14529 w 338138"/>
                  <a:gd name="connsiteY39" fmla="*/ 0 h 315913"/>
                  <a:gd name="connsiteX40" fmla="*/ 323609 w 338138"/>
                  <a:gd name="connsiteY40" fmla="*/ 0 h 315913"/>
                  <a:gd name="connsiteX41" fmla="*/ 338138 w 338138"/>
                  <a:gd name="connsiteY41" fmla="*/ 13163 h 315913"/>
                  <a:gd name="connsiteX42" fmla="*/ 338138 w 338138"/>
                  <a:gd name="connsiteY42" fmla="*/ 251414 h 315913"/>
                  <a:gd name="connsiteX43" fmla="*/ 323609 w 338138"/>
                  <a:gd name="connsiteY43" fmla="*/ 265893 h 315913"/>
                  <a:gd name="connsiteX44" fmla="*/ 210016 w 338138"/>
                  <a:gd name="connsiteY44" fmla="*/ 265893 h 315913"/>
                  <a:gd name="connsiteX45" fmla="*/ 207374 w 338138"/>
                  <a:gd name="connsiteY45" fmla="*/ 268526 h 315913"/>
                  <a:gd name="connsiteX46" fmla="*/ 207374 w 338138"/>
                  <a:gd name="connsiteY46" fmla="*/ 290903 h 315913"/>
                  <a:gd name="connsiteX47" fmla="*/ 208695 w 338138"/>
                  <a:gd name="connsiteY47" fmla="*/ 293536 h 315913"/>
                  <a:gd name="connsiteX48" fmla="*/ 239074 w 338138"/>
                  <a:gd name="connsiteY48" fmla="*/ 293536 h 315913"/>
                  <a:gd name="connsiteX49" fmla="*/ 250962 w 338138"/>
                  <a:gd name="connsiteY49" fmla="*/ 305383 h 315913"/>
                  <a:gd name="connsiteX50" fmla="*/ 239074 w 338138"/>
                  <a:gd name="connsiteY50" fmla="*/ 315913 h 315913"/>
                  <a:gd name="connsiteX51" fmla="*/ 99064 w 338138"/>
                  <a:gd name="connsiteY51" fmla="*/ 315913 h 315913"/>
                  <a:gd name="connsiteX52" fmla="*/ 87176 w 338138"/>
                  <a:gd name="connsiteY52" fmla="*/ 305383 h 315913"/>
                  <a:gd name="connsiteX53" fmla="*/ 99064 w 338138"/>
                  <a:gd name="connsiteY53" fmla="*/ 293536 h 315913"/>
                  <a:gd name="connsiteX54" fmla="*/ 129444 w 338138"/>
                  <a:gd name="connsiteY54" fmla="*/ 293536 h 315913"/>
                  <a:gd name="connsiteX55" fmla="*/ 130765 w 338138"/>
                  <a:gd name="connsiteY55" fmla="*/ 289587 h 315913"/>
                  <a:gd name="connsiteX56" fmla="*/ 130765 w 338138"/>
                  <a:gd name="connsiteY56" fmla="*/ 268526 h 315913"/>
                  <a:gd name="connsiteX57" fmla="*/ 126802 w 338138"/>
                  <a:gd name="connsiteY57" fmla="*/ 265893 h 315913"/>
                  <a:gd name="connsiteX58" fmla="*/ 14529 w 338138"/>
                  <a:gd name="connsiteY58" fmla="*/ 265893 h 315913"/>
                  <a:gd name="connsiteX59" fmla="*/ 0 w 338138"/>
                  <a:gd name="connsiteY59" fmla="*/ 251414 h 315913"/>
                  <a:gd name="connsiteX60" fmla="*/ 0 w 338138"/>
                  <a:gd name="connsiteY60" fmla="*/ 13163 h 315913"/>
                  <a:gd name="connsiteX61" fmla="*/ 14529 w 338138"/>
                  <a:gd name="connsiteY61" fmla="*/ 0 h 315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338138" h="315913">
                    <a:moveTo>
                      <a:pt x="159472" y="265112"/>
                    </a:moveTo>
                    <a:cubicBezTo>
                      <a:pt x="159472" y="265112"/>
                      <a:pt x="155575" y="265112"/>
                      <a:pt x="155575" y="269194"/>
                    </a:cubicBezTo>
                    <a:cubicBezTo>
                      <a:pt x="155575" y="269194"/>
                      <a:pt x="155575" y="269194"/>
                      <a:pt x="155575" y="289605"/>
                    </a:cubicBezTo>
                    <a:cubicBezTo>
                      <a:pt x="155575" y="292326"/>
                      <a:pt x="155575" y="293687"/>
                      <a:pt x="158173" y="293687"/>
                    </a:cubicBezTo>
                    <a:cubicBezTo>
                      <a:pt x="158173" y="293687"/>
                      <a:pt x="158173" y="293687"/>
                      <a:pt x="181553" y="293687"/>
                    </a:cubicBezTo>
                    <a:cubicBezTo>
                      <a:pt x="182851" y="293687"/>
                      <a:pt x="184150" y="292326"/>
                      <a:pt x="184150" y="290966"/>
                    </a:cubicBezTo>
                    <a:cubicBezTo>
                      <a:pt x="184150" y="290966"/>
                      <a:pt x="184150" y="290966"/>
                      <a:pt x="184150" y="269194"/>
                    </a:cubicBezTo>
                    <a:cubicBezTo>
                      <a:pt x="184150" y="265112"/>
                      <a:pt x="181553" y="265112"/>
                      <a:pt x="181553" y="265112"/>
                    </a:cubicBezTo>
                    <a:cubicBezTo>
                      <a:pt x="181553" y="265112"/>
                      <a:pt x="181553" y="265112"/>
                      <a:pt x="159472" y="265112"/>
                    </a:cubicBezTo>
                    <a:close/>
                    <a:moveTo>
                      <a:pt x="169069" y="222250"/>
                    </a:moveTo>
                    <a:cubicBezTo>
                      <a:pt x="161616" y="222250"/>
                      <a:pt x="155575" y="228291"/>
                      <a:pt x="155575" y="235744"/>
                    </a:cubicBezTo>
                    <a:cubicBezTo>
                      <a:pt x="155575" y="243197"/>
                      <a:pt x="161616" y="249238"/>
                      <a:pt x="169069" y="249238"/>
                    </a:cubicBezTo>
                    <a:cubicBezTo>
                      <a:pt x="176522" y="249238"/>
                      <a:pt x="182563" y="243197"/>
                      <a:pt x="182563" y="235744"/>
                    </a:cubicBezTo>
                    <a:cubicBezTo>
                      <a:pt x="182563" y="228291"/>
                      <a:pt x="176522" y="222250"/>
                      <a:pt x="169069" y="222250"/>
                    </a:cubicBezTo>
                    <a:close/>
                    <a:moveTo>
                      <a:pt x="145852" y="55033"/>
                    </a:moveTo>
                    <a:cubicBezTo>
                      <a:pt x="149803" y="52387"/>
                      <a:pt x="155071" y="52387"/>
                      <a:pt x="157704" y="56356"/>
                    </a:cubicBezTo>
                    <a:cubicBezTo>
                      <a:pt x="160338" y="60325"/>
                      <a:pt x="159021" y="65616"/>
                      <a:pt x="156388" y="68262"/>
                    </a:cubicBezTo>
                    <a:cubicBezTo>
                      <a:pt x="57619" y="137054"/>
                      <a:pt x="57619" y="137054"/>
                      <a:pt x="57619" y="137054"/>
                    </a:cubicBezTo>
                    <a:cubicBezTo>
                      <a:pt x="56302" y="138377"/>
                      <a:pt x="54986" y="139700"/>
                      <a:pt x="53669" y="139700"/>
                    </a:cubicBezTo>
                    <a:cubicBezTo>
                      <a:pt x="51035" y="139700"/>
                      <a:pt x="48401" y="138377"/>
                      <a:pt x="47084" y="135731"/>
                    </a:cubicBezTo>
                    <a:cubicBezTo>
                      <a:pt x="44450" y="131762"/>
                      <a:pt x="44450" y="126471"/>
                      <a:pt x="48401" y="123825"/>
                    </a:cubicBezTo>
                    <a:cubicBezTo>
                      <a:pt x="145852" y="55033"/>
                      <a:pt x="145852" y="55033"/>
                      <a:pt x="145852" y="55033"/>
                    </a:cubicBezTo>
                    <a:close/>
                    <a:moveTo>
                      <a:pt x="88577" y="47055"/>
                    </a:moveTo>
                    <a:cubicBezTo>
                      <a:pt x="92562" y="44450"/>
                      <a:pt x="97875" y="44450"/>
                      <a:pt x="100532" y="48358"/>
                    </a:cubicBezTo>
                    <a:cubicBezTo>
                      <a:pt x="103188" y="52265"/>
                      <a:pt x="101860" y="57476"/>
                      <a:pt x="99203" y="60081"/>
                    </a:cubicBezTo>
                    <a:cubicBezTo>
                      <a:pt x="52712" y="92645"/>
                      <a:pt x="52712" y="92645"/>
                      <a:pt x="52712" y="92645"/>
                    </a:cubicBezTo>
                    <a:cubicBezTo>
                      <a:pt x="51384" y="93947"/>
                      <a:pt x="50055" y="95250"/>
                      <a:pt x="47399" y="95250"/>
                    </a:cubicBezTo>
                    <a:cubicBezTo>
                      <a:pt x="44742" y="95250"/>
                      <a:pt x="42085" y="93947"/>
                      <a:pt x="40757" y="91342"/>
                    </a:cubicBezTo>
                    <a:cubicBezTo>
                      <a:pt x="38100" y="87435"/>
                      <a:pt x="39429" y="82224"/>
                      <a:pt x="43414" y="79619"/>
                    </a:cubicBezTo>
                    <a:cubicBezTo>
                      <a:pt x="88577" y="47055"/>
                      <a:pt x="88577" y="47055"/>
                      <a:pt x="88577" y="47055"/>
                    </a:cubicBezTo>
                    <a:close/>
                    <a:moveTo>
                      <a:pt x="35086" y="22225"/>
                    </a:moveTo>
                    <a:cubicBezTo>
                      <a:pt x="27205" y="22225"/>
                      <a:pt x="20637" y="28785"/>
                      <a:pt x="20637" y="35344"/>
                    </a:cubicBezTo>
                    <a:cubicBezTo>
                      <a:pt x="20637" y="35344"/>
                      <a:pt x="20637" y="35344"/>
                      <a:pt x="20637" y="196707"/>
                    </a:cubicBezTo>
                    <a:cubicBezTo>
                      <a:pt x="20637" y="204579"/>
                      <a:pt x="27205" y="211138"/>
                      <a:pt x="35086" y="211138"/>
                    </a:cubicBezTo>
                    <a:cubicBezTo>
                      <a:pt x="35086" y="211138"/>
                      <a:pt x="35086" y="211138"/>
                      <a:pt x="303051" y="211138"/>
                    </a:cubicBezTo>
                    <a:cubicBezTo>
                      <a:pt x="310932" y="211138"/>
                      <a:pt x="317500" y="204579"/>
                      <a:pt x="317500" y="196707"/>
                    </a:cubicBezTo>
                    <a:lnTo>
                      <a:pt x="317500" y="35344"/>
                    </a:lnTo>
                    <a:cubicBezTo>
                      <a:pt x="317500" y="28785"/>
                      <a:pt x="310932" y="22225"/>
                      <a:pt x="303051" y="22225"/>
                    </a:cubicBezTo>
                    <a:cubicBezTo>
                      <a:pt x="303051" y="22225"/>
                      <a:pt x="303051" y="22225"/>
                      <a:pt x="35086" y="22225"/>
                    </a:cubicBezTo>
                    <a:close/>
                    <a:moveTo>
                      <a:pt x="14529" y="0"/>
                    </a:moveTo>
                    <a:cubicBezTo>
                      <a:pt x="14529" y="0"/>
                      <a:pt x="14529" y="0"/>
                      <a:pt x="323609" y="0"/>
                    </a:cubicBezTo>
                    <a:cubicBezTo>
                      <a:pt x="331534" y="0"/>
                      <a:pt x="338138" y="5265"/>
                      <a:pt x="338138" y="13163"/>
                    </a:cubicBezTo>
                    <a:cubicBezTo>
                      <a:pt x="338138" y="13163"/>
                      <a:pt x="338138" y="13163"/>
                      <a:pt x="338138" y="251414"/>
                    </a:cubicBezTo>
                    <a:cubicBezTo>
                      <a:pt x="338138" y="259312"/>
                      <a:pt x="331534" y="265893"/>
                      <a:pt x="323609" y="265893"/>
                    </a:cubicBezTo>
                    <a:cubicBezTo>
                      <a:pt x="323609" y="265893"/>
                      <a:pt x="323609" y="265893"/>
                      <a:pt x="210016" y="265893"/>
                    </a:cubicBezTo>
                    <a:cubicBezTo>
                      <a:pt x="210016" y="265893"/>
                      <a:pt x="207374" y="265893"/>
                      <a:pt x="207374" y="268526"/>
                    </a:cubicBezTo>
                    <a:cubicBezTo>
                      <a:pt x="207374" y="268526"/>
                      <a:pt x="207374" y="268526"/>
                      <a:pt x="207374" y="290903"/>
                    </a:cubicBezTo>
                    <a:cubicBezTo>
                      <a:pt x="207374" y="292220"/>
                      <a:pt x="207374" y="293536"/>
                      <a:pt x="208695" y="293536"/>
                    </a:cubicBezTo>
                    <a:cubicBezTo>
                      <a:pt x="208695" y="293536"/>
                      <a:pt x="208695" y="293536"/>
                      <a:pt x="239074" y="293536"/>
                    </a:cubicBezTo>
                    <a:cubicBezTo>
                      <a:pt x="245679" y="293536"/>
                      <a:pt x="250962" y="298801"/>
                      <a:pt x="250962" y="305383"/>
                    </a:cubicBezTo>
                    <a:cubicBezTo>
                      <a:pt x="250962" y="310648"/>
                      <a:pt x="245679" y="315913"/>
                      <a:pt x="239074" y="315913"/>
                    </a:cubicBezTo>
                    <a:cubicBezTo>
                      <a:pt x="239074" y="315913"/>
                      <a:pt x="239074" y="315913"/>
                      <a:pt x="99064" y="315913"/>
                    </a:cubicBezTo>
                    <a:cubicBezTo>
                      <a:pt x="92460" y="315913"/>
                      <a:pt x="87176" y="310648"/>
                      <a:pt x="87176" y="305383"/>
                    </a:cubicBezTo>
                    <a:cubicBezTo>
                      <a:pt x="87176" y="298801"/>
                      <a:pt x="92460" y="293536"/>
                      <a:pt x="99064" y="293536"/>
                    </a:cubicBezTo>
                    <a:cubicBezTo>
                      <a:pt x="99064" y="293536"/>
                      <a:pt x="99064" y="293536"/>
                      <a:pt x="129444" y="293536"/>
                    </a:cubicBezTo>
                    <a:cubicBezTo>
                      <a:pt x="130765" y="293536"/>
                      <a:pt x="130765" y="292220"/>
                      <a:pt x="130765" y="289587"/>
                    </a:cubicBezTo>
                    <a:cubicBezTo>
                      <a:pt x="130765" y="289587"/>
                      <a:pt x="130765" y="289587"/>
                      <a:pt x="130765" y="268526"/>
                    </a:cubicBezTo>
                    <a:cubicBezTo>
                      <a:pt x="130765" y="264577"/>
                      <a:pt x="126802" y="265893"/>
                      <a:pt x="126802" y="265893"/>
                    </a:cubicBezTo>
                    <a:cubicBezTo>
                      <a:pt x="126802" y="265893"/>
                      <a:pt x="126802" y="265893"/>
                      <a:pt x="14529" y="265893"/>
                    </a:cubicBezTo>
                    <a:cubicBezTo>
                      <a:pt x="6604" y="265893"/>
                      <a:pt x="0" y="259312"/>
                      <a:pt x="0" y="251414"/>
                    </a:cubicBezTo>
                    <a:cubicBezTo>
                      <a:pt x="0" y="251414"/>
                      <a:pt x="0" y="251414"/>
                      <a:pt x="0" y="13163"/>
                    </a:cubicBezTo>
                    <a:cubicBezTo>
                      <a:pt x="0" y="5265"/>
                      <a:pt x="6604" y="0"/>
                      <a:pt x="1452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1175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主题">
  <a:themeElements>
    <a:clrScheme name="蓝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主题字体">
      <a:majorFont>
        <a:latin typeface="Calibri Light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8984</TotalTime>
  <Words>2739</Words>
  <Application>Microsoft Office PowerPoint</Application>
  <PresentationFormat>宽屏</PresentationFormat>
  <Paragraphs>230</Paragraphs>
  <Slides>26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1" baseType="lpstr">
      <vt:lpstr>&amp;quot</vt:lpstr>
      <vt:lpstr>等线</vt:lpstr>
      <vt:lpstr>华文细黑</vt:lpstr>
      <vt:lpstr>思源黑体 Heavy</vt:lpstr>
      <vt:lpstr>思源黑体 Regular</vt:lpstr>
      <vt:lpstr>Microsoft YaHei</vt:lpstr>
      <vt:lpstr>Microsoft YaHei</vt:lpstr>
      <vt:lpstr>arial</vt:lpstr>
      <vt:lpstr>arial</vt:lpstr>
      <vt:lpstr>Calibri</vt:lpstr>
      <vt:lpstr>Calibri Light</vt:lpstr>
      <vt:lpstr>Times New Roman</vt:lpstr>
      <vt:lpstr>Wingdings</vt:lpstr>
      <vt:lpstr>Wingdings 3</vt:lpstr>
      <vt:lpstr>Office 主题</vt:lpstr>
      <vt:lpstr>PowerPoint 演示文稿</vt:lpstr>
      <vt:lpstr>PowerPoint 演示文稿</vt:lpstr>
      <vt:lpstr>PowerPoint 演示文稿</vt:lpstr>
      <vt:lpstr>作为新型冠状病毒防控特定场所之一，校园疫情防控形势严峻</vt:lpstr>
      <vt:lpstr>PowerPoint 演示文稿</vt:lpstr>
      <vt:lpstr>方案架构</vt:lpstr>
      <vt:lpstr>PowerPoint 演示文稿</vt:lpstr>
      <vt:lpstr>场景一：停课不停学</vt:lpstr>
      <vt:lpstr>在线教育云平台将线下课堂搬到线上</vt:lpstr>
      <vt:lpstr>在线教育云平台将线下课堂搬到线上</vt:lpstr>
      <vt:lpstr>CDN保障校园网络教育平台访问效果</vt:lpstr>
      <vt:lpstr>天翼企业云盘便捷实现资源共享及协同</vt:lpstr>
      <vt:lpstr>天翼企业云盘便捷实现资源共享及协同</vt:lpstr>
      <vt:lpstr>场景二：教职工远程视频会议</vt:lpstr>
      <vt:lpstr>电信天翼云会议助力远程会议</vt:lpstr>
      <vt:lpstr>场景三：师生体温精准筛查</vt:lpstr>
      <vt:lpstr>师生体温精准筛查</vt:lpstr>
      <vt:lpstr>体温精准筛查建设成效</vt:lpstr>
      <vt:lpstr>场景四：智能考勤关注学生在校动态</vt:lpstr>
      <vt:lpstr>场景五：校园疫情有效排查和监控</vt:lpstr>
      <vt:lpstr>场景六：家校沟通更顺畅</vt:lpstr>
      <vt:lpstr>疫情期间沟通无障，来电名片帮您忙</vt:lpstr>
      <vt:lpstr>三网短信</vt:lpstr>
      <vt:lpstr>场景七：校园网络安全不松懈</vt:lpstr>
      <vt:lpstr>校园网络安全不松懈</vt:lpstr>
      <vt:lpstr>众志成城  抗击疫情 中国电信与您同行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zi xing</dc:creator>
  <cp:lastModifiedBy>wu jun</cp:lastModifiedBy>
  <cp:revision>404</cp:revision>
  <dcterms:created xsi:type="dcterms:W3CDTF">2019-03-13T13:23:34Z</dcterms:created>
  <dcterms:modified xsi:type="dcterms:W3CDTF">2020-02-11T14:39:51Z</dcterms:modified>
</cp:coreProperties>
</file>